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60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3" r:id="rId13"/>
    <p:sldId id="267" r:id="rId14"/>
    <p:sldId id="268" r:id="rId15"/>
    <p:sldId id="274" r:id="rId16"/>
    <p:sldId id="269" r:id="rId17"/>
    <p:sldId id="270" r:id="rId18"/>
    <p:sldId id="271" r:id="rId19"/>
    <p:sldId id="272" r:id="rId20"/>
    <p:sldId id="275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0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30"/>
    <p:restoredTop sz="92949"/>
  </p:normalViewPr>
  <p:slideViewPr>
    <p:cSldViewPr snapToGrid="0" snapToObjects="1">
      <p:cViewPr varScale="1">
        <p:scale>
          <a:sx n="82" d="100"/>
          <a:sy n="82" d="100"/>
        </p:scale>
        <p:origin x="1256" y="160"/>
      </p:cViewPr>
      <p:guideLst>
        <p:guide orient="horz" pos="2160"/>
        <p:guide pos="20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0F0136-69B4-D44B-9FED-4928016A3512}" type="datetimeFigureOut">
              <a:rPr kumimoji="1" lang="ja-JP" altLang="en-US" smtClean="0"/>
              <a:t>2019/5/4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9D3D55-BD5C-034D-AC25-55F6153EBC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11396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9D3D55-BD5C-034D-AC25-55F6153EBC0E}" type="slidenum">
              <a:rPr kumimoji="1" lang="ja-JP" altLang="en-US" smtClean="0"/>
              <a:t>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65632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A2EAE-8A19-6140-AB90-FBA793328AFC}" type="datetime1">
              <a:rPr kumimoji="1" lang="ja-JP" altLang="en-US" smtClean="0"/>
              <a:t>2019/5/4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3;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2F6CD-D8C5-EA47-935C-33C61990A9AF}" type="datetime1">
              <a:rPr kumimoji="1" lang="ja-JP" altLang="en-US" smtClean="0"/>
              <a:t>2019/5/4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2CAB7-B1D1-C842-BB27-1789136EF085}" type="datetime1">
              <a:rPr kumimoji="1" lang="ja-JP" altLang="en-US" smtClean="0"/>
              <a:t>2019/5/4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606A1-BF80-4F40-AD73-3A1303D72015}" type="datetime1">
              <a:rPr kumimoji="1" lang="ja-JP" altLang="en-US" smtClean="0"/>
              <a:t>2019/5/4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370A8-86D7-DE4D-BAB6-D17D5C3BEC5A}" type="datetime1">
              <a:rPr kumimoji="1" lang="ja-JP" altLang="en-US" smtClean="0"/>
              <a:t>2019/5/4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DFF1A-26F6-734D-81A6-596D27E77CDE}" type="datetime1">
              <a:rPr kumimoji="1" lang="ja-JP" altLang="en-US" smtClean="0"/>
              <a:t>2019/5/4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D6ED2-2E77-3346-9932-196F8E0DDE9D}" type="datetime1">
              <a:rPr kumimoji="1" lang="ja-JP" altLang="en-US" smtClean="0"/>
              <a:t>2019/5/4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62E53-0DE6-954C-A642-97CC889F03F2}" type="datetime1">
              <a:rPr kumimoji="1" lang="ja-JP" altLang="en-US" smtClean="0"/>
              <a:t>2019/5/4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6B436-8A19-1A40-8CF4-6DE75F461D19}" type="datetime1">
              <a:rPr kumimoji="1" lang="ja-JP" altLang="en-US" smtClean="0"/>
              <a:t>2019/5/4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3;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977A8-A6EB-6544-A402-5123A38A5E0F}" type="datetime1">
              <a:rPr kumimoji="1" lang="ja-JP" altLang="en-US" smtClean="0"/>
              <a:t>2019/5/4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プレースホルダーまでドラッグするかアイコンをクリックして図を追加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3A33F-D5AB-5D4B-9CED-7FFE32473911}" type="datetime1">
              <a:rPr kumimoji="1" lang="ja-JP" altLang="en-US" smtClean="0"/>
              <a:t>2019/5/4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10207"/>
            <a:ext cx="7886700" cy="7132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019503"/>
            <a:ext cx="7886700" cy="5157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3D1301-D078-CF4D-9B69-E985276E2D1F}" type="datetime1">
              <a:rPr kumimoji="1" lang="ja-JP" altLang="en-US" smtClean="0"/>
              <a:t>2019/5/4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34BB6B-1E1A-9541-9560-488905BF54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9652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/>
          <p:cNvSpPr txBox="1"/>
          <p:nvPr/>
        </p:nvSpPr>
        <p:spPr>
          <a:xfrm>
            <a:off x="1845385" y="1584506"/>
            <a:ext cx="525509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4400"/>
              <a:t>User’s guide </a:t>
            </a:r>
            <a:r>
              <a:rPr kumimoji="1" lang="en-US" altLang="ja-JP" sz="4400" dirty="0"/>
              <a:t>of </a:t>
            </a:r>
            <a:r>
              <a:rPr kumimoji="1" lang="en-US" altLang="ja-JP" sz="4400" dirty="0" err="1"/>
              <a:t>FSindo</a:t>
            </a:r>
            <a:endParaRPr kumimoji="1" lang="en-US" altLang="ja-JP" sz="44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409227" y="4020685"/>
            <a:ext cx="407092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/>
              <a:t>Theoretical Molecular Science Laboratory</a:t>
            </a:r>
          </a:p>
          <a:p>
            <a:pPr algn="ctr"/>
            <a:r>
              <a:rPr kumimoji="1" lang="en-US" altLang="ja-JP" dirty="0"/>
              <a:t>RIKEN Cluster for Pioneering Research</a:t>
            </a:r>
          </a:p>
          <a:p>
            <a:pPr algn="ctr"/>
            <a:endParaRPr lang="en-US" altLang="ja-JP" dirty="0"/>
          </a:p>
          <a:p>
            <a:pPr algn="ctr"/>
            <a:r>
              <a:rPr kumimoji="1" lang="en-US" altLang="ja-JP" dirty="0"/>
              <a:t>2019/05/14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365358" y="3176854"/>
            <a:ext cx="21600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Kiyoshi Yagi</a:t>
            </a:r>
          </a:p>
          <a:p>
            <a:pPr algn="ctr"/>
            <a:r>
              <a:rPr kumimoji="1" lang="en-US" altLang="ja-JP" dirty="0" err="1"/>
              <a:t>kiyoshi.yagi@riken.jp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7120843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スライド番号プレースホルダー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413AC7CA-5C82-9740-890C-DED79A876940}" type="slidenum">
              <a:rPr lang="ja-JP" altLang="en-US" sz="1200">
                <a:solidFill>
                  <a:srgbClr val="898989"/>
                </a:solidFill>
                <a:latin typeface="Arial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9</a:t>
            </a:fld>
            <a:endParaRPr lang="ja-JP" altLang="en-US" sz="1200">
              <a:solidFill>
                <a:srgbClr val="898989"/>
              </a:solidFill>
              <a:latin typeface="Arial" charset="0"/>
            </a:endParaRPr>
          </a:p>
        </p:txBody>
      </p:sp>
      <p:sp>
        <p:nvSpPr>
          <p:cNvPr id="3" name="テキスト ボックス 14"/>
          <p:cNvSpPr txBox="1">
            <a:spLocks noChangeArrowheads="1"/>
          </p:cNvSpPr>
          <p:nvPr/>
        </p:nvSpPr>
        <p:spPr bwMode="auto">
          <a:xfrm>
            <a:off x="374650" y="296863"/>
            <a:ext cx="58816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285750" indent="-285750" eaLnBrk="1" hangingPunct="1">
              <a:buFont typeface="Arial" charset="0"/>
              <a:buChar char="•"/>
              <a:defRPr/>
            </a:pPr>
            <a:r>
              <a:rPr lang="en-US" altLang="ja-JP" sz="2400">
                <a:solidFill>
                  <a:srgbClr val="000000"/>
                </a:solidFill>
                <a:latin typeface="+mn-lt"/>
                <a:ea typeface="+mn-ea"/>
                <a:cs typeface="メイリオ" charset="-128"/>
              </a:rPr>
              <a:t>vqdpt2.inp</a:t>
            </a:r>
            <a:endParaRPr lang="en-US" altLang="ja-JP" sz="2400" dirty="0">
              <a:solidFill>
                <a:srgbClr val="000000"/>
              </a:solidFill>
              <a:latin typeface="+mn-lt"/>
              <a:ea typeface="+mn-ea"/>
              <a:cs typeface="メイリオ" charset="-128"/>
            </a:endParaRPr>
          </a:p>
        </p:txBody>
      </p:sp>
      <p:sp>
        <p:nvSpPr>
          <p:cNvPr id="23555" name="テキスト ボックス 3"/>
          <p:cNvSpPr txBox="1">
            <a:spLocks noChangeArrowheads="1"/>
          </p:cNvSpPr>
          <p:nvPr/>
        </p:nvSpPr>
        <p:spPr bwMode="auto">
          <a:xfrm>
            <a:off x="936625" y="1098550"/>
            <a:ext cx="6553200" cy="424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ja-JP" sz="1800">
                <a:solidFill>
                  <a:srgbClr val="000000"/>
                </a:solidFill>
                <a:ea typeface="メイリオ" charset="-128"/>
                <a:cs typeface="メイリオ" charset="-128"/>
              </a:rPr>
              <a:t>#--- [  VIB  ]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ja-JP" sz="1800">
                <a:solidFill>
                  <a:srgbClr val="000000"/>
                </a:solidFill>
                <a:ea typeface="メイリオ" charset="-128"/>
                <a:cs typeface="メイリオ" charset="-128"/>
              </a:rPr>
              <a:t>&amp;vib  MR=3  vmaxAll=10  vscf=.t. vqdpt=.t. /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ja-JP" sz="1800">
              <a:solidFill>
                <a:srgbClr val="000000"/>
              </a:solidFill>
              <a:ea typeface="メイリオ" charset="-128"/>
              <a:cs typeface="メイリオ" charset="-128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ja-JP" sz="1800">
              <a:solidFill>
                <a:srgbClr val="000000"/>
              </a:solidFill>
              <a:ea typeface="メイリオ" charset="-128"/>
              <a:cs typeface="メイリオ" charset="-128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ja-JP" sz="1800">
                <a:solidFill>
                  <a:srgbClr val="000000"/>
                </a:solidFill>
                <a:ea typeface="メイリオ" charset="-128"/>
                <a:cs typeface="メイリオ" charset="-128"/>
              </a:rPr>
              <a:t>&amp;states 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ja-JP" sz="1800">
                <a:solidFill>
                  <a:srgbClr val="000000"/>
                </a:solidFill>
                <a:ea typeface="メイリオ" charset="-128"/>
                <a:cs typeface="メイリオ" charset="-128"/>
              </a:rPr>
              <a:t>fund=.t. 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ja-JP" sz="1800">
                <a:solidFill>
                  <a:srgbClr val="000000"/>
                </a:solidFill>
                <a:ea typeface="メイリオ" charset="-128"/>
                <a:cs typeface="メイリオ" charset="-128"/>
              </a:rPr>
              <a:t>nstate=3 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ja-JP" sz="1800">
                <a:solidFill>
                  <a:srgbClr val="000000"/>
                </a:solidFill>
                <a:ea typeface="メイリオ" charset="-128"/>
                <a:cs typeface="メイリオ" charset="-128"/>
              </a:rPr>
              <a:t>target_state(2,1)=2 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ja-JP" sz="1800">
                <a:solidFill>
                  <a:srgbClr val="000000"/>
                </a:solidFill>
                <a:ea typeface="メイリオ" charset="-128"/>
                <a:cs typeface="メイリオ" charset="-128"/>
              </a:rPr>
              <a:t>target_state(2,2)=1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ja-JP" sz="1800">
                <a:solidFill>
                  <a:srgbClr val="000000"/>
                </a:solidFill>
                <a:ea typeface="メイリオ" charset="-128"/>
                <a:cs typeface="メイリオ" charset="-128"/>
              </a:rPr>
              <a:t>target_state(3,2)=1 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ja-JP" sz="1800">
                <a:solidFill>
                  <a:srgbClr val="000000"/>
                </a:solidFill>
                <a:ea typeface="メイリオ" charset="-128"/>
                <a:cs typeface="メイリオ" charset="-128"/>
              </a:rPr>
              <a:t>target_state(3,3)=2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ja-JP" sz="1800">
                <a:solidFill>
                  <a:srgbClr val="000000"/>
                </a:solidFill>
                <a:ea typeface="メイリオ" charset="-128"/>
                <a:cs typeface="メイリオ" charset="-128"/>
              </a:rPr>
              <a:t>/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ja-JP" sz="1800">
              <a:solidFill>
                <a:srgbClr val="000000"/>
              </a:solidFill>
              <a:ea typeface="メイリオ" charset="-128"/>
              <a:cs typeface="メイリオ" charset="-128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hr-HR" altLang="ja-JP" sz="1800">
                <a:solidFill>
                  <a:srgbClr val="000000"/>
                </a:solidFill>
                <a:ea typeface="メイリオ" charset="-128"/>
                <a:cs typeface="メイリオ" charset="-128"/>
              </a:rPr>
              <a:t>#--- [  VPT  ]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hr-HR" altLang="ja-JP" sz="1800">
                <a:solidFill>
                  <a:srgbClr val="000000"/>
                </a:solidFill>
                <a:ea typeface="メイリオ" charset="-128"/>
                <a:cs typeface="メイリオ" charset="-128"/>
              </a:rPr>
              <a:t>&amp;vqdpt  nGen=3 maxSum=4 /</a:t>
            </a:r>
            <a:endParaRPr lang="en-US" altLang="ja-JP" sz="1800">
              <a:solidFill>
                <a:srgbClr val="000000"/>
              </a:solidFill>
              <a:ea typeface="メイリオ" charset="-128"/>
              <a:cs typeface="メイリオ" charset="-128"/>
            </a:endParaRPr>
          </a:p>
        </p:txBody>
      </p:sp>
      <p:sp>
        <p:nvSpPr>
          <p:cNvPr id="23556" name="テキスト ボックス 13"/>
          <p:cNvSpPr txBox="1">
            <a:spLocks noChangeArrowheads="1"/>
          </p:cNvSpPr>
          <p:nvPr/>
        </p:nvSpPr>
        <p:spPr bwMode="auto">
          <a:xfrm>
            <a:off x="3055938" y="1662113"/>
            <a:ext cx="39227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ja-JP" sz="1800">
                <a:solidFill>
                  <a:srgbClr val="FF0000"/>
                </a:solidFill>
                <a:ea typeface="メイリオ" charset="-128"/>
                <a:cs typeface="メイリオ" charset="-128"/>
              </a:rPr>
              <a:t>vscf = .t. and vqdpt = .t. invokes VQDPT2.</a:t>
            </a:r>
            <a:endParaRPr lang="ja-JP" altLang="en-US" sz="1800">
              <a:solidFill>
                <a:srgbClr val="FF0000"/>
              </a:solidFill>
              <a:ea typeface="メイリオ" charset="-128"/>
              <a:cs typeface="メイリオ" charset="-128"/>
            </a:endParaRPr>
          </a:p>
        </p:txBody>
      </p:sp>
      <p:sp>
        <p:nvSpPr>
          <p:cNvPr id="23557" name="テキスト ボックス 13"/>
          <p:cNvSpPr txBox="1">
            <a:spLocks noChangeArrowheads="1"/>
          </p:cNvSpPr>
          <p:nvPr/>
        </p:nvSpPr>
        <p:spPr bwMode="auto">
          <a:xfrm>
            <a:off x="1222375" y="5295900"/>
            <a:ext cx="661193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tabLst>
                <a:tab pos="1327150" algn="l"/>
              </a:tabLst>
              <a:defRPr kumimoji="1"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tabLst>
                <a:tab pos="1327150" algn="l"/>
              </a:tabLst>
              <a:defRPr kumimoji="1"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tabLst>
                <a:tab pos="1327150" algn="l"/>
              </a:tabLst>
              <a:defRPr kumimoji="1"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tabLst>
                <a:tab pos="1327150" algn="l"/>
              </a:tabLst>
              <a:defRPr kumimoji="1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tabLst>
                <a:tab pos="1327150" algn="l"/>
              </a:tabLst>
              <a:defRPr kumimoji="1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tabLst>
                <a:tab pos="1327150" algn="l"/>
              </a:tabLst>
              <a:defRPr kumimoji="1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tabLst>
                <a:tab pos="1327150" algn="l"/>
              </a:tabLst>
              <a:defRPr kumimoji="1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tabLst>
                <a:tab pos="1327150" algn="l"/>
              </a:tabLst>
              <a:defRPr kumimoji="1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tabLst>
                <a:tab pos="1327150" algn="l"/>
              </a:tabLst>
              <a:defRPr kumimoji="1"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ja-JP" sz="1800">
                <a:solidFill>
                  <a:srgbClr val="FF0000"/>
                </a:solidFill>
                <a:ea typeface="メイリオ" charset="-128"/>
                <a:cs typeface="メイリオ" charset="-128"/>
              </a:rPr>
              <a:t>nGen	: Max number of iteration for generating the P space.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ja-JP" sz="1800">
                <a:solidFill>
                  <a:srgbClr val="FF0000"/>
                </a:solidFill>
                <a:ea typeface="メイリオ" charset="-128"/>
                <a:cs typeface="メイリオ" charset="-128"/>
              </a:rPr>
              <a:t>maxSum	: Max sum of quantum numbers to excite.</a:t>
            </a:r>
            <a:endParaRPr lang="ja-JP" altLang="en-US" sz="1800">
              <a:solidFill>
                <a:srgbClr val="FF0000"/>
              </a:solidFill>
              <a:ea typeface="メイリオ" charset="-128"/>
              <a:cs typeface="メイリオ" charset="-128"/>
            </a:endParaRPr>
          </a:p>
        </p:txBody>
      </p:sp>
      <p:sp>
        <p:nvSpPr>
          <p:cNvPr id="23558" name="テキスト ボックス 13"/>
          <p:cNvSpPr txBox="1">
            <a:spLocks noChangeArrowheads="1"/>
          </p:cNvSpPr>
          <p:nvPr/>
        </p:nvSpPr>
        <p:spPr bwMode="auto">
          <a:xfrm>
            <a:off x="1939925" y="2466975"/>
            <a:ext cx="24320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ja-JP" sz="1800">
                <a:solidFill>
                  <a:srgbClr val="FF0000"/>
                </a:solidFill>
                <a:ea typeface="メイリオ" charset="-128"/>
                <a:cs typeface="メイリオ" charset="-128"/>
              </a:rPr>
              <a:t>All fundamental levels.</a:t>
            </a:r>
            <a:endParaRPr lang="ja-JP" altLang="en-US" sz="1800">
              <a:solidFill>
                <a:srgbClr val="FF0000"/>
              </a:solidFill>
              <a:ea typeface="メイリオ" charset="-128"/>
              <a:cs typeface="メイリオ" charset="-128"/>
            </a:endParaRPr>
          </a:p>
        </p:txBody>
      </p:sp>
      <p:sp>
        <p:nvSpPr>
          <p:cNvPr id="23559" name="テキスト ボックス 13"/>
          <p:cNvSpPr txBox="1">
            <a:spLocks noChangeArrowheads="1"/>
          </p:cNvSpPr>
          <p:nvPr/>
        </p:nvSpPr>
        <p:spPr bwMode="auto">
          <a:xfrm>
            <a:off x="3028950" y="3394075"/>
            <a:ext cx="24320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ja-JP" sz="1800">
                <a:solidFill>
                  <a:srgbClr val="FF0000"/>
                </a:solidFill>
                <a:ea typeface="メイリオ" charset="-128"/>
                <a:cs typeface="メイリオ" charset="-128"/>
              </a:rPr>
              <a:t>add (020), (011), (002)</a:t>
            </a:r>
            <a:endParaRPr lang="ja-JP" altLang="en-US" sz="1800">
              <a:solidFill>
                <a:srgbClr val="FF0000"/>
              </a:solidFill>
              <a:ea typeface="メイリオ" charset="-128"/>
              <a:cs typeface="メイリオ" charset="-128"/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776288" y="954088"/>
            <a:ext cx="7227887" cy="513715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213172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7" name="図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775" y="1090613"/>
            <a:ext cx="2616200" cy="237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78" name="スライド番号プレースホルダー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5ED38C61-4C97-544A-A256-BF202D5A623A}" type="slidenum">
              <a:rPr lang="ja-JP" altLang="en-US" sz="1200">
                <a:solidFill>
                  <a:srgbClr val="898989"/>
                </a:solidFill>
                <a:latin typeface="Arial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10</a:t>
            </a:fld>
            <a:endParaRPr lang="ja-JP" altLang="en-US" sz="1200">
              <a:solidFill>
                <a:srgbClr val="898989"/>
              </a:solidFill>
              <a:latin typeface="Arial" charset="0"/>
            </a:endParaRPr>
          </a:p>
        </p:txBody>
      </p:sp>
      <p:sp>
        <p:nvSpPr>
          <p:cNvPr id="3" name="テキスト ボックス 14"/>
          <p:cNvSpPr txBox="1">
            <a:spLocks noChangeArrowheads="1"/>
          </p:cNvSpPr>
          <p:nvPr/>
        </p:nvSpPr>
        <p:spPr bwMode="auto">
          <a:xfrm>
            <a:off x="374650" y="387350"/>
            <a:ext cx="58816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285750" indent="-285750" eaLnBrk="1" hangingPunct="1">
              <a:buFont typeface="Arial" charset="0"/>
              <a:buChar char="•"/>
              <a:defRPr/>
            </a:pPr>
            <a:r>
              <a:rPr lang="en-US" altLang="ja-JP" sz="2400">
                <a:solidFill>
                  <a:srgbClr val="000000"/>
                </a:solidFill>
                <a:latin typeface="+mn-lt"/>
                <a:ea typeface="+mn-ea"/>
                <a:cs typeface="メイリオ" charset="-128"/>
              </a:rPr>
              <a:t>log/vqdpt2.out</a:t>
            </a:r>
            <a:endParaRPr lang="en-US" altLang="ja-JP" sz="2400" dirty="0">
              <a:solidFill>
                <a:srgbClr val="000000"/>
              </a:solidFill>
              <a:latin typeface="+mn-lt"/>
              <a:ea typeface="+mn-ea"/>
              <a:cs typeface="メイリオ" charset="-128"/>
            </a:endParaRPr>
          </a:p>
        </p:txBody>
      </p:sp>
      <p:sp>
        <p:nvSpPr>
          <p:cNvPr id="24580" name="テキスト ボックス 4"/>
          <p:cNvSpPr txBox="1">
            <a:spLocks noChangeArrowheads="1"/>
          </p:cNvSpPr>
          <p:nvPr/>
        </p:nvSpPr>
        <p:spPr bwMode="auto">
          <a:xfrm>
            <a:off x="2663825" y="3011488"/>
            <a:ext cx="19367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ja-JP" sz="1800">
                <a:solidFill>
                  <a:srgbClr val="FF0000"/>
                </a:solidFill>
                <a:ea typeface="メイリオ" charset="-128"/>
                <a:cs typeface="メイリオ" charset="-128"/>
              </a:rPr>
              <a:t>Parameters for the Q space.</a:t>
            </a:r>
            <a:endParaRPr lang="ja-JP" altLang="en-US" sz="1800">
              <a:solidFill>
                <a:srgbClr val="FF0000"/>
              </a:solidFill>
              <a:ea typeface="メイリオ" charset="-128"/>
              <a:cs typeface="メイリオ" charset="-128"/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1268413" y="1978025"/>
            <a:ext cx="1314450" cy="8842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24582" name="テキスト ボックス 4"/>
          <p:cNvSpPr txBox="1">
            <a:spLocks noChangeArrowheads="1"/>
          </p:cNvSpPr>
          <p:nvPr/>
        </p:nvSpPr>
        <p:spPr bwMode="auto">
          <a:xfrm>
            <a:off x="2651125" y="1949450"/>
            <a:ext cx="20812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ja-JP" sz="1800">
                <a:solidFill>
                  <a:srgbClr val="FF0000"/>
                </a:solidFill>
                <a:ea typeface="メイリオ" charset="-128"/>
                <a:cs typeface="メイリオ" charset="-128"/>
              </a:rPr>
              <a:t>Parameters for the P space.</a:t>
            </a:r>
            <a:endParaRPr lang="ja-JP" altLang="en-US" sz="1800">
              <a:solidFill>
                <a:srgbClr val="FF0000"/>
              </a:solidFill>
              <a:ea typeface="メイリオ" charset="-128"/>
              <a:cs typeface="メイリオ" charset="-128"/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1268413" y="3111500"/>
            <a:ext cx="1314450" cy="2968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24584" name="テキスト ボックス 13"/>
          <p:cNvSpPr txBox="1">
            <a:spLocks noChangeArrowheads="1"/>
          </p:cNvSpPr>
          <p:nvPr/>
        </p:nvSpPr>
        <p:spPr bwMode="auto">
          <a:xfrm>
            <a:off x="3476625" y="5370513"/>
            <a:ext cx="180657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ja-JP" sz="1800">
                <a:solidFill>
                  <a:srgbClr val="FF0000"/>
                </a:solidFill>
                <a:ea typeface="メイリオ" charset="-128"/>
                <a:cs typeface="メイリオ" charset="-128"/>
              </a:rPr>
              <a:t>1st and 2nd order correction</a:t>
            </a:r>
            <a:endParaRPr lang="ja-JP" altLang="en-US" sz="1800">
              <a:solidFill>
                <a:srgbClr val="FF0000"/>
              </a:solidFill>
              <a:ea typeface="メイリオ" charset="-128"/>
              <a:cs typeface="メイリオ" charset="-128"/>
            </a:endParaRPr>
          </a:p>
        </p:txBody>
      </p:sp>
      <p:pic>
        <p:nvPicPr>
          <p:cNvPr id="24585" name="図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363" y="3765550"/>
            <a:ext cx="2627312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6" name="テキスト ボックス 13"/>
          <p:cNvSpPr txBox="1">
            <a:spLocks noChangeArrowheads="1"/>
          </p:cNvSpPr>
          <p:nvPr/>
        </p:nvSpPr>
        <p:spPr bwMode="auto">
          <a:xfrm>
            <a:off x="3449638" y="5994400"/>
            <a:ext cx="180498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ja-JP" sz="1800">
                <a:solidFill>
                  <a:srgbClr val="FF0000"/>
                </a:solidFill>
                <a:ea typeface="メイリオ" charset="-128"/>
                <a:cs typeface="メイリオ" charset="-128"/>
              </a:rPr>
              <a:t>1st and 2nd order energy</a:t>
            </a:r>
            <a:endParaRPr lang="ja-JP" altLang="en-US" sz="1800">
              <a:solidFill>
                <a:srgbClr val="FF0000"/>
              </a:solidFill>
              <a:ea typeface="メイリオ" charset="-128"/>
              <a:cs typeface="メイリオ" charset="-128"/>
            </a:endParaRPr>
          </a:p>
        </p:txBody>
      </p:sp>
      <p:sp>
        <p:nvSpPr>
          <p:cNvPr id="21" name="正方形/長方形 20"/>
          <p:cNvSpPr/>
          <p:nvPr/>
        </p:nvSpPr>
        <p:spPr>
          <a:xfrm>
            <a:off x="2524125" y="5557838"/>
            <a:ext cx="792163" cy="3365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22" name="正方形/長方形 21"/>
          <p:cNvSpPr/>
          <p:nvPr/>
        </p:nvSpPr>
        <p:spPr>
          <a:xfrm>
            <a:off x="2524125" y="6042025"/>
            <a:ext cx="792163" cy="3365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pic>
        <p:nvPicPr>
          <p:cNvPr id="24589" name="図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7600" y="1046163"/>
            <a:ext cx="3795713" cy="413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90" name="テキスト ボックス 4"/>
          <p:cNvSpPr txBox="1">
            <a:spLocks noChangeArrowheads="1"/>
          </p:cNvSpPr>
          <p:nvPr/>
        </p:nvSpPr>
        <p:spPr bwMode="auto">
          <a:xfrm>
            <a:off x="6326188" y="1384300"/>
            <a:ext cx="24336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ja-JP" sz="1800">
                <a:solidFill>
                  <a:srgbClr val="FF0000"/>
                </a:solidFill>
                <a:ea typeface="メイリオ" charset="-128"/>
                <a:cs typeface="メイリオ" charset="-128"/>
              </a:rPr>
              <a:t>P space components.</a:t>
            </a:r>
            <a:endParaRPr lang="ja-JP" altLang="en-US" sz="1800">
              <a:solidFill>
                <a:srgbClr val="FF0000"/>
              </a:solidFill>
              <a:ea typeface="メイリオ" charset="-128"/>
              <a:cs typeface="メイリオ" charset="-128"/>
            </a:endParaRPr>
          </a:p>
        </p:txBody>
      </p:sp>
      <p:sp>
        <p:nvSpPr>
          <p:cNvPr id="24591" name="テキスト ボックス 6"/>
          <p:cNvSpPr txBox="1">
            <a:spLocks noChangeArrowheads="1"/>
          </p:cNvSpPr>
          <p:nvPr/>
        </p:nvSpPr>
        <p:spPr bwMode="auto">
          <a:xfrm>
            <a:off x="6805613" y="3211513"/>
            <a:ext cx="2039937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ja-JP" sz="1800">
                <a:solidFill>
                  <a:srgbClr val="FF0000"/>
                </a:solidFill>
                <a:ea typeface="メイリオ" charset="-128"/>
                <a:cs typeface="メイリオ" charset="-128"/>
              </a:rPr>
              <a:t>VCI-like output for the P space.</a:t>
            </a:r>
            <a:endParaRPr lang="ja-JP" altLang="en-US" sz="1800">
              <a:solidFill>
                <a:srgbClr val="FF0000"/>
              </a:solidFill>
              <a:ea typeface="メイリオ" charset="-128"/>
              <a:cs typeface="メイリオ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173758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dirty="0">
                <a:ea typeface="HG創英角ｺﾞｼｯｸUB" charset="-128"/>
              </a:rPr>
              <a:t>Quiz</a:t>
            </a:r>
            <a:endParaRPr lang="ja-JP" altLang="en-US">
              <a:ea typeface="HG創英角ｺﾞｼｯｸUB" charset="-128"/>
            </a:endParaRPr>
          </a:p>
        </p:txBody>
      </p:sp>
      <p:sp>
        <p:nvSpPr>
          <p:cNvPr id="31746" name="スライド番号プレースホルダー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E9CF4A66-3C0B-5D4C-8867-54E8B8BEED1A}" type="slidenum">
              <a:rPr kumimoji="0" lang="ja-JP" altLang="en-US" sz="1400">
                <a:latin typeface="Times New Roman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11</a:t>
            </a:fld>
            <a:endParaRPr kumimoji="0" lang="en-US" altLang="ja-JP" sz="1400">
              <a:latin typeface="Times New Roman" charset="0"/>
            </a:endParaRPr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1034750"/>
              </p:ext>
            </p:extLst>
          </p:nvPr>
        </p:nvGraphicFramePr>
        <p:xfrm>
          <a:off x="1098550" y="2397407"/>
          <a:ext cx="7016750" cy="123348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31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69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69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369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369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369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8372">
                <a:tc>
                  <a:txBody>
                    <a:bodyPr/>
                    <a:lstStyle/>
                    <a:p>
                      <a:pPr algn="ctr" fontAlgn="b"/>
                      <a:endParaRPr lang="ja-JP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600" u="none" strike="noStrike" dirty="0">
                          <a:effectLst/>
                          <a:latin typeface="+mn-lt"/>
                        </a:rPr>
                        <a:t>H</a:t>
                      </a:r>
                      <a:r>
                        <a:rPr lang="en-US" sz="1600" u="none" strike="noStrike" dirty="0">
                          <a:effectLst/>
                          <a:latin typeface="+mn-lt"/>
                        </a:rPr>
                        <a:t>arm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600" u="none" strike="noStrike" dirty="0">
                          <a:effectLst/>
                          <a:latin typeface="+mn-lt"/>
                        </a:rPr>
                        <a:t>VCI</a:t>
                      </a:r>
                      <a:r>
                        <a:rPr lang="hr-HR" sz="1600" u="none" strike="noStrike" dirty="0">
                          <a:effectLst/>
                          <a:latin typeface="+mn-lt"/>
                        </a:rPr>
                        <a:t>[3]-(8)</a:t>
                      </a:r>
                      <a:endParaRPr lang="hr-HR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600" u="none" strike="noStrike" dirty="0">
                          <a:effectLst/>
                          <a:latin typeface="+mn-lt"/>
                        </a:rPr>
                        <a:t>VMP2-(4)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+mn-lt"/>
                        </a:rPr>
                        <a:t>VQDPT2-(4)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Exp.</a:t>
                      </a:r>
                    </a:p>
                  </a:txBody>
                  <a:tcPr marL="6350" marR="6350" marT="63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837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600" u="none" strike="noStrike" dirty="0">
                          <a:effectLst/>
                          <a:latin typeface="+mn-lt"/>
                        </a:rPr>
                        <a:t>1</a:t>
                      </a:r>
                      <a:endParaRPr lang="en-US" altLang="ja-JP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ja-JP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ja-JP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ja-JP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ja-JP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1595</a:t>
                      </a:r>
                    </a:p>
                  </a:txBody>
                  <a:tcPr marL="6350" marR="6350" marT="63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837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600" u="none" strike="noStrike">
                          <a:effectLst/>
                          <a:latin typeface="+mn-lt"/>
                        </a:rPr>
                        <a:t>2</a:t>
                      </a:r>
                      <a:endParaRPr lang="en-US" altLang="ja-JP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ja-JP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ja-JP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ja-JP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ja-JP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3652</a:t>
                      </a:r>
                    </a:p>
                  </a:txBody>
                  <a:tcPr marL="6350" marR="6350" marT="63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8372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600" u="none" strike="noStrike">
                          <a:effectLst/>
                          <a:latin typeface="+mn-lt"/>
                        </a:rPr>
                        <a:t>3</a:t>
                      </a:r>
                      <a:endParaRPr lang="en-US" altLang="ja-JP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ja-JP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ja-JP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ja-JP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ja-JP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3756</a:t>
                      </a:r>
                    </a:p>
                  </a:txBody>
                  <a:tcPr marL="6350" marR="6350" marT="634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1784" name="テキスト ボックス 4"/>
          <p:cNvSpPr txBox="1">
            <a:spLocks noChangeArrowheads="1"/>
          </p:cNvSpPr>
          <p:nvPr/>
        </p:nvSpPr>
        <p:spPr bwMode="auto">
          <a:xfrm>
            <a:off x="723900" y="1101725"/>
            <a:ext cx="821690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ja-JP" sz="3200" dirty="0">
                <a:latin typeface="Arial" charset="0"/>
              </a:rPr>
              <a:t>Find the fundamental frequencies of H</a:t>
            </a:r>
            <a:r>
              <a:rPr lang="en-US" altLang="ja-JP" sz="3200" baseline="-25000" dirty="0">
                <a:latin typeface="Arial" charset="0"/>
              </a:rPr>
              <a:t>2</a:t>
            </a:r>
            <a:r>
              <a:rPr lang="en-US" altLang="ja-JP" sz="3200" dirty="0">
                <a:latin typeface="Arial" charset="0"/>
              </a:rPr>
              <a:t>O from the output files, and fill in a table below.</a:t>
            </a:r>
          </a:p>
        </p:txBody>
      </p:sp>
    </p:spTree>
    <p:extLst>
      <p:ext uri="{BB962C8B-B14F-4D97-AF65-F5344CB8AC3E}">
        <p14:creationId xmlns:p14="http://schemas.microsoft.com/office/powerpoint/2010/main" val="3216660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>
                <a:cs typeface="メイリオ" charset="-128"/>
              </a:rPr>
              <a:t>2. Ethylene</a:t>
            </a:r>
            <a:endParaRPr lang="ja-JP" altLang="en-US">
              <a:cs typeface="メイリオ" charset="-128"/>
            </a:endParaRPr>
          </a:p>
        </p:txBody>
      </p:sp>
      <p:sp>
        <p:nvSpPr>
          <p:cNvPr id="25602" name="スライド番号プレースホルダー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4400074A-0FC7-2145-BE67-73BA4BE8F7E5}" type="slidenum">
              <a:rPr lang="ja-JP" altLang="en-US" sz="1200">
                <a:solidFill>
                  <a:srgbClr val="898989"/>
                </a:solidFill>
                <a:latin typeface="Arial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12</a:t>
            </a:fld>
            <a:endParaRPr lang="ja-JP" altLang="en-US" sz="1200">
              <a:solidFill>
                <a:srgbClr val="898989"/>
              </a:solidFill>
              <a:latin typeface="Arial" charset="0"/>
            </a:endParaRPr>
          </a:p>
        </p:txBody>
      </p:sp>
      <p:sp>
        <p:nvSpPr>
          <p:cNvPr id="25603" name="テキスト ボックス 14"/>
          <p:cNvSpPr txBox="1">
            <a:spLocks noChangeArrowheads="1"/>
          </p:cNvSpPr>
          <p:nvPr/>
        </p:nvSpPr>
        <p:spPr bwMode="auto">
          <a:xfrm>
            <a:off x="431800" y="960438"/>
            <a:ext cx="779780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Calibri" charset="0"/>
              </a:defRPr>
            </a:lvl1pPr>
            <a:lvl2pPr marL="7429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ja-JP" sz="1800" dirty="0">
                <a:solidFill>
                  <a:srgbClr val="000000"/>
                </a:solidFill>
                <a:ea typeface="メイリオ" charset="-128"/>
                <a:cs typeface="メイリオ" charset="-128"/>
              </a:rPr>
              <a:t>eq-mp2dz.minfo</a:t>
            </a:r>
          </a:p>
          <a:p>
            <a:pPr lvl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ja-JP" sz="1800" dirty="0">
                <a:ea typeface="メイリオ" charset="-128"/>
                <a:cs typeface="ＭＳ Ｐゴシック" charset="-128"/>
              </a:rPr>
              <a:t>Includes the equilibrium geometry, harmonic frequencies, and vibrational displacement vectors.</a:t>
            </a:r>
            <a:r>
              <a:rPr lang="ja-JP" altLang="en-US" sz="1800">
                <a:ea typeface="メイリオ" charset="-128"/>
                <a:cs typeface="ＭＳ Ｐゴシック" charset="-128"/>
              </a:rPr>
              <a:t> </a:t>
            </a:r>
            <a:r>
              <a:rPr lang="en-US" altLang="ja-JP" sz="1800" dirty="0">
                <a:ea typeface="メイリオ" charset="-128"/>
                <a:cs typeface="ＭＳ Ｐゴシック" charset="-128"/>
              </a:rPr>
              <a:t>They can be visualized by </a:t>
            </a:r>
            <a:r>
              <a:rPr lang="en-US" altLang="ja-JP" sz="1800" dirty="0" err="1">
                <a:solidFill>
                  <a:srgbClr val="000000"/>
                </a:solidFill>
                <a:ea typeface="メイリオ" charset="-128"/>
                <a:cs typeface="メイリオ" charset="-128"/>
              </a:rPr>
              <a:t>JSindo</a:t>
            </a:r>
            <a:r>
              <a:rPr lang="en-US" altLang="ja-JP" sz="1800" dirty="0">
                <a:solidFill>
                  <a:srgbClr val="000000"/>
                </a:solidFill>
                <a:ea typeface="メイリオ" charset="-128"/>
                <a:cs typeface="メイリオ" charset="-128"/>
              </a:rPr>
              <a:t>.</a:t>
            </a:r>
            <a:endParaRPr lang="en-US" altLang="ja-JP" sz="1800" dirty="0"/>
          </a:p>
        </p:txBody>
      </p:sp>
      <p:sp>
        <p:nvSpPr>
          <p:cNvPr id="11" name="テキスト ボックス 9"/>
          <p:cNvSpPr txBox="1">
            <a:spLocks noChangeArrowheads="1"/>
          </p:cNvSpPr>
          <p:nvPr/>
        </p:nvSpPr>
        <p:spPr bwMode="auto">
          <a:xfrm>
            <a:off x="4381071" y="2699504"/>
            <a:ext cx="189827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defRPr/>
            </a:pPr>
            <a:r>
              <a:rPr lang="en-US" altLang="ja-JP" sz="1800" dirty="0">
                <a:latin typeface="+mn-lt"/>
                <a:ea typeface="+mn-ea"/>
              </a:rPr>
              <a:t>one-body terms: </a:t>
            </a:r>
          </a:p>
          <a:p>
            <a:pPr lvl="1">
              <a:defRPr/>
            </a:pPr>
            <a:r>
              <a:rPr lang="en-US" altLang="ja-JP" sz="1800" dirty="0">
                <a:latin typeface="+mn-lt"/>
                <a:ea typeface="+mn-ea"/>
              </a:rPr>
              <a:t>ci, cii, ciii, </a:t>
            </a:r>
            <a:r>
              <a:rPr lang="en-US" altLang="ja-JP" sz="1800" dirty="0" err="1">
                <a:latin typeface="+mn-lt"/>
                <a:ea typeface="+mn-ea"/>
              </a:rPr>
              <a:t>ciiii</a:t>
            </a:r>
            <a:endParaRPr lang="ja-JP" altLang="en-US" sz="1800" dirty="0">
              <a:latin typeface="+mn-lt"/>
              <a:ea typeface="+mn-ea"/>
            </a:endParaRPr>
          </a:p>
        </p:txBody>
      </p:sp>
      <p:sp>
        <p:nvSpPr>
          <p:cNvPr id="12" name="テキスト ボックス 10"/>
          <p:cNvSpPr txBox="1">
            <a:spLocks noChangeArrowheads="1"/>
          </p:cNvSpPr>
          <p:nvPr/>
        </p:nvSpPr>
        <p:spPr bwMode="auto">
          <a:xfrm>
            <a:off x="4381071" y="3866855"/>
            <a:ext cx="286007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defRPr/>
            </a:pPr>
            <a:r>
              <a:rPr lang="en-US" altLang="ja-JP" sz="1800" dirty="0">
                <a:latin typeface="+mn-lt"/>
                <a:ea typeface="+mn-ea"/>
              </a:rPr>
              <a:t>two-body terms: </a:t>
            </a:r>
          </a:p>
          <a:p>
            <a:pPr lvl="1">
              <a:defRPr/>
            </a:pPr>
            <a:r>
              <a:rPr lang="en-US" altLang="ja-JP" sz="1800" dirty="0" err="1">
                <a:latin typeface="+mn-lt"/>
                <a:ea typeface="+mn-ea"/>
              </a:rPr>
              <a:t>cij</a:t>
            </a:r>
            <a:r>
              <a:rPr lang="en-US" altLang="ja-JP" sz="1800" dirty="0">
                <a:latin typeface="+mn-lt"/>
                <a:ea typeface="+mn-ea"/>
              </a:rPr>
              <a:t>, </a:t>
            </a:r>
            <a:r>
              <a:rPr lang="en-US" altLang="ja-JP" sz="1800" dirty="0" err="1">
                <a:latin typeface="+mn-lt"/>
                <a:ea typeface="+mn-ea"/>
              </a:rPr>
              <a:t>cijj</a:t>
            </a:r>
            <a:r>
              <a:rPr lang="en-US" altLang="ja-JP" sz="1800" dirty="0">
                <a:latin typeface="+mn-lt"/>
                <a:ea typeface="+mn-ea"/>
              </a:rPr>
              <a:t>, </a:t>
            </a:r>
            <a:r>
              <a:rPr lang="en-US" altLang="ja-JP" sz="1800" dirty="0" err="1">
                <a:latin typeface="+mn-lt"/>
                <a:ea typeface="+mn-ea"/>
              </a:rPr>
              <a:t>cijjj</a:t>
            </a:r>
            <a:r>
              <a:rPr lang="en-US" altLang="ja-JP" sz="1800" dirty="0">
                <a:latin typeface="+mn-lt"/>
                <a:ea typeface="+mn-ea"/>
              </a:rPr>
              <a:t>, </a:t>
            </a:r>
            <a:r>
              <a:rPr lang="en-US" altLang="ja-JP" sz="1800" dirty="0" err="1">
                <a:latin typeface="+mn-lt"/>
                <a:ea typeface="+mn-ea"/>
              </a:rPr>
              <a:t>ciij</a:t>
            </a:r>
            <a:r>
              <a:rPr lang="en-US" altLang="ja-JP" sz="1800" dirty="0">
                <a:latin typeface="+mn-lt"/>
                <a:ea typeface="+mn-ea"/>
              </a:rPr>
              <a:t>, </a:t>
            </a:r>
            <a:r>
              <a:rPr lang="en-US" altLang="ja-JP" sz="1800" dirty="0" err="1">
                <a:latin typeface="+mn-lt"/>
                <a:ea typeface="+mn-ea"/>
              </a:rPr>
              <a:t>ciijj</a:t>
            </a:r>
            <a:r>
              <a:rPr lang="en-US" altLang="ja-JP" sz="1800" dirty="0">
                <a:latin typeface="+mn-lt"/>
                <a:ea typeface="+mn-ea"/>
              </a:rPr>
              <a:t>, </a:t>
            </a:r>
            <a:r>
              <a:rPr lang="en-US" altLang="ja-JP" sz="1800" dirty="0" err="1">
                <a:latin typeface="+mn-lt"/>
                <a:ea typeface="+mn-ea"/>
              </a:rPr>
              <a:t>ciiij</a:t>
            </a:r>
            <a:endParaRPr lang="ja-JP" altLang="en-US" sz="1800" dirty="0">
              <a:latin typeface="+mn-lt"/>
              <a:ea typeface="+mn-ea"/>
            </a:endParaRPr>
          </a:p>
        </p:txBody>
      </p:sp>
      <p:sp>
        <p:nvSpPr>
          <p:cNvPr id="13" name="テキスト ボックス 11"/>
          <p:cNvSpPr txBox="1">
            <a:spLocks noChangeArrowheads="1"/>
          </p:cNvSpPr>
          <p:nvPr/>
        </p:nvSpPr>
        <p:spPr bwMode="auto">
          <a:xfrm>
            <a:off x="4355671" y="5148936"/>
            <a:ext cx="242726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defRPr/>
            </a:pPr>
            <a:r>
              <a:rPr lang="en-US" altLang="ja-JP" sz="1800" dirty="0">
                <a:latin typeface="+mn-lt"/>
                <a:ea typeface="+mn-ea"/>
              </a:rPr>
              <a:t>three-body terms: </a:t>
            </a:r>
          </a:p>
          <a:p>
            <a:pPr lvl="1">
              <a:defRPr/>
            </a:pPr>
            <a:r>
              <a:rPr lang="en-US" altLang="ja-JP" sz="1800" dirty="0" err="1">
                <a:latin typeface="+mn-lt"/>
                <a:ea typeface="+mn-ea"/>
              </a:rPr>
              <a:t>cijk</a:t>
            </a:r>
            <a:r>
              <a:rPr lang="en-US" altLang="ja-JP" sz="1800" dirty="0">
                <a:latin typeface="+mn-lt"/>
                <a:ea typeface="+mn-ea"/>
              </a:rPr>
              <a:t>, </a:t>
            </a:r>
            <a:r>
              <a:rPr lang="en-US" altLang="ja-JP" sz="1800" dirty="0" err="1">
                <a:latin typeface="+mn-lt"/>
                <a:ea typeface="+mn-ea"/>
              </a:rPr>
              <a:t>cijkk</a:t>
            </a:r>
            <a:r>
              <a:rPr lang="en-US" altLang="ja-JP" sz="1800" dirty="0">
                <a:latin typeface="+mn-lt"/>
                <a:ea typeface="+mn-ea"/>
              </a:rPr>
              <a:t>, </a:t>
            </a:r>
            <a:r>
              <a:rPr lang="en-US" altLang="ja-JP" sz="1800" dirty="0" err="1">
                <a:latin typeface="+mn-lt"/>
                <a:ea typeface="+mn-ea"/>
              </a:rPr>
              <a:t>cijjk</a:t>
            </a:r>
            <a:r>
              <a:rPr lang="en-US" altLang="ja-JP" sz="1800" dirty="0">
                <a:latin typeface="+mn-lt"/>
                <a:ea typeface="+mn-ea"/>
              </a:rPr>
              <a:t>, </a:t>
            </a:r>
            <a:r>
              <a:rPr lang="en-US" altLang="ja-JP" sz="1800" dirty="0" err="1">
                <a:latin typeface="+mn-lt"/>
                <a:ea typeface="+mn-ea"/>
              </a:rPr>
              <a:t>ciijk</a:t>
            </a:r>
            <a:endParaRPr lang="ja-JP" altLang="en-US" sz="1800">
              <a:latin typeface="+mn-lt"/>
              <a:ea typeface="+mn-ea"/>
            </a:endParaRPr>
          </a:p>
        </p:txBody>
      </p:sp>
      <p:sp>
        <p:nvSpPr>
          <p:cNvPr id="14" name="テキスト ボックス 12"/>
          <p:cNvSpPr txBox="1">
            <a:spLocks noChangeArrowheads="1"/>
          </p:cNvSpPr>
          <p:nvPr/>
        </p:nvSpPr>
        <p:spPr bwMode="auto">
          <a:xfrm>
            <a:off x="4355671" y="6224292"/>
            <a:ext cx="218232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defRPr/>
            </a:pPr>
            <a:r>
              <a:rPr lang="en-US" altLang="ja-JP" sz="1800" dirty="0">
                <a:latin typeface="+mn-lt"/>
                <a:ea typeface="+mn-ea"/>
              </a:rPr>
              <a:t>four-body terms: </a:t>
            </a:r>
            <a:r>
              <a:rPr lang="en-US" altLang="ja-JP" sz="1800" dirty="0" err="1">
                <a:latin typeface="+mn-lt"/>
                <a:ea typeface="+mn-ea"/>
              </a:rPr>
              <a:t>cijkl</a:t>
            </a:r>
            <a:endParaRPr lang="ja-JP" altLang="en-US" sz="1800" dirty="0">
              <a:latin typeface="+mn-lt"/>
              <a:ea typeface="+mn-ea"/>
            </a:endParaRPr>
          </a:p>
        </p:txBody>
      </p:sp>
      <p:grpSp>
        <p:nvGrpSpPr>
          <p:cNvPr id="25608" name="図形グループ 16"/>
          <p:cNvGrpSpPr>
            <a:grpSpLocks/>
          </p:cNvGrpSpPr>
          <p:nvPr/>
        </p:nvGrpSpPr>
        <p:grpSpPr bwMode="auto">
          <a:xfrm>
            <a:off x="1428105" y="2687717"/>
            <a:ext cx="2747963" cy="3927475"/>
            <a:chOff x="609601" y="1659750"/>
            <a:chExt cx="3175000" cy="4537850"/>
          </a:xfrm>
        </p:grpSpPr>
        <p:pic>
          <p:nvPicPr>
            <p:cNvPr id="25610" name="図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0314"/>
            <a:stretch>
              <a:fillRect/>
            </a:stretch>
          </p:blipFill>
          <p:spPr bwMode="auto">
            <a:xfrm>
              <a:off x="620463" y="1659750"/>
              <a:ext cx="3139225" cy="816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611" name="図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0464" y="2874008"/>
              <a:ext cx="3139225" cy="1199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612" name="図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1359"/>
            <a:stretch>
              <a:fillRect/>
            </a:stretch>
          </p:blipFill>
          <p:spPr bwMode="auto">
            <a:xfrm>
              <a:off x="609601" y="4496831"/>
              <a:ext cx="3175000" cy="7736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613" name="図 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9092"/>
            <a:stretch>
              <a:fillRect/>
            </a:stretch>
          </p:blipFill>
          <p:spPr bwMode="auto">
            <a:xfrm>
              <a:off x="609601" y="5734565"/>
              <a:ext cx="3160950" cy="4630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614" name="テキスト ボックス 13"/>
            <p:cNvSpPr txBox="1">
              <a:spLocks noChangeArrowheads="1"/>
            </p:cNvSpPr>
            <p:nvPr/>
          </p:nvSpPr>
          <p:spPr bwMode="auto">
            <a:xfrm rot="5400000">
              <a:off x="2070100" y="2374900"/>
              <a:ext cx="595035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charset="0"/>
                <a:buChar char="•"/>
                <a:defRPr kumimoji="1" sz="2800">
                  <a:solidFill>
                    <a:schemeClr val="tx1"/>
                  </a:solidFill>
                  <a:latin typeface="Calibri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kumimoji="1" sz="2400">
                  <a:solidFill>
                    <a:schemeClr val="tx1"/>
                  </a:solidFill>
                  <a:latin typeface="Calibri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kumimoji="1" sz="2000">
                  <a:solidFill>
                    <a:schemeClr val="tx1"/>
                  </a:solidFill>
                  <a:latin typeface="Calibri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kumimoji="1">
                  <a:solidFill>
                    <a:schemeClr val="tx1"/>
                  </a:solidFill>
                  <a:latin typeface="Calibri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kumimoji="1">
                  <a:solidFill>
                    <a:schemeClr val="tx1"/>
                  </a:solidFill>
                  <a:latin typeface="Calibri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 kumimoji="1">
                  <a:solidFill>
                    <a:schemeClr val="tx1"/>
                  </a:solidFill>
                  <a:latin typeface="Calibri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 kumimoji="1">
                  <a:solidFill>
                    <a:schemeClr val="tx1"/>
                  </a:solidFill>
                  <a:latin typeface="Calibri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 kumimoji="1">
                  <a:solidFill>
                    <a:schemeClr val="tx1"/>
                  </a:solidFill>
                  <a:latin typeface="Calibri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 kumimoji="1">
                  <a:solidFill>
                    <a:schemeClr val="tx1"/>
                  </a:solidFill>
                  <a:latin typeface="Calibri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ja-JP" sz="3200">
                  <a:latin typeface="Arial" charset="0"/>
                </a:rPr>
                <a:t>…</a:t>
              </a:r>
              <a:endParaRPr lang="ja-JP" altLang="en-US" sz="3200">
                <a:latin typeface="Arial" charset="0"/>
              </a:endParaRPr>
            </a:p>
          </p:txBody>
        </p:sp>
        <p:sp>
          <p:nvSpPr>
            <p:cNvPr id="25615" name="テキスト ボックス 14"/>
            <p:cNvSpPr txBox="1">
              <a:spLocks noChangeArrowheads="1"/>
            </p:cNvSpPr>
            <p:nvPr/>
          </p:nvSpPr>
          <p:spPr bwMode="auto">
            <a:xfrm rot="5400000">
              <a:off x="2070100" y="3987800"/>
              <a:ext cx="595035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charset="0"/>
                <a:buChar char="•"/>
                <a:defRPr kumimoji="1" sz="2800">
                  <a:solidFill>
                    <a:schemeClr val="tx1"/>
                  </a:solidFill>
                  <a:latin typeface="Calibri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kumimoji="1" sz="2400">
                  <a:solidFill>
                    <a:schemeClr val="tx1"/>
                  </a:solidFill>
                  <a:latin typeface="Calibri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kumimoji="1" sz="2000">
                  <a:solidFill>
                    <a:schemeClr val="tx1"/>
                  </a:solidFill>
                  <a:latin typeface="Calibri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kumimoji="1">
                  <a:solidFill>
                    <a:schemeClr val="tx1"/>
                  </a:solidFill>
                  <a:latin typeface="Calibri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kumimoji="1">
                  <a:solidFill>
                    <a:schemeClr val="tx1"/>
                  </a:solidFill>
                  <a:latin typeface="Calibri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 kumimoji="1">
                  <a:solidFill>
                    <a:schemeClr val="tx1"/>
                  </a:solidFill>
                  <a:latin typeface="Calibri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 kumimoji="1">
                  <a:solidFill>
                    <a:schemeClr val="tx1"/>
                  </a:solidFill>
                  <a:latin typeface="Calibri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 kumimoji="1">
                  <a:solidFill>
                    <a:schemeClr val="tx1"/>
                  </a:solidFill>
                  <a:latin typeface="Calibri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 kumimoji="1">
                  <a:solidFill>
                    <a:schemeClr val="tx1"/>
                  </a:solidFill>
                  <a:latin typeface="Calibri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ja-JP" sz="3200">
                  <a:latin typeface="Arial" charset="0"/>
                </a:rPr>
                <a:t>…</a:t>
              </a:r>
              <a:endParaRPr lang="ja-JP" altLang="en-US" sz="3200">
                <a:latin typeface="Arial" charset="0"/>
              </a:endParaRPr>
            </a:p>
          </p:txBody>
        </p:sp>
        <p:sp>
          <p:nvSpPr>
            <p:cNvPr id="25616" name="テキスト ボックス 15"/>
            <p:cNvSpPr txBox="1">
              <a:spLocks noChangeArrowheads="1"/>
            </p:cNvSpPr>
            <p:nvPr/>
          </p:nvSpPr>
          <p:spPr bwMode="auto">
            <a:xfrm rot="5400000">
              <a:off x="2070100" y="5181600"/>
              <a:ext cx="595035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charset="0"/>
                <a:buChar char="•"/>
                <a:defRPr kumimoji="1" sz="2800">
                  <a:solidFill>
                    <a:schemeClr val="tx1"/>
                  </a:solidFill>
                  <a:latin typeface="Calibri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kumimoji="1" sz="2400">
                  <a:solidFill>
                    <a:schemeClr val="tx1"/>
                  </a:solidFill>
                  <a:latin typeface="Calibri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kumimoji="1" sz="2000">
                  <a:solidFill>
                    <a:schemeClr val="tx1"/>
                  </a:solidFill>
                  <a:latin typeface="Calibri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kumimoji="1">
                  <a:solidFill>
                    <a:schemeClr val="tx1"/>
                  </a:solidFill>
                  <a:latin typeface="Calibri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kumimoji="1">
                  <a:solidFill>
                    <a:schemeClr val="tx1"/>
                  </a:solidFill>
                  <a:latin typeface="Calibri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 kumimoji="1">
                  <a:solidFill>
                    <a:schemeClr val="tx1"/>
                  </a:solidFill>
                  <a:latin typeface="Calibri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 kumimoji="1">
                  <a:solidFill>
                    <a:schemeClr val="tx1"/>
                  </a:solidFill>
                  <a:latin typeface="Calibri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 kumimoji="1">
                  <a:solidFill>
                    <a:schemeClr val="tx1"/>
                  </a:solidFill>
                  <a:latin typeface="Calibri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 kumimoji="1">
                  <a:solidFill>
                    <a:schemeClr val="tx1"/>
                  </a:solidFill>
                  <a:latin typeface="Calibri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ja-JP" sz="3200">
                  <a:latin typeface="Arial" charset="0"/>
                </a:rPr>
                <a:t>…</a:t>
              </a:r>
              <a:endParaRPr lang="ja-JP" altLang="en-US" sz="3200">
                <a:latin typeface="Arial" charset="0"/>
              </a:endParaRPr>
            </a:p>
          </p:txBody>
        </p:sp>
      </p:grpSp>
      <p:sp>
        <p:nvSpPr>
          <p:cNvPr id="23" name="テキスト ボックス 14"/>
          <p:cNvSpPr txBox="1">
            <a:spLocks noChangeArrowheads="1"/>
          </p:cNvSpPr>
          <p:nvPr/>
        </p:nvSpPr>
        <p:spPr bwMode="auto">
          <a:xfrm>
            <a:off x="431800" y="1892300"/>
            <a:ext cx="5881688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285750" indent="-285750" eaLnBrk="1" hangingPunct="1">
              <a:buFont typeface="Arial" charset="0"/>
              <a:buChar char="•"/>
              <a:defRPr/>
            </a:pPr>
            <a:r>
              <a:rPr lang="en-US" altLang="ja-JP" sz="1800" dirty="0">
                <a:solidFill>
                  <a:srgbClr val="000000"/>
                </a:solidFill>
                <a:latin typeface="+mn-lt"/>
                <a:ea typeface="+mn-ea"/>
                <a:cs typeface="メイリオ" charset="-128"/>
              </a:rPr>
              <a:t>prop_no_1.mop</a:t>
            </a:r>
          </a:p>
          <a:p>
            <a:pPr lvl="1" indent="0" eaLnBrk="1" hangingPunct="1">
              <a:defRPr/>
            </a:pPr>
            <a:r>
              <a:rPr lang="en-US" altLang="ja-JP" sz="1800" dirty="0">
                <a:latin typeface="+mn-lt"/>
                <a:ea typeface="+mn-ea"/>
              </a:rPr>
              <a:t>Includes the information of QFF</a:t>
            </a:r>
          </a:p>
        </p:txBody>
      </p:sp>
    </p:spTree>
    <p:extLst>
      <p:ext uri="{BB962C8B-B14F-4D97-AF65-F5344CB8AC3E}">
        <p14:creationId xmlns:p14="http://schemas.microsoft.com/office/powerpoint/2010/main" val="7717353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スライド番号プレースホルダー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D8EE6B59-3882-CC4A-B2EF-68627C90942A}" type="slidenum">
              <a:rPr lang="ja-JP" altLang="en-US" sz="1200">
                <a:solidFill>
                  <a:srgbClr val="898989"/>
                </a:solidFill>
                <a:latin typeface="Arial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13</a:t>
            </a:fld>
            <a:endParaRPr lang="ja-JP" altLang="en-US" sz="1200">
              <a:solidFill>
                <a:srgbClr val="898989"/>
              </a:solidFill>
              <a:latin typeface="Arial" charset="0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425450" y="3014017"/>
            <a:ext cx="8012113" cy="92333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85750" indent="-285750">
              <a:buFont typeface="Arial" charset="0"/>
              <a:buChar char="•"/>
              <a:defRPr/>
            </a:pPr>
            <a:r>
              <a:rPr lang="en-US" altLang="ja-JP" sz="1800" dirty="0">
                <a:latin typeface="+mn-lt"/>
              </a:rPr>
              <a:t>Input for VCI, VMP2, VQDPT2 is the same as in the case of water.</a:t>
            </a:r>
          </a:p>
          <a:p>
            <a:pPr marL="285750" indent="-285750">
              <a:buFont typeface="Arial" charset="0"/>
              <a:buChar char="•"/>
              <a:defRPr/>
            </a:pPr>
            <a:endParaRPr lang="en-US" altLang="ja-JP" sz="1800" dirty="0">
              <a:latin typeface="+mn-lt"/>
            </a:endParaRPr>
          </a:p>
          <a:p>
            <a:pPr marL="285750" indent="-285750">
              <a:buFont typeface="Arial" charset="0"/>
              <a:buChar char="•"/>
              <a:defRPr/>
            </a:pPr>
            <a:r>
              <a:rPr lang="en-US" altLang="ja-JP" sz="1800" dirty="0">
                <a:latin typeface="+mn-lt"/>
              </a:rPr>
              <a:t>Output for QFF</a:t>
            </a:r>
            <a:endParaRPr lang="ja-JP" altLang="en-US" sz="1800" dirty="0">
              <a:latin typeface="+mn-lt"/>
            </a:endParaRPr>
          </a:p>
        </p:txBody>
      </p:sp>
      <p:sp>
        <p:nvSpPr>
          <p:cNvPr id="4" name="テキスト ボックス 14"/>
          <p:cNvSpPr txBox="1">
            <a:spLocks noChangeArrowheads="1"/>
          </p:cNvSpPr>
          <p:nvPr/>
        </p:nvSpPr>
        <p:spPr bwMode="auto">
          <a:xfrm>
            <a:off x="374650" y="161925"/>
            <a:ext cx="58816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285750" indent="-285750" eaLnBrk="1" hangingPunct="1">
              <a:buFont typeface="Arial" charset="0"/>
              <a:buChar char="•"/>
              <a:defRPr/>
            </a:pPr>
            <a:r>
              <a:rPr lang="en-US" altLang="ja-JP" sz="2400" dirty="0" err="1">
                <a:solidFill>
                  <a:srgbClr val="000000"/>
                </a:solidFill>
                <a:latin typeface="+mn-lt"/>
                <a:ea typeface="+mn-ea"/>
                <a:cs typeface="メイリオ" charset="-128"/>
              </a:rPr>
              <a:t>vci.inp</a:t>
            </a:r>
            <a:r>
              <a:rPr lang="en-US" altLang="ja-JP" sz="2400" dirty="0">
                <a:solidFill>
                  <a:srgbClr val="000000"/>
                </a:solidFill>
                <a:latin typeface="+mn-lt"/>
                <a:ea typeface="+mn-ea"/>
                <a:cs typeface="メイリオ" charset="-128"/>
              </a:rPr>
              <a:t>, vmp2.inp, vqdpt2.inp</a:t>
            </a:r>
          </a:p>
        </p:txBody>
      </p:sp>
      <p:sp>
        <p:nvSpPr>
          <p:cNvPr id="26628" name="テキスト ボックス 4"/>
          <p:cNvSpPr txBox="1">
            <a:spLocks noChangeArrowheads="1"/>
          </p:cNvSpPr>
          <p:nvPr/>
        </p:nvSpPr>
        <p:spPr bwMode="auto">
          <a:xfrm>
            <a:off x="854075" y="1263381"/>
            <a:ext cx="56419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ja-JP" sz="1800">
                <a:solidFill>
                  <a:srgbClr val="000000"/>
                </a:solidFill>
                <a:ea typeface="メイリオ" charset="-128"/>
                <a:cs typeface="メイリオ" charset="-128"/>
              </a:rPr>
              <a:t>#--- [  MRPES ]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ja-JP" sz="1800">
                <a:solidFill>
                  <a:srgbClr val="000000"/>
                </a:solidFill>
                <a:ea typeface="メイリオ" charset="-128"/>
                <a:cs typeface="メイリオ" charset="-128"/>
              </a:rPr>
              <a:t>&amp;mrpes mopFile='prop_no_1.mop' mcs_cutoff=-1.0D-03 /</a:t>
            </a:r>
          </a:p>
        </p:txBody>
      </p:sp>
      <p:sp>
        <p:nvSpPr>
          <p:cNvPr id="26629" name="テキスト ボックス 13"/>
          <p:cNvSpPr txBox="1">
            <a:spLocks noChangeArrowheads="1"/>
          </p:cNvSpPr>
          <p:nvPr/>
        </p:nvSpPr>
        <p:spPr bwMode="auto">
          <a:xfrm>
            <a:off x="1101725" y="2007919"/>
            <a:ext cx="661193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tabLst>
                <a:tab pos="1412875" algn="l"/>
              </a:tabLst>
              <a:defRPr kumimoji="1"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tabLst>
                <a:tab pos="1412875" algn="l"/>
              </a:tabLst>
              <a:defRPr kumimoji="1"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tabLst>
                <a:tab pos="1412875" algn="l"/>
              </a:tabLst>
              <a:defRPr kumimoji="1"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tabLst>
                <a:tab pos="1412875" algn="l"/>
              </a:tabLst>
              <a:defRPr kumimoji="1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tabLst>
                <a:tab pos="1412875" algn="l"/>
              </a:tabLst>
              <a:defRPr kumimoji="1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tabLst>
                <a:tab pos="1412875" algn="l"/>
              </a:tabLst>
              <a:defRPr kumimoji="1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tabLst>
                <a:tab pos="1412875" algn="l"/>
              </a:tabLst>
              <a:defRPr kumimoji="1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tabLst>
                <a:tab pos="1412875" algn="l"/>
              </a:tabLst>
              <a:defRPr kumimoji="1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tabLst>
                <a:tab pos="1412875" algn="l"/>
              </a:tabLst>
              <a:defRPr kumimoji="1"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ja-JP" sz="1800">
                <a:solidFill>
                  <a:srgbClr val="FF0000"/>
                </a:solidFill>
                <a:ea typeface="メイリオ" charset="-128"/>
                <a:cs typeface="メイリオ" charset="-128"/>
              </a:rPr>
              <a:t>mopFile	: Name of a QFF file.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ja-JP" sz="1800">
                <a:solidFill>
                  <a:srgbClr val="FF0000"/>
                </a:solidFill>
                <a:ea typeface="メイリオ" charset="-128"/>
                <a:cs typeface="メイリオ" charset="-128"/>
              </a:rPr>
              <a:t>mcs_cutoff	: Cut-off threshold for coupling terms based on MCS.</a:t>
            </a:r>
            <a:endParaRPr lang="ja-JP" altLang="en-US" sz="1800">
              <a:solidFill>
                <a:srgbClr val="FF0000"/>
              </a:solidFill>
              <a:ea typeface="メイリオ" charset="-128"/>
              <a:cs typeface="メイリオ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776288" y="1126856"/>
            <a:ext cx="7227887" cy="174783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grpSp>
        <p:nvGrpSpPr>
          <p:cNvPr id="26631" name="図形グループ 10"/>
          <p:cNvGrpSpPr>
            <a:grpSpLocks/>
          </p:cNvGrpSpPr>
          <p:nvPr/>
        </p:nvGrpSpPr>
        <p:grpSpPr bwMode="auto">
          <a:xfrm>
            <a:off x="879475" y="4093974"/>
            <a:ext cx="7661275" cy="2014538"/>
            <a:chOff x="-2105891" y="3564919"/>
            <a:chExt cx="10937322" cy="2877445"/>
          </a:xfrm>
        </p:grpSpPr>
        <p:pic>
          <p:nvPicPr>
            <p:cNvPr id="26635" name="図 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263"/>
            <a:stretch>
              <a:fillRect/>
            </a:stretch>
          </p:blipFill>
          <p:spPr bwMode="auto">
            <a:xfrm>
              <a:off x="5250872" y="3600366"/>
              <a:ext cx="3580559" cy="23137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6636" name="図 1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4243" b="33939"/>
            <a:stretch>
              <a:fillRect/>
            </a:stretch>
          </p:blipFill>
          <p:spPr bwMode="auto">
            <a:xfrm>
              <a:off x="1579419" y="3574472"/>
              <a:ext cx="3580558" cy="28678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6637" name="図 1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75758"/>
            <a:stretch>
              <a:fillRect/>
            </a:stretch>
          </p:blipFill>
          <p:spPr bwMode="auto">
            <a:xfrm>
              <a:off x="-2105891" y="3564919"/>
              <a:ext cx="3580559" cy="16625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6632" name="テキスト ボックス 11"/>
          <p:cNvSpPr txBox="1">
            <a:spLocks noChangeArrowheads="1"/>
          </p:cNvSpPr>
          <p:nvPr/>
        </p:nvSpPr>
        <p:spPr bwMode="auto">
          <a:xfrm>
            <a:off x="4184650" y="4132074"/>
            <a:ext cx="6238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ja-JP" sz="1800">
                <a:solidFill>
                  <a:srgbClr val="FF0000"/>
                </a:solidFill>
                <a:ea typeface="メイリオ" charset="-128"/>
                <a:cs typeface="メイリオ" charset="-128"/>
              </a:rPr>
              <a:t>1MR</a:t>
            </a:r>
            <a:endParaRPr lang="ja-JP" altLang="en-US" sz="1800">
              <a:solidFill>
                <a:srgbClr val="FF0000"/>
              </a:solidFill>
              <a:ea typeface="メイリオ" charset="-128"/>
              <a:cs typeface="メイリオ" charset="-128"/>
            </a:endParaRPr>
          </a:p>
        </p:txBody>
      </p:sp>
      <p:sp>
        <p:nvSpPr>
          <p:cNvPr id="26633" name="テキスト ボックス 12"/>
          <p:cNvSpPr txBox="1">
            <a:spLocks noChangeArrowheads="1"/>
          </p:cNvSpPr>
          <p:nvPr/>
        </p:nvSpPr>
        <p:spPr bwMode="auto">
          <a:xfrm>
            <a:off x="7358063" y="4224149"/>
            <a:ext cx="6238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ja-JP" sz="1800">
                <a:solidFill>
                  <a:srgbClr val="FF0000"/>
                </a:solidFill>
                <a:ea typeface="メイリオ" charset="-128"/>
                <a:cs typeface="メイリオ" charset="-128"/>
              </a:rPr>
              <a:t>2MR</a:t>
            </a:r>
            <a:endParaRPr lang="ja-JP" altLang="en-US" sz="1800">
              <a:solidFill>
                <a:srgbClr val="FF0000"/>
              </a:solidFill>
              <a:ea typeface="メイリオ" charset="-128"/>
              <a:cs typeface="メイリオ" charset="-128"/>
            </a:endParaRPr>
          </a:p>
        </p:txBody>
      </p:sp>
      <p:sp>
        <p:nvSpPr>
          <p:cNvPr id="26634" name="テキスト ボックス 13"/>
          <p:cNvSpPr txBox="1">
            <a:spLocks noChangeArrowheads="1"/>
          </p:cNvSpPr>
          <p:nvPr/>
        </p:nvSpPr>
        <p:spPr bwMode="auto">
          <a:xfrm>
            <a:off x="7358063" y="5044887"/>
            <a:ext cx="6238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ja-JP" sz="1800">
                <a:solidFill>
                  <a:srgbClr val="FF0000"/>
                </a:solidFill>
                <a:ea typeface="メイリオ" charset="-128"/>
                <a:cs typeface="メイリオ" charset="-128"/>
              </a:rPr>
              <a:t>3MR</a:t>
            </a:r>
            <a:endParaRPr lang="ja-JP" altLang="en-US" sz="1800">
              <a:solidFill>
                <a:srgbClr val="FF0000"/>
              </a:solidFill>
              <a:ea typeface="メイリオ" charset="-128"/>
              <a:cs typeface="メイリオ" charset="-128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3C332166-2D2C-2647-8E90-EA7EAD105AD1}"/>
              </a:ext>
            </a:extLst>
          </p:cNvPr>
          <p:cNvSpPr txBox="1"/>
          <p:nvPr/>
        </p:nvSpPr>
        <p:spPr>
          <a:xfrm>
            <a:off x="425450" y="692696"/>
            <a:ext cx="8012113" cy="36933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85750" indent="-285750">
              <a:buFont typeface="Arial" charset="0"/>
              <a:buChar char="•"/>
              <a:defRPr/>
            </a:pPr>
            <a:r>
              <a:rPr lang="en-US" altLang="ja-JP" sz="1800" dirty="0">
                <a:latin typeface="+mn-lt"/>
              </a:rPr>
              <a:t>Input for QFF</a:t>
            </a:r>
            <a:endParaRPr lang="ja-JP" altLang="en-US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030395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スライド番号プレースホルダー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C3E5F27C-AA00-EC4C-ADE0-E13519D58BF2}" type="slidenum">
              <a:rPr lang="ja-JP" altLang="en-US" sz="1200">
                <a:solidFill>
                  <a:srgbClr val="898989"/>
                </a:solidFill>
                <a:latin typeface="Arial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14</a:t>
            </a:fld>
            <a:endParaRPr lang="ja-JP" altLang="en-US" sz="1200">
              <a:solidFill>
                <a:srgbClr val="898989"/>
              </a:solidFill>
              <a:latin typeface="Arial" charset="0"/>
            </a:endParaRPr>
          </a:p>
        </p:txBody>
      </p:sp>
      <p:sp>
        <p:nvSpPr>
          <p:cNvPr id="32770" name="Rectangle 2"/>
          <p:cNvSpPr txBox="1">
            <a:spLocks noChangeArrowheads="1"/>
          </p:cNvSpPr>
          <p:nvPr/>
        </p:nvSpPr>
        <p:spPr bwMode="auto">
          <a:xfrm>
            <a:off x="628650" y="209550"/>
            <a:ext cx="7886700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Calibri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4400" dirty="0">
                <a:ea typeface="HG創英角ｺﾞｼｯｸUB" charset="-128"/>
                <a:cs typeface="ＭＳ Ｐゴシック" charset="-128"/>
              </a:rPr>
              <a:t>Quiz</a:t>
            </a:r>
            <a:endParaRPr lang="ja-JP" altLang="en-US" sz="4400">
              <a:ea typeface="HG創英角ｺﾞｼｯｸUB" charset="-128"/>
              <a:cs typeface="ＭＳ Ｐゴシック" charset="-128"/>
            </a:endParaRPr>
          </a:p>
        </p:txBody>
      </p:sp>
      <p:graphicFrame>
        <p:nvGraphicFramePr>
          <p:cNvPr id="6" name="表 5"/>
          <p:cNvGraphicFramePr>
            <a:graphicFrameLocks noGrp="1"/>
          </p:cNvGraphicFramePr>
          <p:nvPr/>
        </p:nvGraphicFramePr>
        <p:xfrm>
          <a:off x="928688" y="2032000"/>
          <a:ext cx="7016750" cy="431800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31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69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69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369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369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369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8429">
                <a:tc>
                  <a:txBody>
                    <a:bodyPr/>
                    <a:lstStyle/>
                    <a:p>
                      <a:pPr algn="ctr" fontAlgn="b"/>
                      <a:endParaRPr lang="ja-JP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600" u="none" strike="noStrike" dirty="0">
                          <a:effectLst/>
                          <a:latin typeface="+mn-lt"/>
                        </a:rPr>
                        <a:t>H</a:t>
                      </a:r>
                      <a:r>
                        <a:rPr lang="en-US" sz="1600" u="none" strike="noStrike" dirty="0">
                          <a:effectLst/>
                          <a:latin typeface="+mn-lt"/>
                        </a:rPr>
                        <a:t>arm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600" u="none" strike="noStrike" dirty="0">
                          <a:effectLst/>
                          <a:latin typeface="+mn-lt"/>
                        </a:rPr>
                        <a:t>VCI</a:t>
                      </a:r>
                      <a:r>
                        <a:rPr lang="hr-HR" sz="1600" u="none" strike="noStrike" dirty="0">
                          <a:effectLst/>
                          <a:latin typeface="+mn-lt"/>
                        </a:rPr>
                        <a:t>[3]-(8)</a:t>
                      </a:r>
                      <a:endParaRPr lang="hr-HR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600" u="none" strike="noStrike" dirty="0">
                          <a:effectLst/>
                          <a:latin typeface="+mn-lt"/>
                        </a:rPr>
                        <a:t>VMP2-(4)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+mn-lt"/>
                        </a:rPr>
                        <a:t>VQDPT2-(4)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Exp.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8429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600" u="none" strike="noStrike" dirty="0">
                          <a:effectLst/>
                          <a:latin typeface="+mn-lt"/>
                        </a:rPr>
                        <a:t>1</a:t>
                      </a:r>
                      <a:endParaRPr lang="en-US" altLang="ja-JP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ja-JP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ja-JP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ja-JP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ja-JP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826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8429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600" u="none" strike="noStrike">
                          <a:effectLst/>
                          <a:latin typeface="+mn-lt"/>
                        </a:rPr>
                        <a:t>2</a:t>
                      </a:r>
                      <a:endParaRPr lang="en-US" altLang="ja-JP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ja-JP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ja-JP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ja-JP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ja-JP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940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8429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600" u="none" strike="noStrike">
                          <a:effectLst/>
                          <a:latin typeface="+mn-lt"/>
                        </a:rPr>
                        <a:t>3</a:t>
                      </a:r>
                      <a:endParaRPr lang="en-US" altLang="ja-JP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ja-JP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ja-JP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ja-JP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ja-JP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949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8429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ja-JP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ja-JP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ja-JP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ja-JP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1026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8429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ja-JP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ja-JP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ja-JP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ja-JP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1222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8429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ja-JP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ja-JP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ja-JP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ja-JP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1344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8429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ja-JP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ja-JP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ja-JP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ja-JP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1442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8429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ja-JP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ja-JP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ja-JP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ja-JP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1625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8429">
                <a:tc>
                  <a:txBody>
                    <a:bodyPr/>
                    <a:lstStyle/>
                    <a:p>
                      <a:pPr algn="ctr" fontAlgn="b"/>
                      <a:endParaRPr lang="en-US" altLang="ja-JP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ja-JP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ja-JP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ja-JP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ja-JP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1662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8429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ja-JP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ja-JP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ja-JP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ja-JP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2989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8429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ja-JP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ja-JP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ja-JP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ja-JP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3022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8429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ja-JP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ja-JP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ja-JP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ja-JP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3083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8429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ja-JP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ja-JP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ja-JP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ja-JP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3105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32878" name="テキスト ボックス 4"/>
          <p:cNvSpPr txBox="1">
            <a:spLocks noChangeArrowheads="1"/>
          </p:cNvSpPr>
          <p:nvPr/>
        </p:nvSpPr>
        <p:spPr bwMode="auto">
          <a:xfrm>
            <a:off x="554038" y="838200"/>
            <a:ext cx="821690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ja-JP" sz="3200" dirty="0">
                <a:latin typeface="Arial" charset="0"/>
              </a:rPr>
              <a:t>Find the fundamental frequencies of C</a:t>
            </a:r>
            <a:r>
              <a:rPr lang="en-US" altLang="ja-JP" sz="3200" baseline="-25000" dirty="0">
                <a:latin typeface="Arial" charset="0"/>
              </a:rPr>
              <a:t>2</a:t>
            </a:r>
            <a:r>
              <a:rPr lang="en-US" altLang="ja-JP" sz="3200" dirty="0">
                <a:latin typeface="Arial" charset="0"/>
              </a:rPr>
              <a:t>H</a:t>
            </a:r>
            <a:r>
              <a:rPr lang="en-US" altLang="ja-JP" sz="3200" baseline="-25000" dirty="0">
                <a:latin typeface="Arial" charset="0"/>
              </a:rPr>
              <a:t>4</a:t>
            </a:r>
            <a:r>
              <a:rPr lang="en-US" altLang="ja-JP" sz="3200" dirty="0">
                <a:latin typeface="Arial" charset="0"/>
              </a:rPr>
              <a:t> from the output files, and fill in a table below.</a:t>
            </a:r>
          </a:p>
        </p:txBody>
      </p:sp>
    </p:spTree>
    <p:extLst>
      <p:ext uri="{BB962C8B-B14F-4D97-AF65-F5344CB8AC3E}">
        <p14:creationId xmlns:p14="http://schemas.microsoft.com/office/powerpoint/2010/main" val="10241561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>
                <a:cs typeface="メイリオ" charset="-128"/>
              </a:rPr>
              <a:t>3. Water Hexamer</a:t>
            </a:r>
            <a:endParaRPr lang="ja-JP" altLang="en-US">
              <a:cs typeface="メイリオ" charset="-128"/>
            </a:endParaRPr>
          </a:p>
        </p:txBody>
      </p:sp>
      <p:sp>
        <p:nvSpPr>
          <p:cNvPr id="27650" name="スライド番号プレースホルダー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7E132294-275C-8E45-A484-5F81653001DC}" type="slidenum">
              <a:rPr lang="ja-JP" altLang="en-US" sz="1200">
                <a:solidFill>
                  <a:srgbClr val="898989"/>
                </a:solidFill>
                <a:latin typeface="Arial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15</a:t>
            </a:fld>
            <a:endParaRPr lang="ja-JP" altLang="en-US" sz="1200">
              <a:solidFill>
                <a:srgbClr val="898989"/>
              </a:solidFill>
              <a:latin typeface="Arial" charset="0"/>
            </a:endParaRPr>
          </a:p>
        </p:txBody>
      </p:sp>
      <p:sp>
        <p:nvSpPr>
          <p:cNvPr id="27651" name="テキスト ボックス 14"/>
          <p:cNvSpPr txBox="1">
            <a:spLocks noChangeArrowheads="1"/>
          </p:cNvSpPr>
          <p:nvPr/>
        </p:nvSpPr>
        <p:spPr bwMode="auto">
          <a:xfrm>
            <a:off x="431801" y="1598613"/>
            <a:ext cx="8202534" cy="32485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Calibri" charset="0"/>
              </a:defRPr>
            </a:lvl1pPr>
            <a:lvl2pPr marL="7429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ja-JP" sz="1800" dirty="0">
                <a:solidFill>
                  <a:srgbClr val="000000"/>
                </a:solidFill>
                <a:ea typeface="メイリオ" charset="-128"/>
                <a:cs typeface="メイリオ" charset="-128"/>
              </a:rPr>
              <a:t>h2o_6-mp2dz.minfo</a:t>
            </a:r>
          </a:p>
          <a:p>
            <a:pPr lvl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ja-JP" sz="1800" dirty="0">
                <a:ea typeface="メイリオ" charset="-128"/>
                <a:cs typeface="ＭＳ Ｐゴシック" charset="-128"/>
              </a:rPr>
              <a:t>Includes the equilibrium geometry, harmonic frequencies, and vibrational displacement vectors.</a:t>
            </a:r>
            <a:r>
              <a:rPr lang="ja-JP" altLang="en-US" sz="1800">
                <a:ea typeface="メイリオ" charset="-128"/>
                <a:cs typeface="ＭＳ Ｐゴシック" charset="-128"/>
              </a:rPr>
              <a:t> </a:t>
            </a:r>
            <a:r>
              <a:rPr lang="en-US" altLang="ja-JP" sz="1800" dirty="0">
                <a:ea typeface="メイリオ" charset="-128"/>
                <a:cs typeface="ＭＳ Ｐゴシック" charset="-128"/>
              </a:rPr>
              <a:t>They can be visualized by </a:t>
            </a:r>
            <a:r>
              <a:rPr lang="en-US" altLang="ja-JP" sz="1800" dirty="0" err="1">
                <a:solidFill>
                  <a:srgbClr val="000000"/>
                </a:solidFill>
                <a:ea typeface="メイリオ" charset="-128"/>
                <a:cs typeface="メイリオ" charset="-128"/>
              </a:rPr>
              <a:t>JSindo</a:t>
            </a:r>
            <a:r>
              <a:rPr lang="en-US" altLang="ja-JP" sz="1800" dirty="0">
                <a:solidFill>
                  <a:srgbClr val="000000"/>
                </a:solidFill>
                <a:ea typeface="メイリオ" charset="-128"/>
                <a:cs typeface="メイリオ" charset="-128"/>
              </a:rPr>
              <a:t>. In this example, we only treat internal vibration of water molecules (i.e., OH stretching and HOH bending modes) neglecting intermolecular modes. We set modes 31 – 40 to active, and others to inactive.</a:t>
            </a:r>
          </a:p>
          <a:p>
            <a:pPr lvl="1">
              <a:lnSpc>
                <a:spcPct val="100000"/>
              </a:lnSpc>
              <a:spcBef>
                <a:spcPct val="0"/>
              </a:spcBef>
              <a:buNone/>
            </a:pPr>
            <a:endParaRPr lang="en-US" altLang="ja-JP" sz="1800" dirty="0">
              <a:solidFill>
                <a:srgbClr val="000000"/>
              </a:solidFill>
              <a:ea typeface="メイリオ" charset="-128"/>
              <a:cs typeface="メイリオ" charset="-128"/>
            </a:endParaRPr>
          </a:p>
          <a:p>
            <a:pPr>
              <a:defRPr/>
            </a:pPr>
            <a:r>
              <a:rPr lang="en-US" altLang="ja-JP" sz="1800" dirty="0">
                <a:solidFill>
                  <a:srgbClr val="000000"/>
                </a:solidFill>
                <a:cs typeface="メイリオ" charset="-128"/>
              </a:rPr>
              <a:t>prop_no_1.mop</a:t>
            </a:r>
          </a:p>
          <a:p>
            <a:pPr lvl="1">
              <a:buNone/>
              <a:defRPr/>
            </a:pPr>
            <a:r>
              <a:rPr lang="en-US" altLang="ja-JP" sz="1800" dirty="0"/>
              <a:t>Includes the information of QFF. This is 4MR-QFF for all 48 modes. (In fact, it is costly to get this QFF.)</a:t>
            </a:r>
          </a:p>
          <a:p>
            <a:pPr lvl="1">
              <a:lnSpc>
                <a:spcPct val="100000"/>
              </a:lnSpc>
              <a:spcBef>
                <a:spcPct val="0"/>
              </a:spcBef>
              <a:buNone/>
            </a:pPr>
            <a:endParaRPr lang="en-US" altLang="ja-JP" sz="1800" dirty="0"/>
          </a:p>
        </p:txBody>
      </p:sp>
    </p:spTree>
    <p:extLst>
      <p:ext uri="{BB962C8B-B14F-4D97-AF65-F5344CB8AC3E}">
        <p14:creationId xmlns:p14="http://schemas.microsoft.com/office/powerpoint/2010/main" val="19114595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スライド番号プレースホルダー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4DCE2C15-BC4E-E44C-A891-47D97DB73C4E}" type="slidenum">
              <a:rPr lang="ja-JP" altLang="en-US" sz="1200">
                <a:solidFill>
                  <a:srgbClr val="898989"/>
                </a:solidFill>
                <a:latin typeface="Arial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16</a:t>
            </a:fld>
            <a:endParaRPr lang="ja-JP" altLang="en-US" sz="1200">
              <a:solidFill>
                <a:srgbClr val="898989"/>
              </a:solidFill>
              <a:latin typeface="Arial" charset="0"/>
            </a:endParaRPr>
          </a:p>
        </p:txBody>
      </p:sp>
      <p:sp>
        <p:nvSpPr>
          <p:cNvPr id="3" name="テキスト ボックス 14"/>
          <p:cNvSpPr txBox="1">
            <a:spLocks noChangeArrowheads="1"/>
          </p:cNvSpPr>
          <p:nvPr/>
        </p:nvSpPr>
        <p:spPr bwMode="auto">
          <a:xfrm>
            <a:off x="476250" y="403225"/>
            <a:ext cx="58816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285750" indent="-285750" eaLnBrk="1" hangingPunct="1">
              <a:buFont typeface="Arial" charset="0"/>
              <a:buChar char="•"/>
              <a:defRPr/>
            </a:pPr>
            <a:r>
              <a:rPr lang="en-US" altLang="ja-JP" sz="2400" dirty="0" err="1">
                <a:solidFill>
                  <a:srgbClr val="000000"/>
                </a:solidFill>
                <a:latin typeface="+mn-lt"/>
                <a:ea typeface="+mn-ea"/>
                <a:cs typeface="メイリオ" charset="-128"/>
              </a:rPr>
              <a:t>ocvscf.inp</a:t>
            </a:r>
            <a:endParaRPr lang="en-US" altLang="ja-JP" sz="2400" dirty="0">
              <a:solidFill>
                <a:srgbClr val="000000"/>
              </a:solidFill>
              <a:latin typeface="+mn-lt"/>
              <a:ea typeface="+mn-ea"/>
              <a:cs typeface="メイリオ" charset="-128"/>
            </a:endParaRPr>
          </a:p>
        </p:txBody>
      </p:sp>
      <p:sp>
        <p:nvSpPr>
          <p:cNvPr id="28675" name="テキスト ボックス 3"/>
          <p:cNvSpPr txBox="1">
            <a:spLocks noChangeArrowheads="1"/>
          </p:cNvSpPr>
          <p:nvPr/>
        </p:nvSpPr>
        <p:spPr bwMode="auto">
          <a:xfrm>
            <a:off x="1038225" y="1204913"/>
            <a:ext cx="4243388" cy="3694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ja-JP" sz="1800">
                <a:solidFill>
                  <a:srgbClr val="000000"/>
                </a:solidFill>
                <a:ea typeface="メイリオ" charset="-128"/>
                <a:cs typeface="メイリオ" charset="-128"/>
              </a:rPr>
              <a:t>#--- [  VIB  ]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ja-JP" sz="1800">
                <a:solidFill>
                  <a:srgbClr val="000000"/>
                </a:solidFill>
                <a:ea typeface="メイリオ" charset="-128"/>
                <a:cs typeface="メイリオ" charset="-128"/>
              </a:rPr>
              <a:t>&amp;vib  MR=4  ocvscf=.t.  vscf=.f. vci=.f. vpt=.f.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ja-JP" sz="1800">
              <a:solidFill>
                <a:srgbClr val="000000"/>
              </a:solidFill>
              <a:ea typeface="メイリオ" charset="-128"/>
              <a:cs typeface="メイリオ" charset="-128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ja-JP" sz="1800">
                <a:solidFill>
                  <a:srgbClr val="000000"/>
                </a:solidFill>
                <a:ea typeface="メイリオ" charset="-128"/>
                <a:cs typeface="メイリオ" charset="-128"/>
              </a:rPr>
              <a:t>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sv-SE" altLang="ja-JP" sz="1800">
                <a:solidFill>
                  <a:srgbClr val="000000"/>
                </a:solidFill>
                <a:ea typeface="メイリオ" charset="-128"/>
                <a:cs typeface="メイリオ" charset="-128"/>
              </a:rPr>
              <a:t>      vmaxAll = -1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sv-SE" altLang="ja-JP" sz="1800">
                <a:solidFill>
                  <a:srgbClr val="000000"/>
                </a:solidFill>
                <a:ea typeface="メイリオ" charset="-128"/>
                <a:cs typeface="メイリオ" charset="-128"/>
              </a:rPr>
              <a:t>      vmax(31) = 10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sv-SE" altLang="ja-JP" sz="1800">
                <a:solidFill>
                  <a:srgbClr val="000000"/>
                </a:solidFill>
                <a:ea typeface="メイリオ" charset="-128"/>
                <a:cs typeface="メイリオ" charset="-128"/>
              </a:rPr>
              <a:t>      vmax(32) = 10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ja-JP" sz="1800">
                <a:solidFill>
                  <a:srgbClr val="000000"/>
                </a:solidFill>
                <a:ea typeface="メイリオ" charset="-128"/>
                <a:cs typeface="メイリオ" charset="-128"/>
              </a:rPr>
              <a:t>      </a:t>
            </a:r>
            <a:r>
              <a:rPr lang="sv-SE" altLang="ja-JP" sz="1800">
                <a:solidFill>
                  <a:srgbClr val="000000"/>
                </a:solidFill>
                <a:ea typeface="メイリオ" charset="-128"/>
                <a:cs typeface="メイリオ" charset="-128"/>
              </a:rPr>
              <a:t>…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sv-SE" altLang="ja-JP" sz="1800">
                <a:solidFill>
                  <a:srgbClr val="000000"/>
                </a:solidFill>
                <a:ea typeface="メイリオ" charset="-128"/>
                <a:cs typeface="メイリオ" charset="-128"/>
              </a:rPr>
              <a:t>      vmax(48) = 10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ja-JP" sz="1800">
                <a:solidFill>
                  <a:srgbClr val="000000"/>
                </a:solidFill>
                <a:ea typeface="メイリオ" charset="-128"/>
                <a:cs typeface="メイリオ" charset="-128"/>
              </a:rPr>
              <a:t>/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ja-JP" sz="1800">
              <a:solidFill>
                <a:srgbClr val="000000"/>
              </a:solidFill>
              <a:ea typeface="メイリオ" charset="-128"/>
              <a:cs typeface="メイリオ" charset="-128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ja-JP" sz="1800">
                <a:solidFill>
                  <a:srgbClr val="000000"/>
                </a:solidFill>
                <a:ea typeface="メイリオ" charset="-128"/>
                <a:cs typeface="メイリオ" charset="-128"/>
              </a:rPr>
              <a:t>#--- [  OCVSCF  ]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ja-JP" sz="1800">
                <a:solidFill>
                  <a:srgbClr val="000000"/>
                </a:solidFill>
                <a:ea typeface="メイリオ" charset="-128"/>
                <a:cs typeface="メイリオ" charset="-128"/>
              </a:rPr>
              <a:t>&amp;ocvscf mopfile='prop_no_1.mop' /</a:t>
            </a:r>
          </a:p>
        </p:txBody>
      </p:sp>
      <p:sp>
        <p:nvSpPr>
          <p:cNvPr id="28676" name="テキスト ボックス 13"/>
          <p:cNvSpPr txBox="1">
            <a:spLocks noChangeArrowheads="1"/>
          </p:cNvSpPr>
          <p:nvPr/>
        </p:nvSpPr>
        <p:spPr bwMode="auto">
          <a:xfrm>
            <a:off x="2716213" y="1765300"/>
            <a:ext cx="31718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ja-JP" sz="1800">
                <a:solidFill>
                  <a:srgbClr val="FF0000"/>
                </a:solidFill>
                <a:ea typeface="メイリオ" charset="-128"/>
                <a:cs typeface="メイリオ" charset="-128"/>
              </a:rPr>
              <a:t>ocvscf = .t. invokes oc-VSCF.</a:t>
            </a:r>
            <a:endParaRPr lang="ja-JP" altLang="en-US" sz="1800">
              <a:solidFill>
                <a:srgbClr val="FF0000"/>
              </a:solidFill>
              <a:ea typeface="メイリオ" charset="-128"/>
              <a:cs typeface="メイリオ" charset="-128"/>
            </a:endParaRPr>
          </a:p>
        </p:txBody>
      </p:sp>
      <p:sp>
        <p:nvSpPr>
          <p:cNvPr id="28677" name="テキスト ボックス 13"/>
          <p:cNvSpPr txBox="1">
            <a:spLocks noChangeArrowheads="1"/>
          </p:cNvSpPr>
          <p:nvPr/>
        </p:nvSpPr>
        <p:spPr bwMode="auto">
          <a:xfrm>
            <a:off x="2797175" y="2298700"/>
            <a:ext cx="24336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ja-JP" sz="1800">
                <a:solidFill>
                  <a:srgbClr val="FF0000"/>
                </a:solidFill>
                <a:ea typeface="メイリオ" charset="-128"/>
                <a:cs typeface="メイリオ" charset="-128"/>
              </a:rPr>
              <a:t>Make all modes inactive.</a:t>
            </a:r>
            <a:endParaRPr lang="ja-JP" altLang="en-US" sz="1800">
              <a:solidFill>
                <a:srgbClr val="FF0000"/>
              </a:solidFill>
              <a:ea typeface="メイリオ" charset="-128"/>
              <a:cs typeface="メイリオ" charset="-128"/>
            </a:endParaRPr>
          </a:p>
        </p:txBody>
      </p:sp>
      <p:sp>
        <p:nvSpPr>
          <p:cNvPr id="28678" name="テキスト ボックス 13"/>
          <p:cNvSpPr txBox="1">
            <a:spLocks noChangeArrowheads="1"/>
          </p:cNvSpPr>
          <p:nvPr/>
        </p:nvSpPr>
        <p:spPr bwMode="auto">
          <a:xfrm>
            <a:off x="3101975" y="2998788"/>
            <a:ext cx="24320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ja-JP" sz="1800">
                <a:solidFill>
                  <a:srgbClr val="FF0000"/>
                </a:solidFill>
                <a:ea typeface="メイリオ" charset="-128"/>
                <a:cs typeface="メイリオ" charset="-128"/>
              </a:rPr>
              <a:t>Make 31-48 active.</a:t>
            </a:r>
            <a:endParaRPr lang="ja-JP" altLang="en-US" sz="1800">
              <a:solidFill>
                <a:srgbClr val="FF0000"/>
              </a:solidFill>
              <a:ea typeface="メイリオ" charset="-128"/>
              <a:cs typeface="メイリオ" charset="-128"/>
            </a:endParaRPr>
          </a:p>
        </p:txBody>
      </p:sp>
      <p:sp>
        <p:nvSpPr>
          <p:cNvPr id="28679" name="テキスト ボックス 13"/>
          <p:cNvSpPr txBox="1">
            <a:spLocks noChangeArrowheads="1"/>
          </p:cNvSpPr>
          <p:nvPr/>
        </p:nvSpPr>
        <p:spPr bwMode="auto">
          <a:xfrm>
            <a:off x="1660525" y="4945063"/>
            <a:ext cx="66119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tabLst>
                <a:tab pos="1412875" algn="l"/>
              </a:tabLst>
              <a:defRPr kumimoji="1"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tabLst>
                <a:tab pos="1412875" algn="l"/>
              </a:tabLst>
              <a:defRPr kumimoji="1"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tabLst>
                <a:tab pos="1412875" algn="l"/>
              </a:tabLst>
              <a:defRPr kumimoji="1"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tabLst>
                <a:tab pos="1412875" algn="l"/>
              </a:tabLst>
              <a:defRPr kumimoji="1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tabLst>
                <a:tab pos="1412875" algn="l"/>
              </a:tabLst>
              <a:defRPr kumimoji="1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tabLst>
                <a:tab pos="1412875" algn="l"/>
              </a:tabLst>
              <a:defRPr kumimoji="1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tabLst>
                <a:tab pos="1412875" algn="l"/>
              </a:tabLst>
              <a:defRPr kumimoji="1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tabLst>
                <a:tab pos="1412875" algn="l"/>
              </a:tabLst>
              <a:defRPr kumimoji="1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tabLst>
                <a:tab pos="1412875" algn="l"/>
              </a:tabLst>
              <a:defRPr kumimoji="1"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ja-JP" sz="1800">
                <a:solidFill>
                  <a:srgbClr val="FF0000"/>
                </a:solidFill>
                <a:ea typeface="メイリオ" charset="-128"/>
                <a:cs typeface="メイリオ" charset="-128"/>
              </a:rPr>
              <a:t>mopFile	: Name of a QFF file.</a:t>
            </a:r>
          </a:p>
        </p:txBody>
      </p:sp>
      <p:sp>
        <p:nvSpPr>
          <p:cNvPr id="28680" name="テキスト ボックス 13"/>
          <p:cNvSpPr txBox="1">
            <a:spLocks noChangeArrowheads="1"/>
          </p:cNvSpPr>
          <p:nvPr/>
        </p:nvSpPr>
        <p:spPr bwMode="auto">
          <a:xfrm>
            <a:off x="1836738" y="5273675"/>
            <a:ext cx="47688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ja-JP" sz="1800">
                <a:solidFill>
                  <a:srgbClr val="FF0000"/>
                </a:solidFill>
                <a:ea typeface="メイリオ" charset="-128"/>
                <a:cs typeface="メイリオ" charset="-128"/>
              </a:rPr>
              <a:t>* For oc-VSCF, QFF needs to be full 4MR-QFF.</a:t>
            </a:r>
            <a:endParaRPr lang="ja-JP" altLang="en-US" sz="1800">
              <a:solidFill>
                <a:srgbClr val="FF0000"/>
              </a:solidFill>
              <a:ea typeface="メイリオ" charset="-128"/>
              <a:cs typeface="メイリオ" charset="-128"/>
            </a:endParaRPr>
          </a:p>
        </p:txBody>
      </p:sp>
      <p:sp>
        <p:nvSpPr>
          <p:cNvPr id="2" name="右中かっこ 1"/>
          <p:cNvSpPr/>
          <p:nvPr/>
        </p:nvSpPr>
        <p:spPr>
          <a:xfrm>
            <a:off x="2919413" y="2674938"/>
            <a:ext cx="179387" cy="1039812"/>
          </a:xfrm>
          <a:prstGeom prst="rightBrace">
            <a:avLst>
              <a:gd name="adj1" fmla="val 43456"/>
              <a:gd name="adj2" fmla="val 50000"/>
            </a:avLst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16" name="正方形/長方形 15"/>
          <p:cNvSpPr/>
          <p:nvPr/>
        </p:nvSpPr>
        <p:spPr>
          <a:xfrm>
            <a:off x="776288" y="1135063"/>
            <a:ext cx="7227887" cy="46513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6928317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スライド番号プレースホルダー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5F05C21C-5EA8-5C4A-B0B5-2644343090E2}" type="slidenum">
              <a:rPr lang="ja-JP" altLang="en-US" sz="1200">
                <a:solidFill>
                  <a:srgbClr val="898989"/>
                </a:solidFill>
                <a:latin typeface="Arial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17</a:t>
            </a:fld>
            <a:endParaRPr lang="ja-JP" altLang="en-US" sz="1200">
              <a:solidFill>
                <a:srgbClr val="898989"/>
              </a:solidFill>
              <a:latin typeface="Arial" charset="0"/>
            </a:endParaRPr>
          </a:p>
        </p:txBody>
      </p:sp>
      <p:sp>
        <p:nvSpPr>
          <p:cNvPr id="3" name="テキスト ボックス 14"/>
          <p:cNvSpPr txBox="1">
            <a:spLocks noChangeArrowheads="1"/>
          </p:cNvSpPr>
          <p:nvPr/>
        </p:nvSpPr>
        <p:spPr bwMode="auto">
          <a:xfrm>
            <a:off x="476250" y="412750"/>
            <a:ext cx="588168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285750" indent="-285750" eaLnBrk="1" hangingPunct="1">
              <a:buFont typeface="Arial" charset="0"/>
              <a:buChar char="•"/>
              <a:defRPr/>
            </a:pPr>
            <a:r>
              <a:rPr lang="en-US" altLang="ja-JP" sz="2400" dirty="0">
                <a:solidFill>
                  <a:srgbClr val="000000"/>
                </a:solidFill>
                <a:latin typeface="+mn-lt"/>
                <a:ea typeface="+mn-ea"/>
                <a:cs typeface="メイリオ" charset="-128"/>
              </a:rPr>
              <a:t>log/</a:t>
            </a:r>
            <a:r>
              <a:rPr lang="en-US" altLang="ja-JP" sz="2400" dirty="0" err="1">
                <a:solidFill>
                  <a:srgbClr val="000000"/>
                </a:solidFill>
                <a:latin typeface="+mn-lt"/>
                <a:ea typeface="+mn-ea"/>
                <a:cs typeface="メイリオ" charset="-128"/>
              </a:rPr>
              <a:t>ocvscf.out</a:t>
            </a:r>
            <a:endParaRPr lang="en-US" altLang="ja-JP" sz="2400" dirty="0">
              <a:solidFill>
                <a:srgbClr val="000000"/>
              </a:solidFill>
              <a:latin typeface="+mn-lt"/>
              <a:ea typeface="+mn-ea"/>
              <a:cs typeface="メイリオ" charset="-128"/>
            </a:endParaRPr>
          </a:p>
        </p:txBody>
      </p:sp>
      <p:pic>
        <p:nvPicPr>
          <p:cNvPr id="29699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8" t="20329"/>
          <a:stretch>
            <a:fillRect/>
          </a:stretch>
        </p:blipFill>
        <p:spPr bwMode="auto">
          <a:xfrm>
            <a:off x="1004888" y="5354638"/>
            <a:ext cx="4713287" cy="617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9700" name="図形グループ 20"/>
          <p:cNvGrpSpPr>
            <a:grpSpLocks/>
          </p:cNvGrpSpPr>
          <p:nvPr/>
        </p:nvGrpSpPr>
        <p:grpSpPr bwMode="auto">
          <a:xfrm>
            <a:off x="1058863" y="1006475"/>
            <a:ext cx="6735762" cy="4154488"/>
            <a:chOff x="1059542" y="1239159"/>
            <a:chExt cx="6734630" cy="4154988"/>
          </a:xfrm>
        </p:grpSpPr>
        <p:pic>
          <p:nvPicPr>
            <p:cNvPr id="29703" name="図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2" b="35126"/>
            <a:stretch>
              <a:fillRect/>
            </a:stretch>
          </p:blipFill>
          <p:spPr bwMode="auto">
            <a:xfrm>
              <a:off x="1059543" y="1239159"/>
              <a:ext cx="6734629" cy="1271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7" name="直線矢印コネクタ 6"/>
            <p:cNvCxnSpPr/>
            <p:nvPr/>
          </p:nvCxnSpPr>
          <p:spPr>
            <a:xfrm>
              <a:off x="1872205" y="1655134"/>
              <a:ext cx="0" cy="76209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9705" name="図 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9543" y="2818541"/>
              <a:ext cx="6720114" cy="10585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9706" name="テキスト ボックス 10"/>
            <p:cNvSpPr txBox="1">
              <a:spLocks noChangeArrowheads="1"/>
            </p:cNvSpPr>
            <p:nvPr/>
          </p:nvSpPr>
          <p:spPr bwMode="auto">
            <a:xfrm rot="5400000">
              <a:off x="1383143" y="2389690"/>
              <a:ext cx="412292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charset="0"/>
                <a:buChar char="•"/>
                <a:defRPr kumimoji="1" sz="2800">
                  <a:solidFill>
                    <a:schemeClr val="tx1"/>
                  </a:solidFill>
                  <a:latin typeface="Calibri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kumimoji="1" sz="2400">
                  <a:solidFill>
                    <a:schemeClr val="tx1"/>
                  </a:solidFill>
                  <a:latin typeface="Calibri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kumimoji="1" sz="2000">
                  <a:solidFill>
                    <a:schemeClr val="tx1"/>
                  </a:solidFill>
                  <a:latin typeface="Calibri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kumimoji="1">
                  <a:solidFill>
                    <a:schemeClr val="tx1"/>
                  </a:solidFill>
                  <a:latin typeface="Calibri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kumimoji="1">
                  <a:solidFill>
                    <a:schemeClr val="tx1"/>
                  </a:solidFill>
                  <a:latin typeface="Calibri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 kumimoji="1">
                  <a:solidFill>
                    <a:schemeClr val="tx1"/>
                  </a:solidFill>
                  <a:latin typeface="Calibri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 kumimoji="1">
                  <a:solidFill>
                    <a:schemeClr val="tx1"/>
                  </a:solidFill>
                  <a:latin typeface="Calibri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 kumimoji="1">
                  <a:solidFill>
                    <a:schemeClr val="tx1"/>
                  </a:solidFill>
                  <a:latin typeface="Calibri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 kumimoji="1">
                  <a:solidFill>
                    <a:schemeClr val="tx1"/>
                  </a:solidFill>
                  <a:latin typeface="Calibri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ja-JP" sz="3200">
                  <a:latin typeface="Arial" charset="0"/>
                </a:rPr>
                <a:t>..</a:t>
              </a:r>
              <a:endParaRPr lang="ja-JP" altLang="en-US" sz="3200">
                <a:latin typeface="Arial" charset="0"/>
              </a:endParaRPr>
            </a:p>
          </p:txBody>
        </p:sp>
        <p:pic>
          <p:nvPicPr>
            <p:cNvPr id="29707" name="図 11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9542" y="4131138"/>
              <a:ext cx="6695809" cy="12630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9708" name="テキスト ボックス 12"/>
            <p:cNvSpPr txBox="1">
              <a:spLocks noChangeArrowheads="1"/>
            </p:cNvSpPr>
            <p:nvPr/>
          </p:nvSpPr>
          <p:spPr bwMode="auto">
            <a:xfrm rot="5400000">
              <a:off x="1383143" y="3725005"/>
              <a:ext cx="412292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charset="0"/>
                <a:buChar char="•"/>
                <a:defRPr kumimoji="1" sz="2800">
                  <a:solidFill>
                    <a:schemeClr val="tx1"/>
                  </a:solidFill>
                  <a:latin typeface="Calibri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kumimoji="1" sz="2400">
                  <a:solidFill>
                    <a:schemeClr val="tx1"/>
                  </a:solidFill>
                  <a:latin typeface="Calibri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kumimoji="1" sz="2000">
                  <a:solidFill>
                    <a:schemeClr val="tx1"/>
                  </a:solidFill>
                  <a:latin typeface="Calibri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kumimoji="1">
                  <a:solidFill>
                    <a:schemeClr val="tx1"/>
                  </a:solidFill>
                  <a:latin typeface="Calibri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kumimoji="1">
                  <a:solidFill>
                    <a:schemeClr val="tx1"/>
                  </a:solidFill>
                  <a:latin typeface="Calibri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 kumimoji="1">
                  <a:solidFill>
                    <a:schemeClr val="tx1"/>
                  </a:solidFill>
                  <a:latin typeface="Calibri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 kumimoji="1">
                  <a:solidFill>
                    <a:schemeClr val="tx1"/>
                  </a:solidFill>
                  <a:latin typeface="Calibri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 kumimoji="1">
                  <a:solidFill>
                    <a:schemeClr val="tx1"/>
                  </a:solidFill>
                  <a:latin typeface="Calibri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 kumimoji="1">
                  <a:solidFill>
                    <a:schemeClr val="tx1"/>
                  </a:solidFill>
                  <a:latin typeface="Calibri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ja-JP" sz="3200">
                  <a:latin typeface="Arial" charset="0"/>
                </a:rPr>
                <a:t>..</a:t>
              </a:r>
              <a:endParaRPr lang="ja-JP" altLang="en-US" sz="3200">
                <a:latin typeface="Arial" charset="0"/>
              </a:endParaRPr>
            </a:p>
          </p:txBody>
        </p:sp>
        <p:sp>
          <p:nvSpPr>
            <p:cNvPr id="14" name="正方形/長方形 13"/>
            <p:cNvSpPr/>
            <p:nvPr/>
          </p:nvSpPr>
          <p:spPr>
            <a:xfrm>
              <a:off x="1123031" y="1267737"/>
              <a:ext cx="1228519" cy="19846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ja-JP" altLang="en-US"/>
            </a:p>
          </p:txBody>
        </p:sp>
        <p:sp>
          <p:nvSpPr>
            <p:cNvPr id="15" name="正方形/長方形 14"/>
            <p:cNvSpPr/>
            <p:nvPr/>
          </p:nvSpPr>
          <p:spPr>
            <a:xfrm>
              <a:off x="1123031" y="3179317"/>
              <a:ext cx="1228519" cy="19687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ja-JP" altLang="en-US"/>
            </a:p>
          </p:txBody>
        </p:sp>
        <p:sp>
          <p:nvSpPr>
            <p:cNvPr id="16" name="正方形/長方形 15"/>
            <p:cNvSpPr/>
            <p:nvPr/>
          </p:nvSpPr>
          <p:spPr>
            <a:xfrm>
              <a:off x="1123031" y="4554258"/>
              <a:ext cx="1228519" cy="19846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ja-JP" altLang="en-US"/>
            </a:p>
          </p:txBody>
        </p:sp>
        <p:sp>
          <p:nvSpPr>
            <p:cNvPr id="29712" name="テキスト ボックス 13"/>
            <p:cNvSpPr txBox="1">
              <a:spLocks noChangeArrowheads="1"/>
            </p:cNvSpPr>
            <p:nvPr/>
          </p:nvSpPr>
          <p:spPr bwMode="auto">
            <a:xfrm>
              <a:off x="2578011" y="4209570"/>
              <a:ext cx="3047873" cy="3693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charset="0"/>
                <a:buChar char="•"/>
                <a:defRPr kumimoji="1" sz="2800">
                  <a:solidFill>
                    <a:schemeClr val="tx1"/>
                  </a:solidFill>
                  <a:latin typeface="Calibri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kumimoji="1" sz="2400">
                  <a:solidFill>
                    <a:schemeClr val="tx1"/>
                  </a:solidFill>
                  <a:latin typeface="Calibri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kumimoji="1" sz="2000">
                  <a:solidFill>
                    <a:schemeClr val="tx1"/>
                  </a:solidFill>
                  <a:latin typeface="Calibri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kumimoji="1">
                  <a:solidFill>
                    <a:schemeClr val="tx1"/>
                  </a:solidFill>
                  <a:latin typeface="Calibri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kumimoji="1">
                  <a:solidFill>
                    <a:schemeClr val="tx1"/>
                  </a:solidFill>
                  <a:latin typeface="Calibri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 kumimoji="1">
                  <a:solidFill>
                    <a:schemeClr val="tx1"/>
                  </a:solidFill>
                  <a:latin typeface="Calibri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 kumimoji="1">
                  <a:solidFill>
                    <a:schemeClr val="tx1"/>
                  </a:solidFill>
                  <a:latin typeface="Calibri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 kumimoji="1">
                  <a:solidFill>
                    <a:schemeClr val="tx1"/>
                  </a:solidFill>
                  <a:latin typeface="Calibri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 kumimoji="1">
                  <a:solidFill>
                    <a:schemeClr val="tx1"/>
                  </a:solidFill>
                  <a:latin typeface="Calibri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ja-JP" sz="1800">
                  <a:solidFill>
                    <a:srgbClr val="FF0000"/>
                  </a:solidFill>
                  <a:ea typeface="メイリオ" charset="-128"/>
                  <a:cs typeface="メイリオ" charset="-128"/>
                </a:rPr>
                <a:t>iteration over Jacobi sweep</a:t>
              </a:r>
              <a:endParaRPr lang="ja-JP" altLang="en-US" sz="1800">
                <a:solidFill>
                  <a:srgbClr val="FF0000"/>
                </a:solidFill>
                <a:ea typeface="メイリオ" charset="-128"/>
                <a:cs typeface="メイリオ" charset="-128"/>
              </a:endParaRPr>
            </a:p>
          </p:txBody>
        </p:sp>
        <p:cxnSp>
          <p:nvCxnSpPr>
            <p:cNvPr id="20" name="直線矢印コネクタ 19"/>
            <p:cNvCxnSpPr/>
            <p:nvPr/>
          </p:nvCxnSpPr>
          <p:spPr>
            <a:xfrm>
              <a:off x="2526145" y="1286790"/>
              <a:ext cx="0" cy="3564367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714" name="テキスト ボックス 13"/>
            <p:cNvSpPr txBox="1">
              <a:spLocks noChangeArrowheads="1"/>
            </p:cNvSpPr>
            <p:nvPr/>
          </p:nvSpPr>
          <p:spPr bwMode="auto">
            <a:xfrm>
              <a:off x="1927082" y="1853828"/>
              <a:ext cx="2543317" cy="3693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charset="0"/>
                <a:buChar char="•"/>
                <a:defRPr kumimoji="1" sz="2800">
                  <a:solidFill>
                    <a:schemeClr val="tx1"/>
                  </a:solidFill>
                  <a:latin typeface="Calibri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kumimoji="1" sz="2400">
                  <a:solidFill>
                    <a:schemeClr val="tx1"/>
                  </a:solidFill>
                  <a:latin typeface="Calibri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kumimoji="1" sz="2000">
                  <a:solidFill>
                    <a:schemeClr val="tx1"/>
                  </a:solidFill>
                  <a:latin typeface="Calibri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kumimoji="1">
                  <a:solidFill>
                    <a:schemeClr val="tx1"/>
                  </a:solidFill>
                  <a:latin typeface="Calibri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kumimoji="1">
                  <a:solidFill>
                    <a:schemeClr val="tx1"/>
                  </a:solidFill>
                  <a:latin typeface="Calibri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 kumimoji="1">
                  <a:solidFill>
                    <a:schemeClr val="tx1"/>
                  </a:solidFill>
                  <a:latin typeface="Calibri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 kumimoji="1">
                  <a:solidFill>
                    <a:schemeClr val="tx1"/>
                  </a:solidFill>
                  <a:latin typeface="Calibri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 kumimoji="1">
                  <a:solidFill>
                    <a:schemeClr val="tx1"/>
                  </a:solidFill>
                  <a:latin typeface="Calibri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 kumimoji="1">
                  <a:solidFill>
                    <a:schemeClr val="tx1"/>
                  </a:solidFill>
                  <a:latin typeface="Calibri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ja-JP" sz="1800">
                  <a:solidFill>
                    <a:srgbClr val="FF0000"/>
                  </a:solidFill>
                  <a:ea typeface="メイリオ" charset="-128"/>
                  <a:cs typeface="メイリオ" charset="-128"/>
                </a:rPr>
                <a:t>iteration over mode pairs</a:t>
              </a:r>
              <a:endParaRPr lang="ja-JP" altLang="en-US" sz="1800">
                <a:solidFill>
                  <a:srgbClr val="FF0000"/>
                </a:solidFill>
                <a:ea typeface="メイリオ" charset="-128"/>
                <a:cs typeface="メイリオ" charset="-128"/>
              </a:endParaRPr>
            </a:p>
          </p:txBody>
        </p:sp>
      </p:grpSp>
      <p:sp>
        <p:nvSpPr>
          <p:cNvPr id="23" name="正方形/長方形 22"/>
          <p:cNvSpPr/>
          <p:nvPr/>
        </p:nvSpPr>
        <p:spPr>
          <a:xfrm>
            <a:off x="3632200" y="5580063"/>
            <a:ext cx="2024063" cy="3254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29702" name="テキスト ボックス 13"/>
          <p:cNvSpPr txBox="1">
            <a:spLocks noChangeArrowheads="1"/>
          </p:cNvSpPr>
          <p:nvPr/>
        </p:nvSpPr>
        <p:spPr bwMode="auto">
          <a:xfrm>
            <a:off x="3582988" y="5961063"/>
            <a:ext cx="51577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ja-JP" sz="1800">
                <a:solidFill>
                  <a:srgbClr val="FF0000"/>
                </a:solidFill>
                <a:ea typeface="メイリオ" charset="-128"/>
                <a:cs typeface="メイリオ" charset="-128"/>
              </a:rPr>
              <a:t>These files are used in subsequent VSCF calculations.</a:t>
            </a:r>
            <a:endParaRPr lang="ja-JP" altLang="en-US" sz="1800">
              <a:solidFill>
                <a:srgbClr val="FF0000"/>
              </a:solidFill>
              <a:ea typeface="メイリオ" charset="-128"/>
              <a:cs typeface="メイリオ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606735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スライド番号プレースホルダー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99FFA0AE-D4B6-9E4A-9BF4-6B930160203E}" type="slidenum">
              <a:rPr lang="ja-JP" altLang="en-US" sz="1200">
                <a:solidFill>
                  <a:srgbClr val="898989"/>
                </a:solidFill>
                <a:latin typeface="Arial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18</a:t>
            </a:fld>
            <a:endParaRPr lang="ja-JP" altLang="en-US" sz="1200">
              <a:solidFill>
                <a:srgbClr val="898989"/>
              </a:solidFill>
              <a:latin typeface="Arial" charset="0"/>
            </a:endParaRPr>
          </a:p>
        </p:txBody>
      </p:sp>
      <p:sp>
        <p:nvSpPr>
          <p:cNvPr id="30723" name="テキスト ボックス 13"/>
          <p:cNvSpPr txBox="1">
            <a:spLocks noChangeArrowheads="1"/>
          </p:cNvSpPr>
          <p:nvPr/>
        </p:nvSpPr>
        <p:spPr bwMode="auto">
          <a:xfrm>
            <a:off x="804863" y="1114425"/>
            <a:ext cx="73818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ja-JP" sz="2400">
                <a:solidFill>
                  <a:srgbClr val="000000"/>
                </a:solidFill>
                <a:ea typeface="メイリオ" charset="-128"/>
                <a:cs typeface="メイリオ" charset="-128"/>
              </a:rPr>
              <a:t>ncvci.inp, ncvqdpt2.inp</a:t>
            </a:r>
          </a:p>
        </p:txBody>
      </p:sp>
      <p:sp>
        <p:nvSpPr>
          <p:cNvPr id="30724" name="テキスト ボックス 13"/>
          <p:cNvSpPr txBox="1">
            <a:spLocks noChangeArrowheads="1"/>
          </p:cNvSpPr>
          <p:nvPr/>
        </p:nvSpPr>
        <p:spPr bwMode="auto">
          <a:xfrm>
            <a:off x="804863" y="2935288"/>
            <a:ext cx="73818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ja-JP" sz="2400">
                <a:solidFill>
                  <a:srgbClr val="000000"/>
                </a:solidFill>
                <a:ea typeface="メイリオ" charset="-128"/>
                <a:cs typeface="メイリオ" charset="-128"/>
              </a:rPr>
              <a:t>ocvci.inp, ocvqdpt2.inp</a:t>
            </a:r>
          </a:p>
        </p:txBody>
      </p:sp>
      <p:sp>
        <p:nvSpPr>
          <p:cNvPr id="30725" name="テキスト ボックス 13"/>
          <p:cNvSpPr txBox="1">
            <a:spLocks noChangeArrowheads="1"/>
          </p:cNvSpPr>
          <p:nvPr/>
        </p:nvSpPr>
        <p:spPr bwMode="auto">
          <a:xfrm>
            <a:off x="1114425" y="1609725"/>
            <a:ext cx="578167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ja-JP" sz="1800" dirty="0">
                <a:solidFill>
                  <a:srgbClr val="000000"/>
                </a:solidFill>
                <a:ea typeface="メイリオ" charset="-128"/>
                <a:cs typeface="メイリオ" charset="-128"/>
              </a:rPr>
              <a:t>VCI and VQDPT2 calculations based on normal coordinates.</a:t>
            </a:r>
            <a:r>
              <a:rPr lang="ja-JP" altLang="en-US" sz="1800">
                <a:solidFill>
                  <a:srgbClr val="000000"/>
                </a:solidFill>
                <a:ea typeface="メイリオ" charset="-128"/>
                <a:cs typeface="メイリオ" charset="-128"/>
              </a:rPr>
              <a:t> </a:t>
            </a:r>
            <a:r>
              <a:rPr lang="en-US" altLang="ja-JP" sz="1800" dirty="0">
                <a:solidFill>
                  <a:srgbClr val="000000"/>
                </a:solidFill>
                <a:ea typeface="メイリオ" charset="-128"/>
                <a:cs typeface="メイリオ" charset="-128"/>
              </a:rPr>
              <a:t>They read h2o_6-mp2dz.minfo and prop_no_1.mop.</a:t>
            </a:r>
            <a:endParaRPr lang="ja-JP" altLang="en-US" sz="1800">
              <a:solidFill>
                <a:srgbClr val="000000"/>
              </a:solidFill>
              <a:ea typeface="メイリオ" charset="-128"/>
              <a:cs typeface="メイリオ" charset="-128"/>
            </a:endParaRPr>
          </a:p>
        </p:txBody>
      </p:sp>
      <p:sp>
        <p:nvSpPr>
          <p:cNvPr id="30726" name="テキスト ボックス 13"/>
          <p:cNvSpPr txBox="1">
            <a:spLocks noChangeArrowheads="1"/>
          </p:cNvSpPr>
          <p:nvPr/>
        </p:nvSpPr>
        <p:spPr bwMode="auto">
          <a:xfrm>
            <a:off x="1192213" y="3462338"/>
            <a:ext cx="738187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ja-JP" sz="1800" dirty="0">
                <a:solidFill>
                  <a:srgbClr val="000000"/>
                </a:solidFill>
                <a:ea typeface="メイリオ" charset="-128"/>
                <a:cs typeface="メイリオ" charset="-128"/>
              </a:rPr>
              <a:t>VCI and VQDPT2 calculations based on optimized coordinates.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ja-JP" sz="1800" dirty="0">
                <a:solidFill>
                  <a:srgbClr val="000000"/>
                </a:solidFill>
                <a:ea typeface="メイリオ" charset="-128"/>
                <a:cs typeface="メイリオ" charset="-128"/>
              </a:rPr>
              <a:t>The read h2o_6-mp2dz_ocvscf.minfo and prop_no_1.mop_ocvscf.</a:t>
            </a:r>
            <a:endParaRPr lang="ja-JP" altLang="en-US" sz="1800">
              <a:solidFill>
                <a:srgbClr val="000000"/>
              </a:solidFill>
              <a:ea typeface="メイリオ" charset="-128"/>
              <a:cs typeface="メイリオ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74754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>
                <a:cs typeface="メイリオ" charset="-128"/>
              </a:rPr>
              <a:t>Contents of Sample Files</a:t>
            </a:r>
            <a:endParaRPr lang="ja-JP" altLang="en-US">
              <a:cs typeface="メイリオ" charset="-128"/>
            </a:endParaRPr>
          </a:p>
        </p:txBody>
      </p:sp>
      <p:sp>
        <p:nvSpPr>
          <p:cNvPr id="15362" name="スライド番号プレースホルダー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DFF0D86F-A87B-6E43-B631-262A04F89B7F}" type="slidenum">
              <a:rPr lang="ja-JP" altLang="en-US" sz="1200">
                <a:solidFill>
                  <a:srgbClr val="898989"/>
                </a:solidFill>
                <a:latin typeface="Arial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1</a:t>
            </a:fld>
            <a:endParaRPr lang="ja-JP" altLang="en-US" sz="1200">
              <a:solidFill>
                <a:srgbClr val="898989"/>
              </a:solidFill>
              <a:latin typeface="Arial" charset="0"/>
            </a:endParaRPr>
          </a:p>
        </p:txBody>
      </p:sp>
      <p:sp>
        <p:nvSpPr>
          <p:cNvPr id="29699" name="テキスト ボックス 5"/>
          <p:cNvSpPr txBox="1">
            <a:spLocks noChangeArrowheads="1"/>
          </p:cNvSpPr>
          <p:nvPr/>
        </p:nvSpPr>
        <p:spPr bwMode="auto">
          <a:xfrm>
            <a:off x="1428750" y="1565679"/>
            <a:ext cx="4313238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defRPr/>
            </a:pPr>
            <a:r>
              <a:rPr lang="en-US" altLang="ja-JP" sz="1800" dirty="0">
                <a:solidFill>
                  <a:srgbClr val="000000"/>
                </a:solidFill>
                <a:latin typeface="+mn-lt"/>
                <a:ea typeface="メイリオ" charset="-128"/>
                <a:cs typeface="メイリオ" charset="-128"/>
              </a:rPr>
              <a:t>1.water/</a:t>
            </a:r>
          </a:p>
          <a:p>
            <a:pPr lvl="1" eaLnBrk="1" hangingPunct="1">
              <a:defRPr/>
            </a:pPr>
            <a:r>
              <a:rPr lang="en-US" altLang="ja-JP" sz="1800" dirty="0">
                <a:solidFill>
                  <a:srgbClr val="000000"/>
                </a:solidFill>
                <a:latin typeface="+mn-lt"/>
                <a:ea typeface="メイリオ" charset="-128"/>
                <a:cs typeface="メイリオ" charset="-128"/>
              </a:rPr>
              <a:t>VSCF, VCI[3]-(8), VMP2-(4), VQDPT2-(4)</a:t>
            </a:r>
          </a:p>
        </p:txBody>
      </p:sp>
      <p:sp>
        <p:nvSpPr>
          <p:cNvPr id="29700" name="テキスト ボックス 14"/>
          <p:cNvSpPr txBox="1">
            <a:spLocks noChangeArrowheads="1"/>
          </p:cNvSpPr>
          <p:nvPr/>
        </p:nvSpPr>
        <p:spPr bwMode="auto">
          <a:xfrm>
            <a:off x="1428750" y="2483254"/>
            <a:ext cx="376078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defRPr/>
            </a:pPr>
            <a:r>
              <a:rPr lang="en-US" altLang="ja-JP" sz="1800" dirty="0">
                <a:solidFill>
                  <a:srgbClr val="000000"/>
                </a:solidFill>
                <a:latin typeface="+mn-lt"/>
                <a:ea typeface="メイリオ" charset="-128"/>
                <a:cs typeface="メイリオ" charset="-128"/>
              </a:rPr>
              <a:t>2.ethylene/</a:t>
            </a:r>
          </a:p>
          <a:p>
            <a:pPr lvl="1" eaLnBrk="1" hangingPunct="1">
              <a:defRPr/>
            </a:pPr>
            <a:r>
              <a:rPr lang="en-US" altLang="ja-JP" sz="1800" dirty="0">
                <a:solidFill>
                  <a:srgbClr val="000000"/>
                </a:solidFill>
                <a:latin typeface="+mn-lt"/>
                <a:ea typeface="メイリオ" charset="-128"/>
                <a:cs typeface="メイリオ" charset="-128"/>
              </a:rPr>
              <a:t>VCI[3]-(6), VMP2-(4), VQDPT2-(4)</a:t>
            </a:r>
          </a:p>
        </p:txBody>
      </p:sp>
      <p:sp>
        <p:nvSpPr>
          <p:cNvPr id="29701" name="テキスト ボックス 16"/>
          <p:cNvSpPr txBox="1">
            <a:spLocks noChangeArrowheads="1"/>
          </p:cNvSpPr>
          <p:nvPr/>
        </p:nvSpPr>
        <p:spPr bwMode="auto">
          <a:xfrm>
            <a:off x="1428750" y="4362854"/>
            <a:ext cx="417988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defRPr/>
            </a:pPr>
            <a:r>
              <a:rPr lang="en-US" altLang="ja-JP" sz="1800" dirty="0">
                <a:solidFill>
                  <a:srgbClr val="000000"/>
                </a:solidFill>
                <a:latin typeface="+mn-lt"/>
                <a:ea typeface="メイリオ" charset="-128"/>
                <a:cs typeface="メイリオ" charset="-128"/>
              </a:rPr>
              <a:t>3.water-hexamer_oc/</a:t>
            </a:r>
          </a:p>
          <a:p>
            <a:pPr lvl="1" eaLnBrk="1" hangingPunct="1">
              <a:defRPr/>
            </a:pPr>
            <a:r>
              <a:rPr lang="en-US" altLang="ja-JP" sz="1800" dirty="0" err="1">
                <a:solidFill>
                  <a:srgbClr val="000000"/>
                </a:solidFill>
                <a:latin typeface="+mn-lt"/>
                <a:ea typeface="メイリオ" charset="-128"/>
                <a:cs typeface="メイリオ" charset="-128"/>
              </a:rPr>
              <a:t>oc</a:t>
            </a:r>
            <a:r>
              <a:rPr lang="en-US" altLang="ja-JP" sz="1800" dirty="0">
                <a:solidFill>
                  <a:srgbClr val="000000"/>
                </a:solidFill>
                <a:latin typeface="+mn-lt"/>
                <a:ea typeface="メイリオ" charset="-128"/>
                <a:cs typeface="メイリオ" charset="-128"/>
              </a:rPr>
              <a:t>-VSCF, </a:t>
            </a:r>
            <a:r>
              <a:rPr lang="en-US" altLang="ja-JP" sz="1800" dirty="0" err="1">
                <a:solidFill>
                  <a:srgbClr val="000000"/>
                </a:solidFill>
                <a:latin typeface="+mn-lt"/>
                <a:ea typeface="メイリオ" charset="-128"/>
                <a:cs typeface="メイリオ" charset="-128"/>
              </a:rPr>
              <a:t>oc</a:t>
            </a:r>
            <a:r>
              <a:rPr lang="en-US" altLang="ja-JP" sz="1800" dirty="0">
                <a:solidFill>
                  <a:srgbClr val="000000"/>
                </a:solidFill>
                <a:latin typeface="+mn-lt"/>
                <a:ea typeface="メイリオ" charset="-128"/>
                <a:cs typeface="メイリオ" charset="-128"/>
              </a:rPr>
              <a:t>-VCI[3]-(6), oc-VQDPT2-(4)</a:t>
            </a:r>
          </a:p>
        </p:txBody>
      </p:sp>
      <p:sp>
        <p:nvSpPr>
          <p:cNvPr id="15366" name="テキスト ボックス 6"/>
          <p:cNvSpPr txBox="1">
            <a:spLocks noChangeArrowheads="1"/>
          </p:cNvSpPr>
          <p:nvPr/>
        </p:nvSpPr>
        <p:spPr bwMode="auto">
          <a:xfrm>
            <a:off x="2384425" y="5761038"/>
            <a:ext cx="40449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ja-JP" sz="180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$ sindo &lt; xxx.inp &gt; xxx.out </a:t>
            </a:r>
            <a:endParaRPr lang="ja-JP" altLang="en-US" sz="180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5367" name="テキスト ボックス 19"/>
          <p:cNvSpPr txBox="1">
            <a:spLocks noChangeArrowheads="1"/>
          </p:cNvSpPr>
          <p:nvPr/>
        </p:nvSpPr>
        <p:spPr bwMode="auto">
          <a:xfrm>
            <a:off x="2095500" y="5403850"/>
            <a:ext cx="19478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ja-JP" sz="1800">
                <a:solidFill>
                  <a:srgbClr val="000000"/>
                </a:solidFill>
                <a:ea typeface="メイリオ" charset="-128"/>
                <a:cs typeface="メイリオ" charset="-128"/>
              </a:rPr>
              <a:t>How to run SINDO</a:t>
            </a:r>
            <a:endParaRPr lang="ja-JP" altLang="en-US" sz="1800">
              <a:solidFill>
                <a:srgbClr val="000000"/>
              </a:solidFill>
              <a:ea typeface="メイリオ" charset="-128"/>
              <a:cs typeface="メイリオ" charset="-128"/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1770063" y="5224463"/>
            <a:ext cx="5065712" cy="107473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10" name="テキスト ボックス 16"/>
          <p:cNvSpPr txBox="1">
            <a:spLocks noChangeArrowheads="1"/>
          </p:cNvSpPr>
          <p:nvPr/>
        </p:nvSpPr>
        <p:spPr bwMode="auto">
          <a:xfrm>
            <a:off x="1428750" y="3391304"/>
            <a:ext cx="333692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defRPr/>
            </a:pPr>
            <a:r>
              <a:rPr lang="en-US" altLang="ja-JP" sz="1800" dirty="0">
                <a:solidFill>
                  <a:srgbClr val="000000"/>
                </a:solidFill>
                <a:latin typeface="+mn-lt"/>
                <a:ea typeface="メイリオ" charset="-128"/>
                <a:cs typeface="メイリオ" charset="-128"/>
              </a:rPr>
              <a:t>3.water-hexamer/</a:t>
            </a:r>
          </a:p>
          <a:p>
            <a:pPr lvl="1" eaLnBrk="1" hangingPunct="1">
              <a:defRPr/>
            </a:pPr>
            <a:r>
              <a:rPr lang="en-US" altLang="ja-JP" sz="1800" dirty="0" err="1">
                <a:solidFill>
                  <a:srgbClr val="000000"/>
                </a:solidFill>
                <a:latin typeface="+mn-lt"/>
                <a:ea typeface="メイリオ" charset="-128"/>
                <a:cs typeface="メイリオ" charset="-128"/>
              </a:rPr>
              <a:t>nc</a:t>
            </a:r>
            <a:r>
              <a:rPr lang="en-US" altLang="ja-JP" sz="1800" dirty="0">
                <a:solidFill>
                  <a:srgbClr val="000000"/>
                </a:solidFill>
                <a:latin typeface="+mn-lt"/>
                <a:ea typeface="メイリオ" charset="-128"/>
                <a:cs typeface="メイリオ" charset="-128"/>
              </a:rPr>
              <a:t>-VCI[3]-(6), nc-VQDPT2-(4)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658BF5DC-777B-994D-895E-5FFB1025CE3F}"/>
              </a:ext>
            </a:extLst>
          </p:cNvPr>
          <p:cNvSpPr txBox="1"/>
          <p:nvPr/>
        </p:nvSpPr>
        <p:spPr>
          <a:xfrm>
            <a:off x="991892" y="1053884"/>
            <a:ext cx="6056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Sample files are found in sindo-4.0/doc/</a:t>
            </a:r>
            <a:r>
              <a:rPr kumimoji="1" lang="en-US" altLang="ja-JP" dirty="0" err="1"/>
              <a:t>FSindo</a:t>
            </a:r>
            <a:r>
              <a:rPr kumimoji="1" lang="en-US" altLang="ja-JP" dirty="0"/>
              <a:t>/</a:t>
            </a:r>
            <a:r>
              <a:rPr kumimoji="1" lang="en-US" altLang="ja-JP" dirty="0" err="1"/>
              <a:t>sample_FSindo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9144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スライド番号プレースホルダー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52745CD4-83CF-AA4F-B18C-A00C0699E337}" type="slidenum">
              <a:rPr lang="ja-JP" altLang="en-US" sz="1200">
                <a:solidFill>
                  <a:srgbClr val="898989"/>
                </a:solidFill>
                <a:latin typeface="Arial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19</a:t>
            </a:fld>
            <a:endParaRPr lang="ja-JP" altLang="en-US" sz="1200">
              <a:solidFill>
                <a:srgbClr val="898989"/>
              </a:solidFill>
              <a:latin typeface="Arial" charset="0"/>
            </a:endParaRPr>
          </a:p>
        </p:txBody>
      </p:sp>
      <p:sp>
        <p:nvSpPr>
          <p:cNvPr id="33794" name="Rectangle 2"/>
          <p:cNvSpPr txBox="1">
            <a:spLocks noChangeArrowheads="1"/>
          </p:cNvSpPr>
          <p:nvPr/>
        </p:nvSpPr>
        <p:spPr bwMode="auto">
          <a:xfrm>
            <a:off x="628650" y="209550"/>
            <a:ext cx="7886700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Calibri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4400" dirty="0">
                <a:ea typeface="HG創英角ｺﾞｼｯｸUB" charset="-128"/>
                <a:cs typeface="ＭＳ Ｐゴシック" charset="-128"/>
              </a:rPr>
              <a:t>Quiz</a:t>
            </a:r>
            <a:endParaRPr lang="ja-JP" altLang="en-US" sz="4400">
              <a:ea typeface="HG創英角ｺﾞｼｯｸUB" charset="-128"/>
              <a:cs typeface="ＭＳ Ｐゴシック" charset="-128"/>
            </a:endParaRPr>
          </a:p>
        </p:txBody>
      </p:sp>
      <p:sp>
        <p:nvSpPr>
          <p:cNvPr id="33795" name="テキスト ボックス 4"/>
          <p:cNvSpPr txBox="1">
            <a:spLocks noChangeArrowheads="1"/>
          </p:cNvSpPr>
          <p:nvPr/>
        </p:nvSpPr>
        <p:spPr bwMode="auto">
          <a:xfrm>
            <a:off x="554038" y="1003091"/>
            <a:ext cx="82169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ja-JP" sz="3200" dirty="0">
                <a:latin typeface="Arial" charset="0"/>
              </a:rPr>
              <a:t>Visualize the normal and optimized coordinates of water hexamer, and discuss on their differences.</a:t>
            </a:r>
          </a:p>
        </p:txBody>
      </p:sp>
    </p:spTree>
    <p:extLst>
      <p:ext uri="{BB962C8B-B14F-4D97-AF65-F5344CB8AC3E}">
        <p14:creationId xmlns:p14="http://schemas.microsoft.com/office/powerpoint/2010/main" val="9103941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>
                <a:cs typeface="メイリオ" charset="-128"/>
              </a:rPr>
              <a:t>List of all Options</a:t>
            </a:r>
            <a:endParaRPr lang="ja-JP" altLang="en-US">
              <a:cs typeface="メイリオ" charset="-128"/>
            </a:endParaRPr>
          </a:p>
        </p:txBody>
      </p:sp>
      <p:sp>
        <p:nvSpPr>
          <p:cNvPr id="35842" name="スライド番号プレースホルダー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481447A0-A22F-854C-A0AB-40462DBCF10B}" type="slidenum">
              <a:rPr lang="ja-JP" altLang="en-US" sz="1200">
                <a:solidFill>
                  <a:srgbClr val="898989"/>
                </a:solidFill>
                <a:latin typeface="Arial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20</a:t>
            </a:fld>
            <a:endParaRPr lang="ja-JP" altLang="en-US" sz="1200">
              <a:solidFill>
                <a:srgbClr val="898989"/>
              </a:solidFill>
              <a:latin typeface="Arial" charset="0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914400" y="1208088"/>
            <a:ext cx="7026275" cy="33861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ja-JP" sz="1800" dirty="0">
                <a:latin typeface="+mn-lt"/>
              </a:rPr>
              <a:t>&amp;</a:t>
            </a:r>
            <a:r>
              <a:rPr lang="en-US" altLang="ja-JP" sz="1800" dirty="0" err="1">
                <a:latin typeface="+mn-lt"/>
              </a:rPr>
              <a:t>mol</a:t>
            </a:r>
            <a:endParaRPr lang="en-US" altLang="ja-JP" sz="1800" dirty="0">
              <a:latin typeface="+mn-lt"/>
            </a:endParaRPr>
          </a:p>
          <a:p>
            <a:pPr lvl="1">
              <a:defRPr/>
            </a:pPr>
            <a:r>
              <a:rPr lang="en-US" altLang="ja-JP" sz="1400" dirty="0"/>
              <a:t>Character(80) :: </a:t>
            </a:r>
            <a:r>
              <a:rPr lang="en-US" altLang="ja-JP" sz="1400" dirty="0" err="1"/>
              <a:t>minfoFile</a:t>
            </a:r>
            <a:endParaRPr lang="en-US" altLang="ja-JP" sz="1400" dirty="0"/>
          </a:p>
          <a:p>
            <a:pPr lvl="2">
              <a:defRPr/>
            </a:pPr>
            <a:r>
              <a:rPr lang="en-US" altLang="ja-JP" sz="1400" dirty="0"/>
              <a:t>The name of the .</a:t>
            </a:r>
            <a:r>
              <a:rPr lang="en-US" altLang="ja-JP" sz="1400" dirty="0" err="1"/>
              <a:t>minfo</a:t>
            </a:r>
            <a:r>
              <a:rPr lang="en-US" altLang="ja-JP" sz="1400" dirty="0"/>
              <a:t> file, in which the information of molecule is written. </a:t>
            </a:r>
          </a:p>
          <a:p>
            <a:pPr lvl="1">
              <a:defRPr/>
            </a:pPr>
            <a:r>
              <a:rPr lang="en-US" altLang="ja-JP" sz="1400" dirty="0"/>
              <a:t>Integer :: Nat</a:t>
            </a:r>
          </a:p>
          <a:p>
            <a:pPr lvl="2">
              <a:defRPr/>
            </a:pPr>
            <a:r>
              <a:rPr lang="en-US" altLang="ja-JP" sz="1400" dirty="0"/>
              <a:t>The number of atoms </a:t>
            </a:r>
          </a:p>
          <a:p>
            <a:pPr lvl="1">
              <a:defRPr/>
            </a:pPr>
            <a:r>
              <a:rPr lang="en-US" altLang="ja-JP" sz="1400" dirty="0"/>
              <a:t>Real(8), dimension(Nat) :: Mass</a:t>
            </a:r>
          </a:p>
          <a:p>
            <a:pPr lvl="2">
              <a:defRPr/>
            </a:pPr>
            <a:r>
              <a:rPr lang="en-US" altLang="ja-JP" sz="1400" dirty="0"/>
              <a:t>The mass of each atoms (in atomic mass unit) </a:t>
            </a:r>
          </a:p>
          <a:p>
            <a:pPr lvl="1">
              <a:defRPr/>
            </a:pPr>
            <a:r>
              <a:rPr lang="en-US" altLang="ja-JP" sz="1400" dirty="0"/>
              <a:t>Real(8), dimension(3,Nat) :: x</a:t>
            </a:r>
          </a:p>
          <a:p>
            <a:pPr lvl="2">
              <a:defRPr/>
            </a:pPr>
            <a:r>
              <a:rPr lang="en-US" altLang="ja-JP" sz="1400" dirty="0"/>
              <a:t>The reference (equilibrium) geometry (in Angstrom) </a:t>
            </a:r>
          </a:p>
          <a:p>
            <a:pPr lvl="1">
              <a:defRPr/>
            </a:pPr>
            <a:r>
              <a:rPr lang="en-US" altLang="ja-JP" sz="1400" dirty="0"/>
              <a:t>Real(8), dimension(</a:t>
            </a:r>
            <a:r>
              <a:rPr lang="en-US" altLang="ja-JP" sz="1400" dirty="0" err="1"/>
              <a:t>Nfree</a:t>
            </a:r>
            <a:r>
              <a:rPr lang="en-US" altLang="ja-JP" sz="1400" dirty="0"/>
              <a:t>) :: omega</a:t>
            </a:r>
          </a:p>
          <a:p>
            <a:pPr lvl="2">
              <a:defRPr/>
            </a:pPr>
            <a:r>
              <a:rPr lang="en-US" altLang="ja-JP" sz="1400" dirty="0"/>
              <a:t>The frequencies for the HO basis sets (in cm−1) </a:t>
            </a:r>
          </a:p>
          <a:p>
            <a:pPr lvl="1">
              <a:defRPr/>
            </a:pPr>
            <a:r>
              <a:rPr lang="en-US" altLang="ja-JP" sz="1400" dirty="0"/>
              <a:t>Real(8), dimension(Nat*3,Nfree) :: L </a:t>
            </a:r>
          </a:p>
          <a:p>
            <a:pPr lvl="2">
              <a:defRPr/>
            </a:pPr>
            <a:r>
              <a:rPr lang="en-US" altLang="ja-JP" sz="1400" dirty="0"/>
              <a:t>The vibrational displacement vectors </a:t>
            </a:r>
          </a:p>
          <a:p>
            <a:pPr lvl="1">
              <a:defRPr/>
            </a:pPr>
            <a:endParaRPr lang="en-US" altLang="ja-JP" sz="1400" dirty="0"/>
          </a:p>
          <a:p>
            <a:pPr lvl="1">
              <a:defRPr/>
            </a:pPr>
            <a:r>
              <a:rPr lang="en-US" altLang="ja-JP" sz="1400" b="1" dirty="0">
                <a:solidFill>
                  <a:srgbClr val="FF0000"/>
                </a:solidFill>
              </a:rPr>
              <a:t>[Note]</a:t>
            </a:r>
            <a:r>
              <a:rPr lang="en-US" altLang="ja-JP" sz="1400" dirty="0"/>
              <a:t> ’</a:t>
            </a:r>
            <a:r>
              <a:rPr lang="en-US" altLang="ja-JP" sz="1400" dirty="0" err="1"/>
              <a:t>minfoFile</a:t>
            </a:r>
            <a:r>
              <a:rPr lang="en-US" altLang="ja-JP" sz="1400" dirty="0"/>
              <a:t>’ is mutually exclusive from others. 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914400" y="4795838"/>
            <a:ext cx="3633788" cy="8001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ja-JP" sz="1800" dirty="0">
                <a:latin typeface="+mn-lt"/>
              </a:rPr>
              <a:t>&amp;sys</a:t>
            </a:r>
          </a:p>
          <a:p>
            <a:pPr lvl="1">
              <a:defRPr/>
            </a:pPr>
            <a:r>
              <a:rPr lang="en-US" altLang="ja-JP" sz="1400" dirty="0"/>
              <a:t>Integer(8) :: </a:t>
            </a:r>
            <a:r>
              <a:rPr lang="en-US" altLang="ja-JP" sz="1400" dirty="0" err="1"/>
              <a:t>Maxmem</a:t>
            </a:r>
            <a:r>
              <a:rPr lang="en-US" altLang="ja-JP" sz="1400" dirty="0"/>
              <a:t> </a:t>
            </a:r>
          </a:p>
          <a:p>
            <a:pPr lvl="2">
              <a:defRPr/>
            </a:pPr>
            <a:r>
              <a:rPr lang="en-US" altLang="ja-JP" sz="1400" dirty="0"/>
              <a:t>Maximum size of memory (MB) </a:t>
            </a:r>
          </a:p>
        </p:txBody>
      </p:sp>
    </p:spTree>
    <p:extLst>
      <p:ext uri="{BB962C8B-B14F-4D97-AF65-F5344CB8AC3E}">
        <p14:creationId xmlns:p14="http://schemas.microsoft.com/office/powerpoint/2010/main" val="5424296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スライド番号プレースホルダー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F4A19573-B79D-1F43-B4F9-A90A6443F0E2}" type="slidenum">
              <a:rPr lang="ja-JP" altLang="en-US" sz="1200">
                <a:solidFill>
                  <a:srgbClr val="898989"/>
                </a:solidFill>
                <a:latin typeface="Arial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21</a:t>
            </a:fld>
            <a:endParaRPr lang="ja-JP" altLang="en-US" sz="1200">
              <a:solidFill>
                <a:srgbClr val="898989"/>
              </a:solidFill>
              <a:latin typeface="Arial" charset="0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914400" y="347663"/>
            <a:ext cx="5524500" cy="23082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ja-JP" sz="1800" dirty="0">
                <a:latin typeface="+mn-lt"/>
              </a:rPr>
              <a:t>&amp;</a:t>
            </a:r>
            <a:r>
              <a:rPr lang="en-US" altLang="ja-JP" sz="1800" dirty="0" err="1">
                <a:latin typeface="+mn-lt"/>
              </a:rPr>
              <a:t>mrpes</a:t>
            </a:r>
            <a:endParaRPr lang="en-US" altLang="ja-JP" sz="1800" dirty="0">
              <a:latin typeface="+mn-lt"/>
            </a:endParaRPr>
          </a:p>
          <a:p>
            <a:pPr lvl="1">
              <a:defRPr/>
            </a:pPr>
            <a:r>
              <a:rPr lang="en-US" altLang="ja-JP" sz="1400" dirty="0"/>
              <a:t>Integer :: MR</a:t>
            </a:r>
          </a:p>
          <a:p>
            <a:pPr lvl="2">
              <a:defRPr/>
            </a:pPr>
            <a:r>
              <a:rPr lang="en-US" altLang="ja-JP" sz="1400" dirty="0"/>
              <a:t>Mode representation (MR=1-4) </a:t>
            </a:r>
          </a:p>
          <a:p>
            <a:pPr lvl="1">
              <a:defRPr/>
            </a:pPr>
            <a:r>
              <a:rPr lang="en-US" altLang="ja-JP" sz="1400" dirty="0"/>
              <a:t>Real(8) :: </a:t>
            </a:r>
            <a:r>
              <a:rPr lang="en-US" altLang="ja-JP" sz="1400" dirty="0" err="1"/>
              <a:t>mcs_cutoff</a:t>
            </a:r>
            <a:endParaRPr lang="en-US" altLang="ja-JP" sz="1400" dirty="0"/>
          </a:p>
          <a:p>
            <a:pPr lvl="2">
              <a:defRPr/>
            </a:pPr>
            <a:r>
              <a:rPr lang="en-US" altLang="ja-JP" sz="1400" dirty="0"/>
              <a:t>Cutoff of QFF based on MCS in cm-1 (default = 1.d-04) </a:t>
            </a:r>
          </a:p>
          <a:p>
            <a:pPr lvl="1">
              <a:defRPr/>
            </a:pPr>
            <a:r>
              <a:rPr lang="en-US" altLang="ja-JP" sz="1400" dirty="0"/>
              <a:t>Logical :: au</a:t>
            </a:r>
          </a:p>
          <a:p>
            <a:pPr lvl="2">
              <a:defRPr/>
            </a:pPr>
            <a:r>
              <a:rPr lang="en-US" altLang="ja-JP" sz="1400" dirty="0"/>
              <a:t>The grid data in atomic unit (default = true) </a:t>
            </a:r>
          </a:p>
          <a:p>
            <a:pPr lvl="1">
              <a:defRPr/>
            </a:pPr>
            <a:r>
              <a:rPr lang="en-US" altLang="ja-JP" sz="1400" dirty="0"/>
              <a:t>Character(80) :: </a:t>
            </a:r>
            <a:r>
              <a:rPr lang="en-US" altLang="ja-JP" sz="1400" dirty="0" err="1"/>
              <a:t>mopFile</a:t>
            </a:r>
            <a:r>
              <a:rPr lang="en-US" altLang="ja-JP" sz="1400" dirty="0"/>
              <a:t> </a:t>
            </a:r>
          </a:p>
          <a:p>
            <a:pPr lvl="2">
              <a:defRPr/>
            </a:pPr>
            <a:r>
              <a:rPr lang="en-US" altLang="ja-JP" sz="1400" dirty="0"/>
              <a:t>The name of the mop file. </a:t>
            </a:r>
          </a:p>
          <a:p>
            <a:pPr lvl="1">
              <a:defRPr/>
            </a:pPr>
            <a:endParaRPr lang="en-US" altLang="ja-JP" sz="14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914400" y="2563813"/>
            <a:ext cx="5427663" cy="38163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ja-JP" sz="1800" dirty="0">
                <a:latin typeface="+mn-lt"/>
              </a:rPr>
              <a:t>&amp;</a:t>
            </a:r>
            <a:r>
              <a:rPr lang="en-US" altLang="ja-JP" sz="1800" dirty="0" err="1">
                <a:latin typeface="+mn-lt"/>
              </a:rPr>
              <a:t>vib</a:t>
            </a:r>
            <a:endParaRPr lang="en-US" altLang="ja-JP" sz="1800" dirty="0">
              <a:latin typeface="+mn-lt"/>
            </a:endParaRPr>
          </a:p>
          <a:p>
            <a:pPr lvl="1">
              <a:defRPr/>
            </a:pPr>
            <a:r>
              <a:rPr lang="en-US" altLang="ja-JP" sz="1400" dirty="0"/>
              <a:t>Integer :: </a:t>
            </a:r>
            <a:r>
              <a:rPr lang="en-US" altLang="ja-JP" sz="1400" dirty="0" err="1"/>
              <a:t>Nfree</a:t>
            </a:r>
            <a:endParaRPr lang="en-US" altLang="ja-JP" sz="1400" dirty="0"/>
          </a:p>
          <a:p>
            <a:pPr lvl="2">
              <a:defRPr/>
            </a:pPr>
            <a:r>
              <a:rPr lang="en-US" altLang="ja-JP" sz="1400" dirty="0"/>
              <a:t>Number of degrees of freedom (default = 3Nat - 6) </a:t>
            </a:r>
          </a:p>
          <a:p>
            <a:pPr lvl="1">
              <a:defRPr/>
            </a:pPr>
            <a:r>
              <a:rPr lang="en-US" altLang="ja-JP" sz="1400" dirty="0"/>
              <a:t>Integer :: MR</a:t>
            </a:r>
          </a:p>
          <a:p>
            <a:pPr lvl="2">
              <a:defRPr/>
            </a:pPr>
            <a:r>
              <a:rPr lang="en-US" altLang="ja-JP" sz="1400" dirty="0"/>
              <a:t>Mode representation (MR=1-4) </a:t>
            </a:r>
          </a:p>
          <a:p>
            <a:pPr lvl="1">
              <a:defRPr/>
            </a:pPr>
            <a:r>
              <a:rPr lang="en-US" altLang="ja-JP" sz="1400" dirty="0"/>
              <a:t>Integer, dimension(</a:t>
            </a:r>
            <a:r>
              <a:rPr lang="en-US" altLang="ja-JP" sz="1400" dirty="0" err="1"/>
              <a:t>Nfree</a:t>
            </a:r>
            <a:r>
              <a:rPr lang="en-US" altLang="ja-JP" sz="1400" dirty="0"/>
              <a:t>) :: </a:t>
            </a:r>
            <a:r>
              <a:rPr lang="en-US" altLang="ja-JP" sz="1400" dirty="0" err="1"/>
              <a:t>vmax</a:t>
            </a:r>
            <a:endParaRPr lang="en-US" altLang="ja-JP" sz="1400" dirty="0"/>
          </a:p>
          <a:p>
            <a:pPr lvl="2">
              <a:defRPr/>
            </a:pPr>
            <a:r>
              <a:rPr lang="en-US" altLang="ja-JP" sz="1400" dirty="0"/>
              <a:t>Number of basis functions for each mode (default=10) </a:t>
            </a:r>
          </a:p>
          <a:p>
            <a:pPr lvl="1">
              <a:defRPr/>
            </a:pPr>
            <a:r>
              <a:rPr lang="en-US" altLang="ja-JP" sz="1400" dirty="0"/>
              <a:t>Integer :: </a:t>
            </a:r>
            <a:r>
              <a:rPr lang="en-US" altLang="ja-JP" sz="1400" dirty="0" err="1"/>
              <a:t>vmaxALL</a:t>
            </a:r>
            <a:endParaRPr lang="en-US" altLang="ja-JP" sz="1400" dirty="0"/>
          </a:p>
          <a:p>
            <a:pPr lvl="2">
              <a:defRPr/>
            </a:pPr>
            <a:r>
              <a:rPr lang="en-US" altLang="ja-JP" sz="1400" dirty="0"/>
              <a:t>Number of basis functions for all modes (default=10) </a:t>
            </a:r>
          </a:p>
          <a:p>
            <a:pPr lvl="1">
              <a:defRPr/>
            </a:pPr>
            <a:r>
              <a:rPr lang="en-US" altLang="ja-JP" sz="1400" dirty="0"/>
              <a:t>Integer :: </a:t>
            </a:r>
            <a:r>
              <a:rPr lang="en-US" altLang="ja-JP" sz="1400" dirty="0" err="1"/>
              <a:t>vmax</a:t>
            </a:r>
            <a:r>
              <a:rPr lang="en-US" altLang="ja-JP" sz="1400" dirty="0"/>
              <a:t> base </a:t>
            </a:r>
          </a:p>
          <a:p>
            <a:pPr lvl="2">
              <a:defRPr/>
            </a:pPr>
            <a:r>
              <a:rPr lang="en-US" altLang="ja-JP" sz="1400" dirty="0"/>
              <a:t>same as </a:t>
            </a:r>
            <a:r>
              <a:rPr lang="en-US" altLang="ja-JP" sz="1400" dirty="0" err="1"/>
              <a:t>vmaxALL</a:t>
            </a:r>
            <a:r>
              <a:rPr lang="en-US" altLang="ja-JP" sz="1400" dirty="0"/>
              <a:t> </a:t>
            </a:r>
          </a:p>
          <a:p>
            <a:pPr lvl="1">
              <a:defRPr/>
            </a:pPr>
            <a:r>
              <a:rPr lang="en-US" altLang="ja-JP" sz="1400" dirty="0"/>
              <a:t>Logical :: </a:t>
            </a:r>
            <a:r>
              <a:rPr lang="en-US" altLang="ja-JP" sz="1400" dirty="0" err="1"/>
              <a:t>vscf</a:t>
            </a:r>
            <a:r>
              <a:rPr lang="en-US" altLang="ja-JP" sz="1400" dirty="0"/>
              <a:t>, </a:t>
            </a:r>
            <a:r>
              <a:rPr lang="en-US" altLang="ja-JP" sz="1400" dirty="0" err="1"/>
              <a:t>ocvscf</a:t>
            </a:r>
            <a:r>
              <a:rPr lang="en-US" altLang="ja-JP" sz="1400" dirty="0"/>
              <a:t>, </a:t>
            </a:r>
            <a:r>
              <a:rPr lang="en-US" altLang="ja-JP" sz="1400" dirty="0" err="1"/>
              <a:t>vci</a:t>
            </a:r>
            <a:r>
              <a:rPr lang="en-US" altLang="ja-JP" sz="1400" dirty="0"/>
              <a:t>, </a:t>
            </a:r>
            <a:r>
              <a:rPr lang="en-US" altLang="ja-JP" sz="1400" dirty="0" err="1"/>
              <a:t>vpt</a:t>
            </a:r>
            <a:r>
              <a:rPr lang="en-US" altLang="ja-JP" sz="1400" dirty="0"/>
              <a:t>, </a:t>
            </a:r>
            <a:r>
              <a:rPr lang="en-US" altLang="ja-JP" sz="1400" dirty="0" err="1"/>
              <a:t>vqdpt</a:t>
            </a:r>
            <a:r>
              <a:rPr lang="en-US" altLang="ja-JP" sz="1400" dirty="0"/>
              <a:t> </a:t>
            </a:r>
          </a:p>
          <a:p>
            <a:pPr lvl="2">
              <a:defRPr/>
            </a:pPr>
            <a:r>
              <a:rPr lang="en-US" altLang="ja-JP" sz="1400" dirty="0"/>
              <a:t>invoke </a:t>
            </a:r>
            <a:r>
              <a:rPr lang="en-US" altLang="ja-JP" sz="1400" dirty="0" err="1"/>
              <a:t>vscf</a:t>
            </a:r>
            <a:r>
              <a:rPr lang="en-US" altLang="ja-JP" sz="1400" dirty="0"/>
              <a:t>/</a:t>
            </a:r>
            <a:r>
              <a:rPr lang="en-US" altLang="ja-JP" sz="1400" dirty="0" err="1"/>
              <a:t>ocvscf</a:t>
            </a:r>
            <a:r>
              <a:rPr lang="en-US" altLang="ja-JP" sz="1400" dirty="0"/>
              <a:t>/</a:t>
            </a:r>
            <a:r>
              <a:rPr lang="en-US" altLang="ja-JP" sz="1400" dirty="0" err="1"/>
              <a:t>vci</a:t>
            </a:r>
            <a:r>
              <a:rPr lang="en-US" altLang="ja-JP" sz="1400" dirty="0"/>
              <a:t>/</a:t>
            </a:r>
            <a:r>
              <a:rPr lang="en-US" altLang="ja-JP" sz="1400" dirty="0" err="1"/>
              <a:t>vpt</a:t>
            </a:r>
            <a:r>
              <a:rPr lang="en-US" altLang="ja-JP" sz="1400" dirty="0"/>
              <a:t>/</a:t>
            </a:r>
            <a:r>
              <a:rPr lang="en-US" altLang="ja-JP" sz="1400" dirty="0" err="1"/>
              <a:t>vqdpt</a:t>
            </a:r>
            <a:r>
              <a:rPr lang="en-US" altLang="ja-JP" sz="1400" dirty="0"/>
              <a:t> </a:t>
            </a:r>
          </a:p>
          <a:p>
            <a:pPr lvl="1">
              <a:defRPr/>
            </a:pPr>
            <a:r>
              <a:rPr lang="en-US" altLang="ja-JP" sz="1400" dirty="0"/>
              <a:t>Logical :: </a:t>
            </a:r>
            <a:r>
              <a:rPr lang="en-US" altLang="ja-JP" sz="1400" dirty="0" err="1"/>
              <a:t>prpt</a:t>
            </a:r>
            <a:endParaRPr lang="en-US" altLang="ja-JP" sz="1400" dirty="0"/>
          </a:p>
          <a:p>
            <a:pPr lvl="2">
              <a:defRPr/>
            </a:pPr>
            <a:r>
              <a:rPr lang="en-US" altLang="ja-JP" sz="1400" dirty="0"/>
              <a:t>invoke property calculation </a:t>
            </a:r>
          </a:p>
          <a:p>
            <a:pPr lvl="1">
              <a:defRPr/>
            </a:pPr>
            <a:r>
              <a:rPr lang="en-US" altLang="ja-JP" sz="1400" dirty="0"/>
              <a:t>Logical :: </a:t>
            </a:r>
            <a:r>
              <a:rPr lang="en-US" altLang="ja-JP" sz="1400" dirty="0" err="1"/>
              <a:t>readBasis</a:t>
            </a:r>
            <a:endParaRPr lang="en-US" altLang="ja-JP" sz="1400" dirty="0"/>
          </a:p>
          <a:p>
            <a:pPr lvl="2">
              <a:defRPr/>
            </a:pPr>
            <a:r>
              <a:rPr lang="en-US" altLang="ja-JP" sz="1400" dirty="0"/>
              <a:t>read the basis functions from </a:t>
            </a:r>
            <a:r>
              <a:rPr lang="en-US" altLang="ja-JP" sz="1400" dirty="0" err="1"/>
              <a:t>cho.basis</a:t>
            </a:r>
            <a:r>
              <a:rPr lang="en-US" altLang="ja-JP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475166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スライド番号プレースホルダー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AB6CF73A-C86F-5C44-8E26-9A9216962BF9}" type="slidenum">
              <a:rPr lang="ja-JP" altLang="en-US" sz="1200">
                <a:solidFill>
                  <a:srgbClr val="898989"/>
                </a:solidFill>
                <a:latin typeface="Arial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22</a:t>
            </a:fld>
            <a:endParaRPr lang="ja-JP" altLang="en-US" sz="1200">
              <a:solidFill>
                <a:srgbClr val="898989"/>
              </a:solidFill>
              <a:latin typeface="Arial" charset="0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914400" y="347663"/>
            <a:ext cx="4375150" cy="166211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ja-JP" sz="1800" dirty="0">
                <a:latin typeface="+mn-lt"/>
              </a:rPr>
              <a:t>&amp;states</a:t>
            </a:r>
          </a:p>
          <a:p>
            <a:pPr lvl="1">
              <a:defRPr/>
            </a:pPr>
            <a:r>
              <a:rPr lang="en-US" altLang="ja-JP" sz="1400" dirty="0"/>
              <a:t>Integer :: </a:t>
            </a:r>
            <a:r>
              <a:rPr lang="en-US" altLang="ja-JP" sz="1400" dirty="0" err="1"/>
              <a:t>Nstate</a:t>
            </a:r>
            <a:endParaRPr lang="en-US" altLang="ja-JP" sz="1400" dirty="0"/>
          </a:p>
          <a:p>
            <a:pPr lvl="2">
              <a:defRPr/>
            </a:pPr>
            <a:r>
              <a:rPr lang="en-US" altLang="ja-JP" sz="1400" dirty="0"/>
              <a:t>Number of states to calculate </a:t>
            </a:r>
          </a:p>
          <a:p>
            <a:pPr lvl="1">
              <a:defRPr/>
            </a:pPr>
            <a:r>
              <a:rPr lang="en-US" altLang="ja-JP" sz="1400" dirty="0"/>
              <a:t>Integer, dimension(</a:t>
            </a:r>
            <a:r>
              <a:rPr lang="en-US" altLang="ja-JP" sz="1400" dirty="0" err="1"/>
              <a:t>Nfree,Nstate</a:t>
            </a:r>
            <a:r>
              <a:rPr lang="en-US" altLang="ja-JP" sz="1400" dirty="0"/>
              <a:t>) :: target state </a:t>
            </a:r>
          </a:p>
          <a:p>
            <a:pPr lvl="2">
              <a:defRPr/>
            </a:pPr>
            <a:r>
              <a:rPr lang="en-US" altLang="ja-JP" sz="1400" dirty="0"/>
              <a:t>Labels of the target states </a:t>
            </a:r>
          </a:p>
          <a:p>
            <a:pPr lvl="1">
              <a:defRPr/>
            </a:pPr>
            <a:r>
              <a:rPr lang="en-US" altLang="ja-JP" sz="1400" dirty="0"/>
              <a:t>Logical :: fund </a:t>
            </a:r>
          </a:p>
          <a:p>
            <a:pPr lvl="2">
              <a:defRPr/>
            </a:pPr>
            <a:r>
              <a:rPr lang="en-US" altLang="ja-JP" sz="1400" dirty="0"/>
              <a:t>Compute fundamentals </a:t>
            </a: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914400" y="2157413"/>
            <a:ext cx="5083175" cy="209391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ja-JP" sz="1800" dirty="0">
                <a:latin typeface="+mn-lt"/>
              </a:rPr>
              <a:t>&amp;</a:t>
            </a:r>
            <a:r>
              <a:rPr lang="en-US" altLang="ja-JP" sz="1800" dirty="0" err="1">
                <a:latin typeface="+mn-lt"/>
              </a:rPr>
              <a:t>vscf</a:t>
            </a:r>
            <a:endParaRPr lang="en-US" altLang="ja-JP" sz="1800" dirty="0">
              <a:latin typeface="+mn-lt"/>
            </a:endParaRPr>
          </a:p>
          <a:p>
            <a:pPr lvl="1">
              <a:defRPr/>
            </a:pPr>
            <a:r>
              <a:rPr lang="en-US" altLang="ja-JP" sz="1400" dirty="0"/>
              <a:t>Logical :: state specific</a:t>
            </a:r>
          </a:p>
          <a:p>
            <a:pPr lvl="2">
              <a:defRPr/>
            </a:pPr>
            <a:r>
              <a:rPr lang="en-US" altLang="ja-JP" sz="1400" dirty="0"/>
              <a:t>State specific VSCF if true (default = .false.) </a:t>
            </a:r>
          </a:p>
          <a:p>
            <a:pPr lvl="1">
              <a:defRPr/>
            </a:pPr>
            <a:r>
              <a:rPr lang="en-US" altLang="ja-JP" sz="1400" dirty="0"/>
              <a:t>Logical :: restart</a:t>
            </a:r>
          </a:p>
          <a:p>
            <a:pPr lvl="2">
              <a:defRPr/>
            </a:pPr>
            <a:r>
              <a:rPr lang="en-US" altLang="ja-JP" sz="1400" dirty="0"/>
              <a:t>Restart from </a:t>
            </a:r>
            <a:r>
              <a:rPr lang="en-US" altLang="ja-JP" sz="1400" dirty="0" err="1"/>
              <a:t>vscf</a:t>
            </a:r>
            <a:r>
              <a:rPr lang="en-US" altLang="ja-JP" sz="1400" dirty="0"/>
              <a:t> </a:t>
            </a:r>
            <a:r>
              <a:rPr lang="en-US" altLang="ja-JP" sz="1400" dirty="0" err="1"/>
              <a:t>xxx.wfn</a:t>
            </a:r>
            <a:r>
              <a:rPr lang="en-US" altLang="ja-JP" sz="1400" dirty="0"/>
              <a:t> (default = .false.) </a:t>
            </a:r>
          </a:p>
          <a:p>
            <a:pPr lvl="1">
              <a:defRPr/>
            </a:pPr>
            <a:r>
              <a:rPr lang="en-US" altLang="ja-JP" sz="1400" dirty="0"/>
              <a:t>Integer :: </a:t>
            </a:r>
            <a:r>
              <a:rPr lang="en-US" altLang="ja-JP" sz="1400" dirty="0" err="1"/>
              <a:t>Maxitr</a:t>
            </a:r>
            <a:endParaRPr lang="en-US" altLang="ja-JP" sz="1400" dirty="0"/>
          </a:p>
          <a:p>
            <a:pPr lvl="2">
              <a:defRPr/>
            </a:pPr>
            <a:r>
              <a:rPr lang="en-US" altLang="ja-JP" sz="1400" dirty="0"/>
              <a:t>Maximum number of iteration (default = 10) </a:t>
            </a:r>
          </a:p>
          <a:p>
            <a:pPr lvl="1">
              <a:defRPr/>
            </a:pPr>
            <a:r>
              <a:rPr lang="en-US" altLang="ja-JP" sz="1400" dirty="0"/>
              <a:t>Real(8) :: </a:t>
            </a:r>
            <a:r>
              <a:rPr lang="en-US" altLang="ja-JP" sz="1400" dirty="0" err="1"/>
              <a:t>Ethresh</a:t>
            </a:r>
            <a:endParaRPr lang="en-US" altLang="ja-JP" sz="1400" dirty="0"/>
          </a:p>
          <a:p>
            <a:pPr lvl="2">
              <a:defRPr/>
            </a:pPr>
            <a:r>
              <a:rPr lang="en-US" altLang="ja-JP" sz="1400" dirty="0"/>
              <a:t>Threshold of convergence (default = 1e-03 cm−1) </a:t>
            </a:r>
          </a:p>
        </p:txBody>
      </p:sp>
    </p:spTree>
    <p:extLst>
      <p:ext uri="{BB962C8B-B14F-4D97-AF65-F5344CB8AC3E}">
        <p14:creationId xmlns:p14="http://schemas.microsoft.com/office/powerpoint/2010/main" val="1445898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スライド番号プレースホルダー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EE4A6B83-7069-3B4B-A4F0-75DE584E035A}" type="slidenum">
              <a:rPr lang="ja-JP" altLang="en-US" sz="1200">
                <a:solidFill>
                  <a:srgbClr val="898989"/>
                </a:solidFill>
                <a:latin typeface="Arial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23</a:t>
            </a:fld>
            <a:endParaRPr lang="ja-JP" altLang="en-US" sz="1200">
              <a:solidFill>
                <a:srgbClr val="898989"/>
              </a:solidFill>
              <a:latin typeface="Arial" charset="0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914400" y="442913"/>
            <a:ext cx="6799263" cy="42481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ja-JP" sz="1800" dirty="0">
                <a:latin typeface="+mn-lt"/>
              </a:rPr>
              <a:t>&amp;</a:t>
            </a:r>
            <a:r>
              <a:rPr lang="en-US" altLang="ja-JP" sz="1800" dirty="0" err="1">
                <a:latin typeface="+mn-lt"/>
              </a:rPr>
              <a:t>ocvscf</a:t>
            </a:r>
            <a:endParaRPr lang="en-US" altLang="ja-JP" sz="1800" dirty="0">
              <a:latin typeface="+mn-lt"/>
            </a:endParaRPr>
          </a:p>
          <a:p>
            <a:pPr lvl="1">
              <a:defRPr/>
            </a:pPr>
            <a:r>
              <a:rPr lang="en-US" altLang="ja-JP" sz="1400" dirty="0"/>
              <a:t>Integer :: </a:t>
            </a:r>
            <a:r>
              <a:rPr lang="en-US" altLang="ja-JP" sz="1400" dirty="0" err="1"/>
              <a:t>maxOptIter</a:t>
            </a:r>
            <a:endParaRPr lang="en-US" altLang="ja-JP" sz="1400" dirty="0"/>
          </a:p>
          <a:p>
            <a:pPr lvl="2">
              <a:defRPr/>
            </a:pPr>
            <a:r>
              <a:rPr lang="en-US" altLang="ja-JP" sz="1400" dirty="0"/>
              <a:t>Maximum number of iteration (default = 30) </a:t>
            </a:r>
          </a:p>
          <a:p>
            <a:pPr lvl="1">
              <a:defRPr/>
            </a:pPr>
            <a:r>
              <a:rPr lang="en-US" altLang="ja-JP" sz="1400" dirty="0"/>
              <a:t>Real(8) :: </a:t>
            </a:r>
            <a:r>
              <a:rPr lang="en-US" altLang="ja-JP" sz="1400" dirty="0" err="1"/>
              <a:t>ethresh</a:t>
            </a:r>
            <a:endParaRPr lang="en-US" altLang="ja-JP" sz="1400" dirty="0"/>
          </a:p>
          <a:p>
            <a:pPr lvl="2">
              <a:defRPr/>
            </a:pPr>
            <a:r>
              <a:rPr lang="en-US" altLang="ja-JP" sz="1400" dirty="0"/>
              <a:t>Threshold of the energy (default = 1e-06 cm−1)</a:t>
            </a:r>
          </a:p>
          <a:p>
            <a:pPr lvl="1">
              <a:defRPr/>
            </a:pPr>
            <a:r>
              <a:rPr lang="en-US" altLang="ja-JP" sz="1400" dirty="0"/>
              <a:t>Real(8) :: </a:t>
            </a:r>
            <a:r>
              <a:rPr lang="en-US" altLang="ja-JP" sz="1400" dirty="0" err="1"/>
              <a:t>gthresh</a:t>
            </a:r>
            <a:endParaRPr lang="en-US" altLang="ja-JP" sz="1400" dirty="0"/>
          </a:p>
          <a:p>
            <a:pPr lvl="2">
              <a:defRPr/>
            </a:pPr>
            <a:r>
              <a:rPr lang="en-US" altLang="ja-JP" sz="1400" dirty="0"/>
              <a:t>Threshold of the gradient (default = 1e-06 cm−1 rad−1) </a:t>
            </a:r>
          </a:p>
          <a:p>
            <a:pPr lvl="1">
              <a:defRPr/>
            </a:pPr>
            <a:r>
              <a:rPr lang="en-US" altLang="ja-JP" sz="1400" dirty="0"/>
              <a:t>Integer :: </a:t>
            </a:r>
            <a:r>
              <a:rPr lang="en-US" altLang="ja-JP" sz="1400" dirty="0" err="1"/>
              <a:t>pfit</a:t>
            </a:r>
            <a:endParaRPr lang="en-US" altLang="ja-JP" sz="1400" dirty="0"/>
          </a:p>
          <a:p>
            <a:pPr lvl="2">
              <a:defRPr/>
            </a:pPr>
            <a:r>
              <a:rPr lang="en-US" altLang="ja-JP" sz="1400" dirty="0"/>
              <a:t>Order of the Fourier fitting (default = 2) </a:t>
            </a:r>
          </a:p>
          <a:p>
            <a:pPr lvl="1">
              <a:defRPr/>
            </a:pPr>
            <a:r>
              <a:rPr lang="en-US" altLang="ja-JP" sz="1400" dirty="0"/>
              <a:t>Character(80) :: </a:t>
            </a:r>
            <a:r>
              <a:rPr lang="en-US" altLang="ja-JP" sz="1400" dirty="0" err="1"/>
              <a:t>mopFile</a:t>
            </a:r>
            <a:r>
              <a:rPr lang="en-US" altLang="ja-JP" sz="1400" dirty="0"/>
              <a:t> </a:t>
            </a:r>
          </a:p>
          <a:p>
            <a:pPr lvl="2">
              <a:defRPr/>
            </a:pPr>
            <a:r>
              <a:rPr lang="en-US" altLang="ja-JP" sz="1400" dirty="0"/>
              <a:t>The name of the </a:t>
            </a:r>
            <a:r>
              <a:rPr lang="en-US" altLang="ja-JP" sz="1400" dirty="0" err="1"/>
              <a:t>mopfile</a:t>
            </a:r>
            <a:r>
              <a:rPr lang="en-US" altLang="ja-JP" sz="1400" dirty="0"/>
              <a:t> </a:t>
            </a:r>
          </a:p>
          <a:p>
            <a:pPr lvl="1">
              <a:defRPr/>
            </a:pPr>
            <a:r>
              <a:rPr lang="en-US" altLang="ja-JP" sz="1400" dirty="0"/>
              <a:t>Character(80) :: u1File</a:t>
            </a:r>
          </a:p>
          <a:p>
            <a:pPr lvl="2">
              <a:defRPr/>
            </a:pPr>
            <a:r>
              <a:rPr lang="en-US" altLang="ja-JP" sz="1400" dirty="0"/>
              <a:t>The name of the file to write the transformation matrix (default = u1.dat) </a:t>
            </a:r>
          </a:p>
          <a:p>
            <a:pPr lvl="1">
              <a:defRPr/>
            </a:pPr>
            <a:r>
              <a:rPr lang="en-US" altLang="ja-JP" sz="1400" dirty="0"/>
              <a:t>Integer :: </a:t>
            </a:r>
            <a:r>
              <a:rPr lang="en-US" altLang="ja-JP" sz="1400" dirty="0" err="1"/>
              <a:t>icff</a:t>
            </a:r>
            <a:endParaRPr lang="en-US" altLang="ja-JP" sz="1400" dirty="0"/>
          </a:p>
          <a:p>
            <a:pPr lvl="2">
              <a:defRPr/>
            </a:pPr>
            <a:r>
              <a:rPr lang="en-US" altLang="ja-JP" sz="1400" dirty="0"/>
              <a:t>Switch on CFF when </a:t>
            </a:r>
            <a:r>
              <a:rPr lang="en-US" altLang="ja-JP" sz="1400" dirty="0" err="1"/>
              <a:t>icff</a:t>
            </a:r>
            <a:r>
              <a:rPr lang="en-US" altLang="ja-JP" sz="1400" dirty="0"/>
              <a:t> = 1 and QFF when </a:t>
            </a:r>
            <a:r>
              <a:rPr lang="en-US" altLang="ja-JP" sz="1400" dirty="0" err="1"/>
              <a:t>icff</a:t>
            </a:r>
            <a:r>
              <a:rPr lang="en-US" altLang="ja-JP" sz="1400" dirty="0"/>
              <a:t> = 0 (default = 0) </a:t>
            </a:r>
          </a:p>
          <a:p>
            <a:pPr lvl="1">
              <a:defRPr/>
            </a:pPr>
            <a:r>
              <a:rPr lang="en-US" altLang="ja-JP" sz="1400" dirty="0"/>
              <a:t>Integer :: </a:t>
            </a:r>
            <a:r>
              <a:rPr lang="en-US" altLang="ja-JP" sz="1400" dirty="0" err="1"/>
              <a:t>iscreen</a:t>
            </a:r>
            <a:endParaRPr lang="en-US" altLang="ja-JP" sz="1400" dirty="0"/>
          </a:p>
          <a:p>
            <a:pPr lvl="2">
              <a:defRPr/>
            </a:pPr>
            <a:r>
              <a:rPr lang="en-US" altLang="ja-JP" sz="1400" dirty="0"/>
              <a:t>Switch off/on pair selection when </a:t>
            </a:r>
            <a:r>
              <a:rPr lang="en-US" altLang="ja-JP" sz="1400" dirty="0" err="1"/>
              <a:t>iscreen</a:t>
            </a:r>
            <a:r>
              <a:rPr lang="en-US" altLang="ja-JP" sz="1400" dirty="0"/>
              <a:t>=0/1 (default = 1) </a:t>
            </a:r>
          </a:p>
          <a:p>
            <a:pPr lvl="1">
              <a:defRPr/>
            </a:pPr>
            <a:r>
              <a:rPr lang="en-US" altLang="ja-JP" sz="1400" dirty="0"/>
              <a:t>Real(8) :: eta12thresh</a:t>
            </a:r>
          </a:p>
          <a:p>
            <a:pPr lvl="2">
              <a:defRPr/>
            </a:pPr>
            <a:r>
              <a:rPr lang="en-US" altLang="ja-JP" sz="1400" dirty="0"/>
              <a:t>Threshold value for the pair screening (default = 500 cm−1) </a:t>
            </a:r>
          </a:p>
        </p:txBody>
      </p:sp>
    </p:spTree>
    <p:extLst>
      <p:ext uri="{BB962C8B-B14F-4D97-AF65-F5344CB8AC3E}">
        <p14:creationId xmlns:p14="http://schemas.microsoft.com/office/powerpoint/2010/main" val="13171335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スライド番号プレースホルダー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B5640CCE-B03E-AF40-B3A9-DB51ABD05437}" type="slidenum">
              <a:rPr lang="ja-JP" altLang="en-US" sz="1200">
                <a:solidFill>
                  <a:srgbClr val="898989"/>
                </a:solidFill>
                <a:latin typeface="Arial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24</a:t>
            </a:fld>
            <a:endParaRPr lang="ja-JP" altLang="en-US" sz="1200">
              <a:solidFill>
                <a:srgbClr val="898989"/>
              </a:solidFill>
              <a:latin typeface="Arial" charset="0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914400" y="442913"/>
            <a:ext cx="6151563" cy="55403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ja-JP" sz="1800" dirty="0">
                <a:latin typeface="+mn-lt"/>
              </a:rPr>
              <a:t>&amp;</a:t>
            </a:r>
            <a:r>
              <a:rPr lang="en-US" altLang="ja-JP" sz="1800" dirty="0" err="1">
                <a:latin typeface="+mn-lt"/>
              </a:rPr>
              <a:t>vci</a:t>
            </a:r>
            <a:endParaRPr lang="en-US" altLang="ja-JP" sz="1800" dirty="0">
              <a:latin typeface="+mn-lt"/>
            </a:endParaRPr>
          </a:p>
          <a:p>
            <a:pPr lvl="1">
              <a:defRPr/>
            </a:pPr>
            <a:r>
              <a:rPr lang="en-US" altLang="ja-JP" sz="1400" dirty="0"/>
              <a:t>Integer :: </a:t>
            </a:r>
            <a:r>
              <a:rPr lang="en-US" altLang="ja-JP" sz="1400" dirty="0" err="1"/>
              <a:t>Nstate</a:t>
            </a:r>
            <a:endParaRPr lang="en-US" altLang="ja-JP" sz="1400" dirty="0"/>
          </a:p>
          <a:p>
            <a:pPr lvl="2">
              <a:defRPr/>
            </a:pPr>
            <a:r>
              <a:rPr lang="en-US" altLang="ja-JP" sz="1400" dirty="0"/>
              <a:t>Number of states to calculate </a:t>
            </a:r>
          </a:p>
          <a:p>
            <a:pPr lvl="1">
              <a:defRPr/>
            </a:pPr>
            <a:r>
              <a:rPr lang="en-US" altLang="ja-JP" sz="1400" dirty="0"/>
              <a:t>Integer :: </a:t>
            </a:r>
            <a:r>
              <a:rPr lang="en-US" altLang="ja-JP" sz="1400" dirty="0" err="1"/>
              <a:t>nCI</a:t>
            </a:r>
            <a:endParaRPr lang="en-US" altLang="ja-JP" sz="1400" dirty="0"/>
          </a:p>
          <a:p>
            <a:pPr lvl="2">
              <a:defRPr/>
            </a:pPr>
            <a:r>
              <a:rPr lang="en-US" altLang="ja-JP" sz="1400" dirty="0"/>
              <a:t>Max CI dimension (cutoff based on the energy) </a:t>
            </a:r>
          </a:p>
          <a:p>
            <a:pPr lvl="1">
              <a:defRPr/>
            </a:pPr>
            <a:r>
              <a:rPr lang="en-US" altLang="ja-JP" sz="1400" dirty="0"/>
              <a:t>Integer(</a:t>
            </a:r>
            <a:r>
              <a:rPr lang="en-US" altLang="ja-JP" sz="1400" dirty="0" err="1"/>
              <a:t>Nfree</a:t>
            </a:r>
            <a:r>
              <a:rPr lang="en-US" altLang="ja-JP" sz="1400" dirty="0"/>
              <a:t>) :: </a:t>
            </a:r>
            <a:r>
              <a:rPr lang="en-US" altLang="ja-JP" sz="1400" dirty="0" err="1"/>
              <a:t>maxEx</a:t>
            </a:r>
            <a:endParaRPr lang="en-US" altLang="ja-JP" sz="1400" dirty="0"/>
          </a:p>
          <a:p>
            <a:pPr lvl="2">
              <a:defRPr/>
            </a:pPr>
            <a:r>
              <a:rPr lang="en-US" altLang="ja-JP" sz="1400" dirty="0"/>
              <a:t>Max quantum number to excite for each mode </a:t>
            </a:r>
          </a:p>
          <a:p>
            <a:pPr lvl="1">
              <a:defRPr/>
            </a:pPr>
            <a:r>
              <a:rPr lang="en-US" altLang="ja-JP" sz="1400" dirty="0"/>
              <a:t>Integer :: </a:t>
            </a:r>
            <a:r>
              <a:rPr lang="en-US" altLang="ja-JP" sz="1400" dirty="0" err="1"/>
              <a:t>maxExALL</a:t>
            </a:r>
            <a:endParaRPr lang="en-US" altLang="ja-JP" sz="1400" dirty="0"/>
          </a:p>
          <a:p>
            <a:pPr lvl="2">
              <a:defRPr/>
            </a:pPr>
            <a:r>
              <a:rPr lang="en-US" altLang="ja-JP" sz="1400" dirty="0"/>
              <a:t>Max quantum number to excite for all the modes </a:t>
            </a:r>
          </a:p>
          <a:p>
            <a:pPr lvl="1">
              <a:defRPr/>
            </a:pPr>
            <a:r>
              <a:rPr lang="en-US" altLang="ja-JP" sz="1400" dirty="0"/>
              <a:t>Integer :: </a:t>
            </a:r>
            <a:r>
              <a:rPr lang="en-US" altLang="ja-JP" sz="1400" dirty="0" err="1"/>
              <a:t>maxSum</a:t>
            </a:r>
            <a:endParaRPr lang="en-US" altLang="ja-JP" sz="1400" dirty="0"/>
          </a:p>
          <a:p>
            <a:pPr lvl="2">
              <a:defRPr/>
            </a:pPr>
            <a:r>
              <a:rPr lang="en-US" altLang="ja-JP" sz="1400" dirty="0"/>
              <a:t>Max sum of quantum number </a:t>
            </a:r>
          </a:p>
          <a:p>
            <a:pPr lvl="1">
              <a:defRPr/>
            </a:pPr>
            <a:r>
              <a:rPr lang="en-US" altLang="ja-JP" sz="1400" dirty="0"/>
              <a:t>Integer :: </a:t>
            </a:r>
            <a:r>
              <a:rPr lang="en-US" altLang="ja-JP" sz="1400" dirty="0" err="1"/>
              <a:t>nCUP</a:t>
            </a:r>
            <a:endParaRPr lang="en-US" altLang="ja-JP" sz="1400" dirty="0"/>
          </a:p>
          <a:p>
            <a:pPr lvl="2">
              <a:defRPr/>
            </a:pPr>
            <a:r>
              <a:rPr lang="en-US" altLang="ja-JP" sz="1400" dirty="0"/>
              <a:t>Max number of modes to excite </a:t>
            </a:r>
          </a:p>
          <a:p>
            <a:pPr lvl="1">
              <a:defRPr/>
            </a:pPr>
            <a:r>
              <a:rPr lang="en-US" altLang="ja-JP" sz="1400" dirty="0"/>
              <a:t>Logical :: </a:t>
            </a:r>
            <a:r>
              <a:rPr lang="en-US" altLang="ja-JP" sz="1400" dirty="0" err="1"/>
              <a:t>geomAv</a:t>
            </a:r>
            <a:endParaRPr lang="en-US" altLang="ja-JP" sz="1400" dirty="0"/>
          </a:p>
          <a:p>
            <a:pPr lvl="2">
              <a:defRPr/>
            </a:pPr>
            <a:r>
              <a:rPr lang="en-US" altLang="ja-JP" sz="1400" dirty="0"/>
              <a:t>If true, calculate </a:t>
            </a:r>
            <a:r>
              <a:rPr lang="en-US" altLang="ja-JP" sz="1400" dirty="0" err="1"/>
              <a:t>vibrationally</a:t>
            </a:r>
            <a:r>
              <a:rPr lang="en-US" altLang="ja-JP" sz="1400" dirty="0"/>
              <a:t> averaged geometry </a:t>
            </a:r>
          </a:p>
          <a:p>
            <a:pPr lvl="1">
              <a:defRPr/>
            </a:pPr>
            <a:r>
              <a:rPr lang="en-US" altLang="ja-JP" sz="1400" dirty="0"/>
              <a:t>Logical :: dump</a:t>
            </a:r>
          </a:p>
          <a:p>
            <a:pPr lvl="2">
              <a:defRPr/>
            </a:pPr>
            <a:r>
              <a:rPr lang="en-US" altLang="ja-JP" sz="1400" dirty="0"/>
              <a:t>If true, dump the </a:t>
            </a:r>
            <a:r>
              <a:rPr lang="en-US" altLang="ja-JP" sz="1400" dirty="0" err="1"/>
              <a:t>vci</a:t>
            </a:r>
            <a:r>
              <a:rPr lang="en-US" altLang="ja-JP" sz="1400" dirty="0"/>
              <a:t> wavefunction to </a:t>
            </a:r>
            <a:r>
              <a:rPr lang="en-US" altLang="ja-JP" sz="1400" dirty="0" err="1"/>
              <a:t>vci-w.wfn</a:t>
            </a:r>
            <a:r>
              <a:rPr lang="en-US" altLang="ja-JP" sz="1400" dirty="0"/>
              <a:t> </a:t>
            </a:r>
          </a:p>
          <a:p>
            <a:pPr lvl="1">
              <a:defRPr/>
            </a:pPr>
            <a:r>
              <a:rPr lang="en-US" altLang="ja-JP" sz="1400" dirty="0"/>
              <a:t>Real(8) :: </a:t>
            </a:r>
            <a:r>
              <a:rPr lang="en-US" altLang="ja-JP" sz="1400" dirty="0" err="1"/>
              <a:t>printWeight</a:t>
            </a:r>
            <a:endParaRPr lang="en-US" altLang="ja-JP" sz="1400" dirty="0"/>
          </a:p>
          <a:p>
            <a:pPr lvl="2">
              <a:defRPr/>
            </a:pPr>
            <a:r>
              <a:rPr lang="en-US" altLang="ja-JP" sz="1400" dirty="0"/>
              <a:t>Print the configuration with the weight larger than this threshold </a:t>
            </a:r>
          </a:p>
          <a:p>
            <a:pPr lvl="1">
              <a:defRPr/>
            </a:pPr>
            <a:r>
              <a:rPr lang="en-US" altLang="ja-JP" sz="1400" dirty="0"/>
              <a:t>Logical :: </a:t>
            </a:r>
            <a:r>
              <a:rPr lang="en-US" altLang="ja-JP" sz="1400" dirty="0" err="1"/>
              <a:t>readCIbasis</a:t>
            </a:r>
            <a:endParaRPr lang="en-US" altLang="ja-JP" sz="1400" dirty="0"/>
          </a:p>
          <a:p>
            <a:pPr lvl="2">
              <a:defRPr/>
            </a:pPr>
            <a:r>
              <a:rPr lang="en-US" altLang="ja-JP" sz="1400" dirty="0"/>
              <a:t>If true, read CI basis from </a:t>
            </a:r>
            <a:r>
              <a:rPr lang="en-US" altLang="ja-JP" sz="1400" dirty="0" err="1"/>
              <a:t>vci-w.wfn</a:t>
            </a:r>
            <a:r>
              <a:rPr lang="en-US" altLang="ja-JP" sz="1400" dirty="0"/>
              <a:t> </a:t>
            </a:r>
          </a:p>
          <a:p>
            <a:pPr lvl="1">
              <a:defRPr/>
            </a:pPr>
            <a:r>
              <a:rPr lang="en-US" altLang="ja-JP" sz="1400" dirty="0"/>
              <a:t>Logical :: </a:t>
            </a:r>
            <a:r>
              <a:rPr lang="en-US" altLang="ja-JP" sz="1400" dirty="0" err="1"/>
              <a:t>dumpHmat</a:t>
            </a:r>
            <a:endParaRPr lang="en-US" altLang="ja-JP" sz="1400" dirty="0"/>
          </a:p>
          <a:p>
            <a:pPr lvl="2">
              <a:defRPr/>
            </a:pPr>
            <a:r>
              <a:rPr lang="en-US" altLang="ja-JP" sz="1400" dirty="0"/>
              <a:t>If true, write the VCI </a:t>
            </a:r>
            <a:r>
              <a:rPr lang="en-US" altLang="ja-JP" sz="1400" dirty="0" err="1"/>
              <a:t>hamiltonian</a:t>
            </a:r>
            <a:r>
              <a:rPr lang="en-US" altLang="ja-JP" sz="1400" dirty="0"/>
              <a:t> matrix </a:t>
            </a:r>
          </a:p>
          <a:p>
            <a:pPr lvl="1">
              <a:defRPr/>
            </a:pPr>
            <a:r>
              <a:rPr lang="en-US" altLang="ja-JP" sz="1400" dirty="0"/>
              <a:t>Logical :: </a:t>
            </a:r>
            <a:r>
              <a:rPr lang="en-US" altLang="ja-JP" sz="1400" dirty="0" err="1"/>
              <a:t>noDiag</a:t>
            </a:r>
            <a:endParaRPr lang="en-US" altLang="ja-JP" sz="1400" dirty="0"/>
          </a:p>
          <a:p>
            <a:pPr lvl="2">
              <a:defRPr/>
            </a:pPr>
            <a:r>
              <a:rPr lang="en-US" altLang="ja-JP" sz="1400" dirty="0"/>
              <a:t>If true, the diagonalization is skipped </a:t>
            </a:r>
          </a:p>
        </p:txBody>
      </p:sp>
    </p:spTree>
    <p:extLst>
      <p:ext uri="{BB962C8B-B14F-4D97-AF65-F5344CB8AC3E}">
        <p14:creationId xmlns:p14="http://schemas.microsoft.com/office/powerpoint/2010/main" val="8029315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スライド番号プレースホルダー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98AC8ADD-3485-E743-9F09-9B69E7936B06}" type="slidenum">
              <a:rPr lang="ja-JP" altLang="en-US" sz="1200">
                <a:solidFill>
                  <a:srgbClr val="898989"/>
                </a:solidFill>
                <a:latin typeface="Arial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25</a:t>
            </a:fld>
            <a:endParaRPr lang="ja-JP" altLang="en-US" sz="1200">
              <a:solidFill>
                <a:srgbClr val="898989"/>
              </a:solidFill>
              <a:latin typeface="Arial" charset="0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914400" y="290513"/>
            <a:ext cx="6062663" cy="25241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ja-JP" sz="1800" dirty="0">
                <a:latin typeface="+mn-lt"/>
              </a:rPr>
              <a:t>&amp;</a:t>
            </a:r>
            <a:r>
              <a:rPr lang="en-US" altLang="ja-JP" sz="1800" dirty="0" err="1">
                <a:latin typeface="+mn-lt"/>
              </a:rPr>
              <a:t>vpt</a:t>
            </a:r>
            <a:endParaRPr lang="en-US" altLang="ja-JP" sz="1800" dirty="0">
              <a:latin typeface="+mn-lt"/>
            </a:endParaRPr>
          </a:p>
          <a:p>
            <a:pPr lvl="1">
              <a:defRPr/>
            </a:pPr>
            <a:r>
              <a:rPr lang="en-US" altLang="ja-JP" sz="1400" dirty="0"/>
              <a:t>Integer :: </a:t>
            </a:r>
            <a:r>
              <a:rPr lang="en-US" altLang="ja-JP" sz="1400" dirty="0" err="1"/>
              <a:t>maxSum</a:t>
            </a:r>
            <a:endParaRPr lang="en-US" altLang="ja-JP" sz="1400" dirty="0"/>
          </a:p>
          <a:p>
            <a:pPr lvl="2">
              <a:defRPr/>
            </a:pPr>
            <a:r>
              <a:rPr lang="en-US" altLang="ja-JP" sz="1400" dirty="0"/>
              <a:t>Max sum of quantum number to excite (default = -1) </a:t>
            </a:r>
          </a:p>
          <a:p>
            <a:pPr lvl="1">
              <a:defRPr/>
            </a:pPr>
            <a:r>
              <a:rPr lang="en-US" altLang="ja-JP" sz="1400" dirty="0"/>
              <a:t>Integer :: </a:t>
            </a:r>
            <a:r>
              <a:rPr lang="en-US" altLang="ja-JP" sz="1400" dirty="0" err="1"/>
              <a:t>maxEx</a:t>
            </a:r>
            <a:endParaRPr lang="en-US" altLang="ja-JP" sz="1400" dirty="0"/>
          </a:p>
          <a:p>
            <a:pPr lvl="2">
              <a:defRPr/>
            </a:pPr>
            <a:r>
              <a:rPr lang="en-US" altLang="ja-JP" sz="1400" dirty="0"/>
              <a:t>Max quantum number to excite (default = -1) </a:t>
            </a:r>
          </a:p>
          <a:p>
            <a:pPr lvl="1">
              <a:defRPr/>
            </a:pPr>
            <a:r>
              <a:rPr lang="en-US" altLang="ja-JP" sz="1400" dirty="0"/>
              <a:t>Integer :: </a:t>
            </a:r>
            <a:r>
              <a:rPr lang="en-US" altLang="ja-JP" sz="1400" dirty="0" err="1"/>
              <a:t>nCUP</a:t>
            </a:r>
            <a:endParaRPr lang="en-US" altLang="ja-JP" sz="1400" dirty="0"/>
          </a:p>
          <a:p>
            <a:pPr lvl="2">
              <a:defRPr/>
            </a:pPr>
            <a:r>
              <a:rPr lang="en-US" altLang="ja-JP" sz="1400" dirty="0"/>
              <a:t>Max number of modes to excite (default = MR) </a:t>
            </a:r>
          </a:p>
          <a:p>
            <a:pPr lvl="1">
              <a:defRPr/>
            </a:pPr>
            <a:r>
              <a:rPr lang="en-US" altLang="ja-JP" sz="1400" dirty="0"/>
              <a:t>Real(8) :: thresh </a:t>
            </a:r>
            <a:r>
              <a:rPr lang="en-US" altLang="ja-JP" sz="1400" dirty="0" err="1"/>
              <a:t>ene</a:t>
            </a:r>
            <a:endParaRPr lang="en-US" altLang="ja-JP" sz="1400" dirty="0"/>
          </a:p>
          <a:p>
            <a:pPr lvl="2">
              <a:defRPr/>
            </a:pPr>
            <a:r>
              <a:rPr lang="en-US" altLang="ja-JP" sz="1400" dirty="0"/>
              <a:t>Threshold energy to avoid divergence (default=1e-04 </a:t>
            </a:r>
            <a:r>
              <a:rPr lang="en-US" altLang="ja-JP" sz="1400" dirty="0" err="1"/>
              <a:t>Hartree</a:t>
            </a:r>
            <a:r>
              <a:rPr lang="en-US" altLang="ja-JP" sz="1400" dirty="0"/>
              <a:t>) </a:t>
            </a:r>
          </a:p>
          <a:p>
            <a:pPr lvl="1">
              <a:defRPr/>
            </a:pPr>
            <a:r>
              <a:rPr lang="en-US" altLang="ja-JP" sz="1400" dirty="0"/>
              <a:t>Logical :: dump</a:t>
            </a:r>
          </a:p>
          <a:p>
            <a:pPr lvl="2">
              <a:defRPr/>
            </a:pPr>
            <a:r>
              <a:rPr lang="en-US" altLang="ja-JP" sz="1400" dirty="0"/>
              <a:t>Dump the information to </a:t>
            </a:r>
            <a:r>
              <a:rPr lang="en-US" altLang="ja-JP" sz="1400" dirty="0" err="1"/>
              <a:t>vmp-w.wfn</a:t>
            </a:r>
            <a:r>
              <a:rPr lang="en-US" altLang="ja-JP" sz="1400" dirty="0"/>
              <a:t> </a:t>
            </a: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914400" y="2990850"/>
            <a:ext cx="5780088" cy="33861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ja-JP" sz="1800" dirty="0">
                <a:latin typeface="+mn-lt"/>
              </a:rPr>
              <a:t>&amp;</a:t>
            </a:r>
            <a:r>
              <a:rPr lang="en-US" altLang="ja-JP" sz="1800" dirty="0" err="1">
                <a:latin typeface="+mn-lt"/>
              </a:rPr>
              <a:t>vqdpt</a:t>
            </a:r>
            <a:endParaRPr lang="en-US" altLang="ja-JP" sz="1800" dirty="0">
              <a:latin typeface="+mn-lt"/>
            </a:endParaRPr>
          </a:p>
          <a:p>
            <a:pPr lvl="1">
              <a:defRPr/>
            </a:pPr>
            <a:r>
              <a:rPr lang="en-US" altLang="ja-JP" sz="1400" dirty="0"/>
              <a:t>Integer :: </a:t>
            </a:r>
            <a:r>
              <a:rPr lang="en-US" altLang="ja-JP" sz="1400" dirty="0" err="1"/>
              <a:t>nGen</a:t>
            </a:r>
            <a:endParaRPr lang="en-US" altLang="ja-JP" sz="1400" dirty="0"/>
          </a:p>
          <a:p>
            <a:pPr lvl="2">
              <a:defRPr/>
            </a:pPr>
            <a:r>
              <a:rPr lang="en-US" altLang="ja-JP" sz="1400" dirty="0"/>
              <a:t>The generation of P space (default=3) </a:t>
            </a:r>
          </a:p>
          <a:p>
            <a:pPr lvl="1">
              <a:defRPr/>
            </a:pPr>
            <a:r>
              <a:rPr lang="en-US" altLang="ja-JP" sz="1400" dirty="0"/>
              <a:t>Real(8) :: thresh p0</a:t>
            </a:r>
          </a:p>
          <a:p>
            <a:pPr lvl="2">
              <a:defRPr/>
            </a:pPr>
            <a:r>
              <a:rPr lang="en-US" altLang="ja-JP" sz="1400" dirty="0"/>
              <a:t>E0 pruning (default=500 cm−1) </a:t>
            </a:r>
          </a:p>
          <a:p>
            <a:pPr lvl="1">
              <a:defRPr/>
            </a:pPr>
            <a:r>
              <a:rPr lang="en-US" altLang="ja-JP" sz="1400" dirty="0"/>
              <a:t>Real(8) :: thresh p1</a:t>
            </a:r>
          </a:p>
          <a:p>
            <a:pPr lvl="2">
              <a:defRPr/>
            </a:pPr>
            <a:r>
              <a:rPr lang="en-US" altLang="ja-JP" sz="1400" dirty="0"/>
              <a:t>VPT based pruning (default=0.1) </a:t>
            </a:r>
          </a:p>
          <a:p>
            <a:pPr lvl="1">
              <a:defRPr/>
            </a:pPr>
            <a:r>
              <a:rPr lang="en-US" altLang="ja-JP" sz="1400" dirty="0"/>
              <a:t>Real(8) :: thresh p2</a:t>
            </a:r>
          </a:p>
          <a:p>
            <a:pPr lvl="2">
              <a:defRPr/>
            </a:pPr>
            <a:r>
              <a:rPr lang="en-US" altLang="ja-JP" sz="1400" dirty="0"/>
              <a:t>VCI pruning (default=0.05) </a:t>
            </a:r>
          </a:p>
          <a:p>
            <a:pPr lvl="1">
              <a:defRPr/>
            </a:pPr>
            <a:r>
              <a:rPr lang="en-US" altLang="ja-JP" sz="1400" dirty="0"/>
              <a:t>Real(8) :: thresh p3</a:t>
            </a:r>
          </a:p>
          <a:p>
            <a:pPr lvl="2">
              <a:defRPr/>
            </a:pPr>
            <a:r>
              <a:rPr lang="en-US" altLang="ja-JP" sz="1400" dirty="0"/>
              <a:t>VCI pruning (default=0.9) </a:t>
            </a:r>
          </a:p>
          <a:p>
            <a:pPr lvl="1">
              <a:defRPr/>
            </a:pPr>
            <a:r>
              <a:rPr lang="en-US" altLang="ja-JP" sz="1400" dirty="0"/>
              <a:t>Integer :: </a:t>
            </a:r>
            <a:r>
              <a:rPr lang="en-US" altLang="ja-JP" sz="1400" dirty="0" err="1"/>
              <a:t>pset</a:t>
            </a:r>
            <a:endParaRPr lang="en-US" altLang="ja-JP" sz="1400" dirty="0"/>
          </a:p>
          <a:p>
            <a:pPr lvl="2">
              <a:defRPr/>
            </a:pPr>
            <a:r>
              <a:rPr lang="en-US" altLang="ja-JP" sz="1400" dirty="0"/>
              <a:t>Combine the p-space generated from several target states </a:t>
            </a:r>
          </a:p>
          <a:p>
            <a:pPr lvl="2">
              <a:defRPr/>
            </a:pPr>
            <a:r>
              <a:rPr lang="en-US" altLang="ja-JP" sz="1400" dirty="0"/>
              <a:t>=0 when the target states have an overlap (default)</a:t>
            </a:r>
          </a:p>
          <a:p>
            <a:pPr lvl="2">
              <a:defRPr/>
            </a:pPr>
            <a:r>
              <a:rPr lang="en-US" altLang="ja-JP" sz="1400" dirty="0"/>
              <a:t>=1 when the p-space components have an overlap </a:t>
            </a:r>
          </a:p>
        </p:txBody>
      </p:sp>
    </p:spTree>
    <p:extLst>
      <p:ext uri="{BB962C8B-B14F-4D97-AF65-F5344CB8AC3E}">
        <p14:creationId xmlns:p14="http://schemas.microsoft.com/office/powerpoint/2010/main" val="825331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スライド番号プレースホルダー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BE921F0B-DE40-5845-A8E6-317501FBC4D0}" type="slidenum">
              <a:rPr lang="ja-JP" altLang="en-US" sz="1200">
                <a:solidFill>
                  <a:srgbClr val="898989"/>
                </a:solidFill>
                <a:latin typeface="Arial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26</a:t>
            </a:fld>
            <a:endParaRPr lang="ja-JP" altLang="en-US" sz="1200">
              <a:solidFill>
                <a:srgbClr val="898989"/>
              </a:solidFill>
              <a:latin typeface="Arial" charset="0"/>
            </a:endParaRPr>
          </a:p>
        </p:txBody>
      </p:sp>
      <p:sp>
        <p:nvSpPr>
          <p:cNvPr id="41986" name="テキスト ボックス 3"/>
          <p:cNvSpPr txBox="1">
            <a:spLocks noChangeArrowheads="1"/>
          </p:cNvSpPr>
          <p:nvPr/>
        </p:nvSpPr>
        <p:spPr bwMode="auto">
          <a:xfrm>
            <a:off x="914400" y="152400"/>
            <a:ext cx="7407275" cy="375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Calibri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9pPr>
          </a:lstStyle>
          <a:p>
            <a:pPr lvl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ja-JP" sz="1400">
                <a:latin typeface="Arial" charset="0"/>
              </a:rPr>
              <a:t>Integer :: maxSum</a:t>
            </a:r>
          </a:p>
          <a:p>
            <a:pPr lvl="2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ja-JP" sz="1400">
                <a:latin typeface="Arial" charset="0"/>
              </a:rPr>
              <a:t>Max sum of quantum number to excite (default = -1) </a:t>
            </a:r>
          </a:p>
          <a:p>
            <a:pPr lvl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ja-JP" sz="1400">
                <a:latin typeface="Arial" charset="0"/>
              </a:rPr>
              <a:t>Integer :: nCUP</a:t>
            </a:r>
          </a:p>
          <a:p>
            <a:pPr lvl="2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ja-JP" sz="1400">
                <a:latin typeface="Arial" charset="0"/>
              </a:rPr>
              <a:t>Max number of modes to excite (default = MR) </a:t>
            </a:r>
          </a:p>
          <a:p>
            <a:pPr lvl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ja-JP" sz="1400">
                <a:latin typeface="Arial" charset="0"/>
              </a:rPr>
              <a:t>Integer :: pqSum</a:t>
            </a:r>
          </a:p>
          <a:p>
            <a:pPr lvl="2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ja-JP" sz="1400">
                <a:latin typeface="Arial" charset="0"/>
              </a:rPr>
              <a:t>P/Q interaction scheme</a:t>
            </a:r>
          </a:p>
          <a:p>
            <a:pPr lvl="2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ja-JP" sz="1400">
                <a:latin typeface="Arial" charset="0"/>
              </a:rPr>
              <a:t>&gt; 0 prune the interaction when λpq &gt; maxSum (default) </a:t>
            </a:r>
          </a:p>
          <a:p>
            <a:pPr lvl="2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ja-JP" sz="1400">
                <a:latin typeface="Arial" charset="0"/>
              </a:rPr>
              <a:t>&lt; 0 full interaction </a:t>
            </a:r>
          </a:p>
          <a:p>
            <a:pPr lvl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ja-JP" sz="1400">
                <a:latin typeface="Arial" charset="0"/>
              </a:rPr>
              <a:t>Integer :: vqdpt2 loop</a:t>
            </a:r>
          </a:p>
          <a:p>
            <a:pPr lvl="2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ja-JP" sz="1400">
                <a:latin typeface="Arial" charset="0"/>
              </a:rPr>
              <a:t>=0 loop over q, then p, p’ (default) </a:t>
            </a:r>
          </a:p>
          <a:p>
            <a:pPr lvl="2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ja-JP" sz="1400">
                <a:latin typeface="Arial" charset="0"/>
              </a:rPr>
              <a:t>=1 loop over p, then p’, q </a:t>
            </a:r>
          </a:p>
          <a:p>
            <a:pPr lvl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ja-JP" sz="1400">
                <a:latin typeface="Arial" charset="0"/>
              </a:rPr>
              <a:t>Real(8) :: thresh ene</a:t>
            </a:r>
          </a:p>
          <a:p>
            <a:pPr lvl="2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ja-JP" sz="1400">
                <a:latin typeface="Arial" charset="0"/>
              </a:rPr>
              <a:t>Threshold energy to avoid divergence (default=1e-04 Hartree) </a:t>
            </a:r>
          </a:p>
          <a:p>
            <a:pPr lvl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ja-JP" sz="1400">
                <a:latin typeface="Arial" charset="0"/>
              </a:rPr>
              <a:t>Real(8) :: printWeight</a:t>
            </a:r>
          </a:p>
          <a:p>
            <a:pPr lvl="2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ja-JP" sz="1400">
                <a:latin typeface="Arial" charset="0"/>
              </a:rPr>
              <a:t>Print the configuration with the weight larger than this threshold (default=0.001) </a:t>
            </a:r>
          </a:p>
          <a:p>
            <a:pPr lvl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ja-JP" sz="1400">
                <a:latin typeface="Arial" charset="0"/>
              </a:rPr>
              <a:t>Logical :: dump</a:t>
            </a:r>
          </a:p>
          <a:p>
            <a:pPr lvl="2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ja-JP" sz="1400">
                <a:latin typeface="Arial" charset="0"/>
              </a:rPr>
              <a:t>Dump the information to vqdpt-w.wfn (default=true) </a:t>
            </a: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914400" y="3952875"/>
            <a:ext cx="6153150" cy="27400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ja-JP" sz="1800" dirty="0">
                <a:latin typeface="+mn-lt"/>
              </a:rPr>
              <a:t>&amp;</a:t>
            </a:r>
            <a:r>
              <a:rPr lang="en-US" altLang="ja-JP" sz="1800" dirty="0" err="1">
                <a:latin typeface="+mn-lt"/>
              </a:rPr>
              <a:t>prpt</a:t>
            </a:r>
            <a:endParaRPr lang="en-US" altLang="ja-JP" sz="1800" dirty="0">
              <a:latin typeface="+mn-lt"/>
            </a:endParaRPr>
          </a:p>
          <a:p>
            <a:pPr lvl="1">
              <a:defRPr/>
            </a:pPr>
            <a:r>
              <a:rPr lang="en-US" altLang="ja-JP" sz="1400" dirty="0"/>
              <a:t>Logical :: </a:t>
            </a:r>
            <a:r>
              <a:rPr lang="en-US" altLang="ja-JP" sz="1400" dirty="0" err="1"/>
              <a:t>vscfprpt</a:t>
            </a:r>
            <a:r>
              <a:rPr lang="en-US" altLang="ja-JP" sz="1400" dirty="0"/>
              <a:t>, </a:t>
            </a:r>
            <a:r>
              <a:rPr lang="en-US" altLang="ja-JP" sz="1400" dirty="0" err="1"/>
              <a:t>vciprpt</a:t>
            </a:r>
            <a:r>
              <a:rPr lang="en-US" altLang="ja-JP" sz="1400" dirty="0"/>
              <a:t>, </a:t>
            </a:r>
            <a:r>
              <a:rPr lang="en-US" altLang="ja-JP" sz="1400" dirty="0" err="1"/>
              <a:t>vptprpt</a:t>
            </a:r>
            <a:r>
              <a:rPr lang="en-US" altLang="ja-JP" sz="1400" dirty="0"/>
              <a:t>, </a:t>
            </a:r>
            <a:r>
              <a:rPr lang="en-US" altLang="ja-JP" sz="1400" dirty="0" err="1"/>
              <a:t>vqdptprpt</a:t>
            </a:r>
            <a:endParaRPr lang="en-US" altLang="ja-JP" sz="1400" dirty="0"/>
          </a:p>
          <a:p>
            <a:pPr lvl="2">
              <a:defRPr/>
            </a:pPr>
            <a:r>
              <a:rPr lang="en-US" altLang="ja-JP" sz="1400" dirty="0"/>
              <a:t>Invoke property calculation for </a:t>
            </a:r>
            <a:r>
              <a:rPr lang="en-US" altLang="ja-JP" sz="1400" dirty="0" err="1"/>
              <a:t>vscf</a:t>
            </a:r>
            <a:r>
              <a:rPr lang="en-US" altLang="ja-JP" sz="1400" dirty="0"/>
              <a:t>, </a:t>
            </a:r>
            <a:r>
              <a:rPr lang="en-US" altLang="ja-JP" sz="1400" dirty="0" err="1"/>
              <a:t>vci</a:t>
            </a:r>
            <a:r>
              <a:rPr lang="en-US" altLang="ja-JP" sz="1400" dirty="0"/>
              <a:t>, </a:t>
            </a:r>
            <a:r>
              <a:rPr lang="en-US" altLang="ja-JP" sz="1400" dirty="0" err="1"/>
              <a:t>vpt</a:t>
            </a:r>
            <a:r>
              <a:rPr lang="en-US" altLang="ja-JP" sz="1400" dirty="0"/>
              <a:t>, </a:t>
            </a:r>
            <a:r>
              <a:rPr lang="en-US" altLang="ja-JP" sz="1400" dirty="0" err="1"/>
              <a:t>vqpdt</a:t>
            </a:r>
            <a:r>
              <a:rPr lang="en-US" altLang="ja-JP" sz="1400" dirty="0"/>
              <a:t> </a:t>
            </a:r>
            <a:r>
              <a:rPr lang="en-US" altLang="ja-JP" sz="1400" dirty="0" err="1"/>
              <a:t>wavefuncion</a:t>
            </a:r>
            <a:r>
              <a:rPr lang="en-US" altLang="ja-JP" sz="1400" dirty="0"/>
              <a:t> </a:t>
            </a:r>
          </a:p>
          <a:p>
            <a:pPr lvl="1">
              <a:defRPr/>
            </a:pPr>
            <a:r>
              <a:rPr lang="en-US" altLang="ja-JP" sz="1400" dirty="0"/>
              <a:t>Integer :: MR</a:t>
            </a:r>
          </a:p>
          <a:p>
            <a:pPr lvl="2">
              <a:defRPr/>
            </a:pPr>
            <a:r>
              <a:rPr lang="en-US" altLang="ja-JP" sz="1400" dirty="0"/>
              <a:t>Mode representation (default = 3) </a:t>
            </a:r>
          </a:p>
          <a:p>
            <a:pPr lvl="1">
              <a:defRPr/>
            </a:pPr>
            <a:r>
              <a:rPr lang="en-US" altLang="ja-JP" sz="1400" dirty="0"/>
              <a:t>Character :: </a:t>
            </a:r>
            <a:r>
              <a:rPr lang="en-US" altLang="ja-JP" sz="1400" dirty="0" err="1"/>
              <a:t>extn</a:t>
            </a:r>
            <a:r>
              <a:rPr lang="en-US" altLang="ja-JP" sz="1400" dirty="0"/>
              <a:t>(*)</a:t>
            </a:r>
          </a:p>
          <a:p>
            <a:pPr lvl="2">
              <a:defRPr/>
            </a:pPr>
            <a:r>
              <a:rPr lang="en-US" altLang="ja-JP" sz="1400" dirty="0"/>
              <a:t>The extension of the property files </a:t>
            </a:r>
          </a:p>
          <a:p>
            <a:pPr lvl="1">
              <a:defRPr/>
            </a:pPr>
            <a:r>
              <a:rPr lang="en-US" altLang="ja-JP" sz="1400" dirty="0"/>
              <a:t>Integer :: matrix(*)</a:t>
            </a:r>
          </a:p>
          <a:p>
            <a:pPr lvl="2">
              <a:defRPr/>
            </a:pPr>
            <a:r>
              <a:rPr lang="en-US" altLang="ja-JP" sz="1400" dirty="0"/>
              <a:t>= 0 calculate only the average </a:t>
            </a:r>
          </a:p>
          <a:p>
            <a:pPr lvl="2">
              <a:defRPr/>
            </a:pPr>
            <a:r>
              <a:rPr lang="en-US" altLang="ja-JP" sz="1400" dirty="0"/>
              <a:t>&gt; 0 calculate the matrix </a:t>
            </a:r>
          </a:p>
          <a:p>
            <a:pPr lvl="1">
              <a:defRPr/>
            </a:pPr>
            <a:r>
              <a:rPr lang="en-US" altLang="ja-JP" sz="1400" dirty="0"/>
              <a:t>Logical :: infrared</a:t>
            </a:r>
          </a:p>
          <a:p>
            <a:pPr lvl="2">
              <a:defRPr/>
            </a:pPr>
            <a:r>
              <a:rPr lang="en-US" altLang="ja-JP" sz="1400" dirty="0"/>
              <a:t>If true, calculate the IR intensity. </a:t>
            </a:r>
          </a:p>
        </p:txBody>
      </p:sp>
    </p:spTree>
    <p:extLst>
      <p:ext uri="{BB962C8B-B14F-4D97-AF65-F5344CB8AC3E}">
        <p14:creationId xmlns:p14="http://schemas.microsoft.com/office/powerpoint/2010/main" val="20080862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スライド番号プレースホルダー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5695E0B0-CA56-254D-A8C0-C462C7847C90}" type="slidenum">
              <a:rPr lang="ja-JP" altLang="en-US" sz="1200">
                <a:solidFill>
                  <a:srgbClr val="898989"/>
                </a:solidFill>
                <a:latin typeface="Arial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27</a:t>
            </a:fld>
            <a:endParaRPr lang="ja-JP" altLang="en-US" sz="1200">
              <a:solidFill>
                <a:srgbClr val="898989"/>
              </a:solidFill>
              <a:latin typeface="Arial" charset="0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914400" y="561975"/>
            <a:ext cx="2847975" cy="8001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ja-JP" sz="1800" dirty="0">
                <a:latin typeface="+mn-lt"/>
              </a:rPr>
              <a:t>&amp;</a:t>
            </a:r>
            <a:r>
              <a:rPr lang="en-US" altLang="ja-JP" sz="1800" dirty="0" err="1">
                <a:latin typeface="+mn-lt"/>
              </a:rPr>
              <a:t>prptvci</a:t>
            </a:r>
            <a:endParaRPr lang="en-US" altLang="ja-JP" sz="1800" dirty="0">
              <a:latin typeface="+mn-lt"/>
            </a:endParaRPr>
          </a:p>
          <a:p>
            <a:pPr lvl="1">
              <a:defRPr/>
            </a:pPr>
            <a:r>
              <a:rPr lang="en-US" altLang="ja-JP" sz="1400" dirty="0"/>
              <a:t>Integer :: </a:t>
            </a:r>
            <a:r>
              <a:rPr lang="en-US" altLang="ja-JP" sz="1400" dirty="0" err="1"/>
              <a:t>Nstate</a:t>
            </a:r>
            <a:endParaRPr lang="en-US" altLang="ja-JP" sz="1400" dirty="0"/>
          </a:p>
          <a:p>
            <a:pPr lvl="2">
              <a:defRPr/>
            </a:pPr>
            <a:r>
              <a:rPr lang="en-US" altLang="ja-JP" sz="1400" dirty="0"/>
              <a:t>The number of states </a:t>
            </a: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914400" y="1590675"/>
            <a:ext cx="7810500" cy="20939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ja-JP" sz="1800" dirty="0">
                <a:latin typeface="+mn-lt"/>
              </a:rPr>
              <a:t>&amp;</a:t>
            </a:r>
            <a:r>
              <a:rPr lang="en-US" altLang="ja-JP" sz="1800" dirty="0" err="1">
                <a:latin typeface="+mn-lt"/>
              </a:rPr>
              <a:t>IRspectrum</a:t>
            </a:r>
            <a:endParaRPr lang="en-US" altLang="ja-JP" sz="1800" dirty="0">
              <a:latin typeface="+mn-lt"/>
            </a:endParaRPr>
          </a:p>
          <a:p>
            <a:pPr lvl="1">
              <a:defRPr/>
            </a:pPr>
            <a:r>
              <a:rPr lang="en-US" altLang="ja-JP" sz="1400" dirty="0"/>
              <a:t>Real(8) :: </a:t>
            </a:r>
            <a:r>
              <a:rPr lang="en-US" altLang="ja-JP" sz="1400" dirty="0" err="1"/>
              <a:t>minOmega</a:t>
            </a:r>
            <a:r>
              <a:rPr lang="en-US" altLang="ja-JP" sz="1400" dirty="0"/>
              <a:t>, </a:t>
            </a:r>
            <a:r>
              <a:rPr lang="en-US" altLang="ja-JP" sz="1400" dirty="0" err="1"/>
              <a:t>maxOmega</a:t>
            </a:r>
            <a:endParaRPr lang="en-US" altLang="ja-JP" sz="1400" dirty="0"/>
          </a:p>
          <a:p>
            <a:pPr lvl="2">
              <a:defRPr/>
            </a:pPr>
            <a:r>
              <a:rPr lang="en-US" altLang="ja-JP" sz="1400" dirty="0"/>
              <a:t>Min/Max value of the spectrum (default = 100 - 4000 cm−1) </a:t>
            </a:r>
          </a:p>
          <a:p>
            <a:pPr lvl="1">
              <a:defRPr/>
            </a:pPr>
            <a:r>
              <a:rPr lang="en-US" altLang="ja-JP" sz="1400" dirty="0"/>
              <a:t>Real(8) :: </a:t>
            </a:r>
            <a:r>
              <a:rPr lang="en-US" altLang="ja-JP" sz="1400" dirty="0" err="1"/>
              <a:t>delOmega</a:t>
            </a:r>
            <a:endParaRPr lang="en-US" altLang="ja-JP" sz="1400" dirty="0"/>
          </a:p>
          <a:p>
            <a:pPr lvl="2">
              <a:defRPr/>
            </a:pPr>
            <a:r>
              <a:rPr lang="en-US" altLang="ja-JP" sz="1400" dirty="0"/>
              <a:t>Interval of the data (default = 1 cm−1) </a:t>
            </a:r>
          </a:p>
          <a:p>
            <a:pPr lvl="1">
              <a:defRPr/>
            </a:pPr>
            <a:r>
              <a:rPr lang="en-US" altLang="ja-JP" sz="1400" dirty="0"/>
              <a:t>Real(8) :: </a:t>
            </a:r>
            <a:r>
              <a:rPr lang="en-US" altLang="ja-JP" sz="1400" dirty="0" err="1"/>
              <a:t>fwhm</a:t>
            </a:r>
            <a:endParaRPr lang="en-US" altLang="ja-JP" sz="1400" dirty="0"/>
          </a:p>
          <a:p>
            <a:pPr lvl="2">
              <a:defRPr/>
            </a:pPr>
            <a:r>
              <a:rPr lang="en-US" altLang="ja-JP" sz="1400" dirty="0"/>
              <a:t>Full-width half maximum of the Lorentz function for convolutions (default = 20 cm−1) </a:t>
            </a:r>
          </a:p>
          <a:p>
            <a:pPr lvl="1">
              <a:defRPr/>
            </a:pPr>
            <a:r>
              <a:rPr lang="en-US" altLang="ja-JP" sz="1400" dirty="0"/>
              <a:t>Real(8) :: cutoff</a:t>
            </a:r>
          </a:p>
          <a:p>
            <a:pPr lvl="2">
              <a:defRPr/>
            </a:pPr>
            <a:r>
              <a:rPr lang="en-US" altLang="ja-JP" sz="1400" dirty="0"/>
              <a:t>Cutoff of the band (default = -1 km mol−1) </a:t>
            </a:r>
          </a:p>
        </p:txBody>
      </p:sp>
    </p:spTree>
    <p:extLst>
      <p:ext uri="{BB962C8B-B14F-4D97-AF65-F5344CB8AC3E}">
        <p14:creationId xmlns:p14="http://schemas.microsoft.com/office/powerpoint/2010/main" val="53380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>
                <a:cs typeface="メイリオ" charset="-128"/>
              </a:rPr>
              <a:t>1. Water</a:t>
            </a:r>
            <a:endParaRPr lang="ja-JP" altLang="en-US">
              <a:cs typeface="メイリオ" charset="-128"/>
            </a:endParaRPr>
          </a:p>
        </p:txBody>
      </p:sp>
      <p:sp>
        <p:nvSpPr>
          <p:cNvPr id="16386" name="スライド番号プレースホルダー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B2D94EDE-49A1-9C4A-86CA-674775B3454D}" type="slidenum">
              <a:rPr lang="ja-JP" altLang="en-US" sz="1200">
                <a:solidFill>
                  <a:srgbClr val="898989"/>
                </a:solidFill>
                <a:latin typeface="Arial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2</a:t>
            </a:fld>
            <a:endParaRPr lang="ja-JP" altLang="en-US" sz="1200">
              <a:solidFill>
                <a:srgbClr val="898989"/>
              </a:solidFill>
              <a:latin typeface="Arial" charset="0"/>
            </a:endParaRPr>
          </a:p>
        </p:txBody>
      </p:sp>
      <p:pic>
        <p:nvPicPr>
          <p:cNvPr id="16387" name="図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0700" y="1827213"/>
            <a:ext cx="1417638" cy="1220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8" name="図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3438" y="1914525"/>
            <a:ext cx="2003425" cy="104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9" name="図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8638" y="1876425"/>
            <a:ext cx="1589087" cy="104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90" name="テキスト ボックス 9"/>
          <p:cNvSpPr txBox="1">
            <a:spLocks noChangeArrowheads="1"/>
          </p:cNvSpPr>
          <p:nvPr/>
        </p:nvSpPr>
        <p:spPr bwMode="auto">
          <a:xfrm>
            <a:off x="1771650" y="2982913"/>
            <a:ext cx="144303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ja-JP" sz="1800">
                <a:solidFill>
                  <a:srgbClr val="000000"/>
                </a:solidFill>
                <a:ea typeface="メイリオ" charset="-128"/>
                <a:cs typeface="メイリオ" charset="-128"/>
              </a:rPr>
              <a:t>Q1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ja-JP" sz="1800">
                <a:solidFill>
                  <a:srgbClr val="000000"/>
                </a:solidFill>
                <a:ea typeface="メイリオ" charset="-128"/>
                <a:cs typeface="メイリオ" charset="-128"/>
              </a:rPr>
              <a:t>HOH bending</a:t>
            </a:r>
            <a:endParaRPr lang="ja-JP" altLang="en-US" sz="1800">
              <a:solidFill>
                <a:srgbClr val="000000"/>
              </a:solidFill>
              <a:ea typeface="メイリオ" charset="-128"/>
              <a:cs typeface="メイリオ" charset="-128"/>
            </a:endParaRPr>
          </a:p>
        </p:txBody>
      </p:sp>
      <p:sp>
        <p:nvSpPr>
          <p:cNvPr id="16391" name="テキスト ボックス 10"/>
          <p:cNvSpPr txBox="1">
            <a:spLocks noChangeArrowheads="1"/>
          </p:cNvSpPr>
          <p:nvPr/>
        </p:nvSpPr>
        <p:spPr bwMode="auto">
          <a:xfrm>
            <a:off x="3384550" y="2982913"/>
            <a:ext cx="197008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ja-JP" sz="1800">
                <a:solidFill>
                  <a:srgbClr val="000000"/>
                </a:solidFill>
                <a:ea typeface="メイリオ" charset="-128"/>
                <a:cs typeface="メイリオ" charset="-128"/>
              </a:rPr>
              <a:t>Q2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ja-JP" sz="1800">
                <a:solidFill>
                  <a:srgbClr val="000000"/>
                </a:solidFill>
                <a:ea typeface="メイリオ" charset="-128"/>
                <a:cs typeface="メイリオ" charset="-128"/>
              </a:rPr>
              <a:t>Sym. OH stretching</a:t>
            </a:r>
            <a:endParaRPr lang="ja-JP" altLang="en-US" sz="1800">
              <a:solidFill>
                <a:srgbClr val="000000"/>
              </a:solidFill>
              <a:ea typeface="メイリオ" charset="-128"/>
              <a:cs typeface="メイリオ" charset="-128"/>
            </a:endParaRPr>
          </a:p>
        </p:txBody>
      </p:sp>
      <p:sp>
        <p:nvSpPr>
          <p:cNvPr id="16392" name="テキスト ボックス 11"/>
          <p:cNvSpPr txBox="1">
            <a:spLocks noChangeArrowheads="1"/>
          </p:cNvSpPr>
          <p:nvPr/>
        </p:nvSpPr>
        <p:spPr bwMode="auto">
          <a:xfrm>
            <a:off x="5518150" y="2982913"/>
            <a:ext cx="208438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ja-JP" sz="1800">
                <a:solidFill>
                  <a:srgbClr val="000000"/>
                </a:solidFill>
                <a:ea typeface="メイリオ" charset="-128"/>
                <a:cs typeface="メイリオ" charset="-128"/>
              </a:rPr>
              <a:t>Q3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ja-JP" sz="1800">
                <a:solidFill>
                  <a:srgbClr val="000000"/>
                </a:solidFill>
                <a:ea typeface="メイリオ" charset="-128"/>
                <a:cs typeface="メイリオ" charset="-128"/>
              </a:rPr>
              <a:t>Asym. OH stretching</a:t>
            </a:r>
            <a:endParaRPr lang="ja-JP" altLang="en-US" sz="1800">
              <a:solidFill>
                <a:srgbClr val="000000"/>
              </a:solidFill>
              <a:ea typeface="メイリオ" charset="-128"/>
              <a:cs typeface="メイリオ" charset="-128"/>
            </a:endParaRPr>
          </a:p>
        </p:txBody>
      </p:sp>
      <p:sp>
        <p:nvSpPr>
          <p:cNvPr id="16393" name="テキスト ボックス 14"/>
          <p:cNvSpPr txBox="1">
            <a:spLocks noChangeArrowheads="1"/>
          </p:cNvSpPr>
          <p:nvPr/>
        </p:nvSpPr>
        <p:spPr bwMode="auto">
          <a:xfrm>
            <a:off x="431799" y="960438"/>
            <a:ext cx="7131373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Calibri" charset="0"/>
              </a:defRPr>
            </a:lvl1pPr>
            <a:lvl2pPr marL="7429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ja-JP" sz="1800" dirty="0">
                <a:solidFill>
                  <a:srgbClr val="000000"/>
                </a:solidFill>
                <a:ea typeface="メイリオ" charset="-128"/>
                <a:cs typeface="メイリオ" charset="-128"/>
              </a:rPr>
              <a:t>h2o.minfo</a:t>
            </a:r>
          </a:p>
          <a:p>
            <a:pPr lvl="1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ja-JP" sz="1800" dirty="0">
                <a:ea typeface="メイリオ" charset="-128"/>
                <a:cs typeface="ＭＳ Ｐゴシック" charset="-128"/>
              </a:rPr>
              <a:t>Includes the equilibrium geometry, harmonic frequencies, and vibrational displacement vectors.</a:t>
            </a:r>
            <a:r>
              <a:rPr lang="ja-JP" altLang="en-US" sz="1800">
                <a:ea typeface="メイリオ" charset="-128"/>
                <a:cs typeface="ＭＳ Ｐゴシック" charset="-128"/>
              </a:rPr>
              <a:t> </a:t>
            </a:r>
            <a:r>
              <a:rPr lang="en-US" altLang="ja-JP" sz="1800" dirty="0">
                <a:ea typeface="メイリオ" charset="-128"/>
                <a:cs typeface="ＭＳ Ｐゴシック" charset="-128"/>
              </a:rPr>
              <a:t>They can be visualized by </a:t>
            </a:r>
            <a:r>
              <a:rPr lang="en-US" altLang="ja-JP" sz="1800" dirty="0" err="1">
                <a:solidFill>
                  <a:srgbClr val="000000"/>
                </a:solidFill>
                <a:ea typeface="メイリオ" charset="-128"/>
                <a:cs typeface="メイリオ" charset="-128"/>
              </a:rPr>
              <a:t>JSindo</a:t>
            </a:r>
            <a:r>
              <a:rPr lang="en-US" altLang="ja-JP" sz="1800" dirty="0">
                <a:solidFill>
                  <a:srgbClr val="000000"/>
                </a:solidFill>
                <a:ea typeface="メイリオ" charset="-128"/>
                <a:cs typeface="メイリオ" charset="-128"/>
              </a:rPr>
              <a:t>.</a:t>
            </a:r>
            <a:endParaRPr lang="en-US" altLang="ja-JP" sz="1800" dirty="0"/>
          </a:p>
        </p:txBody>
      </p:sp>
      <p:sp>
        <p:nvSpPr>
          <p:cNvPr id="12" name="テキスト ボックス 14"/>
          <p:cNvSpPr txBox="1">
            <a:spLocks noChangeArrowheads="1"/>
          </p:cNvSpPr>
          <p:nvPr/>
        </p:nvSpPr>
        <p:spPr bwMode="auto">
          <a:xfrm>
            <a:off x="504825" y="3776663"/>
            <a:ext cx="5881688" cy="2030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285750" indent="-285750" eaLnBrk="1" hangingPunct="1">
              <a:buFont typeface="Arial" charset="0"/>
              <a:buChar char="•"/>
              <a:defRPr/>
            </a:pPr>
            <a:r>
              <a:rPr lang="en-US" altLang="ja-JP" sz="1800" dirty="0">
                <a:solidFill>
                  <a:srgbClr val="000000"/>
                </a:solidFill>
                <a:latin typeface="+mn-lt"/>
                <a:ea typeface="+mn-ea"/>
                <a:cs typeface="メイリオ" charset="-128"/>
              </a:rPr>
              <a:t>*.pot</a:t>
            </a:r>
          </a:p>
          <a:p>
            <a:pPr lvl="1" indent="0" eaLnBrk="1" hangingPunct="1">
              <a:defRPr/>
            </a:pPr>
            <a:r>
              <a:rPr lang="en-US" altLang="ja-JP" sz="1800" dirty="0">
                <a:latin typeface="+mn-lt"/>
                <a:ea typeface="+mn-ea"/>
              </a:rPr>
              <a:t>Includes the information of grid potential.</a:t>
            </a:r>
          </a:p>
          <a:p>
            <a:pPr lvl="1" indent="0" eaLnBrk="1" hangingPunct="1">
              <a:defRPr/>
            </a:pPr>
            <a:r>
              <a:rPr lang="es-ES_tradnl" altLang="ja-JP" sz="1800" dirty="0" err="1">
                <a:latin typeface="+mn-lt"/>
                <a:ea typeface="+mn-ea"/>
              </a:rPr>
              <a:t>eq</a:t>
            </a:r>
            <a:r>
              <a:rPr lang="es-ES_tradnl" altLang="ja-JP" sz="1800" dirty="0">
                <a:latin typeface="+mn-lt"/>
                <a:ea typeface="+mn-ea"/>
              </a:rPr>
              <a:t>.	q0.pot</a:t>
            </a:r>
          </a:p>
          <a:p>
            <a:pPr lvl="1" indent="0" eaLnBrk="1" hangingPunct="1">
              <a:defRPr/>
            </a:pPr>
            <a:r>
              <a:rPr lang="es-ES_tradnl" altLang="ja-JP" sz="1800" dirty="0">
                <a:latin typeface="+mn-lt"/>
                <a:ea typeface="+mn-ea"/>
              </a:rPr>
              <a:t>1MR	q1.pot, q2.pot, q3.pot</a:t>
            </a:r>
          </a:p>
          <a:p>
            <a:pPr lvl="1" indent="0" eaLnBrk="1" hangingPunct="1">
              <a:defRPr/>
            </a:pPr>
            <a:r>
              <a:rPr lang="es-ES_tradnl" altLang="ja-JP" sz="1800" dirty="0">
                <a:latin typeface="+mn-lt"/>
                <a:ea typeface="+mn-ea"/>
              </a:rPr>
              <a:t>2MR	q2q1.pot, q3q1.pot, q3q2.pot</a:t>
            </a:r>
          </a:p>
          <a:p>
            <a:pPr lvl="1" indent="0" eaLnBrk="1" hangingPunct="1">
              <a:defRPr/>
            </a:pPr>
            <a:r>
              <a:rPr lang="es-ES_tradnl" altLang="ja-JP" sz="1800" dirty="0">
                <a:latin typeface="+mn-lt"/>
                <a:ea typeface="+mn-ea"/>
              </a:rPr>
              <a:t>3MR	q3q2q1.pot</a:t>
            </a:r>
          </a:p>
          <a:p>
            <a:pPr lvl="1" indent="0" eaLnBrk="1" hangingPunct="1">
              <a:defRPr/>
            </a:pPr>
            <a:endParaRPr lang="en-US" altLang="ja-JP" sz="1800" dirty="0">
              <a:latin typeface="+mn-lt"/>
              <a:ea typeface="+mn-ea"/>
            </a:endParaRPr>
          </a:p>
        </p:txBody>
      </p:sp>
      <p:pic>
        <p:nvPicPr>
          <p:cNvPr id="16395" name="図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0238" y="4030663"/>
            <a:ext cx="2200275" cy="232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41416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スライド番号プレースホルダー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7C938B2A-8DDD-BD49-9358-FBB1DDF802D1}" type="slidenum">
              <a:rPr lang="ja-JP" altLang="en-US" sz="1200">
                <a:solidFill>
                  <a:srgbClr val="898989"/>
                </a:solidFill>
                <a:latin typeface="Arial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3</a:t>
            </a:fld>
            <a:endParaRPr lang="ja-JP" altLang="en-US" sz="1200">
              <a:solidFill>
                <a:srgbClr val="898989"/>
              </a:solidFill>
              <a:latin typeface="Arial" charset="0"/>
            </a:endParaRPr>
          </a:p>
        </p:txBody>
      </p:sp>
      <p:sp>
        <p:nvSpPr>
          <p:cNvPr id="4" name="テキスト ボックス 14"/>
          <p:cNvSpPr txBox="1">
            <a:spLocks noChangeArrowheads="1"/>
          </p:cNvSpPr>
          <p:nvPr/>
        </p:nvSpPr>
        <p:spPr bwMode="auto">
          <a:xfrm>
            <a:off x="374650" y="393700"/>
            <a:ext cx="19240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285750" indent="-285750" eaLnBrk="1" hangingPunct="1">
              <a:buFont typeface="Arial" charset="0"/>
              <a:buChar char="•"/>
              <a:defRPr/>
            </a:pPr>
            <a:r>
              <a:rPr lang="en-US" altLang="ja-JP" sz="2400">
                <a:solidFill>
                  <a:srgbClr val="000000"/>
                </a:solidFill>
                <a:latin typeface="+mn-lt"/>
                <a:ea typeface="+mn-ea"/>
                <a:cs typeface="メイリオ" charset="-128"/>
              </a:rPr>
              <a:t>vscf.inp</a:t>
            </a:r>
            <a:endParaRPr lang="en-US" altLang="ja-JP" sz="2400" dirty="0">
              <a:solidFill>
                <a:srgbClr val="000000"/>
              </a:solidFill>
              <a:latin typeface="+mn-lt"/>
              <a:ea typeface="+mn-ea"/>
              <a:cs typeface="メイリオ" charset="-128"/>
            </a:endParaRPr>
          </a:p>
        </p:txBody>
      </p:sp>
      <p:sp>
        <p:nvSpPr>
          <p:cNvPr id="17411" name="テキスト ボックス 3"/>
          <p:cNvSpPr txBox="1">
            <a:spLocks noChangeArrowheads="1"/>
          </p:cNvSpPr>
          <p:nvPr/>
        </p:nvSpPr>
        <p:spPr bwMode="auto">
          <a:xfrm>
            <a:off x="1039813" y="1195388"/>
            <a:ext cx="3471862" cy="4246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ja-JP" sz="1800">
                <a:solidFill>
                  <a:srgbClr val="000000"/>
                </a:solidFill>
                <a:ea typeface="メイリオ" charset="-128"/>
                <a:cs typeface="メイリオ" charset="-128"/>
              </a:rPr>
              <a:t>#--- [  INPUT PARAMETER  ]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ja-JP" sz="1800">
                <a:solidFill>
                  <a:srgbClr val="000000"/>
                </a:solidFill>
                <a:ea typeface="メイリオ" charset="-128"/>
                <a:cs typeface="メイリオ" charset="-128"/>
              </a:rPr>
              <a:t>&amp;mol minfofile='h2o.minfo' /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ja-JP" sz="1800">
                <a:solidFill>
                  <a:srgbClr val="000000"/>
                </a:solidFill>
                <a:ea typeface="メイリオ" charset="-128"/>
                <a:cs typeface="メイリオ" charset="-128"/>
              </a:rPr>
              <a:t>&amp;sys maxmem=10 /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ja-JP" sz="1800">
              <a:solidFill>
                <a:srgbClr val="000000"/>
              </a:solidFill>
              <a:ea typeface="メイリオ" charset="-128"/>
              <a:cs typeface="メイリオ" charset="-128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ja-JP" sz="1800">
                <a:solidFill>
                  <a:srgbClr val="000000"/>
                </a:solidFill>
                <a:ea typeface="メイリオ" charset="-128"/>
                <a:cs typeface="メイリオ" charset="-128"/>
              </a:rPr>
              <a:t>#--- [  VIB  ]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ja-JP" sz="1800">
                <a:solidFill>
                  <a:srgbClr val="000000"/>
                </a:solidFill>
                <a:ea typeface="メイリオ" charset="-128"/>
                <a:cs typeface="メイリオ" charset="-128"/>
              </a:rPr>
              <a:t>&amp;vib  MR=3  vmaxAll=10  vscf=.t. /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ja-JP" sz="1800">
              <a:solidFill>
                <a:srgbClr val="000000"/>
              </a:solidFill>
              <a:ea typeface="メイリオ" charset="-128"/>
              <a:cs typeface="メイリオ" charset="-128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ja-JP" sz="1800">
              <a:solidFill>
                <a:srgbClr val="000000"/>
              </a:solidFill>
              <a:ea typeface="メイリオ" charset="-128"/>
              <a:cs typeface="メイリオ" charset="-128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ja-JP" sz="1800">
              <a:solidFill>
                <a:srgbClr val="000000"/>
              </a:solidFill>
              <a:ea typeface="メイリオ" charset="-128"/>
              <a:cs typeface="メイリオ" charset="-128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ja-JP" sz="1800">
              <a:solidFill>
                <a:srgbClr val="000000"/>
              </a:solidFill>
              <a:ea typeface="メイリオ" charset="-128"/>
              <a:cs typeface="メイリオ" charset="-128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ja-JP" sz="1800">
                <a:solidFill>
                  <a:srgbClr val="000000"/>
                </a:solidFill>
                <a:ea typeface="メイリオ" charset="-128"/>
                <a:cs typeface="メイリオ" charset="-128"/>
              </a:rPr>
              <a:t>#--- [ TARGET STATES ]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ja-JP" sz="1800">
                <a:solidFill>
                  <a:srgbClr val="000000"/>
                </a:solidFill>
                <a:ea typeface="メイリオ" charset="-128"/>
                <a:cs typeface="メイリオ" charset="-128"/>
              </a:rPr>
              <a:t>&amp;states  fund=.t. /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ja-JP" sz="1800">
              <a:solidFill>
                <a:srgbClr val="000000"/>
              </a:solidFill>
              <a:ea typeface="メイリオ" charset="-128"/>
              <a:cs typeface="メイリオ" charset="-128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ja-JP" sz="1800">
                <a:solidFill>
                  <a:srgbClr val="000000"/>
                </a:solidFill>
                <a:ea typeface="メイリオ" charset="-128"/>
                <a:cs typeface="メイリオ" charset="-128"/>
              </a:rPr>
              <a:t>#--- [  VSCF  ]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ja-JP" sz="1800">
                <a:solidFill>
                  <a:srgbClr val="000000"/>
                </a:solidFill>
                <a:ea typeface="メイリオ" charset="-128"/>
                <a:cs typeface="メイリオ" charset="-128"/>
              </a:rPr>
              <a:t>&amp;vscf  Maxitr=20  Ethresh=1.D-03 /</a:t>
            </a:r>
            <a:endParaRPr lang="ja-JP" altLang="en-US" sz="1800">
              <a:solidFill>
                <a:srgbClr val="000000"/>
              </a:solidFill>
              <a:ea typeface="メイリオ" charset="-128"/>
              <a:cs typeface="メイリオ" charset="-128"/>
            </a:endParaRPr>
          </a:p>
        </p:txBody>
      </p:sp>
      <p:sp>
        <p:nvSpPr>
          <p:cNvPr id="17412" name="テキスト ボックス 9"/>
          <p:cNvSpPr txBox="1">
            <a:spLocks noChangeArrowheads="1"/>
          </p:cNvSpPr>
          <p:nvPr/>
        </p:nvSpPr>
        <p:spPr bwMode="auto">
          <a:xfrm>
            <a:off x="3986213" y="1463675"/>
            <a:ext cx="16224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ja-JP" sz="1800">
                <a:solidFill>
                  <a:srgbClr val="FF0000"/>
                </a:solidFill>
                <a:ea typeface="メイリオ" charset="-128"/>
                <a:cs typeface="メイリオ" charset="-128"/>
              </a:rPr>
              <a:t>input minfo file</a:t>
            </a:r>
            <a:endParaRPr lang="ja-JP" altLang="en-US" sz="1800">
              <a:solidFill>
                <a:srgbClr val="FF0000"/>
              </a:solidFill>
              <a:ea typeface="メイリオ" charset="-128"/>
              <a:cs typeface="メイリオ" charset="-128"/>
            </a:endParaRPr>
          </a:p>
        </p:txBody>
      </p:sp>
      <p:sp>
        <p:nvSpPr>
          <p:cNvPr id="17413" name="テキスト ボックス 11"/>
          <p:cNvSpPr txBox="1">
            <a:spLocks noChangeArrowheads="1"/>
          </p:cNvSpPr>
          <p:nvPr/>
        </p:nvSpPr>
        <p:spPr bwMode="auto">
          <a:xfrm>
            <a:off x="3986213" y="1731963"/>
            <a:ext cx="20224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ja-JP" sz="1800">
                <a:solidFill>
                  <a:srgbClr val="FF0000"/>
                </a:solidFill>
                <a:ea typeface="メイリオ" charset="-128"/>
                <a:cs typeface="メイリオ" charset="-128"/>
              </a:rPr>
              <a:t>max memory in MB</a:t>
            </a:r>
            <a:endParaRPr lang="ja-JP" altLang="en-US" sz="1800">
              <a:solidFill>
                <a:srgbClr val="FF0000"/>
              </a:solidFill>
              <a:ea typeface="メイリオ" charset="-128"/>
              <a:cs typeface="メイリオ" charset="-128"/>
            </a:endParaRPr>
          </a:p>
        </p:txBody>
      </p:sp>
      <p:sp>
        <p:nvSpPr>
          <p:cNvPr id="17414" name="テキスト ボックス 13"/>
          <p:cNvSpPr txBox="1">
            <a:spLocks noChangeArrowheads="1"/>
          </p:cNvSpPr>
          <p:nvPr/>
        </p:nvSpPr>
        <p:spPr bwMode="auto">
          <a:xfrm>
            <a:off x="1357313" y="2884488"/>
            <a:ext cx="6088062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tabLst>
                <a:tab pos="1154113" algn="l"/>
              </a:tabLst>
              <a:defRPr kumimoji="1"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tabLst>
                <a:tab pos="1154113" algn="l"/>
              </a:tabLst>
              <a:defRPr kumimoji="1"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tabLst>
                <a:tab pos="1154113" algn="l"/>
              </a:tabLst>
              <a:defRPr kumimoji="1"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tabLst>
                <a:tab pos="1154113" algn="l"/>
              </a:tabLst>
              <a:defRPr kumimoji="1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tabLst>
                <a:tab pos="1154113" algn="l"/>
              </a:tabLst>
              <a:defRPr kumimoji="1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tabLst>
                <a:tab pos="1154113" algn="l"/>
              </a:tabLst>
              <a:defRPr kumimoji="1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tabLst>
                <a:tab pos="1154113" algn="l"/>
              </a:tabLst>
              <a:defRPr kumimoji="1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tabLst>
                <a:tab pos="1154113" algn="l"/>
              </a:tabLst>
              <a:defRPr kumimoji="1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tabLst>
                <a:tab pos="1154113" algn="l"/>
              </a:tabLst>
              <a:defRPr kumimoji="1"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ja-JP" sz="1800">
                <a:solidFill>
                  <a:srgbClr val="FF0000"/>
                </a:solidFill>
                <a:ea typeface="メイリオ" charset="-128"/>
                <a:cs typeface="メイリオ" charset="-128"/>
              </a:rPr>
              <a:t>MR	: Mode coupling order of the PES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ja-JP" sz="1800">
                <a:solidFill>
                  <a:srgbClr val="FF0000"/>
                </a:solidFill>
                <a:ea typeface="メイリオ" charset="-128"/>
                <a:cs typeface="メイリオ" charset="-128"/>
              </a:rPr>
              <a:t>vmaxAll	: Max num of quanta of HO basis sets for all modes.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ja-JP" sz="1800">
                <a:solidFill>
                  <a:srgbClr val="FF0000"/>
                </a:solidFill>
                <a:ea typeface="メイリオ" charset="-128"/>
                <a:cs typeface="メイリオ" charset="-128"/>
              </a:rPr>
              <a:t>vscf	: true invokes VSCF.</a:t>
            </a:r>
            <a:endParaRPr lang="ja-JP" altLang="en-US" sz="1800">
              <a:solidFill>
                <a:srgbClr val="FF0000"/>
              </a:solidFill>
              <a:ea typeface="メイリオ" charset="-128"/>
              <a:cs typeface="メイリオ" charset="-128"/>
            </a:endParaRPr>
          </a:p>
        </p:txBody>
      </p:sp>
      <p:sp>
        <p:nvSpPr>
          <p:cNvPr id="17415" name="テキスト ボックス 15"/>
          <p:cNvSpPr txBox="1">
            <a:spLocks noChangeArrowheads="1"/>
          </p:cNvSpPr>
          <p:nvPr/>
        </p:nvSpPr>
        <p:spPr bwMode="auto">
          <a:xfrm>
            <a:off x="3151188" y="4229100"/>
            <a:ext cx="30194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ja-JP" sz="1800">
                <a:solidFill>
                  <a:srgbClr val="FF0000"/>
                </a:solidFill>
                <a:ea typeface="メイリオ" charset="-128"/>
                <a:cs typeface="メイリオ" charset="-128"/>
              </a:rPr>
              <a:t>Targets all fundamental levels.</a:t>
            </a:r>
            <a:endParaRPr lang="ja-JP" altLang="en-US" sz="1800">
              <a:solidFill>
                <a:srgbClr val="FF0000"/>
              </a:solidFill>
              <a:ea typeface="メイリオ" charset="-128"/>
              <a:cs typeface="メイリオ" charset="-128"/>
            </a:endParaRPr>
          </a:p>
        </p:txBody>
      </p:sp>
      <p:sp>
        <p:nvSpPr>
          <p:cNvPr id="17416" name="テキスト ボックス 17"/>
          <p:cNvSpPr txBox="1">
            <a:spLocks noChangeArrowheads="1"/>
          </p:cNvSpPr>
          <p:nvPr/>
        </p:nvSpPr>
        <p:spPr bwMode="auto">
          <a:xfrm>
            <a:off x="1403350" y="5426075"/>
            <a:ext cx="467518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85750" indent="-285750"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tabLst>
                <a:tab pos="1196975" algn="l"/>
              </a:tabLst>
              <a:defRPr kumimoji="1"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tabLst>
                <a:tab pos="1196975" algn="l"/>
              </a:tabLst>
              <a:defRPr kumimoji="1"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tabLst>
                <a:tab pos="1196975" algn="l"/>
              </a:tabLst>
              <a:defRPr kumimoji="1"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tabLst>
                <a:tab pos="1196975" algn="l"/>
              </a:tabLst>
              <a:defRPr kumimoji="1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tabLst>
                <a:tab pos="1196975" algn="l"/>
              </a:tabLst>
              <a:defRPr kumimoji="1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tabLst>
                <a:tab pos="1196975" algn="l"/>
              </a:tabLst>
              <a:defRPr kumimoji="1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tabLst>
                <a:tab pos="1196975" algn="l"/>
              </a:tabLst>
              <a:defRPr kumimoji="1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tabLst>
                <a:tab pos="1196975" algn="l"/>
              </a:tabLst>
              <a:defRPr kumimoji="1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tabLst>
                <a:tab pos="1196975" algn="l"/>
              </a:tabLst>
              <a:defRPr kumimoji="1"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ja-JP" sz="1800">
                <a:solidFill>
                  <a:srgbClr val="FF0000"/>
                </a:solidFill>
                <a:ea typeface="メイリオ" charset="-128"/>
                <a:cs typeface="メイリオ" charset="-128"/>
              </a:rPr>
              <a:t>Maxitr	: Max iteration for VSCF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ja-JP" sz="1800">
                <a:solidFill>
                  <a:srgbClr val="FF0000"/>
                </a:solidFill>
                <a:ea typeface="メイリオ" charset="-128"/>
                <a:cs typeface="メイリオ" charset="-128"/>
              </a:rPr>
              <a:t>Ethresh	: Threshold of convergence in cm</a:t>
            </a:r>
            <a:r>
              <a:rPr lang="en-US" altLang="ja-JP" sz="1800" baseline="30000">
                <a:solidFill>
                  <a:srgbClr val="FF0000"/>
                </a:solidFill>
                <a:ea typeface="メイリオ" charset="-128"/>
                <a:cs typeface="メイリオ" charset="-128"/>
              </a:rPr>
              <a:t>-1</a:t>
            </a:r>
            <a:r>
              <a:rPr lang="en-US" altLang="ja-JP" sz="1800">
                <a:solidFill>
                  <a:srgbClr val="FF0000"/>
                </a:solidFill>
                <a:ea typeface="メイリオ" charset="-128"/>
                <a:cs typeface="メイリオ" charset="-128"/>
              </a:rPr>
              <a:t>.</a:t>
            </a:r>
            <a:endParaRPr lang="ja-JP" altLang="en-US" sz="1800">
              <a:solidFill>
                <a:srgbClr val="FF0000"/>
              </a:solidFill>
              <a:ea typeface="メイリオ" charset="-128"/>
              <a:cs typeface="メイリオ" charset="-128"/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855663" y="1058863"/>
            <a:ext cx="7229475" cy="532765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108910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スライド番号プレースホルダー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6561F767-AAE7-8F41-8720-A37A7553B768}" type="slidenum">
              <a:rPr lang="ja-JP" altLang="en-US" sz="1200">
                <a:solidFill>
                  <a:srgbClr val="898989"/>
                </a:solidFill>
                <a:latin typeface="Arial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4</a:t>
            </a:fld>
            <a:endParaRPr lang="ja-JP" altLang="en-US" sz="1200">
              <a:solidFill>
                <a:srgbClr val="898989"/>
              </a:solidFill>
              <a:latin typeface="Arial" charset="0"/>
            </a:endParaRPr>
          </a:p>
        </p:txBody>
      </p:sp>
      <p:pic>
        <p:nvPicPr>
          <p:cNvPr id="1843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06"/>
          <a:stretch>
            <a:fillRect/>
          </a:stretch>
        </p:blipFill>
        <p:spPr bwMode="auto">
          <a:xfrm>
            <a:off x="698500" y="1023938"/>
            <a:ext cx="2398713" cy="71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00" y="1866900"/>
            <a:ext cx="2819400" cy="340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6" name="テキスト ボックス 7"/>
          <p:cNvSpPr txBox="1">
            <a:spLocks noChangeArrowheads="1"/>
          </p:cNvSpPr>
          <p:nvPr/>
        </p:nvSpPr>
        <p:spPr bwMode="auto">
          <a:xfrm>
            <a:off x="3254375" y="1084263"/>
            <a:ext cx="380523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ja-JP" sz="1800">
                <a:solidFill>
                  <a:srgbClr val="FF0000"/>
                </a:solidFill>
                <a:ea typeface="メイリオ" charset="-128"/>
                <a:cs typeface="メイリオ" charset="-128"/>
              </a:rPr>
              <a:t>Setting of HO basis sets. Frequencies are taken from the minfo file.</a:t>
            </a:r>
            <a:endParaRPr lang="ja-JP" altLang="en-US" sz="1800">
              <a:solidFill>
                <a:srgbClr val="FF0000"/>
              </a:solidFill>
              <a:ea typeface="メイリオ" charset="-128"/>
              <a:cs typeface="メイリオ" charset="-128"/>
            </a:endParaRPr>
          </a:p>
        </p:txBody>
      </p:sp>
      <p:sp>
        <p:nvSpPr>
          <p:cNvPr id="18437" name="テキスト ボックス 10"/>
          <p:cNvSpPr txBox="1">
            <a:spLocks noChangeArrowheads="1"/>
          </p:cNvSpPr>
          <p:nvPr/>
        </p:nvSpPr>
        <p:spPr bwMode="auto">
          <a:xfrm>
            <a:off x="638175" y="5407025"/>
            <a:ext cx="3071813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ja-JP" sz="1800">
                <a:solidFill>
                  <a:srgbClr val="FF0000"/>
                </a:solidFill>
                <a:ea typeface="メイリオ" charset="-128"/>
                <a:cs typeface="メイリオ" charset="-128"/>
              </a:rPr>
              <a:t>It’s a good practice to check if the PES is specified in the way you intended.</a:t>
            </a:r>
            <a:endParaRPr lang="ja-JP" altLang="en-US" sz="1800">
              <a:solidFill>
                <a:srgbClr val="FF0000"/>
              </a:solidFill>
              <a:ea typeface="メイリオ" charset="-128"/>
              <a:cs typeface="メイリオ" charset="-128"/>
            </a:endParaRPr>
          </a:p>
        </p:txBody>
      </p:sp>
      <p:sp>
        <p:nvSpPr>
          <p:cNvPr id="18438" name="テキスト ボックス 11"/>
          <p:cNvSpPr txBox="1">
            <a:spLocks noChangeArrowheads="1"/>
          </p:cNvSpPr>
          <p:nvPr/>
        </p:nvSpPr>
        <p:spPr bwMode="auto">
          <a:xfrm>
            <a:off x="1941513" y="2844800"/>
            <a:ext cx="6238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ja-JP" sz="1800">
                <a:solidFill>
                  <a:srgbClr val="FF0000"/>
                </a:solidFill>
                <a:ea typeface="メイリオ" charset="-128"/>
                <a:cs typeface="メイリオ" charset="-128"/>
              </a:rPr>
              <a:t>1MR</a:t>
            </a:r>
            <a:endParaRPr lang="ja-JP" altLang="en-US" sz="1800">
              <a:solidFill>
                <a:srgbClr val="FF0000"/>
              </a:solidFill>
              <a:ea typeface="メイリオ" charset="-128"/>
              <a:cs typeface="メイリオ" charset="-128"/>
            </a:endParaRPr>
          </a:p>
        </p:txBody>
      </p:sp>
      <p:sp>
        <p:nvSpPr>
          <p:cNvPr id="18439" name="テキスト ボックス 12"/>
          <p:cNvSpPr txBox="1">
            <a:spLocks noChangeArrowheads="1"/>
          </p:cNvSpPr>
          <p:nvPr/>
        </p:nvSpPr>
        <p:spPr bwMode="auto">
          <a:xfrm>
            <a:off x="1941513" y="3781425"/>
            <a:ext cx="6238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ja-JP" sz="1800">
                <a:solidFill>
                  <a:srgbClr val="FF0000"/>
                </a:solidFill>
                <a:ea typeface="メイリオ" charset="-128"/>
                <a:cs typeface="メイリオ" charset="-128"/>
              </a:rPr>
              <a:t>2MR</a:t>
            </a:r>
            <a:endParaRPr lang="ja-JP" altLang="en-US" sz="1800">
              <a:solidFill>
                <a:srgbClr val="FF0000"/>
              </a:solidFill>
              <a:ea typeface="メイリオ" charset="-128"/>
              <a:cs typeface="メイリオ" charset="-128"/>
            </a:endParaRPr>
          </a:p>
        </p:txBody>
      </p:sp>
      <p:sp>
        <p:nvSpPr>
          <p:cNvPr id="18440" name="テキスト ボックス 13"/>
          <p:cNvSpPr txBox="1">
            <a:spLocks noChangeArrowheads="1"/>
          </p:cNvSpPr>
          <p:nvPr/>
        </p:nvSpPr>
        <p:spPr bwMode="auto">
          <a:xfrm>
            <a:off x="1941513" y="4657725"/>
            <a:ext cx="6238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ja-JP" sz="1800">
                <a:solidFill>
                  <a:srgbClr val="FF0000"/>
                </a:solidFill>
                <a:ea typeface="メイリオ" charset="-128"/>
                <a:cs typeface="メイリオ" charset="-128"/>
              </a:rPr>
              <a:t>3MR</a:t>
            </a:r>
            <a:endParaRPr lang="ja-JP" altLang="en-US" sz="1800">
              <a:solidFill>
                <a:srgbClr val="FF0000"/>
              </a:solidFill>
              <a:ea typeface="メイリオ" charset="-128"/>
              <a:cs typeface="メイリオ" charset="-128"/>
            </a:endParaRPr>
          </a:p>
        </p:txBody>
      </p:sp>
      <p:sp>
        <p:nvSpPr>
          <p:cNvPr id="18" name="テキスト ボックス 14"/>
          <p:cNvSpPr txBox="1">
            <a:spLocks noChangeArrowheads="1"/>
          </p:cNvSpPr>
          <p:nvPr/>
        </p:nvSpPr>
        <p:spPr bwMode="auto">
          <a:xfrm>
            <a:off x="374650" y="357188"/>
            <a:ext cx="23812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285750" indent="-285750" eaLnBrk="1" hangingPunct="1">
              <a:buFont typeface="Arial" charset="0"/>
              <a:buChar char="•"/>
              <a:defRPr/>
            </a:pPr>
            <a:r>
              <a:rPr lang="en-US" altLang="ja-JP" sz="2400" dirty="0">
                <a:solidFill>
                  <a:srgbClr val="000000"/>
                </a:solidFill>
                <a:latin typeface="+mn-lt"/>
                <a:ea typeface="+mn-ea"/>
                <a:cs typeface="メイリオ" charset="-128"/>
              </a:rPr>
              <a:t>log/</a:t>
            </a:r>
            <a:r>
              <a:rPr lang="en-US" altLang="ja-JP" sz="2400" dirty="0" err="1">
                <a:solidFill>
                  <a:srgbClr val="000000"/>
                </a:solidFill>
                <a:latin typeface="+mn-lt"/>
                <a:ea typeface="+mn-ea"/>
                <a:cs typeface="メイリオ" charset="-128"/>
              </a:rPr>
              <a:t>vscf.out</a:t>
            </a:r>
            <a:endParaRPr lang="en-US" altLang="ja-JP" sz="2400" dirty="0">
              <a:solidFill>
                <a:srgbClr val="000000"/>
              </a:solidFill>
              <a:latin typeface="+mn-lt"/>
              <a:ea typeface="+mn-ea"/>
              <a:cs typeface="メイリオ" charset="-128"/>
            </a:endParaRPr>
          </a:p>
        </p:txBody>
      </p:sp>
      <p:grpSp>
        <p:nvGrpSpPr>
          <p:cNvPr id="18442" name="図形グループ 18"/>
          <p:cNvGrpSpPr>
            <a:grpSpLocks/>
          </p:cNvGrpSpPr>
          <p:nvPr/>
        </p:nvGrpSpPr>
        <p:grpSpPr bwMode="auto">
          <a:xfrm>
            <a:off x="3849688" y="1882775"/>
            <a:ext cx="4992687" cy="4240213"/>
            <a:chOff x="2006786" y="1008330"/>
            <a:chExt cx="4993690" cy="4240996"/>
          </a:xfrm>
        </p:grpSpPr>
        <p:pic>
          <p:nvPicPr>
            <p:cNvPr id="18443" name="図 1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44886" y="1008330"/>
              <a:ext cx="4652963" cy="2085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444" name="図 2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06786" y="3408177"/>
              <a:ext cx="4702175" cy="1154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445" name="テキスト ボックス 21"/>
            <p:cNvSpPr txBox="1">
              <a:spLocks noChangeArrowheads="1"/>
            </p:cNvSpPr>
            <p:nvPr/>
          </p:nvSpPr>
          <p:spPr bwMode="auto">
            <a:xfrm>
              <a:off x="2114963" y="2052225"/>
              <a:ext cx="1503362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charset="0"/>
                <a:buChar char="•"/>
                <a:defRPr kumimoji="1" sz="2800">
                  <a:solidFill>
                    <a:schemeClr val="tx1"/>
                  </a:solidFill>
                  <a:latin typeface="Calibri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kumimoji="1" sz="2400">
                  <a:solidFill>
                    <a:schemeClr val="tx1"/>
                  </a:solidFill>
                  <a:latin typeface="Calibri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kumimoji="1" sz="2000">
                  <a:solidFill>
                    <a:schemeClr val="tx1"/>
                  </a:solidFill>
                  <a:latin typeface="Calibri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kumimoji="1">
                  <a:solidFill>
                    <a:schemeClr val="tx1"/>
                  </a:solidFill>
                  <a:latin typeface="Calibri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kumimoji="1">
                  <a:solidFill>
                    <a:schemeClr val="tx1"/>
                  </a:solidFill>
                  <a:latin typeface="Calibri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 kumimoji="1">
                  <a:solidFill>
                    <a:schemeClr val="tx1"/>
                  </a:solidFill>
                  <a:latin typeface="Calibri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 kumimoji="1">
                  <a:solidFill>
                    <a:schemeClr val="tx1"/>
                  </a:solidFill>
                  <a:latin typeface="Calibri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 kumimoji="1">
                  <a:solidFill>
                    <a:schemeClr val="tx1"/>
                  </a:solidFill>
                  <a:latin typeface="Calibri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 kumimoji="1">
                  <a:solidFill>
                    <a:schemeClr val="tx1"/>
                  </a:solidFill>
                  <a:latin typeface="Calibri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ja-JP" sz="1800">
                  <a:solidFill>
                    <a:srgbClr val="FF0000"/>
                  </a:solidFill>
                  <a:ea typeface="メイリオ" charset="-128"/>
                  <a:cs typeface="メイリオ" charset="-128"/>
                </a:rPr>
                <a:t>VSCF iteration</a:t>
              </a:r>
              <a:endParaRPr lang="ja-JP" altLang="en-US" sz="1800">
                <a:solidFill>
                  <a:srgbClr val="FF0000"/>
                </a:solidFill>
                <a:ea typeface="メイリオ" charset="-128"/>
                <a:cs typeface="メイリオ" charset="-128"/>
              </a:endParaRPr>
            </a:p>
          </p:txBody>
        </p:sp>
        <p:sp>
          <p:nvSpPr>
            <p:cNvPr id="18446" name="テキスト ボックス 6"/>
            <p:cNvSpPr txBox="1">
              <a:spLocks noChangeArrowheads="1"/>
            </p:cNvSpPr>
            <p:nvPr/>
          </p:nvSpPr>
          <p:spPr bwMode="auto">
            <a:xfrm>
              <a:off x="4335649" y="2721696"/>
              <a:ext cx="185877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charset="0"/>
                <a:buChar char="•"/>
                <a:defRPr kumimoji="1" sz="2800">
                  <a:solidFill>
                    <a:schemeClr val="tx1"/>
                  </a:solidFill>
                  <a:latin typeface="Calibri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kumimoji="1" sz="2400">
                  <a:solidFill>
                    <a:schemeClr val="tx1"/>
                  </a:solidFill>
                  <a:latin typeface="Calibri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kumimoji="1" sz="2000">
                  <a:solidFill>
                    <a:schemeClr val="tx1"/>
                  </a:solidFill>
                  <a:latin typeface="Calibri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kumimoji="1">
                  <a:solidFill>
                    <a:schemeClr val="tx1"/>
                  </a:solidFill>
                  <a:latin typeface="Calibri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kumimoji="1">
                  <a:solidFill>
                    <a:schemeClr val="tx1"/>
                  </a:solidFill>
                  <a:latin typeface="Calibri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 kumimoji="1">
                  <a:solidFill>
                    <a:schemeClr val="tx1"/>
                  </a:solidFill>
                  <a:latin typeface="Calibri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 kumimoji="1">
                  <a:solidFill>
                    <a:schemeClr val="tx1"/>
                  </a:solidFill>
                  <a:latin typeface="Calibri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 kumimoji="1">
                  <a:solidFill>
                    <a:schemeClr val="tx1"/>
                  </a:solidFill>
                  <a:latin typeface="Calibri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 kumimoji="1">
                  <a:solidFill>
                    <a:schemeClr val="tx1"/>
                  </a:solidFill>
                  <a:latin typeface="Calibri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ja-JP" sz="1800">
                  <a:solidFill>
                    <a:srgbClr val="FF0000"/>
                  </a:solidFill>
                  <a:ea typeface="メイリオ" charset="-128"/>
                  <a:cs typeface="メイリオ" charset="-128"/>
                </a:rPr>
                <a:t>Zero-point Energy</a:t>
              </a:r>
              <a:endParaRPr lang="ja-JP" altLang="en-US" sz="1800">
                <a:solidFill>
                  <a:srgbClr val="FF0000"/>
                </a:solidFill>
                <a:ea typeface="メイリオ" charset="-128"/>
                <a:cs typeface="メイリオ" charset="-128"/>
              </a:endParaRPr>
            </a:p>
          </p:txBody>
        </p:sp>
        <p:sp>
          <p:nvSpPr>
            <p:cNvPr id="18447" name="テキスト ボックス 7"/>
            <p:cNvSpPr txBox="1">
              <a:spLocks noChangeArrowheads="1"/>
            </p:cNvSpPr>
            <p:nvPr/>
          </p:nvSpPr>
          <p:spPr bwMode="auto">
            <a:xfrm>
              <a:off x="3908026" y="4603213"/>
              <a:ext cx="3092450" cy="646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charset="0"/>
                <a:buChar char="•"/>
                <a:defRPr kumimoji="1" sz="2800">
                  <a:solidFill>
                    <a:schemeClr val="tx1"/>
                  </a:solidFill>
                  <a:latin typeface="Calibri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kumimoji="1" sz="2400">
                  <a:solidFill>
                    <a:schemeClr val="tx1"/>
                  </a:solidFill>
                  <a:latin typeface="Calibri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kumimoji="1" sz="2000">
                  <a:solidFill>
                    <a:schemeClr val="tx1"/>
                  </a:solidFill>
                  <a:latin typeface="Calibri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kumimoji="1">
                  <a:solidFill>
                    <a:schemeClr val="tx1"/>
                  </a:solidFill>
                  <a:latin typeface="Calibri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kumimoji="1">
                  <a:solidFill>
                    <a:schemeClr val="tx1"/>
                  </a:solidFill>
                  <a:latin typeface="Calibri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 kumimoji="1">
                  <a:solidFill>
                    <a:schemeClr val="tx1"/>
                  </a:solidFill>
                  <a:latin typeface="Calibri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 kumimoji="1">
                  <a:solidFill>
                    <a:schemeClr val="tx1"/>
                  </a:solidFill>
                  <a:latin typeface="Calibri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 kumimoji="1">
                  <a:solidFill>
                    <a:schemeClr val="tx1"/>
                  </a:solidFill>
                  <a:latin typeface="Calibri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 kumimoji="1">
                  <a:solidFill>
                    <a:schemeClr val="tx1"/>
                  </a:solidFill>
                  <a:latin typeface="Calibri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ja-JP" sz="1800">
                  <a:solidFill>
                    <a:srgbClr val="FF0000"/>
                  </a:solidFill>
                  <a:ea typeface="メイリオ" charset="-128"/>
                  <a:cs typeface="メイリオ" charset="-128"/>
                </a:rPr>
                <a:t>Virtual VSCF energies for the fundamental levels.</a:t>
              </a:r>
              <a:endParaRPr lang="ja-JP" altLang="en-US" sz="1800">
                <a:solidFill>
                  <a:srgbClr val="FF0000"/>
                </a:solidFill>
                <a:ea typeface="メイリオ" charset="-128"/>
                <a:cs typeface="メイリオ" charset="-128"/>
              </a:endParaRPr>
            </a:p>
          </p:txBody>
        </p:sp>
        <p:cxnSp>
          <p:nvCxnSpPr>
            <p:cNvPr id="25" name="直線矢印コネクタ 24"/>
            <p:cNvCxnSpPr/>
            <p:nvPr/>
          </p:nvCxnSpPr>
          <p:spPr>
            <a:xfrm>
              <a:off x="2565698" y="1867327"/>
              <a:ext cx="0" cy="82882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正方形/長方形 25"/>
            <p:cNvSpPr/>
            <p:nvPr/>
          </p:nvSpPr>
          <p:spPr>
            <a:xfrm>
              <a:off x="3189711" y="2875575"/>
              <a:ext cx="1089244" cy="19688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ja-JP" altLang="en-US"/>
            </a:p>
          </p:txBody>
        </p:sp>
        <p:sp>
          <p:nvSpPr>
            <p:cNvPr id="27" name="正方形/長方形 26"/>
            <p:cNvSpPr/>
            <p:nvPr/>
          </p:nvSpPr>
          <p:spPr>
            <a:xfrm>
              <a:off x="4148753" y="3977503"/>
              <a:ext cx="2515105" cy="51920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994664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スライド番号プレースホルダー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8454BD59-0729-954C-8654-A47BB77DDD77}" type="slidenum">
              <a:rPr lang="ja-JP" altLang="en-US" sz="1200">
                <a:solidFill>
                  <a:srgbClr val="898989"/>
                </a:solidFill>
                <a:latin typeface="Arial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5</a:t>
            </a:fld>
            <a:endParaRPr lang="ja-JP" altLang="en-US" sz="1200">
              <a:solidFill>
                <a:srgbClr val="898989"/>
              </a:solidFill>
              <a:latin typeface="Arial" charset="0"/>
            </a:endParaRPr>
          </a:p>
        </p:txBody>
      </p:sp>
      <p:sp>
        <p:nvSpPr>
          <p:cNvPr id="3" name="テキスト ボックス 14"/>
          <p:cNvSpPr txBox="1">
            <a:spLocks noChangeArrowheads="1"/>
          </p:cNvSpPr>
          <p:nvPr/>
        </p:nvSpPr>
        <p:spPr bwMode="auto">
          <a:xfrm>
            <a:off x="482600" y="474663"/>
            <a:ext cx="13065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285750" indent="-285750" eaLnBrk="1" hangingPunct="1">
              <a:buFont typeface="Arial" charset="0"/>
              <a:buChar char="•"/>
              <a:defRPr/>
            </a:pPr>
            <a:r>
              <a:rPr lang="en-US" altLang="ja-JP" sz="2400">
                <a:solidFill>
                  <a:srgbClr val="000000"/>
                </a:solidFill>
                <a:latin typeface="+mn-lt"/>
                <a:ea typeface="+mn-ea"/>
                <a:cs typeface="メイリオ" charset="-128"/>
              </a:rPr>
              <a:t>vci.inp</a:t>
            </a:r>
            <a:endParaRPr lang="en-US" altLang="ja-JP" sz="2400" dirty="0">
              <a:solidFill>
                <a:srgbClr val="000000"/>
              </a:solidFill>
              <a:latin typeface="+mn-lt"/>
              <a:ea typeface="+mn-ea"/>
              <a:cs typeface="メイリオ" charset="-128"/>
            </a:endParaRPr>
          </a:p>
        </p:txBody>
      </p:sp>
      <p:sp>
        <p:nvSpPr>
          <p:cNvPr id="19459" name="テキスト ボックス 3"/>
          <p:cNvSpPr txBox="1">
            <a:spLocks noChangeArrowheads="1"/>
          </p:cNvSpPr>
          <p:nvPr/>
        </p:nvSpPr>
        <p:spPr bwMode="auto">
          <a:xfrm>
            <a:off x="1044575" y="1450975"/>
            <a:ext cx="3992563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ja-JP" sz="1800">
                <a:solidFill>
                  <a:srgbClr val="000000"/>
                </a:solidFill>
                <a:ea typeface="メイリオ" charset="-128"/>
                <a:cs typeface="メイリオ" charset="-128"/>
              </a:rPr>
              <a:t>#--- [  VIB  ]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ja-JP" sz="1800">
                <a:solidFill>
                  <a:srgbClr val="000000"/>
                </a:solidFill>
                <a:ea typeface="メイリオ" charset="-128"/>
                <a:cs typeface="メイリオ" charset="-128"/>
              </a:rPr>
              <a:t>&amp;vib  MR=3  vmaxAll=10  vscf=.t. vci=.t. /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ja-JP" sz="1800">
              <a:solidFill>
                <a:srgbClr val="000000"/>
              </a:solidFill>
              <a:ea typeface="メイリオ" charset="-128"/>
              <a:cs typeface="メイリオ" charset="-128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ja-JP" sz="1800">
              <a:solidFill>
                <a:srgbClr val="000000"/>
              </a:solidFill>
              <a:ea typeface="メイリオ" charset="-128"/>
              <a:cs typeface="メイリオ" charset="-128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ja-JP" sz="1800">
              <a:solidFill>
                <a:srgbClr val="000000"/>
              </a:solidFill>
              <a:ea typeface="メイリオ" charset="-128"/>
              <a:cs typeface="メイリオ" charset="-128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hr-HR" altLang="ja-JP" sz="1800">
                <a:solidFill>
                  <a:srgbClr val="000000"/>
                </a:solidFill>
                <a:ea typeface="メイリオ" charset="-128"/>
                <a:cs typeface="メイリオ" charset="-128"/>
              </a:rPr>
              <a:t>#--- [  VCI  ]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hr-HR" altLang="ja-JP" sz="1800">
                <a:solidFill>
                  <a:srgbClr val="000000"/>
                </a:solidFill>
                <a:ea typeface="メイリオ" charset="-128"/>
                <a:cs typeface="メイリオ" charset="-128"/>
              </a:rPr>
              <a:t>&amp;vci  nstate=20  nCUP=3  maxSum=8 /</a:t>
            </a:r>
            <a:endParaRPr lang="en-US" altLang="ja-JP" sz="1800">
              <a:solidFill>
                <a:srgbClr val="000000"/>
              </a:solidFill>
              <a:ea typeface="メイリオ" charset="-128"/>
              <a:cs typeface="メイリオ" charset="-128"/>
            </a:endParaRPr>
          </a:p>
        </p:txBody>
      </p:sp>
      <p:sp>
        <p:nvSpPr>
          <p:cNvPr id="19460" name="テキスト ボックス 13"/>
          <p:cNvSpPr txBox="1">
            <a:spLocks noChangeArrowheads="1"/>
          </p:cNvSpPr>
          <p:nvPr/>
        </p:nvSpPr>
        <p:spPr bwMode="auto">
          <a:xfrm>
            <a:off x="2603500" y="2084388"/>
            <a:ext cx="39862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ja-JP" sz="1800">
                <a:solidFill>
                  <a:srgbClr val="FF0000"/>
                </a:solidFill>
                <a:ea typeface="メイリオ" charset="-128"/>
                <a:cs typeface="メイリオ" charset="-128"/>
              </a:rPr>
              <a:t>vscf = .t. and vci = .t. invokes VSCF/VCI.</a:t>
            </a:r>
            <a:endParaRPr lang="ja-JP" altLang="en-US" sz="1800">
              <a:solidFill>
                <a:srgbClr val="FF0000"/>
              </a:solidFill>
              <a:ea typeface="メイリオ" charset="-128"/>
              <a:cs typeface="メイリオ" charset="-128"/>
            </a:endParaRPr>
          </a:p>
        </p:txBody>
      </p:sp>
      <p:sp>
        <p:nvSpPr>
          <p:cNvPr id="19461" name="テキスト ボックス 13"/>
          <p:cNvSpPr txBox="1">
            <a:spLocks noChangeArrowheads="1"/>
          </p:cNvSpPr>
          <p:nvPr/>
        </p:nvSpPr>
        <p:spPr bwMode="auto">
          <a:xfrm>
            <a:off x="1666875" y="3414713"/>
            <a:ext cx="5654675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tabLst>
                <a:tab pos="1327150" algn="l"/>
              </a:tabLst>
              <a:defRPr kumimoji="1"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tabLst>
                <a:tab pos="1327150" algn="l"/>
              </a:tabLst>
              <a:defRPr kumimoji="1"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tabLst>
                <a:tab pos="1327150" algn="l"/>
              </a:tabLst>
              <a:defRPr kumimoji="1"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tabLst>
                <a:tab pos="1327150" algn="l"/>
              </a:tabLst>
              <a:defRPr kumimoji="1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tabLst>
                <a:tab pos="1327150" algn="l"/>
              </a:tabLst>
              <a:defRPr kumimoji="1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tabLst>
                <a:tab pos="1327150" algn="l"/>
              </a:tabLst>
              <a:defRPr kumimoji="1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tabLst>
                <a:tab pos="1327150" algn="l"/>
              </a:tabLst>
              <a:defRPr kumimoji="1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tabLst>
                <a:tab pos="1327150" algn="l"/>
              </a:tabLst>
              <a:defRPr kumimoji="1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tabLst>
                <a:tab pos="1327150" algn="l"/>
              </a:tabLst>
              <a:defRPr kumimoji="1"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ja-JP" sz="1800">
                <a:solidFill>
                  <a:srgbClr val="FF0000"/>
                </a:solidFill>
                <a:ea typeface="メイリオ" charset="-128"/>
                <a:cs typeface="メイリオ" charset="-128"/>
              </a:rPr>
              <a:t>nstate	: Number of states to obtain.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ja-JP" sz="1800">
                <a:solidFill>
                  <a:srgbClr val="FF0000"/>
                </a:solidFill>
                <a:ea typeface="メイリオ" charset="-128"/>
                <a:cs typeface="メイリオ" charset="-128"/>
              </a:rPr>
              <a:t>nCUP	: Max number of modes to excite.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ja-JP" sz="1800">
                <a:solidFill>
                  <a:srgbClr val="FF0000"/>
                </a:solidFill>
                <a:ea typeface="メイリオ" charset="-128"/>
                <a:cs typeface="メイリオ" charset="-128"/>
              </a:rPr>
              <a:t>maxSum	: Max sum of quantum numbers to excite.</a:t>
            </a:r>
            <a:endParaRPr lang="ja-JP" altLang="en-US" sz="1800">
              <a:solidFill>
                <a:srgbClr val="FF0000"/>
              </a:solidFill>
              <a:ea typeface="メイリオ" charset="-128"/>
              <a:cs typeface="メイリオ" charset="-128"/>
            </a:endParaRPr>
          </a:p>
        </p:txBody>
      </p:sp>
      <p:sp>
        <p:nvSpPr>
          <p:cNvPr id="19462" name="テキスト ボックス 13"/>
          <p:cNvSpPr txBox="1">
            <a:spLocks noChangeArrowheads="1"/>
          </p:cNvSpPr>
          <p:nvPr/>
        </p:nvSpPr>
        <p:spPr bwMode="auto">
          <a:xfrm>
            <a:off x="1952625" y="4319588"/>
            <a:ext cx="50593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ja-JP" sz="1800">
                <a:solidFill>
                  <a:srgbClr val="FF0000"/>
                </a:solidFill>
                <a:ea typeface="メイリオ" charset="-128"/>
                <a:cs typeface="メイリオ" charset="-128"/>
              </a:rPr>
              <a:t>* nCUP=3 and maxSum=8 means VCI[3]-(8).</a:t>
            </a:r>
            <a:endParaRPr lang="ja-JP" altLang="en-US" sz="1800">
              <a:solidFill>
                <a:srgbClr val="FF0000"/>
              </a:solidFill>
              <a:ea typeface="メイリオ" charset="-128"/>
              <a:cs typeface="メイリオ" charset="-128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963613" y="1314450"/>
            <a:ext cx="7227887" cy="37814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16429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スライド番号プレースホルダー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CCDEF811-6F25-BD49-87D9-1B5D94A0E93C}" type="slidenum">
              <a:rPr lang="ja-JP" altLang="en-US" sz="1200">
                <a:solidFill>
                  <a:srgbClr val="898989"/>
                </a:solidFill>
                <a:latin typeface="Arial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6</a:t>
            </a:fld>
            <a:endParaRPr lang="ja-JP" altLang="en-US" sz="1200">
              <a:solidFill>
                <a:srgbClr val="898989"/>
              </a:solidFill>
              <a:latin typeface="Arial" charset="0"/>
            </a:endParaRPr>
          </a:p>
        </p:txBody>
      </p:sp>
      <p:sp>
        <p:nvSpPr>
          <p:cNvPr id="3" name="テキスト ボックス 14"/>
          <p:cNvSpPr txBox="1">
            <a:spLocks noChangeArrowheads="1"/>
          </p:cNvSpPr>
          <p:nvPr/>
        </p:nvSpPr>
        <p:spPr bwMode="auto">
          <a:xfrm>
            <a:off x="374650" y="350838"/>
            <a:ext cx="19510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285750" indent="-285750" eaLnBrk="1" hangingPunct="1">
              <a:buFont typeface="Arial" charset="0"/>
              <a:buChar char="•"/>
              <a:defRPr/>
            </a:pPr>
            <a:r>
              <a:rPr lang="en-US" altLang="ja-JP" sz="2400" dirty="0">
                <a:solidFill>
                  <a:srgbClr val="000000"/>
                </a:solidFill>
                <a:latin typeface="+mn-lt"/>
                <a:ea typeface="+mn-ea"/>
                <a:cs typeface="メイリオ" charset="-128"/>
              </a:rPr>
              <a:t>log/</a:t>
            </a:r>
            <a:r>
              <a:rPr lang="en-US" altLang="ja-JP" sz="2400" dirty="0" err="1">
                <a:solidFill>
                  <a:srgbClr val="000000"/>
                </a:solidFill>
                <a:latin typeface="+mn-lt"/>
                <a:ea typeface="+mn-ea"/>
                <a:cs typeface="メイリオ" charset="-128"/>
              </a:rPr>
              <a:t>vci.out</a:t>
            </a:r>
            <a:endParaRPr lang="en-US" altLang="ja-JP" sz="2400" dirty="0">
              <a:solidFill>
                <a:srgbClr val="000000"/>
              </a:solidFill>
              <a:latin typeface="+mn-lt"/>
              <a:ea typeface="+mn-ea"/>
              <a:cs typeface="メイリオ" charset="-128"/>
            </a:endParaRPr>
          </a:p>
        </p:txBody>
      </p:sp>
      <p:grpSp>
        <p:nvGrpSpPr>
          <p:cNvPr id="20483" name="図形グループ 3"/>
          <p:cNvGrpSpPr>
            <a:grpSpLocks/>
          </p:cNvGrpSpPr>
          <p:nvPr/>
        </p:nvGrpSpPr>
        <p:grpSpPr bwMode="auto">
          <a:xfrm>
            <a:off x="1446213" y="1135063"/>
            <a:ext cx="6146800" cy="4837112"/>
            <a:chOff x="1136819" y="1215361"/>
            <a:chExt cx="6147659" cy="4837777"/>
          </a:xfrm>
        </p:grpSpPr>
        <p:grpSp>
          <p:nvGrpSpPr>
            <p:cNvPr id="20484" name="図形グループ 5"/>
            <p:cNvGrpSpPr>
              <a:grpSpLocks/>
            </p:cNvGrpSpPr>
            <p:nvPr/>
          </p:nvGrpSpPr>
          <p:grpSpPr bwMode="auto">
            <a:xfrm>
              <a:off x="1136819" y="1215361"/>
              <a:ext cx="3559006" cy="4837777"/>
              <a:chOff x="1536700" y="1118717"/>
              <a:chExt cx="4432300" cy="6022311"/>
            </a:xfrm>
          </p:grpSpPr>
          <p:pic>
            <p:nvPicPr>
              <p:cNvPr id="20499" name="図 3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44396" y="1118717"/>
                <a:ext cx="4420975" cy="2047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0500" name="図 4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36700" y="3229428"/>
                <a:ext cx="4432300" cy="39116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20485" name="テキスト ボックス 13"/>
            <p:cNvSpPr txBox="1">
              <a:spLocks noChangeArrowheads="1"/>
            </p:cNvSpPr>
            <p:nvPr/>
          </p:nvSpPr>
          <p:spPr bwMode="auto">
            <a:xfrm>
              <a:off x="4852428" y="1779495"/>
              <a:ext cx="2432050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charset="0"/>
                <a:buChar char="•"/>
                <a:defRPr kumimoji="1" sz="2800">
                  <a:solidFill>
                    <a:schemeClr val="tx1"/>
                  </a:solidFill>
                  <a:latin typeface="Calibri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kumimoji="1" sz="2400">
                  <a:solidFill>
                    <a:schemeClr val="tx1"/>
                  </a:solidFill>
                  <a:latin typeface="Calibri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kumimoji="1" sz="2000">
                  <a:solidFill>
                    <a:schemeClr val="tx1"/>
                  </a:solidFill>
                  <a:latin typeface="Calibri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kumimoji="1">
                  <a:solidFill>
                    <a:schemeClr val="tx1"/>
                  </a:solidFill>
                  <a:latin typeface="Calibri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kumimoji="1">
                  <a:solidFill>
                    <a:schemeClr val="tx1"/>
                  </a:solidFill>
                  <a:latin typeface="Calibri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 kumimoji="1">
                  <a:solidFill>
                    <a:schemeClr val="tx1"/>
                  </a:solidFill>
                  <a:latin typeface="Calibri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 kumimoji="1">
                  <a:solidFill>
                    <a:schemeClr val="tx1"/>
                  </a:solidFill>
                  <a:latin typeface="Calibri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 kumimoji="1">
                  <a:solidFill>
                    <a:schemeClr val="tx1"/>
                  </a:solidFill>
                  <a:latin typeface="Calibri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 kumimoji="1">
                  <a:solidFill>
                    <a:schemeClr val="tx1"/>
                  </a:solidFill>
                  <a:latin typeface="Calibri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ja-JP" sz="1800">
                  <a:solidFill>
                    <a:srgbClr val="FF0000"/>
                  </a:solidFill>
                  <a:ea typeface="メイリオ" charset="-128"/>
                  <a:cs typeface="メイリオ" charset="-128"/>
                </a:rPr>
                <a:t>VCI[3]-(8)</a:t>
              </a:r>
              <a:endParaRPr lang="ja-JP" altLang="en-US" sz="1800">
                <a:solidFill>
                  <a:srgbClr val="FF0000"/>
                </a:solidFill>
                <a:ea typeface="メイリオ" charset="-128"/>
                <a:cs typeface="メイリオ" charset="-128"/>
              </a:endParaRPr>
            </a:p>
          </p:txBody>
        </p:sp>
        <p:sp>
          <p:nvSpPr>
            <p:cNvPr id="20486" name="テキスト ボックス 13"/>
            <p:cNvSpPr txBox="1">
              <a:spLocks noChangeArrowheads="1"/>
            </p:cNvSpPr>
            <p:nvPr/>
          </p:nvSpPr>
          <p:spPr bwMode="auto">
            <a:xfrm>
              <a:off x="3749768" y="2402541"/>
              <a:ext cx="2432050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charset="0"/>
                <a:buChar char="•"/>
                <a:defRPr kumimoji="1" sz="2800">
                  <a:solidFill>
                    <a:schemeClr val="tx1"/>
                  </a:solidFill>
                  <a:latin typeface="Calibri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kumimoji="1" sz="2400">
                  <a:solidFill>
                    <a:schemeClr val="tx1"/>
                  </a:solidFill>
                  <a:latin typeface="Calibri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kumimoji="1" sz="2000">
                  <a:solidFill>
                    <a:schemeClr val="tx1"/>
                  </a:solidFill>
                  <a:latin typeface="Calibri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kumimoji="1">
                  <a:solidFill>
                    <a:schemeClr val="tx1"/>
                  </a:solidFill>
                  <a:latin typeface="Calibri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kumimoji="1">
                  <a:solidFill>
                    <a:schemeClr val="tx1"/>
                  </a:solidFill>
                  <a:latin typeface="Calibri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 kumimoji="1">
                  <a:solidFill>
                    <a:schemeClr val="tx1"/>
                  </a:solidFill>
                  <a:latin typeface="Calibri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 kumimoji="1">
                  <a:solidFill>
                    <a:schemeClr val="tx1"/>
                  </a:solidFill>
                  <a:latin typeface="Calibri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 kumimoji="1">
                  <a:solidFill>
                    <a:schemeClr val="tx1"/>
                  </a:solidFill>
                  <a:latin typeface="Calibri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 kumimoji="1">
                  <a:solidFill>
                    <a:schemeClr val="tx1"/>
                  </a:solidFill>
                  <a:latin typeface="Calibri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ja-JP" sz="1800">
                  <a:solidFill>
                    <a:srgbClr val="FF0000"/>
                  </a:solidFill>
                  <a:ea typeface="メイリオ" charset="-128"/>
                  <a:cs typeface="メイリオ" charset="-128"/>
                </a:rPr>
                <a:t>Dimension of VCI matrix</a:t>
              </a:r>
              <a:endParaRPr lang="ja-JP" altLang="en-US" sz="1800">
                <a:solidFill>
                  <a:srgbClr val="FF0000"/>
                </a:solidFill>
                <a:ea typeface="メイリオ" charset="-128"/>
                <a:cs typeface="メイリオ" charset="-128"/>
              </a:endParaRPr>
            </a:p>
          </p:txBody>
        </p:sp>
        <p:sp>
          <p:nvSpPr>
            <p:cNvPr id="20487" name="テキスト ボックス 13"/>
            <p:cNvSpPr txBox="1">
              <a:spLocks noChangeArrowheads="1"/>
            </p:cNvSpPr>
            <p:nvPr/>
          </p:nvSpPr>
          <p:spPr bwMode="auto">
            <a:xfrm>
              <a:off x="1181381" y="3634815"/>
              <a:ext cx="902913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charset="0"/>
                <a:buChar char="•"/>
                <a:defRPr kumimoji="1" sz="2800">
                  <a:solidFill>
                    <a:schemeClr val="tx1"/>
                  </a:solidFill>
                  <a:latin typeface="Calibri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kumimoji="1" sz="2400">
                  <a:solidFill>
                    <a:schemeClr val="tx1"/>
                  </a:solidFill>
                  <a:latin typeface="Calibri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kumimoji="1" sz="2000">
                  <a:solidFill>
                    <a:schemeClr val="tx1"/>
                  </a:solidFill>
                  <a:latin typeface="Calibri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kumimoji="1">
                  <a:solidFill>
                    <a:schemeClr val="tx1"/>
                  </a:solidFill>
                  <a:latin typeface="Calibri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kumimoji="1">
                  <a:solidFill>
                    <a:schemeClr val="tx1"/>
                  </a:solidFill>
                  <a:latin typeface="Calibri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 kumimoji="1">
                  <a:solidFill>
                    <a:schemeClr val="tx1"/>
                  </a:solidFill>
                  <a:latin typeface="Calibri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 kumimoji="1">
                  <a:solidFill>
                    <a:schemeClr val="tx1"/>
                  </a:solidFill>
                  <a:latin typeface="Calibri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 kumimoji="1">
                  <a:solidFill>
                    <a:schemeClr val="tx1"/>
                  </a:solidFill>
                  <a:latin typeface="Calibri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 kumimoji="1">
                  <a:solidFill>
                    <a:schemeClr val="tx1"/>
                  </a:solidFill>
                  <a:latin typeface="Calibri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ja-JP" sz="1800">
                  <a:solidFill>
                    <a:srgbClr val="FF0000"/>
                  </a:solidFill>
                  <a:ea typeface="メイリオ" charset="-128"/>
                  <a:cs typeface="メイリオ" charset="-128"/>
                </a:rPr>
                <a:t>CI coeff.</a:t>
              </a:r>
              <a:endParaRPr lang="ja-JP" altLang="en-US" sz="1800">
                <a:solidFill>
                  <a:srgbClr val="FF0000"/>
                </a:solidFill>
                <a:ea typeface="メイリオ" charset="-128"/>
                <a:cs typeface="メイリオ" charset="-128"/>
              </a:endParaRPr>
            </a:p>
          </p:txBody>
        </p:sp>
        <p:sp>
          <p:nvSpPr>
            <p:cNvPr id="20488" name="テキスト ボックス 13"/>
            <p:cNvSpPr txBox="1">
              <a:spLocks noChangeArrowheads="1"/>
            </p:cNvSpPr>
            <p:nvPr/>
          </p:nvSpPr>
          <p:spPr bwMode="auto">
            <a:xfrm>
              <a:off x="2969839" y="4412597"/>
              <a:ext cx="3128962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charset="0"/>
                <a:buChar char="•"/>
                <a:defRPr kumimoji="1" sz="2800">
                  <a:solidFill>
                    <a:schemeClr val="tx1"/>
                  </a:solidFill>
                  <a:latin typeface="Calibri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kumimoji="1" sz="2400">
                  <a:solidFill>
                    <a:schemeClr val="tx1"/>
                  </a:solidFill>
                  <a:latin typeface="Calibri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kumimoji="1" sz="2000">
                  <a:solidFill>
                    <a:schemeClr val="tx1"/>
                  </a:solidFill>
                  <a:latin typeface="Calibri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kumimoji="1">
                  <a:solidFill>
                    <a:schemeClr val="tx1"/>
                  </a:solidFill>
                  <a:latin typeface="Calibri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kumimoji="1">
                  <a:solidFill>
                    <a:schemeClr val="tx1"/>
                  </a:solidFill>
                  <a:latin typeface="Calibri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 kumimoji="1">
                  <a:solidFill>
                    <a:schemeClr val="tx1"/>
                  </a:solidFill>
                  <a:latin typeface="Calibri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 kumimoji="1">
                  <a:solidFill>
                    <a:schemeClr val="tx1"/>
                  </a:solidFill>
                  <a:latin typeface="Calibri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 kumimoji="1">
                  <a:solidFill>
                    <a:schemeClr val="tx1"/>
                  </a:solidFill>
                  <a:latin typeface="Calibri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 kumimoji="1">
                  <a:solidFill>
                    <a:schemeClr val="tx1"/>
                  </a:solidFill>
                  <a:latin typeface="Calibri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ja-JP" sz="1800">
                  <a:solidFill>
                    <a:srgbClr val="FF0000"/>
                  </a:solidFill>
                  <a:ea typeface="メイリオ" charset="-128"/>
                  <a:cs typeface="メイリオ" charset="-128"/>
                </a:rPr>
                <a:t>1st excitation of the 1st mode</a:t>
              </a:r>
              <a:endParaRPr lang="ja-JP" altLang="en-US" sz="1800">
                <a:solidFill>
                  <a:srgbClr val="FF0000"/>
                </a:solidFill>
                <a:ea typeface="メイリオ" charset="-128"/>
                <a:cs typeface="メイリオ" charset="-128"/>
              </a:endParaRPr>
            </a:p>
          </p:txBody>
        </p:sp>
        <p:sp>
          <p:nvSpPr>
            <p:cNvPr id="20489" name="テキスト ボックス 13"/>
            <p:cNvSpPr txBox="1">
              <a:spLocks noChangeArrowheads="1"/>
            </p:cNvSpPr>
            <p:nvPr/>
          </p:nvSpPr>
          <p:spPr bwMode="auto">
            <a:xfrm>
              <a:off x="3682534" y="3352426"/>
              <a:ext cx="243205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charset="0"/>
                <a:buChar char="•"/>
                <a:defRPr kumimoji="1" sz="2800">
                  <a:solidFill>
                    <a:schemeClr val="tx1"/>
                  </a:solidFill>
                  <a:latin typeface="Calibri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kumimoji="1" sz="2400">
                  <a:solidFill>
                    <a:schemeClr val="tx1"/>
                  </a:solidFill>
                  <a:latin typeface="Calibri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kumimoji="1" sz="2000">
                  <a:solidFill>
                    <a:schemeClr val="tx1"/>
                  </a:solidFill>
                  <a:latin typeface="Calibri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kumimoji="1">
                  <a:solidFill>
                    <a:schemeClr val="tx1"/>
                  </a:solidFill>
                  <a:latin typeface="Calibri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kumimoji="1">
                  <a:solidFill>
                    <a:schemeClr val="tx1"/>
                  </a:solidFill>
                  <a:latin typeface="Calibri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 kumimoji="1">
                  <a:solidFill>
                    <a:schemeClr val="tx1"/>
                  </a:solidFill>
                  <a:latin typeface="Calibri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 kumimoji="1">
                  <a:solidFill>
                    <a:schemeClr val="tx1"/>
                  </a:solidFill>
                  <a:latin typeface="Calibri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 kumimoji="1">
                  <a:solidFill>
                    <a:schemeClr val="tx1"/>
                  </a:solidFill>
                  <a:latin typeface="Calibri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 kumimoji="1">
                  <a:solidFill>
                    <a:schemeClr val="tx1"/>
                  </a:solidFill>
                  <a:latin typeface="Calibri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ja-JP" sz="1800">
                  <a:solidFill>
                    <a:srgbClr val="FF0000"/>
                  </a:solidFill>
                  <a:ea typeface="メイリオ" charset="-128"/>
                  <a:cs typeface="メイリオ" charset="-128"/>
                </a:rPr>
                <a:t>Zero-point energy</a:t>
              </a:r>
              <a:endParaRPr lang="ja-JP" altLang="en-US" sz="1800">
                <a:solidFill>
                  <a:srgbClr val="FF0000"/>
                </a:solidFill>
                <a:ea typeface="メイリオ" charset="-128"/>
                <a:cs typeface="メイリオ" charset="-128"/>
              </a:endParaRPr>
            </a:p>
          </p:txBody>
        </p:sp>
        <p:sp>
          <p:nvSpPr>
            <p:cNvPr id="2" name="正方形/長方形 1"/>
            <p:cNvSpPr/>
            <p:nvPr/>
          </p:nvSpPr>
          <p:spPr>
            <a:xfrm>
              <a:off x="3213559" y="2433140"/>
              <a:ext cx="471553" cy="21593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ja-JP" altLang="en-US"/>
            </a:p>
          </p:txBody>
        </p:sp>
        <p:sp>
          <p:nvSpPr>
            <p:cNvPr id="24" name="正方形/長方形 23"/>
            <p:cNvSpPr/>
            <p:nvPr/>
          </p:nvSpPr>
          <p:spPr>
            <a:xfrm>
              <a:off x="4396411" y="1734544"/>
              <a:ext cx="242922" cy="39057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ja-JP" altLang="en-US"/>
            </a:p>
          </p:txBody>
        </p:sp>
        <p:sp>
          <p:nvSpPr>
            <p:cNvPr id="25" name="正方形/長方形 24"/>
            <p:cNvSpPr/>
            <p:nvPr/>
          </p:nvSpPr>
          <p:spPr>
            <a:xfrm>
              <a:off x="2689611" y="3442929"/>
              <a:ext cx="860545" cy="20164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ja-JP" altLang="en-US"/>
            </a:p>
          </p:txBody>
        </p:sp>
        <p:sp>
          <p:nvSpPr>
            <p:cNvPr id="26" name="正方形/長方形 25"/>
            <p:cNvSpPr/>
            <p:nvPr/>
          </p:nvSpPr>
          <p:spPr>
            <a:xfrm>
              <a:off x="1735390" y="3966876"/>
              <a:ext cx="509659" cy="37629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ja-JP" altLang="en-US"/>
            </a:p>
          </p:txBody>
        </p:sp>
        <p:sp>
          <p:nvSpPr>
            <p:cNvPr id="20494" name="テキスト ボックス 13"/>
            <p:cNvSpPr txBox="1">
              <a:spLocks noChangeArrowheads="1"/>
            </p:cNvSpPr>
            <p:nvPr/>
          </p:nvSpPr>
          <p:spPr bwMode="auto">
            <a:xfrm>
              <a:off x="3628746" y="4777814"/>
              <a:ext cx="2432050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charset="0"/>
                <a:buChar char="•"/>
                <a:defRPr kumimoji="1" sz="2800">
                  <a:solidFill>
                    <a:schemeClr val="tx1"/>
                  </a:solidFill>
                  <a:latin typeface="Calibri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kumimoji="1" sz="2400">
                  <a:solidFill>
                    <a:schemeClr val="tx1"/>
                  </a:solidFill>
                  <a:latin typeface="Calibri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kumimoji="1" sz="2000">
                  <a:solidFill>
                    <a:schemeClr val="tx1"/>
                  </a:solidFill>
                  <a:latin typeface="Calibri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kumimoji="1">
                  <a:solidFill>
                    <a:schemeClr val="tx1"/>
                  </a:solidFill>
                  <a:latin typeface="Calibri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kumimoji="1">
                  <a:solidFill>
                    <a:schemeClr val="tx1"/>
                  </a:solidFill>
                  <a:latin typeface="Calibri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 kumimoji="1">
                  <a:solidFill>
                    <a:schemeClr val="tx1"/>
                  </a:solidFill>
                  <a:latin typeface="Calibri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 kumimoji="1">
                  <a:solidFill>
                    <a:schemeClr val="tx1"/>
                  </a:solidFill>
                  <a:latin typeface="Calibri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 kumimoji="1">
                  <a:solidFill>
                    <a:schemeClr val="tx1"/>
                  </a:solidFill>
                  <a:latin typeface="Calibri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 kumimoji="1">
                  <a:solidFill>
                    <a:schemeClr val="tx1"/>
                  </a:solidFill>
                  <a:latin typeface="Calibri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ja-JP" sz="1800">
                  <a:solidFill>
                    <a:srgbClr val="FF0000"/>
                  </a:solidFill>
                  <a:ea typeface="メイリオ" charset="-128"/>
                  <a:cs typeface="メイリオ" charset="-128"/>
                </a:rPr>
                <a:t>Total energy and excitation energy</a:t>
              </a:r>
              <a:endParaRPr lang="ja-JP" altLang="en-US" sz="1800">
                <a:solidFill>
                  <a:srgbClr val="FF0000"/>
                </a:solidFill>
                <a:ea typeface="メイリオ" charset="-128"/>
                <a:cs typeface="メイリオ" charset="-128"/>
              </a:endParaRPr>
            </a:p>
          </p:txBody>
        </p:sp>
        <p:sp>
          <p:nvSpPr>
            <p:cNvPr id="28" name="正方形/長方形 27"/>
            <p:cNvSpPr/>
            <p:nvPr/>
          </p:nvSpPr>
          <p:spPr>
            <a:xfrm>
              <a:off x="2595935" y="4478121"/>
              <a:ext cx="362001" cy="25562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ja-JP" altLang="en-US"/>
            </a:p>
          </p:txBody>
        </p:sp>
        <p:sp>
          <p:nvSpPr>
            <p:cNvPr id="20496" name="テキスト ボックス 13"/>
            <p:cNvSpPr txBox="1">
              <a:spLocks noChangeArrowheads="1"/>
            </p:cNvSpPr>
            <p:nvPr/>
          </p:nvSpPr>
          <p:spPr bwMode="auto">
            <a:xfrm>
              <a:off x="1181381" y="5208121"/>
              <a:ext cx="902913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charset="0"/>
                <a:buChar char="•"/>
                <a:defRPr kumimoji="1" sz="2800">
                  <a:solidFill>
                    <a:schemeClr val="tx1"/>
                  </a:solidFill>
                  <a:latin typeface="Calibri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kumimoji="1" sz="2400">
                  <a:solidFill>
                    <a:schemeClr val="tx1"/>
                  </a:solidFill>
                  <a:latin typeface="Calibri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kumimoji="1" sz="2000">
                  <a:solidFill>
                    <a:schemeClr val="tx1"/>
                  </a:solidFill>
                  <a:latin typeface="Calibri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kumimoji="1">
                  <a:solidFill>
                    <a:schemeClr val="tx1"/>
                  </a:solidFill>
                  <a:latin typeface="Calibri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kumimoji="1">
                  <a:solidFill>
                    <a:schemeClr val="tx1"/>
                  </a:solidFill>
                  <a:latin typeface="Calibri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 kumimoji="1">
                  <a:solidFill>
                    <a:schemeClr val="tx1"/>
                  </a:solidFill>
                  <a:latin typeface="Calibri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 kumimoji="1">
                  <a:solidFill>
                    <a:schemeClr val="tx1"/>
                  </a:solidFill>
                  <a:latin typeface="Calibri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 kumimoji="1">
                  <a:solidFill>
                    <a:schemeClr val="tx1"/>
                  </a:solidFill>
                  <a:latin typeface="Calibri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 kumimoji="1">
                  <a:solidFill>
                    <a:schemeClr val="tx1"/>
                  </a:solidFill>
                  <a:latin typeface="Calibri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ja-JP" sz="1800">
                  <a:solidFill>
                    <a:srgbClr val="FF0000"/>
                  </a:solidFill>
                  <a:ea typeface="メイリオ" charset="-128"/>
                  <a:cs typeface="メイリオ" charset="-128"/>
                </a:rPr>
                <a:t>CI coeff.</a:t>
              </a:r>
              <a:endParaRPr lang="ja-JP" altLang="en-US" sz="1800">
                <a:solidFill>
                  <a:srgbClr val="FF0000"/>
                </a:solidFill>
                <a:ea typeface="メイリオ" charset="-128"/>
                <a:cs typeface="メイリオ" charset="-128"/>
              </a:endParaRPr>
            </a:p>
          </p:txBody>
        </p:sp>
        <p:sp>
          <p:nvSpPr>
            <p:cNvPr id="30" name="正方形/長方形 29"/>
            <p:cNvSpPr/>
            <p:nvPr/>
          </p:nvSpPr>
          <p:spPr>
            <a:xfrm>
              <a:off x="1735390" y="5540306"/>
              <a:ext cx="509659" cy="37628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ja-JP" altLang="en-US"/>
            </a:p>
          </p:txBody>
        </p:sp>
        <p:sp>
          <p:nvSpPr>
            <p:cNvPr id="31" name="正方形/長方形 30"/>
            <p:cNvSpPr/>
            <p:nvPr/>
          </p:nvSpPr>
          <p:spPr>
            <a:xfrm>
              <a:off x="2689611" y="4827420"/>
              <a:ext cx="860545" cy="40328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940452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スライド番号プレースホルダー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ACFF00DE-195D-3D47-9E71-A9BE1D528AB6}" type="slidenum">
              <a:rPr lang="ja-JP" altLang="en-US" sz="1200">
                <a:solidFill>
                  <a:srgbClr val="898989"/>
                </a:solidFill>
                <a:latin typeface="Arial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7</a:t>
            </a:fld>
            <a:endParaRPr lang="ja-JP" altLang="en-US" sz="1200">
              <a:solidFill>
                <a:srgbClr val="898989"/>
              </a:solidFill>
              <a:latin typeface="Arial" charset="0"/>
            </a:endParaRPr>
          </a:p>
        </p:txBody>
      </p:sp>
      <p:sp>
        <p:nvSpPr>
          <p:cNvPr id="3" name="テキスト ボックス 14"/>
          <p:cNvSpPr txBox="1">
            <a:spLocks noChangeArrowheads="1"/>
          </p:cNvSpPr>
          <p:nvPr/>
        </p:nvSpPr>
        <p:spPr bwMode="auto">
          <a:xfrm>
            <a:off x="374650" y="533400"/>
            <a:ext cx="58816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285750" indent="-285750" eaLnBrk="1" hangingPunct="1">
              <a:buFont typeface="Arial" charset="0"/>
              <a:buChar char="•"/>
              <a:defRPr/>
            </a:pPr>
            <a:r>
              <a:rPr lang="en-US" altLang="ja-JP" sz="2400">
                <a:solidFill>
                  <a:srgbClr val="000000"/>
                </a:solidFill>
                <a:latin typeface="+mn-lt"/>
                <a:ea typeface="+mn-ea"/>
                <a:cs typeface="メイリオ" charset="-128"/>
              </a:rPr>
              <a:t>vmp2.inp</a:t>
            </a:r>
            <a:endParaRPr lang="en-US" altLang="ja-JP" sz="2400" dirty="0">
              <a:solidFill>
                <a:srgbClr val="000000"/>
              </a:solidFill>
              <a:latin typeface="+mn-lt"/>
              <a:ea typeface="+mn-ea"/>
              <a:cs typeface="メイリオ" charset="-128"/>
            </a:endParaRPr>
          </a:p>
        </p:txBody>
      </p:sp>
      <p:sp>
        <p:nvSpPr>
          <p:cNvPr id="21507" name="テキスト ボックス 3"/>
          <p:cNvSpPr txBox="1">
            <a:spLocks noChangeArrowheads="1"/>
          </p:cNvSpPr>
          <p:nvPr/>
        </p:nvSpPr>
        <p:spPr bwMode="auto">
          <a:xfrm>
            <a:off x="936625" y="1241425"/>
            <a:ext cx="4041775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ja-JP" sz="1800">
                <a:solidFill>
                  <a:srgbClr val="000000"/>
                </a:solidFill>
                <a:ea typeface="メイリオ" charset="-128"/>
                <a:cs typeface="メイリオ" charset="-128"/>
              </a:rPr>
              <a:t>#--- [  VIB  ]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ja-JP" sz="1800">
                <a:solidFill>
                  <a:srgbClr val="000000"/>
                </a:solidFill>
                <a:ea typeface="メイリオ" charset="-128"/>
                <a:cs typeface="メイリオ" charset="-128"/>
              </a:rPr>
              <a:t>&amp;vib  MR=3  vmaxAll=10  vscf=.t. vpt=.t. /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ja-JP" sz="1800">
              <a:solidFill>
                <a:srgbClr val="000000"/>
              </a:solidFill>
              <a:ea typeface="メイリオ" charset="-128"/>
              <a:cs typeface="メイリオ" charset="-128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ja-JP" sz="1800">
              <a:solidFill>
                <a:srgbClr val="000000"/>
              </a:solidFill>
              <a:ea typeface="メイリオ" charset="-128"/>
              <a:cs typeface="メイリオ" charset="-128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hr-HR" altLang="ja-JP" sz="1800">
                <a:solidFill>
                  <a:srgbClr val="000000"/>
                </a:solidFill>
                <a:ea typeface="メイリオ" charset="-128"/>
                <a:cs typeface="メイリオ" charset="-128"/>
              </a:rPr>
              <a:t>#--- [  VPT  ]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hr-HR" altLang="ja-JP" sz="1800">
                <a:solidFill>
                  <a:srgbClr val="000000"/>
                </a:solidFill>
                <a:ea typeface="メイリオ" charset="-128"/>
                <a:cs typeface="メイリオ" charset="-128"/>
              </a:rPr>
              <a:t>&amp;vpt  maxSum=4 /</a:t>
            </a:r>
            <a:endParaRPr lang="en-US" altLang="ja-JP" sz="1800">
              <a:solidFill>
                <a:srgbClr val="000000"/>
              </a:solidFill>
              <a:ea typeface="メイリオ" charset="-128"/>
              <a:cs typeface="メイリオ" charset="-128"/>
            </a:endParaRPr>
          </a:p>
        </p:txBody>
      </p:sp>
      <p:sp>
        <p:nvSpPr>
          <p:cNvPr id="21508" name="テキスト ボックス 13"/>
          <p:cNvSpPr txBox="1">
            <a:spLocks noChangeArrowheads="1"/>
          </p:cNvSpPr>
          <p:nvPr/>
        </p:nvSpPr>
        <p:spPr bwMode="auto">
          <a:xfrm>
            <a:off x="3181350" y="1873250"/>
            <a:ext cx="38385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ja-JP" sz="1800">
                <a:solidFill>
                  <a:srgbClr val="FF0000"/>
                </a:solidFill>
                <a:ea typeface="メイリオ" charset="-128"/>
                <a:cs typeface="メイリオ" charset="-128"/>
              </a:rPr>
              <a:t>vscf = .t. and vpt = .t. invokes VMP2.</a:t>
            </a:r>
            <a:endParaRPr lang="ja-JP" altLang="en-US" sz="1800">
              <a:solidFill>
                <a:srgbClr val="FF0000"/>
              </a:solidFill>
              <a:ea typeface="メイリオ" charset="-128"/>
              <a:cs typeface="メイリオ" charset="-128"/>
            </a:endParaRPr>
          </a:p>
        </p:txBody>
      </p:sp>
      <p:sp>
        <p:nvSpPr>
          <p:cNvPr id="21509" name="テキスト ボックス 13"/>
          <p:cNvSpPr txBox="1">
            <a:spLocks noChangeArrowheads="1"/>
          </p:cNvSpPr>
          <p:nvPr/>
        </p:nvSpPr>
        <p:spPr bwMode="auto">
          <a:xfrm>
            <a:off x="1558925" y="3016250"/>
            <a:ext cx="56546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tabLst>
                <a:tab pos="1327150" algn="l"/>
              </a:tabLst>
              <a:defRPr kumimoji="1"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tabLst>
                <a:tab pos="1327150" algn="l"/>
              </a:tabLst>
              <a:defRPr kumimoji="1"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tabLst>
                <a:tab pos="1327150" algn="l"/>
              </a:tabLst>
              <a:defRPr kumimoji="1"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tabLst>
                <a:tab pos="1327150" algn="l"/>
              </a:tabLst>
              <a:defRPr kumimoji="1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tabLst>
                <a:tab pos="1327150" algn="l"/>
              </a:tabLst>
              <a:defRPr kumimoji="1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tabLst>
                <a:tab pos="1327150" algn="l"/>
              </a:tabLst>
              <a:defRPr kumimoji="1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tabLst>
                <a:tab pos="1327150" algn="l"/>
              </a:tabLst>
              <a:defRPr kumimoji="1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tabLst>
                <a:tab pos="1327150" algn="l"/>
              </a:tabLst>
              <a:defRPr kumimoji="1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tabLst>
                <a:tab pos="1327150" algn="l"/>
              </a:tabLst>
              <a:defRPr kumimoji="1"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ja-JP" sz="1800">
                <a:solidFill>
                  <a:srgbClr val="FF0000"/>
                </a:solidFill>
                <a:ea typeface="メイリオ" charset="-128"/>
                <a:cs typeface="メイリオ" charset="-128"/>
              </a:rPr>
              <a:t>maxSum	: Max sum of quantum numbers to excite.</a:t>
            </a:r>
            <a:endParaRPr lang="ja-JP" altLang="en-US" sz="1800">
              <a:solidFill>
                <a:srgbClr val="FF0000"/>
              </a:solidFill>
              <a:ea typeface="メイリオ" charset="-128"/>
              <a:cs typeface="メイリオ" charset="-128"/>
            </a:endParaRPr>
          </a:p>
        </p:txBody>
      </p:sp>
      <p:sp>
        <p:nvSpPr>
          <p:cNvPr id="21510" name="テキスト ボックス 13"/>
          <p:cNvSpPr txBox="1">
            <a:spLocks noChangeArrowheads="1"/>
          </p:cNvSpPr>
          <p:nvPr/>
        </p:nvSpPr>
        <p:spPr bwMode="auto">
          <a:xfrm>
            <a:off x="1979613" y="3363913"/>
            <a:ext cx="50593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ja-JP" sz="1800">
                <a:solidFill>
                  <a:srgbClr val="FF0000"/>
                </a:solidFill>
                <a:ea typeface="メイリオ" charset="-128"/>
                <a:cs typeface="メイリオ" charset="-128"/>
              </a:rPr>
              <a:t>* maxSum=4 means VMP2-(4).</a:t>
            </a:r>
            <a:endParaRPr lang="ja-JP" altLang="en-US" sz="1800">
              <a:solidFill>
                <a:srgbClr val="FF0000"/>
              </a:solidFill>
              <a:ea typeface="メイリオ" charset="-128"/>
              <a:cs typeface="メイリオ" charset="-128"/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776288" y="1127125"/>
            <a:ext cx="7227887" cy="284003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6712557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スライド番号プレースホルダー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81E3B55B-F14E-A542-9B66-270E2DDFB2B0}" type="slidenum">
              <a:rPr lang="ja-JP" altLang="en-US" sz="1200">
                <a:solidFill>
                  <a:srgbClr val="898989"/>
                </a:solidFill>
                <a:latin typeface="Arial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8</a:t>
            </a:fld>
            <a:endParaRPr lang="ja-JP" altLang="en-US" sz="1200">
              <a:solidFill>
                <a:srgbClr val="898989"/>
              </a:solidFill>
              <a:latin typeface="Arial" charset="0"/>
            </a:endParaRPr>
          </a:p>
        </p:txBody>
      </p:sp>
      <p:pic>
        <p:nvPicPr>
          <p:cNvPr id="22530" name="図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0313" y="2690813"/>
            <a:ext cx="2627312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1" name="テキスト ボックス 13"/>
          <p:cNvSpPr txBox="1">
            <a:spLocks noChangeArrowheads="1"/>
          </p:cNvSpPr>
          <p:nvPr/>
        </p:nvSpPr>
        <p:spPr bwMode="auto">
          <a:xfrm>
            <a:off x="2447925" y="5399088"/>
            <a:ext cx="1560513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ja-JP" sz="1800">
                <a:solidFill>
                  <a:srgbClr val="FF0000"/>
                </a:solidFill>
                <a:ea typeface="メイリオ" charset="-128"/>
                <a:cs typeface="メイリオ" charset="-128"/>
              </a:rPr>
              <a:t>1st and 2nd order energy</a:t>
            </a:r>
            <a:endParaRPr lang="ja-JP" altLang="en-US" sz="1800">
              <a:solidFill>
                <a:srgbClr val="FF0000"/>
              </a:solidFill>
              <a:ea typeface="メイリオ" charset="-128"/>
              <a:cs typeface="メイリオ" charset="-128"/>
            </a:endParaRPr>
          </a:p>
        </p:txBody>
      </p:sp>
      <p:pic>
        <p:nvPicPr>
          <p:cNvPr id="22532" name="図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1188" y="2671763"/>
            <a:ext cx="2641600" cy="330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3" name="テキスト ボックス 13"/>
          <p:cNvSpPr txBox="1">
            <a:spLocks noChangeArrowheads="1"/>
          </p:cNvSpPr>
          <p:nvPr/>
        </p:nvSpPr>
        <p:spPr bwMode="auto">
          <a:xfrm>
            <a:off x="5875338" y="2640013"/>
            <a:ext cx="181768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ja-JP" sz="1800">
                <a:solidFill>
                  <a:srgbClr val="FF0000"/>
                </a:solidFill>
                <a:ea typeface="メイリオ" charset="-128"/>
                <a:cs typeface="メイリオ" charset="-128"/>
              </a:rPr>
              <a:t>1st excitation of the 1st mode</a:t>
            </a:r>
            <a:endParaRPr lang="ja-JP" altLang="en-US" sz="1800">
              <a:solidFill>
                <a:srgbClr val="FF0000"/>
              </a:solidFill>
              <a:ea typeface="メイリオ" charset="-128"/>
              <a:cs typeface="メイリオ" charset="-128"/>
            </a:endParaRPr>
          </a:p>
        </p:txBody>
      </p:sp>
      <p:sp>
        <p:nvSpPr>
          <p:cNvPr id="17" name="テキスト ボックス 14"/>
          <p:cNvSpPr txBox="1">
            <a:spLocks noChangeArrowheads="1"/>
          </p:cNvSpPr>
          <p:nvPr/>
        </p:nvSpPr>
        <p:spPr bwMode="auto">
          <a:xfrm>
            <a:off x="374650" y="401638"/>
            <a:ext cx="588168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285750" indent="-285750" eaLnBrk="1" hangingPunct="1">
              <a:buFont typeface="Arial" charset="0"/>
              <a:buChar char="•"/>
              <a:defRPr/>
            </a:pPr>
            <a:r>
              <a:rPr lang="en-US" altLang="ja-JP" sz="2400">
                <a:solidFill>
                  <a:srgbClr val="000000"/>
                </a:solidFill>
                <a:latin typeface="+mn-lt"/>
                <a:ea typeface="+mn-ea"/>
                <a:cs typeface="メイリオ" charset="-128"/>
              </a:rPr>
              <a:t>log/vmp2.out</a:t>
            </a:r>
            <a:endParaRPr lang="en-US" altLang="ja-JP" sz="2400" dirty="0">
              <a:solidFill>
                <a:srgbClr val="000000"/>
              </a:solidFill>
              <a:latin typeface="+mn-lt"/>
              <a:ea typeface="+mn-ea"/>
              <a:cs typeface="メイリオ" charset="-128"/>
            </a:endParaRPr>
          </a:p>
        </p:txBody>
      </p:sp>
      <p:sp>
        <p:nvSpPr>
          <p:cNvPr id="20" name="正方形/長方形 19"/>
          <p:cNvSpPr/>
          <p:nvPr/>
        </p:nvSpPr>
        <p:spPr>
          <a:xfrm>
            <a:off x="2886075" y="4967288"/>
            <a:ext cx="793750" cy="3365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22" name="正方形/長方形 21"/>
          <p:cNvSpPr/>
          <p:nvPr/>
        </p:nvSpPr>
        <p:spPr>
          <a:xfrm>
            <a:off x="6091238" y="5002213"/>
            <a:ext cx="793750" cy="3349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23" name="正方形/長方形 22"/>
          <p:cNvSpPr/>
          <p:nvPr/>
        </p:nvSpPr>
        <p:spPr>
          <a:xfrm>
            <a:off x="6091238" y="5486400"/>
            <a:ext cx="793750" cy="3349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22538" name="テキスト ボックス 13"/>
          <p:cNvSpPr txBox="1">
            <a:spLocks noChangeArrowheads="1"/>
          </p:cNvSpPr>
          <p:nvPr/>
        </p:nvSpPr>
        <p:spPr bwMode="auto">
          <a:xfrm>
            <a:off x="7018338" y="4760913"/>
            <a:ext cx="1719262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ja-JP" sz="1800">
                <a:solidFill>
                  <a:srgbClr val="FF0000"/>
                </a:solidFill>
                <a:ea typeface="メイリオ" charset="-128"/>
                <a:cs typeface="メイリオ" charset="-128"/>
              </a:rPr>
              <a:t>1st and 2nd order energy</a:t>
            </a:r>
            <a:endParaRPr lang="ja-JP" altLang="en-US" sz="1800">
              <a:solidFill>
                <a:srgbClr val="FF0000"/>
              </a:solidFill>
              <a:ea typeface="メイリオ" charset="-128"/>
              <a:cs typeface="メイリオ" charset="-128"/>
            </a:endParaRPr>
          </a:p>
        </p:txBody>
      </p:sp>
      <p:sp>
        <p:nvSpPr>
          <p:cNvPr id="22539" name="テキスト ボックス 13"/>
          <p:cNvSpPr txBox="1">
            <a:spLocks noChangeArrowheads="1"/>
          </p:cNvSpPr>
          <p:nvPr/>
        </p:nvSpPr>
        <p:spPr bwMode="auto">
          <a:xfrm>
            <a:off x="7005638" y="5472113"/>
            <a:ext cx="19939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ja-JP" sz="1800">
                <a:solidFill>
                  <a:srgbClr val="FF0000"/>
                </a:solidFill>
                <a:ea typeface="メイリオ" charset="-128"/>
                <a:cs typeface="メイリオ" charset="-128"/>
              </a:rPr>
              <a:t>1st and 2nd order excitation energy</a:t>
            </a:r>
            <a:endParaRPr lang="ja-JP" altLang="en-US" sz="1800">
              <a:solidFill>
                <a:srgbClr val="FF0000"/>
              </a:solidFill>
              <a:ea typeface="メイリオ" charset="-128"/>
              <a:cs typeface="メイリオ" charset="-128"/>
            </a:endParaRPr>
          </a:p>
        </p:txBody>
      </p:sp>
      <p:pic>
        <p:nvPicPr>
          <p:cNvPr id="22540" name="図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6663" y="963613"/>
            <a:ext cx="3171825" cy="161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41" name="テキスト ボックス 13"/>
          <p:cNvSpPr txBox="1">
            <a:spLocks noChangeArrowheads="1"/>
          </p:cNvSpPr>
          <p:nvPr/>
        </p:nvSpPr>
        <p:spPr bwMode="auto">
          <a:xfrm>
            <a:off x="2919413" y="1638300"/>
            <a:ext cx="11128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ja-JP" sz="1800">
                <a:solidFill>
                  <a:srgbClr val="FF0000"/>
                </a:solidFill>
                <a:ea typeface="メイリオ" charset="-128"/>
                <a:cs typeface="メイリオ" charset="-128"/>
              </a:rPr>
              <a:t>VMP2-(4)</a:t>
            </a:r>
            <a:endParaRPr lang="ja-JP" altLang="en-US" sz="1800">
              <a:solidFill>
                <a:srgbClr val="FF0000"/>
              </a:solidFill>
              <a:ea typeface="メイリオ" charset="-128"/>
              <a:cs typeface="メイリオ" charset="-128"/>
            </a:endParaRPr>
          </a:p>
        </p:txBody>
      </p:sp>
      <p:sp>
        <p:nvSpPr>
          <p:cNvPr id="29" name="正方形/長方形 28"/>
          <p:cNvSpPr/>
          <p:nvPr/>
        </p:nvSpPr>
        <p:spPr>
          <a:xfrm>
            <a:off x="2378075" y="1885950"/>
            <a:ext cx="322263" cy="3365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062952209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ホワイ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ホワイ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2425</TotalTime>
  <Words>2420</Words>
  <Application>Microsoft Macintosh PowerPoint</Application>
  <PresentationFormat>画面に合わせる (4:3)</PresentationFormat>
  <Paragraphs>442</Paragraphs>
  <Slides>28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28</vt:i4>
      </vt:variant>
    </vt:vector>
  </HeadingPairs>
  <TitlesOfParts>
    <vt:vector size="37" baseType="lpstr">
      <vt:lpstr>HG創英角ｺﾞｼｯｸUB</vt:lpstr>
      <vt:lpstr>ＭＳ Ｐゴシック</vt:lpstr>
      <vt:lpstr>メイリオ</vt:lpstr>
      <vt:lpstr>Yu Gothic</vt:lpstr>
      <vt:lpstr>Arial</vt:lpstr>
      <vt:lpstr>Calibri</vt:lpstr>
      <vt:lpstr>Courier</vt:lpstr>
      <vt:lpstr>Times New Roman</vt:lpstr>
      <vt:lpstr>ホワイト</vt:lpstr>
      <vt:lpstr>PowerPoint プレゼンテーション</vt:lpstr>
      <vt:lpstr>Contents of Sample Files</vt:lpstr>
      <vt:lpstr>1. Water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Quiz</vt:lpstr>
      <vt:lpstr>2. Ethylene</vt:lpstr>
      <vt:lpstr>PowerPoint プレゼンテーション</vt:lpstr>
      <vt:lpstr>PowerPoint プレゼンテーション</vt:lpstr>
      <vt:lpstr>3. Water Hexamer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List of all Options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Kiyoshi Yagi</dc:creator>
  <cp:lastModifiedBy>Microsoft Office User</cp:lastModifiedBy>
  <cp:revision>414</cp:revision>
  <cp:lastPrinted>2019-05-02T14:48:49Z</cp:lastPrinted>
  <dcterms:created xsi:type="dcterms:W3CDTF">2018-02-18T14:36:46Z</dcterms:created>
  <dcterms:modified xsi:type="dcterms:W3CDTF">2019-05-03T15:25:01Z</dcterms:modified>
</cp:coreProperties>
</file>