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7"/>
  </p:notesMasterIdLst>
  <p:sldIdLst>
    <p:sldId id="256" r:id="rId2"/>
    <p:sldId id="281" r:id="rId3"/>
    <p:sldId id="257" r:id="rId4"/>
    <p:sldId id="286" r:id="rId5"/>
    <p:sldId id="290" r:id="rId6"/>
    <p:sldId id="284" r:id="rId7"/>
    <p:sldId id="273" r:id="rId8"/>
    <p:sldId id="274" r:id="rId9"/>
    <p:sldId id="280" r:id="rId10"/>
    <p:sldId id="275" r:id="rId11"/>
    <p:sldId id="276" r:id="rId12"/>
    <p:sldId id="277" r:id="rId13"/>
    <p:sldId id="278" r:id="rId14"/>
    <p:sldId id="282" r:id="rId15"/>
    <p:sldId id="279" r:id="rId1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9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79"/>
    <p:restoredTop sz="94645"/>
  </p:normalViewPr>
  <p:slideViewPr>
    <p:cSldViewPr snapToGrid="0" snapToObjects="1">
      <p:cViewPr varScale="1">
        <p:scale>
          <a:sx n="89" d="100"/>
          <a:sy n="89" d="100"/>
        </p:scale>
        <p:origin x="408" y="168"/>
      </p:cViewPr>
      <p:guideLst>
        <p:guide orient="horz" pos="3861"/>
        <p:guide pos="9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2019/5/3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7</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2019/5/3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2019/5/3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2019/5/3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2019/5/3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2019/5/3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2019/5/3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16913" cy="769441"/>
          </a:xfrm>
          <a:prstGeom prst="rect">
            <a:avLst/>
          </a:prstGeom>
          <a:noFill/>
        </p:spPr>
        <p:txBody>
          <a:bodyPr wrap="none" rtlCol="0">
            <a:spAutoFit/>
          </a:bodyPr>
          <a:lstStyle/>
          <a:p>
            <a:r>
              <a:rPr kumimoji="1" lang="en-US" altLang="ja-JP" sz="4400" dirty="0"/>
              <a:t>Users’ guide of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a:t>
            </a:r>
            <a:r>
              <a:rPr lang="en-US" altLang="ja-JP" dirty="0"/>
              <a:t>05</a:t>
            </a:r>
            <a:r>
              <a:rPr kumimoji="1" lang="en-US" altLang="ja-JP" dirty="0"/>
              <a:t>/14</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137872"/>
            <a:ext cx="7827665" cy="6001643"/>
          </a:xfrm>
          <a:prstGeom prst="rect">
            <a:avLst/>
          </a:prstGeom>
          <a:noFill/>
        </p:spPr>
        <p:txBody>
          <a:bodyPr wrap="square">
            <a:spAutoFit/>
          </a:bodyPr>
          <a:lstStyle/>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a:t>Name of a xyz file, where the coordinates are written.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a:p>
            <a:pPr lvl="2">
              <a:defRPr/>
            </a:pPr>
            <a:endParaRPr lang="en-US" altLang="ja-JP" sz="1400" dirty="0"/>
          </a:p>
          <a:p>
            <a:pPr marL="285750" indent="-285750">
              <a:buFont typeface="Arial" charset="0"/>
              <a:buChar char="•"/>
              <a:defRPr/>
            </a:pPr>
            <a:r>
              <a:rPr lang="en-US" altLang="ja-JP" sz="1400" dirty="0" err="1"/>
              <a:t>qchem</a:t>
            </a:r>
            <a:r>
              <a:rPr lang="en-US" altLang="ja-JP" sz="1400" dirty="0"/>
              <a:t>:  command lines (see below)</a:t>
            </a:r>
          </a:p>
          <a:p>
            <a:pPr lvl="1">
              <a:defRPr/>
            </a:pPr>
            <a:r>
              <a:rPr lang="en-US" altLang="ja-JP" sz="1400" dirty="0"/>
              <a:t>In each line after the entry tag of this key follows the type of the quantum chemistry program, a template file to generate input files for the program, and a label. The three components may be separated by space or </a:t>
            </a:r>
            <a:r>
              <a:rPr lang="en-US" altLang="ja-JP" sz="1400" dirty="0" err="1"/>
              <a:t>camma</a:t>
            </a:r>
            <a:r>
              <a:rPr lang="en-US" altLang="ja-JP" sz="1400" dirty="0"/>
              <a:t>. For example, the input looks like, </a:t>
            </a:r>
          </a:p>
          <a:p>
            <a:pPr lvl="2">
              <a:defRPr/>
            </a:pPr>
            <a:endParaRPr lang="en-US" altLang="ja-JP" sz="1200" dirty="0">
              <a:latin typeface="Courier" charset="0"/>
              <a:ea typeface="Courier" charset="0"/>
              <a:cs typeface="Courier" charset="0"/>
            </a:endParaRPr>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p>
          <a:p>
            <a:pPr lvl="2">
              <a:defRPr/>
            </a:pPr>
            <a:r>
              <a:rPr lang="en-US" altLang="ja-JP" sz="1200" dirty="0">
                <a:latin typeface="Courier" charset="0"/>
                <a:ea typeface="Courier" charset="0"/>
                <a:cs typeface="Courier" charset="0"/>
              </a:rPr>
              <a:t>Gaussian </a:t>
            </a:r>
            <a:r>
              <a:rPr lang="en-US" altLang="ja-JP" sz="1200" dirty="0" err="1">
                <a:latin typeface="Courier" charset="0"/>
                <a:ea typeface="Courier" charset="0"/>
                <a:cs typeface="Courier" charset="0"/>
              </a:rPr>
              <a:t>GaussianInput.xml</a:t>
            </a:r>
            <a:r>
              <a:rPr lang="en-US" altLang="ja-JP" sz="1200" dirty="0">
                <a:latin typeface="Courier" charset="0"/>
                <a:ea typeface="Courier" charset="0"/>
                <a:cs typeface="Courier" charset="0"/>
              </a:rPr>
              <a:t> MP2/</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p>
          <a:p>
            <a:pPr lvl="2">
              <a:defRPr/>
            </a:pPr>
            <a:r>
              <a:rPr lang="en-US" altLang="ja-JP" sz="1200" dirty="0">
                <a:latin typeface="Courier" charset="0"/>
                <a:ea typeface="Courier" charset="0"/>
                <a:cs typeface="Courier" charset="0"/>
              </a:rPr>
              <a:t>&lt;/entry&gt; </a:t>
            </a:r>
          </a:p>
          <a:p>
            <a:pPr lvl="1">
              <a:defRPr/>
            </a:pPr>
            <a:endParaRPr lang="en-US" altLang="ja-JP" sz="1400" dirty="0"/>
          </a:p>
          <a:p>
            <a:pPr lvl="1">
              <a:defRPr/>
            </a:pPr>
            <a:r>
              <a:rPr lang="en-US" altLang="ja-JP" sz="1400" dirty="0"/>
              <a:t>The first value (Gaussian) specifies the quantum chemistry program, which may take one of the following: </a:t>
            </a:r>
          </a:p>
          <a:p>
            <a:pPr lvl="1">
              <a:defRPr/>
            </a:pPr>
            <a:endParaRPr lang="en-US" altLang="ja-JP" sz="1400" dirty="0"/>
          </a:p>
          <a:p>
            <a:pPr lvl="2">
              <a:defRPr/>
            </a:pPr>
            <a:r>
              <a:rPr lang="en-US" altLang="ja-JP" sz="1400" dirty="0"/>
              <a:t>Gaussian : Gaussian03/09/16</a:t>
            </a:r>
          </a:p>
          <a:p>
            <a:pPr lvl="2">
              <a:defRPr/>
            </a:pPr>
            <a:r>
              <a:rPr lang="en-US" altLang="ja-JP" sz="1400" dirty="0"/>
              <a:t>Generic : Generic (see below) </a:t>
            </a:r>
          </a:p>
          <a:p>
            <a:pPr lvl="1">
              <a:defRPr/>
            </a:pPr>
            <a:endParaRPr lang="en-US" altLang="ja-JP" sz="1400" dirty="0"/>
          </a:p>
          <a:p>
            <a:pPr lvl="1">
              <a:defRPr/>
            </a:pPr>
            <a:r>
              <a:rPr lang="en-US" altLang="ja-JP" sz="1400" dirty="0"/>
              <a:t>The second value (</a:t>
            </a:r>
            <a:r>
              <a:rPr lang="en-US" altLang="ja-JP" sz="1400" dirty="0" err="1"/>
              <a:t>GaussianInput.xml</a:t>
            </a:r>
            <a:r>
              <a:rPr lang="en-US" altLang="ja-JP" sz="1400" dirty="0"/>
              <a:t>) is the name of the XML file, which contains the information to generate the input files for the program. This value is case sensitive. </a:t>
            </a:r>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137872"/>
            <a:ext cx="7827665" cy="6217087"/>
          </a:xfrm>
          <a:prstGeom prst="rect">
            <a:avLst/>
          </a:prstGeom>
          <a:noFill/>
        </p:spPr>
        <p:txBody>
          <a:bodyPr wrap="square">
            <a:spAutoFit/>
          </a:bodyPr>
          <a:lstStyle/>
          <a:p>
            <a:pPr lvl="1">
              <a:defRPr/>
            </a:pPr>
            <a:r>
              <a:rPr lang="en-US" altLang="ja-JP" sz="1400" dirty="0"/>
              <a:t>The third value (MP2/</a:t>
            </a:r>
            <a:r>
              <a:rPr lang="en-US" altLang="ja-JP" sz="1400" dirty="0" err="1"/>
              <a:t>aug</a:t>
            </a:r>
            <a:r>
              <a:rPr lang="en-US" altLang="ja-JP" sz="1400" dirty="0"/>
              <a:t>-cc-</a:t>
            </a:r>
            <a:r>
              <a:rPr lang="en-US" altLang="ja-JP" sz="1400" dirty="0" err="1"/>
              <a:t>pVTZ</a:t>
            </a:r>
            <a:r>
              <a:rPr lang="en-US" altLang="ja-JP" sz="1400" dirty="0"/>
              <a:t> (11)) is a label that is tagged to the PES data files. This name will be printed in the output of SINDO, so it is recommended to give a name, for example, the level of the electronic structure calculation, the number of grid points, etc. </a:t>
            </a:r>
          </a:p>
          <a:p>
            <a:pPr lvl="1">
              <a:defRPr/>
            </a:pPr>
            <a:endParaRPr lang="en-US" altLang="ja-JP" sz="1400" dirty="0"/>
          </a:p>
          <a:p>
            <a:pPr lvl="1">
              <a:defRPr/>
            </a:pPr>
            <a:r>
              <a:rPr lang="en-US" altLang="ja-JP" sz="1400" dirty="0"/>
              <a:t>This key extends to two lines when the hybrid PES is specified for the </a:t>
            </a:r>
            <a:r>
              <a:rPr lang="en-US" altLang="ja-JP" sz="1400" dirty="0" err="1"/>
              <a:t>runtyp</a:t>
            </a:r>
            <a:r>
              <a:rPr lang="en-US" altLang="ja-JP" sz="1400" dirty="0"/>
              <a:t>. The first and the second lines specify the quantum chemistry calculations for the QFF and Grid PES generation, respectively. In this case, the input would look like,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p>
          <a:p>
            <a:pPr lvl="2">
              <a:defRPr/>
            </a:pPr>
            <a:r>
              <a:rPr lang="en-US" altLang="ja-JP" sz="1200" dirty="0">
                <a:latin typeface="Courier" charset="0"/>
                <a:ea typeface="Courier" charset="0"/>
                <a:cs typeface="Courier" charset="0"/>
              </a:rPr>
              <a:t>Gaussian, MP2Input.xml, MP2/cc-</a:t>
            </a:r>
            <a:r>
              <a:rPr lang="en-US" altLang="ja-JP" sz="1200" dirty="0" err="1">
                <a:latin typeface="Courier" charset="0"/>
                <a:ea typeface="Courier" charset="0"/>
                <a:cs typeface="Courier" charset="0"/>
              </a:rPr>
              <a:t>pVDZ</a:t>
            </a:r>
            <a:r>
              <a:rPr lang="en-US" altLang="ja-JP" sz="1200" dirty="0">
                <a:latin typeface="Courier" charset="0"/>
                <a:ea typeface="Courier" charset="0"/>
                <a:cs typeface="Courier" charset="0"/>
              </a:rPr>
              <a:t> </a:t>
            </a:r>
          </a:p>
          <a:p>
            <a:pPr lvl="2">
              <a:defRPr/>
            </a:pPr>
            <a:r>
              <a:rPr lang="en-US" altLang="ja-JP" sz="1200" dirty="0">
                <a:latin typeface="Courier" charset="0"/>
                <a:ea typeface="Courier" charset="0"/>
                <a:cs typeface="Courier" charset="0"/>
              </a:rPr>
              <a:t>Gaussian, </a:t>
            </a:r>
            <a:r>
              <a:rPr lang="en-US" altLang="ja-JP" sz="1200" dirty="0" err="1">
                <a:latin typeface="Courier" charset="0"/>
                <a:ea typeface="Courier" charset="0"/>
                <a:cs typeface="Courier" charset="0"/>
              </a:rPr>
              <a:t>CCInput.xml</a:t>
            </a:r>
            <a:r>
              <a:rPr lang="en-US" altLang="ja-JP" sz="1200" dirty="0">
                <a:latin typeface="Courier" charset="0"/>
                <a:ea typeface="Courier" charset="0"/>
                <a:cs typeface="Courier" charset="0"/>
              </a:rPr>
              <a:t>, CCSD(T)/</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p>
          <a:p>
            <a:pPr lvl="2">
              <a:defRPr/>
            </a:pPr>
            <a:r>
              <a:rPr lang="en-US" altLang="ja-JP" sz="1200" dirty="0">
                <a:latin typeface="Courier" charset="0"/>
                <a:ea typeface="Courier" charset="0"/>
                <a:cs typeface="Courier" charset="0"/>
              </a:rPr>
              <a:t>&lt;/entry&gt; </a:t>
            </a:r>
          </a:p>
          <a:p>
            <a:pPr lvl="1">
              <a:defRPr/>
            </a:pPr>
            <a:endParaRPr lang="en-US" altLang="ja-JP" sz="1400" dirty="0"/>
          </a:p>
          <a:p>
            <a:pPr lvl="1">
              <a:defRPr/>
            </a:pPr>
            <a:r>
              <a:rPr lang="en-US" altLang="ja-JP" sz="1400" dirty="0"/>
              <a:t>When the first value is specified as “generic”, </a:t>
            </a:r>
            <a:r>
              <a:rPr lang="en-US" altLang="ja-JP" sz="1400" dirty="0" err="1"/>
              <a:t>MakePES</a:t>
            </a:r>
            <a:r>
              <a:rPr lang="en-US" altLang="ja-JP" sz="1400" dirty="0"/>
              <a:t> creates a file (ending with .xyz), which contains the xyz coordinates of all grid points. This option is intended for users who want to create input files in their own way for the electronic structure calculation. In this case, the work flow is the following, </a:t>
            </a:r>
          </a:p>
          <a:p>
            <a:pPr lvl="1">
              <a:defRPr/>
            </a:pPr>
            <a:endParaRPr lang="en-US" altLang="ja-JP" sz="1400" dirty="0"/>
          </a:p>
          <a:p>
            <a:pPr marL="800100" lvl="1" indent="-342900">
              <a:buFont typeface="+mj-lt"/>
              <a:buAutoNum type="arabicPeriod"/>
              <a:defRPr/>
            </a:pPr>
            <a:r>
              <a:rPr lang="en-US" altLang="ja-JP" sz="1400" dirty="0"/>
              <a:t>Execute </a:t>
            </a:r>
            <a:r>
              <a:rPr lang="en-US" altLang="ja-JP" sz="1400" dirty="0" err="1"/>
              <a:t>RunMakePES</a:t>
            </a:r>
            <a:r>
              <a:rPr lang="en-US" altLang="ja-JP" sz="1400" dirty="0"/>
              <a:t> with </a:t>
            </a:r>
            <a:r>
              <a:rPr lang="en-US" altLang="ja-JP" sz="1400" dirty="0" err="1"/>
              <a:t>qchem</a:t>
            </a:r>
            <a:r>
              <a:rPr lang="en-US" altLang="ja-JP" sz="1400" dirty="0"/>
              <a:t> = generic to create a xyz file.  </a:t>
            </a:r>
          </a:p>
          <a:p>
            <a:pPr marL="800100" lvl="1" indent="-342900">
              <a:buFont typeface="+mj-lt"/>
              <a:buAutoNum type="arabicPeriod"/>
              <a:defRPr/>
            </a:pPr>
            <a:r>
              <a:rPr lang="en-US" altLang="ja-JP" sz="1400" dirty="0"/>
              <a:t>Get the grid ID and xyz coordinates from the xyz file, and create by yourself input files for the electronic structure program. </a:t>
            </a:r>
          </a:p>
          <a:p>
            <a:pPr marL="800100" lvl="1" indent="-342900">
              <a:buFont typeface="+mj-lt"/>
              <a:buAutoNum type="arabicPeriod"/>
              <a:defRPr/>
            </a:pPr>
            <a:r>
              <a:rPr lang="en-US" altLang="ja-JP" sz="1400" dirty="0"/>
              <a:t>Run the electronic structure calculations. </a:t>
            </a:r>
          </a:p>
          <a:p>
            <a:pPr marL="800100" lvl="1" indent="-342900">
              <a:buFont typeface="+mj-lt"/>
              <a:buAutoNum type="arabicPeriod"/>
              <a:defRPr/>
            </a:pPr>
            <a:r>
              <a:rPr lang="en-US" altLang="ja-JP" sz="1400" dirty="0"/>
              <a:t>Convert by yourself the output information to a </a:t>
            </a:r>
            <a:r>
              <a:rPr lang="en-US" altLang="ja-JP" sz="1400" dirty="0" err="1"/>
              <a:t>minfo</a:t>
            </a:r>
            <a:r>
              <a:rPr lang="en-US" altLang="ja-JP" sz="1400" dirty="0"/>
              <a:t> format, and save as (grid ID).</a:t>
            </a:r>
            <a:r>
              <a:rPr lang="en-US" altLang="ja-JP" sz="1400" dirty="0" err="1"/>
              <a:t>minfo</a:t>
            </a:r>
            <a:r>
              <a:rPr lang="en-US" altLang="ja-JP" sz="1400" dirty="0"/>
              <a:t>. Note that only the [ Electronic Data ] section is needed. </a:t>
            </a:r>
          </a:p>
          <a:p>
            <a:pPr marL="800100" lvl="1" indent="-342900">
              <a:buFont typeface="+mj-lt"/>
              <a:buAutoNum type="arabicPeriod"/>
              <a:defRPr/>
            </a:pPr>
            <a:r>
              <a:rPr lang="en-US" altLang="ja-JP" sz="1400" dirty="0"/>
              <a:t>Place the </a:t>
            </a:r>
            <a:r>
              <a:rPr lang="en-US" altLang="ja-JP" sz="1400" dirty="0" err="1"/>
              <a:t>minfo</a:t>
            </a:r>
            <a:r>
              <a:rPr lang="en-US" altLang="ja-JP" sz="1400" dirty="0"/>
              <a:t> files to </a:t>
            </a:r>
            <a:r>
              <a:rPr lang="en-US" altLang="ja-JP" sz="1400" dirty="0" err="1"/>
              <a:t>minfo.files</a:t>
            </a:r>
            <a:r>
              <a:rPr lang="en-US" altLang="ja-JP" sz="1400" dirty="0"/>
              <a:t> folder. </a:t>
            </a:r>
          </a:p>
          <a:p>
            <a:pPr marL="800100" lvl="1" indent="-342900">
              <a:buFont typeface="+mj-lt"/>
              <a:buAutoNum type="arabicPeriod"/>
              <a:defRPr/>
            </a:pPr>
            <a:r>
              <a:rPr lang="en-US" altLang="ja-JP" sz="1400" dirty="0"/>
              <a:t>Re-run </a:t>
            </a:r>
            <a:r>
              <a:rPr lang="en-US" altLang="ja-JP" sz="1400" dirty="0" err="1"/>
              <a:t>RunMakePES</a:t>
            </a:r>
            <a:r>
              <a:rPr lang="en-US" altLang="ja-JP" sz="1400" dirty="0"/>
              <a:t>. </a:t>
            </a:r>
          </a:p>
          <a:p>
            <a:pPr lvl="1">
              <a:defRPr/>
            </a:pPr>
            <a:endParaRPr lang="en-US" altLang="ja-JP" sz="1400" dirty="0"/>
          </a:p>
          <a:p>
            <a:pPr lvl="1">
              <a:defRPr/>
            </a:pPr>
            <a:r>
              <a:rPr lang="en-US" altLang="ja-JP" sz="1400" dirty="0"/>
              <a:t>Then, one should obtain the mop file and pot files for QFF and Grid, respectively. </a:t>
            </a:r>
          </a:p>
          <a:p>
            <a:pPr lvl="1">
              <a:defRPr/>
            </a:pPr>
            <a:endParaRPr lang="en-US" altLang="ja-JP" sz="1400" dirty="0"/>
          </a:p>
        </p:txBody>
      </p:sp>
      <p:sp>
        <p:nvSpPr>
          <p:cNvPr id="4" name="スライド番号プレースホルダー 3"/>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Tree>
    <p:extLst>
      <p:ext uri="{BB962C8B-B14F-4D97-AF65-F5344CB8AC3E}">
        <p14:creationId xmlns:p14="http://schemas.microsoft.com/office/powerpoint/2010/main" val="1860810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914401" y="232637"/>
                <a:ext cx="7827665" cy="6077882"/>
              </a:xfrm>
              <a:prstGeom prst="rect">
                <a:avLst/>
              </a:prstGeom>
              <a:noFill/>
            </p:spPr>
            <p:txBody>
              <a:bodyPr wrap="square">
                <a:spAutoFit/>
              </a:bodyPr>
              <a:lstStyle/>
              <a:p>
                <a:pPr>
                  <a:defRPr/>
                </a:pPr>
                <a:r>
                  <a:rPr lang="en-US" altLang="ja-JP" sz="1800" dirty="0">
                    <a:latin typeface="+mn-lt"/>
                  </a:rPr>
                  <a:t>QFF keys</a:t>
                </a:r>
              </a:p>
              <a:p>
                <a:pPr>
                  <a:defRPr/>
                </a:pPr>
                <a:endParaRPr lang="en-US" altLang="ja-JP" sz="1800" dirty="0">
                  <a:latin typeface="+mn-lt"/>
                </a:endParaRPr>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a:t>
                </a:r>
                <a14:m>
                  <m:oMath xmlns:m="http://schemas.openxmlformats.org/officeDocument/2006/math">
                    <m:rad>
                      <m:radPr>
                        <m:degHide m:val="on"/>
                        <m:ctrlPr>
                          <a:rPr lang="en-US" altLang="ja-JP" sz="1400" i="1" smtClean="0">
                            <a:latin typeface="Cambria Math" panose="02040503050406030204" pitchFamily="18" charset="0"/>
                          </a:rPr>
                        </m:ctrlPr>
                      </m:radPr>
                      <m:deg/>
                      <m:e>
                        <m:r>
                          <a:rPr lang="en-US" altLang="ja-JP" sz="1400" b="0" i="1" smtClean="0">
                            <a:latin typeface="Cambria Math" charset="0"/>
                          </a:rPr>
                          <m:t>𝜔</m:t>
                        </m:r>
                        <m:r>
                          <a:rPr lang="en-US" altLang="ja-JP" sz="1400" b="0" i="1" smtClean="0">
                            <a:latin typeface="Cambria Math" charset="0"/>
                          </a:rPr>
                          <m:t>/ℏ</m:t>
                        </m:r>
                      </m:e>
                    </m:rad>
                  </m:oMath>
                </a14:m>
                <a:r>
                  <a:rPr lang="en-US" altLang="ja-JP" sz="1400" dirty="0"/>
                  <a:t> ∗ Q).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914401" y="232637"/>
                <a:ext cx="7827665" cy="6077882"/>
              </a:xfrm>
              <a:prstGeom prst="rect">
                <a:avLst/>
              </a:prstGeom>
              <a:blipFill rotWithShape="0">
                <a:blip r:embed="rId2"/>
                <a:stretch>
                  <a:fillRect l="-623" t="-502"/>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11</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4" name="テキスト ボックス 3"/>
          <p:cNvSpPr txBox="1"/>
          <p:nvPr/>
        </p:nvSpPr>
        <p:spPr>
          <a:xfrm>
            <a:off x="914401" y="334237"/>
            <a:ext cx="7827665" cy="2092881"/>
          </a:xfrm>
          <a:prstGeom prst="rect">
            <a:avLst/>
          </a:prstGeom>
          <a:noFill/>
        </p:spPr>
        <p:txBody>
          <a:bodyPr wrap="square">
            <a:spAutoFit/>
          </a:bodyPr>
          <a:lstStyle/>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a:t>
            </a:r>
            <a:r>
              <a:rPr lang="en-US" altLang="ja-JP" sz="1400"/>
              <a:t>, when true. </a:t>
            </a:r>
            <a:r>
              <a:rPr lang="en-US" altLang="ja-JP" sz="1400" dirty="0"/>
              <a:t>(default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13</a:t>
            </a:fld>
            <a:endParaRPr kumimoji="1" lang="ja-JP" altLang="en-US"/>
          </a:p>
        </p:txBody>
      </p:sp>
      <p:sp>
        <p:nvSpPr>
          <p:cNvPr id="3" name="テキスト ボックス 2"/>
          <p:cNvSpPr txBox="1"/>
          <p:nvPr/>
        </p:nvSpPr>
        <p:spPr>
          <a:xfrm>
            <a:off x="914401" y="117693"/>
            <a:ext cx="7827665" cy="6740307"/>
          </a:xfrm>
          <a:prstGeom prst="rect">
            <a:avLst/>
          </a:prstGeom>
          <a:noFill/>
        </p:spPr>
        <p:txBody>
          <a:bodyPr wrap="square">
            <a:spAutoFit/>
          </a:bodyPr>
          <a:lstStyle/>
          <a:p>
            <a:pPr>
              <a:defRPr/>
            </a:pPr>
            <a:r>
              <a:rPr lang="en-US" altLang="ja-JP" dirty="0"/>
              <a:t>GRID keys</a:t>
            </a:r>
          </a:p>
          <a:p>
            <a:pPr>
              <a:defRPr/>
            </a:pPr>
            <a:endParaRPr lang="en-US" altLang="ja-JP" sz="1800" dirty="0">
              <a:latin typeface="+mn-lt"/>
            </a:endParaRPr>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For example,</a:t>
            </a:r>
          </a:p>
          <a:p>
            <a:pPr lvl="1">
              <a:defRPr/>
            </a:pPr>
            <a:endParaRPr lang="en-US" altLang="ja-JP" sz="1400" dirty="0"/>
          </a:p>
          <a:p>
            <a:pPr lvl="1">
              <a:defRPr/>
            </a:pPr>
            <a:r>
              <a:rPr lang="en-US" altLang="ja-JP" sz="1400" dirty="0"/>
              <a:t>mc1: </a:t>
            </a:r>
          </a:p>
          <a:p>
            <a:pPr lvl="2">
              <a:defRPr/>
            </a:pPr>
            <a:r>
              <a:rPr lang="en-US" altLang="ja-JP" sz="1200" dirty="0">
                <a:latin typeface="Courier" charset="0"/>
                <a:ea typeface="Courier" charset="0"/>
                <a:cs typeface="Courier" charset="0"/>
              </a:rPr>
              <a:t>&lt;entry key="mc1"&gt; 1,2,3,5 &lt;/entry&gt; </a:t>
            </a:r>
            <a:endParaRPr lang="en-US" altLang="ja-JP" sz="1400" dirty="0"/>
          </a:p>
          <a:p>
            <a:pPr lvl="1">
              <a:defRPr/>
            </a:pPr>
            <a:r>
              <a:rPr lang="en-US" altLang="ja-JP" sz="1400" dirty="0"/>
              <a:t>or </a:t>
            </a:r>
          </a:p>
          <a:p>
            <a:pPr lvl="2">
              <a:defRPr/>
            </a:pPr>
            <a:r>
              <a:rPr lang="en-US" altLang="ja-JP" sz="1200" dirty="0">
                <a:latin typeface="Courier" charset="0"/>
                <a:ea typeface="Courier" charset="0"/>
                <a:cs typeface="Courier" charset="0"/>
              </a:rPr>
              <a:t>&lt;entry key="mc1"&gt; 1-3 5 &lt;/entry&gt; </a:t>
            </a:r>
          </a:p>
          <a:p>
            <a:pPr lvl="1">
              <a:defRPr/>
            </a:pPr>
            <a:endParaRPr lang="en-US" altLang="ja-JP" sz="1400" dirty="0"/>
          </a:p>
          <a:p>
            <a:pPr lvl="1">
              <a:defRPr/>
            </a:pPr>
            <a:r>
              <a:rPr lang="en-US" altLang="ja-JP" sz="1400" dirty="0"/>
              <a:t>generates grid points for Q1,Q2,Q3, and Q5. </a:t>
            </a:r>
          </a:p>
          <a:p>
            <a:pPr lvl="1">
              <a:defRPr/>
            </a:pPr>
            <a:endParaRPr lang="en-US" altLang="ja-JP" sz="1400" dirty="0"/>
          </a:p>
          <a:p>
            <a:pPr lvl="1">
              <a:defRPr/>
            </a:pPr>
            <a:r>
              <a:rPr lang="en-US" altLang="ja-JP" sz="1400" dirty="0"/>
              <a:t>mc2:</a:t>
            </a:r>
          </a:p>
          <a:p>
            <a:pPr lvl="2">
              <a:defRPr/>
            </a:pPr>
            <a:r>
              <a:rPr lang="en-US" altLang="ja-JP" sz="1200" dirty="0">
                <a:latin typeface="Courier" charset="0"/>
                <a:ea typeface="Courier" charset="0"/>
                <a:cs typeface="Courier" charset="0"/>
              </a:rPr>
              <a:t>&lt;entry key="mc2"&gt; 1,2, 1,4, 2,4, 3,4 &lt;/entry&gt;  </a:t>
            </a:r>
            <a:endParaRPr lang="en-US" altLang="ja-JP" sz="1400" dirty="0"/>
          </a:p>
          <a:p>
            <a:pPr lvl="1">
              <a:defRPr/>
            </a:pPr>
            <a:r>
              <a:rPr lang="en-US" altLang="ja-JP" sz="1400" dirty="0"/>
              <a:t>or</a:t>
            </a:r>
          </a:p>
          <a:p>
            <a:pPr lvl="2">
              <a:defRPr/>
            </a:pPr>
            <a:r>
              <a:rPr lang="en-US" altLang="ja-JP" sz="1200" dirty="0">
                <a:latin typeface="Courier" charset="0"/>
                <a:ea typeface="Courier" charset="0"/>
                <a:cs typeface="Courier" charset="0"/>
              </a:rPr>
              <a:t>&lt;entry key="mc2"&gt; 1,2, 1-3,4 &lt;/entry&gt; </a:t>
            </a:r>
          </a:p>
          <a:p>
            <a:pPr lvl="1">
              <a:defRPr/>
            </a:pPr>
            <a:endParaRPr lang="en-US" altLang="ja-JP" sz="1400" dirty="0"/>
          </a:p>
          <a:p>
            <a:pPr lvl="1">
              <a:defRPr/>
            </a:pPr>
            <a:r>
              <a:rPr lang="en-US" altLang="ja-JP" sz="1400" dirty="0"/>
              <a:t>generates the grid points for (Q2, Q1),(Q4, Q1),(Q4, Q2), and (Q4, Q3). </a:t>
            </a:r>
          </a:p>
          <a:p>
            <a:pPr lvl="1">
              <a:defRPr/>
            </a:pPr>
            <a:endParaRPr lang="en-US" altLang="ja-JP" sz="1400" dirty="0"/>
          </a:p>
          <a:p>
            <a:pPr lvl="1">
              <a:defRPr/>
            </a:pPr>
            <a:r>
              <a:rPr lang="en-US" altLang="ja-JP" sz="1400" dirty="0"/>
              <a:t>mc3:</a:t>
            </a:r>
          </a:p>
          <a:p>
            <a:pPr lvl="2">
              <a:defRPr/>
            </a:pPr>
            <a:r>
              <a:rPr lang="en-US" altLang="ja-JP" sz="1200" dirty="0">
                <a:latin typeface="Courier" charset="0"/>
                <a:ea typeface="Courier" charset="0"/>
                <a:cs typeface="Courier" charset="0"/>
              </a:rPr>
              <a:t>&lt;entry key="mc3"&gt; 1,2,3, 1,2,4 &lt;/entry&gt; </a:t>
            </a:r>
          </a:p>
          <a:p>
            <a:pPr lvl="1">
              <a:defRPr/>
            </a:pPr>
            <a:endParaRPr lang="en-US" altLang="ja-JP" sz="1400" dirty="0"/>
          </a:p>
          <a:p>
            <a:pPr lvl="1">
              <a:defRPr/>
            </a:pPr>
            <a:r>
              <a:rPr lang="en-US" altLang="ja-JP" sz="1400" dirty="0"/>
              <a:t>generates the grid points for (Q3, Q2, Q1) and (Q4, Q2, Q1).</a:t>
            </a:r>
            <a:br>
              <a:rPr lang="en-US" altLang="ja-JP" sz="1400" dirty="0"/>
            </a:br>
            <a:endParaRPr lang="en-US" altLang="ja-JP" sz="1400" dirty="0"/>
          </a:p>
          <a:p>
            <a:pPr>
              <a:defRPr/>
            </a:pPr>
            <a:r>
              <a:rPr lang="en-US" altLang="ja-JP" sz="1400" dirty="0"/>
              <a:t>NOTE: One of </a:t>
            </a:r>
            <a:r>
              <a:rPr lang="en-US" altLang="ja-JP" sz="1400" dirty="0" err="1"/>
              <a:t>fullmc</a:t>
            </a:r>
            <a:r>
              <a:rPr lang="en-US" altLang="ja-JP" sz="1400" dirty="0"/>
              <a:t>, mc1, mc2, or mc3 must be present in the input file. </a:t>
            </a:r>
          </a:p>
        </p:txBody>
      </p:sp>
    </p:spTree>
    <p:extLst>
      <p:ext uri="{BB962C8B-B14F-4D97-AF65-F5344CB8AC3E}">
        <p14:creationId xmlns:p14="http://schemas.microsoft.com/office/powerpoint/2010/main" val="694449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914401" y="232637"/>
                <a:ext cx="7827665" cy="4354334"/>
              </a:xfrm>
              <a:prstGeom prst="rect">
                <a:avLst/>
              </a:prstGeom>
              <a:noFill/>
            </p:spPr>
            <p:txBody>
              <a:bodyPr wrap="square">
                <a:spAutoFit/>
              </a:bodyPr>
              <a:lstStyle/>
              <a:p>
                <a:pPr>
                  <a:defRPr/>
                </a:pPr>
                <a:r>
                  <a:rPr lang="en-US" altLang="ja-JP" dirty="0"/>
                  <a:t>HYBRID keys</a:t>
                </a:r>
              </a:p>
              <a:p>
                <a:pPr>
                  <a:defRPr/>
                </a:pPr>
                <a:endParaRPr lang="en-US" altLang="ja-JP" dirty="0"/>
              </a:p>
              <a:p>
                <a:pPr marL="285750" indent="-285750">
                  <a:buFont typeface="Arial" charset="0"/>
                  <a:buChar char="•"/>
                  <a:defRPr/>
                </a:pPr>
                <a:r>
                  <a:rPr lang="en-US" altLang="ja-JP" sz="1400" dirty="0"/>
                  <a:t>stepsize: real number</a:t>
                </a:r>
              </a:p>
              <a:p>
                <a:pPr lvl="1">
                  <a:defRPr/>
                </a:pPr>
                <a:r>
                  <a:rPr lang="en-US" altLang="ja-JP" sz="1400" dirty="0"/>
                  <a:t>The step size for numerical differentiations in dimensionless unit (</a:t>
                </a:r>
                <a14:m>
                  <m:oMath xmlns:m="http://schemas.openxmlformats.org/officeDocument/2006/math">
                    <m:rad>
                      <m:radPr>
                        <m:degHide m:val="on"/>
                        <m:ctrlPr>
                          <a:rPr lang="en-US" altLang="ja-JP" sz="1400" i="1">
                            <a:latin typeface="Cambria Math" panose="02040503050406030204" pitchFamily="18" charset="0"/>
                          </a:rPr>
                        </m:ctrlPr>
                      </m:radPr>
                      <m:deg/>
                      <m:e>
                        <m:r>
                          <a:rPr lang="en-US" altLang="ja-JP" sz="1400" i="1">
                            <a:latin typeface="Cambria Math" charset="0"/>
                          </a:rPr>
                          <m:t>𝜔</m:t>
                        </m:r>
                        <m:r>
                          <a:rPr lang="en-US" altLang="ja-JP" sz="1400" i="1">
                            <a:latin typeface="Cambria Math" charset="0"/>
                          </a:rPr>
                          <m:t>/ℏ</m:t>
                        </m:r>
                      </m:e>
                    </m:rad>
                  </m:oMath>
                </a14:m>
                <a:r>
                  <a:rPr lang="en-US" altLang="ja-JP" sz="1400" dirty="0"/>
                  <a:t> ∗ Q). (default = 0.5)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a:t>
                </a:r>
              </a:p>
              <a:p>
                <a:pPr lvl="1">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1">
                  <a:defRPr/>
                </a:pPr>
                <a:endParaRPr lang="en-US" altLang="ja-JP" sz="1400" dirty="0"/>
              </a:p>
              <a:p>
                <a:pPr marL="285750" indent="-285750">
                  <a:buFont typeface="Arial" charset="0"/>
                  <a:buChar char="•"/>
                  <a:defRPr/>
                </a:pPr>
                <a:r>
                  <a:rPr lang="en-US" altLang="ja-JP" sz="1400" dirty="0" err="1"/>
                  <a:t>mcsstrength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lvl="1">
                  <a:defRPr/>
                </a:pPr>
                <a:endParaRPr lang="en-US" altLang="ja-JP" sz="1400" dirty="0"/>
              </a:p>
              <a:p>
                <a:pPr lvl="1">
                  <a:defRPr/>
                </a:pPr>
                <a:endParaRPr lang="en-US" altLang="ja-JP" sz="1400" dirty="0"/>
              </a:p>
              <a:p>
                <a:pPr>
                  <a:defRPr/>
                </a:pPr>
                <a:r>
                  <a:rPr lang="en-US" altLang="ja-JP" sz="1400" dirty="0"/>
                  <a:t>NOTE: Hybrid PES requires two lines in </a:t>
                </a:r>
                <a:r>
                  <a:rPr lang="en-US" altLang="ja-JP" sz="1400" dirty="0" err="1"/>
                  <a:t>qchem</a:t>
                </a:r>
                <a:r>
                  <a:rPr lang="en-US" altLang="ja-JP" sz="1400" dirty="0"/>
                  <a:t> entry, where the first and second line specifies the quantum chemistry jobs for QFF and Grid, respectively. </a:t>
                </a:r>
              </a:p>
              <a:p>
                <a:pPr lvl="1">
                  <a:defRPr/>
                </a:pPr>
                <a:endParaRPr lang="en-US" altLang="ja-JP" sz="1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914401" y="232637"/>
                <a:ext cx="7827665" cy="4354334"/>
              </a:xfrm>
              <a:prstGeom prst="rect">
                <a:avLst/>
              </a:prstGeom>
              <a:blipFill rotWithShape="0">
                <a:blip r:embed="rId2"/>
                <a:stretch>
                  <a:fillRect l="-623" t="-7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204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p:cNvSpPr txBox="1"/>
          <p:nvPr/>
        </p:nvSpPr>
        <p:spPr>
          <a:xfrm>
            <a:off x="1807026" y="394692"/>
            <a:ext cx="5339923" cy="6463308"/>
          </a:xfrm>
          <a:prstGeom prst="rect">
            <a:avLst/>
          </a:prstGeom>
          <a:noFill/>
        </p:spPr>
        <p:txBody>
          <a:bodyPr wrap="none" rtlCol="0">
            <a:spAutoFit/>
          </a:bodyPr>
          <a:lstStyle/>
          <a:p>
            <a:pPr marL="342900" indent="-342900">
              <a:buAutoNum type="arabicPeriod"/>
            </a:pPr>
            <a:r>
              <a:rPr lang="ja-JP" altLang="en-US"/>
              <a:t>インストール</a:t>
            </a:r>
            <a:endParaRPr lang="en-US" altLang="ja-JP" dirty="0"/>
          </a:p>
          <a:p>
            <a:pPr lvl="1"/>
            <a:r>
              <a:rPr lang="en-US" altLang="ja-JP" dirty="0"/>
              <a:t>java, JAMA, </a:t>
            </a:r>
            <a:r>
              <a:rPr lang="en-US" altLang="ja-JP" dirty="0" err="1"/>
              <a:t>JSindo</a:t>
            </a:r>
            <a:endParaRPr lang="en-US" altLang="ja-JP" dirty="0"/>
          </a:p>
          <a:p>
            <a:pPr lvl="1"/>
            <a:r>
              <a:rPr lang="en-US" altLang="ja-JP" dirty="0" err="1"/>
              <a:t>runGaussian.sh</a:t>
            </a:r>
            <a:r>
              <a:rPr lang="ja-JP" altLang="en-US"/>
              <a:t>の設定</a:t>
            </a:r>
            <a:endParaRPr lang="en-US" altLang="ja-JP" dirty="0"/>
          </a:p>
          <a:p>
            <a:pPr lvl="1"/>
            <a:endParaRPr lang="en-US" altLang="ja-JP" dirty="0"/>
          </a:p>
          <a:p>
            <a:pPr marL="342900" indent="-342900">
              <a:buFont typeface="+mj-lt"/>
              <a:buAutoNum type="arabicPeriod"/>
            </a:pPr>
            <a:r>
              <a:rPr lang="ja-JP" altLang="en-US"/>
              <a:t>基本的な使い方・・・</a:t>
            </a:r>
            <a:r>
              <a:rPr lang="en-US" altLang="ja-JP" dirty="0"/>
              <a:t>H2CO</a:t>
            </a:r>
            <a:r>
              <a:rPr lang="ja-JP" altLang="en-US"/>
              <a:t>の</a:t>
            </a:r>
            <a:r>
              <a:rPr lang="en-US" altLang="ja-JP" dirty="0"/>
              <a:t>QFF</a:t>
            </a:r>
          </a:p>
          <a:p>
            <a:pPr lvl="1"/>
            <a:r>
              <a:rPr lang="en-US" altLang="ja-JP" dirty="0"/>
              <a:t>xml</a:t>
            </a:r>
            <a:r>
              <a:rPr kumimoji="1" lang="ja-JP" altLang="en-US" dirty="0"/>
              <a:t>ファイル</a:t>
            </a:r>
            <a:r>
              <a:rPr lang="ja-JP" altLang="en-US" dirty="0"/>
              <a:t>、コメントアウト</a:t>
            </a:r>
            <a:endParaRPr kumimoji="1" lang="en-US" altLang="ja-JP" dirty="0"/>
          </a:p>
          <a:p>
            <a:pPr lvl="1"/>
            <a:r>
              <a:rPr lang="en-US" altLang="ja-JP" dirty="0"/>
              <a:t>QM</a:t>
            </a:r>
            <a:r>
              <a:rPr lang="ja-JP" altLang="en-US" dirty="0"/>
              <a:t>計算用の</a:t>
            </a:r>
            <a:r>
              <a:rPr lang="en-US" altLang="ja-JP" dirty="0"/>
              <a:t>Template</a:t>
            </a:r>
            <a:r>
              <a:rPr lang="ja-JP" altLang="en-US"/>
              <a:t>ファイル</a:t>
            </a:r>
            <a:endParaRPr lang="en-US" altLang="ja-JP" dirty="0"/>
          </a:p>
          <a:p>
            <a:pPr lvl="1"/>
            <a:r>
              <a:rPr lang="ja-JP" altLang="en-US"/>
              <a:t>並列計算：</a:t>
            </a:r>
            <a:r>
              <a:rPr lang="en-US" altLang="ja-JP" dirty="0" err="1"/>
              <a:t>resources.info</a:t>
            </a:r>
            <a:endParaRPr lang="en-US" altLang="ja-JP" dirty="0"/>
          </a:p>
          <a:p>
            <a:pPr lvl="1"/>
            <a:r>
              <a:rPr lang="en-US" altLang="ja-JP" dirty="0" err="1"/>
              <a:t>dryrun</a:t>
            </a:r>
            <a:endParaRPr lang="en-US" altLang="ja-JP" dirty="0"/>
          </a:p>
          <a:p>
            <a:pPr lvl="1"/>
            <a:r>
              <a:rPr lang="en-US" altLang="ja-JP" dirty="0"/>
              <a:t>generic</a:t>
            </a:r>
          </a:p>
          <a:p>
            <a:pPr lvl="1"/>
            <a:endParaRPr kumimoji="1" lang="en-US" altLang="ja-JP" dirty="0"/>
          </a:p>
          <a:p>
            <a:pPr marL="342900" indent="-342900">
              <a:buAutoNum type="arabicPeriod"/>
            </a:pPr>
            <a:r>
              <a:rPr kumimoji="1" lang="en-US" altLang="ja-JP" dirty="0"/>
              <a:t>H2CO</a:t>
            </a:r>
            <a:r>
              <a:rPr lang="ja-JP" altLang="en-US" dirty="0"/>
              <a:t>・・基本的な使い方</a:t>
            </a:r>
            <a:endParaRPr lang="en-US" altLang="ja-JP" dirty="0"/>
          </a:p>
          <a:p>
            <a:pPr lvl="1"/>
            <a:r>
              <a:rPr kumimoji="1" lang="en-US" altLang="ja-JP" dirty="0"/>
              <a:t>QFF</a:t>
            </a:r>
            <a:r>
              <a:rPr kumimoji="1" lang="ja-JP" altLang="en-US"/>
              <a:t>・・インプットと</a:t>
            </a:r>
            <a:r>
              <a:rPr kumimoji="1" lang="en-US" altLang="ja-JP" dirty="0"/>
              <a:t>mop</a:t>
            </a:r>
            <a:r>
              <a:rPr kumimoji="1" lang="ja-JP" altLang="en-US"/>
              <a:t>ファイルの形式</a:t>
            </a:r>
            <a:endParaRPr kumimoji="1" lang="en-US" altLang="ja-JP" dirty="0"/>
          </a:p>
          <a:p>
            <a:pPr lvl="1"/>
            <a:r>
              <a:rPr kumimoji="1" lang="en-US" altLang="ja-JP" dirty="0"/>
              <a:t>3MR-Grid</a:t>
            </a:r>
            <a:r>
              <a:rPr kumimoji="1" lang="ja-JP" altLang="en-US"/>
              <a:t>・・インプットと</a:t>
            </a:r>
            <a:r>
              <a:rPr kumimoji="1" lang="en-US" altLang="ja-JP" dirty="0"/>
              <a:t>pot</a:t>
            </a:r>
            <a:r>
              <a:rPr kumimoji="1" lang="ja-JP" altLang="en-US"/>
              <a:t>ファイルの形式</a:t>
            </a:r>
            <a:endParaRPr kumimoji="1" lang="en-US" altLang="ja-JP" dirty="0"/>
          </a:p>
          <a:p>
            <a:pPr lvl="1"/>
            <a:r>
              <a:rPr kumimoji="1" lang="en-US" altLang="ja-JP" dirty="0"/>
              <a:t>3MR-mrpes</a:t>
            </a:r>
          </a:p>
          <a:p>
            <a:pPr marL="342900" indent="-342900">
              <a:buAutoNum type="arabicPeriod"/>
            </a:pPr>
            <a:endParaRPr kumimoji="1" lang="en-US" altLang="ja-JP" dirty="0"/>
          </a:p>
          <a:p>
            <a:pPr marL="342900" indent="-342900">
              <a:buAutoNum type="arabicPeriod"/>
            </a:pPr>
            <a:r>
              <a:rPr lang="en-US" altLang="ja-JP" dirty="0"/>
              <a:t>(H2O)6</a:t>
            </a:r>
            <a:r>
              <a:rPr lang="ja-JP" altLang="en-US" dirty="0"/>
              <a:t>・・</a:t>
            </a:r>
            <a:r>
              <a:rPr lang="en-US" altLang="ja-JP" dirty="0" err="1"/>
              <a:t>activemode</a:t>
            </a:r>
            <a:r>
              <a:rPr lang="ja-JP" altLang="en-US" dirty="0"/>
              <a:t>と</a:t>
            </a:r>
            <a:r>
              <a:rPr lang="en-US" altLang="ja-JP" dirty="0"/>
              <a:t>local mode</a:t>
            </a:r>
            <a:r>
              <a:rPr lang="ja-JP" altLang="en-US" dirty="0"/>
              <a:t>の使い方</a:t>
            </a:r>
            <a:endParaRPr lang="en-US" altLang="ja-JP" dirty="0"/>
          </a:p>
          <a:p>
            <a:pPr lvl="1"/>
            <a:r>
              <a:rPr lang="en-US" altLang="ja-JP" dirty="0" err="1"/>
              <a:t>QFF_normal</a:t>
            </a:r>
            <a:endParaRPr lang="en-US" altLang="ja-JP" dirty="0"/>
          </a:p>
          <a:p>
            <a:pPr lvl="1"/>
            <a:r>
              <a:rPr kumimoji="1" lang="en-US" altLang="ja-JP" dirty="0" err="1"/>
              <a:t>QFF_local</a:t>
            </a:r>
            <a:endParaRPr kumimoji="1" lang="en-US" altLang="ja-JP" dirty="0"/>
          </a:p>
          <a:p>
            <a:pPr marL="342900" indent="-342900">
              <a:buAutoNum type="arabicPeriod"/>
            </a:pPr>
            <a:endParaRPr kumimoji="1" lang="en-US" altLang="ja-JP" dirty="0"/>
          </a:p>
          <a:p>
            <a:pPr marL="342900" indent="-342900">
              <a:buAutoNum type="arabicPeriod"/>
            </a:pPr>
            <a:r>
              <a:rPr kumimoji="1" lang="en-US" altLang="ja-JP" dirty="0" err="1"/>
              <a:t>bR</a:t>
            </a:r>
            <a:r>
              <a:rPr kumimoji="1" lang="ja-JP" altLang="en-US"/>
              <a:t>・・</a:t>
            </a:r>
            <a:r>
              <a:rPr lang="en-US" altLang="ja-JP" dirty="0"/>
              <a:t>GENESIS, QM/MM</a:t>
            </a:r>
            <a:r>
              <a:rPr lang="ja-JP" altLang="en-US"/>
              <a:t>との連携</a:t>
            </a:r>
            <a:endParaRPr lang="en-US" altLang="ja-JP" dirty="0"/>
          </a:p>
          <a:p>
            <a:pPr lvl="1"/>
            <a:r>
              <a:rPr kumimoji="1" lang="en-US" altLang="ja-JP" dirty="0"/>
              <a:t>QFF</a:t>
            </a:r>
          </a:p>
          <a:p>
            <a:pPr lvl="1"/>
            <a:r>
              <a:rPr lang="en-US" altLang="ja-JP" dirty="0"/>
              <a:t>GRID</a:t>
            </a:r>
            <a:endParaRPr kumimoji="1" lang="en-US" altLang="ja-JP" dirty="0"/>
          </a:p>
        </p:txBody>
      </p:sp>
    </p:spTree>
    <p:extLst>
      <p:ext uri="{BB962C8B-B14F-4D97-AF65-F5344CB8AC3E}">
        <p14:creationId xmlns:p14="http://schemas.microsoft.com/office/powerpoint/2010/main" val="123380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a:cs typeface="メイリオ" charset="-128"/>
              </a:rPr>
              <a:t>Contents of Sample Files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428750" y="1565679"/>
            <a:ext cx="43132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メイリオ" charset="-128"/>
                <a:cs typeface="メイリオ" charset="-128"/>
              </a:rPr>
              <a:t>1.basic/</a:t>
            </a:r>
          </a:p>
          <a:p>
            <a:pPr lvl="1" eaLnBrk="1" hangingPunct="1">
              <a:defRPr/>
            </a:pPr>
            <a:r>
              <a:rPr lang="en-US" altLang="ja-JP" sz="1800" dirty="0">
                <a:solidFill>
                  <a:srgbClr val="000000"/>
                </a:solidFill>
                <a:latin typeface="+mn-lt"/>
                <a:ea typeface="メイリオ" charset="-128"/>
                <a:cs typeface="メイリオ" charset="-128"/>
              </a:rPr>
              <a:t>VSCF, VCI[3]-(8), VMP2-(4), VQDPT2-(4)</a:t>
            </a:r>
          </a:p>
        </p:txBody>
      </p:sp>
      <p:sp>
        <p:nvSpPr>
          <p:cNvPr id="29700" name="テキスト ボックス 14"/>
          <p:cNvSpPr txBox="1">
            <a:spLocks noChangeArrowheads="1"/>
          </p:cNvSpPr>
          <p:nvPr/>
        </p:nvSpPr>
        <p:spPr bwMode="auto">
          <a:xfrm>
            <a:off x="1428750" y="2483254"/>
            <a:ext cx="37607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メイリオ" charset="-128"/>
                <a:cs typeface="メイリオ" charset="-128"/>
              </a:rPr>
              <a:t>2.h2co/</a:t>
            </a:r>
          </a:p>
          <a:p>
            <a:pPr lvl="1" eaLnBrk="1" hangingPunct="1">
              <a:defRPr/>
            </a:pPr>
            <a:r>
              <a:rPr lang="en-US" altLang="ja-JP" sz="1800" dirty="0">
                <a:solidFill>
                  <a:srgbClr val="000000"/>
                </a:solidFill>
                <a:latin typeface="+mn-lt"/>
                <a:ea typeface="メイリオ" charset="-128"/>
                <a:cs typeface="メイリオ" charset="-128"/>
              </a:rPr>
              <a:t>VCI[3]-(6), VMP2-(4), VQDPT2-(4)</a:t>
            </a:r>
          </a:p>
        </p:txBody>
      </p:sp>
      <p:sp>
        <p:nvSpPr>
          <p:cNvPr id="10" name="テキスト ボックス 16"/>
          <p:cNvSpPr txBox="1">
            <a:spLocks noChangeArrowheads="1"/>
          </p:cNvSpPr>
          <p:nvPr/>
        </p:nvSpPr>
        <p:spPr bwMode="auto">
          <a:xfrm>
            <a:off x="1428750" y="3391304"/>
            <a:ext cx="3336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eaLnBrk="1" hangingPunct="1">
              <a:defRPr/>
            </a:pPr>
            <a:r>
              <a:rPr lang="en-US" altLang="ja-JP" sz="1800" dirty="0">
                <a:solidFill>
                  <a:srgbClr val="000000"/>
                </a:solidFill>
                <a:latin typeface="+mn-lt"/>
                <a:ea typeface="メイリオ" charset="-128"/>
                <a:cs typeface="メイリオ" charset="-128"/>
              </a:rPr>
              <a:t>3.water-hexamer/</a:t>
            </a:r>
          </a:p>
          <a:p>
            <a:pPr lvl="1" eaLnBrk="1" hangingPunct="1">
              <a:defRPr/>
            </a:pPr>
            <a:r>
              <a:rPr lang="en-US" altLang="ja-JP" sz="1800" dirty="0" err="1">
                <a:solidFill>
                  <a:srgbClr val="000000"/>
                </a:solidFill>
                <a:latin typeface="+mn-lt"/>
                <a:ea typeface="メイリオ" charset="-128"/>
                <a:cs typeface="メイリオ" charset="-128"/>
              </a:rPr>
              <a:t>nc</a:t>
            </a:r>
            <a:r>
              <a:rPr lang="en-US" altLang="ja-JP" sz="1800" dirty="0">
                <a:solidFill>
                  <a:srgbClr val="000000"/>
                </a:solidFill>
                <a:latin typeface="+mn-lt"/>
                <a:ea typeface="メイリオ" charset="-128"/>
                <a:cs typeface="メイリオ" charset="-128"/>
              </a:rPr>
              <a:t>-VCI[3]-(6), nc-VQDPT2-(4)</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991892" y="1053884"/>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537029" y="827313"/>
            <a:ext cx="7864022" cy="1477328"/>
          </a:xfrm>
          <a:prstGeom prst="rect">
            <a:avLst/>
          </a:prstGeom>
          <a:noFill/>
        </p:spPr>
        <p:txBody>
          <a:bodyPr wrap="square" rtlCol="0">
            <a:spAutoFit/>
          </a:bodyPr>
          <a:lstStyle/>
          <a:p>
            <a:r>
              <a:rPr kumimoji="1" lang="en-US" altLang="ja-JP" dirty="0"/>
              <a:t>NOTE</a:t>
            </a:r>
          </a:p>
          <a:p>
            <a:endParaRPr lang="en-US" altLang="ja-JP" dirty="0"/>
          </a:p>
          <a:p>
            <a:r>
              <a:rPr kumimoji="1" lang="en-US" altLang="ja-JP" dirty="0" err="1"/>
              <a:t>MakePES</a:t>
            </a:r>
            <a:r>
              <a:rPr kumimoji="1" lang="en-US" altLang="ja-JP" dirty="0"/>
              <a:t> is a command line </a:t>
            </a:r>
            <a:r>
              <a:rPr lang="en-US" altLang="ja-JP" dirty="0"/>
              <a:t>based program. </a:t>
            </a:r>
            <a:r>
              <a:rPr kumimoji="1" lang="en-US" altLang="ja-JP" dirty="0"/>
              <a:t>This manual assumes that you are familiar with the commands in UNIX, and that you are working on Bourne Shell (bash).</a:t>
            </a:r>
            <a:endParaRPr kumimoji="1" lang="ja-JP" altLang="en-US"/>
          </a:p>
        </p:txBody>
      </p:sp>
    </p:spTree>
    <p:extLst>
      <p:ext uri="{BB962C8B-B14F-4D97-AF65-F5344CB8AC3E}">
        <p14:creationId xmlns:p14="http://schemas.microsoft.com/office/powerpoint/2010/main" val="211308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2245487" cy="461665"/>
          </a:xfrm>
          <a:prstGeom prst="rect">
            <a:avLst/>
          </a:prstGeom>
          <a:noFill/>
        </p:spPr>
        <p:txBody>
          <a:bodyPr wrap="none" rtlCol="0">
            <a:spAutoFit/>
          </a:bodyPr>
          <a:lstStyle/>
          <a:p>
            <a:r>
              <a:rPr kumimoji="1" lang="en-US" altLang="ja-JP" sz="2400" u="sng" dirty="0"/>
              <a:t>1. </a:t>
            </a:r>
            <a:r>
              <a:rPr lang="en-US" altLang="ja-JP" sz="2400" u="sng" dirty="0"/>
              <a:t>Basic example</a:t>
            </a:r>
            <a:endParaRPr kumimoji="1" lang="ja-JP" altLang="en-US" sz="2400" u="sng" dirty="0"/>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9" y="909241"/>
            <a:ext cx="6372224" cy="369332"/>
          </a:xfrm>
          <a:prstGeom prst="rect">
            <a:avLst/>
          </a:prstGeom>
          <a:noFill/>
        </p:spPr>
        <p:txBody>
          <a:bodyPr wrap="square" rtlCol="0">
            <a:spAutoFit/>
          </a:bodyPr>
          <a:lstStyle/>
          <a:p>
            <a:r>
              <a:rPr kumimoji="1" lang="en-US" altLang="ja-JP" dirty="0"/>
              <a:t>Proceed to 1.basic and find input files,</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300789" y="1413297"/>
            <a:ext cx="7250703" cy="646331"/>
          </a:xfrm>
          <a:prstGeom prst="rect">
            <a:avLst/>
          </a:prstGeom>
          <a:noFill/>
          <a:ln>
            <a:solidFill>
              <a:srgbClr val="00B050"/>
            </a:solidFill>
          </a:ln>
        </p:spPr>
        <p:txBody>
          <a:bodyPr wrap="none" rtlCol="0">
            <a:spAutoFit/>
          </a:bodyPr>
          <a:lstStyle/>
          <a:p>
            <a:r>
              <a:rPr kumimoji="1" lang="en-US" altLang="ja-JP" sz="1200" dirty="0">
                <a:latin typeface="Courier" charset="0"/>
                <a:ea typeface="Courier" charset="0"/>
                <a:cs typeface="Courier" charset="0"/>
              </a:rPr>
              <a:t>&gt; cd 1.basic</a:t>
            </a:r>
          </a:p>
          <a:p>
            <a:r>
              <a:rPr kumimoji="1" lang="en-US" altLang="ja-JP" sz="1200" dirty="0">
                <a:latin typeface="Courier" charset="0"/>
                <a:ea typeface="Courier" charset="0"/>
                <a:cs typeface="Courier" charset="0"/>
              </a:rPr>
              <a:t>&gt; ls</a:t>
            </a:r>
          </a:p>
          <a:p>
            <a:r>
              <a:rPr lang="en-US" altLang="ja-JP" sz="1200" dirty="0" err="1">
                <a:latin typeface="Courier" charset="0"/>
                <a:ea typeface="Courier" charset="0"/>
                <a:cs typeface="Courier" charset="0"/>
              </a:rPr>
              <a:t>GaussianTemplate</a:t>
            </a:r>
            <a:r>
              <a:rPr lang="en-US" altLang="ja-JP" sz="1200" dirty="0">
                <a:latin typeface="Courier" charset="0"/>
                <a:ea typeface="Courier" charset="0"/>
                <a:cs typeface="Courier" charset="0"/>
              </a:rPr>
              <a:t>   h2co-b3lyp-dz.minfo   </a:t>
            </a:r>
            <a:r>
              <a:rPr lang="en-US" altLang="ja-JP" sz="1200" dirty="0" err="1">
                <a:latin typeface="Courier" charset="0"/>
                <a:ea typeface="Courier" charset="0"/>
                <a:cs typeface="Courier" charset="0"/>
              </a:rPr>
              <a:t>makePES.xml</a:t>
            </a:r>
            <a:r>
              <a:rPr lang="en-US" altLang="ja-JP" sz="1200" dirty="0">
                <a:latin typeface="Courier" charset="0"/>
                <a:ea typeface="Courier" charset="0"/>
                <a:cs typeface="Courier" charset="0"/>
              </a:rPr>
              <a:t>   ref/   </a:t>
            </a:r>
            <a:r>
              <a:rPr lang="en-US" altLang="ja-JP" sz="1200" dirty="0" err="1">
                <a:latin typeface="Courier" charset="0"/>
                <a:ea typeface="Courier" charset="0"/>
                <a:cs typeface="Courier" charset="0"/>
              </a:rPr>
              <a:t>resources.info</a:t>
            </a:r>
            <a:endParaRPr kumimoji="1" lang="en-US" altLang="ja-JP" sz="12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3F348E99-B600-814D-9414-12CE11B4B646}"/>
              </a:ext>
            </a:extLst>
          </p:cNvPr>
          <p:cNvSpPr txBox="1"/>
          <p:nvPr/>
        </p:nvSpPr>
        <p:spPr>
          <a:xfrm>
            <a:off x="757238" y="2276872"/>
            <a:ext cx="7372349"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h2co-b3lyp-dz.minfo</a:t>
            </a:r>
          </a:p>
          <a:p>
            <a:pPr lvl="1"/>
            <a:r>
              <a:rPr lang="en-US" altLang="ja-JP" dirty="0">
                <a:ea typeface="メイリオ" charset="-128"/>
                <a:cs typeface="ＭＳ Ｐゴシック" charset="-128"/>
              </a:rPr>
              <a:t>Includes the equilibrium geometry, harmonic frequencies, and vibrational displacement vectors.</a:t>
            </a:r>
            <a:r>
              <a:rPr lang="ja-JP" altLang="en-US">
                <a:ea typeface="メイリオ" charset="-128"/>
                <a:cs typeface="ＭＳ Ｐゴシック" charset="-128"/>
              </a:rPr>
              <a:t> </a:t>
            </a:r>
            <a:r>
              <a:rPr lang="en-US" altLang="ja-JP" dirty="0">
                <a:ea typeface="メイリオ" charset="-128"/>
                <a:cs typeface="ＭＳ Ｐゴシック" charset="-128"/>
              </a:rPr>
              <a:t>They can be visualized by </a:t>
            </a:r>
            <a:r>
              <a:rPr lang="en-US" altLang="ja-JP" dirty="0" err="1">
                <a:solidFill>
                  <a:srgbClr val="000000"/>
                </a:solidFill>
                <a:ea typeface="メイリオ" charset="-128"/>
                <a:cs typeface="メイリオ" charset="-128"/>
              </a:rPr>
              <a:t>JSindo</a:t>
            </a:r>
            <a:r>
              <a:rPr lang="en-US" altLang="ja-JP" dirty="0">
                <a:solidFill>
                  <a:srgbClr val="000000"/>
                </a:solidFill>
                <a:ea typeface="メイリオ" charset="-128"/>
                <a:cs typeface="メイリオ" charset="-128"/>
              </a:rPr>
              <a:t>.</a:t>
            </a:r>
            <a:endParaRPr kumimoji="1" lang="ja-JP" altLang="en-US"/>
          </a:p>
        </p:txBody>
      </p:sp>
      <p:sp>
        <p:nvSpPr>
          <p:cNvPr id="2" name="テキスト ボックス 1">
            <a:extLst>
              <a:ext uri="{FF2B5EF4-FFF2-40B4-BE49-F238E27FC236}">
                <a16:creationId xmlns:a16="http://schemas.microsoft.com/office/drawing/2014/main" id="{4DAC536A-B389-A042-BC2F-E054BF5263F0}"/>
              </a:ext>
            </a:extLst>
          </p:cNvPr>
          <p:cNvSpPr txBox="1"/>
          <p:nvPr/>
        </p:nvSpPr>
        <p:spPr>
          <a:xfrm>
            <a:off x="714375" y="4900613"/>
            <a:ext cx="5863785" cy="369332"/>
          </a:xfrm>
          <a:prstGeom prst="rect">
            <a:avLst/>
          </a:prstGeom>
          <a:noFill/>
        </p:spPr>
        <p:txBody>
          <a:bodyPr wrap="none" rtlCol="0">
            <a:spAutoFit/>
          </a:bodyPr>
          <a:lstStyle/>
          <a:p>
            <a:r>
              <a:rPr lang="en-US" altLang="ja-JP" dirty="0"/>
              <a:t>java -</a:t>
            </a:r>
            <a:r>
              <a:rPr lang="en-US" altLang="ja-JP" dirty="0" err="1"/>
              <a:t>cp</a:t>
            </a:r>
            <a:r>
              <a:rPr lang="en-US" altLang="ja-JP" dirty="0"/>
              <a:t> "/Users/</a:t>
            </a:r>
            <a:r>
              <a:rPr lang="en-US" altLang="ja-JP" dirty="0" err="1"/>
              <a:t>kyagi</a:t>
            </a:r>
            <a:r>
              <a:rPr lang="en-US" altLang="ja-JP" dirty="0"/>
              <a:t>/</a:t>
            </a:r>
            <a:r>
              <a:rPr lang="en-US" altLang="ja-JP" dirty="0" err="1"/>
              <a:t>tmp</a:t>
            </a:r>
            <a:r>
              <a:rPr lang="en-US" altLang="ja-JP" dirty="0"/>
              <a:t>/jar/*" Fchk2Minfo h2co-b3lyp-dz</a:t>
            </a:r>
            <a:endParaRPr kumimoji="1" lang="ja-JP" altLang="en-US"/>
          </a:p>
        </p:txBody>
      </p:sp>
    </p:spTree>
    <p:extLst>
      <p:ext uri="{BB962C8B-B14F-4D97-AF65-F5344CB8AC3E}">
        <p14:creationId xmlns:p14="http://schemas.microsoft.com/office/powerpoint/2010/main" val="2736796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p:cNvSpPr txBox="1"/>
          <p:nvPr/>
        </p:nvSpPr>
        <p:spPr>
          <a:xfrm>
            <a:off x="1439333" y="4351868"/>
            <a:ext cx="620426" cy="338554"/>
          </a:xfrm>
          <a:prstGeom prst="rect">
            <a:avLst/>
          </a:prstGeom>
          <a:noFill/>
        </p:spPr>
        <p:txBody>
          <a:bodyPr wrap="none" rtlCol="0">
            <a:spAutoFit/>
          </a:bodyPr>
          <a:lstStyle/>
          <a:p>
            <a:r>
              <a:rPr kumimoji="1" lang="en-US" altLang="ja-JP" sz="1600" dirty="0"/>
              <a:t>&lt;</a:t>
            </a:r>
            <a:r>
              <a:rPr kumimoji="1" lang="en-US" altLang="ja-JP" sz="1600" dirty="0" err="1"/>
              <a:t>qff</a:t>
            </a:r>
            <a:r>
              <a:rPr kumimoji="1" lang="en-US" altLang="ja-JP" sz="1600" dirty="0"/>
              <a:t>&gt;</a:t>
            </a:r>
            <a:endParaRPr kumimoji="1" lang="ja-JP" altLang="en-US" sz="1600" dirty="0"/>
          </a:p>
        </p:txBody>
      </p:sp>
      <p:sp>
        <p:nvSpPr>
          <p:cNvPr id="4" name="テキスト ボックス 3"/>
          <p:cNvSpPr txBox="1"/>
          <p:nvPr/>
        </p:nvSpPr>
        <p:spPr>
          <a:xfrm>
            <a:off x="1676400" y="812800"/>
            <a:ext cx="4131580" cy="338554"/>
          </a:xfrm>
          <a:prstGeom prst="rect">
            <a:avLst/>
          </a:prstGeom>
          <a:noFill/>
        </p:spPr>
        <p:txBody>
          <a:bodyPr wrap="none" rtlCol="0">
            <a:spAutoFit/>
          </a:bodyPr>
          <a:lstStyle/>
          <a:p>
            <a:r>
              <a:rPr kumimoji="1" lang="en-US" altLang="ja-JP" sz="1600" dirty="0"/>
              <a:t>key and value are case insensitive unless noted.</a:t>
            </a:r>
            <a:endParaRPr kumimoji="1" lang="ja-JP" altLang="en-US" sz="1600" dirty="0"/>
          </a:p>
        </p:txBody>
      </p:sp>
      <p:sp>
        <p:nvSpPr>
          <p:cNvPr id="5" name="テキスト ボックス 4"/>
          <p:cNvSpPr txBox="1"/>
          <p:nvPr/>
        </p:nvSpPr>
        <p:spPr>
          <a:xfrm>
            <a:off x="1049867" y="457200"/>
            <a:ext cx="2053063" cy="338554"/>
          </a:xfrm>
          <a:prstGeom prst="rect">
            <a:avLst/>
          </a:prstGeom>
          <a:noFill/>
        </p:spPr>
        <p:txBody>
          <a:bodyPr wrap="none" rtlCol="0">
            <a:spAutoFit/>
          </a:bodyPr>
          <a:lstStyle/>
          <a:p>
            <a:r>
              <a:rPr kumimoji="1" lang="en-US" altLang="ja-JP" sz="1600" dirty="0"/>
              <a:t>&lt;key  value=“value” /&gt;</a:t>
            </a:r>
            <a:endParaRPr kumimoji="1" lang="ja-JP" altLang="en-US" sz="1600" dirty="0"/>
          </a:p>
        </p:txBody>
      </p:sp>
      <p:sp>
        <p:nvSpPr>
          <p:cNvPr id="6" name="テキスト ボックス 5"/>
          <p:cNvSpPr txBox="1"/>
          <p:nvPr/>
        </p:nvSpPr>
        <p:spPr>
          <a:xfrm>
            <a:off x="1693334" y="2929467"/>
            <a:ext cx="1142108" cy="338554"/>
          </a:xfrm>
          <a:prstGeom prst="rect">
            <a:avLst/>
          </a:prstGeom>
          <a:noFill/>
        </p:spPr>
        <p:txBody>
          <a:bodyPr wrap="none" rtlCol="0">
            <a:spAutoFit/>
          </a:bodyPr>
          <a:lstStyle/>
          <a:p>
            <a:r>
              <a:rPr kumimoji="1" lang="en-US" altLang="ja-JP" sz="1600" dirty="0"/>
              <a:t>&lt;template&gt;</a:t>
            </a:r>
            <a:endParaRPr kumimoji="1" lang="ja-JP" altLang="en-US" sz="1600" dirty="0"/>
          </a:p>
        </p:txBody>
      </p:sp>
      <p:sp>
        <p:nvSpPr>
          <p:cNvPr id="7" name="テキスト ボックス 6"/>
          <p:cNvSpPr txBox="1"/>
          <p:nvPr/>
        </p:nvSpPr>
        <p:spPr>
          <a:xfrm>
            <a:off x="1964267" y="3183467"/>
            <a:ext cx="2369559" cy="338554"/>
          </a:xfrm>
          <a:prstGeom prst="rect">
            <a:avLst/>
          </a:prstGeom>
          <a:noFill/>
        </p:spPr>
        <p:txBody>
          <a:bodyPr wrap="none" rtlCol="0">
            <a:spAutoFit/>
          </a:bodyPr>
          <a:lstStyle/>
          <a:p>
            <a:r>
              <a:rPr kumimoji="1" lang="en-US" altLang="ja-JP" sz="1600"/>
              <a:t>xml: yes or no (default no)</a:t>
            </a:r>
            <a:endParaRPr kumimoji="1" lang="ja-JP" altLang="en-US" sz="1600" dirty="0"/>
          </a:p>
        </p:txBody>
      </p:sp>
      <p:sp>
        <p:nvSpPr>
          <p:cNvPr id="8" name="テキスト ボックス 7"/>
          <p:cNvSpPr txBox="1"/>
          <p:nvPr/>
        </p:nvSpPr>
        <p:spPr>
          <a:xfrm>
            <a:off x="1337734" y="2099733"/>
            <a:ext cx="957313" cy="338554"/>
          </a:xfrm>
          <a:prstGeom prst="rect">
            <a:avLst/>
          </a:prstGeom>
          <a:noFill/>
        </p:spPr>
        <p:txBody>
          <a:bodyPr wrap="none" rtlCol="0">
            <a:spAutoFit/>
          </a:bodyPr>
          <a:lstStyle/>
          <a:p>
            <a:r>
              <a:rPr kumimoji="1" lang="en-US" altLang="ja-JP" sz="1600" dirty="0"/>
              <a:t>&lt;</a:t>
            </a:r>
            <a:r>
              <a:rPr kumimoji="1" lang="en-US" altLang="ja-JP" sz="1600" dirty="0" err="1"/>
              <a:t>qchem</a:t>
            </a:r>
            <a:r>
              <a:rPr kumimoji="1" lang="en-US" altLang="ja-JP" sz="1600" dirty="0"/>
              <a:t>&gt;</a:t>
            </a:r>
            <a:endParaRPr kumimoji="1" lang="ja-JP" altLang="en-US" sz="1600" dirty="0"/>
          </a:p>
        </p:txBody>
      </p:sp>
      <p:sp>
        <p:nvSpPr>
          <p:cNvPr id="11" name="テキスト ボックス 10"/>
          <p:cNvSpPr txBox="1"/>
          <p:nvPr/>
        </p:nvSpPr>
        <p:spPr>
          <a:xfrm>
            <a:off x="1049867" y="1540934"/>
            <a:ext cx="1139671" cy="338554"/>
          </a:xfrm>
          <a:prstGeom prst="rect">
            <a:avLst/>
          </a:prstGeom>
          <a:noFill/>
        </p:spPr>
        <p:txBody>
          <a:bodyPr wrap="none" rtlCol="0">
            <a:spAutoFit/>
          </a:bodyPr>
          <a:lstStyle/>
          <a:p>
            <a:r>
              <a:rPr kumimoji="1" lang="en-US" altLang="ja-JP" sz="1600" dirty="0"/>
              <a:t>&lt;</a:t>
            </a:r>
            <a:r>
              <a:rPr kumimoji="1" lang="en-US" altLang="ja-JP" sz="1600" dirty="0" err="1"/>
              <a:t>makePES</a:t>
            </a:r>
            <a:r>
              <a:rPr kumimoji="1" lang="en-US" altLang="ja-JP" sz="1600" dirty="0"/>
              <a:t>&gt;</a:t>
            </a:r>
            <a:endParaRPr kumimoji="1" lang="ja-JP" altLang="en-US" sz="1600" dirty="0"/>
          </a:p>
        </p:txBody>
      </p:sp>
      <p:sp>
        <p:nvSpPr>
          <p:cNvPr id="13" name="テキスト ボックス 12"/>
          <p:cNvSpPr txBox="1"/>
          <p:nvPr/>
        </p:nvSpPr>
        <p:spPr>
          <a:xfrm>
            <a:off x="1676401" y="2370666"/>
            <a:ext cx="5439887" cy="338554"/>
          </a:xfrm>
          <a:prstGeom prst="rect">
            <a:avLst/>
          </a:prstGeom>
          <a:noFill/>
        </p:spPr>
        <p:txBody>
          <a:bodyPr wrap="none" rtlCol="0">
            <a:spAutoFit/>
          </a:bodyPr>
          <a:lstStyle/>
          <a:p>
            <a:r>
              <a:rPr kumimoji="1" lang="en-US" altLang="ja-JP" sz="1600" dirty="0"/>
              <a:t>id: ID of this </a:t>
            </a:r>
            <a:r>
              <a:rPr kumimoji="1" lang="en-US" altLang="ja-JP" sz="1600" dirty="0" err="1"/>
              <a:t>qchem</a:t>
            </a:r>
            <a:r>
              <a:rPr kumimoji="1" lang="en-US" altLang="ja-JP" sz="1600" dirty="0"/>
              <a:t> (default = the number it appears in the file)</a:t>
            </a:r>
          </a:p>
        </p:txBody>
      </p:sp>
      <p:sp>
        <p:nvSpPr>
          <p:cNvPr id="16" name="テキスト ボックス 15"/>
          <p:cNvSpPr txBox="1"/>
          <p:nvPr/>
        </p:nvSpPr>
        <p:spPr>
          <a:xfrm>
            <a:off x="1693334" y="3539067"/>
            <a:ext cx="908326" cy="338554"/>
          </a:xfrm>
          <a:prstGeom prst="rect">
            <a:avLst/>
          </a:prstGeom>
          <a:noFill/>
        </p:spPr>
        <p:txBody>
          <a:bodyPr wrap="none" rtlCol="0">
            <a:spAutoFit/>
          </a:bodyPr>
          <a:lstStyle/>
          <a:p>
            <a:r>
              <a:rPr kumimoji="1" lang="en-US" altLang="ja-JP" sz="1600" dirty="0"/>
              <a:t>&lt;</a:t>
            </a:r>
            <a:r>
              <a:rPr kumimoji="1" lang="en-US" altLang="ja-JP" sz="1600" dirty="0" err="1"/>
              <a:t>xyzfile</a:t>
            </a:r>
            <a:r>
              <a:rPr kumimoji="1" lang="en-US" altLang="ja-JP" sz="1600" dirty="0"/>
              <a:t>&gt;</a:t>
            </a:r>
            <a:endParaRPr kumimoji="1" lang="ja-JP" altLang="en-US" sz="1600" dirty="0"/>
          </a:p>
        </p:txBody>
      </p:sp>
      <p:sp>
        <p:nvSpPr>
          <p:cNvPr id="17" name="テキスト ボックス 16"/>
          <p:cNvSpPr txBox="1"/>
          <p:nvPr/>
        </p:nvSpPr>
        <p:spPr>
          <a:xfrm>
            <a:off x="1964267" y="3793067"/>
            <a:ext cx="2369559" cy="338554"/>
          </a:xfrm>
          <a:prstGeom prst="rect">
            <a:avLst/>
          </a:prstGeom>
          <a:noFill/>
        </p:spPr>
        <p:txBody>
          <a:bodyPr wrap="none" rtlCol="0">
            <a:spAutoFit/>
          </a:bodyPr>
          <a:lstStyle/>
          <a:p>
            <a:r>
              <a:rPr kumimoji="1" lang="en-US" altLang="ja-JP" sz="1600"/>
              <a:t>xml: yes or no (default no)</a:t>
            </a:r>
            <a:endParaRPr kumimoji="1" lang="ja-JP" altLang="en-US" sz="1600" dirty="0"/>
          </a:p>
        </p:txBody>
      </p:sp>
    </p:spTree>
    <p:extLst>
      <p:ext uri="{BB962C8B-B14F-4D97-AF65-F5344CB8AC3E}">
        <p14:creationId xmlns:p14="http://schemas.microsoft.com/office/powerpoint/2010/main" val="250048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 Basic Usage</a:t>
            </a:r>
            <a:endParaRPr kumimoji="1" lang="ja-JP" altLang="en-US" dirty="0"/>
          </a:p>
        </p:txBody>
      </p:sp>
      <p:sp>
        <p:nvSpPr>
          <p:cNvPr id="26" name="テキスト ボックス 25"/>
          <p:cNvSpPr txBox="1"/>
          <p:nvPr/>
        </p:nvSpPr>
        <p:spPr>
          <a:xfrm>
            <a:off x="370551" y="1428868"/>
            <a:ext cx="8315022" cy="3323987"/>
          </a:xfrm>
          <a:prstGeom prst="rect">
            <a:avLst/>
          </a:prstGeom>
          <a:noFill/>
        </p:spPr>
        <p:txBody>
          <a:bodyPr wrap="square" rtlCol="0">
            <a:spAutoFit/>
          </a:bodyPr>
          <a:lstStyle/>
          <a:p>
            <a:r>
              <a:rPr lang="en-US" altLang="ja-JP" sz="1600" dirty="0"/>
              <a:t>This section lists the keys and values used in </a:t>
            </a:r>
            <a:r>
              <a:rPr lang="en-US" altLang="ja-JP" sz="1600" dirty="0" err="1"/>
              <a:t>RunMakePES</a:t>
            </a:r>
            <a:r>
              <a:rPr lang="en-US" altLang="ja-JP" sz="1600" dirty="0"/>
              <a:t> program. They appear in </a:t>
            </a:r>
            <a:r>
              <a:rPr lang="en-US" altLang="ja-JP" sz="1600" dirty="0" err="1"/>
              <a:t>makePES.xml</a:t>
            </a:r>
            <a:r>
              <a:rPr lang="en-US" altLang="ja-JP" sz="1600" dirty="0"/>
              <a:t> in the form of, </a:t>
            </a:r>
          </a:p>
          <a:p>
            <a:endParaRPr kumimoji="1" lang="en-US" altLang="ja-JP" sz="1600" dirty="0"/>
          </a:p>
          <a:p>
            <a:pPr lvl="1"/>
            <a:r>
              <a:rPr lang="en-US" altLang="ja-JP" sz="1200" dirty="0">
                <a:latin typeface="Courier" charset="0"/>
                <a:ea typeface="Courier" charset="0"/>
                <a:cs typeface="Courier" charset="0"/>
              </a:rPr>
              <a:t>&lt;entry key=‘‘key’’&gt; key value &lt;/entry&gt; </a:t>
            </a:r>
          </a:p>
          <a:p>
            <a:endParaRPr kumimoji="1" lang="en-US" altLang="ja-JP" sz="1600" dirty="0"/>
          </a:p>
          <a:p>
            <a:r>
              <a:rPr lang="en-US" altLang="ja-JP" sz="1600" dirty="0"/>
              <a:t>The keys in red indicate that they are mandatory. The values are case insensitive except when it is noted. </a:t>
            </a:r>
          </a:p>
          <a:p>
            <a:endParaRPr lang="en-US" altLang="ja-JP" sz="1600" dirty="0"/>
          </a:p>
          <a:p>
            <a:r>
              <a:rPr lang="en-US" altLang="ja-JP" sz="1600" dirty="0"/>
              <a:t>In the following, the keys are divided into four sections. General Keys (Sec. 1.1) are common input for all types of run, while those in QFF Keys (Sec. 1.2), Grid Keys (Sec. 1.3), and Hybrid Keys (Sec. 1.4) are relevant input parameters for generating the QFF, grid potential, and hybrid potential, respectively. </a:t>
            </a:r>
          </a:p>
          <a:p>
            <a:endParaRPr kumimoji="1" lang="en-US" altLang="ja-JP" sz="1600" dirty="0"/>
          </a:p>
        </p:txBody>
      </p:sp>
      <p:sp>
        <p:nvSpPr>
          <p:cNvPr id="5" name="テキスト ボックス 4"/>
          <p:cNvSpPr txBox="1"/>
          <p:nvPr/>
        </p:nvSpPr>
        <p:spPr>
          <a:xfrm>
            <a:off x="391885" y="914403"/>
            <a:ext cx="3492495" cy="461665"/>
          </a:xfrm>
          <a:prstGeom prst="rect">
            <a:avLst/>
          </a:prstGeom>
          <a:noFill/>
        </p:spPr>
        <p:txBody>
          <a:bodyPr wrap="none" rtlCol="0">
            <a:spAutoFit/>
          </a:bodyPr>
          <a:lstStyle/>
          <a:p>
            <a:r>
              <a:rPr kumimoji="1" lang="en-US" altLang="ja-JP" sz="2400" u="sng" dirty="0"/>
              <a:t>1.1. </a:t>
            </a:r>
            <a:r>
              <a:rPr lang="en-US" altLang="ja-JP" sz="2400" u="sng" dirty="0"/>
              <a:t>Preparing an input file</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Tree>
    <p:extLst>
      <p:ext uri="{BB962C8B-B14F-4D97-AF65-F5344CB8AC3E}">
        <p14:creationId xmlns:p14="http://schemas.microsoft.com/office/powerpoint/2010/main" val="112085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List of all keys</a:t>
            </a:r>
            <a:endParaRPr lang="ja-JP" altLang="en-US" dirty="0">
              <a:cs typeface="メイリオ" charset="-128"/>
            </a:endParaRPr>
          </a:p>
        </p:txBody>
      </p:sp>
      <p:sp>
        <p:nvSpPr>
          <p:cNvPr id="4" name="テキスト ボックス 3"/>
          <p:cNvSpPr txBox="1"/>
          <p:nvPr/>
        </p:nvSpPr>
        <p:spPr>
          <a:xfrm>
            <a:off x="914401" y="887135"/>
            <a:ext cx="7827665" cy="5970865"/>
          </a:xfrm>
          <a:prstGeom prst="rect">
            <a:avLst/>
          </a:prstGeom>
          <a:noFill/>
        </p:spPr>
        <p:txBody>
          <a:bodyPr wrap="square">
            <a:spAutoFit/>
          </a:bodyPr>
          <a:lstStyle/>
          <a:p>
            <a:pPr>
              <a:defRPr/>
            </a:pPr>
            <a:r>
              <a:rPr lang="en-US" altLang="ja-JP" sz="1800" dirty="0">
                <a:latin typeface="+mn-lt"/>
              </a:rPr>
              <a:t>General keys</a:t>
            </a:r>
          </a:p>
          <a:p>
            <a:pPr>
              <a:defRPr/>
            </a:pPr>
            <a:endParaRPr lang="en-US" altLang="ja-JP" sz="1800" dirty="0">
              <a:latin typeface="+mn-lt"/>
            </a:endParaRPr>
          </a:p>
          <a:p>
            <a:pPr marL="285750" indent="-285750">
              <a:buFont typeface="Arial" charset="0"/>
              <a:buChar char="•"/>
              <a:defRPr/>
            </a:pPr>
            <a:r>
              <a:rPr lang="en-US" altLang="ja-JP" sz="1400" dirty="0" err="1"/>
              <a:t>runtype</a:t>
            </a:r>
            <a:r>
              <a:rPr lang="en-US" altLang="ja-JP" sz="1400" dirty="0"/>
              <a:t>: QFF/GRID/HYBRID</a:t>
            </a:r>
          </a:p>
          <a:p>
            <a:pPr lvl="1">
              <a:defRPr/>
            </a:pPr>
            <a:r>
              <a:rPr lang="en-US" altLang="ja-JP" sz="1400" dirty="0"/>
              <a:t>The type of run. One of the following must be specified. </a:t>
            </a:r>
          </a:p>
          <a:p>
            <a:pPr lvl="2">
              <a:defRPr/>
            </a:pPr>
            <a:endParaRPr lang="en-US" altLang="ja-JP" sz="1400" dirty="0"/>
          </a:p>
          <a:p>
            <a:pPr marL="285750" indent="-285750">
              <a:buFont typeface="Arial" charset="0"/>
              <a:buChar char="•"/>
              <a:defRPr/>
            </a:pPr>
            <a:r>
              <a:rPr lang="en-US" altLang="ja-JP" sz="1400" dirty="0"/>
              <a:t>molecule: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1,2,3,5 &lt;/entry&gt;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1-3 5 &lt;/entry&gt;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3" name="テキスト ボックス 2"/>
          <p:cNvSpPr txBox="1"/>
          <p:nvPr/>
        </p:nvSpPr>
        <p:spPr>
          <a:xfrm>
            <a:off x="914401" y="137872"/>
            <a:ext cx="7827665" cy="2246769"/>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6835</TotalTime>
  <Words>1846</Words>
  <Application>Microsoft Macintosh PowerPoint</Application>
  <PresentationFormat>画面に合わせる (4:3)</PresentationFormat>
  <Paragraphs>226</Paragraphs>
  <Slides>15</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ＭＳ Ｐゴシック</vt:lpstr>
      <vt:lpstr>メイリオ</vt:lpstr>
      <vt:lpstr>Yu Gothic</vt:lpstr>
      <vt:lpstr>Arial</vt:lpstr>
      <vt:lpstr>Calibri</vt:lpstr>
      <vt:lpstr>Cambria Math</vt:lpstr>
      <vt:lpstr>Courier</vt:lpstr>
      <vt:lpstr>ホワイト</vt:lpstr>
      <vt:lpstr>PowerPoint プレゼンテーション</vt:lpstr>
      <vt:lpstr>PowerPoint プレゼンテーション</vt:lpstr>
      <vt:lpstr>Contents of Sample Files</vt:lpstr>
      <vt:lpstr>PowerPoint プレゼンテーション</vt:lpstr>
      <vt:lpstr>PowerPoint プレゼンテーション</vt:lpstr>
      <vt:lpstr>PowerPoint プレゼンテーション</vt:lpstr>
      <vt:lpstr>1. Basic Usage</vt:lpstr>
      <vt:lpstr>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472</cp:revision>
  <cp:lastPrinted>2018-04-14T04:52:50Z</cp:lastPrinted>
  <dcterms:created xsi:type="dcterms:W3CDTF">2018-02-18T14:36:46Z</dcterms:created>
  <dcterms:modified xsi:type="dcterms:W3CDTF">2019-05-03T05:37:07Z</dcterms:modified>
</cp:coreProperties>
</file>