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47"/>
  </p:notesMasterIdLst>
  <p:sldIdLst>
    <p:sldId id="256" r:id="rId2"/>
    <p:sldId id="286" r:id="rId3"/>
    <p:sldId id="257" r:id="rId4"/>
    <p:sldId id="258" r:id="rId5"/>
    <p:sldId id="259" r:id="rId6"/>
    <p:sldId id="289" r:id="rId7"/>
    <p:sldId id="260" r:id="rId8"/>
    <p:sldId id="288" r:id="rId9"/>
    <p:sldId id="287" r:id="rId10"/>
    <p:sldId id="261" r:id="rId11"/>
    <p:sldId id="262" r:id="rId12"/>
    <p:sldId id="263" r:id="rId13"/>
    <p:sldId id="292" r:id="rId14"/>
    <p:sldId id="290" r:id="rId15"/>
    <p:sldId id="265" r:id="rId16"/>
    <p:sldId id="291" r:id="rId17"/>
    <p:sldId id="266" r:id="rId18"/>
    <p:sldId id="273" r:id="rId19"/>
    <p:sldId id="293" r:id="rId20"/>
    <p:sldId id="294" r:id="rId21"/>
    <p:sldId id="295" r:id="rId22"/>
    <p:sldId id="296" r:id="rId23"/>
    <p:sldId id="297" r:id="rId24"/>
    <p:sldId id="300" r:id="rId25"/>
    <p:sldId id="301" r:id="rId26"/>
    <p:sldId id="306" r:id="rId27"/>
    <p:sldId id="302" r:id="rId28"/>
    <p:sldId id="303" r:id="rId29"/>
    <p:sldId id="304" r:id="rId30"/>
    <p:sldId id="305" r:id="rId31"/>
    <p:sldId id="307" r:id="rId32"/>
    <p:sldId id="308" r:id="rId33"/>
    <p:sldId id="310" r:id="rId34"/>
    <p:sldId id="299" r:id="rId35"/>
    <p:sldId id="311" r:id="rId36"/>
    <p:sldId id="312" r:id="rId37"/>
    <p:sldId id="298" r:id="rId38"/>
    <p:sldId id="277" r:id="rId39"/>
    <p:sldId id="278" r:id="rId40"/>
    <p:sldId id="279" r:id="rId41"/>
    <p:sldId id="280" r:id="rId42"/>
    <p:sldId id="281" r:id="rId43"/>
    <p:sldId id="282" r:id="rId44"/>
    <p:sldId id="283" r:id="rId45"/>
    <p:sldId id="284"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6" userDrawn="1">
          <p15:clr>
            <a:srgbClr val="A4A3A4"/>
          </p15:clr>
        </p15:guide>
        <p15:guide id="2" pos="521" userDrawn="1">
          <p15:clr>
            <a:srgbClr val="A4A3A4"/>
          </p15:clr>
        </p15:guide>
        <p15:guide id="3" pos="52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46"/>
    <p:restoredTop sz="92942"/>
  </p:normalViewPr>
  <p:slideViewPr>
    <p:cSldViewPr snapToGrid="0" snapToObjects="1">
      <p:cViewPr>
        <p:scale>
          <a:sx n="95" d="100"/>
          <a:sy n="95" d="100"/>
        </p:scale>
        <p:origin x="1640" y="680"/>
      </p:cViewPr>
      <p:guideLst>
        <p:guide orient="horz" pos="3906"/>
        <p:guide pos="521"/>
        <p:guide pos="528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0F0136-69B4-D44B-9FED-4928016A3512}" type="datetimeFigureOut">
              <a:rPr kumimoji="1" lang="ja-JP" altLang="en-US" smtClean="0"/>
              <a:t>2019/11/14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D3D55-BD5C-034D-AC25-55F6153EBC0E}" type="slidenum">
              <a:rPr kumimoji="1" lang="ja-JP" altLang="en-US" smtClean="0"/>
              <a:t>‹#›</a:t>
            </a:fld>
            <a:endParaRPr kumimoji="1" lang="ja-JP" altLang="en-US"/>
          </a:p>
        </p:txBody>
      </p:sp>
    </p:spTree>
    <p:extLst>
      <p:ext uri="{BB962C8B-B14F-4D97-AF65-F5344CB8AC3E}">
        <p14:creationId xmlns:p14="http://schemas.microsoft.com/office/powerpoint/2010/main" val="5811396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F9D3D55-BD5C-034D-AC25-55F6153EBC0E}" type="slidenum">
              <a:rPr kumimoji="1" lang="ja-JP" altLang="en-US" smtClean="0"/>
              <a:t>0</a:t>
            </a:fld>
            <a:endParaRPr kumimoji="1" lang="ja-JP" altLang="en-US"/>
          </a:p>
        </p:txBody>
      </p:sp>
    </p:spTree>
    <p:extLst>
      <p:ext uri="{BB962C8B-B14F-4D97-AF65-F5344CB8AC3E}">
        <p14:creationId xmlns:p14="http://schemas.microsoft.com/office/powerpoint/2010/main" val="134656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F1A2EAE-8A19-6140-AB90-FBA793328AFC}" type="datetime1">
              <a:rPr kumimoji="1" lang="ja-JP" altLang="en-US" smtClean="0"/>
              <a:t>2019/11/14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32F6CD-D8C5-EA47-935C-33C61990A9AF}" type="datetime1">
              <a:rPr kumimoji="1" lang="ja-JP" altLang="en-US" smtClean="0"/>
              <a:t>2019/11/14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32CAB7-B1D1-C842-BB27-1789136EF085}" type="datetime1">
              <a:rPr kumimoji="1" lang="ja-JP" altLang="en-US" smtClean="0"/>
              <a:t>2019/11/14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F606A1-BF80-4F40-AD73-3A1303D72015}" type="datetime1">
              <a:rPr kumimoji="1" lang="ja-JP" altLang="en-US" smtClean="0"/>
              <a:t>2019/11/14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1370A8-86D7-DE4D-BAB6-D17D5C3BEC5A}" type="datetime1">
              <a:rPr kumimoji="1" lang="ja-JP" altLang="en-US" smtClean="0"/>
              <a:t>2019/11/14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8DFF1A-26F6-734D-81A6-596D27E77CDE}" type="datetime1">
              <a:rPr kumimoji="1" lang="ja-JP" altLang="en-US" smtClean="0"/>
              <a:t>2019/11/14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A4D6ED2-2E77-3346-9932-196F8E0DDE9D}" type="datetime1">
              <a:rPr kumimoji="1" lang="ja-JP" altLang="en-US" smtClean="0"/>
              <a:t>2019/11/14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0D62E53-0DE6-954C-A642-97CC889F03F2}" type="datetime1">
              <a:rPr kumimoji="1" lang="ja-JP" altLang="en-US" smtClean="0"/>
              <a:t>2019/11/14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6B436-8A19-1A40-8CF4-6DE75F461D19}" type="datetime1">
              <a:rPr kumimoji="1" lang="ja-JP" altLang="en-US" smtClean="0"/>
              <a:t>2019/11/14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0F977A8-A6EB-6544-A402-5123A38A5E0F}" type="datetime1">
              <a:rPr kumimoji="1" lang="ja-JP" altLang="en-US" smtClean="0"/>
              <a:t>2019/11/14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63A33F-D5AB-5D4B-9CED-7FFE32473911}" type="datetime1">
              <a:rPr kumimoji="1" lang="ja-JP" altLang="en-US" smtClean="0"/>
              <a:t>2019/11/14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D1301-D078-CF4D-9B69-E985276E2D1F}" type="datetime1">
              <a:rPr kumimoji="1" lang="ja-JP" altLang="en-US" smtClean="0"/>
              <a:t>2019/11/14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39262" y="1584506"/>
            <a:ext cx="5267340" cy="769441"/>
          </a:xfrm>
          <a:prstGeom prst="rect">
            <a:avLst/>
          </a:prstGeom>
          <a:noFill/>
        </p:spPr>
        <p:txBody>
          <a:bodyPr wrap="none" rtlCol="0">
            <a:spAutoFit/>
          </a:bodyPr>
          <a:lstStyle/>
          <a:p>
            <a:pPr algn="ctr"/>
            <a:r>
              <a:rPr kumimoji="1" lang="en-US" altLang="ja-JP" sz="4400" dirty="0"/>
              <a:t>Users’ guide </a:t>
            </a:r>
            <a:r>
              <a:rPr lang="en-US" altLang="ja-JP" sz="4400" dirty="0"/>
              <a:t>to</a:t>
            </a:r>
            <a:r>
              <a:rPr kumimoji="1" lang="en-US" altLang="ja-JP" sz="4400" dirty="0"/>
              <a:t> </a:t>
            </a:r>
            <a:r>
              <a:rPr kumimoji="1" lang="en-US" altLang="ja-JP" sz="4400" dirty="0" err="1"/>
              <a:t>FSindo</a:t>
            </a:r>
            <a:endParaRPr kumimoji="1" lang="en-US" altLang="ja-JP" sz="4400" dirty="0"/>
          </a:p>
        </p:txBody>
      </p:sp>
      <p:sp>
        <p:nvSpPr>
          <p:cNvPr id="7" name="テキスト ボックス 6"/>
          <p:cNvSpPr txBox="1"/>
          <p:nvPr/>
        </p:nvSpPr>
        <p:spPr>
          <a:xfrm>
            <a:off x="2409227" y="4020685"/>
            <a:ext cx="4070922"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a:t>2019/11/12</a:t>
            </a:r>
            <a:endParaRPr kumimoji="1" lang="ja-JP" altLang="en-US" dirty="0"/>
          </a:p>
        </p:txBody>
      </p:sp>
      <p:sp>
        <p:nvSpPr>
          <p:cNvPr id="8" name="テキスト ボックス 7"/>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8454BD59-0729-954C-8654-A47BB77DDD77}" type="slidenum">
              <a:rPr lang="ja-JP" altLang="en-US" sz="1200">
                <a:solidFill>
                  <a:srgbClr val="898989"/>
                </a:solidFill>
                <a:latin typeface="Arial" charset="0"/>
              </a:rPr>
              <a:pPr>
                <a:lnSpc>
                  <a:spcPct val="100000"/>
                </a:lnSpc>
                <a:spcBef>
                  <a:spcPct val="0"/>
                </a:spcBef>
                <a:buFontTx/>
                <a:buNone/>
              </a:pPr>
              <a:t>9</a:t>
            </a:fld>
            <a:endParaRPr lang="ja-JP" altLang="en-US" sz="1200">
              <a:solidFill>
                <a:srgbClr val="898989"/>
              </a:solidFill>
              <a:latin typeface="Arial" charset="0"/>
            </a:endParaRPr>
          </a:p>
        </p:txBody>
      </p:sp>
      <p:sp>
        <p:nvSpPr>
          <p:cNvPr id="19462" name="テキスト ボックス 13"/>
          <p:cNvSpPr txBox="1">
            <a:spLocks noChangeArrowheads="1"/>
          </p:cNvSpPr>
          <p:nvPr/>
        </p:nvSpPr>
        <p:spPr bwMode="auto">
          <a:xfrm>
            <a:off x="827088" y="3591167"/>
            <a:ext cx="74898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VCI calculations is classified as VCI[n]-(m), where n is the maximum number of modes that are excited simultaneously, and m is the maximum number of quantum numbers excited. n and m are specified by </a:t>
            </a:r>
            <a:r>
              <a:rPr lang="en-US" altLang="ja-JP" sz="1800" dirty="0" err="1">
                <a:ea typeface="メイリオ" charset="-128"/>
                <a:cs typeface="メイリオ" charset="-128"/>
              </a:rPr>
              <a:t>nCUP</a:t>
            </a:r>
            <a:r>
              <a:rPr lang="en-US" altLang="ja-JP" sz="1800" dirty="0">
                <a:ea typeface="メイリオ" charset="-128"/>
                <a:cs typeface="メイリオ" charset="-128"/>
              </a:rPr>
              <a:t> and </a:t>
            </a:r>
            <a:r>
              <a:rPr lang="en-US" altLang="ja-JP" sz="1800" dirty="0" err="1">
                <a:ea typeface="メイリオ" charset="-128"/>
                <a:cs typeface="メイリオ" charset="-128"/>
              </a:rPr>
              <a:t>maxSum</a:t>
            </a:r>
            <a:r>
              <a:rPr lang="en-US" altLang="ja-JP" sz="1800" dirty="0">
                <a:ea typeface="メイリオ" charset="-128"/>
                <a:cs typeface="メイリオ" charset="-128"/>
              </a:rPr>
              <a:t>, respectively, in &amp;</a:t>
            </a:r>
            <a:r>
              <a:rPr lang="en-US" altLang="ja-JP" sz="1800" dirty="0" err="1">
                <a:ea typeface="メイリオ" charset="-128"/>
                <a:cs typeface="メイリオ" charset="-128"/>
              </a:rPr>
              <a:t>vci</a:t>
            </a:r>
            <a:r>
              <a:rPr lang="en-US" altLang="ja-JP" sz="1800" dirty="0">
                <a:ea typeface="メイリオ" charset="-128"/>
                <a:cs typeface="メイリオ" charset="-128"/>
              </a:rPr>
              <a:t> group. In this example, </a:t>
            </a:r>
            <a:r>
              <a:rPr lang="en-US" altLang="ja-JP" sz="1800" dirty="0" err="1">
                <a:ea typeface="メイリオ" charset="-128"/>
                <a:cs typeface="メイリオ" charset="-128"/>
              </a:rPr>
              <a:t>nCUP</a:t>
            </a:r>
            <a:r>
              <a:rPr lang="en-US" altLang="ja-JP" sz="1800" dirty="0">
                <a:ea typeface="メイリオ" charset="-128"/>
                <a:cs typeface="メイリオ" charset="-128"/>
              </a:rPr>
              <a:t>=3 and </a:t>
            </a:r>
            <a:r>
              <a:rPr lang="en-US" altLang="ja-JP" sz="1800" dirty="0" err="1">
                <a:ea typeface="メイリオ" charset="-128"/>
                <a:cs typeface="メイリオ" charset="-128"/>
              </a:rPr>
              <a:t>maxSum</a:t>
            </a:r>
            <a:r>
              <a:rPr lang="en-US" altLang="ja-JP" sz="1800" dirty="0">
                <a:ea typeface="メイリオ" charset="-128"/>
                <a:cs typeface="メイリオ" charset="-128"/>
              </a:rPr>
              <a:t>=8, so that we carry out VCI[3]-(8).</a:t>
            </a:r>
            <a:endParaRPr lang="ja-JP" altLang="en-US" sz="1800">
              <a:ea typeface="メイリオ" charset="-128"/>
              <a:cs typeface="メイリオ" charset="-128"/>
            </a:endParaRPr>
          </a:p>
        </p:txBody>
      </p:sp>
      <p:sp>
        <p:nvSpPr>
          <p:cNvPr id="14" name="テキスト ボックス 13">
            <a:extLst>
              <a:ext uri="{FF2B5EF4-FFF2-40B4-BE49-F238E27FC236}">
                <a16:creationId xmlns:a16="http://schemas.microsoft.com/office/drawing/2014/main" id="{D8B7EBA1-A4EB-6F43-9DB9-FC64CF456E5E}"/>
              </a:ext>
            </a:extLst>
          </p:cNvPr>
          <p:cNvSpPr txBox="1"/>
          <p:nvPr/>
        </p:nvSpPr>
        <p:spPr>
          <a:xfrm>
            <a:off x="940647" y="5868805"/>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vci.out</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2FF10633-9AC0-BE4B-8752-6087FDB496C3}"/>
              </a:ext>
            </a:extLst>
          </p:cNvPr>
          <p:cNvSpPr txBox="1">
            <a:spLocks noChangeArrowheads="1"/>
          </p:cNvSpPr>
          <p:nvPr/>
        </p:nvSpPr>
        <p:spPr bwMode="auto">
          <a:xfrm>
            <a:off x="827088" y="5362409"/>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
        <p:nvSpPr>
          <p:cNvPr id="23" name="テキスト ボックス 22">
            <a:extLst>
              <a:ext uri="{FF2B5EF4-FFF2-40B4-BE49-F238E27FC236}">
                <a16:creationId xmlns:a16="http://schemas.microsoft.com/office/drawing/2014/main" id="{69688699-5EAB-9C47-85ED-8EA0EE68917F}"/>
              </a:ext>
            </a:extLst>
          </p:cNvPr>
          <p:cNvSpPr txBox="1"/>
          <p:nvPr/>
        </p:nvSpPr>
        <p:spPr>
          <a:xfrm>
            <a:off x="442913" y="307507"/>
            <a:ext cx="7943850" cy="400110"/>
          </a:xfrm>
          <a:prstGeom prst="rect">
            <a:avLst/>
          </a:prstGeom>
          <a:noFill/>
          <a:ln>
            <a:solidFill>
              <a:schemeClr val="tx1"/>
            </a:solidFill>
          </a:ln>
        </p:spPr>
        <p:txBody>
          <a:bodyPr wrap="square" rtlCol="0">
            <a:spAutoFit/>
          </a:bodyPr>
          <a:lstStyle/>
          <a:p>
            <a:r>
              <a:rPr lang="en-US" altLang="ja-JP" sz="2000" dirty="0"/>
              <a:t>1-2. Vibrational configuration interaction method</a:t>
            </a:r>
            <a:endParaRPr kumimoji="1" lang="ja-JP" altLang="en-US" sz="2000"/>
          </a:p>
        </p:txBody>
      </p:sp>
      <p:sp>
        <p:nvSpPr>
          <p:cNvPr id="24" name="テキスト ボックス 3">
            <a:extLst>
              <a:ext uri="{FF2B5EF4-FFF2-40B4-BE49-F238E27FC236}">
                <a16:creationId xmlns:a16="http://schemas.microsoft.com/office/drawing/2014/main" id="{1159963D-DA13-5F43-A5A5-C1ABFBE25DC6}"/>
              </a:ext>
            </a:extLst>
          </p:cNvPr>
          <p:cNvSpPr txBox="1">
            <a:spLocks noChangeArrowheads="1"/>
          </p:cNvSpPr>
          <p:nvPr/>
        </p:nvSpPr>
        <p:spPr bwMode="auto">
          <a:xfrm>
            <a:off x="1044575" y="1473502"/>
            <a:ext cx="31459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vci</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VCI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vci</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nstate</a:t>
            </a:r>
            <a:r>
              <a:rPr lang="hr-HR" altLang="ja-JP" sz="1400" dirty="0">
                <a:solidFill>
                  <a:srgbClr val="000000"/>
                </a:solidFill>
                <a:ea typeface="メイリオ" charset="-128"/>
                <a:cs typeface="メイリオ" charset="-128"/>
              </a:rPr>
              <a:t>=20  </a:t>
            </a:r>
            <a:r>
              <a:rPr lang="hr-HR" altLang="ja-JP" sz="1400" dirty="0" err="1">
                <a:solidFill>
                  <a:srgbClr val="000000"/>
                </a:solidFill>
                <a:ea typeface="メイリオ" charset="-128"/>
                <a:cs typeface="メイリオ" charset="-128"/>
              </a:rPr>
              <a:t>nCUP</a:t>
            </a:r>
            <a:r>
              <a:rPr lang="hr-HR" altLang="ja-JP" sz="1400" dirty="0">
                <a:solidFill>
                  <a:srgbClr val="000000"/>
                </a:solidFill>
                <a:ea typeface="メイリオ" charset="-128"/>
                <a:cs typeface="メイリオ" charset="-128"/>
              </a:rPr>
              <a:t>=3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=8 /</a:t>
            </a:r>
            <a:endParaRPr lang="en-US" altLang="ja-JP" sz="1400" dirty="0">
              <a:solidFill>
                <a:srgbClr val="000000"/>
              </a:solidFill>
              <a:ea typeface="メイリオ" charset="-128"/>
              <a:cs typeface="メイリオ" charset="-128"/>
            </a:endParaRPr>
          </a:p>
        </p:txBody>
      </p:sp>
      <p:sp>
        <p:nvSpPr>
          <p:cNvPr id="25" name="テキスト ボックス 13">
            <a:extLst>
              <a:ext uri="{FF2B5EF4-FFF2-40B4-BE49-F238E27FC236}">
                <a16:creationId xmlns:a16="http://schemas.microsoft.com/office/drawing/2014/main" id="{6B6DEA06-6D23-6C47-9ADD-C999A212D0D6}"/>
              </a:ext>
            </a:extLst>
          </p:cNvPr>
          <p:cNvSpPr txBox="1">
            <a:spLocks noChangeArrowheads="1"/>
          </p:cNvSpPr>
          <p:nvPr/>
        </p:nvSpPr>
        <p:spPr bwMode="auto">
          <a:xfrm>
            <a:off x="2882470" y="1906647"/>
            <a:ext cx="39862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vscf = .t. and vci = .t. invokes VSCF/VCI.</a:t>
            </a:r>
            <a:endParaRPr lang="ja-JP" altLang="en-US" sz="1400">
              <a:solidFill>
                <a:srgbClr val="FF0000"/>
              </a:solidFill>
              <a:ea typeface="メイリオ" charset="-128"/>
              <a:cs typeface="メイリオ" charset="-128"/>
            </a:endParaRPr>
          </a:p>
        </p:txBody>
      </p:sp>
      <p:sp>
        <p:nvSpPr>
          <p:cNvPr id="26" name="テキスト ボックス 13">
            <a:extLst>
              <a:ext uri="{FF2B5EF4-FFF2-40B4-BE49-F238E27FC236}">
                <a16:creationId xmlns:a16="http://schemas.microsoft.com/office/drawing/2014/main" id="{3CE9E104-6D71-2046-8892-3B70AE98D807}"/>
              </a:ext>
            </a:extLst>
          </p:cNvPr>
          <p:cNvSpPr txBox="1">
            <a:spLocks noChangeArrowheads="1"/>
          </p:cNvSpPr>
          <p:nvPr/>
        </p:nvSpPr>
        <p:spPr bwMode="auto">
          <a:xfrm>
            <a:off x="1666875" y="2722683"/>
            <a:ext cx="56546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nstate</a:t>
            </a:r>
            <a:r>
              <a:rPr lang="en-US" altLang="ja-JP" sz="1400" dirty="0">
                <a:solidFill>
                  <a:srgbClr val="FF0000"/>
                </a:solidFill>
                <a:ea typeface="メイリオ" charset="-128"/>
                <a:cs typeface="メイリオ" charset="-128"/>
              </a:rPr>
              <a:t>	: Number of states to obtain.</a:t>
            </a:r>
          </a:p>
          <a:p>
            <a:pPr eaLnBrk="1" hangingPunct="1">
              <a:lnSpc>
                <a:spcPct val="100000"/>
              </a:lnSpc>
              <a:spcBef>
                <a:spcPct val="0"/>
              </a:spcBef>
            </a:pPr>
            <a:r>
              <a:rPr lang="en-US" altLang="ja-JP" sz="1400" dirty="0" err="1">
                <a:solidFill>
                  <a:srgbClr val="FF0000"/>
                </a:solidFill>
                <a:ea typeface="メイリオ" charset="-128"/>
                <a:cs typeface="メイリオ" charset="-128"/>
              </a:rPr>
              <a:t>nCUP</a:t>
            </a:r>
            <a:r>
              <a:rPr lang="en-US" altLang="ja-JP" sz="1400" dirty="0">
                <a:solidFill>
                  <a:srgbClr val="FF0000"/>
                </a:solidFill>
                <a:ea typeface="メイリオ" charset="-128"/>
                <a:cs typeface="メイリオ" charset="-128"/>
              </a:rPr>
              <a:t>	: Max number of modes to excite.</a:t>
            </a:r>
          </a:p>
          <a:p>
            <a:pPr eaLnBrk="1" hangingPunct="1">
              <a:lnSpc>
                <a:spcPct val="100000"/>
              </a:lnSpc>
              <a:spcBef>
                <a:spcPct val="0"/>
              </a:spcBef>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sum of quantum numbers to excite.</a:t>
            </a:r>
            <a:endParaRPr lang="ja-JP" altLang="en-US" sz="1400">
              <a:solidFill>
                <a:srgbClr val="FF0000"/>
              </a:solidFill>
              <a:ea typeface="メイリオ" charset="-128"/>
              <a:cs typeface="メイリオ" charset="-128"/>
            </a:endParaRPr>
          </a:p>
        </p:txBody>
      </p:sp>
      <p:sp>
        <p:nvSpPr>
          <p:cNvPr id="27" name="正方形/長方形 26">
            <a:extLst>
              <a:ext uri="{FF2B5EF4-FFF2-40B4-BE49-F238E27FC236}">
                <a16:creationId xmlns:a16="http://schemas.microsoft.com/office/drawing/2014/main" id="{DB38679B-5203-2B43-9611-1BF1B812D78C}"/>
              </a:ext>
            </a:extLst>
          </p:cNvPr>
          <p:cNvSpPr/>
          <p:nvPr/>
        </p:nvSpPr>
        <p:spPr>
          <a:xfrm>
            <a:off x="963613" y="1336978"/>
            <a:ext cx="5545675" cy="21386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8" name="テキスト ボックス 14">
            <a:extLst>
              <a:ext uri="{FF2B5EF4-FFF2-40B4-BE49-F238E27FC236}">
                <a16:creationId xmlns:a16="http://schemas.microsoft.com/office/drawing/2014/main" id="{5BF73598-20B1-2049-A336-BE29045B553F}"/>
              </a:ext>
            </a:extLst>
          </p:cNvPr>
          <p:cNvSpPr txBox="1">
            <a:spLocks noChangeArrowheads="1"/>
          </p:cNvSpPr>
          <p:nvPr/>
        </p:nvSpPr>
        <p:spPr bwMode="auto">
          <a:xfrm>
            <a:off x="827088" y="843151"/>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vci.inp</a:t>
            </a:r>
            <a:r>
              <a:rPr lang="en-US" altLang="ja-JP" sz="1800" dirty="0">
                <a:solidFill>
                  <a:srgbClr val="000000"/>
                </a:solidFill>
                <a:latin typeface="+mn-lt"/>
                <a:ea typeface="+mn-ea"/>
                <a:cs typeface="メイリオ" charset="-128"/>
              </a:rPr>
              <a:t> is an input file to carry out VCI calculations.</a:t>
            </a:r>
          </a:p>
        </p:txBody>
      </p:sp>
    </p:spTree>
    <p:extLst>
      <p:ext uri="{BB962C8B-B14F-4D97-AF65-F5344CB8AC3E}">
        <p14:creationId xmlns:p14="http://schemas.microsoft.com/office/powerpoint/2010/main" val="3164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B537478-8DD8-6C4B-ACDF-DFB903EB593E}"/>
              </a:ext>
            </a:extLst>
          </p:cNvPr>
          <p:cNvSpPr txBox="1"/>
          <p:nvPr/>
        </p:nvSpPr>
        <p:spPr>
          <a:xfrm>
            <a:off x="1410346" y="2690461"/>
            <a:ext cx="3159839" cy="3539430"/>
          </a:xfrm>
          <a:prstGeom prst="rect">
            <a:avLst/>
          </a:prstGeom>
          <a:noFill/>
          <a:ln>
            <a:solidFill>
              <a:schemeClr val="accent1"/>
            </a:solidFill>
          </a:ln>
        </p:spPr>
        <p:txBody>
          <a:bodyPr wrap="none" rtlCol="0">
            <a:spAutoFit/>
          </a:bodyPr>
          <a:lstStyle/>
          <a:p>
            <a:r>
              <a:rPr lang="en-US" altLang="ja-JP" sz="1400" dirty="0"/>
              <a:t> &gt; STATE 00000: ZERO-POINT STATE</a:t>
            </a:r>
          </a:p>
          <a:p>
            <a:endParaRPr lang="en-US" altLang="ja-JP" sz="1400" dirty="0"/>
          </a:p>
          <a:p>
            <a:r>
              <a:rPr lang="en-US" altLang="ja-JP" sz="1400" dirty="0"/>
              <a:t>             E(VCI)   =     4567.81121</a:t>
            </a:r>
          </a:p>
          <a:p>
            <a:endParaRPr lang="en-US" altLang="ja-JP" sz="1400" dirty="0"/>
          </a:p>
          <a:p>
            <a:r>
              <a:rPr lang="en-US" altLang="ja-JP" sz="1400" dirty="0"/>
              <a:t>             COEFF.  WEIGHT      CONFIG.</a:t>
            </a:r>
          </a:p>
          <a:p>
            <a:r>
              <a:rPr lang="en-US" altLang="ja-JP" sz="1400" dirty="0"/>
              <a:t>              0.999   0.998        0_0</a:t>
            </a:r>
          </a:p>
          <a:p>
            <a:r>
              <a:rPr lang="en-US" altLang="ja-JP" sz="1400" dirty="0"/>
              <a:t>              0.039   0.001        2_1    3_2</a:t>
            </a:r>
          </a:p>
          <a:p>
            <a:endParaRPr lang="en-US" altLang="ja-JP" sz="1400" dirty="0"/>
          </a:p>
          <a:p>
            <a:r>
              <a:rPr lang="en-US" altLang="ja-JP" sz="1400" dirty="0"/>
              <a:t>         &gt; STATE 00001:   1_1</a:t>
            </a:r>
          </a:p>
          <a:p>
            <a:endParaRPr lang="en-US" altLang="ja-JP" sz="1400" dirty="0"/>
          </a:p>
          <a:p>
            <a:r>
              <a:rPr lang="en-US" altLang="ja-JP" sz="1400" dirty="0"/>
              <a:t>             E(VCI)      =     6158.00730</a:t>
            </a:r>
          </a:p>
          <a:p>
            <a:r>
              <a:rPr lang="en-US" altLang="ja-JP" sz="1400" dirty="0"/>
              <a:t>             E(VCI)-E0=     1590.19608</a:t>
            </a:r>
          </a:p>
          <a:p>
            <a:endParaRPr lang="en-US" altLang="ja-JP" sz="1400" dirty="0"/>
          </a:p>
          <a:p>
            <a:r>
              <a:rPr lang="en-US" altLang="ja-JP" sz="1400" dirty="0"/>
              <a:t>             COEFF.  WEIGHT      CONFIG.</a:t>
            </a:r>
          </a:p>
          <a:p>
            <a:r>
              <a:rPr lang="en-US" altLang="ja-JP" sz="1400" dirty="0"/>
              <a:t>             -0.998   0.996        1_1</a:t>
            </a:r>
          </a:p>
          <a:p>
            <a:r>
              <a:rPr lang="en-US" altLang="ja-JP" sz="1400" dirty="0"/>
              <a:t>             -0.038   0.001        1_1    2_1    3_2</a:t>
            </a:r>
            <a:endParaRPr kumimoji="1" lang="ja-JP" altLang="en-US" sz="1400"/>
          </a:p>
        </p:txBody>
      </p:sp>
      <p:sp>
        <p:nvSpPr>
          <p:cNvPr id="20481"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CCDEF811-6F25-BD49-87D9-1B5D94A0E93C}" type="slidenum">
              <a:rPr lang="ja-JP" altLang="en-US" sz="1200">
                <a:solidFill>
                  <a:srgbClr val="898989"/>
                </a:solidFill>
                <a:latin typeface="Arial" charset="0"/>
              </a:rPr>
              <a:pPr>
                <a:lnSpc>
                  <a:spcPct val="100000"/>
                </a:lnSpc>
                <a:spcBef>
                  <a:spcPct val="0"/>
                </a:spcBef>
                <a:buFontTx/>
                <a:buNone/>
              </a:pPr>
              <a:t>10</a:t>
            </a:fld>
            <a:endParaRPr lang="ja-JP" altLang="en-US" sz="1200">
              <a:solidFill>
                <a:srgbClr val="898989"/>
              </a:solidFill>
              <a:latin typeface="Arial" charset="0"/>
            </a:endParaRPr>
          </a:p>
        </p:txBody>
      </p:sp>
      <p:sp>
        <p:nvSpPr>
          <p:cNvPr id="20487" name="テキスト ボックス 13"/>
          <p:cNvSpPr txBox="1">
            <a:spLocks noChangeArrowheads="1"/>
          </p:cNvSpPr>
          <p:nvPr/>
        </p:nvSpPr>
        <p:spPr bwMode="auto">
          <a:xfrm>
            <a:off x="4838404" y="3831967"/>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sp>
        <p:nvSpPr>
          <p:cNvPr id="20488" name="テキスト ボックス 13"/>
          <p:cNvSpPr txBox="1">
            <a:spLocks noChangeArrowheads="1"/>
          </p:cNvSpPr>
          <p:nvPr/>
        </p:nvSpPr>
        <p:spPr bwMode="auto">
          <a:xfrm>
            <a:off x="4844307" y="4377169"/>
            <a:ext cx="3128525" cy="36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1st excitation of the 1st mode</a:t>
            </a:r>
            <a:endParaRPr lang="ja-JP" altLang="en-US" sz="1800">
              <a:ea typeface="メイリオ" charset="-128"/>
              <a:cs typeface="メイリオ" charset="-128"/>
            </a:endParaRPr>
          </a:p>
        </p:txBody>
      </p:sp>
      <p:sp>
        <p:nvSpPr>
          <p:cNvPr id="20489" name="テキスト ボックス 13"/>
          <p:cNvSpPr txBox="1">
            <a:spLocks noChangeArrowheads="1"/>
          </p:cNvSpPr>
          <p:nvPr/>
        </p:nvSpPr>
        <p:spPr bwMode="auto">
          <a:xfrm>
            <a:off x="4812983" y="3069170"/>
            <a:ext cx="2431710"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Zero-point energy</a:t>
            </a:r>
            <a:endParaRPr lang="ja-JP" altLang="en-US" sz="1800">
              <a:ea typeface="メイリオ" charset="-128"/>
              <a:cs typeface="メイリオ" charset="-128"/>
            </a:endParaRPr>
          </a:p>
        </p:txBody>
      </p:sp>
      <p:sp>
        <p:nvSpPr>
          <p:cNvPr id="25" name="正方形/長方形 24"/>
          <p:cNvSpPr/>
          <p:nvPr/>
        </p:nvSpPr>
        <p:spPr bwMode="auto">
          <a:xfrm>
            <a:off x="2843806" y="3144163"/>
            <a:ext cx="860425" cy="2016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6" name="正方形/長方形 25"/>
          <p:cNvSpPr/>
          <p:nvPr/>
        </p:nvSpPr>
        <p:spPr bwMode="auto">
          <a:xfrm>
            <a:off x="1998206" y="3807523"/>
            <a:ext cx="509588" cy="376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494" name="テキスト ボックス 13"/>
          <p:cNvSpPr txBox="1">
            <a:spLocks noChangeArrowheads="1"/>
          </p:cNvSpPr>
          <p:nvPr/>
        </p:nvSpPr>
        <p:spPr bwMode="auto">
          <a:xfrm>
            <a:off x="4852194" y="4866320"/>
            <a:ext cx="2431710" cy="64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Total energy and excitation energy</a:t>
            </a:r>
            <a:endParaRPr lang="ja-JP" altLang="en-US" sz="1800">
              <a:ea typeface="メイリオ" charset="-128"/>
              <a:cs typeface="メイリオ" charset="-128"/>
            </a:endParaRPr>
          </a:p>
        </p:txBody>
      </p:sp>
      <p:sp>
        <p:nvSpPr>
          <p:cNvPr id="28" name="正方形/長方形 27"/>
          <p:cNvSpPr/>
          <p:nvPr/>
        </p:nvSpPr>
        <p:spPr bwMode="auto">
          <a:xfrm>
            <a:off x="3013614" y="4411687"/>
            <a:ext cx="361950" cy="255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0" name="正方形/長方形 29"/>
          <p:cNvSpPr/>
          <p:nvPr/>
        </p:nvSpPr>
        <p:spPr bwMode="auto">
          <a:xfrm>
            <a:off x="1967209" y="5737197"/>
            <a:ext cx="509588" cy="376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1" name="正方形/長方形 30"/>
          <p:cNvSpPr/>
          <p:nvPr/>
        </p:nvSpPr>
        <p:spPr bwMode="auto">
          <a:xfrm>
            <a:off x="2936796" y="4869426"/>
            <a:ext cx="953280" cy="4298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3" name="直線矢印コネクタ 22">
            <a:extLst>
              <a:ext uri="{FF2B5EF4-FFF2-40B4-BE49-F238E27FC236}">
                <a16:creationId xmlns:a16="http://schemas.microsoft.com/office/drawing/2014/main" id="{803D34E2-4AC3-214A-8253-1D7DB3EA2377}"/>
              </a:ext>
            </a:extLst>
          </p:cNvPr>
          <p:cNvCxnSpPr>
            <a:cxnSpLocks/>
          </p:cNvCxnSpPr>
          <p:nvPr/>
        </p:nvCxnSpPr>
        <p:spPr bwMode="auto">
          <a:xfrm flipH="1">
            <a:off x="3781589" y="3246964"/>
            <a:ext cx="9918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39178B0-C6FD-BA43-AE28-AB27E5D51FBC}"/>
              </a:ext>
            </a:extLst>
          </p:cNvPr>
          <p:cNvCxnSpPr>
            <a:cxnSpLocks/>
          </p:cNvCxnSpPr>
          <p:nvPr/>
        </p:nvCxnSpPr>
        <p:spPr bwMode="auto">
          <a:xfrm flipH="1">
            <a:off x="2557222" y="4008870"/>
            <a:ext cx="22162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40CCD0-B355-7043-876A-F4CD9DED69D3}"/>
              </a:ext>
            </a:extLst>
          </p:cNvPr>
          <p:cNvCxnSpPr>
            <a:cxnSpLocks/>
          </p:cNvCxnSpPr>
          <p:nvPr/>
        </p:nvCxnSpPr>
        <p:spPr bwMode="auto">
          <a:xfrm flipH="1">
            <a:off x="3456124" y="4553937"/>
            <a:ext cx="13173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091F8D3-9093-0D4C-ACF6-57DCD3487489}"/>
              </a:ext>
            </a:extLst>
          </p:cNvPr>
          <p:cNvCxnSpPr>
            <a:cxnSpLocks/>
          </p:cNvCxnSpPr>
          <p:nvPr/>
        </p:nvCxnSpPr>
        <p:spPr bwMode="auto">
          <a:xfrm flipH="1">
            <a:off x="3967568" y="5057993"/>
            <a:ext cx="8059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13">
            <a:extLst>
              <a:ext uri="{FF2B5EF4-FFF2-40B4-BE49-F238E27FC236}">
                <a16:creationId xmlns:a16="http://schemas.microsoft.com/office/drawing/2014/main" id="{668410E7-3344-FA47-8C17-469EC84CCEB7}"/>
              </a:ext>
            </a:extLst>
          </p:cNvPr>
          <p:cNvSpPr txBox="1">
            <a:spLocks noChangeArrowheads="1"/>
          </p:cNvSpPr>
          <p:nvPr/>
        </p:nvSpPr>
        <p:spPr bwMode="auto">
          <a:xfrm>
            <a:off x="4838404" y="5755202"/>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cxnSp>
        <p:nvCxnSpPr>
          <p:cNvPr id="34" name="直線矢印コネクタ 33">
            <a:extLst>
              <a:ext uri="{FF2B5EF4-FFF2-40B4-BE49-F238E27FC236}">
                <a16:creationId xmlns:a16="http://schemas.microsoft.com/office/drawing/2014/main" id="{024441FA-C90A-A34F-86DA-8C7415A4F0F7}"/>
              </a:ext>
            </a:extLst>
          </p:cNvPr>
          <p:cNvCxnSpPr>
            <a:cxnSpLocks/>
          </p:cNvCxnSpPr>
          <p:nvPr/>
        </p:nvCxnSpPr>
        <p:spPr bwMode="auto">
          <a:xfrm flipH="1">
            <a:off x="2557222" y="5932105"/>
            <a:ext cx="22162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14">
            <a:extLst>
              <a:ext uri="{FF2B5EF4-FFF2-40B4-BE49-F238E27FC236}">
                <a16:creationId xmlns:a16="http://schemas.microsoft.com/office/drawing/2014/main" id="{C5DA4347-3D64-BA43-94D8-F32A82DDA317}"/>
              </a:ext>
            </a:extLst>
          </p:cNvPr>
          <p:cNvSpPr txBox="1">
            <a:spLocks noChangeArrowheads="1"/>
          </p:cNvSpPr>
          <p:nvPr/>
        </p:nvSpPr>
        <p:spPr bwMode="auto">
          <a:xfrm>
            <a:off x="827088" y="49594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a:t>
            </a:r>
            <a:r>
              <a:rPr lang="en-US" altLang="ja-JP" sz="1800" dirty="0" err="1">
                <a:solidFill>
                  <a:srgbClr val="000000"/>
                </a:solidFill>
                <a:latin typeface="+mn-lt"/>
                <a:ea typeface="+mn-ea"/>
                <a:cs typeface="メイリオ" charset="-128"/>
              </a:rPr>
              <a:t>vci.out</a:t>
            </a:r>
            <a:r>
              <a:rPr lang="en-US" altLang="ja-JP" sz="1800" dirty="0">
                <a:solidFill>
                  <a:srgbClr val="000000"/>
                </a:solidFill>
                <a:latin typeface="+mn-lt"/>
                <a:ea typeface="+mn-ea"/>
                <a:cs typeface="メイリオ" charset="-128"/>
              </a:rPr>
              <a:t>, looks as follow:</a:t>
            </a:r>
          </a:p>
        </p:txBody>
      </p:sp>
      <p:sp>
        <p:nvSpPr>
          <p:cNvPr id="36" name="テキスト ボックス 35">
            <a:extLst>
              <a:ext uri="{FF2B5EF4-FFF2-40B4-BE49-F238E27FC236}">
                <a16:creationId xmlns:a16="http://schemas.microsoft.com/office/drawing/2014/main" id="{96A82BF1-875F-EA44-B48F-0B1D738AD520}"/>
              </a:ext>
            </a:extLst>
          </p:cNvPr>
          <p:cNvSpPr txBox="1"/>
          <p:nvPr/>
        </p:nvSpPr>
        <p:spPr>
          <a:xfrm>
            <a:off x="1379349" y="923654"/>
            <a:ext cx="3751861" cy="1600438"/>
          </a:xfrm>
          <a:prstGeom prst="rect">
            <a:avLst/>
          </a:prstGeom>
          <a:noFill/>
          <a:ln>
            <a:solidFill>
              <a:schemeClr val="accent1"/>
            </a:solidFill>
          </a:ln>
        </p:spPr>
        <p:txBody>
          <a:bodyPr wrap="none" rtlCol="0">
            <a:spAutoFit/>
          </a:bodyPr>
          <a:lstStyle/>
          <a:p>
            <a:r>
              <a:rPr lang="en-US" altLang="ja-JP" sz="1400" dirty="0"/>
              <a:t>       o VCI SPACE SELECTION</a:t>
            </a:r>
          </a:p>
          <a:p>
            <a:r>
              <a:rPr lang="en-US" altLang="ja-JP" sz="1400" dirty="0"/>
              <a:t>         - MAX NUM. OF MODES TO EXCITE :          3</a:t>
            </a:r>
          </a:p>
          <a:p>
            <a:r>
              <a:rPr lang="en-US" altLang="ja-JP" sz="1400" dirty="0"/>
              <a:t>         - MAX SUM OF QUANTUM NUM.    :          8</a:t>
            </a:r>
          </a:p>
          <a:p>
            <a:r>
              <a:rPr lang="en-US" altLang="ja-JP" sz="1400" dirty="0"/>
              <a:t>         - MAX EXCITATION OF EACH MODE :    8  8  8</a:t>
            </a:r>
          </a:p>
          <a:p>
            <a:endParaRPr lang="en-US" altLang="ja-JP" sz="1400" dirty="0"/>
          </a:p>
          <a:p>
            <a:r>
              <a:rPr lang="en-US" altLang="ja-JP" sz="1400" dirty="0"/>
              <a:t>       o VCI DIMENSION     :        165</a:t>
            </a:r>
          </a:p>
          <a:p>
            <a:r>
              <a:rPr lang="en-US" altLang="ja-JP" sz="1400" dirty="0"/>
              <a:t>       o NUM_OF_STATES  :         20</a:t>
            </a:r>
            <a:endParaRPr kumimoji="1" lang="ja-JP" altLang="en-US" sz="1400"/>
          </a:p>
        </p:txBody>
      </p:sp>
      <p:sp>
        <p:nvSpPr>
          <p:cNvPr id="37" name="テキスト ボックス 13">
            <a:extLst>
              <a:ext uri="{FF2B5EF4-FFF2-40B4-BE49-F238E27FC236}">
                <a16:creationId xmlns:a16="http://schemas.microsoft.com/office/drawing/2014/main" id="{8ADC0158-D01D-2E41-970B-A6AF9B6093E9}"/>
              </a:ext>
            </a:extLst>
          </p:cNvPr>
          <p:cNvSpPr txBox="1">
            <a:spLocks noChangeArrowheads="1"/>
          </p:cNvSpPr>
          <p:nvPr/>
        </p:nvSpPr>
        <p:spPr bwMode="auto">
          <a:xfrm>
            <a:off x="5176801" y="1248480"/>
            <a:ext cx="2431710" cy="36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VCI[3]-(8)</a:t>
            </a:r>
            <a:endParaRPr lang="ja-JP" altLang="en-US" sz="1800">
              <a:ea typeface="メイリオ" charset="-128"/>
              <a:cs typeface="メイリオ" charset="-128"/>
            </a:endParaRPr>
          </a:p>
        </p:txBody>
      </p:sp>
      <p:sp>
        <p:nvSpPr>
          <p:cNvPr id="38" name="テキスト ボックス 13">
            <a:extLst>
              <a:ext uri="{FF2B5EF4-FFF2-40B4-BE49-F238E27FC236}">
                <a16:creationId xmlns:a16="http://schemas.microsoft.com/office/drawing/2014/main" id="{C59ADEE9-3B11-CC42-989B-27F343F4E48B}"/>
              </a:ext>
            </a:extLst>
          </p:cNvPr>
          <p:cNvSpPr txBox="1">
            <a:spLocks noChangeArrowheads="1"/>
          </p:cNvSpPr>
          <p:nvPr/>
        </p:nvSpPr>
        <p:spPr bwMode="auto">
          <a:xfrm>
            <a:off x="5267665" y="1948933"/>
            <a:ext cx="2431710" cy="36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Dimension of VCI matrix</a:t>
            </a:r>
            <a:endParaRPr lang="ja-JP" altLang="en-US" sz="1800">
              <a:ea typeface="メイリオ" charset="-128"/>
              <a:cs typeface="メイリオ" charset="-128"/>
            </a:endParaRPr>
          </a:p>
        </p:txBody>
      </p:sp>
      <p:sp>
        <p:nvSpPr>
          <p:cNvPr id="39" name="正方形/長方形 38">
            <a:extLst>
              <a:ext uri="{FF2B5EF4-FFF2-40B4-BE49-F238E27FC236}">
                <a16:creationId xmlns:a16="http://schemas.microsoft.com/office/drawing/2014/main" id="{99783074-BD47-0E48-8D55-025292524818}"/>
              </a:ext>
            </a:extLst>
          </p:cNvPr>
          <p:cNvSpPr/>
          <p:nvPr/>
        </p:nvSpPr>
        <p:spPr bwMode="auto">
          <a:xfrm>
            <a:off x="3522664" y="2026023"/>
            <a:ext cx="471487"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0" name="正方形/長方形 39">
            <a:extLst>
              <a:ext uri="{FF2B5EF4-FFF2-40B4-BE49-F238E27FC236}">
                <a16:creationId xmlns:a16="http://schemas.microsoft.com/office/drawing/2014/main" id="{BE8CCF51-75CA-D44B-9BBD-85B5B121F5D2}"/>
              </a:ext>
            </a:extLst>
          </p:cNvPr>
          <p:cNvSpPr/>
          <p:nvPr/>
        </p:nvSpPr>
        <p:spPr bwMode="auto">
          <a:xfrm>
            <a:off x="4720848" y="1203536"/>
            <a:ext cx="242888" cy="3905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41" name="直線矢印コネクタ 40">
            <a:extLst>
              <a:ext uri="{FF2B5EF4-FFF2-40B4-BE49-F238E27FC236}">
                <a16:creationId xmlns:a16="http://schemas.microsoft.com/office/drawing/2014/main" id="{E9E92D7F-B6D2-2446-84D5-E7CFAD361342}"/>
              </a:ext>
            </a:extLst>
          </p:cNvPr>
          <p:cNvCxnSpPr>
            <a:cxnSpLocks/>
          </p:cNvCxnSpPr>
          <p:nvPr/>
        </p:nvCxnSpPr>
        <p:spPr bwMode="auto">
          <a:xfrm flipH="1">
            <a:off x="4029560" y="2131085"/>
            <a:ext cx="13018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04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ACFF00DE-195D-3D47-9E71-A9BE1D528AB6}" type="slidenum">
              <a:rPr lang="ja-JP" altLang="en-US" sz="1200">
                <a:solidFill>
                  <a:srgbClr val="898989"/>
                </a:solidFill>
                <a:latin typeface="Arial" charset="0"/>
              </a:rPr>
              <a:pPr>
                <a:lnSpc>
                  <a:spcPct val="100000"/>
                </a:lnSpc>
                <a:spcBef>
                  <a:spcPct val="0"/>
                </a:spcBef>
                <a:buFontTx/>
                <a:buNone/>
              </a:pPr>
              <a:t>11</a:t>
            </a:fld>
            <a:endParaRPr lang="ja-JP" altLang="en-US" sz="1200">
              <a:solidFill>
                <a:srgbClr val="898989"/>
              </a:solidFill>
              <a:latin typeface="Arial" charset="0"/>
            </a:endParaRPr>
          </a:p>
        </p:txBody>
      </p:sp>
      <p:sp>
        <p:nvSpPr>
          <p:cNvPr id="21507" name="テキスト ボックス 3"/>
          <p:cNvSpPr txBox="1">
            <a:spLocks noChangeArrowheads="1"/>
          </p:cNvSpPr>
          <p:nvPr/>
        </p:nvSpPr>
        <p:spPr bwMode="auto">
          <a:xfrm>
            <a:off x="1479066" y="1489398"/>
            <a:ext cx="3185809"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vpt</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a:lnSpc>
                <a:spcPct val="100000"/>
              </a:lnSpc>
              <a:spcBef>
                <a:spcPct val="0"/>
              </a:spcBef>
              <a:buNone/>
            </a:pPr>
            <a:r>
              <a:rPr lang="en-US" altLang="ja-JP" sz="1400" dirty="0">
                <a:solidFill>
                  <a:srgbClr val="000000"/>
                </a:solidFill>
                <a:ea typeface="メイリオ" charset="-128"/>
                <a:cs typeface="メイリオ" charset="-128"/>
              </a:rPr>
              <a:t>#--- [ TARGET STATES ]</a:t>
            </a:r>
          </a:p>
          <a:p>
            <a:pPr>
              <a:lnSpc>
                <a:spcPct val="100000"/>
              </a:lnSpc>
              <a:spcBef>
                <a:spcPct val="0"/>
              </a:spcBef>
              <a:buNone/>
            </a:pPr>
            <a:r>
              <a:rPr lang="en-US" altLang="ja-JP" sz="1400" dirty="0">
                <a:solidFill>
                  <a:srgbClr val="000000"/>
                </a:solidFill>
                <a:ea typeface="メイリオ" charset="-128"/>
                <a:cs typeface="メイリオ" charset="-128"/>
              </a:rPr>
              <a:t> &amp;states fund=.t. </a:t>
            </a:r>
          </a:p>
          <a:p>
            <a:pPr>
              <a:lnSpc>
                <a:spcPct val="100000"/>
              </a:lnSpc>
              <a:spcBef>
                <a:spcPct val="0"/>
              </a:spcBef>
              <a:buNone/>
            </a:pPr>
            <a:r>
              <a:rPr lang="en-US" altLang="ja-JP" sz="1400" dirty="0" err="1">
                <a:solidFill>
                  <a:srgbClr val="000000"/>
                </a:solidFill>
                <a:ea typeface="メイリオ" charset="-128"/>
                <a:cs typeface="メイリオ" charset="-128"/>
              </a:rPr>
              <a:t>nstate</a:t>
            </a:r>
            <a:r>
              <a:rPr lang="en-US" altLang="ja-JP" sz="1400" dirty="0">
                <a:solidFill>
                  <a:srgbClr val="000000"/>
                </a:solidFill>
                <a:ea typeface="メイリオ" charset="-128"/>
                <a:cs typeface="メイリオ" charset="-128"/>
              </a:rPr>
              <a:t>=3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(2,1)=2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(2,2)=1, </a:t>
            </a: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(3,2)=1  </a:t>
            </a:r>
          </a:p>
          <a:p>
            <a:pPr>
              <a:lnSpc>
                <a:spcPct val="100000"/>
              </a:lnSpc>
              <a:spcBef>
                <a:spcPct val="0"/>
              </a:spcBef>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(3,3)=2 </a:t>
            </a:r>
          </a:p>
          <a:p>
            <a:pPr>
              <a:lnSpc>
                <a:spcPct val="100000"/>
              </a:lnSpc>
              <a:spcBef>
                <a:spcPct val="0"/>
              </a:spcBef>
              <a:buNone/>
            </a:pPr>
            <a:r>
              <a:rPr lang="en-US" altLang="ja-JP" sz="1400" dirty="0">
                <a:solidFill>
                  <a:srgbClr val="000000"/>
                </a:solidFill>
                <a:ea typeface="メイリオ" charset="-128"/>
                <a:cs typeface="メイリオ" charset="-128"/>
              </a:rPr>
              <a:t>/</a:t>
            </a:r>
          </a:p>
          <a:p>
            <a:pPr>
              <a:lnSpc>
                <a:spcPct val="100000"/>
              </a:lnSpc>
              <a:spcBef>
                <a:spcPct val="0"/>
              </a:spcBef>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VPT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vpt</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=4 /</a:t>
            </a:r>
            <a:endParaRPr lang="en-US" altLang="ja-JP" sz="1400" dirty="0">
              <a:solidFill>
                <a:srgbClr val="000000"/>
              </a:solidFill>
              <a:ea typeface="メイリオ" charset="-128"/>
              <a:cs typeface="メイリオ" charset="-128"/>
            </a:endParaRPr>
          </a:p>
        </p:txBody>
      </p:sp>
      <p:sp>
        <p:nvSpPr>
          <p:cNvPr id="21508" name="テキスト ボックス 13"/>
          <p:cNvSpPr txBox="1">
            <a:spLocks noChangeArrowheads="1"/>
          </p:cNvSpPr>
          <p:nvPr/>
        </p:nvSpPr>
        <p:spPr bwMode="auto">
          <a:xfrm>
            <a:off x="3382829" y="1919745"/>
            <a:ext cx="3838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 and </a:t>
            </a:r>
            <a:r>
              <a:rPr lang="en-US" altLang="ja-JP" sz="1400" dirty="0" err="1">
                <a:solidFill>
                  <a:srgbClr val="FF0000"/>
                </a:solidFill>
                <a:ea typeface="メイリオ" charset="-128"/>
                <a:cs typeface="メイリオ" charset="-128"/>
              </a:rPr>
              <a:t>vpt</a:t>
            </a:r>
            <a:r>
              <a:rPr lang="en-US" altLang="ja-JP" sz="1400" dirty="0">
                <a:solidFill>
                  <a:srgbClr val="FF0000"/>
                </a:solidFill>
                <a:ea typeface="メイリオ" charset="-128"/>
                <a:cs typeface="メイリオ" charset="-128"/>
              </a:rPr>
              <a:t> = .t. invokes VMP2.</a:t>
            </a:r>
            <a:endParaRPr lang="ja-JP" altLang="en-US" sz="1400">
              <a:solidFill>
                <a:srgbClr val="FF0000"/>
              </a:solidFill>
              <a:ea typeface="メイリオ" charset="-128"/>
              <a:cs typeface="メイリオ" charset="-128"/>
            </a:endParaRPr>
          </a:p>
        </p:txBody>
      </p:sp>
      <p:sp>
        <p:nvSpPr>
          <p:cNvPr id="21509" name="テキスト ボックス 13"/>
          <p:cNvSpPr txBox="1">
            <a:spLocks noChangeArrowheads="1"/>
          </p:cNvSpPr>
          <p:nvPr/>
        </p:nvSpPr>
        <p:spPr bwMode="auto">
          <a:xfrm>
            <a:off x="2194357" y="4287113"/>
            <a:ext cx="39584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marL="0" indent="0" eaLnBrk="1" hangingPunct="1">
              <a:lnSpc>
                <a:spcPct val="100000"/>
              </a:lnSpc>
              <a:spcBef>
                <a:spcPct val="0"/>
              </a:spcBef>
              <a:buNone/>
              <a:tabLst>
                <a:tab pos="795338" algn="l"/>
              </a:tabLst>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quantum numbers for excitation.</a:t>
            </a:r>
            <a:endParaRPr lang="ja-JP" altLang="en-US" sz="1400">
              <a:solidFill>
                <a:srgbClr val="FF0000"/>
              </a:solidFill>
              <a:ea typeface="メイリオ" charset="-128"/>
              <a:cs typeface="メイリオ" charset="-128"/>
            </a:endParaRPr>
          </a:p>
        </p:txBody>
      </p:sp>
      <p:sp>
        <p:nvSpPr>
          <p:cNvPr id="14" name="正方形/長方形 13"/>
          <p:cNvSpPr/>
          <p:nvPr/>
        </p:nvSpPr>
        <p:spPr>
          <a:xfrm>
            <a:off x="1318729" y="1421592"/>
            <a:ext cx="5376539" cy="32743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5FB4F496-B043-5A49-A19A-674F0E5D66FB}"/>
              </a:ext>
            </a:extLst>
          </p:cNvPr>
          <p:cNvSpPr txBox="1"/>
          <p:nvPr/>
        </p:nvSpPr>
        <p:spPr>
          <a:xfrm>
            <a:off x="442913" y="431494"/>
            <a:ext cx="7943850" cy="400110"/>
          </a:xfrm>
          <a:prstGeom prst="rect">
            <a:avLst/>
          </a:prstGeom>
          <a:noFill/>
          <a:ln>
            <a:solidFill>
              <a:schemeClr val="tx1"/>
            </a:solidFill>
          </a:ln>
        </p:spPr>
        <p:txBody>
          <a:bodyPr wrap="square" rtlCol="0">
            <a:spAutoFit/>
          </a:bodyPr>
          <a:lstStyle/>
          <a:p>
            <a:r>
              <a:rPr lang="en-US" altLang="ja-JP" sz="2000" dirty="0"/>
              <a:t>1-3. Vibrational </a:t>
            </a:r>
            <a:r>
              <a:rPr lang="en-US" altLang="ja-JP" sz="2000" dirty="0" err="1"/>
              <a:t>Møller-Plesset</a:t>
            </a:r>
            <a:r>
              <a:rPr lang="en-US" altLang="ja-JP" sz="2000" dirty="0"/>
              <a:t> perturbation method</a:t>
            </a:r>
            <a:endParaRPr kumimoji="1" lang="ja-JP" altLang="en-US" sz="2000"/>
          </a:p>
        </p:txBody>
      </p:sp>
      <p:sp>
        <p:nvSpPr>
          <p:cNvPr id="10" name="テキスト ボックス 14">
            <a:extLst>
              <a:ext uri="{FF2B5EF4-FFF2-40B4-BE49-F238E27FC236}">
                <a16:creationId xmlns:a16="http://schemas.microsoft.com/office/drawing/2014/main" id="{ABB76B77-C8EC-3249-A4BA-291358DDE83C}"/>
              </a:ext>
            </a:extLst>
          </p:cNvPr>
          <p:cNvSpPr txBox="1">
            <a:spLocks noChangeArrowheads="1"/>
          </p:cNvSpPr>
          <p:nvPr/>
        </p:nvSpPr>
        <p:spPr bwMode="auto">
          <a:xfrm>
            <a:off x="827087" y="982636"/>
            <a:ext cx="5728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vmp2.inp is an input file to carry out VMP2 calculations.</a:t>
            </a:r>
          </a:p>
        </p:txBody>
      </p:sp>
      <p:sp>
        <p:nvSpPr>
          <p:cNvPr id="11" name="テキスト ボックス 13">
            <a:extLst>
              <a:ext uri="{FF2B5EF4-FFF2-40B4-BE49-F238E27FC236}">
                <a16:creationId xmlns:a16="http://schemas.microsoft.com/office/drawing/2014/main" id="{4D4F3B3A-C52A-0844-A315-AAD86A0BA321}"/>
              </a:ext>
            </a:extLst>
          </p:cNvPr>
          <p:cNvSpPr txBox="1">
            <a:spLocks noChangeArrowheads="1"/>
          </p:cNvSpPr>
          <p:nvPr/>
        </p:nvSpPr>
        <p:spPr bwMode="auto">
          <a:xfrm>
            <a:off x="827088" y="4824977"/>
            <a:ext cx="74898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excitation is </a:t>
            </a:r>
            <a:r>
              <a:rPr lang="en-US" altLang="ja-JP" sz="1800" dirty="0" err="1">
                <a:ea typeface="メイリオ" charset="-128"/>
                <a:cs typeface="メイリオ" charset="-128"/>
              </a:rPr>
              <a:t>controled</a:t>
            </a:r>
            <a:r>
              <a:rPr lang="en-US" altLang="ja-JP" sz="1800" dirty="0">
                <a:ea typeface="メイリオ" charset="-128"/>
                <a:cs typeface="メイリオ" charset="-128"/>
              </a:rPr>
              <a:t> by selecting VSCF configurations according to the maximum difference in quantum numbers (n) with respect to target states. The method is designated as VMP2-(n). See Ref. [2] for more details. In the input, n is specified by </a:t>
            </a:r>
            <a:r>
              <a:rPr lang="en-US" altLang="ja-JP" sz="1800" dirty="0" err="1">
                <a:ea typeface="メイリオ" charset="-128"/>
                <a:cs typeface="メイリオ" charset="-128"/>
              </a:rPr>
              <a:t>maxSum</a:t>
            </a:r>
            <a:r>
              <a:rPr lang="en-US" altLang="ja-JP" sz="1800" dirty="0">
                <a:ea typeface="メイリオ" charset="-128"/>
                <a:cs typeface="メイリオ" charset="-128"/>
              </a:rPr>
              <a:t>.</a:t>
            </a:r>
          </a:p>
        </p:txBody>
      </p:sp>
      <p:sp>
        <p:nvSpPr>
          <p:cNvPr id="13" name="テキスト ボックス 13">
            <a:extLst>
              <a:ext uri="{FF2B5EF4-FFF2-40B4-BE49-F238E27FC236}">
                <a16:creationId xmlns:a16="http://schemas.microsoft.com/office/drawing/2014/main" id="{D7B5E49B-D9F7-6245-9A01-26E5EA6B240F}"/>
              </a:ext>
            </a:extLst>
          </p:cNvPr>
          <p:cNvSpPr txBox="1">
            <a:spLocks noChangeArrowheads="1"/>
          </p:cNvSpPr>
          <p:nvPr/>
        </p:nvSpPr>
        <p:spPr bwMode="auto">
          <a:xfrm>
            <a:off x="4659958" y="2451479"/>
            <a:ext cx="24320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All fundamental levels</a:t>
            </a:r>
          </a:p>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t>
            </a:r>
          </a:p>
          <a:p>
            <a:pPr>
              <a:lnSpc>
                <a:spcPct val="100000"/>
              </a:lnSpc>
              <a:spcBef>
                <a:spcPct val="0"/>
              </a:spcBef>
              <a:buNone/>
            </a:pPr>
            <a:r>
              <a:rPr lang="en-US" altLang="ja-JP" sz="1400" dirty="0">
                <a:solidFill>
                  <a:srgbClr val="FF0000"/>
                </a:solidFill>
                <a:ea typeface="メイリオ" charset="-128"/>
                <a:cs typeface="メイリオ" charset="-128"/>
              </a:rPr>
              <a:t>(020), (011), (002)</a:t>
            </a:r>
            <a:endParaRPr lang="ja-JP" altLang="en-US" sz="1400">
              <a:solidFill>
                <a:srgbClr val="FF0000"/>
              </a:solidFill>
              <a:ea typeface="メイリオ" charset="-128"/>
              <a:cs typeface="メイリオ" charset="-128"/>
            </a:endParaRPr>
          </a:p>
        </p:txBody>
      </p:sp>
    </p:spTree>
    <p:extLst>
      <p:ext uri="{BB962C8B-B14F-4D97-AF65-F5344CB8AC3E}">
        <p14:creationId xmlns:p14="http://schemas.microsoft.com/office/powerpoint/2010/main" val="67125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DCADAD-05D1-6C49-99A2-5CD00B7C997E}"/>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13">
            <a:extLst>
              <a:ext uri="{FF2B5EF4-FFF2-40B4-BE49-F238E27FC236}">
                <a16:creationId xmlns:a16="http://schemas.microsoft.com/office/drawing/2014/main" id="{DEF11AFB-3640-8948-ADFF-5E857870CECC}"/>
              </a:ext>
            </a:extLst>
          </p:cNvPr>
          <p:cNvSpPr txBox="1">
            <a:spLocks noChangeArrowheads="1"/>
          </p:cNvSpPr>
          <p:nvPr/>
        </p:nvSpPr>
        <p:spPr bwMode="auto">
          <a:xfrm>
            <a:off x="827088" y="615492"/>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Note that &amp;</a:t>
            </a:r>
            <a:r>
              <a:rPr lang="en-US" altLang="ja-JP" sz="1800" dirty="0" err="1">
                <a:ea typeface="メイリオ" charset="-128"/>
                <a:cs typeface="メイリオ" charset="-128"/>
              </a:rPr>
              <a:t>vpt</a:t>
            </a:r>
            <a:r>
              <a:rPr lang="en-US" altLang="ja-JP" sz="1800" dirty="0">
                <a:ea typeface="メイリオ" charset="-128"/>
                <a:cs typeface="メイリオ" charset="-128"/>
              </a:rPr>
              <a:t> also has </a:t>
            </a:r>
            <a:r>
              <a:rPr lang="en-US" altLang="ja-JP" sz="1800" dirty="0" err="1">
                <a:ea typeface="メイリオ" charset="-128"/>
                <a:cs typeface="メイリオ" charset="-128"/>
              </a:rPr>
              <a:t>nCUP</a:t>
            </a:r>
            <a:r>
              <a:rPr lang="en-US" altLang="ja-JP" sz="1800" dirty="0">
                <a:ea typeface="メイリオ" charset="-128"/>
                <a:cs typeface="メイリオ" charset="-128"/>
              </a:rPr>
              <a:t>, which restricts the number of modes to excite simultaneously. The default is </a:t>
            </a:r>
            <a:r>
              <a:rPr lang="en-US" altLang="ja-JP" sz="1800" dirty="0" err="1">
                <a:ea typeface="メイリオ" charset="-128"/>
                <a:cs typeface="メイリオ" charset="-128"/>
              </a:rPr>
              <a:t>nCUP</a:t>
            </a:r>
            <a:r>
              <a:rPr lang="en-US" altLang="ja-JP" sz="1800" dirty="0">
                <a:ea typeface="メイリオ" charset="-128"/>
                <a:cs typeface="メイリオ" charset="-128"/>
              </a:rPr>
              <a:t> = MR.  Usually, you don‘t need to change this number.</a:t>
            </a:r>
            <a:endParaRPr lang="ja-JP" altLang="en-US" sz="1800">
              <a:ea typeface="メイリオ" charset="-128"/>
              <a:cs typeface="メイリオ" charset="-128"/>
            </a:endParaRPr>
          </a:p>
        </p:txBody>
      </p:sp>
      <p:sp>
        <p:nvSpPr>
          <p:cNvPr id="5" name="テキスト ボックス 13">
            <a:extLst>
              <a:ext uri="{FF2B5EF4-FFF2-40B4-BE49-F238E27FC236}">
                <a16:creationId xmlns:a16="http://schemas.microsoft.com/office/drawing/2014/main" id="{36C7C460-BCCC-E54B-9257-E7E0644CA39D}"/>
              </a:ext>
            </a:extLst>
          </p:cNvPr>
          <p:cNvSpPr txBox="1">
            <a:spLocks noChangeArrowheads="1"/>
          </p:cNvSpPr>
          <p:nvPr/>
        </p:nvSpPr>
        <p:spPr bwMode="auto">
          <a:xfrm>
            <a:off x="827089" y="1772816"/>
            <a:ext cx="7489824"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VMP2 is a state-specific approach, where we specify the states of interest in the input. In &amp;state, “</a:t>
            </a:r>
            <a:r>
              <a:rPr lang="en-US" altLang="ja-JP" sz="1800" dirty="0" err="1">
                <a:ea typeface="メイリオ" charset="-128"/>
                <a:cs typeface="メイリオ" charset="-128"/>
              </a:rPr>
              <a:t>nstate</a:t>
            </a:r>
            <a:r>
              <a:rPr lang="en-US" altLang="ja-JP" sz="1800" dirty="0">
                <a:ea typeface="メイリオ" charset="-128"/>
                <a:cs typeface="メイリオ" charset="-128"/>
              </a:rPr>
              <a:t>” specifies the number of state, and an array,</a:t>
            </a:r>
          </a:p>
          <a:p>
            <a:pPr lvl="1" algn="just">
              <a:lnSpc>
                <a:spcPct val="100000"/>
              </a:lnSpc>
              <a:spcBef>
                <a:spcPts val="600"/>
              </a:spcBef>
              <a:spcAft>
                <a:spcPts val="600"/>
              </a:spcAft>
              <a:buNone/>
            </a:pPr>
            <a:r>
              <a:rPr lang="en-US" altLang="ja-JP" sz="1800" dirty="0" err="1">
                <a:ea typeface="メイリオ" charset="-128"/>
                <a:cs typeface="メイリオ" charset="-128"/>
              </a:rPr>
              <a:t>target_state</a:t>
            </a:r>
            <a:r>
              <a:rPr lang="en-US" altLang="ja-JP" sz="1800" dirty="0">
                <a:ea typeface="メイリオ" charset="-128"/>
                <a:cs typeface="メイリオ" charset="-128"/>
              </a:rPr>
              <a:t>(</a:t>
            </a:r>
            <a:r>
              <a:rPr lang="en-US" altLang="ja-JP" sz="1800" dirty="0" err="1">
                <a:ea typeface="メイリオ" charset="-128"/>
                <a:cs typeface="メイリオ" charset="-128"/>
              </a:rPr>
              <a:t>i,ns</a:t>
            </a:r>
            <a:r>
              <a:rPr lang="en-US" altLang="ja-JP" sz="1800" dirty="0">
                <a:ea typeface="メイリオ" charset="-128"/>
                <a:cs typeface="メイリオ" charset="-128"/>
              </a:rPr>
              <a:t>) = mi</a:t>
            </a:r>
          </a:p>
          <a:p>
            <a:pPr algn="just">
              <a:lnSpc>
                <a:spcPct val="100000"/>
              </a:lnSpc>
              <a:spcBef>
                <a:spcPct val="0"/>
              </a:spcBef>
              <a:buNone/>
            </a:pPr>
            <a:r>
              <a:rPr lang="en-US" altLang="ja-JP" sz="1800" dirty="0">
                <a:ea typeface="メイリオ" charset="-128"/>
                <a:cs typeface="メイリオ" charset="-128"/>
              </a:rPr>
              <a:t>specifies the quantum number (mi) of the </a:t>
            </a:r>
            <a:r>
              <a:rPr lang="en-US" altLang="ja-JP" sz="1800" dirty="0" err="1">
                <a:ea typeface="メイリオ" charset="-128"/>
                <a:cs typeface="メイリオ" charset="-128"/>
              </a:rPr>
              <a:t>i-th</a:t>
            </a:r>
            <a:r>
              <a:rPr lang="en-US" altLang="ja-JP" sz="1800" dirty="0">
                <a:ea typeface="メイリオ" charset="-128"/>
                <a:cs typeface="メイリオ" charset="-128"/>
              </a:rPr>
              <a:t> mode for the ns-</a:t>
            </a:r>
            <a:r>
              <a:rPr lang="en-US" altLang="ja-JP" sz="1800" dirty="0" err="1">
                <a:ea typeface="メイリオ" charset="-128"/>
                <a:cs typeface="メイリオ" charset="-128"/>
              </a:rPr>
              <a:t>th</a:t>
            </a:r>
            <a:r>
              <a:rPr lang="en-US" altLang="ja-JP" sz="1800" dirty="0">
                <a:ea typeface="メイリオ" charset="-128"/>
                <a:cs typeface="メイリオ" charset="-128"/>
              </a:rPr>
              <a:t> state. In addition, fund = .t. specifies all the fundamental excitations. In the example, we specify the fundamentals and overtone / combination states of OH stretching modes.</a:t>
            </a:r>
          </a:p>
        </p:txBody>
      </p:sp>
      <p:sp>
        <p:nvSpPr>
          <p:cNvPr id="14" name="テキスト ボックス 13">
            <a:extLst>
              <a:ext uri="{FF2B5EF4-FFF2-40B4-BE49-F238E27FC236}">
                <a16:creationId xmlns:a16="http://schemas.microsoft.com/office/drawing/2014/main" id="{A00B834C-AA20-0148-B05A-7A4F70A4E9D6}"/>
              </a:ext>
            </a:extLst>
          </p:cNvPr>
          <p:cNvSpPr txBox="1"/>
          <p:nvPr/>
        </p:nvSpPr>
        <p:spPr>
          <a:xfrm>
            <a:off x="1374599" y="4690934"/>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vmp2.inp &gt; vmp2.out</a:t>
            </a:r>
          </a:p>
        </p:txBody>
      </p:sp>
      <p:sp>
        <p:nvSpPr>
          <p:cNvPr id="15" name="テキスト ボックス 14">
            <a:extLst>
              <a:ext uri="{FF2B5EF4-FFF2-40B4-BE49-F238E27FC236}">
                <a16:creationId xmlns:a16="http://schemas.microsoft.com/office/drawing/2014/main" id="{5ABB29B7-72FF-EB44-A2BB-E6DE69FC19F1}"/>
              </a:ext>
            </a:extLst>
          </p:cNvPr>
          <p:cNvSpPr txBox="1">
            <a:spLocks noChangeArrowheads="1"/>
          </p:cNvSpPr>
          <p:nvPr/>
        </p:nvSpPr>
        <p:spPr bwMode="auto">
          <a:xfrm>
            <a:off x="827088" y="4184538"/>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Tree>
    <p:extLst>
      <p:ext uri="{BB962C8B-B14F-4D97-AF65-F5344CB8AC3E}">
        <p14:creationId xmlns:p14="http://schemas.microsoft.com/office/powerpoint/2010/main" val="37668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2802819-4FF3-AB40-A1AD-AEC28AD271D9}"/>
              </a:ext>
            </a:extLst>
          </p:cNvPr>
          <p:cNvSpPr>
            <a:spLocks noGrp="1"/>
          </p:cNvSpPr>
          <p:nvPr>
            <p:ph type="sldNum" sz="quarter" idx="12"/>
          </p:nvPr>
        </p:nvSpPr>
        <p:spPr/>
        <p:txBody>
          <a:bodyPr/>
          <a:lstStyle/>
          <a:p>
            <a:fld id="{7D34BB6B-1E1A-9541-9560-488905BF54FF}"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7B905BD4-3C70-6041-AD92-D200C623DA04}"/>
              </a:ext>
            </a:extLst>
          </p:cNvPr>
          <p:cNvSpPr txBox="1"/>
          <p:nvPr/>
        </p:nvSpPr>
        <p:spPr>
          <a:xfrm>
            <a:off x="1348352" y="1038388"/>
            <a:ext cx="4050789" cy="1815882"/>
          </a:xfrm>
          <a:prstGeom prst="rect">
            <a:avLst/>
          </a:prstGeom>
          <a:noFill/>
          <a:ln>
            <a:solidFill>
              <a:schemeClr val="accent1"/>
            </a:solidFill>
          </a:ln>
        </p:spPr>
        <p:txBody>
          <a:bodyPr wrap="none" rtlCol="0">
            <a:spAutoFit/>
          </a:bodyPr>
          <a:lstStyle/>
          <a:p>
            <a:r>
              <a:rPr lang="en-US" altLang="ja-JP" sz="1400" dirty="0"/>
              <a:t> &gt;&gt; VPT OPTIONS</a:t>
            </a:r>
          </a:p>
          <a:p>
            <a:endParaRPr lang="en-US" altLang="ja-JP" sz="1400" dirty="0"/>
          </a:p>
          <a:p>
            <a:r>
              <a:rPr lang="en-US" altLang="ja-JP" sz="1400" dirty="0"/>
              <a:t>       o VPT WITH ZERO-POINT VSCF REFERENCE (VMP)</a:t>
            </a:r>
          </a:p>
          <a:p>
            <a:r>
              <a:rPr lang="en-US" altLang="ja-JP" sz="1400" dirty="0"/>
              <a:t>         READ VSCF WFN  : vscf-000.wfn</a:t>
            </a:r>
          </a:p>
          <a:p>
            <a:endParaRPr lang="en-US" altLang="ja-JP" sz="1400" dirty="0"/>
          </a:p>
          <a:p>
            <a:r>
              <a:rPr lang="en-US" altLang="ja-JP" sz="1400" dirty="0"/>
              <a:t>       o VPT LEVEL:</a:t>
            </a:r>
          </a:p>
          <a:p>
            <a:r>
              <a:rPr lang="en-US" altLang="ja-JP" sz="1400" dirty="0"/>
              <a:t>         NCUP        =    3</a:t>
            </a:r>
          </a:p>
          <a:p>
            <a:r>
              <a:rPr lang="en-US" altLang="ja-JP" sz="1400" dirty="0"/>
              <a:t>         MAXSUM =    4</a:t>
            </a:r>
            <a:endParaRPr kumimoji="1" lang="ja-JP" altLang="en-US" sz="1400"/>
          </a:p>
        </p:txBody>
      </p:sp>
      <p:sp>
        <p:nvSpPr>
          <p:cNvPr id="6" name="テキスト ボックス 13">
            <a:extLst>
              <a:ext uri="{FF2B5EF4-FFF2-40B4-BE49-F238E27FC236}">
                <a16:creationId xmlns:a16="http://schemas.microsoft.com/office/drawing/2014/main" id="{106B2216-C7E4-2C45-8FAD-2C60F20E7F11}"/>
              </a:ext>
            </a:extLst>
          </p:cNvPr>
          <p:cNvSpPr txBox="1">
            <a:spLocks noChangeArrowheads="1"/>
          </p:cNvSpPr>
          <p:nvPr/>
        </p:nvSpPr>
        <p:spPr bwMode="auto">
          <a:xfrm>
            <a:off x="5848594" y="2289230"/>
            <a:ext cx="1112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VMP2-(4)</a:t>
            </a:r>
            <a:endParaRPr lang="ja-JP" altLang="en-US" sz="1800">
              <a:ea typeface="メイリオ" charset="-128"/>
              <a:cs typeface="メイリオ" charset="-128"/>
            </a:endParaRPr>
          </a:p>
        </p:txBody>
      </p:sp>
      <p:sp>
        <p:nvSpPr>
          <p:cNvPr id="7" name="正方形/長方形 6">
            <a:extLst>
              <a:ext uri="{FF2B5EF4-FFF2-40B4-BE49-F238E27FC236}">
                <a16:creationId xmlns:a16="http://schemas.microsoft.com/office/drawing/2014/main" id="{A9471AC4-4600-504C-86C3-37DBF8400D4C}"/>
              </a:ext>
            </a:extLst>
          </p:cNvPr>
          <p:cNvSpPr/>
          <p:nvPr/>
        </p:nvSpPr>
        <p:spPr>
          <a:xfrm>
            <a:off x="2657045" y="2335401"/>
            <a:ext cx="334128" cy="4387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9" name="直線矢印コネクタ 8">
            <a:extLst>
              <a:ext uri="{FF2B5EF4-FFF2-40B4-BE49-F238E27FC236}">
                <a16:creationId xmlns:a16="http://schemas.microsoft.com/office/drawing/2014/main" id="{F3B4DB0C-14CD-FD46-B789-60A44A661B60}"/>
              </a:ext>
            </a:extLst>
          </p:cNvPr>
          <p:cNvCxnSpPr>
            <a:cxnSpLocks/>
          </p:cNvCxnSpPr>
          <p:nvPr/>
        </p:nvCxnSpPr>
        <p:spPr bwMode="auto">
          <a:xfrm flipH="1">
            <a:off x="3099662" y="2487547"/>
            <a:ext cx="27431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C33DD51-B645-F044-B6A6-9E8763AD9CB0}"/>
              </a:ext>
            </a:extLst>
          </p:cNvPr>
          <p:cNvCxnSpPr>
            <a:cxnSpLocks/>
          </p:cNvCxnSpPr>
          <p:nvPr/>
        </p:nvCxnSpPr>
        <p:spPr bwMode="auto">
          <a:xfrm flipH="1" flipV="1">
            <a:off x="4602997" y="1766807"/>
            <a:ext cx="1239865" cy="655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4">
            <a:extLst>
              <a:ext uri="{FF2B5EF4-FFF2-40B4-BE49-F238E27FC236}">
                <a16:creationId xmlns:a16="http://schemas.microsoft.com/office/drawing/2014/main" id="{0992B5C3-A7A8-4249-9A91-6334594DAC72}"/>
              </a:ext>
            </a:extLst>
          </p:cNvPr>
          <p:cNvSpPr txBox="1">
            <a:spLocks noChangeArrowheads="1"/>
          </p:cNvSpPr>
          <p:nvPr/>
        </p:nvSpPr>
        <p:spPr bwMode="auto">
          <a:xfrm>
            <a:off x="827088" y="573438"/>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vmp2.out, looks as follow:</a:t>
            </a:r>
          </a:p>
        </p:txBody>
      </p:sp>
      <p:sp>
        <p:nvSpPr>
          <p:cNvPr id="14" name="テキスト ボックス 13">
            <a:extLst>
              <a:ext uri="{FF2B5EF4-FFF2-40B4-BE49-F238E27FC236}">
                <a16:creationId xmlns:a16="http://schemas.microsoft.com/office/drawing/2014/main" id="{53DF4465-87BE-5A41-9280-F08EB45D58EF}"/>
              </a:ext>
            </a:extLst>
          </p:cNvPr>
          <p:cNvSpPr txBox="1"/>
          <p:nvPr/>
        </p:nvSpPr>
        <p:spPr>
          <a:xfrm>
            <a:off x="1348352" y="2944744"/>
            <a:ext cx="2805194" cy="738664"/>
          </a:xfrm>
          <a:prstGeom prst="rect">
            <a:avLst/>
          </a:prstGeom>
          <a:noFill/>
          <a:ln>
            <a:solidFill>
              <a:schemeClr val="accent1"/>
            </a:solidFill>
          </a:ln>
        </p:spPr>
        <p:txBody>
          <a:bodyPr wrap="square" rtlCol="0">
            <a:spAutoFit/>
          </a:bodyPr>
          <a:lstStyle/>
          <a:p>
            <a:r>
              <a:rPr lang="en-US" altLang="ja-JP" sz="1400" dirty="0"/>
              <a:t>  o STATE 000:   ZERO-POINT STATE</a:t>
            </a:r>
          </a:p>
          <a:p>
            <a:r>
              <a:rPr lang="en-US" altLang="ja-JP" sz="1400" dirty="0"/>
              <a:t>      …</a:t>
            </a:r>
          </a:p>
          <a:p>
            <a:r>
              <a:rPr lang="en-US" altLang="ja-JP" sz="1400" dirty="0"/>
              <a:t>             E(VMP2)   =     4567.73900</a:t>
            </a:r>
            <a:endParaRPr kumimoji="1" lang="ja-JP" altLang="en-US" sz="1400"/>
          </a:p>
        </p:txBody>
      </p:sp>
      <p:sp>
        <p:nvSpPr>
          <p:cNvPr id="15" name="テキスト ボックス 14">
            <a:extLst>
              <a:ext uri="{FF2B5EF4-FFF2-40B4-BE49-F238E27FC236}">
                <a16:creationId xmlns:a16="http://schemas.microsoft.com/office/drawing/2014/main" id="{1B96A62E-317D-404A-94C2-8523F3E4DA3D}"/>
              </a:ext>
            </a:extLst>
          </p:cNvPr>
          <p:cNvSpPr txBox="1"/>
          <p:nvPr/>
        </p:nvSpPr>
        <p:spPr>
          <a:xfrm>
            <a:off x="1348352" y="3777843"/>
            <a:ext cx="2815194" cy="1169551"/>
          </a:xfrm>
          <a:prstGeom prst="rect">
            <a:avLst/>
          </a:prstGeom>
          <a:noFill/>
          <a:ln>
            <a:solidFill>
              <a:schemeClr val="accent1"/>
            </a:solidFill>
          </a:ln>
        </p:spPr>
        <p:txBody>
          <a:bodyPr wrap="none" rtlCol="0">
            <a:spAutoFit/>
          </a:bodyPr>
          <a:lstStyle/>
          <a:p>
            <a:r>
              <a:rPr lang="en-US" altLang="ja-JP" sz="1400" dirty="0"/>
              <a:t>  o STATE 001:   1_1</a:t>
            </a:r>
          </a:p>
          <a:p>
            <a:r>
              <a:rPr lang="en-US" altLang="ja-JP" sz="1400" dirty="0"/>
              <a:t>      …</a:t>
            </a:r>
          </a:p>
          <a:p>
            <a:r>
              <a:rPr lang="en-US" altLang="ja-JP" sz="1400" dirty="0"/>
              <a:t>             E(VMP2)      =     6159.84114</a:t>
            </a:r>
          </a:p>
          <a:p>
            <a:r>
              <a:rPr lang="en-US" altLang="ja-JP" sz="1400" dirty="0"/>
              <a:t>      …</a:t>
            </a:r>
            <a:endParaRPr kumimoji="1" lang="en-US" altLang="ja-JP" sz="1400" dirty="0"/>
          </a:p>
          <a:p>
            <a:r>
              <a:rPr lang="en-US" altLang="ja-JP" sz="1400" dirty="0"/>
              <a:t>             E(VMP2)-E0 =     1592.10214 </a:t>
            </a:r>
            <a:endParaRPr kumimoji="1" lang="ja-JP" altLang="en-US" sz="1400"/>
          </a:p>
        </p:txBody>
      </p:sp>
      <p:sp>
        <p:nvSpPr>
          <p:cNvPr id="16" name="テキスト ボックス 13">
            <a:extLst>
              <a:ext uri="{FF2B5EF4-FFF2-40B4-BE49-F238E27FC236}">
                <a16:creationId xmlns:a16="http://schemas.microsoft.com/office/drawing/2014/main" id="{3A78F19B-C0A4-3A49-806B-70595F06CEAF}"/>
              </a:ext>
            </a:extLst>
          </p:cNvPr>
          <p:cNvSpPr txBox="1">
            <a:spLocks noChangeArrowheads="1"/>
          </p:cNvSpPr>
          <p:nvPr/>
        </p:nvSpPr>
        <p:spPr bwMode="auto">
          <a:xfrm>
            <a:off x="4400711" y="3306817"/>
            <a:ext cx="36894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 energy for the zero-point state.</a:t>
            </a:r>
            <a:endParaRPr lang="ja-JP" altLang="en-US" sz="1800">
              <a:ea typeface="メイリオ" charset="-128"/>
              <a:cs typeface="メイリオ" charset="-128"/>
            </a:endParaRPr>
          </a:p>
        </p:txBody>
      </p:sp>
      <p:sp>
        <p:nvSpPr>
          <p:cNvPr id="17" name="正方形/長方形 16">
            <a:extLst>
              <a:ext uri="{FF2B5EF4-FFF2-40B4-BE49-F238E27FC236}">
                <a16:creationId xmlns:a16="http://schemas.microsoft.com/office/drawing/2014/main" id="{7FF347B9-3E8F-FD4C-8626-541695C77B81}"/>
              </a:ext>
            </a:extLst>
          </p:cNvPr>
          <p:cNvSpPr/>
          <p:nvPr/>
        </p:nvSpPr>
        <p:spPr>
          <a:xfrm>
            <a:off x="2917071" y="3324468"/>
            <a:ext cx="1004000" cy="317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8" name="正方形/長方形 17">
            <a:extLst>
              <a:ext uri="{FF2B5EF4-FFF2-40B4-BE49-F238E27FC236}">
                <a16:creationId xmlns:a16="http://schemas.microsoft.com/office/drawing/2014/main" id="{2A37C256-0917-2040-ACC1-0D738DDA9D4A}"/>
              </a:ext>
            </a:extLst>
          </p:cNvPr>
          <p:cNvSpPr/>
          <p:nvPr/>
        </p:nvSpPr>
        <p:spPr>
          <a:xfrm>
            <a:off x="3022572" y="4165305"/>
            <a:ext cx="1006987" cy="313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正方形/長方形 21">
            <a:extLst>
              <a:ext uri="{FF2B5EF4-FFF2-40B4-BE49-F238E27FC236}">
                <a16:creationId xmlns:a16="http://schemas.microsoft.com/office/drawing/2014/main" id="{E7745F14-B275-1E48-A62F-2CD1E9DBB017}"/>
              </a:ext>
            </a:extLst>
          </p:cNvPr>
          <p:cNvSpPr/>
          <p:nvPr/>
        </p:nvSpPr>
        <p:spPr>
          <a:xfrm>
            <a:off x="3022572" y="4575415"/>
            <a:ext cx="1006987" cy="313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テキスト ボックス 13">
            <a:extLst>
              <a:ext uri="{FF2B5EF4-FFF2-40B4-BE49-F238E27FC236}">
                <a16:creationId xmlns:a16="http://schemas.microsoft.com/office/drawing/2014/main" id="{D6C633BE-A495-A343-AB62-E61265417BEC}"/>
              </a:ext>
            </a:extLst>
          </p:cNvPr>
          <p:cNvSpPr txBox="1">
            <a:spLocks noChangeArrowheads="1"/>
          </p:cNvSpPr>
          <p:nvPr/>
        </p:nvSpPr>
        <p:spPr bwMode="auto">
          <a:xfrm>
            <a:off x="4400711" y="4128821"/>
            <a:ext cx="3916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VMP2 total energy and excitation energy for the fundamental of mode 1.</a:t>
            </a:r>
            <a:endParaRPr lang="ja-JP" altLang="en-US" sz="1800">
              <a:ea typeface="メイリオ" charset="-128"/>
              <a:cs typeface="メイリオ" charset="-128"/>
            </a:endParaRPr>
          </a:p>
        </p:txBody>
      </p:sp>
    </p:spTree>
    <p:extLst>
      <p:ext uri="{BB962C8B-B14F-4D97-AF65-F5344CB8AC3E}">
        <p14:creationId xmlns:p14="http://schemas.microsoft.com/office/powerpoint/2010/main" val="296407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413AC7CA-5C82-9740-890C-DED79A876940}" type="slidenum">
              <a:rPr lang="ja-JP" altLang="en-US" sz="1200">
                <a:solidFill>
                  <a:srgbClr val="898989"/>
                </a:solidFill>
                <a:latin typeface="Arial" charset="0"/>
              </a:rPr>
              <a:pPr>
                <a:lnSpc>
                  <a:spcPct val="100000"/>
                </a:lnSpc>
                <a:spcBef>
                  <a:spcPct val="0"/>
                </a:spcBef>
                <a:buFontTx/>
                <a:buNone/>
              </a:pPr>
              <a:t>14</a:t>
            </a:fld>
            <a:endParaRPr lang="ja-JP" altLang="en-US" sz="1200">
              <a:solidFill>
                <a:srgbClr val="898989"/>
              </a:solidFill>
              <a:latin typeface="Arial" charset="0"/>
            </a:endParaRPr>
          </a:p>
        </p:txBody>
      </p:sp>
      <p:sp>
        <p:nvSpPr>
          <p:cNvPr id="23555" name="テキスト ボックス 3"/>
          <p:cNvSpPr txBox="1">
            <a:spLocks noChangeArrowheads="1"/>
          </p:cNvSpPr>
          <p:nvPr/>
        </p:nvSpPr>
        <p:spPr bwMode="auto">
          <a:xfrm>
            <a:off x="1564388" y="1408518"/>
            <a:ext cx="3798026"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r>
              <a:rPr lang="en-US" altLang="ja-JP" sz="1400" dirty="0" err="1">
                <a:solidFill>
                  <a:srgbClr val="000000"/>
                </a:solidFill>
                <a:ea typeface="メイリオ" charset="-128"/>
                <a:cs typeface="メイリオ" charset="-128"/>
              </a:rPr>
              <a:t>vqdpt</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&amp;states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fund=.t.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nstate</a:t>
            </a:r>
            <a:r>
              <a:rPr lang="en-US" altLang="ja-JP" sz="1400" dirty="0">
                <a:solidFill>
                  <a:srgbClr val="000000"/>
                </a:solidFill>
                <a:ea typeface="メイリオ" charset="-128"/>
                <a:cs typeface="メイリオ" charset="-128"/>
              </a:rPr>
              <a:t>=3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(2,1)=2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(2,2)=1, </a:t>
            </a: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(3,2)=1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target_state</a:t>
            </a:r>
            <a:r>
              <a:rPr lang="en-US" altLang="ja-JP" sz="1400" dirty="0">
                <a:solidFill>
                  <a:srgbClr val="000000"/>
                </a:solidFill>
                <a:ea typeface="メイリオ" charset="-128"/>
                <a:cs typeface="メイリオ" charset="-128"/>
              </a:rPr>
              <a:t>(3,3)=2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 [  VPT  ] </a:t>
            </a:r>
          </a:p>
          <a:p>
            <a:pPr eaLnBrk="1" hangingPunct="1">
              <a:lnSpc>
                <a:spcPct val="100000"/>
              </a:lnSpc>
              <a:spcBef>
                <a:spcPct val="0"/>
              </a:spcBef>
              <a:buFontTx/>
              <a:buNone/>
            </a:pPr>
            <a:r>
              <a:rPr lang="hr-HR" altLang="ja-JP" sz="1400" dirty="0">
                <a:solidFill>
                  <a:srgbClr val="000000"/>
                </a:solidFill>
                <a:ea typeface="メイリオ" charset="-128"/>
                <a:cs typeface="メイリオ" charset="-128"/>
              </a:rPr>
              <a:t>&amp;</a:t>
            </a:r>
            <a:r>
              <a:rPr lang="hr-HR" altLang="ja-JP" sz="1400" dirty="0" err="1">
                <a:solidFill>
                  <a:srgbClr val="000000"/>
                </a:solidFill>
                <a:ea typeface="メイリオ" charset="-128"/>
                <a:cs typeface="メイリオ" charset="-128"/>
              </a:rPr>
              <a:t>vqdpt</a:t>
            </a:r>
            <a:r>
              <a:rPr lang="hr-HR" altLang="ja-JP" sz="1400" dirty="0">
                <a:solidFill>
                  <a:srgbClr val="000000"/>
                </a:solidFill>
                <a:ea typeface="メイリオ" charset="-128"/>
                <a:cs typeface="メイリオ" charset="-128"/>
              </a:rPr>
              <a:t>  </a:t>
            </a:r>
            <a:r>
              <a:rPr lang="hr-HR" altLang="ja-JP" sz="1400" dirty="0" err="1">
                <a:solidFill>
                  <a:srgbClr val="000000"/>
                </a:solidFill>
                <a:ea typeface="メイリオ" charset="-128"/>
                <a:cs typeface="メイリオ" charset="-128"/>
              </a:rPr>
              <a:t>nGen</a:t>
            </a:r>
            <a:r>
              <a:rPr lang="hr-HR" altLang="ja-JP" sz="1400" dirty="0">
                <a:solidFill>
                  <a:srgbClr val="000000"/>
                </a:solidFill>
                <a:ea typeface="メイリオ" charset="-128"/>
                <a:cs typeface="メイリオ" charset="-128"/>
              </a:rPr>
              <a:t>=3 </a:t>
            </a:r>
            <a:r>
              <a:rPr lang="hr-HR" altLang="ja-JP" sz="1400" dirty="0" err="1">
                <a:solidFill>
                  <a:srgbClr val="000000"/>
                </a:solidFill>
                <a:ea typeface="メイリオ" charset="-128"/>
                <a:cs typeface="メイリオ" charset="-128"/>
              </a:rPr>
              <a:t>maxSum</a:t>
            </a:r>
            <a:r>
              <a:rPr lang="hr-HR" altLang="ja-JP" sz="1400" dirty="0">
                <a:solidFill>
                  <a:srgbClr val="000000"/>
                </a:solidFill>
                <a:ea typeface="メイリオ" charset="-128"/>
                <a:cs typeface="メイリオ" charset="-128"/>
              </a:rPr>
              <a:t>=4 /</a:t>
            </a:r>
            <a:endParaRPr lang="en-US" altLang="ja-JP" sz="1400" dirty="0">
              <a:solidFill>
                <a:srgbClr val="000000"/>
              </a:solidFill>
              <a:ea typeface="メイリオ" charset="-128"/>
              <a:cs typeface="メイリオ" charset="-128"/>
            </a:endParaRPr>
          </a:p>
        </p:txBody>
      </p:sp>
      <p:sp>
        <p:nvSpPr>
          <p:cNvPr id="23556" name="テキスト ボックス 13"/>
          <p:cNvSpPr txBox="1">
            <a:spLocks noChangeArrowheads="1"/>
          </p:cNvSpPr>
          <p:nvPr/>
        </p:nvSpPr>
        <p:spPr bwMode="auto">
          <a:xfrm>
            <a:off x="3497722" y="1879091"/>
            <a:ext cx="39227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 and </a:t>
            </a:r>
            <a:r>
              <a:rPr lang="en-US" altLang="ja-JP" sz="1400" dirty="0" err="1">
                <a:solidFill>
                  <a:srgbClr val="FF0000"/>
                </a:solidFill>
                <a:ea typeface="メイリオ" charset="-128"/>
                <a:cs typeface="メイリオ" charset="-128"/>
              </a:rPr>
              <a:t>vqdpt</a:t>
            </a:r>
            <a:r>
              <a:rPr lang="en-US" altLang="ja-JP" sz="1400" dirty="0">
                <a:solidFill>
                  <a:srgbClr val="FF0000"/>
                </a:solidFill>
                <a:ea typeface="メイリオ" charset="-128"/>
                <a:cs typeface="メイリオ" charset="-128"/>
              </a:rPr>
              <a:t> = .t. invokes VQDPT2.</a:t>
            </a:r>
            <a:endParaRPr lang="ja-JP" altLang="en-US" sz="1400">
              <a:solidFill>
                <a:srgbClr val="FF0000"/>
              </a:solidFill>
              <a:ea typeface="メイリオ" charset="-128"/>
              <a:cs typeface="メイリオ" charset="-128"/>
            </a:endParaRPr>
          </a:p>
        </p:txBody>
      </p:sp>
      <p:sp>
        <p:nvSpPr>
          <p:cNvPr id="23557" name="テキスト ボックス 13"/>
          <p:cNvSpPr txBox="1">
            <a:spLocks noChangeArrowheads="1"/>
          </p:cNvSpPr>
          <p:nvPr/>
        </p:nvSpPr>
        <p:spPr bwMode="auto">
          <a:xfrm>
            <a:off x="1850138" y="4226518"/>
            <a:ext cx="56045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327150"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327150"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327150"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327150" algn="l"/>
              </a:tabLst>
              <a:defRPr kumimoji="1">
                <a:solidFill>
                  <a:schemeClr val="tx1"/>
                </a:solidFill>
                <a:latin typeface="Calibri" charset="0"/>
              </a:defRPr>
            </a:lvl4pPr>
            <a:lvl5pPr marL="2057400" indent="-228600">
              <a:lnSpc>
                <a:spcPct val="90000"/>
              </a:lnSpc>
              <a:spcBef>
                <a:spcPts val="500"/>
              </a:spcBef>
              <a:buFont typeface="Arial" charset="0"/>
              <a:buChar char="•"/>
              <a:tabLst>
                <a:tab pos="1327150"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327150"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nGen</a:t>
            </a:r>
            <a:r>
              <a:rPr lang="en-US" altLang="ja-JP" sz="1400" dirty="0">
                <a:solidFill>
                  <a:srgbClr val="FF0000"/>
                </a:solidFill>
                <a:ea typeface="メイリオ" charset="-128"/>
                <a:cs typeface="メイリオ" charset="-128"/>
              </a:rPr>
              <a:t>	: The number of iteration for generating the P space.</a:t>
            </a:r>
          </a:p>
          <a:p>
            <a:pPr eaLnBrk="1" hangingPunct="1">
              <a:lnSpc>
                <a:spcPct val="100000"/>
              </a:lnSpc>
              <a:spcBef>
                <a:spcPct val="0"/>
              </a:spcBef>
            </a:pPr>
            <a:r>
              <a:rPr lang="en-US" altLang="ja-JP" sz="1400" dirty="0" err="1">
                <a:solidFill>
                  <a:srgbClr val="FF0000"/>
                </a:solidFill>
                <a:ea typeface="メイリオ" charset="-128"/>
                <a:cs typeface="メイリオ" charset="-128"/>
              </a:rPr>
              <a:t>maxSum</a:t>
            </a:r>
            <a:r>
              <a:rPr lang="en-US" altLang="ja-JP" sz="1400" dirty="0">
                <a:solidFill>
                  <a:srgbClr val="FF0000"/>
                </a:solidFill>
                <a:ea typeface="メイリオ" charset="-128"/>
                <a:cs typeface="メイリオ" charset="-128"/>
              </a:rPr>
              <a:t>	: Max quantum numbers for excitation.</a:t>
            </a:r>
            <a:endParaRPr lang="ja-JP" altLang="en-US" sz="1400">
              <a:solidFill>
                <a:srgbClr val="FF0000"/>
              </a:solidFill>
              <a:ea typeface="メイリオ" charset="-128"/>
              <a:cs typeface="メイリオ" charset="-128"/>
            </a:endParaRPr>
          </a:p>
        </p:txBody>
      </p:sp>
      <p:sp>
        <p:nvSpPr>
          <p:cNvPr id="23558" name="テキスト ボックス 13"/>
          <p:cNvSpPr txBox="1">
            <a:spLocks noChangeArrowheads="1"/>
          </p:cNvSpPr>
          <p:nvPr/>
        </p:nvSpPr>
        <p:spPr bwMode="auto">
          <a:xfrm>
            <a:off x="4659958" y="2451479"/>
            <a:ext cx="24320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All fundamental levels</a:t>
            </a:r>
          </a:p>
          <a:p>
            <a:pPr eaLnBrk="1" hangingPunct="1">
              <a:lnSpc>
                <a:spcPct val="100000"/>
              </a:lnSpc>
              <a:spcBef>
                <a:spcPct val="0"/>
              </a:spcBef>
              <a:buFontTx/>
              <a:buNone/>
            </a:pPr>
            <a:r>
              <a:rPr lang="en-US" altLang="ja-JP" sz="1400" dirty="0">
                <a:solidFill>
                  <a:srgbClr val="FF0000"/>
                </a:solidFill>
                <a:ea typeface="メイリオ" charset="-128"/>
                <a:cs typeface="メイリオ" charset="-128"/>
              </a:rPr>
              <a:t>+</a:t>
            </a:r>
          </a:p>
          <a:p>
            <a:pPr>
              <a:lnSpc>
                <a:spcPct val="100000"/>
              </a:lnSpc>
              <a:spcBef>
                <a:spcPct val="0"/>
              </a:spcBef>
              <a:buNone/>
            </a:pPr>
            <a:r>
              <a:rPr lang="en-US" altLang="ja-JP" sz="1400" dirty="0">
                <a:solidFill>
                  <a:srgbClr val="FF0000"/>
                </a:solidFill>
                <a:ea typeface="メイリオ" charset="-128"/>
                <a:cs typeface="メイリオ" charset="-128"/>
              </a:rPr>
              <a:t>(020), (011), (002)</a:t>
            </a:r>
            <a:endParaRPr lang="ja-JP" altLang="en-US" sz="1400">
              <a:solidFill>
                <a:srgbClr val="FF0000"/>
              </a:solidFill>
              <a:ea typeface="メイリオ" charset="-128"/>
              <a:cs typeface="メイリオ" charset="-128"/>
            </a:endParaRPr>
          </a:p>
        </p:txBody>
      </p:sp>
      <p:sp>
        <p:nvSpPr>
          <p:cNvPr id="12" name="正方形/長方形 11"/>
          <p:cNvSpPr/>
          <p:nvPr/>
        </p:nvSpPr>
        <p:spPr>
          <a:xfrm>
            <a:off x="1379348" y="1348355"/>
            <a:ext cx="5982347" cy="34251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テキスト ボックス 9">
            <a:extLst>
              <a:ext uri="{FF2B5EF4-FFF2-40B4-BE49-F238E27FC236}">
                <a16:creationId xmlns:a16="http://schemas.microsoft.com/office/drawing/2014/main" id="{DD821CE3-D23B-3E44-AB72-3CCEC8CD9652}"/>
              </a:ext>
            </a:extLst>
          </p:cNvPr>
          <p:cNvSpPr txBox="1"/>
          <p:nvPr/>
        </p:nvSpPr>
        <p:spPr>
          <a:xfrm>
            <a:off x="442913" y="307507"/>
            <a:ext cx="7943850" cy="400110"/>
          </a:xfrm>
          <a:prstGeom prst="rect">
            <a:avLst/>
          </a:prstGeom>
          <a:noFill/>
          <a:ln>
            <a:solidFill>
              <a:schemeClr val="tx1"/>
            </a:solidFill>
          </a:ln>
        </p:spPr>
        <p:txBody>
          <a:bodyPr wrap="square" rtlCol="0">
            <a:spAutoFit/>
          </a:bodyPr>
          <a:lstStyle/>
          <a:p>
            <a:r>
              <a:rPr lang="en-US" altLang="ja-JP" sz="2000" dirty="0"/>
              <a:t>1-4. Vibrational quasi-degenerate perturbation theory</a:t>
            </a:r>
            <a:endParaRPr kumimoji="1" lang="ja-JP" altLang="en-US" sz="2000"/>
          </a:p>
        </p:txBody>
      </p:sp>
      <p:sp>
        <p:nvSpPr>
          <p:cNvPr id="11" name="テキスト ボックス 14">
            <a:extLst>
              <a:ext uri="{FF2B5EF4-FFF2-40B4-BE49-F238E27FC236}">
                <a16:creationId xmlns:a16="http://schemas.microsoft.com/office/drawing/2014/main" id="{F022E374-2074-3C4E-BC7B-2641DFB35310}"/>
              </a:ext>
            </a:extLst>
          </p:cNvPr>
          <p:cNvSpPr txBox="1">
            <a:spLocks noChangeArrowheads="1"/>
          </p:cNvSpPr>
          <p:nvPr/>
        </p:nvSpPr>
        <p:spPr bwMode="auto">
          <a:xfrm>
            <a:off x="827087" y="858652"/>
            <a:ext cx="5728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vqdpt2.inp is an input file to carry out VQDPT2 calculations.</a:t>
            </a:r>
          </a:p>
        </p:txBody>
      </p:sp>
      <p:sp>
        <p:nvSpPr>
          <p:cNvPr id="13" name="テキスト ボックス 13">
            <a:extLst>
              <a:ext uri="{FF2B5EF4-FFF2-40B4-BE49-F238E27FC236}">
                <a16:creationId xmlns:a16="http://schemas.microsoft.com/office/drawing/2014/main" id="{BD7FFDA8-0B08-154F-A76F-BD727D0B0779}"/>
              </a:ext>
            </a:extLst>
          </p:cNvPr>
          <p:cNvSpPr txBox="1">
            <a:spLocks noChangeArrowheads="1"/>
          </p:cNvSpPr>
          <p:nvPr/>
        </p:nvSpPr>
        <p:spPr bwMode="auto">
          <a:xfrm>
            <a:off x="827088" y="4846531"/>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eaLnBrk="1" hangingPunct="1">
              <a:lnSpc>
                <a:spcPct val="100000"/>
              </a:lnSpc>
              <a:spcBef>
                <a:spcPct val="0"/>
              </a:spcBef>
              <a:buFontTx/>
              <a:buNone/>
            </a:pPr>
            <a:r>
              <a:rPr lang="en-US" altLang="ja-JP" sz="1800" dirty="0">
                <a:ea typeface="メイリオ" charset="-128"/>
                <a:cs typeface="メイリオ" charset="-128"/>
              </a:rPr>
              <a:t>The level of excitation is </a:t>
            </a:r>
            <a:r>
              <a:rPr lang="en-US" altLang="ja-JP" sz="1800" dirty="0" err="1">
                <a:ea typeface="メイリオ" charset="-128"/>
                <a:cs typeface="メイリオ" charset="-128"/>
              </a:rPr>
              <a:t>controled</a:t>
            </a:r>
            <a:r>
              <a:rPr lang="en-US" altLang="ja-JP" sz="1800" dirty="0">
                <a:ea typeface="メイリオ" charset="-128"/>
                <a:cs typeface="メイリオ" charset="-128"/>
              </a:rPr>
              <a:t> by </a:t>
            </a:r>
            <a:r>
              <a:rPr lang="en-US" altLang="ja-JP" sz="1800" dirty="0" err="1">
                <a:ea typeface="メイリオ" charset="-128"/>
                <a:cs typeface="メイリオ" charset="-128"/>
              </a:rPr>
              <a:t>maxSum</a:t>
            </a:r>
            <a:r>
              <a:rPr lang="en-US" altLang="ja-JP" sz="1800" dirty="0">
                <a:ea typeface="メイリオ" charset="-128"/>
                <a:cs typeface="メイリオ" charset="-128"/>
              </a:rPr>
              <a:t>. </a:t>
            </a:r>
            <a:r>
              <a:rPr lang="en-US" altLang="ja-JP" sz="1800" dirty="0" err="1">
                <a:ea typeface="メイリオ" charset="-128"/>
                <a:cs typeface="メイリオ" charset="-128"/>
              </a:rPr>
              <a:t>nGen</a:t>
            </a:r>
            <a:r>
              <a:rPr lang="en-US" altLang="ja-JP" sz="1800" dirty="0">
                <a:ea typeface="メイリオ" charset="-128"/>
                <a:cs typeface="メイリオ" charset="-128"/>
              </a:rPr>
              <a:t> is the number of iteration to find VSCF configurations that are quasi-</a:t>
            </a:r>
            <a:r>
              <a:rPr lang="en-US" altLang="ja-JP" sz="1800" dirty="0" err="1">
                <a:ea typeface="メイリオ" charset="-128"/>
                <a:cs typeface="メイリオ" charset="-128"/>
              </a:rPr>
              <a:t>degereate</a:t>
            </a:r>
            <a:r>
              <a:rPr lang="en-US" altLang="ja-JP" sz="1800" dirty="0">
                <a:ea typeface="メイリオ" charset="-128"/>
                <a:cs typeface="メイリオ" charset="-128"/>
              </a:rPr>
              <a:t> to target states (P space). See Ref. [3] and [4] for more details.</a:t>
            </a:r>
          </a:p>
        </p:txBody>
      </p:sp>
    </p:spTree>
    <p:extLst>
      <p:ext uri="{BB962C8B-B14F-4D97-AF65-F5344CB8AC3E}">
        <p14:creationId xmlns:p14="http://schemas.microsoft.com/office/powerpoint/2010/main" val="12131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FD7018-59D7-5A4B-8525-ADF04A1D4E0B}"/>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A85FC5C0-AC28-F84C-A917-1F8769924217}"/>
              </a:ext>
            </a:extLst>
          </p:cNvPr>
          <p:cNvSpPr txBox="1"/>
          <p:nvPr/>
        </p:nvSpPr>
        <p:spPr>
          <a:xfrm>
            <a:off x="1374599" y="924846"/>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vqdpt2.inp &gt; vqdpt2.out</a:t>
            </a:r>
          </a:p>
        </p:txBody>
      </p:sp>
      <p:sp>
        <p:nvSpPr>
          <p:cNvPr id="4" name="テキスト ボックス 3">
            <a:extLst>
              <a:ext uri="{FF2B5EF4-FFF2-40B4-BE49-F238E27FC236}">
                <a16:creationId xmlns:a16="http://schemas.microsoft.com/office/drawing/2014/main" id="{84354D88-91B7-5542-9DFF-CC93A989AC14}"/>
              </a:ext>
            </a:extLst>
          </p:cNvPr>
          <p:cNvSpPr txBox="1">
            <a:spLocks noChangeArrowheads="1"/>
          </p:cNvSpPr>
          <p:nvPr/>
        </p:nvSpPr>
        <p:spPr bwMode="auto">
          <a:xfrm>
            <a:off x="827088" y="418450"/>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
        <p:nvSpPr>
          <p:cNvPr id="5" name="テキスト ボックス 4">
            <a:extLst>
              <a:ext uri="{FF2B5EF4-FFF2-40B4-BE49-F238E27FC236}">
                <a16:creationId xmlns:a16="http://schemas.microsoft.com/office/drawing/2014/main" id="{157192EE-3ED2-4541-BB9A-52A60AE30ED5}"/>
              </a:ext>
            </a:extLst>
          </p:cNvPr>
          <p:cNvSpPr txBox="1"/>
          <p:nvPr/>
        </p:nvSpPr>
        <p:spPr>
          <a:xfrm>
            <a:off x="1348351" y="1913467"/>
            <a:ext cx="2647915" cy="2462213"/>
          </a:xfrm>
          <a:prstGeom prst="rect">
            <a:avLst/>
          </a:prstGeom>
          <a:noFill/>
          <a:ln>
            <a:noFill/>
          </a:ln>
        </p:spPr>
        <p:txBody>
          <a:bodyPr wrap="square" rtlCol="0">
            <a:spAutoFit/>
          </a:bodyPr>
          <a:lstStyle/>
          <a:p>
            <a:r>
              <a:rPr lang="en-US" altLang="ja-JP" sz="1400" dirty="0"/>
              <a:t> o P-SPACE CONSTRUCTION</a:t>
            </a:r>
          </a:p>
          <a:p>
            <a:r>
              <a:rPr lang="en-US" altLang="ja-JP" sz="1400" dirty="0"/>
              <a:t>         NGEN =    3</a:t>
            </a:r>
          </a:p>
          <a:p>
            <a:r>
              <a:rPr lang="en-US" altLang="ja-JP" sz="1400" dirty="0"/>
              <a:t>         THRESH_P0  = 0.50E+03</a:t>
            </a:r>
          </a:p>
          <a:p>
            <a:r>
              <a:rPr lang="en-US" altLang="ja-JP" sz="1400" dirty="0"/>
              <a:t>         THRESH_P1  = 0.10E+00</a:t>
            </a:r>
          </a:p>
          <a:p>
            <a:r>
              <a:rPr lang="en-US" altLang="ja-JP" sz="1400" dirty="0"/>
              <a:t>         THRESH_P2  = 0.50E-01</a:t>
            </a:r>
          </a:p>
          <a:p>
            <a:r>
              <a:rPr lang="en-US" altLang="ja-JP" sz="1400" dirty="0"/>
              <a:t>         THRESH_P3  = 0.90E+00</a:t>
            </a:r>
          </a:p>
          <a:p>
            <a:r>
              <a:rPr lang="en-US" altLang="ja-JP" sz="1400" dirty="0"/>
              <a:t>         P SET      =        0</a:t>
            </a:r>
          </a:p>
          <a:p>
            <a:endParaRPr lang="en-US" altLang="ja-JP" sz="1400" dirty="0"/>
          </a:p>
          <a:p>
            <a:r>
              <a:rPr lang="en-US" altLang="ja-JP" sz="1400" dirty="0"/>
              <a:t>       o Q-SPACE CONSTRUCTION</a:t>
            </a:r>
          </a:p>
          <a:p>
            <a:r>
              <a:rPr lang="en-US" altLang="ja-JP" sz="1400" dirty="0"/>
              <a:t>         NCUP   =    3</a:t>
            </a:r>
          </a:p>
          <a:p>
            <a:r>
              <a:rPr lang="en-US" altLang="ja-JP" sz="1400" dirty="0"/>
              <a:t>         MAXSUM =    4</a:t>
            </a:r>
            <a:endParaRPr kumimoji="1" lang="ja-JP" altLang="en-US" sz="1400"/>
          </a:p>
        </p:txBody>
      </p:sp>
      <p:sp>
        <p:nvSpPr>
          <p:cNvPr id="10" name="テキスト ボックス 14">
            <a:extLst>
              <a:ext uri="{FF2B5EF4-FFF2-40B4-BE49-F238E27FC236}">
                <a16:creationId xmlns:a16="http://schemas.microsoft.com/office/drawing/2014/main" id="{7B68BD13-BC99-7F4A-BAE2-A525EA0CBFEF}"/>
              </a:ext>
            </a:extLst>
          </p:cNvPr>
          <p:cNvSpPr txBox="1">
            <a:spLocks noChangeArrowheads="1"/>
          </p:cNvSpPr>
          <p:nvPr/>
        </p:nvSpPr>
        <p:spPr bwMode="auto">
          <a:xfrm>
            <a:off x="827088" y="1363851"/>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vqdpt2.out, looks as follow:</a:t>
            </a:r>
          </a:p>
        </p:txBody>
      </p:sp>
      <p:sp>
        <p:nvSpPr>
          <p:cNvPr id="11" name="テキスト ボックス 4">
            <a:extLst>
              <a:ext uri="{FF2B5EF4-FFF2-40B4-BE49-F238E27FC236}">
                <a16:creationId xmlns:a16="http://schemas.microsoft.com/office/drawing/2014/main" id="{58B8DBDC-74D0-1F48-AD16-ED693D868261}"/>
              </a:ext>
            </a:extLst>
          </p:cNvPr>
          <p:cNvSpPr txBox="1">
            <a:spLocks noChangeArrowheads="1"/>
          </p:cNvSpPr>
          <p:nvPr/>
        </p:nvSpPr>
        <p:spPr bwMode="auto">
          <a:xfrm>
            <a:off x="4642730" y="3716086"/>
            <a:ext cx="1936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Parameters for the Q space.</a:t>
            </a:r>
            <a:endParaRPr lang="ja-JP" altLang="en-US" sz="1800">
              <a:ea typeface="メイリオ" charset="-128"/>
              <a:cs typeface="メイリオ" charset="-128"/>
            </a:endParaRPr>
          </a:p>
        </p:txBody>
      </p:sp>
      <p:sp>
        <p:nvSpPr>
          <p:cNvPr id="12" name="正方形/長方形 11">
            <a:extLst>
              <a:ext uri="{FF2B5EF4-FFF2-40B4-BE49-F238E27FC236}">
                <a16:creationId xmlns:a16="http://schemas.microsoft.com/office/drawing/2014/main" id="{C05965C4-1458-174B-B58E-FF1669B5D653}"/>
              </a:ext>
            </a:extLst>
          </p:cNvPr>
          <p:cNvSpPr/>
          <p:nvPr/>
        </p:nvSpPr>
        <p:spPr>
          <a:xfrm>
            <a:off x="1748860" y="2140183"/>
            <a:ext cx="1893241" cy="1323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 name="テキスト ボックス 4">
            <a:extLst>
              <a:ext uri="{FF2B5EF4-FFF2-40B4-BE49-F238E27FC236}">
                <a16:creationId xmlns:a16="http://schemas.microsoft.com/office/drawing/2014/main" id="{AE0ED632-6412-534C-B847-DCFA23EBB3AC}"/>
              </a:ext>
            </a:extLst>
          </p:cNvPr>
          <p:cNvSpPr txBox="1">
            <a:spLocks noChangeArrowheads="1"/>
          </p:cNvSpPr>
          <p:nvPr/>
        </p:nvSpPr>
        <p:spPr bwMode="auto">
          <a:xfrm>
            <a:off x="4537040" y="2313085"/>
            <a:ext cx="2081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Parameters for the P space.</a:t>
            </a:r>
            <a:endParaRPr lang="ja-JP" altLang="en-US" sz="1800">
              <a:ea typeface="メイリオ" charset="-128"/>
              <a:cs typeface="メイリオ" charset="-128"/>
            </a:endParaRPr>
          </a:p>
        </p:txBody>
      </p:sp>
      <p:sp>
        <p:nvSpPr>
          <p:cNvPr id="14" name="正方形/長方形 13">
            <a:extLst>
              <a:ext uri="{FF2B5EF4-FFF2-40B4-BE49-F238E27FC236}">
                <a16:creationId xmlns:a16="http://schemas.microsoft.com/office/drawing/2014/main" id="{439DBA05-ABA7-9D4E-95E4-225A7633AF1B}"/>
              </a:ext>
            </a:extLst>
          </p:cNvPr>
          <p:cNvSpPr/>
          <p:nvPr/>
        </p:nvSpPr>
        <p:spPr>
          <a:xfrm>
            <a:off x="1748861" y="3878092"/>
            <a:ext cx="1314450" cy="4376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nvGrpSpPr>
          <p:cNvPr id="24" name="グループ化 23">
            <a:extLst>
              <a:ext uri="{FF2B5EF4-FFF2-40B4-BE49-F238E27FC236}">
                <a16:creationId xmlns:a16="http://schemas.microsoft.com/office/drawing/2014/main" id="{C5542F65-27AB-784C-9E2D-8E1EEF225C71}"/>
              </a:ext>
            </a:extLst>
          </p:cNvPr>
          <p:cNvGrpSpPr/>
          <p:nvPr/>
        </p:nvGrpSpPr>
        <p:grpSpPr>
          <a:xfrm>
            <a:off x="3146155" y="2610889"/>
            <a:ext cx="1307312" cy="1478841"/>
            <a:chOff x="3146156" y="2526223"/>
            <a:chExt cx="929898" cy="1478841"/>
          </a:xfrm>
        </p:grpSpPr>
        <p:cxnSp>
          <p:nvCxnSpPr>
            <p:cNvPr id="16" name="直線矢印コネクタ 15">
              <a:extLst>
                <a:ext uri="{FF2B5EF4-FFF2-40B4-BE49-F238E27FC236}">
                  <a16:creationId xmlns:a16="http://schemas.microsoft.com/office/drawing/2014/main" id="{FE6AB33A-5AAF-1641-BEDE-147AA6EA62FE}"/>
                </a:ext>
              </a:extLst>
            </p:cNvPr>
            <p:cNvCxnSpPr>
              <a:cxnSpLocks/>
            </p:cNvCxnSpPr>
            <p:nvPr/>
          </p:nvCxnSpPr>
          <p:spPr>
            <a:xfrm flipH="1">
              <a:off x="3582218" y="2526223"/>
              <a:ext cx="49383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2DBA6FF6-C3DF-194D-9FBD-249602313D4A}"/>
                </a:ext>
              </a:extLst>
            </p:cNvPr>
            <p:cNvCxnSpPr>
              <a:cxnSpLocks/>
            </p:cNvCxnSpPr>
            <p:nvPr/>
          </p:nvCxnSpPr>
          <p:spPr>
            <a:xfrm flipH="1">
              <a:off x="3146156" y="4005064"/>
              <a:ext cx="9298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テキスト ボックス 18">
            <a:extLst>
              <a:ext uri="{FF2B5EF4-FFF2-40B4-BE49-F238E27FC236}">
                <a16:creationId xmlns:a16="http://schemas.microsoft.com/office/drawing/2014/main" id="{D3FE3904-52EC-2941-90FF-C41BA5D3C66A}"/>
              </a:ext>
            </a:extLst>
          </p:cNvPr>
          <p:cNvSpPr txBox="1"/>
          <p:nvPr/>
        </p:nvSpPr>
        <p:spPr>
          <a:xfrm>
            <a:off x="1348352" y="4823195"/>
            <a:ext cx="2665089" cy="738664"/>
          </a:xfrm>
          <a:prstGeom prst="rect">
            <a:avLst/>
          </a:prstGeom>
          <a:noFill/>
          <a:ln>
            <a:noFill/>
          </a:ln>
        </p:spPr>
        <p:txBody>
          <a:bodyPr wrap="none" rtlCol="0">
            <a:spAutoFit/>
          </a:bodyPr>
          <a:lstStyle/>
          <a:p>
            <a:r>
              <a:rPr lang="en-US" altLang="ja-JP" sz="1400" dirty="0"/>
              <a:t>  o STATE 000:   ZERO-POINT STATE</a:t>
            </a:r>
          </a:p>
          <a:p>
            <a:r>
              <a:rPr lang="en-US" altLang="ja-JP" sz="1400" dirty="0"/>
              <a:t>      …</a:t>
            </a:r>
          </a:p>
          <a:p>
            <a:r>
              <a:rPr lang="en-US" altLang="ja-JP" sz="1400" dirty="0"/>
              <a:t>             E(VMP2)   =     4567.73900</a:t>
            </a:r>
            <a:endParaRPr kumimoji="1" lang="ja-JP" altLang="en-US" sz="1400"/>
          </a:p>
        </p:txBody>
      </p:sp>
      <p:sp>
        <p:nvSpPr>
          <p:cNvPr id="20" name="テキスト ボックス 13">
            <a:extLst>
              <a:ext uri="{FF2B5EF4-FFF2-40B4-BE49-F238E27FC236}">
                <a16:creationId xmlns:a16="http://schemas.microsoft.com/office/drawing/2014/main" id="{640FA38C-8777-D743-AA9F-D319BFDB849D}"/>
              </a:ext>
            </a:extLst>
          </p:cNvPr>
          <p:cNvSpPr txBox="1">
            <a:spLocks noChangeArrowheads="1"/>
          </p:cNvSpPr>
          <p:nvPr/>
        </p:nvSpPr>
        <p:spPr bwMode="auto">
          <a:xfrm>
            <a:off x="4199233" y="4693340"/>
            <a:ext cx="39287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VQDPT2 energy for the zero-point state. Note that VQDPT2 </a:t>
            </a:r>
            <a:r>
              <a:rPr lang="en-US" altLang="ja-JP" sz="1800" dirty="0" err="1">
                <a:ea typeface="メイリオ" charset="-128"/>
                <a:cs typeface="メイリオ" charset="-128"/>
              </a:rPr>
              <a:t>coinsides</a:t>
            </a:r>
            <a:r>
              <a:rPr lang="en-US" altLang="ja-JP" sz="1800" dirty="0">
                <a:ea typeface="メイリオ" charset="-128"/>
                <a:cs typeface="メイリオ" charset="-128"/>
              </a:rPr>
              <a:t> with VMP2 if no </a:t>
            </a:r>
            <a:r>
              <a:rPr lang="en-US" altLang="ja-JP" sz="1800" dirty="0" err="1">
                <a:ea typeface="メイリオ" charset="-128"/>
                <a:cs typeface="メイリオ" charset="-128"/>
              </a:rPr>
              <a:t>degerate</a:t>
            </a:r>
            <a:r>
              <a:rPr lang="en-US" altLang="ja-JP" sz="1800" dirty="0">
                <a:ea typeface="メイリオ" charset="-128"/>
                <a:cs typeface="メイリオ" charset="-128"/>
              </a:rPr>
              <a:t> state exists. This is usually the case for the zero-point state.</a:t>
            </a:r>
            <a:endParaRPr lang="ja-JP" altLang="en-US" sz="1800">
              <a:ea typeface="メイリオ" charset="-128"/>
              <a:cs typeface="メイリオ" charset="-128"/>
            </a:endParaRPr>
          </a:p>
        </p:txBody>
      </p:sp>
      <p:sp>
        <p:nvSpPr>
          <p:cNvPr id="21" name="正方形/長方形 20">
            <a:extLst>
              <a:ext uri="{FF2B5EF4-FFF2-40B4-BE49-F238E27FC236}">
                <a16:creationId xmlns:a16="http://schemas.microsoft.com/office/drawing/2014/main" id="{17EC2136-82B6-9C48-A603-5DF4EF565960}"/>
              </a:ext>
            </a:extLst>
          </p:cNvPr>
          <p:cNvSpPr/>
          <p:nvPr/>
        </p:nvSpPr>
        <p:spPr>
          <a:xfrm>
            <a:off x="2917071" y="5286375"/>
            <a:ext cx="1004000" cy="234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2" name="正方形/長方形 21">
            <a:extLst>
              <a:ext uri="{FF2B5EF4-FFF2-40B4-BE49-F238E27FC236}">
                <a16:creationId xmlns:a16="http://schemas.microsoft.com/office/drawing/2014/main" id="{87529042-B137-EA49-AF8C-CE46471A0849}"/>
              </a:ext>
            </a:extLst>
          </p:cNvPr>
          <p:cNvSpPr/>
          <p:nvPr/>
        </p:nvSpPr>
        <p:spPr>
          <a:xfrm>
            <a:off x="1379348" y="1862665"/>
            <a:ext cx="2735451" cy="2692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正方形/長方形 22">
            <a:extLst>
              <a:ext uri="{FF2B5EF4-FFF2-40B4-BE49-F238E27FC236}">
                <a16:creationId xmlns:a16="http://schemas.microsoft.com/office/drawing/2014/main" id="{982ABB78-1F26-6949-9336-C38F8FFBD595}"/>
              </a:ext>
            </a:extLst>
          </p:cNvPr>
          <p:cNvSpPr/>
          <p:nvPr/>
        </p:nvSpPr>
        <p:spPr>
          <a:xfrm>
            <a:off x="1379348" y="4724398"/>
            <a:ext cx="2735451" cy="106680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32386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5ED38C61-4C97-544A-A256-BF202D5A623A}" type="slidenum">
              <a:rPr lang="ja-JP" altLang="en-US" sz="1200">
                <a:solidFill>
                  <a:srgbClr val="898989"/>
                </a:solidFill>
                <a:latin typeface="Arial" charset="0"/>
              </a:rPr>
              <a:pPr>
                <a:lnSpc>
                  <a:spcPct val="100000"/>
                </a:lnSpc>
                <a:spcBef>
                  <a:spcPct val="0"/>
                </a:spcBef>
                <a:buFontTx/>
                <a:buNone/>
              </a:pPr>
              <a:t>16</a:t>
            </a:fld>
            <a:endParaRPr lang="ja-JP" altLang="en-US" sz="1200">
              <a:solidFill>
                <a:srgbClr val="898989"/>
              </a:solidFill>
              <a:latin typeface="Arial" charset="0"/>
            </a:endParaRPr>
          </a:p>
        </p:txBody>
      </p:sp>
      <p:sp>
        <p:nvSpPr>
          <p:cNvPr id="24590" name="テキスト ボックス 4"/>
          <p:cNvSpPr txBox="1">
            <a:spLocks noChangeArrowheads="1"/>
          </p:cNvSpPr>
          <p:nvPr/>
        </p:nvSpPr>
        <p:spPr bwMode="auto">
          <a:xfrm>
            <a:off x="5360276" y="1472322"/>
            <a:ext cx="281852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P space components, that is, quasi-degenerate VSCF configurations. “*” indicates the target states.</a:t>
            </a:r>
            <a:endParaRPr lang="ja-JP" altLang="en-US" sz="1800">
              <a:ea typeface="メイリオ" charset="-128"/>
              <a:cs typeface="メイリオ" charset="-128"/>
            </a:endParaRPr>
          </a:p>
        </p:txBody>
      </p:sp>
      <p:sp>
        <p:nvSpPr>
          <p:cNvPr id="2" name="正方形/長方形 1">
            <a:extLst>
              <a:ext uri="{FF2B5EF4-FFF2-40B4-BE49-F238E27FC236}">
                <a16:creationId xmlns:a16="http://schemas.microsoft.com/office/drawing/2014/main" id="{8257034D-9AEB-1B4A-8F93-301507C6F51E}"/>
              </a:ext>
            </a:extLst>
          </p:cNvPr>
          <p:cNvSpPr/>
          <p:nvPr/>
        </p:nvSpPr>
        <p:spPr>
          <a:xfrm>
            <a:off x="1214581" y="999067"/>
            <a:ext cx="4356486" cy="3970318"/>
          </a:xfrm>
          <a:prstGeom prst="rect">
            <a:avLst/>
          </a:prstGeom>
          <a:ln>
            <a:noFill/>
          </a:ln>
        </p:spPr>
        <p:txBody>
          <a:bodyPr wrap="square">
            <a:spAutoFit/>
          </a:bodyPr>
          <a:lstStyle/>
          <a:p>
            <a:r>
              <a:rPr lang="ja-JP" altLang="en-US" sz="1400"/>
              <a:t> o GROUP 002:   2_1</a:t>
            </a:r>
          </a:p>
          <a:p>
            <a:endParaRPr lang="ja-JP" altLang="en-US" sz="1400"/>
          </a:p>
          <a:p>
            <a:r>
              <a:rPr lang="ja-JP" altLang="en-US" sz="1400"/>
              <a:t>          --- P-SPACE COMPONENTS ------------------</a:t>
            </a:r>
            <a:r>
              <a:rPr lang="en-US" altLang="ja-JP" sz="1400" dirty="0"/>
              <a:t>-</a:t>
            </a:r>
            <a:r>
              <a:rPr lang="ja-JP" altLang="en-US" sz="1400"/>
              <a:t>-</a:t>
            </a:r>
          </a:p>
          <a:p>
            <a:r>
              <a:rPr lang="ja-JP" altLang="en-US" sz="1400"/>
              <a:t>          *    1)   2_1</a:t>
            </a:r>
          </a:p>
          <a:p>
            <a:r>
              <a:rPr lang="ja-JP" altLang="en-US" sz="1400"/>
              <a:t>               </a:t>
            </a:r>
            <a:r>
              <a:rPr lang="en-US" altLang="ja-JP" sz="1400" dirty="0"/>
              <a:t> </a:t>
            </a:r>
            <a:r>
              <a:rPr lang="ja-JP" altLang="en-US" sz="1400"/>
              <a:t>2)   1_2</a:t>
            </a:r>
          </a:p>
          <a:p>
            <a:r>
              <a:rPr lang="ja-JP" altLang="en-US" sz="1400"/>
              <a:t>          --------------------------------------------------------</a:t>
            </a:r>
          </a:p>
          <a:p>
            <a:endParaRPr lang="ja-JP" altLang="en-US" sz="1400"/>
          </a:p>
          <a:p>
            <a:r>
              <a:rPr lang="en-US" altLang="ja-JP" sz="1400" dirty="0"/>
              <a:t>        ...</a:t>
            </a:r>
          </a:p>
          <a:p>
            <a:endParaRPr lang="ja-JP" altLang="en-US" sz="1400"/>
          </a:p>
          <a:p>
            <a:r>
              <a:rPr lang="ja-JP" altLang="en-US" sz="1400"/>
              <a:t>         &gt; STATE 002:   2_1</a:t>
            </a:r>
          </a:p>
          <a:p>
            <a:endParaRPr lang="ja-JP" altLang="en-US" sz="1400"/>
          </a:p>
          <a:p>
            <a:r>
              <a:rPr lang="ja-JP" altLang="en-US" sz="1400"/>
              <a:t>             E(VQDPT2)   =</a:t>
            </a:r>
            <a:r>
              <a:rPr lang="en-US" altLang="ja-JP" sz="1400" dirty="0"/>
              <a:t>   </a:t>
            </a:r>
            <a:r>
              <a:rPr lang="ja-JP" altLang="en-US" sz="1400"/>
              <a:t>     8149.29727</a:t>
            </a:r>
          </a:p>
          <a:p>
            <a:r>
              <a:rPr lang="ja-JP" altLang="en-US" sz="1400"/>
              <a:t>             E(VQDPT2)-E0=     3581.55827</a:t>
            </a:r>
          </a:p>
          <a:p>
            <a:endParaRPr lang="ja-JP" altLang="en-US" sz="1400"/>
          </a:p>
          <a:p>
            <a:r>
              <a:rPr lang="ja-JP" altLang="en-US" sz="1400"/>
              <a:t>             COEFF.  WEIGHT      CONFIG.</a:t>
            </a:r>
          </a:p>
          <a:p>
            <a:endParaRPr lang="ja-JP" altLang="en-US" sz="1400"/>
          </a:p>
          <a:p>
            <a:r>
              <a:rPr lang="ja-JP" altLang="en-US" sz="1400"/>
              <a:t>             -0.987   0.975        2_1</a:t>
            </a:r>
          </a:p>
          <a:p>
            <a:r>
              <a:rPr lang="ja-JP" altLang="en-US" sz="1400"/>
              <a:t>              0.159   0.025        1_2</a:t>
            </a:r>
          </a:p>
        </p:txBody>
      </p:sp>
      <p:sp>
        <p:nvSpPr>
          <p:cNvPr id="19" name="正方形/長方形 18">
            <a:extLst>
              <a:ext uri="{FF2B5EF4-FFF2-40B4-BE49-F238E27FC236}">
                <a16:creationId xmlns:a16="http://schemas.microsoft.com/office/drawing/2014/main" id="{F61636FC-A31D-4340-91B6-A0F864315001}"/>
              </a:ext>
            </a:extLst>
          </p:cNvPr>
          <p:cNvSpPr/>
          <p:nvPr/>
        </p:nvSpPr>
        <p:spPr>
          <a:xfrm>
            <a:off x="1108415" y="829731"/>
            <a:ext cx="3920785" cy="43518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0" name="テキスト ボックス 13">
            <a:extLst>
              <a:ext uri="{FF2B5EF4-FFF2-40B4-BE49-F238E27FC236}">
                <a16:creationId xmlns:a16="http://schemas.microsoft.com/office/drawing/2014/main" id="{3A70B942-D896-104A-9BB6-7B6751017743}"/>
              </a:ext>
            </a:extLst>
          </p:cNvPr>
          <p:cNvSpPr txBox="1">
            <a:spLocks noChangeArrowheads="1"/>
          </p:cNvSpPr>
          <p:nvPr/>
        </p:nvSpPr>
        <p:spPr bwMode="auto">
          <a:xfrm>
            <a:off x="5343261" y="3359254"/>
            <a:ext cx="2431710" cy="64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Total energy and excitation energy</a:t>
            </a:r>
            <a:endParaRPr lang="ja-JP" altLang="en-US" sz="1800">
              <a:ea typeface="メイリオ" charset="-128"/>
              <a:cs typeface="メイリオ" charset="-128"/>
            </a:endParaRPr>
          </a:p>
        </p:txBody>
      </p:sp>
      <p:sp>
        <p:nvSpPr>
          <p:cNvPr id="23" name="正方形/長方形 22">
            <a:extLst>
              <a:ext uri="{FF2B5EF4-FFF2-40B4-BE49-F238E27FC236}">
                <a16:creationId xmlns:a16="http://schemas.microsoft.com/office/drawing/2014/main" id="{C1A1ECA6-BD54-064B-9A70-55F891CFF855}"/>
              </a:ext>
            </a:extLst>
          </p:cNvPr>
          <p:cNvSpPr/>
          <p:nvPr/>
        </p:nvSpPr>
        <p:spPr bwMode="auto">
          <a:xfrm>
            <a:off x="1782014" y="4357453"/>
            <a:ext cx="509588" cy="584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正方形/長方形 23">
            <a:extLst>
              <a:ext uri="{FF2B5EF4-FFF2-40B4-BE49-F238E27FC236}">
                <a16:creationId xmlns:a16="http://schemas.microsoft.com/office/drawing/2014/main" id="{7C4DBE3D-11A7-6941-B655-C53836B452EB}"/>
              </a:ext>
            </a:extLst>
          </p:cNvPr>
          <p:cNvSpPr/>
          <p:nvPr/>
        </p:nvSpPr>
        <p:spPr bwMode="auto">
          <a:xfrm>
            <a:off x="3055329" y="3328494"/>
            <a:ext cx="1144138" cy="498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5" name="直線矢印コネクタ 24">
            <a:extLst>
              <a:ext uri="{FF2B5EF4-FFF2-40B4-BE49-F238E27FC236}">
                <a16:creationId xmlns:a16="http://schemas.microsoft.com/office/drawing/2014/main" id="{FF4A90BE-A057-D842-8C96-3B766640D8DD}"/>
              </a:ext>
            </a:extLst>
          </p:cNvPr>
          <p:cNvCxnSpPr>
            <a:cxnSpLocks/>
          </p:cNvCxnSpPr>
          <p:nvPr/>
        </p:nvCxnSpPr>
        <p:spPr bwMode="auto">
          <a:xfrm flipH="1">
            <a:off x="4277532" y="3550927"/>
            <a:ext cx="102088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13">
            <a:extLst>
              <a:ext uri="{FF2B5EF4-FFF2-40B4-BE49-F238E27FC236}">
                <a16:creationId xmlns:a16="http://schemas.microsoft.com/office/drawing/2014/main" id="{C2F1296D-99F7-4648-A185-FD5F742262E8}"/>
              </a:ext>
            </a:extLst>
          </p:cNvPr>
          <p:cNvSpPr txBox="1">
            <a:spLocks noChangeArrowheads="1"/>
          </p:cNvSpPr>
          <p:nvPr/>
        </p:nvSpPr>
        <p:spPr bwMode="auto">
          <a:xfrm>
            <a:off x="5329471" y="4248136"/>
            <a:ext cx="902787" cy="36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CI coeff.</a:t>
            </a:r>
            <a:endParaRPr lang="ja-JP" altLang="en-US" sz="1800">
              <a:ea typeface="メイリオ" charset="-128"/>
              <a:cs typeface="メイリオ" charset="-128"/>
            </a:endParaRPr>
          </a:p>
        </p:txBody>
      </p:sp>
      <p:cxnSp>
        <p:nvCxnSpPr>
          <p:cNvPr id="27" name="直線矢印コネクタ 26">
            <a:extLst>
              <a:ext uri="{FF2B5EF4-FFF2-40B4-BE49-F238E27FC236}">
                <a16:creationId xmlns:a16="http://schemas.microsoft.com/office/drawing/2014/main" id="{17AD0424-CDE9-C74A-8D26-7BA2925BD6AC}"/>
              </a:ext>
            </a:extLst>
          </p:cNvPr>
          <p:cNvCxnSpPr>
            <a:cxnSpLocks/>
          </p:cNvCxnSpPr>
          <p:nvPr/>
        </p:nvCxnSpPr>
        <p:spPr bwMode="auto">
          <a:xfrm flipH="1">
            <a:off x="2386739" y="4425039"/>
            <a:ext cx="29116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2C1C543D-3770-3240-91B8-DD7118566AC8}"/>
              </a:ext>
            </a:extLst>
          </p:cNvPr>
          <p:cNvSpPr/>
          <p:nvPr/>
        </p:nvSpPr>
        <p:spPr bwMode="auto">
          <a:xfrm>
            <a:off x="1619672" y="1685042"/>
            <a:ext cx="1144138" cy="459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9" name="直線矢印コネクタ 28">
            <a:extLst>
              <a:ext uri="{FF2B5EF4-FFF2-40B4-BE49-F238E27FC236}">
                <a16:creationId xmlns:a16="http://schemas.microsoft.com/office/drawing/2014/main" id="{96AC058A-FDB6-AD4B-920B-A9A2DAFB8AB8}"/>
              </a:ext>
            </a:extLst>
          </p:cNvPr>
          <p:cNvCxnSpPr>
            <a:cxnSpLocks/>
          </p:cNvCxnSpPr>
          <p:nvPr/>
        </p:nvCxnSpPr>
        <p:spPr bwMode="auto">
          <a:xfrm flipH="1">
            <a:off x="2869324" y="1916832"/>
            <a:ext cx="24290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7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E9CF4A66-3C0B-5D4C-8867-54E8B8BEED1A}" type="slidenum">
              <a:rPr kumimoji="0" lang="ja-JP" altLang="en-US" sz="1400">
                <a:latin typeface="Times New Roman" charset="0"/>
              </a:rPr>
              <a:pPr>
                <a:lnSpc>
                  <a:spcPct val="100000"/>
                </a:lnSpc>
                <a:spcBef>
                  <a:spcPct val="0"/>
                </a:spcBef>
                <a:buFontTx/>
                <a:buNone/>
              </a:pPr>
              <a:t>17</a:t>
            </a:fld>
            <a:endParaRPr kumimoji="0" lang="en-US" altLang="ja-JP" sz="1400">
              <a:latin typeface="Times New Roman" charset="0"/>
            </a:endParaRPr>
          </a:p>
        </p:txBody>
      </p:sp>
      <p:graphicFrame>
        <p:nvGraphicFramePr>
          <p:cNvPr id="4" name="表 3"/>
          <p:cNvGraphicFramePr>
            <a:graphicFrameLocks noGrp="1"/>
          </p:cNvGraphicFramePr>
          <p:nvPr>
            <p:extLst>
              <p:ext uri="{D42A27DB-BD31-4B8C-83A1-F6EECF244321}">
                <p14:modId xmlns:p14="http://schemas.microsoft.com/office/powerpoint/2010/main" val="1143112766"/>
              </p:ext>
            </p:extLst>
          </p:nvPr>
        </p:nvGraphicFramePr>
        <p:xfrm>
          <a:off x="1098550" y="1543440"/>
          <a:ext cx="7016750" cy="2937844"/>
        </p:xfrm>
        <a:graphic>
          <a:graphicData uri="http://schemas.openxmlformats.org/drawingml/2006/table">
            <a:tbl>
              <a:tblPr>
                <a:tableStyleId>{5C22544A-7EE6-4342-B048-85BDC9FD1C3A}</a:tableStyleId>
              </a:tblPr>
              <a:tblGrid>
                <a:gridCol w="831850">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gridCol w="1236980">
                  <a:extLst>
                    <a:ext uri="{9D8B030D-6E8A-4147-A177-3AD203B41FA5}">
                      <a16:colId xmlns:a16="http://schemas.microsoft.com/office/drawing/2014/main" val="20002"/>
                    </a:ext>
                  </a:extLst>
                </a:gridCol>
                <a:gridCol w="1236980">
                  <a:extLst>
                    <a:ext uri="{9D8B030D-6E8A-4147-A177-3AD203B41FA5}">
                      <a16:colId xmlns:a16="http://schemas.microsoft.com/office/drawing/2014/main" val="20003"/>
                    </a:ext>
                  </a:extLst>
                </a:gridCol>
                <a:gridCol w="1236980">
                  <a:extLst>
                    <a:ext uri="{9D8B030D-6E8A-4147-A177-3AD203B41FA5}">
                      <a16:colId xmlns:a16="http://schemas.microsoft.com/office/drawing/2014/main" val="20004"/>
                    </a:ext>
                  </a:extLst>
                </a:gridCol>
                <a:gridCol w="1236980">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H</a:t>
                      </a:r>
                      <a:r>
                        <a:rPr lang="en-US" sz="1600" u="none" strike="noStrike" dirty="0">
                          <a:effectLst/>
                          <a:latin typeface="+mn-lt"/>
                        </a:rPr>
                        <a:t>arm</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VCI</a:t>
                      </a:r>
                      <a:r>
                        <a:rPr lang="hr-HR" sz="1600" u="none" strike="noStrike" dirty="0">
                          <a:effectLst/>
                          <a:latin typeface="+mn-lt"/>
                        </a:rPr>
                        <a:t>[3]-(8)</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VMP2-(4)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u="none" strike="noStrike" dirty="0">
                          <a:effectLst/>
                          <a:latin typeface="+mn-lt"/>
                        </a:rPr>
                        <a:t>VQDPT2-(4)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Exp.</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1659.4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1590.2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1595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a:effectLst/>
                          <a:latin typeface="+mn-lt"/>
                        </a:rPr>
                        <a:t>2</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3752.6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3577.7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3581.7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3581.6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a:effectLst/>
                          <a:latin typeface="+mn-lt"/>
                        </a:rPr>
                        <a:t>3</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3853.5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3657.8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3656.6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3756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2x2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7505.2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7047.2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7062.2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7062.3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7201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r h="419692">
                <a:tc>
                  <a:txBody>
                    <a:bodyPr/>
                    <a:lstStyle/>
                    <a:p>
                      <a:pPr algn="ctr" fontAlgn="b"/>
                      <a:r>
                        <a:rPr lang="en-US" altLang="ja-JP" sz="1600" b="0" i="0" u="none" strike="noStrike" dirty="0">
                          <a:solidFill>
                            <a:srgbClr val="000000"/>
                          </a:solidFill>
                          <a:effectLst/>
                          <a:latin typeface="+mn-lt"/>
                        </a:rPr>
                        <a:t>2+3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7606.1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7083.9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7099.7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7092.1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474514"/>
                  </a:ext>
                </a:extLst>
              </a:tr>
              <a:tr h="419692">
                <a:tc>
                  <a:txBody>
                    <a:bodyPr/>
                    <a:lstStyle/>
                    <a:p>
                      <a:pPr algn="ctr" fontAlgn="b"/>
                      <a:r>
                        <a:rPr lang="en-US" altLang="ja-JP" sz="1600" b="0" i="0" u="none" strike="noStrike" dirty="0">
                          <a:solidFill>
                            <a:srgbClr val="000000"/>
                          </a:solidFill>
                          <a:effectLst/>
                          <a:latin typeface="+mn-lt"/>
                        </a:rPr>
                        <a:t>3x2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7707.0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7254.9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7245.8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7245.8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7445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3930488"/>
                  </a:ext>
                </a:extLst>
              </a:tr>
            </a:tbl>
          </a:graphicData>
        </a:graphic>
      </p:graphicFrame>
      <p:sp>
        <p:nvSpPr>
          <p:cNvPr id="31784" name="テキスト ボックス 4"/>
          <p:cNvSpPr txBox="1">
            <a:spLocks noChangeArrowheads="1"/>
          </p:cNvSpPr>
          <p:nvPr/>
        </p:nvSpPr>
        <p:spPr bwMode="auto">
          <a:xfrm>
            <a:off x="723900" y="1003363"/>
            <a:ext cx="7593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The results are summarized in a Table:</a:t>
            </a:r>
          </a:p>
        </p:txBody>
      </p:sp>
      <p:sp>
        <p:nvSpPr>
          <p:cNvPr id="8" name="テキスト ボックス 4">
            <a:extLst>
              <a:ext uri="{FF2B5EF4-FFF2-40B4-BE49-F238E27FC236}">
                <a16:creationId xmlns:a16="http://schemas.microsoft.com/office/drawing/2014/main" id="{D52E3CC6-C52B-D846-99C7-170581336418}"/>
              </a:ext>
            </a:extLst>
          </p:cNvPr>
          <p:cNvSpPr txBox="1">
            <a:spLocks noChangeArrowheads="1"/>
          </p:cNvSpPr>
          <p:nvPr/>
        </p:nvSpPr>
        <p:spPr bwMode="auto">
          <a:xfrm>
            <a:off x="723900" y="4569559"/>
            <a:ext cx="759301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just">
              <a:lnSpc>
                <a:spcPct val="100000"/>
              </a:lnSpc>
              <a:spcBef>
                <a:spcPct val="0"/>
              </a:spcBef>
              <a:buFontTx/>
              <a:buNone/>
            </a:pPr>
            <a:r>
              <a:rPr lang="en-US" altLang="ja-JP" sz="2000" dirty="0">
                <a:latin typeface="+mn-lt"/>
              </a:rPr>
              <a:t>Harmonic frequencies are significantly higher than the anharmonic ones. VCI, VMP2, VQDPT2 methods give similar numbers. </a:t>
            </a:r>
          </a:p>
          <a:p>
            <a:pPr algn="just">
              <a:lnSpc>
                <a:spcPct val="100000"/>
              </a:lnSpc>
              <a:spcBef>
                <a:spcPct val="0"/>
              </a:spcBef>
              <a:buFontTx/>
              <a:buNone/>
            </a:pPr>
            <a:endParaRPr lang="en-US" altLang="ja-JP" sz="2000" dirty="0">
              <a:latin typeface="+mn-lt"/>
            </a:endParaRPr>
          </a:p>
          <a:p>
            <a:pPr algn="just">
              <a:lnSpc>
                <a:spcPct val="100000"/>
              </a:lnSpc>
              <a:spcBef>
                <a:spcPct val="0"/>
              </a:spcBef>
              <a:buFontTx/>
              <a:buNone/>
            </a:pPr>
            <a:r>
              <a:rPr lang="en-US" altLang="ja-JP" sz="2000" dirty="0">
                <a:latin typeface="+mn-lt"/>
              </a:rPr>
              <a:t>The agreement with experiment is worse compared to the reported data in Ref. [1]. Can you tell where the error comes from?</a:t>
            </a:r>
          </a:p>
        </p:txBody>
      </p:sp>
      <p:sp>
        <p:nvSpPr>
          <p:cNvPr id="6" name="テキスト ボックス 5">
            <a:extLst>
              <a:ext uri="{FF2B5EF4-FFF2-40B4-BE49-F238E27FC236}">
                <a16:creationId xmlns:a16="http://schemas.microsoft.com/office/drawing/2014/main" id="{ED966F3C-2EEF-9C42-820B-3828F95D9411}"/>
              </a:ext>
            </a:extLst>
          </p:cNvPr>
          <p:cNvSpPr txBox="1"/>
          <p:nvPr/>
        </p:nvSpPr>
        <p:spPr>
          <a:xfrm>
            <a:off x="442913" y="405517"/>
            <a:ext cx="7943850" cy="400110"/>
          </a:xfrm>
          <a:prstGeom prst="rect">
            <a:avLst/>
          </a:prstGeom>
          <a:noFill/>
          <a:ln>
            <a:solidFill>
              <a:schemeClr val="tx1"/>
            </a:solidFill>
          </a:ln>
        </p:spPr>
        <p:txBody>
          <a:bodyPr wrap="square" rtlCol="0">
            <a:spAutoFit/>
          </a:bodyPr>
          <a:lstStyle/>
          <a:p>
            <a:r>
              <a:rPr lang="en-US" altLang="ja-JP" sz="2000" dirty="0"/>
              <a:t>1-5. Summary</a:t>
            </a:r>
            <a:endParaRPr kumimoji="1" lang="ja-JP" altLang="en-US" sz="2000"/>
          </a:p>
        </p:txBody>
      </p:sp>
    </p:spTree>
    <p:extLst>
      <p:ext uri="{BB962C8B-B14F-4D97-AF65-F5344CB8AC3E}">
        <p14:creationId xmlns:p14="http://schemas.microsoft.com/office/powerpoint/2010/main" val="32166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9405A2AA-4BE0-4744-9C86-A25E0237B172}"/>
              </a:ext>
            </a:extLst>
          </p:cNvPr>
          <p:cNvGrpSpPr/>
          <p:nvPr/>
        </p:nvGrpSpPr>
        <p:grpSpPr>
          <a:xfrm>
            <a:off x="1689317" y="2625577"/>
            <a:ext cx="5605828" cy="3762528"/>
            <a:chOff x="1689316" y="2573264"/>
            <a:chExt cx="5992935" cy="4022347"/>
          </a:xfrm>
        </p:grpSpPr>
        <p:pic>
          <p:nvPicPr>
            <p:cNvPr id="22" name="図 21">
              <a:extLst>
                <a:ext uri="{FF2B5EF4-FFF2-40B4-BE49-F238E27FC236}">
                  <a16:creationId xmlns:a16="http://schemas.microsoft.com/office/drawing/2014/main" id="{DBED240F-EACB-6E48-AB66-9E1EF1240E53}"/>
                </a:ext>
              </a:extLst>
            </p:cNvPr>
            <p:cNvPicPr>
              <a:picLocks noChangeAspect="1"/>
            </p:cNvPicPr>
            <p:nvPr/>
          </p:nvPicPr>
          <p:blipFill>
            <a:blip r:embed="rId2"/>
            <a:stretch>
              <a:fillRect/>
            </a:stretch>
          </p:blipFill>
          <p:spPr>
            <a:xfrm>
              <a:off x="1828800" y="2573264"/>
              <a:ext cx="1931557" cy="1846569"/>
            </a:xfrm>
            <a:prstGeom prst="rect">
              <a:avLst/>
            </a:prstGeom>
          </p:spPr>
        </p:pic>
        <p:pic>
          <p:nvPicPr>
            <p:cNvPr id="23" name="図 22">
              <a:extLst>
                <a:ext uri="{FF2B5EF4-FFF2-40B4-BE49-F238E27FC236}">
                  <a16:creationId xmlns:a16="http://schemas.microsoft.com/office/drawing/2014/main" id="{75D9C0BE-84B9-C949-A1C5-CEE321CF7828}"/>
                </a:ext>
              </a:extLst>
            </p:cNvPr>
            <p:cNvPicPr>
              <a:picLocks noChangeAspect="1"/>
            </p:cNvPicPr>
            <p:nvPr/>
          </p:nvPicPr>
          <p:blipFill>
            <a:blip r:embed="rId3"/>
            <a:stretch>
              <a:fillRect/>
            </a:stretch>
          </p:blipFill>
          <p:spPr>
            <a:xfrm>
              <a:off x="3706458" y="2573264"/>
              <a:ext cx="1931557" cy="1846569"/>
            </a:xfrm>
            <a:prstGeom prst="rect">
              <a:avLst/>
            </a:prstGeom>
          </p:spPr>
        </p:pic>
        <p:pic>
          <p:nvPicPr>
            <p:cNvPr id="24" name="図 23">
              <a:extLst>
                <a:ext uri="{FF2B5EF4-FFF2-40B4-BE49-F238E27FC236}">
                  <a16:creationId xmlns:a16="http://schemas.microsoft.com/office/drawing/2014/main" id="{5F613E28-06E7-D146-B112-979EE7E7C179}"/>
                </a:ext>
              </a:extLst>
            </p:cNvPr>
            <p:cNvPicPr>
              <a:picLocks noChangeAspect="1"/>
            </p:cNvPicPr>
            <p:nvPr/>
          </p:nvPicPr>
          <p:blipFill>
            <a:blip r:embed="rId4"/>
            <a:stretch>
              <a:fillRect/>
            </a:stretch>
          </p:blipFill>
          <p:spPr>
            <a:xfrm>
              <a:off x="5750694" y="2573264"/>
              <a:ext cx="1931557" cy="1846569"/>
            </a:xfrm>
            <a:prstGeom prst="rect">
              <a:avLst/>
            </a:prstGeom>
          </p:spPr>
        </p:pic>
        <p:pic>
          <p:nvPicPr>
            <p:cNvPr id="25" name="図 24">
              <a:extLst>
                <a:ext uri="{FF2B5EF4-FFF2-40B4-BE49-F238E27FC236}">
                  <a16:creationId xmlns:a16="http://schemas.microsoft.com/office/drawing/2014/main" id="{7AF75658-7887-7048-A2FD-6D6E96D35F36}"/>
                </a:ext>
              </a:extLst>
            </p:cNvPr>
            <p:cNvPicPr>
              <a:picLocks noChangeAspect="1"/>
            </p:cNvPicPr>
            <p:nvPr/>
          </p:nvPicPr>
          <p:blipFill>
            <a:blip r:embed="rId5"/>
            <a:stretch>
              <a:fillRect/>
            </a:stretch>
          </p:blipFill>
          <p:spPr>
            <a:xfrm>
              <a:off x="1689316" y="4427231"/>
              <a:ext cx="1931557" cy="1846569"/>
            </a:xfrm>
            <a:prstGeom prst="rect">
              <a:avLst/>
            </a:prstGeom>
          </p:spPr>
        </p:pic>
        <p:pic>
          <p:nvPicPr>
            <p:cNvPr id="26" name="図 25">
              <a:extLst>
                <a:ext uri="{FF2B5EF4-FFF2-40B4-BE49-F238E27FC236}">
                  <a16:creationId xmlns:a16="http://schemas.microsoft.com/office/drawing/2014/main" id="{0647F866-3DDE-9742-B7DF-4761E034C2F5}"/>
                </a:ext>
              </a:extLst>
            </p:cNvPr>
            <p:cNvPicPr>
              <a:picLocks noChangeAspect="1"/>
            </p:cNvPicPr>
            <p:nvPr/>
          </p:nvPicPr>
          <p:blipFill>
            <a:blip r:embed="rId6"/>
            <a:stretch>
              <a:fillRect/>
            </a:stretch>
          </p:blipFill>
          <p:spPr>
            <a:xfrm>
              <a:off x="3706458" y="4427231"/>
              <a:ext cx="1931557" cy="1846569"/>
            </a:xfrm>
            <a:prstGeom prst="rect">
              <a:avLst/>
            </a:prstGeom>
          </p:spPr>
        </p:pic>
        <p:pic>
          <p:nvPicPr>
            <p:cNvPr id="27" name="図 26">
              <a:extLst>
                <a:ext uri="{FF2B5EF4-FFF2-40B4-BE49-F238E27FC236}">
                  <a16:creationId xmlns:a16="http://schemas.microsoft.com/office/drawing/2014/main" id="{06BC9482-9964-204B-B388-DFDF7EE36F86}"/>
                </a:ext>
              </a:extLst>
            </p:cNvPr>
            <p:cNvPicPr>
              <a:picLocks noChangeAspect="1"/>
            </p:cNvPicPr>
            <p:nvPr/>
          </p:nvPicPr>
          <p:blipFill>
            <a:blip r:embed="rId7"/>
            <a:stretch>
              <a:fillRect/>
            </a:stretch>
          </p:blipFill>
          <p:spPr>
            <a:xfrm>
              <a:off x="5727777" y="4427231"/>
              <a:ext cx="1931557" cy="1846569"/>
            </a:xfrm>
            <a:prstGeom prst="rect">
              <a:avLst/>
            </a:prstGeom>
          </p:spPr>
        </p:pic>
        <p:sp>
          <p:nvSpPr>
            <p:cNvPr id="9" name="テキスト ボックス 9">
              <a:extLst>
                <a:ext uri="{FF2B5EF4-FFF2-40B4-BE49-F238E27FC236}">
                  <a16:creationId xmlns:a16="http://schemas.microsoft.com/office/drawing/2014/main" id="{461187AC-74BD-BB4A-9857-D47F8DECCB26}"/>
                </a:ext>
              </a:extLst>
            </p:cNvPr>
            <p:cNvSpPr txBox="1">
              <a:spLocks noChangeArrowheads="1"/>
            </p:cNvSpPr>
            <p:nvPr/>
          </p:nvSpPr>
          <p:spPr bwMode="auto">
            <a:xfrm>
              <a:off x="1876594" y="4038572"/>
              <a:ext cx="1450132"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Q1</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Out of plane</a:t>
              </a:r>
              <a:endParaRPr lang="ja-JP" altLang="en-US" sz="1800">
                <a:solidFill>
                  <a:srgbClr val="000000"/>
                </a:solidFill>
                <a:ea typeface="メイリオ" charset="-128"/>
                <a:cs typeface="メイリオ" charset="-128"/>
              </a:endParaRPr>
            </a:p>
          </p:txBody>
        </p:sp>
        <p:sp>
          <p:nvSpPr>
            <p:cNvPr id="10" name="テキスト ボックス 10">
              <a:extLst>
                <a:ext uri="{FF2B5EF4-FFF2-40B4-BE49-F238E27FC236}">
                  <a16:creationId xmlns:a16="http://schemas.microsoft.com/office/drawing/2014/main" id="{67C36FCB-07A6-A24F-BCCA-CB8FE0495E72}"/>
                </a:ext>
              </a:extLst>
            </p:cNvPr>
            <p:cNvSpPr txBox="1">
              <a:spLocks noChangeArrowheads="1"/>
            </p:cNvSpPr>
            <p:nvPr/>
          </p:nvSpPr>
          <p:spPr bwMode="auto">
            <a:xfrm>
              <a:off x="4122562" y="4038572"/>
              <a:ext cx="1052005"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Q2</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CH</a:t>
              </a:r>
              <a:r>
                <a:rPr lang="en-US" altLang="ja-JP" sz="1800" baseline="-25000" dirty="0">
                  <a:solidFill>
                    <a:srgbClr val="000000"/>
                  </a:solidFill>
                  <a:ea typeface="メイリオ" charset="-128"/>
                  <a:cs typeface="メイリオ" charset="-128"/>
                </a:rPr>
                <a:t>2</a:t>
              </a:r>
              <a:r>
                <a:rPr lang="en-US" altLang="ja-JP" sz="1800" dirty="0">
                  <a:solidFill>
                    <a:srgbClr val="000000"/>
                  </a:solidFill>
                  <a:ea typeface="メイリオ" charset="-128"/>
                  <a:cs typeface="メイリオ" charset="-128"/>
                </a:rPr>
                <a:t> rock</a:t>
              </a:r>
              <a:endParaRPr lang="ja-JP" altLang="en-US" sz="1800">
                <a:solidFill>
                  <a:srgbClr val="000000"/>
                </a:solidFill>
                <a:ea typeface="メイリオ" charset="-128"/>
                <a:cs typeface="メイリオ" charset="-128"/>
              </a:endParaRPr>
            </a:p>
          </p:txBody>
        </p:sp>
        <p:sp>
          <p:nvSpPr>
            <p:cNvPr id="11" name="テキスト ボックス 11">
              <a:extLst>
                <a:ext uri="{FF2B5EF4-FFF2-40B4-BE49-F238E27FC236}">
                  <a16:creationId xmlns:a16="http://schemas.microsoft.com/office/drawing/2014/main" id="{AB48DD8B-AABF-8143-9AF3-8607D90C75C4}"/>
                </a:ext>
              </a:extLst>
            </p:cNvPr>
            <p:cNvSpPr txBox="1">
              <a:spLocks noChangeArrowheads="1"/>
            </p:cNvSpPr>
            <p:nvPr/>
          </p:nvSpPr>
          <p:spPr bwMode="auto">
            <a:xfrm>
              <a:off x="5963553" y="4038572"/>
              <a:ext cx="1441562" cy="6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Q3</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CH</a:t>
              </a:r>
              <a:r>
                <a:rPr lang="en-US" altLang="ja-JP" sz="1800" baseline="-25000" dirty="0">
                  <a:solidFill>
                    <a:srgbClr val="000000"/>
                  </a:solidFill>
                  <a:ea typeface="メイリオ" charset="-128"/>
                  <a:cs typeface="メイリオ" charset="-128"/>
                </a:rPr>
                <a:t>2</a:t>
              </a:r>
              <a:r>
                <a:rPr lang="en-US" altLang="ja-JP" sz="1800" dirty="0">
                  <a:solidFill>
                    <a:srgbClr val="000000"/>
                  </a:solidFill>
                  <a:ea typeface="メイリオ" charset="-128"/>
                  <a:cs typeface="メイリオ" charset="-128"/>
                </a:rPr>
                <a:t> bending</a:t>
              </a:r>
              <a:endParaRPr lang="ja-JP" altLang="en-US" sz="1800">
                <a:solidFill>
                  <a:srgbClr val="000000"/>
                </a:solidFill>
                <a:ea typeface="メイリオ" charset="-128"/>
                <a:cs typeface="メイリオ" charset="-128"/>
              </a:endParaRPr>
            </a:p>
          </p:txBody>
        </p:sp>
        <p:sp>
          <p:nvSpPr>
            <p:cNvPr id="28" name="テキスト ボックス 9">
              <a:extLst>
                <a:ext uri="{FF2B5EF4-FFF2-40B4-BE49-F238E27FC236}">
                  <a16:creationId xmlns:a16="http://schemas.microsoft.com/office/drawing/2014/main" id="{4E7E08D5-95E9-914A-902B-E16EF6EEF270}"/>
                </a:ext>
              </a:extLst>
            </p:cNvPr>
            <p:cNvSpPr txBox="1">
              <a:spLocks noChangeArrowheads="1"/>
            </p:cNvSpPr>
            <p:nvPr/>
          </p:nvSpPr>
          <p:spPr bwMode="auto">
            <a:xfrm>
              <a:off x="2021437" y="5949280"/>
              <a:ext cx="11604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Q4</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CO stretch</a:t>
              </a:r>
              <a:endParaRPr lang="ja-JP" altLang="en-US" sz="1800">
                <a:solidFill>
                  <a:srgbClr val="000000"/>
                </a:solidFill>
                <a:ea typeface="メイリオ" charset="-128"/>
                <a:cs typeface="メイリオ" charset="-128"/>
              </a:endParaRPr>
            </a:p>
          </p:txBody>
        </p:sp>
        <p:sp>
          <p:nvSpPr>
            <p:cNvPr id="29" name="テキスト ボックス 10">
              <a:extLst>
                <a:ext uri="{FF2B5EF4-FFF2-40B4-BE49-F238E27FC236}">
                  <a16:creationId xmlns:a16="http://schemas.microsoft.com/office/drawing/2014/main" id="{A42FD69F-9265-8046-93A4-D258B7A06B0E}"/>
                </a:ext>
              </a:extLst>
            </p:cNvPr>
            <p:cNvSpPr txBox="1">
              <a:spLocks noChangeArrowheads="1"/>
            </p:cNvSpPr>
            <p:nvPr/>
          </p:nvSpPr>
          <p:spPr bwMode="auto">
            <a:xfrm>
              <a:off x="3820264" y="5949280"/>
              <a:ext cx="16566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Q5</a:t>
              </a:r>
            </a:p>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Sym. CH stretch</a:t>
              </a:r>
              <a:endParaRPr lang="ja-JP" altLang="en-US" sz="1800">
                <a:solidFill>
                  <a:srgbClr val="000000"/>
                </a:solidFill>
                <a:ea typeface="メイリオ" charset="-128"/>
                <a:cs typeface="メイリオ" charset="-128"/>
              </a:endParaRPr>
            </a:p>
          </p:txBody>
        </p:sp>
        <p:sp>
          <p:nvSpPr>
            <p:cNvPr id="30" name="テキスト ボックス 11">
              <a:extLst>
                <a:ext uri="{FF2B5EF4-FFF2-40B4-BE49-F238E27FC236}">
                  <a16:creationId xmlns:a16="http://schemas.microsoft.com/office/drawing/2014/main" id="{4305892C-3F7C-4940-84A6-6A41DFA1ED1B}"/>
                </a:ext>
              </a:extLst>
            </p:cNvPr>
            <p:cNvSpPr txBox="1">
              <a:spLocks noChangeArrowheads="1"/>
            </p:cNvSpPr>
            <p:nvPr/>
          </p:nvSpPr>
          <p:spPr bwMode="auto">
            <a:xfrm>
              <a:off x="5798195" y="5949280"/>
              <a:ext cx="1772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dirty="0">
                  <a:solidFill>
                    <a:srgbClr val="000000"/>
                  </a:solidFill>
                  <a:ea typeface="メイリオ" charset="-128"/>
                  <a:cs typeface="メイリオ" charset="-128"/>
                </a:rPr>
                <a:t>Q6</a:t>
              </a:r>
            </a:p>
            <a:p>
              <a:pPr algn="ctr" eaLnBrk="1" hangingPunct="1">
                <a:lnSpc>
                  <a:spcPct val="100000"/>
                </a:lnSpc>
                <a:spcBef>
                  <a:spcPct val="0"/>
                </a:spcBef>
                <a:buFontTx/>
                <a:buNone/>
              </a:pPr>
              <a:r>
                <a:rPr lang="en-US" altLang="ja-JP" sz="1800" dirty="0" err="1">
                  <a:solidFill>
                    <a:srgbClr val="000000"/>
                  </a:solidFill>
                  <a:ea typeface="メイリオ" charset="-128"/>
                  <a:cs typeface="メイリオ" charset="-128"/>
                </a:rPr>
                <a:t>Asym</a:t>
              </a:r>
              <a:r>
                <a:rPr lang="en-US" altLang="ja-JP" sz="1800" dirty="0">
                  <a:solidFill>
                    <a:srgbClr val="000000"/>
                  </a:solidFill>
                  <a:ea typeface="メイリオ" charset="-128"/>
                  <a:cs typeface="メイリオ" charset="-128"/>
                </a:rPr>
                <a:t>. CH stretch</a:t>
              </a:r>
              <a:endParaRPr lang="ja-JP" altLang="en-US" sz="1800">
                <a:solidFill>
                  <a:srgbClr val="000000"/>
                </a:solidFill>
                <a:ea typeface="メイリオ" charset="-128"/>
                <a:cs typeface="メイリオ" charset="-128"/>
              </a:endParaRPr>
            </a:p>
          </p:txBody>
        </p:sp>
      </p:grpSp>
      <p:sp>
        <p:nvSpPr>
          <p:cNvPr id="2" name="スライド番号プレースホルダー 1">
            <a:extLst>
              <a:ext uri="{FF2B5EF4-FFF2-40B4-BE49-F238E27FC236}">
                <a16:creationId xmlns:a16="http://schemas.microsoft.com/office/drawing/2014/main" id="{8F8816A7-4AEF-CD40-AF5A-039780FE6FC2}"/>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タイトル 1">
            <a:extLst>
              <a:ext uri="{FF2B5EF4-FFF2-40B4-BE49-F238E27FC236}">
                <a16:creationId xmlns:a16="http://schemas.microsoft.com/office/drawing/2014/main" id="{F29A1BAA-A1B1-E749-80A6-C167C75BA76C}"/>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2. </a:t>
            </a:r>
            <a:r>
              <a:rPr lang="en-US" altLang="ja-JP" sz="2400" dirty="0">
                <a:solidFill>
                  <a:srgbClr val="000000"/>
                </a:solidFill>
                <a:ea typeface="メイリオ" charset="-128"/>
                <a:cs typeface="メイリオ" charset="-128"/>
              </a:rPr>
              <a:t>Infrared spectrum of H</a:t>
            </a:r>
            <a:r>
              <a:rPr lang="en-US" altLang="ja-JP" sz="2400" baseline="-25000" dirty="0">
                <a:solidFill>
                  <a:srgbClr val="000000"/>
                </a:solidFill>
                <a:ea typeface="メイリオ" charset="-128"/>
                <a:cs typeface="メイリオ" charset="-128"/>
              </a:rPr>
              <a:t>2</a:t>
            </a:r>
            <a:r>
              <a:rPr lang="en-US" altLang="ja-JP" sz="2400" dirty="0">
                <a:solidFill>
                  <a:srgbClr val="000000"/>
                </a:solidFill>
                <a:ea typeface="メイリオ" charset="-128"/>
                <a:cs typeface="メイリオ" charset="-128"/>
              </a:rPr>
              <a:t>CO</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966BD920-DACD-6D4B-886A-F456A6DDBA83}"/>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4">
            <a:extLst>
              <a:ext uri="{FF2B5EF4-FFF2-40B4-BE49-F238E27FC236}">
                <a16:creationId xmlns:a16="http://schemas.microsoft.com/office/drawing/2014/main" id="{F9E93953-7504-044A-896B-3C8CBD937A7F}"/>
              </a:ext>
            </a:extLst>
          </p:cNvPr>
          <p:cNvSpPr txBox="1">
            <a:spLocks noChangeArrowheads="1"/>
          </p:cNvSpPr>
          <p:nvPr/>
        </p:nvSpPr>
        <p:spPr bwMode="auto">
          <a:xfrm>
            <a:off x="757262" y="2595351"/>
            <a:ext cx="7131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h2co-b3lyp-dz.minfo </a:t>
            </a:r>
            <a:r>
              <a:rPr lang="en-US" altLang="ja-JP" sz="1800" dirty="0">
                <a:ea typeface="メイリオ" charset="-128"/>
                <a:cs typeface="ＭＳ Ｐゴシック" charset="-128"/>
              </a:rPr>
              <a:t>includes the normal coordinates:</a:t>
            </a:r>
            <a:endParaRPr lang="en-US" altLang="ja-JP" sz="1800" dirty="0"/>
          </a:p>
        </p:txBody>
      </p:sp>
      <p:sp>
        <p:nvSpPr>
          <p:cNvPr id="13" name="テキスト ボックス 12">
            <a:extLst>
              <a:ext uri="{FF2B5EF4-FFF2-40B4-BE49-F238E27FC236}">
                <a16:creationId xmlns:a16="http://schemas.microsoft.com/office/drawing/2014/main" id="{5BD0FD19-3972-0443-87E4-8A56BC411E59}"/>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we will calculate the infrared spectrum of formaldehyde (H</a:t>
            </a:r>
            <a:r>
              <a:rPr kumimoji="1" lang="en-US" altLang="ja-JP" baseline="-25000" dirty="0"/>
              <a:t>2</a:t>
            </a:r>
            <a:r>
              <a:rPr kumimoji="1" lang="en-US" altLang="ja-JP" dirty="0"/>
              <a:t>CO)</a:t>
            </a:r>
            <a:r>
              <a:rPr lang="en-US" altLang="ja-JP" dirty="0"/>
              <a:t>. Proceed to 2.h2co,</a:t>
            </a:r>
            <a:endParaRPr kumimoji="1" lang="ja-JP" altLang="en-US"/>
          </a:p>
        </p:txBody>
      </p:sp>
      <p:sp>
        <p:nvSpPr>
          <p:cNvPr id="14" name="テキスト ボックス 13">
            <a:extLst>
              <a:ext uri="{FF2B5EF4-FFF2-40B4-BE49-F238E27FC236}">
                <a16:creationId xmlns:a16="http://schemas.microsoft.com/office/drawing/2014/main" id="{75B6212A-548E-5248-BAFB-2A8AB973B848}"/>
              </a:ext>
            </a:extLst>
          </p:cNvPr>
          <p:cNvSpPr txBox="1"/>
          <p:nvPr/>
        </p:nvSpPr>
        <p:spPr>
          <a:xfrm>
            <a:off x="1015039" y="1566650"/>
            <a:ext cx="7301874"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a:t>
            </a:r>
            <a:r>
              <a:rPr lang="en-US" altLang="ja-JP" sz="1400" dirty="0">
                <a:latin typeface="Courier" charset="0"/>
                <a:ea typeface="Courier" charset="0"/>
                <a:cs typeface="Courier" charset="0"/>
              </a:rPr>
              <a:t>2.h2co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h2co-b3lyp-dz.minfo  </a:t>
            </a:r>
            <a:r>
              <a:rPr lang="en-US" altLang="ja-JP" sz="1400" dirty="0" err="1">
                <a:latin typeface="Courier" charset="0"/>
                <a:ea typeface="Courier" charset="0"/>
                <a:cs typeface="Courier" charset="0"/>
              </a:rPr>
              <a:t>pes_mrpes</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runSindo.sh</a:t>
            </a:r>
            <a:r>
              <a:rPr lang="en-US" altLang="ja-JP" sz="1400" dirty="0">
                <a:latin typeface="Courier" charset="0"/>
                <a:ea typeface="Courier" charset="0"/>
                <a:cs typeface="Courier" charset="0"/>
              </a:rPr>
              <a:t>*    vqdpt2.inp</a:t>
            </a:r>
          </a:p>
          <a:p>
            <a:r>
              <a:rPr lang="en-US" altLang="ja-JP" sz="1400" dirty="0">
                <a:latin typeface="Courier" charset="0"/>
                <a:ea typeface="Courier" charset="0"/>
                <a:cs typeface="Courier" charset="0"/>
              </a:rPr>
              <a:t>log/                 </a:t>
            </a:r>
            <a:r>
              <a:rPr lang="en-US" altLang="ja-JP" sz="1400" dirty="0" err="1">
                <a:latin typeface="Courier" charset="0"/>
                <a:ea typeface="Courier" charset="0"/>
                <a:cs typeface="Courier" charset="0"/>
              </a:rPr>
              <a:t>plotIR.gpi</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vci.inp</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38054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759992"/>
            <a:ext cx="7557631" cy="507831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sindo</a:t>
            </a:r>
            <a:r>
              <a:rPr kumimoji="1" lang="en-US" altLang="ja-JP" dirty="0"/>
              <a:t>” to </a:t>
            </a:r>
            <a:r>
              <a:rPr lang="en-US" altLang="ja-JP" dirty="0"/>
              <a:t>perform VSCF, VCI, VMP2, and VQDPT2 calculations.</a:t>
            </a:r>
            <a:endParaRPr kumimoji="1" lang="en-US" altLang="ja-JP" dirty="0"/>
          </a:p>
          <a:p>
            <a:endParaRPr lang="en-US" altLang="ja-JP" dirty="0"/>
          </a:p>
          <a:p>
            <a:pPr marL="285750" indent="-285750">
              <a:buFont typeface="Arial" panose="020B0604020202020204" pitchFamily="34" charset="0"/>
              <a:buChar char="•"/>
            </a:pPr>
            <a:r>
              <a:rPr kumimoji="1" lang="en-US" altLang="ja-JP" dirty="0"/>
              <a:t>“</a:t>
            </a:r>
            <a:r>
              <a:rPr kumimoji="1" lang="en-US" altLang="ja-JP" dirty="0" err="1"/>
              <a:t>sindo</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kumimoji="1" lang="en-US" altLang="ja-JP" dirty="0"/>
              <a:t>This guid</a:t>
            </a:r>
            <a:r>
              <a:rPr lang="en-US" altLang="ja-JP" dirty="0"/>
              <a:t>e also </a:t>
            </a:r>
            <a:r>
              <a:rPr kumimoji="1" lang="en-US" altLang="ja-JP" dirty="0"/>
              <a:t>assumes that you have installed the program and set the path to </a:t>
            </a:r>
            <a:r>
              <a:rPr kumimoji="1" lang="en-US" altLang="ja-JP" dirty="0" err="1"/>
              <a:t>sindo</a:t>
            </a:r>
            <a:r>
              <a:rPr kumimoji="1" lang="en-US" altLang="ja-JP" dirty="0"/>
              <a:t>,</a:t>
            </a:r>
            <a:br>
              <a:rPr kumimoji="1" lang="en-US" altLang="ja-JP" dirty="0"/>
            </a:br>
            <a:br>
              <a:rPr kumimoji="1" lang="en-US" altLang="ja-JP" dirty="0"/>
            </a:br>
            <a:br>
              <a:rPr kumimoji="1" lang="en-US" altLang="ja-JP" dirty="0"/>
            </a:br>
            <a:r>
              <a:rPr lang="en-US" altLang="ja-JP" dirty="0"/>
              <a:t>where “/path/to” is your installation directory. You should be able to run the calculation with a command like this,</a:t>
            </a:r>
          </a:p>
          <a:p>
            <a:pPr marL="285750" indent="-285750">
              <a:buFont typeface="Arial" panose="020B0604020202020204" pitchFamily="34" charset="0"/>
              <a:buChar char="•"/>
            </a:pPr>
            <a:endParaRPr lang="en-US" altLang="ja-JP" dirty="0"/>
          </a:p>
          <a:p>
            <a:pPr lvl="1"/>
            <a:endParaRPr lang="en-US" altLang="ja-JP" dirty="0"/>
          </a:p>
          <a:p>
            <a:pPr marL="285750" indent="-285750">
              <a:buFont typeface="Arial" panose="020B0604020202020204" pitchFamily="34" charset="0"/>
              <a:buChar char="•"/>
            </a:pPr>
            <a:r>
              <a:rPr kumimoji="1" lang="en-US" altLang="ja-JP" dirty="0"/>
              <a:t>In this guide, we will use the potential energy surface (PES) that are already pre-computed. </a:t>
            </a:r>
            <a:r>
              <a:rPr lang="en-US" altLang="ja-JP" dirty="0"/>
              <a:t>To see how to generate the PES data, look into the usage of the </a:t>
            </a:r>
            <a:r>
              <a:rPr lang="en-US" altLang="ja-JP" dirty="0" err="1"/>
              <a:t>MakePES</a:t>
            </a:r>
            <a:r>
              <a:rPr lang="en-US" altLang="ja-JP" dirty="0"/>
              <a:t> program.</a:t>
            </a:r>
            <a:endParaRPr kumimoji="1" lang="en-US" altLang="ja-JP" dirty="0"/>
          </a:p>
        </p:txBody>
      </p:sp>
      <p:sp>
        <p:nvSpPr>
          <p:cNvPr id="4" name="テキスト ボックス 3">
            <a:extLst>
              <a:ext uri="{FF2B5EF4-FFF2-40B4-BE49-F238E27FC236}">
                <a16:creationId xmlns:a16="http://schemas.microsoft.com/office/drawing/2014/main" id="{351971CC-E8BE-3F4A-989A-C9556F5526A8}"/>
              </a:ext>
            </a:extLst>
          </p:cNvPr>
          <p:cNvSpPr txBox="1"/>
          <p:nvPr/>
        </p:nvSpPr>
        <p:spPr>
          <a:xfrm>
            <a:off x="1684565" y="3358316"/>
            <a:ext cx="4740400" cy="276999"/>
          </a:xfrm>
          <a:prstGeom prst="rect">
            <a:avLst/>
          </a:prstGeom>
          <a:noFill/>
          <a:ln>
            <a:solidFill>
              <a:srgbClr val="00B050"/>
            </a:solidFill>
          </a:ln>
        </p:spPr>
        <p:txBody>
          <a:bodyPr wrap="none" rtlCol="0">
            <a:spAutoFit/>
          </a:bodyPr>
          <a:lstStyle/>
          <a:p>
            <a:r>
              <a:rPr lang="en-US" altLang="ja-JP" sz="1200" dirty="0">
                <a:latin typeface="Courier" charset="0"/>
                <a:ea typeface="Courier" charset="0"/>
                <a:cs typeface="Courier" charset="0"/>
              </a:rPr>
              <a:t>&gt; export PATH=$PATH:/</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a:t>
            </a:r>
            <a:r>
              <a:rPr lang="en-US" altLang="ja-JP" sz="1200" dirty="0" err="1">
                <a:latin typeface="Courier" charset="0"/>
                <a:ea typeface="Courier" charset="0"/>
                <a:cs typeface="Courier" charset="0"/>
              </a:rPr>
              <a:t>FSindo</a:t>
            </a:r>
            <a:r>
              <a:rPr lang="en-US" altLang="ja-JP" sz="1200" dirty="0">
                <a:latin typeface="Courier" charset="0"/>
                <a:ea typeface="Courier" charset="0"/>
                <a:cs typeface="Courier" charset="0"/>
              </a:rPr>
              <a:t>/bin</a:t>
            </a:r>
          </a:p>
        </p:txBody>
      </p:sp>
      <p:sp>
        <p:nvSpPr>
          <p:cNvPr id="7" name="テキスト ボックス 6">
            <a:extLst>
              <a:ext uri="{FF2B5EF4-FFF2-40B4-BE49-F238E27FC236}">
                <a16:creationId xmlns:a16="http://schemas.microsoft.com/office/drawing/2014/main" id="{3E37E80F-E789-B94B-8472-8E521B733E99}"/>
              </a:ext>
            </a:extLst>
          </p:cNvPr>
          <p:cNvSpPr txBox="1"/>
          <p:nvPr/>
        </p:nvSpPr>
        <p:spPr>
          <a:xfrm>
            <a:off x="1684565" y="4444271"/>
            <a:ext cx="2694969" cy="276999"/>
          </a:xfrm>
          <a:prstGeom prst="rect">
            <a:avLst/>
          </a:prstGeom>
          <a:noFill/>
          <a:ln>
            <a:solidFill>
              <a:srgbClr val="00B050"/>
            </a:solidFill>
          </a:ln>
        </p:spPr>
        <p:txBody>
          <a:bodyPr wrap="none" rtlCol="0">
            <a:spAutoFit/>
          </a:bodyPr>
          <a:lstStyle/>
          <a:p>
            <a:r>
              <a:rPr lang="en-US" altLang="ja-JP" sz="1200" dirty="0">
                <a:latin typeface="Courier" charset="0"/>
                <a:ea typeface="Courier" charset="0"/>
                <a:cs typeface="Courier" charset="0"/>
              </a:rPr>
              <a:t>&gt; </a:t>
            </a:r>
            <a:r>
              <a:rPr lang="en-US" altLang="ja-JP" sz="1200" dirty="0" err="1">
                <a:latin typeface="Courier" charset="0"/>
                <a:ea typeface="Courier" charset="0"/>
                <a:cs typeface="Courier" charset="0"/>
              </a:rPr>
              <a:t>sindo</a:t>
            </a:r>
            <a:r>
              <a:rPr lang="en-US" altLang="ja-JP" sz="1200" dirty="0">
                <a:latin typeface="Courier" charset="0"/>
                <a:ea typeface="Courier" charset="0"/>
                <a:cs typeface="Courier" charset="0"/>
              </a:rPr>
              <a:t> &lt; </a:t>
            </a:r>
            <a:r>
              <a:rPr lang="en-US" altLang="ja-JP" sz="1200" dirty="0" err="1">
                <a:latin typeface="Courier" charset="0"/>
                <a:ea typeface="Courier" charset="0"/>
                <a:cs typeface="Courier" charset="0"/>
              </a:rPr>
              <a:t>vci.inp</a:t>
            </a:r>
            <a:r>
              <a:rPr lang="en-US" altLang="ja-JP" sz="1200" dirty="0">
                <a:latin typeface="Courier" charset="0"/>
                <a:ea typeface="Courier" charset="0"/>
                <a:cs typeface="Courier" charset="0"/>
              </a:rPr>
              <a:t> &gt; </a:t>
            </a:r>
            <a:r>
              <a:rPr lang="en-US" altLang="ja-JP" sz="1200" dirty="0" err="1">
                <a:latin typeface="Courier" charset="0"/>
                <a:ea typeface="Courier" charset="0"/>
                <a:cs typeface="Courier" charset="0"/>
              </a:rPr>
              <a:t>vci.out</a:t>
            </a:r>
            <a:endParaRPr lang="en-US" altLang="ja-JP" sz="1200" dirty="0">
              <a:latin typeface="Courier" charset="0"/>
              <a:ea typeface="Courier" charset="0"/>
              <a:cs typeface="Courier" charset="0"/>
            </a:endParaRPr>
          </a:p>
        </p:txBody>
      </p:sp>
    </p:spTree>
    <p:extLst>
      <p:ext uri="{BB962C8B-B14F-4D97-AF65-F5344CB8AC3E}">
        <p14:creationId xmlns:p14="http://schemas.microsoft.com/office/powerpoint/2010/main" val="100964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FA8140C-9A84-A148-BA30-08D9D1C9C2CF}"/>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14">
            <a:extLst>
              <a:ext uri="{FF2B5EF4-FFF2-40B4-BE49-F238E27FC236}">
                <a16:creationId xmlns:a16="http://schemas.microsoft.com/office/drawing/2014/main" id="{69B8E746-C53F-7445-A1CA-CFB60C2B6EEF}"/>
              </a:ext>
            </a:extLst>
          </p:cNvPr>
          <p:cNvSpPr txBox="1">
            <a:spLocks noChangeArrowheads="1"/>
          </p:cNvSpPr>
          <p:nvPr/>
        </p:nvSpPr>
        <p:spPr bwMode="auto">
          <a:xfrm>
            <a:off x="757262" y="485630"/>
            <a:ext cx="741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A multiresolution PES [5] is found in “</a:t>
            </a:r>
            <a:r>
              <a:rPr lang="en-US" altLang="ja-JP" sz="1800" dirty="0" err="1">
                <a:solidFill>
                  <a:srgbClr val="000000"/>
                </a:solidFill>
                <a:ea typeface="メイリオ" charset="-128"/>
                <a:cs typeface="メイリオ" charset="-128"/>
              </a:rPr>
              <a:t>pes_mrpes</a:t>
            </a:r>
            <a:r>
              <a:rPr lang="en-US" altLang="ja-JP" sz="1800" dirty="0">
                <a:solidFill>
                  <a:srgbClr val="000000"/>
                </a:solidFill>
                <a:ea typeface="メイリオ" charset="-128"/>
                <a:cs typeface="メイリオ" charset="-128"/>
              </a:rPr>
              <a:t>”:</a:t>
            </a:r>
            <a:endParaRPr lang="en-US" altLang="ja-JP" sz="1800" dirty="0"/>
          </a:p>
        </p:txBody>
      </p:sp>
      <p:sp>
        <p:nvSpPr>
          <p:cNvPr id="4" name="テキスト ボックス 3">
            <a:extLst>
              <a:ext uri="{FF2B5EF4-FFF2-40B4-BE49-F238E27FC236}">
                <a16:creationId xmlns:a16="http://schemas.microsoft.com/office/drawing/2014/main" id="{EE1C6FEE-881A-1843-A938-28FE84AA08B6}"/>
              </a:ext>
            </a:extLst>
          </p:cNvPr>
          <p:cNvSpPr txBox="1"/>
          <p:nvPr/>
        </p:nvSpPr>
        <p:spPr>
          <a:xfrm>
            <a:off x="1015039" y="94332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a:t>
            </a:r>
            <a:r>
              <a:rPr kumimoji="1" lang="en-US" altLang="ja-JP" sz="1400" dirty="0">
                <a:latin typeface="Courier" charset="0"/>
                <a:ea typeface="Courier" charset="0"/>
                <a:cs typeface="Courier" charset="0"/>
              </a:rPr>
              <a:t> </a:t>
            </a:r>
            <a:r>
              <a:rPr kumimoji="1" lang="en-US" altLang="ja-JP" sz="1400" dirty="0" err="1">
                <a:latin typeface="Courier" charset="0"/>
                <a:ea typeface="Courier" charset="0"/>
                <a:cs typeface="Courier" charset="0"/>
              </a:rPr>
              <a:t>pes_mrpes</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q2q1.pot    q4.pot  …</a:t>
            </a:r>
            <a:endParaRPr kumimoji="1" lang="en-US" altLang="ja-JP" sz="1400" dirty="0">
              <a:latin typeface="Courier" charset="0"/>
              <a:ea typeface="Courier" charset="0"/>
              <a:cs typeface="Courier" charset="0"/>
            </a:endParaRPr>
          </a:p>
        </p:txBody>
      </p:sp>
      <p:sp>
        <p:nvSpPr>
          <p:cNvPr id="5" name="テキスト ボックス 14">
            <a:extLst>
              <a:ext uri="{FF2B5EF4-FFF2-40B4-BE49-F238E27FC236}">
                <a16:creationId xmlns:a16="http://schemas.microsoft.com/office/drawing/2014/main" id="{8C66C115-F20E-1A4E-8DEA-7438989ABDAD}"/>
              </a:ext>
            </a:extLst>
          </p:cNvPr>
          <p:cNvSpPr txBox="1">
            <a:spLocks noChangeArrowheads="1"/>
          </p:cNvSpPr>
          <p:nvPr/>
        </p:nvSpPr>
        <p:spPr bwMode="auto">
          <a:xfrm>
            <a:off x="757262" y="1797661"/>
            <a:ext cx="741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The PES data has been generated at the following level:</a:t>
            </a:r>
            <a:endParaRPr lang="en-US" altLang="ja-JP" sz="1800" dirty="0"/>
          </a:p>
        </p:txBody>
      </p:sp>
      <p:graphicFrame>
        <p:nvGraphicFramePr>
          <p:cNvPr id="6" name="表 5">
            <a:extLst>
              <a:ext uri="{FF2B5EF4-FFF2-40B4-BE49-F238E27FC236}">
                <a16:creationId xmlns:a16="http://schemas.microsoft.com/office/drawing/2014/main" id="{FA40A857-06CE-F64E-8E18-057D21CE50DA}"/>
              </a:ext>
            </a:extLst>
          </p:cNvPr>
          <p:cNvGraphicFramePr>
            <a:graphicFrameLocks noGrp="1"/>
          </p:cNvGraphicFramePr>
          <p:nvPr>
            <p:extLst>
              <p:ext uri="{D42A27DB-BD31-4B8C-83A1-F6EECF244321}">
                <p14:modId xmlns:p14="http://schemas.microsoft.com/office/powerpoint/2010/main" val="4204483076"/>
              </p:ext>
            </p:extLst>
          </p:nvPr>
        </p:nvGraphicFramePr>
        <p:xfrm>
          <a:off x="1438274" y="224649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Electronic Structure</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Functional Form</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latin typeface="+mn-lt"/>
                        </a:rPr>
                        <a:t>1MR</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CCSD(T)/cc-</a:t>
                      </a:r>
                      <a:r>
                        <a:rPr kumimoji="1" lang="en-US" altLang="ja-JP" dirty="0" err="1">
                          <a:solidFill>
                            <a:sysClr val="windowText" lastClr="000000"/>
                          </a:solidFill>
                          <a:latin typeface="+mn-lt"/>
                        </a:rPr>
                        <a:t>pVTZ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Grid-PES (11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latin typeface="+mn-lt"/>
                        </a:rPr>
                        <a:t>Strongly coupled terms (MCS&gt;10)</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CCSD(T)/cc-</a:t>
                      </a:r>
                      <a:r>
                        <a:rPr kumimoji="1" lang="en-US" altLang="ja-JP" dirty="0" err="1">
                          <a:solidFill>
                            <a:sysClr val="windowText" lastClr="000000"/>
                          </a:solidFill>
                          <a:latin typeface="+mn-lt"/>
                        </a:rPr>
                        <a:t>pVTZ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Grid-PES (9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latin typeface="+mn-lt"/>
                        </a:rPr>
                        <a:t>Weakly coupled terms (MCS&gt;1)</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B3LYP/cc-</a:t>
                      </a:r>
                      <a:r>
                        <a:rPr kumimoji="1" lang="en-US" altLang="ja-JP" dirty="0" err="1">
                          <a:solidFill>
                            <a:sysClr val="windowText" lastClr="000000"/>
                          </a:solidFill>
                          <a:latin typeface="+mn-lt"/>
                        </a:rPr>
                        <a:t>pVDZ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latin typeface="+mn-lt"/>
                        </a:rPr>
                        <a:t>Grid-PES (7 points)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latin typeface="+mn-lt"/>
                        </a:rPr>
                        <a:t>Other terms</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latin typeface="+mn-lt"/>
                        </a:rPr>
                        <a:t>B3LYP/cc-</a:t>
                      </a:r>
                      <a:r>
                        <a:rPr kumimoji="1" lang="en-US" altLang="ja-JP" dirty="0" err="1">
                          <a:solidFill>
                            <a:sysClr val="windowText" lastClr="000000"/>
                          </a:solidFill>
                          <a:latin typeface="+mn-lt"/>
                        </a:rPr>
                        <a:t>pVDZ</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latin typeface="+mn-lt"/>
                        </a:rPr>
                        <a:t>QFF</a:t>
                      </a:r>
                      <a:endParaRPr kumimoji="1" lang="ja-JP" altLang="en-US">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8" name="テキスト ボックス 14">
            <a:extLst>
              <a:ext uri="{FF2B5EF4-FFF2-40B4-BE49-F238E27FC236}">
                <a16:creationId xmlns:a16="http://schemas.microsoft.com/office/drawing/2014/main" id="{CE1DF63D-9CD5-9F47-AE36-2F2D6DE10888}"/>
              </a:ext>
            </a:extLst>
          </p:cNvPr>
          <p:cNvSpPr txBox="1">
            <a:spLocks noChangeArrowheads="1"/>
          </p:cNvSpPr>
          <p:nvPr/>
        </p:nvSpPr>
        <p:spPr bwMode="auto">
          <a:xfrm>
            <a:off x="757262" y="4775503"/>
            <a:ext cx="741034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メイリオ" charset="-128"/>
              </a:rPr>
              <a:t>The data of dipole moment surfaces (DMS) are also stored in this directory, which have been generated at the B3LYP/cc-</a:t>
            </a:r>
            <a:r>
              <a:rPr lang="en-US" altLang="ja-JP" sz="1800" dirty="0" err="1">
                <a:solidFill>
                  <a:srgbClr val="000000"/>
                </a:solidFill>
                <a:ea typeface="メイリオ" charset="-128"/>
                <a:cs typeface="メイリオ" charset="-128"/>
              </a:rPr>
              <a:t>pVDZ</a:t>
            </a:r>
            <a:r>
              <a:rPr lang="en-US" altLang="ja-JP" sz="1800" dirty="0">
                <a:solidFill>
                  <a:srgbClr val="000000"/>
                </a:solidFill>
                <a:ea typeface="メイリオ" charset="-128"/>
                <a:cs typeface="メイリオ" charset="-128"/>
              </a:rPr>
              <a:t> level. </a:t>
            </a:r>
          </a:p>
          <a:p>
            <a:pPr marL="0" indent="0">
              <a:lnSpc>
                <a:spcPct val="100000"/>
              </a:lnSpc>
              <a:spcBef>
                <a:spcPct val="0"/>
              </a:spcBef>
              <a:buNone/>
            </a:pPr>
            <a:endParaRPr lang="en-US" altLang="ja-JP" sz="1800" dirty="0">
              <a:solidFill>
                <a:srgbClr val="000000"/>
              </a:solidFill>
              <a:ea typeface="メイリオ" charset="-128"/>
              <a:cs typeface="メイリオ" charset="-128"/>
            </a:endParaRPr>
          </a:p>
          <a:p>
            <a:pPr marL="0" indent="0">
              <a:lnSpc>
                <a:spcPct val="100000"/>
              </a:lnSpc>
              <a:spcBef>
                <a:spcPct val="0"/>
              </a:spcBef>
              <a:buNone/>
            </a:pPr>
            <a:r>
              <a:rPr lang="en-US" altLang="ja-JP" sz="1800" dirty="0">
                <a:solidFill>
                  <a:srgbClr val="000000"/>
                </a:solidFill>
                <a:ea typeface="メイリオ" charset="-128"/>
                <a:cs typeface="メイリオ" charset="-128"/>
              </a:rPr>
              <a:t>These data were generated in Section 3 of Users’ guide to </a:t>
            </a:r>
            <a:r>
              <a:rPr lang="en-US" altLang="ja-JP" sz="1800" dirty="0" err="1">
                <a:solidFill>
                  <a:srgbClr val="000000"/>
                </a:solidFill>
                <a:ea typeface="メイリオ" charset="-128"/>
                <a:cs typeface="メイリオ" charset="-128"/>
              </a:rPr>
              <a:t>MakePES</a:t>
            </a:r>
            <a:r>
              <a:rPr lang="en-US" altLang="ja-JP" sz="1800" dirty="0">
                <a:solidFill>
                  <a:srgbClr val="000000"/>
                </a:solidFill>
                <a:ea typeface="メイリオ" charset="-128"/>
                <a:cs typeface="メイリオ" charset="-128"/>
              </a:rPr>
              <a:t>. See the guide for further details.</a:t>
            </a:r>
            <a:endParaRPr lang="en-US" altLang="ja-JP" sz="1800" dirty="0"/>
          </a:p>
        </p:txBody>
      </p:sp>
    </p:spTree>
    <p:extLst>
      <p:ext uri="{BB962C8B-B14F-4D97-AF65-F5344CB8AC3E}">
        <p14:creationId xmlns:p14="http://schemas.microsoft.com/office/powerpoint/2010/main" val="521814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362CA37-5A25-684A-93AB-92EC115D9DF9}"/>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4" name="テキスト ボックス 14">
            <a:extLst>
              <a:ext uri="{FF2B5EF4-FFF2-40B4-BE49-F238E27FC236}">
                <a16:creationId xmlns:a16="http://schemas.microsoft.com/office/drawing/2014/main" id="{9A586F9A-5B34-D040-90B7-AD61DA11B109}"/>
              </a:ext>
            </a:extLst>
          </p:cNvPr>
          <p:cNvSpPr txBox="1">
            <a:spLocks noChangeArrowheads="1"/>
          </p:cNvSpPr>
          <p:nvPr/>
        </p:nvSpPr>
        <p:spPr bwMode="auto">
          <a:xfrm>
            <a:off x="757262" y="1876616"/>
            <a:ext cx="7594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err="1">
                <a:solidFill>
                  <a:srgbClr val="000000"/>
                </a:solidFill>
                <a:ea typeface="メイリオ" charset="-128"/>
                <a:cs typeface="ＭＳ Ｐゴシック" charset="-128"/>
              </a:rPr>
              <a:t>vci.inp</a:t>
            </a:r>
            <a:r>
              <a:rPr lang="en-US" altLang="ja-JP" sz="1800" dirty="0">
                <a:solidFill>
                  <a:srgbClr val="000000"/>
                </a:solidFill>
                <a:ea typeface="メイリオ" charset="-128"/>
                <a:cs typeface="ＭＳ Ｐゴシック" charset="-128"/>
              </a:rPr>
              <a:t> has the following options in addition to those for VCI:</a:t>
            </a:r>
            <a:endParaRPr lang="en-US" altLang="ja-JP" sz="1800" dirty="0"/>
          </a:p>
        </p:txBody>
      </p:sp>
      <p:sp>
        <p:nvSpPr>
          <p:cNvPr id="5" name="テキスト ボックス 4">
            <a:extLst>
              <a:ext uri="{FF2B5EF4-FFF2-40B4-BE49-F238E27FC236}">
                <a16:creationId xmlns:a16="http://schemas.microsoft.com/office/drawing/2014/main" id="{018D7249-47AC-0349-9021-EBCCB42068E5}"/>
              </a:ext>
            </a:extLst>
          </p:cNvPr>
          <p:cNvSpPr txBox="1"/>
          <p:nvPr/>
        </p:nvSpPr>
        <p:spPr>
          <a:xfrm>
            <a:off x="718600" y="557939"/>
            <a:ext cx="7598314" cy="646331"/>
          </a:xfrm>
          <a:prstGeom prst="rect">
            <a:avLst/>
          </a:prstGeom>
          <a:noFill/>
        </p:spPr>
        <p:txBody>
          <a:bodyPr wrap="square" rtlCol="0">
            <a:spAutoFit/>
          </a:bodyPr>
          <a:lstStyle/>
          <a:p>
            <a:r>
              <a:rPr kumimoji="1" lang="en-US" altLang="ja-JP" dirty="0"/>
              <a:t>We will calculate the infrared (IR) spectrum of H</a:t>
            </a:r>
            <a:r>
              <a:rPr kumimoji="1" lang="en-US" altLang="ja-JP" baseline="-25000" dirty="0"/>
              <a:t>2</a:t>
            </a:r>
            <a:r>
              <a:rPr kumimoji="1" lang="en-US" altLang="ja-JP" dirty="0"/>
              <a:t>CO by VCI and VQDPT2 methods. The input files are </a:t>
            </a:r>
            <a:r>
              <a:rPr kumimoji="1" lang="en-US" altLang="ja-JP" dirty="0" err="1"/>
              <a:t>vci.inp</a:t>
            </a:r>
            <a:r>
              <a:rPr kumimoji="1" lang="en-US" altLang="ja-JP" dirty="0"/>
              <a:t> and vqdpt2.inp.</a:t>
            </a:r>
            <a:endParaRPr kumimoji="1" lang="ja-JP" altLang="en-US"/>
          </a:p>
        </p:txBody>
      </p:sp>
      <p:sp>
        <p:nvSpPr>
          <p:cNvPr id="6" name="テキスト ボックス 5">
            <a:extLst>
              <a:ext uri="{FF2B5EF4-FFF2-40B4-BE49-F238E27FC236}">
                <a16:creationId xmlns:a16="http://schemas.microsoft.com/office/drawing/2014/main" id="{99E402DC-2604-6742-AF99-63172EA25B43}"/>
              </a:ext>
            </a:extLst>
          </p:cNvPr>
          <p:cNvSpPr txBox="1"/>
          <p:nvPr/>
        </p:nvSpPr>
        <p:spPr>
          <a:xfrm>
            <a:off x="1015039" y="1264922"/>
            <a:ext cx="7301874"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kumimoji="1" lang="en-US" altLang="ja-JP" sz="1400" dirty="0" err="1">
                <a:latin typeface="Courier" charset="0"/>
                <a:ea typeface="Courier" charset="0"/>
                <a:cs typeface="Courier" charset="0"/>
              </a:rPr>
              <a:t>inp</a:t>
            </a:r>
            <a:endParaRPr kumimoji="1"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vci.inp</a:t>
            </a:r>
            <a:r>
              <a:rPr lang="en-US" altLang="ja-JP" sz="1400" dirty="0">
                <a:latin typeface="Courier" charset="0"/>
                <a:ea typeface="Courier" charset="0"/>
                <a:cs typeface="Courier" charset="0"/>
              </a:rPr>
              <a:t>   vqdpt2.inp</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1EDF560C-6423-ED4E-88D4-1ACAD321334F}"/>
              </a:ext>
            </a:extLst>
          </p:cNvPr>
          <p:cNvSpPr txBox="1"/>
          <p:nvPr/>
        </p:nvSpPr>
        <p:spPr>
          <a:xfrm>
            <a:off x="1487838" y="2429352"/>
            <a:ext cx="3854645" cy="3539430"/>
          </a:xfrm>
          <a:prstGeom prst="rect">
            <a:avLst/>
          </a:prstGeom>
          <a:noFill/>
        </p:spPr>
        <p:txBody>
          <a:bodyPr wrap="none" rtlCol="0">
            <a:spAutoFit/>
          </a:bodyPr>
          <a:lstStyle/>
          <a:p>
            <a:r>
              <a:rPr lang="en-US" altLang="ja-JP" sz="1400" dirty="0"/>
              <a:t> …</a:t>
            </a:r>
          </a:p>
          <a:p>
            <a:r>
              <a:rPr lang="en-US" altLang="ja-JP" sz="1400" dirty="0"/>
              <a:t> &amp;</a:t>
            </a:r>
            <a:r>
              <a:rPr lang="en-US" altLang="ja-JP" sz="1400" dirty="0" err="1"/>
              <a:t>mrpes</a:t>
            </a:r>
            <a:r>
              <a:rPr lang="en-US" altLang="ja-JP" sz="1400" dirty="0"/>
              <a:t> </a:t>
            </a:r>
          </a:p>
          <a:p>
            <a:r>
              <a:rPr lang="en-US" altLang="ja-JP" sz="1400" dirty="0"/>
              <a:t>   </a:t>
            </a:r>
            <a:r>
              <a:rPr lang="en-US" altLang="ja-JP" sz="1400" dirty="0" err="1"/>
              <a:t>mopFile</a:t>
            </a:r>
            <a:r>
              <a:rPr lang="en-US" altLang="ja-JP" sz="1400" dirty="0"/>
              <a:t>='prop_no_1.mop’ </a:t>
            </a:r>
          </a:p>
          <a:p>
            <a:r>
              <a:rPr lang="en-US" altLang="ja-JP" sz="1400" dirty="0"/>
              <a:t>   </a:t>
            </a:r>
            <a:r>
              <a:rPr lang="en-US" altLang="ja-JP" sz="1400" dirty="0" err="1"/>
              <a:t>mcs_cutoff</a:t>
            </a:r>
            <a:r>
              <a:rPr lang="en-US" altLang="ja-JP" sz="1400" dirty="0"/>
              <a:t>=-1.0D-03</a:t>
            </a:r>
          </a:p>
          <a:p>
            <a:r>
              <a:rPr lang="en-US" altLang="ja-JP" sz="1400" dirty="0"/>
              <a:t> /</a:t>
            </a:r>
            <a:endParaRPr lang="ja-JP" altLang="en-US" sz="1400"/>
          </a:p>
          <a:p>
            <a:endParaRPr lang="en-US" altLang="ja-JP" sz="1400" dirty="0"/>
          </a:p>
          <a:p>
            <a:r>
              <a:rPr lang="en-US" altLang="ja-JP" sz="1400" dirty="0"/>
              <a:t>&amp;</a:t>
            </a:r>
            <a:r>
              <a:rPr lang="en-US" altLang="ja-JP" sz="1400" dirty="0" err="1"/>
              <a:t>vib</a:t>
            </a:r>
            <a:r>
              <a:rPr lang="en-US" altLang="ja-JP" sz="1400" dirty="0"/>
              <a:t>  MR=3  </a:t>
            </a:r>
            <a:r>
              <a:rPr lang="en-US" altLang="ja-JP" sz="1400" dirty="0" err="1"/>
              <a:t>vmaxAll</a:t>
            </a:r>
            <a:r>
              <a:rPr lang="en-US" altLang="ja-JP" sz="1400" dirty="0"/>
              <a:t>=10  </a:t>
            </a:r>
            <a:r>
              <a:rPr lang="en-US" altLang="ja-JP" sz="1400" dirty="0" err="1"/>
              <a:t>vscf</a:t>
            </a:r>
            <a:r>
              <a:rPr lang="en-US" altLang="ja-JP" sz="1400" dirty="0"/>
              <a:t>=.t.  </a:t>
            </a:r>
            <a:r>
              <a:rPr lang="en-US" altLang="ja-JP" sz="1400" dirty="0" err="1"/>
              <a:t>vci</a:t>
            </a:r>
            <a:r>
              <a:rPr lang="en-US" altLang="ja-JP" sz="1400" dirty="0"/>
              <a:t>=.t.  </a:t>
            </a:r>
            <a:r>
              <a:rPr lang="en-US" altLang="ja-JP" sz="1400" dirty="0" err="1">
                <a:solidFill>
                  <a:srgbClr val="FF0000"/>
                </a:solidFill>
              </a:rPr>
              <a:t>prpt</a:t>
            </a:r>
            <a:r>
              <a:rPr lang="en-US" altLang="ja-JP" sz="1400" dirty="0">
                <a:solidFill>
                  <a:srgbClr val="FF0000"/>
                </a:solidFill>
              </a:rPr>
              <a:t>=.t. </a:t>
            </a:r>
            <a:r>
              <a:rPr lang="en-US" altLang="ja-JP" sz="1400" dirty="0"/>
              <a:t> /</a:t>
            </a:r>
          </a:p>
          <a:p>
            <a:endParaRPr lang="en-US" altLang="ja-JP" sz="1400" dirty="0"/>
          </a:p>
          <a:p>
            <a:r>
              <a:rPr lang="en-US" altLang="ja-JP" sz="1400" dirty="0"/>
              <a:t>…</a:t>
            </a:r>
          </a:p>
          <a:p>
            <a:r>
              <a:rPr lang="en-US" altLang="ja-JP" sz="1400" dirty="0"/>
              <a:t>&amp;</a:t>
            </a:r>
            <a:r>
              <a:rPr lang="en-US" altLang="ja-JP" sz="1400" dirty="0" err="1"/>
              <a:t>prpt</a:t>
            </a:r>
            <a:r>
              <a:rPr lang="en-US" altLang="ja-JP" sz="1400" dirty="0"/>
              <a:t>  MR=3  </a:t>
            </a:r>
            <a:r>
              <a:rPr lang="en-US" altLang="ja-JP" sz="1400" dirty="0" err="1"/>
              <a:t>vciprpt</a:t>
            </a:r>
            <a:r>
              <a:rPr lang="en-US" altLang="ja-JP" sz="1400" dirty="0"/>
              <a:t>=.t.  infrared=.t. /</a:t>
            </a:r>
          </a:p>
          <a:p>
            <a:endParaRPr lang="en-US" altLang="ja-JP" sz="1400" dirty="0"/>
          </a:p>
          <a:p>
            <a:r>
              <a:rPr lang="en-US" altLang="ja-JP" sz="1400" dirty="0"/>
              <a:t> &amp;</a:t>
            </a:r>
            <a:r>
              <a:rPr lang="en-US" altLang="ja-JP" sz="1400" dirty="0" err="1"/>
              <a:t>IRspectrum</a:t>
            </a:r>
            <a:endParaRPr lang="en-US" altLang="ja-JP" sz="1400" dirty="0"/>
          </a:p>
          <a:p>
            <a:r>
              <a:rPr lang="en-US" altLang="ja-JP" sz="1400" dirty="0"/>
              <a:t>  </a:t>
            </a:r>
            <a:r>
              <a:rPr lang="en-US" altLang="ja-JP" sz="1400" dirty="0" err="1"/>
              <a:t>minOmega</a:t>
            </a:r>
            <a:r>
              <a:rPr lang="en-US" altLang="ja-JP" sz="1400" dirty="0"/>
              <a:t>=800.0  </a:t>
            </a:r>
            <a:r>
              <a:rPr lang="en-US" altLang="ja-JP" sz="1400" dirty="0" err="1"/>
              <a:t>maxOmega</a:t>
            </a:r>
            <a:r>
              <a:rPr lang="en-US" altLang="ja-JP" sz="1400" dirty="0"/>
              <a:t>=4000.0</a:t>
            </a:r>
          </a:p>
          <a:p>
            <a:r>
              <a:rPr lang="en-US" altLang="ja-JP" sz="1400" dirty="0"/>
              <a:t>  </a:t>
            </a:r>
            <a:r>
              <a:rPr lang="en-US" altLang="ja-JP" sz="1400" dirty="0" err="1"/>
              <a:t>delOmega</a:t>
            </a:r>
            <a:r>
              <a:rPr lang="en-US" altLang="ja-JP" sz="1400" dirty="0"/>
              <a:t>=1.0  </a:t>
            </a:r>
            <a:r>
              <a:rPr lang="en-US" altLang="ja-JP" sz="1400" dirty="0" err="1"/>
              <a:t>fwhm</a:t>
            </a:r>
            <a:r>
              <a:rPr lang="en-US" altLang="ja-JP" sz="1400" dirty="0"/>
              <a:t>=5.0</a:t>
            </a:r>
          </a:p>
          <a:p>
            <a:r>
              <a:rPr lang="en-US" altLang="ja-JP" sz="1400" dirty="0"/>
              <a:t> /</a:t>
            </a:r>
            <a:endParaRPr lang="ja-JP" altLang="en-US" sz="1400"/>
          </a:p>
          <a:p>
            <a:endParaRPr lang="en-US" altLang="ja-JP" sz="1400" dirty="0"/>
          </a:p>
        </p:txBody>
      </p:sp>
      <p:sp>
        <p:nvSpPr>
          <p:cNvPr id="10" name="正方形/長方形 9">
            <a:extLst>
              <a:ext uri="{FF2B5EF4-FFF2-40B4-BE49-F238E27FC236}">
                <a16:creationId xmlns:a16="http://schemas.microsoft.com/office/drawing/2014/main" id="{02A107D2-AAD5-6E45-889E-55BAA13AFE50}"/>
              </a:ext>
            </a:extLst>
          </p:cNvPr>
          <p:cNvSpPr/>
          <p:nvPr/>
        </p:nvSpPr>
        <p:spPr>
          <a:xfrm>
            <a:off x="1315189" y="2355736"/>
            <a:ext cx="6356472" cy="360215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 name="テキスト ボックス 11">
            <a:extLst>
              <a:ext uri="{FF2B5EF4-FFF2-40B4-BE49-F238E27FC236}">
                <a16:creationId xmlns:a16="http://schemas.microsoft.com/office/drawing/2014/main" id="{1F0385E4-1E1D-104D-AA58-581B18B1F108}"/>
              </a:ext>
            </a:extLst>
          </p:cNvPr>
          <p:cNvSpPr txBox="1"/>
          <p:nvPr/>
        </p:nvSpPr>
        <p:spPr>
          <a:xfrm>
            <a:off x="3812583" y="2847806"/>
            <a:ext cx="3119828" cy="307777"/>
          </a:xfrm>
          <a:prstGeom prst="rect">
            <a:avLst/>
          </a:prstGeom>
          <a:noFill/>
        </p:spPr>
        <p:txBody>
          <a:bodyPr wrap="none" rtlCol="0">
            <a:spAutoFit/>
          </a:bodyPr>
          <a:lstStyle/>
          <a:p>
            <a:r>
              <a:rPr kumimoji="1" lang="en-US" altLang="ja-JP" sz="1400" dirty="0">
                <a:solidFill>
                  <a:srgbClr val="FF0000"/>
                </a:solidFill>
              </a:rPr>
              <a:t>The name of a mop file to read QFF data</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A6A12E7C-D6C0-1D41-89CD-2484A09D97F8}"/>
              </a:ext>
            </a:extLst>
          </p:cNvPr>
          <p:cNvSpPr txBox="1"/>
          <p:nvPr/>
        </p:nvSpPr>
        <p:spPr>
          <a:xfrm>
            <a:off x="3812584" y="3072236"/>
            <a:ext cx="3223648" cy="523220"/>
          </a:xfrm>
          <a:prstGeom prst="rect">
            <a:avLst/>
          </a:prstGeom>
          <a:noFill/>
        </p:spPr>
        <p:txBody>
          <a:bodyPr wrap="square" rtlCol="0">
            <a:spAutoFit/>
          </a:bodyPr>
          <a:lstStyle/>
          <a:p>
            <a:r>
              <a:rPr kumimoji="1" lang="en-US" altLang="ja-JP" sz="1400" dirty="0">
                <a:solidFill>
                  <a:srgbClr val="FF0000"/>
                </a:solidFill>
              </a:rPr>
              <a:t>A threshold value for MCS to cutoff the PES. A negative value turns off the cutoff.</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6E118799-8F00-0E4C-AF27-87C06E25923C}"/>
              </a:ext>
            </a:extLst>
          </p:cNvPr>
          <p:cNvSpPr txBox="1"/>
          <p:nvPr/>
        </p:nvSpPr>
        <p:spPr>
          <a:xfrm>
            <a:off x="4642104" y="3978201"/>
            <a:ext cx="2880532" cy="307777"/>
          </a:xfrm>
          <a:prstGeom prst="rect">
            <a:avLst/>
          </a:prstGeom>
          <a:noFill/>
        </p:spPr>
        <p:txBody>
          <a:bodyPr wrap="none" rtlCol="0">
            <a:spAutoFit/>
          </a:bodyPr>
          <a:lstStyle/>
          <a:p>
            <a:r>
              <a:rPr kumimoji="1" lang="en-US" altLang="ja-JP" sz="1400" dirty="0">
                <a:solidFill>
                  <a:srgbClr val="FF0000"/>
                </a:solidFill>
              </a:rPr>
              <a:t>Invokes the calculation of properties.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A74802A-9355-7642-A2D5-8BC59993D75D}"/>
              </a:ext>
            </a:extLst>
          </p:cNvPr>
          <p:cNvSpPr txBox="1"/>
          <p:nvPr/>
        </p:nvSpPr>
        <p:spPr>
          <a:xfrm>
            <a:off x="4642104" y="4410249"/>
            <a:ext cx="2952065" cy="523220"/>
          </a:xfrm>
          <a:prstGeom prst="rect">
            <a:avLst/>
          </a:prstGeom>
          <a:noFill/>
        </p:spPr>
        <p:txBody>
          <a:bodyPr wrap="square" rtlCol="0">
            <a:spAutoFit/>
          </a:bodyPr>
          <a:lstStyle/>
          <a:p>
            <a:r>
              <a:rPr kumimoji="1" lang="en-US" altLang="ja-JP" sz="1400" dirty="0">
                <a:solidFill>
                  <a:srgbClr val="FF0000"/>
                </a:solidFill>
              </a:rPr>
              <a:t>Invokes the calculation of IR spectrum for VCI wavefunction.</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78D1693-28AD-2B48-9CBA-436ED4107369}"/>
              </a:ext>
            </a:extLst>
          </p:cNvPr>
          <p:cNvSpPr txBox="1"/>
          <p:nvPr/>
        </p:nvSpPr>
        <p:spPr>
          <a:xfrm>
            <a:off x="4627816" y="4985361"/>
            <a:ext cx="2952065" cy="523220"/>
          </a:xfrm>
          <a:prstGeom prst="rect">
            <a:avLst/>
          </a:prstGeom>
          <a:noFill/>
        </p:spPr>
        <p:txBody>
          <a:bodyPr wrap="square" rtlCol="0">
            <a:spAutoFit/>
          </a:bodyPr>
          <a:lstStyle/>
          <a:p>
            <a:r>
              <a:rPr kumimoji="1" lang="en-US" altLang="ja-JP" sz="1400" dirty="0">
                <a:solidFill>
                  <a:srgbClr val="FF0000"/>
                </a:solidFill>
              </a:rPr>
              <a:t>The IR spectrum for 800 - 4000 cm</a:t>
            </a:r>
            <a:r>
              <a:rPr kumimoji="1" lang="en-US" altLang="ja-JP" sz="1400" baseline="30000" dirty="0">
                <a:solidFill>
                  <a:srgbClr val="FF0000"/>
                </a:solidFill>
              </a:rPr>
              <a:t>-1</a:t>
            </a:r>
            <a:r>
              <a:rPr kumimoji="1" lang="en-US" altLang="ja-JP" sz="1400" dirty="0">
                <a:solidFill>
                  <a:srgbClr val="FF0000"/>
                </a:solidFill>
              </a:rPr>
              <a:t> with a resolution of 1 cm</a:t>
            </a:r>
            <a:r>
              <a:rPr kumimoji="1" lang="en-US" altLang="ja-JP" sz="1400" baseline="30000" dirty="0">
                <a:solidFill>
                  <a:srgbClr val="FF0000"/>
                </a:solidFill>
              </a:rPr>
              <a:t>-1</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37D47D60-A58A-584A-B3B5-AEB028747AE2}"/>
              </a:ext>
            </a:extLst>
          </p:cNvPr>
          <p:cNvSpPr txBox="1"/>
          <p:nvPr/>
        </p:nvSpPr>
        <p:spPr>
          <a:xfrm>
            <a:off x="2627785" y="5490369"/>
            <a:ext cx="2625534" cy="523220"/>
          </a:xfrm>
          <a:prstGeom prst="rect">
            <a:avLst/>
          </a:prstGeom>
          <a:noFill/>
        </p:spPr>
        <p:txBody>
          <a:bodyPr wrap="square" rtlCol="0">
            <a:spAutoFit/>
          </a:bodyPr>
          <a:lstStyle/>
          <a:p>
            <a:r>
              <a:rPr lang="en-US" altLang="ja-JP" sz="1400" dirty="0">
                <a:solidFill>
                  <a:srgbClr val="FF0000"/>
                </a:solidFill>
              </a:rPr>
              <a:t>Full width half maximum of Lorentz functions</a:t>
            </a:r>
            <a:endParaRPr kumimoji="1" lang="ja-JP" altLang="en-US" sz="1400">
              <a:solidFill>
                <a:srgbClr val="FF0000"/>
              </a:solidFill>
            </a:endParaRPr>
          </a:p>
        </p:txBody>
      </p:sp>
    </p:spTree>
    <p:extLst>
      <p:ext uri="{BB962C8B-B14F-4D97-AF65-F5344CB8AC3E}">
        <p14:creationId xmlns:p14="http://schemas.microsoft.com/office/powerpoint/2010/main" val="1835819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8AAFAB1-8E89-7D4C-8528-9CC321850D85}"/>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14">
            <a:extLst>
              <a:ext uri="{FF2B5EF4-FFF2-40B4-BE49-F238E27FC236}">
                <a16:creationId xmlns:a16="http://schemas.microsoft.com/office/drawing/2014/main" id="{5593E599-62B2-EC4E-8B7D-B91952686370}"/>
              </a:ext>
            </a:extLst>
          </p:cNvPr>
          <p:cNvSpPr txBox="1">
            <a:spLocks noChangeArrowheads="1"/>
          </p:cNvSpPr>
          <p:nvPr/>
        </p:nvSpPr>
        <p:spPr bwMode="auto">
          <a:xfrm>
            <a:off x="757262" y="805054"/>
            <a:ext cx="75945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ＭＳ Ｐゴシック" charset="-128"/>
              </a:rPr>
              <a:t>vqdpt2.inp has the same options except that the VQDPT wavefunction is specified in &amp;</a:t>
            </a:r>
            <a:r>
              <a:rPr lang="en-US" altLang="ja-JP" sz="1800" dirty="0" err="1">
                <a:solidFill>
                  <a:srgbClr val="000000"/>
                </a:solidFill>
                <a:ea typeface="メイリオ" charset="-128"/>
                <a:cs typeface="ＭＳ Ｐゴシック" charset="-128"/>
              </a:rPr>
              <a:t>prpt</a:t>
            </a:r>
            <a:r>
              <a:rPr lang="en-US" altLang="ja-JP" sz="1800" dirty="0">
                <a:solidFill>
                  <a:srgbClr val="000000"/>
                </a:solidFill>
                <a:ea typeface="メイリオ" charset="-128"/>
                <a:cs typeface="ＭＳ Ｐゴシック" charset="-128"/>
              </a:rPr>
              <a:t>: </a:t>
            </a:r>
            <a:endParaRPr lang="en-US" altLang="ja-JP" sz="1800" dirty="0"/>
          </a:p>
        </p:txBody>
      </p:sp>
      <p:sp>
        <p:nvSpPr>
          <p:cNvPr id="4" name="テキスト ボックス 3">
            <a:extLst>
              <a:ext uri="{FF2B5EF4-FFF2-40B4-BE49-F238E27FC236}">
                <a16:creationId xmlns:a16="http://schemas.microsoft.com/office/drawing/2014/main" id="{F35B1DE4-772F-D148-B0A6-C06C49C3BAC6}"/>
              </a:ext>
            </a:extLst>
          </p:cNvPr>
          <p:cNvSpPr txBox="1"/>
          <p:nvPr/>
        </p:nvSpPr>
        <p:spPr>
          <a:xfrm>
            <a:off x="2300288" y="1700215"/>
            <a:ext cx="3240439" cy="307777"/>
          </a:xfrm>
          <a:prstGeom prst="rect">
            <a:avLst/>
          </a:prstGeom>
          <a:noFill/>
        </p:spPr>
        <p:txBody>
          <a:bodyPr wrap="none" rtlCol="0">
            <a:spAutoFit/>
          </a:bodyPr>
          <a:lstStyle/>
          <a:p>
            <a:r>
              <a:rPr lang="en-US" altLang="ja-JP" sz="1400" dirty="0"/>
              <a:t>&amp;</a:t>
            </a:r>
            <a:r>
              <a:rPr lang="en-US" altLang="ja-JP" sz="1400" dirty="0" err="1"/>
              <a:t>prpt</a:t>
            </a:r>
            <a:r>
              <a:rPr lang="en-US" altLang="ja-JP" sz="1400" dirty="0"/>
              <a:t> MR=3  </a:t>
            </a:r>
            <a:r>
              <a:rPr lang="en-US" altLang="ja-JP" sz="1400" dirty="0" err="1">
                <a:solidFill>
                  <a:srgbClr val="FF0000"/>
                </a:solidFill>
              </a:rPr>
              <a:t>vqdptprpt</a:t>
            </a:r>
            <a:r>
              <a:rPr lang="en-US" altLang="ja-JP" sz="1400" dirty="0">
                <a:solidFill>
                  <a:srgbClr val="FF0000"/>
                </a:solidFill>
              </a:rPr>
              <a:t>=.t.  </a:t>
            </a:r>
            <a:r>
              <a:rPr lang="en-US" altLang="ja-JP" sz="1400" dirty="0"/>
              <a:t>infrared=.t. /</a:t>
            </a:r>
            <a:endParaRPr kumimoji="1" lang="ja-JP" altLang="en-US" sz="1400"/>
          </a:p>
        </p:txBody>
      </p:sp>
      <p:sp>
        <p:nvSpPr>
          <p:cNvPr id="5" name="正方形/長方形 4">
            <a:extLst>
              <a:ext uri="{FF2B5EF4-FFF2-40B4-BE49-F238E27FC236}">
                <a16:creationId xmlns:a16="http://schemas.microsoft.com/office/drawing/2014/main" id="{6DF6A600-6EBD-794E-80BD-B10930BD64CA}"/>
              </a:ext>
            </a:extLst>
          </p:cNvPr>
          <p:cNvSpPr/>
          <p:nvPr/>
        </p:nvSpPr>
        <p:spPr>
          <a:xfrm>
            <a:off x="2128837" y="1585914"/>
            <a:ext cx="3686175" cy="5286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テキスト ボックス 5">
            <a:extLst>
              <a:ext uri="{FF2B5EF4-FFF2-40B4-BE49-F238E27FC236}">
                <a16:creationId xmlns:a16="http://schemas.microsoft.com/office/drawing/2014/main" id="{CB946DF7-583E-7646-910E-E07A73A0B079}"/>
              </a:ext>
            </a:extLst>
          </p:cNvPr>
          <p:cNvSpPr txBox="1"/>
          <p:nvPr/>
        </p:nvSpPr>
        <p:spPr>
          <a:xfrm>
            <a:off x="1015039" y="4708210"/>
            <a:ext cx="7301874"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kumimoji="1" lang="en-US" altLang="ja-JP" sz="1400" dirty="0" err="1">
                <a:latin typeface="Courier" charset="0"/>
                <a:ea typeface="Courier" charset="0"/>
                <a:cs typeface="Courier" charset="0"/>
              </a:rPr>
              <a:t>runSindo.sh</a:t>
            </a:r>
            <a:endParaRPr kumimoji="1" lang="en-US" altLang="ja-JP" sz="1400" dirty="0">
              <a:latin typeface="Courier" charset="0"/>
              <a:ea typeface="Courier" charset="0"/>
              <a:cs typeface="Courier" charset="0"/>
            </a:endParaRPr>
          </a:p>
        </p:txBody>
      </p:sp>
      <p:sp>
        <p:nvSpPr>
          <p:cNvPr id="7" name="テキスト ボックス 14">
            <a:extLst>
              <a:ext uri="{FF2B5EF4-FFF2-40B4-BE49-F238E27FC236}">
                <a16:creationId xmlns:a16="http://schemas.microsoft.com/office/drawing/2014/main" id="{B421F053-96E8-7B4D-9A27-340B6233317A}"/>
              </a:ext>
            </a:extLst>
          </p:cNvPr>
          <p:cNvSpPr txBox="1">
            <a:spLocks noChangeArrowheads="1"/>
          </p:cNvSpPr>
          <p:nvPr/>
        </p:nvSpPr>
        <p:spPr bwMode="auto">
          <a:xfrm>
            <a:off x="757262" y="2276872"/>
            <a:ext cx="75945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err="1">
                <a:solidFill>
                  <a:srgbClr val="000000"/>
                </a:solidFill>
                <a:ea typeface="メイリオ" charset="-128"/>
                <a:cs typeface="ＭＳ Ｐゴシック" charset="-128"/>
              </a:rPr>
              <a:t>runSindo.sh</a:t>
            </a:r>
            <a:r>
              <a:rPr lang="en-US" altLang="ja-JP" sz="1800" dirty="0">
                <a:solidFill>
                  <a:srgbClr val="000000"/>
                </a:solidFill>
                <a:ea typeface="メイリオ" charset="-128"/>
                <a:cs typeface="ＭＳ Ｐゴシック" charset="-128"/>
              </a:rPr>
              <a:t> is a script to run the job. “POTDIR” is an environment variable to tell the program where the PES and DMS data are located.</a:t>
            </a:r>
            <a:endParaRPr lang="en-US" altLang="ja-JP" sz="1800" dirty="0"/>
          </a:p>
        </p:txBody>
      </p:sp>
      <p:sp>
        <p:nvSpPr>
          <p:cNvPr id="8" name="テキスト ボックス 7">
            <a:extLst>
              <a:ext uri="{FF2B5EF4-FFF2-40B4-BE49-F238E27FC236}">
                <a16:creationId xmlns:a16="http://schemas.microsoft.com/office/drawing/2014/main" id="{B6F236F3-F476-1346-B187-D94E1CA80869}"/>
              </a:ext>
            </a:extLst>
          </p:cNvPr>
          <p:cNvSpPr txBox="1"/>
          <p:nvPr/>
        </p:nvSpPr>
        <p:spPr>
          <a:xfrm>
            <a:off x="2300288" y="3086672"/>
            <a:ext cx="2956066" cy="954107"/>
          </a:xfrm>
          <a:prstGeom prst="rect">
            <a:avLst/>
          </a:prstGeom>
          <a:noFill/>
        </p:spPr>
        <p:txBody>
          <a:bodyPr wrap="none" rtlCol="0">
            <a:spAutoFit/>
          </a:bodyPr>
          <a:lstStyle/>
          <a:p>
            <a:r>
              <a:rPr lang="en-US" altLang="ja-JP" sz="1400" dirty="0"/>
              <a:t>export </a:t>
            </a:r>
            <a:r>
              <a:rPr lang="en-US" altLang="ja-JP" sz="1400" dirty="0">
                <a:solidFill>
                  <a:srgbClr val="FF0000"/>
                </a:solidFill>
              </a:rPr>
              <a:t>POTDIR</a:t>
            </a:r>
            <a:r>
              <a:rPr lang="en-US" altLang="ja-JP" sz="1400" dirty="0"/>
              <a:t>=./</a:t>
            </a:r>
            <a:r>
              <a:rPr lang="en-US" altLang="ja-JP" sz="1400" dirty="0" err="1"/>
              <a:t>pes_mrpes</a:t>
            </a:r>
            <a:endParaRPr lang="en-US" altLang="ja-JP" sz="1400" dirty="0"/>
          </a:p>
          <a:p>
            <a:endParaRPr lang="en-US" altLang="ja-JP" sz="1400" dirty="0"/>
          </a:p>
          <a:p>
            <a:r>
              <a:rPr lang="en-US" altLang="ja-JP" sz="1400" dirty="0" err="1"/>
              <a:t>sindo</a:t>
            </a:r>
            <a:r>
              <a:rPr lang="en-US" altLang="ja-JP" sz="1400" dirty="0"/>
              <a:t> &lt; vqdpt2.inp &gt; vqdpt2.out 2&gt;&amp;1</a:t>
            </a:r>
          </a:p>
          <a:p>
            <a:r>
              <a:rPr lang="en-US" altLang="ja-JP" sz="1400" dirty="0" err="1"/>
              <a:t>sindo</a:t>
            </a:r>
            <a:r>
              <a:rPr lang="en-US" altLang="ja-JP" sz="1400" dirty="0"/>
              <a:t> &lt; </a:t>
            </a:r>
            <a:r>
              <a:rPr lang="en-US" altLang="ja-JP" sz="1400" dirty="0" err="1"/>
              <a:t>vci.inp</a:t>
            </a:r>
            <a:r>
              <a:rPr lang="en-US" altLang="ja-JP" sz="1400" dirty="0"/>
              <a:t>         &gt; </a:t>
            </a:r>
            <a:r>
              <a:rPr lang="en-US" altLang="ja-JP" sz="1400" dirty="0" err="1"/>
              <a:t>vci.out</a:t>
            </a:r>
            <a:r>
              <a:rPr lang="en-US" altLang="ja-JP" sz="1400" dirty="0"/>
              <a:t>    2&gt;&amp;1</a:t>
            </a:r>
            <a:endParaRPr kumimoji="1" lang="ja-JP" altLang="en-US" sz="1400"/>
          </a:p>
        </p:txBody>
      </p:sp>
      <p:sp>
        <p:nvSpPr>
          <p:cNvPr id="9" name="正方形/長方形 8">
            <a:extLst>
              <a:ext uri="{FF2B5EF4-FFF2-40B4-BE49-F238E27FC236}">
                <a16:creationId xmlns:a16="http://schemas.microsoft.com/office/drawing/2014/main" id="{4C957AF4-DB32-EE4A-B0B0-2914E6064C24}"/>
              </a:ext>
            </a:extLst>
          </p:cNvPr>
          <p:cNvSpPr/>
          <p:nvPr/>
        </p:nvSpPr>
        <p:spPr>
          <a:xfrm>
            <a:off x="2128837" y="2972372"/>
            <a:ext cx="4271963" cy="1113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テキスト ボックス 14">
            <a:extLst>
              <a:ext uri="{FF2B5EF4-FFF2-40B4-BE49-F238E27FC236}">
                <a16:creationId xmlns:a16="http://schemas.microsoft.com/office/drawing/2014/main" id="{FBA49B2F-B1F0-544F-8AE4-DC3739204B7A}"/>
              </a:ext>
            </a:extLst>
          </p:cNvPr>
          <p:cNvSpPr txBox="1">
            <a:spLocks noChangeArrowheads="1"/>
          </p:cNvSpPr>
          <p:nvPr/>
        </p:nvSpPr>
        <p:spPr bwMode="auto">
          <a:xfrm>
            <a:off x="757262" y="4221088"/>
            <a:ext cx="7594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a:lnSpc>
                <a:spcPct val="100000"/>
              </a:lnSpc>
              <a:spcBef>
                <a:spcPct val="0"/>
              </a:spcBef>
              <a:buNone/>
            </a:pPr>
            <a:r>
              <a:rPr lang="en-US" altLang="ja-JP" sz="1800" dirty="0">
                <a:solidFill>
                  <a:srgbClr val="000000"/>
                </a:solidFill>
                <a:ea typeface="メイリオ" charset="-128"/>
                <a:cs typeface="ＭＳ Ｐゴシック" charset="-128"/>
              </a:rPr>
              <a:t>We now run the job:</a:t>
            </a:r>
            <a:endParaRPr lang="en-US" altLang="ja-JP" sz="1800" dirty="0"/>
          </a:p>
        </p:txBody>
      </p:sp>
    </p:spTree>
    <p:extLst>
      <p:ext uri="{BB962C8B-B14F-4D97-AF65-F5344CB8AC3E}">
        <p14:creationId xmlns:p14="http://schemas.microsoft.com/office/powerpoint/2010/main" val="1646381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426B0B9-DA94-9445-ABF7-BCB302B7E033}"/>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FF327B72-DE34-B44B-A307-96CCA5152301}"/>
              </a:ext>
            </a:extLst>
          </p:cNvPr>
          <p:cNvSpPr txBox="1"/>
          <p:nvPr/>
        </p:nvSpPr>
        <p:spPr>
          <a:xfrm>
            <a:off x="1379349" y="1321678"/>
            <a:ext cx="3692714" cy="4616648"/>
          </a:xfrm>
          <a:prstGeom prst="rect">
            <a:avLst/>
          </a:prstGeom>
          <a:noFill/>
          <a:ln>
            <a:solidFill>
              <a:schemeClr val="accent1"/>
            </a:solidFill>
          </a:ln>
        </p:spPr>
        <p:txBody>
          <a:bodyPr wrap="square" rtlCol="0">
            <a:spAutoFit/>
          </a:bodyPr>
          <a:lstStyle/>
          <a:p>
            <a:r>
              <a:rPr lang="en-US" altLang="ja-JP" sz="1400" dirty="0"/>
              <a:t> &gt;&gt; POTENTIAL</a:t>
            </a:r>
          </a:p>
          <a:p>
            <a:endParaRPr lang="en-US" altLang="ja-JP" sz="1400" dirty="0"/>
          </a:p>
          <a:p>
            <a:r>
              <a:rPr lang="en-US" altLang="ja-JP" sz="1400" dirty="0"/>
              <a:t>      [  OPTIONS  ]</a:t>
            </a:r>
          </a:p>
          <a:p>
            <a:endParaRPr lang="en-US" altLang="ja-JP" sz="1400" dirty="0"/>
          </a:p>
          <a:p>
            <a:r>
              <a:rPr lang="en-US" altLang="ja-JP" sz="1400" dirty="0"/>
              <a:t>         MR         =        3</a:t>
            </a:r>
          </a:p>
          <a:p>
            <a:r>
              <a:rPr lang="en-US" altLang="ja-JP" sz="1400" dirty="0"/>
              <a:t>         MCS_CUTOFF = -.10E-02</a:t>
            </a:r>
          </a:p>
          <a:p>
            <a:r>
              <a:rPr lang="en-US" altLang="ja-JP" sz="1400" dirty="0"/>
              <a:t>         MCS_GRID   = -.10E+01</a:t>
            </a:r>
          </a:p>
          <a:p>
            <a:r>
              <a:rPr lang="en-US" altLang="ja-JP" sz="1400" dirty="0"/>
              <a:t>         POTDIR     = ./</a:t>
            </a:r>
            <a:r>
              <a:rPr lang="en-US" altLang="ja-JP" sz="1400" dirty="0" err="1"/>
              <a:t>pes_mrpes</a:t>
            </a:r>
            <a:r>
              <a:rPr lang="en-US" altLang="ja-JP" sz="1400" dirty="0"/>
              <a:t>/</a:t>
            </a:r>
          </a:p>
          <a:p>
            <a:r>
              <a:rPr lang="en-US" altLang="ja-JP" sz="1400" dirty="0"/>
              <a:t>         MOPFILE    = prop_no_1.mop</a:t>
            </a:r>
          </a:p>
          <a:p>
            <a:endParaRPr lang="en-US" altLang="ja-JP" sz="1400" dirty="0"/>
          </a:p>
          <a:p>
            <a:endParaRPr lang="en-US" altLang="ja-JP" sz="1400" dirty="0"/>
          </a:p>
          <a:p>
            <a:r>
              <a:rPr lang="en-US" altLang="ja-JP" sz="1400" dirty="0"/>
              <a:t>         1MR-PEF</a:t>
            </a:r>
          </a:p>
          <a:p>
            <a:endParaRPr lang="en-US" altLang="ja-JP" sz="1400" dirty="0"/>
          </a:p>
          <a:p>
            <a:r>
              <a:rPr lang="en-US" altLang="ja-JP" sz="1400" dirty="0"/>
              <a:t>         o GRID PEF</a:t>
            </a:r>
          </a:p>
          <a:p>
            <a:endParaRPr lang="en-US" altLang="ja-JP" sz="1400" dirty="0"/>
          </a:p>
          <a:p>
            <a:r>
              <a:rPr lang="en-US" altLang="ja-JP" sz="1400" dirty="0"/>
              <a:t>           MODE=   1, GRID=  11   CCSD(T)/cc-</a:t>
            </a:r>
            <a:r>
              <a:rPr lang="en-US" altLang="ja-JP" sz="1400" dirty="0" err="1"/>
              <a:t>pVTZ</a:t>
            </a:r>
            <a:endParaRPr lang="en-US" altLang="ja-JP" sz="1400" dirty="0"/>
          </a:p>
          <a:p>
            <a:r>
              <a:rPr lang="en-US" altLang="ja-JP" sz="1400" dirty="0"/>
              <a:t>           MODE=   2, GRID=  11   CCSD(T)/cc-</a:t>
            </a:r>
            <a:r>
              <a:rPr lang="en-US" altLang="ja-JP" sz="1400" dirty="0" err="1"/>
              <a:t>pVTZ</a:t>
            </a:r>
            <a:endParaRPr lang="en-US" altLang="ja-JP" sz="1400" dirty="0"/>
          </a:p>
          <a:p>
            <a:r>
              <a:rPr lang="en-US" altLang="ja-JP" sz="1400" dirty="0"/>
              <a:t>           MODE=   3, GRID=  11   CCSD(T)/cc-</a:t>
            </a:r>
            <a:r>
              <a:rPr lang="en-US" altLang="ja-JP" sz="1400" dirty="0" err="1"/>
              <a:t>pVTZ</a:t>
            </a:r>
            <a:endParaRPr lang="en-US" altLang="ja-JP" sz="1400" dirty="0"/>
          </a:p>
          <a:p>
            <a:r>
              <a:rPr lang="en-US" altLang="ja-JP" sz="1400" dirty="0"/>
              <a:t>           MODE=   4, GRID=  11   CCSD(T)/cc-</a:t>
            </a:r>
            <a:r>
              <a:rPr lang="en-US" altLang="ja-JP" sz="1400" dirty="0" err="1"/>
              <a:t>pVTZ</a:t>
            </a:r>
            <a:endParaRPr lang="en-US" altLang="ja-JP" sz="1400" dirty="0"/>
          </a:p>
          <a:p>
            <a:r>
              <a:rPr lang="en-US" altLang="ja-JP" sz="1400" dirty="0"/>
              <a:t>           MODE=   5, GRID=  11   CCSD(T)/cc-</a:t>
            </a:r>
            <a:r>
              <a:rPr lang="en-US" altLang="ja-JP" sz="1400" dirty="0" err="1"/>
              <a:t>pVTZ</a:t>
            </a:r>
            <a:endParaRPr lang="en-US" altLang="ja-JP" sz="1400" dirty="0"/>
          </a:p>
          <a:p>
            <a:r>
              <a:rPr lang="en-US" altLang="ja-JP" sz="1400" dirty="0"/>
              <a:t>           MODE=   6, GRID=  11   CCSD(T)/cc-</a:t>
            </a:r>
            <a:r>
              <a:rPr lang="en-US" altLang="ja-JP" sz="1400" dirty="0" err="1"/>
              <a:t>pVTZ</a:t>
            </a:r>
            <a:endParaRPr lang="en-US" altLang="ja-JP" sz="1400" dirty="0"/>
          </a:p>
        </p:txBody>
      </p:sp>
      <p:sp>
        <p:nvSpPr>
          <p:cNvPr id="5" name="テキスト ボックス 11">
            <a:extLst>
              <a:ext uri="{FF2B5EF4-FFF2-40B4-BE49-F238E27FC236}">
                <a16:creationId xmlns:a16="http://schemas.microsoft.com/office/drawing/2014/main" id="{968451F7-8126-0647-841B-E89EBEC3A89D}"/>
              </a:ext>
            </a:extLst>
          </p:cNvPr>
          <p:cNvSpPr txBox="1">
            <a:spLocks noChangeArrowheads="1"/>
          </p:cNvSpPr>
          <p:nvPr/>
        </p:nvSpPr>
        <p:spPr bwMode="auto">
          <a:xfrm>
            <a:off x="5296304" y="4605760"/>
            <a:ext cx="28713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1MR grid PES with 11 grid points obtained at the CCSD(T)/cc-</a:t>
            </a:r>
            <a:r>
              <a:rPr lang="en-US" altLang="ja-JP" sz="1800" dirty="0" err="1">
                <a:ea typeface="メイリオ" charset="-128"/>
                <a:cs typeface="メイリオ" charset="-128"/>
              </a:rPr>
              <a:t>pVTZ</a:t>
            </a:r>
            <a:r>
              <a:rPr lang="en-US" altLang="ja-JP" sz="1800" dirty="0">
                <a:ea typeface="メイリオ" charset="-128"/>
                <a:cs typeface="メイリオ" charset="-128"/>
              </a:rPr>
              <a:t> level.</a:t>
            </a:r>
            <a:endParaRPr lang="ja-JP" altLang="en-US" sz="1800">
              <a:ea typeface="メイリオ" charset="-128"/>
              <a:cs typeface="メイリオ" charset="-128"/>
            </a:endParaRPr>
          </a:p>
        </p:txBody>
      </p:sp>
      <p:sp>
        <p:nvSpPr>
          <p:cNvPr id="6" name="テキスト ボックス 14">
            <a:extLst>
              <a:ext uri="{FF2B5EF4-FFF2-40B4-BE49-F238E27FC236}">
                <a16:creationId xmlns:a16="http://schemas.microsoft.com/office/drawing/2014/main" id="{E39F7179-299B-4945-A501-8F3834B30746}"/>
              </a:ext>
            </a:extLst>
          </p:cNvPr>
          <p:cNvSpPr txBox="1">
            <a:spLocks noChangeArrowheads="1"/>
          </p:cNvSpPr>
          <p:nvPr/>
        </p:nvSpPr>
        <p:spPr bwMode="auto">
          <a:xfrm>
            <a:off x="827088" y="542349"/>
            <a:ext cx="7331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Let’s first check the information of the PES. We find the same output for both </a:t>
            </a:r>
            <a:r>
              <a:rPr lang="en-US" altLang="ja-JP" sz="1800" dirty="0" err="1">
                <a:solidFill>
                  <a:srgbClr val="000000"/>
                </a:solidFill>
                <a:latin typeface="+mn-lt"/>
                <a:ea typeface="+mn-ea"/>
                <a:cs typeface="メイリオ" charset="-128"/>
              </a:rPr>
              <a:t>vci.out</a:t>
            </a:r>
            <a:r>
              <a:rPr lang="en-US" altLang="ja-JP" sz="1800" dirty="0">
                <a:solidFill>
                  <a:srgbClr val="000000"/>
                </a:solidFill>
                <a:latin typeface="+mn-lt"/>
                <a:ea typeface="+mn-ea"/>
                <a:cs typeface="メイリオ" charset="-128"/>
              </a:rPr>
              <a:t> and vqdpt2.out as follow:</a:t>
            </a:r>
          </a:p>
        </p:txBody>
      </p:sp>
      <p:sp>
        <p:nvSpPr>
          <p:cNvPr id="8" name="テキスト ボックス 10">
            <a:extLst>
              <a:ext uri="{FF2B5EF4-FFF2-40B4-BE49-F238E27FC236}">
                <a16:creationId xmlns:a16="http://schemas.microsoft.com/office/drawing/2014/main" id="{A370710E-7311-3348-87F8-C1776B44B282}"/>
              </a:ext>
            </a:extLst>
          </p:cNvPr>
          <p:cNvSpPr txBox="1">
            <a:spLocks noChangeArrowheads="1"/>
          </p:cNvSpPr>
          <p:nvPr/>
        </p:nvSpPr>
        <p:spPr bwMode="auto">
          <a:xfrm>
            <a:off x="5245100" y="2558691"/>
            <a:ext cx="30718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The PES data is retrieved from “</a:t>
            </a:r>
            <a:r>
              <a:rPr lang="en-US" altLang="ja-JP" sz="1800" dirty="0" err="1">
                <a:ea typeface="メイリオ" charset="-128"/>
                <a:cs typeface="メイリオ" charset="-128"/>
              </a:rPr>
              <a:t>pes_mrpes</a:t>
            </a:r>
            <a:r>
              <a:rPr lang="en-US" altLang="ja-JP" sz="1800" dirty="0">
                <a:ea typeface="メイリオ" charset="-128"/>
                <a:cs typeface="メイリオ" charset="-128"/>
              </a:rPr>
              <a:t>”. The QFF data is set to “prop_no_1.mop”.</a:t>
            </a:r>
            <a:endParaRPr lang="ja-JP" altLang="en-US" sz="1800">
              <a:ea typeface="メイリオ" charset="-128"/>
              <a:cs typeface="メイリオ" charset="-128"/>
            </a:endParaRPr>
          </a:p>
        </p:txBody>
      </p:sp>
      <p:sp>
        <p:nvSpPr>
          <p:cNvPr id="9" name="正方形/長方形 8">
            <a:extLst>
              <a:ext uri="{FF2B5EF4-FFF2-40B4-BE49-F238E27FC236}">
                <a16:creationId xmlns:a16="http://schemas.microsoft.com/office/drawing/2014/main" id="{65199EB0-B3D4-4749-A1BF-14C26756A0CB}"/>
              </a:ext>
            </a:extLst>
          </p:cNvPr>
          <p:cNvSpPr/>
          <p:nvPr/>
        </p:nvSpPr>
        <p:spPr bwMode="auto">
          <a:xfrm>
            <a:off x="1776834" y="2826037"/>
            <a:ext cx="2280816" cy="459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10" name="直線矢印コネクタ 9">
            <a:extLst>
              <a:ext uri="{FF2B5EF4-FFF2-40B4-BE49-F238E27FC236}">
                <a16:creationId xmlns:a16="http://schemas.microsoft.com/office/drawing/2014/main" id="{82C20DEA-52D4-B341-8E13-F18CCF35E821}"/>
              </a:ext>
            </a:extLst>
          </p:cNvPr>
          <p:cNvCxnSpPr>
            <a:cxnSpLocks/>
          </p:cNvCxnSpPr>
          <p:nvPr/>
        </p:nvCxnSpPr>
        <p:spPr bwMode="auto">
          <a:xfrm flipH="1">
            <a:off x="4171950" y="3057827"/>
            <a:ext cx="9858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F6A499F-5C8B-7141-995A-85691EB590D5}"/>
              </a:ext>
            </a:extLst>
          </p:cNvPr>
          <p:cNvCxnSpPr>
            <a:cxnSpLocks/>
          </p:cNvCxnSpPr>
          <p:nvPr/>
        </p:nvCxnSpPr>
        <p:spPr bwMode="auto">
          <a:xfrm flipH="1">
            <a:off x="4857750" y="5197479"/>
            <a:ext cx="3000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224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0B4102F-18F9-2C40-B111-3F59F0A3326E}"/>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22C43557-2CA1-9445-98A7-A4BEECC7B726}"/>
              </a:ext>
            </a:extLst>
          </p:cNvPr>
          <p:cNvSpPr txBox="1"/>
          <p:nvPr/>
        </p:nvSpPr>
        <p:spPr>
          <a:xfrm>
            <a:off x="965010" y="880770"/>
            <a:ext cx="4364227" cy="4832092"/>
          </a:xfrm>
          <a:prstGeom prst="rect">
            <a:avLst/>
          </a:prstGeom>
          <a:noFill/>
          <a:ln>
            <a:solidFill>
              <a:schemeClr val="accent1"/>
            </a:solidFill>
          </a:ln>
        </p:spPr>
        <p:txBody>
          <a:bodyPr wrap="square" rtlCol="0">
            <a:spAutoFit/>
          </a:bodyPr>
          <a:lstStyle/>
          <a:p>
            <a:r>
              <a:rPr lang="en-US" altLang="ja-JP" sz="1400" dirty="0"/>
              <a:t>  2MR-PEF</a:t>
            </a:r>
          </a:p>
          <a:p>
            <a:endParaRPr lang="en-US" altLang="ja-JP" sz="1400" dirty="0"/>
          </a:p>
          <a:p>
            <a:r>
              <a:rPr lang="en-US" altLang="ja-JP" sz="1400" dirty="0"/>
              <a:t>         o GRID PEF</a:t>
            </a:r>
          </a:p>
          <a:p>
            <a:endParaRPr lang="en-US" altLang="ja-JP" sz="1400" dirty="0"/>
          </a:p>
          <a:p>
            <a:r>
              <a:rPr lang="en-US" altLang="ja-JP" sz="1400" dirty="0"/>
              <a:t>           MODE=   2   1, GRID=   7   7   B3LYP/cc-</a:t>
            </a:r>
            <a:r>
              <a:rPr lang="en-US" altLang="ja-JP" sz="1400" dirty="0" err="1"/>
              <a:t>pVDZ</a:t>
            </a:r>
            <a:endParaRPr lang="en-US" altLang="ja-JP" sz="1400" dirty="0"/>
          </a:p>
          <a:p>
            <a:r>
              <a:rPr lang="en-US" altLang="ja-JP" sz="1400" dirty="0"/>
              <a:t>           MODE=   3   2, GRID=   9   9   CCSD(T)/cc-</a:t>
            </a:r>
            <a:r>
              <a:rPr lang="en-US" altLang="ja-JP" sz="1400" dirty="0" err="1"/>
              <a:t>pVTZ</a:t>
            </a:r>
            <a:endParaRPr lang="en-US" altLang="ja-JP" sz="1400" dirty="0"/>
          </a:p>
          <a:p>
            <a:r>
              <a:rPr lang="en-US" altLang="ja-JP" sz="1400" dirty="0"/>
              <a:t>           MODE=   4   2, GRID=   9   9   CCSD(T)/cc-</a:t>
            </a:r>
            <a:r>
              <a:rPr lang="en-US" altLang="ja-JP" sz="1400" dirty="0" err="1"/>
              <a:t>pVTZ</a:t>
            </a:r>
            <a:endParaRPr lang="en-US" altLang="ja-JP" sz="1400" dirty="0"/>
          </a:p>
          <a:p>
            <a:r>
              <a:rPr lang="en-US" altLang="ja-JP" sz="1400" dirty="0"/>
              <a:t>           MODE=   4   3, GRID=   7   7   B3LYP/cc-</a:t>
            </a:r>
            <a:r>
              <a:rPr lang="en-US" altLang="ja-JP" sz="1400" dirty="0" err="1"/>
              <a:t>pVDZ</a:t>
            </a:r>
            <a:endParaRPr lang="en-US" altLang="ja-JP" sz="1400" dirty="0"/>
          </a:p>
          <a:p>
            <a:r>
              <a:rPr lang="en-US" altLang="ja-JP" sz="1400" dirty="0"/>
              <a:t>           MODE=   5   1, GRID=   9   9   CCSD(T)/cc-</a:t>
            </a:r>
            <a:r>
              <a:rPr lang="en-US" altLang="ja-JP" sz="1400" dirty="0" err="1"/>
              <a:t>pVTZ</a:t>
            </a:r>
            <a:endParaRPr lang="en-US" altLang="ja-JP" sz="1400" dirty="0"/>
          </a:p>
          <a:p>
            <a:r>
              <a:rPr lang="en-US" altLang="ja-JP" sz="1400" dirty="0"/>
              <a:t>           MODE=   5   2, GRID=   9   9   CCSD(T)/cc-</a:t>
            </a:r>
            <a:r>
              <a:rPr lang="en-US" altLang="ja-JP" sz="1400" dirty="0" err="1"/>
              <a:t>pVTZ</a:t>
            </a:r>
            <a:endParaRPr lang="en-US" altLang="ja-JP" sz="1400" dirty="0"/>
          </a:p>
          <a:p>
            <a:r>
              <a:rPr lang="en-US" altLang="ja-JP" sz="1400" dirty="0"/>
              <a:t>           MODE=   5   3, GRID=   9   9   CCSD(T)/cc-</a:t>
            </a:r>
            <a:r>
              <a:rPr lang="en-US" altLang="ja-JP" sz="1400" dirty="0" err="1"/>
              <a:t>pVTZ</a:t>
            </a:r>
            <a:endParaRPr lang="en-US" altLang="ja-JP" sz="1400" dirty="0"/>
          </a:p>
          <a:p>
            <a:r>
              <a:rPr lang="en-US" altLang="ja-JP" sz="1400" dirty="0"/>
              <a:t>           MODE=   5   4, GRID=   7   7   B3LYP/cc-</a:t>
            </a:r>
            <a:r>
              <a:rPr lang="en-US" altLang="ja-JP" sz="1400" dirty="0" err="1"/>
              <a:t>pVDZ</a:t>
            </a:r>
            <a:endParaRPr lang="en-US" altLang="ja-JP" sz="1400" dirty="0"/>
          </a:p>
          <a:p>
            <a:r>
              <a:rPr lang="en-US" altLang="ja-JP" sz="1400" dirty="0"/>
              <a:t>           MODE=   6   1, GRID=   9   9   CCSD(T)/cc-</a:t>
            </a:r>
            <a:r>
              <a:rPr lang="en-US" altLang="ja-JP" sz="1400" dirty="0" err="1"/>
              <a:t>pVTZ</a:t>
            </a:r>
            <a:endParaRPr lang="en-US" altLang="ja-JP" sz="1400" dirty="0"/>
          </a:p>
          <a:p>
            <a:r>
              <a:rPr lang="en-US" altLang="ja-JP" sz="1400" dirty="0"/>
              <a:t>           MODE=   6   2, GRID=   9   9   CCSD(T)/cc-</a:t>
            </a:r>
            <a:r>
              <a:rPr lang="en-US" altLang="ja-JP" sz="1400" dirty="0" err="1"/>
              <a:t>pVTZ</a:t>
            </a:r>
            <a:endParaRPr lang="en-US" altLang="ja-JP" sz="1400" dirty="0"/>
          </a:p>
          <a:p>
            <a:r>
              <a:rPr lang="en-US" altLang="ja-JP" sz="1400" dirty="0"/>
              <a:t>           MODE=   6   3, GRID=   9   9   CCSD(T)/cc-</a:t>
            </a:r>
            <a:r>
              <a:rPr lang="en-US" altLang="ja-JP" sz="1400" dirty="0" err="1"/>
              <a:t>pVTZ</a:t>
            </a:r>
            <a:endParaRPr lang="en-US" altLang="ja-JP" sz="1400" dirty="0"/>
          </a:p>
          <a:p>
            <a:r>
              <a:rPr lang="en-US" altLang="ja-JP" sz="1400" dirty="0"/>
              <a:t>           MODE=   6   4, GRID=   9   9   CCSD(T)/cc-</a:t>
            </a:r>
            <a:r>
              <a:rPr lang="en-US" altLang="ja-JP" sz="1400" dirty="0" err="1"/>
              <a:t>pVTZ</a:t>
            </a:r>
            <a:endParaRPr lang="en-US" altLang="ja-JP" sz="1400" dirty="0"/>
          </a:p>
          <a:p>
            <a:r>
              <a:rPr lang="en-US" altLang="ja-JP" sz="1400" dirty="0"/>
              <a:t>           MODE=   6   5, GRID=   9   9   CCSD(T)/cc-</a:t>
            </a:r>
            <a:r>
              <a:rPr lang="en-US" altLang="ja-JP" sz="1400" dirty="0" err="1"/>
              <a:t>pVTZ</a:t>
            </a:r>
            <a:endParaRPr lang="en-US" altLang="ja-JP" sz="1400" dirty="0"/>
          </a:p>
          <a:p>
            <a:endParaRPr lang="en-US" altLang="ja-JP" sz="1400" dirty="0"/>
          </a:p>
          <a:p>
            <a:r>
              <a:rPr lang="en-US" altLang="ja-JP" sz="1400" dirty="0"/>
              <a:t>         o QFF  B3LYP/cc-</a:t>
            </a:r>
            <a:r>
              <a:rPr lang="en-US" altLang="ja-JP" sz="1400" dirty="0" err="1"/>
              <a:t>pVDZ</a:t>
            </a:r>
            <a:endParaRPr lang="en-US" altLang="ja-JP" sz="1400" dirty="0"/>
          </a:p>
          <a:p>
            <a:endParaRPr lang="en-US" altLang="ja-JP" sz="1400" dirty="0"/>
          </a:p>
          <a:p>
            <a:r>
              <a:rPr lang="en-US" altLang="ja-JP" sz="1400" dirty="0"/>
              <a:t>           MODE=   3   1</a:t>
            </a:r>
          </a:p>
          <a:p>
            <a:r>
              <a:rPr lang="en-US" altLang="ja-JP" sz="1400" dirty="0"/>
              <a:t>           MODE=   4   1</a:t>
            </a:r>
          </a:p>
        </p:txBody>
      </p:sp>
      <p:sp>
        <p:nvSpPr>
          <p:cNvPr id="6" name="テキスト ボックス 10">
            <a:extLst>
              <a:ext uri="{FF2B5EF4-FFF2-40B4-BE49-F238E27FC236}">
                <a16:creationId xmlns:a16="http://schemas.microsoft.com/office/drawing/2014/main" id="{65FC8C7B-F902-7249-B881-98FFE1239DD3}"/>
              </a:ext>
            </a:extLst>
          </p:cNvPr>
          <p:cNvSpPr txBox="1">
            <a:spLocks noChangeArrowheads="1"/>
          </p:cNvSpPr>
          <p:nvPr/>
        </p:nvSpPr>
        <p:spPr bwMode="auto">
          <a:xfrm>
            <a:off x="5430837" y="1386113"/>
            <a:ext cx="30718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err="1">
                <a:ea typeface="メイリオ" charset="-128"/>
                <a:cs typeface="メイリオ" charset="-128"/>
              </a:rPr>
              <a:t>Desciption</a:t>
            </a:r>
            <a:r>
              <a:rPr lang="en-US" altLang="ja-JP" sz="1800" dirty="0">
                <a:ea typeface="メイリオ" charset="-128"/>
                <a:cs typeface="メイリオ" charset="-128"/>
              </a:rPr>
              <a:t> of 2MR-PES</a:t>
            </a: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r>
              <a:rPr lang="en-US" altLang="ja-JP" sz="1800" dirty="0">
                <a:ea typeface="メイリオ" charset="-128"/>
                <a:cs typeface="メイリオ" charset="-128"/>
              </a:rPr>
              <a:t>Strongly coupled terms </a:t>
            </a:r>
          </a:p>
          <a:p>
            <a:pPr eaLnBrk="1" hangingPunct="1">
              <a:lnSpc>
                <a:spcPct val="100000"/>
              </a:lnSpc>
              <a:spcBef>
                <a:spcPct val="0"/>
              </a:spcBef>
              <a:buFontTx/>
              <a:buNone/>
            </a:pPr>
            <a:r>
              <a:rPr lang="en-US" altLang="ja-JP" sz="1800" dirty="0">
                <a:ea typeface="メイリオ" charset="-128"/>
                <a:cs typeface="メイリオ" charset="-128"/>
              </a:rPr>
              <a:t>(MCS &gt; 10)</a:t>
            </a:r>
          </a:p>
          <a:p>
            <a:pPr eaLnBrk="1" hangingPunct="1">
              <a:lnSpc>
                <a:spcPct val="100000"/>
              </a:lnSpc>
              <a:spcBef>
                <a:spcPct val="0"/>
              </a:spcBef>
              <a:buFontTx/>
              <a:buNone/>
            </a:pPr>
            <a:endParaRPr lang="en-US" altLang="ja-JP" sz="1800" dirty="0">
              <a:ea typeface="メイリオ" charset="-128"/>
              <a:cs typeface="メイリオ" charset="-128"/>
            </a:endParaRPr>
          </a:p>
          <a:p>
            <a:pPr eaLnBrk="1" hangingPunct="1">
              <a:lnSpc>
                <a:spcPct val="100000"/>
              </a:lnSpc>
              <a:spcBef>
                <a:spcPct val="0"/>
              </a:spcBef>
              <a:buFontTx/>
              <a:buNone/>
            </a:pPr>
            <a:r>
              <a:rPr lang="en-US" altLang="ja-JP" sz="1800" dirty="0">
                <a:ea typeface="メイリオ" charset="-128"/>
                <a:cs typeface="メイリオ" charset="-128"/>
              </a:rPr>
              <a:t>Weakly coupled terms </a:t>
            </a:r>
          </a:p>
          <a:p>
            <a:pPr eaLnBrk="1" hangingPunct="1">
              <a:lnSpc>
                <a:spcPct val="100000"/>
              </a:lnSpc>
              <a:spcBef>
                <a:spcPct val="0"/>
              </a:spcBef>
              <a:buFontTx/>
              <a:buNone/>
            </a:pPr>
            <a:r>
              <a:rPr lang="en-US" altLang="ja-JP" sz="1800" dirty="0">
                <a:ea typeface="メイリオ" charset="-128"/>
                <a:cs typeface="メイリオ" charset="-128"/>
              </a:rPr>
              <a:t>(MCS &gt;1)</a:t>
            </a:r>
          </a:p>
        </p:txBody>
      </p:sp>
      <p:cxnSp>
        <p:nvCxnSpPr>
          <p:cNvPr id="7" name="直線矢印コネクタ 6">
            <a:extLst>
              <a:ext uri="{FF2B5EF4-FFF2-40B4-BE49-F238E27FC236}">
                <a16:creationId xmlns:a16="http://schemas.microsoft.com/office/drawing/2014/main" id="{58D0BD00-4BBC-1A4E-A67A-9F7732F24BAB}"/>
              </a:ext>
            </a:extLst>
          </p:cNvPr>
          <p:cNvCxnSpPr>
            <a:cxnSpLocks/>
          </p:cNvCxnSpPr>
          <p:nvPr/>
        </p:nvCxnSpPr>
        <p:spPr bwMode="auto">
          <a:xfrm flipH="1">
            <a:off x="2574760" y="5290938"/>
            <a:ext cx="299185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7CA8F0FD-431F-4A45-9568-D233050BE472}"/>
              </a:ext>
            </a:extLst>
          </p:cNvPr>
          <p:cNvGrpSpPr/>
          <p:nvPr/>
        </p:nvGrpSpPr>
        <p:grpSpPr>
          <a:xfrm>
            <a:off x="4864608" y="1999107"/>
            <a:ext cx="573053" cy="2518029"/>
            <a:chOff x="4864608" y="1999107"/>
            <a:chExt cx="573053" cy="2518029"/>
          </a:xfrm>
        </p:grpSpPr>
        <p:sp>
          <p:nvSpPr>
            <p:cNvPr id="8" name="右中かっこ 7">
              <a:extLst>
                <a:ext uri="{FF2B5EF4-FFF2-40B4-BE49-F238E27FC236}">
                  <a16:creationId xmlns:a16="http://schemas.microsoft.com/office/drawing/2014/main" id="{6AF98F58-B839-3944-BA5F-CC0879D67408}"/>
                </a:ext>
              </a:extLst>
            </p:cNvPr>
            <p:cNvSpPr/>
            <p:nvPr/>
          </p:nvSpPr>
          <p:spPr>
            <a:xfrm>
              <a:off x="4864608" y="1999107"/>
              <a:ext cx="82296" cy="424053"/>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03FA3869-FD07-CB42-BC1F-1269A6F427BB}"/>
                </a:ext>
              </a:extLst>
            </p:cNvPr>
            <p:cNvSpPr/>
            <p:nvPr/>
          </p:nvSpPr>
          <p:spPr>
            <a:xfrm>
              <a:off x="4864608" y="2636912"/>
              <a:ext cx="82296" cy="590920"/>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F9979592-8D58-EE4C-8A14-3372ADF68E63}"/>
                </a:ext>
              </a:extLst>
            </p:cNvPr>
            <p:cNvSpPr/>
            <p:nvPr/>
          </p:nvSpPr>
          <p:spPr>
            <a:xfrm>
              <a:off x="4864608" y="3501008"/>
              <a:ext cx="85764" cy="1016128"/>
            </a:xfrm>
            <a:prstGeom prst="rightBrace">
              <a:avLst>
                <a:gd name="adj1" fmla="val 37729"/>
                <a:gd name="adj2" fmla="val 50000"/>
              </a:avLst>
            </a:prstGeom>
            <a:ln w="127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11">
              <a:extLst>
                <a:ext uri="{FF2B5EF4-FFF2-40B4-BE49-F238E27FC236}">
                  <a16:creationId xmlns:a16="http://schemas.microsoft.com/office/drawing/2014/main" id="{E6D50728-7452-C847-AB5A-5740C89F84AD}"/>
                </a:ext>
              </a:extLst>
            </p:cNvPr>
            <p:cNvSpPr/>
            <p:nvPr/>
          </p:nvSpPr>
          <p:spPr>
            <a:xfrm>
              <a:off x="4956175" y="2207172"/>
              <a:ext cx="71447" cy="1802525"/>
            </a:xfrm>
            <a:custGeom>
              <a:avLst/>
              <a:gdLst>
                <a:gd name="connsiteX0" fmla="*/ 0 w 94594"/>
                <a:gd name="connsiteY0" fmla="*/ 0 h 262759"/>
                <a:gd name="connsiteX1" fmla="*/ 94594 w 94594"/>
                <a:gd name="connsiteY1" fmla="*/ 0 h 262759"/>
                <a:gd name="connsiteX2" fmla="*/ 94594 w 94594"/>
                <a:gd name="connsiteY2" fmla="*/ 262759 h 262759"/>
                <a:gd name="connsiteX3" fmla="*/ 0 w 94594"/>
                <a:gd name="connsiteY3" fmla="*/ 262759 h 262759"/>
              </a:gdLst>
              <a:ahLst/>
              <a:cxnLst>
                <a:cxn ang="0">
                  <a:pos x="connsiteX0" y="connsiteY0"/>
                </a:cxn>
                <a:cxn ang="0">
                  <a:pos x="connsiteX1" y="connsiteY1"/>
                </a:cxn>
                <a:cxn ang="0">
                  <a:pos x="connsiteX2" y="connsiteY2"/>
                </a:cxn>
                <a:cxn ang="0">
                  <a:pos x="connsiteX3" y="connsiteY3"/>
                </a:cxn>
              </a:cxnLst>
              <a:rect l="l" t="t" r="r" b="b"/>
              <a:pathLst>
                <a:path w="94594" h="262759">
                  <a:moveTo>
                    <a:pt x="0" y="0"/>
                  </a:moveTo>
                  <a:lnTo>
                    <a:pt x="94594" y="0"/>
                  </a:lnTo>
                  <a:lnTo>
                    <a:pt x="94594" y="262759"/>
                  </a:lnTo>
                  <a:lnTo>
                    <a:pt x="0" y="262759"/>
                  </a:lnTo>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2CE9BB90-62EF-A749-8EC6-ADB11F062279}"/>
                </a:ext>
              </a:extLst>
            </p:cNvPr>
            <p:cNvCxnSpPr/>
            <p:nvPr/>
          </p:nvCxnSpPr>
          <p:spPr>
            <a:xfrm>
              <a:off x="4955627" y="2932386"/>
              <a:ext cx="73573"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3BD0649-A889-BF40-AAAD-508A46B4DBAD}"/>
                </a:ext>
              </a:extLst>
            </p:cNvPr>
            <p:cNvCxnSpPr>
              <a:cxnSpLocks/>
            </p:cNvCxnSpPr>
            <p:nvPr/>
          </p:nvCxnSpPr>
          <p:spPr>
            <a:xfrm>
              <a:off x="5032375" y="2420888"/>
              <a:ext cx="40528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5D54B8FD-B6C4-4946-AFC3-3913E695C47F}"/>
              </a:ext>
            </a:extLst>
          </p:cNvPr>
          <p:cNvGrpSpPr/>
          <p:nvPr/>
        </p:nvGrpSpPr>
        <p:grpSpPr>
          <a:xfrm>
            <a:off x="4870036" y="2531851"/>
            <a:ext cx="569981" cy="847454"/>
            <a:chOff x="4870036" y="2531851"/>
            <a:chExt cx="569981" cy="847454"/>
          </a:xfrm>
        </p:grpSpPr>
        <p:sp>
          <p:nvSpPr>
            <p:cNvPr id="18" name="フリーフォーム 17">
              <a:extLst>
                <a:ext uri="{FF2B5EF4-FFF2-40B4-BE49-F238E27FC236}">
                  <a16:creationId xmlns:a16="http://schemas.microsoft.com/office/drawing/2014/main" id="{CC8ED212-F144-6848-8B3E-142D234CCF4D}"/>
                </a:ext>
              </a:extLst>
            </p:cNvPr>
            <p:cNvSpPr/>
            <p:nvPr/>
          </p:nvSpPr>
          <p:spPr>
            <a:xfrm>
              <a:off x="4870036" y="2531851"/>
              <a:ext cx="298312" cy="847454"/>
            </a:xfrm>
            <a:custGeom>
              <a:avLst/>
              <a:gdLst>
                <a:gd name="connsiteX0" fmla="*/ 0 w 94594"/>
                <a:gd name="connsiteY0" fmla="*/ 0 h 262759"/>
                <a:gd name="connsiteX1" fmla="*/ 94594 w 94594"/>
                <a:gd name="connsiteY1" fmla="*/ 0 h 262759"/>
                <a:gd name="connsiteX2" fmla="*/ 94594 w 94594"/>
                <a:gd name="connsiteY2" fmla="*/ 262759 h 262759"/>
                <a:gd name="connsiteX3" fmla="*/ 0 w 94594"/>
                <a:gd name="connsiteY3" fmla="*/ 262759 h 262759"/>
              </a:gdLst>
              <a:ahLst/>
              <a:cxnLst>
                <a:cxn ang="0">
                  <a:pos x="connsiteX0" y="connsiteY0"/>
                </a:cxn>
                <a:cxn ang="0">
                  <a:pos x="connsiteX1" y="connsiteY1"/>
                </a:cxn>
                <a:cxn ang="0">
                  <a:pos x="connsiteX2" y="connsiteY2"/>
                </a:cxn>
                <a:cxn ang="0">
                  <a:pos x="connsiteX3" y="connsiteY3"/>
                </a:cxn>
              </a:cxnLst>
              <a:rect l="l" t="t" r="r" b="b"/>
              <a:pathLst>
                <a:path w="94594" h="262759">
                  <a:moveTo>
                    <a:pt x="0" y="0"/>
                  </a:moveTo>
                  <a:lnTo>
                    <a:pt x="94594" y="0"/>
                  </a:lnTo>
                  <a:lnTo>
                    <a:pt x="94594" y="262759"/>
                  </a:lnTo>
                  <a:lnTo>
                    <a:pt x="0" y="262759"/>
                  </a:ln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53819718-D75C-2145-B667-C15CE0CB5BF2}"/>
                </a:ext>
              </a:extLst>
            </p:cNvPr>
            <p:cNvCxnSpPr>
              <a:cxnSpLocks/>
            </p:cNvCxnSpPr>
            <p:nvPr/>
          </p:nvCxnSpPr>
          <p:spPr>
            <a:xfrm>
              <a:off x="5171523" y="3235896"/>
              <a:ext cx="26849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24">
            <a:extLst>
              <a:ext uri="{FF2B5EF4-FFF2-40B4-BE49-F238E27FC236}">
                <a16:creationId xmlns:a16="http://schemas.microsoft.com/office/drawing/2014/main" id="{45F427CF-A879-C545-9B15-7BF93B460BCB}"/>
              </a:ext>
            </a:extLst>
          </p:cNvPr>
          <p:cNvSpPr txBox="1"/>
          <p:nvPr/>
        </p:nvSpPr>
        <p:spPr>
          <a:xfrm>
            <a:off x="5582653" y="5117432"/>
            <a:ext cx="2286908" cy="369332"/>
          </a:xfrm>
          <a:prstGeom prst="rect">
            <a:avLst/>
          </a:prstGeom>
          <a:noFill/>
        </p:spPr>
        <p:txBody>
          <a:bodyPr wrap="none" rtlCol="0">
            <a:spAutoFit/>
          </a:bodyPr>
          <a:lstStyle/>
          <a:p>
            <a:pPr>
              <a:spcBef>
                <a:spcPct val="0"/>
              </a:spcBef>
            </a:pPr>
            <a:r>
              <a:rPr lang="en-US" altLang="ja-JP" dirty="0">
                <a:ea typeface="メイリオ" charset="-128"/>
                <a:cs typeface="メイリオ" charset="-128"/>
              </a:rPr>
              <a:t>Other terms (MCS &lt; 1)</a:t>
            </a:r>
            <a:endParaRPr lang="ja-JP" altLang="en-US">
              <a:ea typeface="メイリオ" charset="-128"/>
              <a:cs typeface="メイリオ" charset="-128"/>
            </a:endParaRPr>
          </a:p>
        </p:txBody>
      </p:sp>
    </p:spTree>
    <p:extLst>
      <p:ext uri="{BB962C8B-B14F-4D97-AF65-F5344CB8AC3E}">
        <p14:creationId xmlns:p14="http://schemas.microsoft.com/office/powerpoint/2010/main" val="1657658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5E96FCC-8844-F545-AF9D-19BA34470318}"/>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sp>
        <p:nvSpPr>
          <p:cNvPr id="3" name="テキスト ボックス 2">
            <a:extLst>
              <a:ext uri="{FF2B5EF4-FFF2-40B4-BE49-F238E27FC236}">
                <a16:creationId xmlns:a16="http://schemas.microsoft.com/office/drawing/2014/main" id="{2457D577-CA53-DB48-B8C3-CB1FA9E24FD8}"/>
              </a:ext>
            </a:extLst>
          </p:cNvPr>
          <p:cNvSpPr txBox="1"/>
          <p:nvPr/>
        </p:nvSpPr>
        <p:spPr>
          <a:xfrm>
            <a:off x="995847" y="466935"/>
            <a:ext cx="4554721" cy="3323987"/>
          </a:xfrm>
          <a:prstGeom prst="rect">
            <a:avLst/>
          </a:prstGeom>
          <a:noFill/>
          <a:ln>
            <a:solidFill>
              <a:schemeClr val="accent1"/>
            </a:solidFill>
          </a:ln>
        </p:spPr>
        <p:txBody>
          <a:bodyPr wrap="square" rtlCol="0">
            <a:spAutoFit/>
          </a:bodyPr>
          <a:lstStyle/>
          <a:p>
            <a:endParaRPr lang="en-US" altLang="ja-JP" sz="1400" dirty="0"/>
          </a:p>
          <a:p>
            <a:r>
              <a:rPr lang="en-US" altLang="ja-JP" sz="1400" dirty="0"/>
              <a:t>         3MR-PEF</a:t>
            </a:r>
          </a:p>
          <a:p>
            <a:endParaRPr lang="en-US" altLang="ja-JP" sz="1400" dirty="0"/>
          </a:p>
          <a:p>
            <a:r>
              <a:rPr lang="en-US" altLang="ja-JP" sz="1400" dirty="0"/>
              <a:t>         o GRID PEF</a:t>
            </a:r>
          </a:p>
          <a:p>
            <a:endParaRPr lang="en-US" altLang="ja-JP" sz="1400" dirty="0"/>
          </a:p>
          <a:p>
            <a:r>
              <a:rPr lang="en-US" altLang="ja-JP" sz="1400" dirty="0"/>
              <a:t>           MODE=   5   4   3, GRID=   7   7   7   B3LYP/cc-</a:t>
            </a:r>
            <a:r>
              <a:rPr lang="en-US" altLang="ja-JP" sz="1400" dirty="0" err="1"/>
              <a:t>pVDZ</a:t>
            </a:r>
            <a:endParaRPr lang="en-US" altLang="ja-JP" sz="1400" dirty="0"/>
          </a:p>
          <a:p>
            <a:r>
              <a:rPr lang="en-US" altLang="ja-JP" sz="1400" dirty="0"/>
              <a:t>           MODE=   6   3   2, GRID=   9   9   9   CCSD(T)/cc-</a:t>
            </a:r>
            <a:r>
              <a:rPr lang="en-US" altLang="ja-JP" sz="1400" dirty="0" err="1"/>
              <a:t>pVTZ</a:t>
            </a:r>
            <a:endParaRPr lang="en-US" altLang="ja-JP" sz="1400" dirty="0"/>
          </a:p>
          <a:p>
            <a:r>
              <a:rPr lang="en-US" altLang="ja-JP" sz="1400" dirty="0"/>
              <a:t>           MODE=   6   4   2, GRID=   9   9   9   CCSD(T)/cc-</a:t>
            </a:r>
            <a:r>
              <a:rPr lang="en-US" altLang="ja-JP" sz="1400" dirty="0" err="1"/>
              <a:t>pVTZ</a:t>
            </a:r>
            <a:endParaRPr lang="en-US" altLang="ja-JP" sz="1400" dirty="0"/>
          </a:p>
          <a:p>
            <a:endParaRPr lang="en-US" altLang="ja-JP" sz="1400" dirty="0"/>
          </a:p>
          <a:p>
            <a:r>
              <a:rPr lang="en-US" altLang="ja-JP" sz="1400" dirty="0"/>
              <a:t>         o QFF  B3LYP/cc-</a:t>
            </a:r>
            <a:r>
              <a:rPr lang="en-US" altLang="ja-JP" sz="1400" dirty="0" err="1"/>
              <a:t>pVDZ</a:t>
            </a:r>
            <a:endParaRPr lang="en-US" altLang="ja-JP" sz="1400" dirty="0"/>
          </a:p>
          <a:p>
            <a:endParaRPr lang="en-US" altLang="ja-JP" sz="1400" dirty="0"/>
          </a:p>
          <a:p>
            <a:r>
              <a:rPr lang="en-US" altLang="ja-JP" sz="1400" dirty="0"/>
              <a:t>           MODE=   3   2   1</a:t>
            </a:r>
          </a:p>
          <a:p>
            <a:r>
              <a:rPr lang="en-US" altLang="ja-JP" sz="1400" dirty="0"/>
              <a:t>           MODE=   4   2   1</a:t>
            </a:r>
          </a:p>
          <a:p>
            <a:r>
              <a:rPr lang="en-US" altLang="ja-JP" sz="1400" dirty="0"/>
              <a:t>           MODE=   4   3   1</a:t>
            </a:r>
          </a:p>
          <a:p>
            <a:r>
              <a:rPr lang="en-US" altLang="ja-JP" sz="1400" dirty="0"/>
              <a:t>           …</a:t>
            </a:r>
          </a:p>
        </p:txBody>
      </p:sp>
      <p:sp>
        <p:nvSpPr>
          <p:cNvPr id="4" name="テキスト ボックス 10">
            <a:extLst>
              <a:ext uri="{FF2B5EF4-FFF2-40B4-BE49-F238E27FC236}">
                <a16:creationId xmlns:a16="http://schemas.microsoft.com/office/drawing/2014/main" id="{2E0DFE33-E837-644D-9BE9-901579CF49E2}"/>
              </a:ext>
            </a:extLst>
          </p:cNvPr>
          <p:cNvSpPr txBox="1">
            <a:spLocks noChangeArrowheads="1"/>
          </p:cNvSpPr>
          <p:nvPr/>
        </p:nvSpPr>
        <p:spPr bwMode="auto">
          <a:xfrm>
            <a:off x="5612731" y="1161525"/>
            <a:ext cx="26151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A similar description for 3MR-PES. Note that many terms are now classified to “others”.</a:t>
            </a:r>
            <a:endParaRPr lang="ja-JP" altLang="en-US" sz="1800">
              <a:ea typeface="メイリオ" charset="-128"/>
              <a:cs typeface="メイリオ" charset="-128"/>
            </a:endParaRPr>
          </a:p>
        </p:txBody>
      </p:sp>
      <p:sp>
        <p:nvSpPr>
          <p:cNvPr id="5" name="テキスト ボックス 4">
            <a:extLst>
              <a:ext uri="{FF2B5EF4-FFF2-40B4-BE49-F238E27FC236}">
                <a16:creationId xmlns:a16="http://schemas.microsoft.com/office/drawing/2014/main" id="{ABC53950-81AD-2D41-86C7-EA1AD8440324}"/>
              </a:ext>
            </a:extLst>
          </p:cNvPr>
          <p:cNvSpPr txBox="1"/>
          <p:nvPr/>
        </p:nvSpPr>
        <p:spPr>
          <a:xfrm>
            <a:off x="827088" y="3946357"/>
            <a:ext cx="4097838" cy="2031325"/>
          </a:xfrm>
          <a:prstGeom prst="rect">
            <a:avLst/>
          </a:prstGeom>
          <a:noFill/>
        </p:spPr>
        <p:txBody>
          <a:bodyPr wrap="square" rtlCol="0">
            <a:spAutoFit/>
          </a:bodyPr>
          <a:lstStyle/>
          <a:p>
            <a:r>
              <a:rPr kumimoji="1" lang="en-US" altLang="ja-JP" dirty="0"/>
              <a:t>Note that the labels “B3LYP/cc-</a:t>
            </a:r>
            <a:r>
              <a:rPr kumimoji="1" lang="en-US" altLang="ja-JP" dirty="0" err="1"/>
              <a:t>pVDZ</a:t>
            </a:r>
            <a:r>
              <a:rPr kumimoji="1" lang="en-US" altLang="ja-JP" dirty="0"/>
              <a:t>” and “CCSD(T)/cc-</a:t>
            </a:r>
            <a:r>
              <a:rPr kumimoji="1" lang="en-US" altLang="ja-JP" dirty="0" err="1"/>
              <a:t>pVTZ</a:t>
            </a:r>
            <a:r>
              <a:rPr kumimoji="1" lang="en-US" altLang="ja-JP" dirty="0"/>
              <a:t>” </a:t>
            </a:r>
            <a:r>
              <a:rPr lang="en-US" altLang="ja-JP" dirty="0"/>
              <a:t>come </a:t>
            </a:r>
            <a:r>
              <a:rPr kumimoji="1" lang="en-US" altLang="ja-JP" dirty="0"/>
              <a:t>from</a:t>
            </a:r>
            <a:r>
              <a:rPr lang="en-US" altLang="ja-JP" dirty="0"/>
              <a:t> the input file for </a:t>
            </a:r>
            <a:r>
              <a:rPr lang="en-US" altLang="ja-JP" dirty="0" err="1"/>
              <a:t>MakePES</a:t>
            </a:r>
            <a:r>
              <a:rPr lang="en-US" altLang="ja-JP" dirty="0"/>
              <a:t>, specifically, </a:t>
            </a:r>
            <a:r>
              <a:rPr kumimoji="1" lang="en-US" altLang="ja-JP" dirty="0"/>
              <a:t>the &lt;title&gt; keyword of &lt;</a:t>
            </a:r>
            <a:r>
              <a:rPr kumimoji="1" lang="en-US" altLang="ja-JP" dirty="0" err="1"/>
              <a:t>qchem</a:t>
            </a:r>
            <a:r>
              <a:rPr kumimoji="1" lang="en-US" altLang="ja-JP" dirty="0"/>
              <a:t>&gt;. It is quite important to give an appropriate name here. For example, if you name B3LYP for CCSD(T) jobs, </a:t>
            </a:r>
            <a:r>
              <a:rPr lang="en-US" altLang="ja-JP" dirty="0"/>
              <a:t>you may </a:t>
            </a:r>
            <a:r>
              <a:rPr kumimoji="1" lang="en-US" altLang="ja-JP" dirty="0"/>
              <a:t>get screwed up at this stage.</a:t>
            </a:r>
            <a:endParaRPr kumimoji="1" lang="ja-JP" altLang="en-US"/>
          </a:p>
        </p:txBody>
      </p:sp>
      <p:sp>
        <p:nvSpPr>
          <p:cNvPr id="6" name="テキスト ボックス 5">
            <a:extLst>
              <a:ext uri="{FF2B5EF4-FFF2-40B4-BE49-F238E27FC236}">
                <a16:creationId xmlns:a16="http://schemas.microsoft.com/office/drawing/2014/main" id="{80E75DEE-8F1A-2949-A0B2-47277E9885F6}"/>
              </a:ext>
            </a:extLst>
          </p:cNvPr>
          <p:cNvSpPr txBox="1"/>
          <p:nvPr/>
        </p:nvSpPr>
        <p:spPr>
          <a:xfrm>
            <a:off x="5021178" y="4090737"/>
            <a:ext cx="3169778" cy="1384995"/>
          </a:xfrm>
          <a:prstGeom prst="rect">
            <a:avLst/>
          </a:prstGeom>
          <a:noFill/>
          <a:ln>
            <a:solidFill>
              <a:schemeClr val="accent1"/>
            </a:solidFill>
          </a:ln>
        </p:spPr>
        <p:txBody>
          <a:bodyPr wrap="none" rtlCol="0">
            <a:spAutoFit/>
          </a:bodyPr>
          <a:lstStyle/>
          <a:p>
            <a:r>
              <a:rPr lang="en-US" altLang="ja-JP" sz="1200" dirty="0"/>
              <a:t> &lt;</a:t>
            </a:r>
            <a:r>
              <a:rPr lang="en-US" altLang="ja-JP" sz="1200" dirty="0" err="1"/>
              <a:t>qchem</a:t>
            </a:r>
            <a:r>
              <a:rPr lang="en-US" altLang="ja-JP" sz="1200" dirty="0"/>
              <a:t> id="</a:t>
            </a:r>
            <a:r>
              <a:rPr lang="en-US" altLang="ja-JP" sz="1200" dirty="0" err="1"/>
              <a:t>ene</a:t>
            </a:r>
            <a:r>
              <a:rPr lang="en-US" altLang="ja-JP" sz="1200" dirty="0"/>
              <a:t>"&gt;</a:t>
            </a:r>
          </a:p>
          <a:p>
            <a:r>
              <a:rPr lang="en-US" altLang="ja-JP" sz="1200" dirty="0"/>
              <a:t>      &lt;program      value="gaussian" /&gt;</a:t>
            </a:r>
          </a:p>
          <a:p>
            <a:r>
              <a:rPr lang="en-US" altLang="ja-JP" sz="1200" dirty="0"/>
              <a:t>      &lt;</a:t>
            </a:r>
            <a:r>
              <a:rPr lang="en-US" altLang="ja-JP" sz="1200" dirty="0" err="1"/>
              <a:t>dryrun</a:t>
            </a:r>
            <a:r>
              <a:rPr lang="en-US" altLang="ja-JP" sz="1200" dirty="0"/>
              <a:t>          value="false"/&gt;</a:t>
            </a:r>
          </a:p>
          <a:p>
            <a:r>
              <a:rPr lang="en-US" altLang="ja-JP" sz="1200" dirty="0"/>
              <a:t>      &lt;</a:t>
            </a:r>
            <a:r>
              <a:rPr lang="en-US" altLang="ja-JP" sz="1200" dirty="0" err="1"/>
              <a:t>removefiles</a:t>
            </a:r>
            <a:r>
              <a:rPr lang="en-US" altLang="ja-JP" sz="1200" dirty="0"/>
              <a:t> value="true" /&gt;</a:t>
            </a:r>
          </a:p>
          <a:p>
            <a:r>
              <a:rPr lang="en-US" altLang="ja-JP" sz="1200" dirty="0"/>
              <a:t>      &lt;title               value="</a:t>
            </a:r>
            <a:r>
              <a:rPr lang="en-US" altLang="ja-JP" sz="1200" dirty="0">
                <a:solidFill>
                  <a:srgbClr val="FF0000"/>
                </a:solidFill>
              </a:rPr>
              <a:t>CCSD(T)/cc-</a:t>
            </a:r>
            <a:r>
              <a:rPr lang="en-US" altLang="ja-JP" sz="1200" dirty="0" err="1">
                <a:solidFill>
                  <a:srgbClr val="FF0000"/>
                </a:solidFill>
              </a:rPr>
              <a:t>pVTZ</a:t>
            </a:r>
            <a:r>
              <a:rPr lang="en-US" altLang="ja-JP" sz="1200" dirty="0"/>
              <a:t>" /&gt;</a:t>
            </a:r>
          </a:p>
          <a:p>
            <a:r>
              <a:rPr lang="en-US" altLang="ja-JP" sz="1200" dirty="0"/>
              <a:t>      &lt;template      value="GaussianTemplate3" /&gt;</a:t>
            </a:r>
          </a:p>
          <a:p>
            <a:r>
              <a:rPr lang="en-US" altLang="ja-JP" sz="1200" dirty="0"/>
              <a:t>   &lt;/</a:t>
            </a:r>
            <a:r>
              <a:rPr lang="en-US" altLang="ja-JP" sz="1200" dirty="0" err="1"/>
              <a:t>qchem</a:t>
            </a:r>
            <a:r>
              <a:rPr lang="en-US" altLang="ja-JP" sz="1200" dirty="0"/>
              <a:t>&gt;</a:t>
            </a:r>
            <a:endParaRPr kumimoji="1" lang="ja-JP" altLang="en-US" sz="1200"/>
          </a:p>
        </p:txBody>
      </p:sp>
    </p:spTree>
    <p:extLst>
      <p:ext uri="{BB962C8B-B14F-4D97-AF65-F5344CB8AC3E}">
        <p14:creationId xmlns:p14="http://schemas.microsoft.com/office/powerpoint/2010/main" val="24935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771E906-C4B2-3840-98C6-86E432471194}"/>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graphicFrame>
        <p:nvGraphicFramePr>
          <p:cNvPr id="3" name="表 2">
            <a:extLst>
              <a:ext uri="{FF2B5EF4-FFF2-40B4-BE49-F238E27FC236}">
                <a16:creationId xmlns:a16="http://schemas.microsoft.com/office/drawing/2014/main" id="{DA99A9FE-56A6-1A49-8282-25DAA23510A8}"/>
              </a:ext>
            </a:extLst>
          </p:cNvPr>
          <p:cNvGraphicFramePr>
            <a:graphicFrameLocks noGrp="1"/>
          </p:cNvGraphicFramePr>
          <p:nvPr>
            <p:extLst>
              <p:ext uri="{D42A27DB-BD31-4B8C-83A1-F6EECF244321}">
                <p14:modId xmlns:p14="http://schemas.microsoft.com/office/powerpoint/2010/main" val="1710546969"/>
              </p:ext>
            </p:extLst>
          </p:nvPr>
        </p:nvGraphicFramePr>
        <p:xfrm>
          <a:off x="1396723" y="1543440"/>
          <a:ext cx="5779770" cy="2937844"/>
        </p:xfrm>
        <a:graphic>
          <a:graphicData uri="http://schemas.openxmlformats.org/drawingml/2006/table">
            <a:tbl>
              <a:tblPr>
                <a:tableStyleId>{5C22544A-7EE6-4342-B048-85BDC9FD1C3A}</a:tableStyleId>
              </a:tblPr>
              <a:tblGrid>
                <a:gridCol w="831850">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gridCol w="1236980">
                  <a:extLst>
                    <a:ext uri="{9D8B030D-6E8A-4147-A177-3AD203B41FA5}">
                      <a16:colId xmlns:a16="http://schemas.microsoft.com/office/drawing/2014/main" val="20002"/>
                    </a:ext>
                  </a:extLst>
                </a:gridCol>
                <a:gridCol w="1236980">
                  <a:extLst>
                    <a:ext uri="{9D8B030D-6E8A-4147-A177-3AD203B41FA5}">
                      <a16:colId xmlns:a16="http://schemas.microsoft.com/office/drawing/2014/main" val="20004"/>
                    </a:ext>
                  </a:extLst>
                </a:gridCol>
                <a:gridCol w="1236980">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H</a:t>
                      </a:r>
                      <a:r>
                        <a:rPr lang="en-US" sz="1600" u="none" strike="noStrike" dirty="0">
                          <a:effectLst/>
                          <a:latin typeface="+mn-lt"/>
                        </a:rPr>
                        <a:t>arm</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VCI</a:t>
                      </a:r>
                      <a:r>
                        <a:rPr lang="hr-HR" sz="1600" u="none" strike="noStrike" dirty="0">
                          <a:effectLst/>
                          <a:latin typeface="+mn-lt"/>
                        </a:rPr>
                        <a:t>[3]-(6)</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u="none" strike="noStrike" dirty="0">
                          <a:effectLst/>
                          <a:latin typeface="+mn-lt"/>
                        </a:rPr>
                        <a:t>VQDPT2-(4)</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Exp.</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1186.9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1162.4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1163.1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1167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a:effectLst/>
                          <a:latin typeface="+mn-lt"/>
                        </a:rPr>
                        <a:t>2</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1254.0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1248.7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1249.9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1249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a:effectLst/>
                          <a:latin typeface="+mn-lt"/>
                        </a:rPr>
                        <a:t>3</a:t>
                      </a:r>
                      <a:endParaRPr lang="en-US" altLang="ja-JP" sz="1600" b="0" i="0" u="none" strike="noStrike">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1515.1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1507.5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1508.5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1500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1831.8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1750.3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1749.7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1746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r h="419692">
                <a:tc>
                  <a:txBody>
                    <a:bodyPr/>
                    <a:lstStyle/>
                    <a:p>
                      <a:pPr algn="ctr" fontAlgn="b"/>
                      <a:r>
                        <a:rPr lang="en-US" altLang="ja-JP" sz="1600" b="0" i="0" u="none" strike="noStrike" dirty="0">
                          <a:solidFill>
                            <a:srgbClr val="000000"/>
                          </a:solidFill>
                          <a:effectLst/>
                          <a:latin typeface="+mn-lt"/>
                        </a:rPr>
                        <a:t>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2863.0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2767.0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2770.8</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2782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474514"/>
                  </a:ext>
                </a:extLst>
              </a:tr>
              <a:tr h="419692">
                <a:tc>
                  <a:txBody>
                    <a:bodyPr/>
                    <a:lstStyle/>
                    <a:p>
                      <a:pPr algn="ctr" fontAlgn="b"/>
                      <a:r>
                        <a:rPr lang="en-US" altLang="ja-JP" sz="1600" b="0" i="0" u="none" strike="noStrike" dirty="0">
                          <a:solidFill>
                            <a:srgbClr val="000000"/>
                          </a:solidFill>
                          <a:effectLst/>
                          <a:latin typeface="+mn-lt"/>
                        </a:rPr>
                        <a:t>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2916.2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2834.7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2828.6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2843</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3930488"/>
                  </a:ext>
                </a:extLst>
              </a:tr>
            </a:tbl>
          </a:graphicData>
        </a:graphic>
      </p:graphicFrame>
      <p:sp>
        <p:nvSpPr>
          <p:cNvPr id="4" name="テキスト ボックス 4">
            <a:extLst>
              <a:ext uri="{FF2B5EF4-FFF2-40B4-BE49-F238E27FC236}">
                <a16:creationId xmlns:a16="http://schemas.microsoft.com/office/drawing/2014/main" id="{2AE2BF65-7B2D-BC40-A48C-2E13BF9299F5}"/>
              </a:ext>
            </a:extLst>
          </p:cNvPr>
          <p:cNvSpPr txBox="1">
            <a:spLocks noChangeArrowheads="1"/>
          </p:cNvSpPr>
          <p:nvPr/>
        </p:nvSpPr>
        <p:spPr bwMode="auto">
          <a:xfrm>
            <a:off x="723900" y="705189"/>
            <a:ext cx="75930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We may find the energy levels of the fundamentals as before. The results are summarized in a Table:</a:t>
            </a:r>
          </a:p>
        </p:txBody>
      </p:sp>
      <p:sp>
        <p:nvSpPr>
          <p:cNvPr id="5" name="テキスト ボックス 4">
            <a:extLst>
              <a:ext uri="{FF2B5EF4-FFF2-40B4-BE49-F238E27FC236}">
                <a16:creationId xmlns:a16="http://schemas.microsoft.com/office/drawing/2014/main" id="{30631832-D122-FF4F-965F-432778518BB7}"/>
              </a:ext>
            </a:extLst>
          </p:cNvPr>
          <p:cNvSpPr txBox="1">
            <a:spLocks noChangeArrowheads="1"/>
          </p:cNvSpPr>
          <p:nvPr/>
        </p:nvSpPr>
        <p:spPr bwMode="auto">
          <a:xfrm>
            <a:off x="723900" y="4797152"/>
            <a:ext cx="75930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2000" dirty="0">
                <a:latin typeface="+mn-lt"/>
              </a:rPr>
              <a:t>Here, we see good agreement between experiment and theory (both VCI and VQDPT2), while the harmonic frequencies deviate from the experiment, in particular, for the high frequency modes (4, 5, 6).</a:t>
            </a:r>
          </a:p>
        </p:txBody>
      </p:sp>
    </p:spTree>
    <p:extLst>
      <p:ext uri="{BB962C8B-B14F-4D97-AF65-F5344CB8AC3E}">
        <p14:creationId xmlns:p14="http://schemas.microsoft.com/office/powerpoint/2010/main" val="387630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77032B2-A6E4-5A4E-8790-D8C9BB18F953}"/>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14">
            <a:extLst>
              <a:ext uri="{FF2B5EF4-FFF2-40B4-BE49-F238E27FC236}">
                <a16:creationId xmlns:a16="http://schemas.microsoft.com/office/drawing/2014/main" id="{C6FA3383-987E-5A4F-9B11-4CABE02948C5}"/>
              </a:ext>
            </a:extLst>
          </p:cNvPr>
          <p:cNvSpPr txBox="1">
            <a:spLocks noChangeArrowheads="1"/>
          </p:cNvSpPr>
          <p:nvPr/>
        </p:nvSpPr>
        <p:spPr bwMode="auto">
          <a:xfrm>
            <a:off x="827088" y="895276"/>
            <a:ext cx="7331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After the output of energy levels, the program enters into PRPT module to calculate the infrared spectrum:</a:t>
            </a:r>
          </a:p>
        </p:txBody>
      </p:sp>
      <p:sp>
        <p:nvSpPr>
          <p:cNvPr id="4" name="テキスト ボックス 3">
            <a:extLst>
              <a:ext uri="{FF2B5EF4-FFF2-40B4-BE49-F238E27FC236}">
                <a16:creationId xmlns:a16="http://schemas.microsoft.com/office/drawing/2014/main" id="{83075313-143C-E646-AD1A-4D9DE4FFCB33}"/>
              </a:ext>
            </a:extLst>
          </p:cNvPr>
          <p:cNvSpPr txBox="1"/>
          <p:nvPr/>
        </p:nvSpPr>
        <p:spPr>
          <a:xfrm>
            <a:off x="1332731" y="1654052"/>
            <a:ext cx="4554721" cy="1169551"/>
          </a:xfrm>
          <a:prstGeom prst="rect">
            <a:avLst/>
          </a:prstGeom>
          <a:noFill/>
          <a:ln>
            <a:solidFill>
              <a:schemeClr val="accent1"/>
            </a:solidFill>
          </a:ln>
        </p:spPr>
        <p:txBody>
          <a:bodyPr wrap="square" rtlCol="0">
            <a:spAutoFit/>
          </a:bodyPr>
          <a:lstStyle/>
          <a:p>
            <a:r>
              <a:rPr lang="en-US" altLang="ja-JP" sz="1400" dirty="0"/>
              <a:t>(  ENTER PROPERTY MODULE  )</a:t>
            </a:r>
          </a:p>
          <a:p>
            <a:endParaRPr lang="en-US" altLang="ja-JP" sz="1400" dirty="0"/>
          </a:p>
          <a:p>
            <a:r>
              <a:rPr lang="en-US" altLang="ja-JP" sz="1400" dirty="0"/>
              <a:t>   &gt;&gt; RUN OPTIONS</a:t>
            </a:r>
          </a:p>
          <a:p>
            <a:r>
              <a:rPr lang="en-US" altLang="ja-JP" sz="1400" dirty="0"/>
              <a:t>      MR    =      3</a:t>
            </a:r>
          </a:p>
          <a:p>
            <a:r>
              <a:rPr lang="en-US" altLang="ja-JP" sz="1400" dirty="0"/>
              <a:t>       ...</a:t>
            </a:r>
          </a:p>
        </p:txBody>
      </p:sp>
      <p:sp>
        <p:nvSpPr>
          <p:cNvPr id="6" name="テキスト ボックス 5">
            <a:extLst>
              <a:ext uri="{FF2B5EF4-FFF2-40B4-BE49-F238E27FC236}">
                <a16:creationId xmlns:a16="http://schemas.microsoft.com/office/drawing/2014/main" id="{F4E95A27-F1D5-0147-AE83-0B1B7786DB9D}"/>
              </a:ext>
            </a:extLst>
          </p:cNvPr>
          <p:cNvSpPr txBox="1"/>
          <p:nvPr/>
        </p:nvSpPr>
        <p:spPr>
          <a:xfrm>
            <a:off x="1355013" y="3354516"/>
            <a:ext cx="4554721" cy="2462213"/>
          </a:xfrm>
          <a:prstGeom prst="rect">
            <a:avLst/>
          </a:prstGeom>
          <a:noFill/>
          <a:ln>
            <a:solidFill>
              <a:schemeClr val="accent1"/>
            </a:solidFill>
          </a:ln>
        </p:spPr>
        <p:txBody>
          <a:bodyPr wrap="square" rtlCol="0">
            <a:spAutoFit/>
          </a:bodyPr>
          <a:lstStyle/>
          <a:p>
            <a:r>
              <a:rPr lang="en-US" altLang="ja-JP" sz="1400" dirty="0"/>
              <a:t>   &gt;&gt; PROPERTY SURFACE</a:t>
            </a:r>
          </a:p>
          <a:p>
            <a:r>
              <a:rPr lang="en-US" altLang="ja-JP" sz="1400" dirty="0"/>
              <a:t>         MR         =        3</a:t>
            </a:r>
          </a:p>
          <a:p>
            <a:r>
              <a:rPr lang="en-US" altLang="ja-JP" sz="1400" dirty="0"/>
              <a:t>         EXT        = .dipole</a:t>
            </a:r>
          </a:p>
          <a:p>
            <a:r>
              <a:rPr lang="en-US" altLang="ja-JP" sz="1400" dirty="0"/>
              <a:t>         POTDIR     = ./</a:t>
            </a:r>
            <a:r>
              <a:rPr lang="en-US" altLang="ja-JP" sz="1400" dirty="0" err="1"/>
              <a:t>pes_mrpes</a:t>
            </a:r>
            <a:r>
              <a:rPr lang="en-US" altLang="ja-JP" sz="1400" dirty="0"/>
              <a:t>/</a:t>
            </a:r>
          </a:p>
          <a:p>
            <a:endParaRPr lang="en-US" altLang="ja-JP" sz="1400" dirty="0"/>
          </a:p>
          <a:p>
            <a:r>
              <a:rPr lang="en-US" altLang="ja-JP" sz="1400" dirty="0"/>
              <a:t>         1MR-PRPT SURFACE</a:t>
            </a:r>
          </a:p>
          <a:p>
            <a:endParaRPr lang="en-US" altLang="ja-JP" sz="1400" dirty="0"/>
          </a:p>
          <a:p>
            <a:r>
              <a:rPr lang="en-US" altLang="ja-JP" sz="1400" dirty="0"/>
              <a:t>           MODE=   1, GRID=  11   B3LYP/cc-</a:t>
            </a:r>
            <a:r>
              <a:rPr lang="en-US" altLang="ja-JP" sz="1400" dirty="0" err="1"/>
              <a:t>pVDZ</a:t>
            </a:r>
            <a:endParaRPr lang="en-US" altLang="ja-JP" sz="1400" dirty="0"/>
          </a:p>
          <a:p>
            <a:r>
              <a:rPr lang="en-US" altLang="ja-JP" sz="1400" dirty="0"/>
              <a:t>           MODE=   2, GRID=  11   B3LYP/cc-</a:t>
            </a:r>
            <a:r>
              <a:rPr lang="en-US" altLang="ja-JP" sz="1400" dirty="0" err="1"/>
              <a:t>pVDZ</a:t>
            </a:r>
            <a:endParaRPr lang="en-US" altLang="ja-JP" sz="1400" dirty="0"/>
          </a:p>
          <a:p>
            <a:r>
              <a:rPr lang="en-US" altLang="ja-JP" sz="1400" dirty="0"/>
              <a:t>           MODE=   3, GRID=  11   B3LYP/cc-</a:t>
            </a:r>
            <a:r>
              <a:rPr lang="en-US" altLang="ja-JP" sz="1400" dirty="0" err="1"/>
              <a:t>pVDZ</a:t>
            </a:r>
            <a:endParaRPr lang="en-US" altLang="ja-JP" sz="1400" dirty="0"/>
          </a:p>
          <a:p>
            <a:r>
              <a:rPr lang="en-US" altLang="ja-JP" sz="1400" dirty="0"/>
              <a:t>           ...</a:t>
            </a:r>
          </a:p>
        </p:txBody>
      </p:sp>
      <p:sp>
        <p:nvSpPr>
          <p:cNvPr id="7" name="テキスト ボックス 6">
            <a:extLst>
              <a:ext uri="{FF2B5EF4-FFF2-40B4-BE49-F238E27FC236}">
                <a16:creationId xmlns:a16="http://schemas.microsoft.com/office/drawing/2014/main" id="{A352E317-C9A2-2A4A-B621-F1B07181ADCC}"/>
              </a:ext>
            </a:extLst>
          </p:cNvPr>
          <p:cNvSpPr txBox="1"/>
          <p:nvPr/>
        </p:nvSpPr>
        <p:spPr>
          <a:xfrm>
            <a:off x="827088" y="2919664"/>
            <a:ext cx="5696239" cy="369332"/>
          </a:xfrm>
          <a:prstGeom prst="rect">
            <a:avLst/>
          </a:prstGeom>
          <a:noFill/>
        </p:spPr>
        <p:txBody>
          <a:bodyPr wrap="none" rtlCol="0">
            <a:spAutoFit/>
          </a:bodyPr>
          <a:lstStyle/>
          <a:p>
            <a:r>
              <a:rPr kumimoji="1" lang="en-US" altLang="ja-JP" dirty="0"/>
              <a:t>There is an output for the DMS, which is similar to the PES:</a:t>
            </a:r>
            <a:endParaRPr kumimoji="1" lang="ja-JP" altLang="en-US"/>
          </a:p>
        </p:txBody>
      </p:sp>
    </p:spTree>
    <p:extLst>
      <p:ext uri="{BB962C8B-B14F-4D97-AF65-F5344CB8AC3E}">
        <p14:creationId xmlns:p14="http://schemas.microsoft.com/office/powerpoint/2010/main" val="83880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04ED205-75D4-B046-B211-FC6820FF887F}"/>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3" name="テキスト ボックス 2">
            <a:extLst>
              <a:ext uri="{FF2B5EF4-FFF2-40B4-BE49-F238E27FC236}">
                <a16:creationId xmlns:a16="http://schemas.microsoft.com/office/drawing/2014/main" id="{097C6415-D1A4-F447-A184-80E5CEB7FC01}"/>
              </a:ext>
            </a:extLst>
          </p:cNvPr>
          <p:cNvSpPr txBox="1"/>
          <p:nvPr/>
        </p:nvSpPr>
        <p:spPr>
          <a:xfrm>
            <a:off x="753979" y="449179"/>
            <a:ext cx="6410153" cy="369332"/>
          </a:xfrm>
          <a:prstGeom prst="rect">
            <a:avLst/>
          </a:prstGeom>
          <a:noFill/>
        </p:spPr>
        <p:txBody>
          <a:bodyPr wrap="none" rtlCol="0">
            <a:spAutoFit/>
          </a:bodyPr>
          <a:lstStyle/>
          <a:p>
            <a:r>
              <a:rPr kumimoji="1" lang="en-US" altLang="ja-JP" dirty="0"/>
              <a:t>The results of IR calculations are written to *.data and *.spectrum,</a:t>
            </a:r>
            <a:endParaRPr kumimoji="1" lang="ja-JP" altLang="en-US"/>
          </a:p>
        </p:txBody>
      </p:sp>
      <p:sp>
        <p:nvSpPr>
          <p:cNvPr id="4" name="テキスト ボックス 3">
            <a:extLst>
              <a:ext uri="{FF2B5EF4-FFF2-40B4-BE49-F238E27FC236}">
                <a16:creationId xmlns:a16="http://schemas.microsoft.com/office/drawing/2014/main" id="{A5EEDF80-DEE6-3F4E-877C-3ADB3B4D0731}"/>
              </a:ext>
            </a:extLst>
          </p:cNvPr>
          <p:cNvSpPr txBox="1"/>
          <p:nvPr/>
        </p:nvSpPr>
        <p:spPr>
          <a:xfrm>
            <a:off x="1015039" y="938315"/>
            <a:ext cx="7301874"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*data *spectrum</a:t>
            </a:r>
          </a:p>
          <a:p>
            <a:r>
              <a:rPr lang="en-US" altLang="ja-JP" sz="1400" dirty="0" err="1">
                <a:latin typeface="Courier" charset="0"/>
                <a:ea typeface="Courier" charset="0"/>
                <a:cs typeface="Courier" charset="0"/>
              </a:rPr>
              <a:t>vci-IR.data</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vci-IR.spectrum</a:t>
            </a:r>
            <a:r>
              <a:rPr lang="en-US" altLang="ja-JP" sz="1400" dirty="0">
                <a:latin typeface="Courier" charset="0"/>
                <a:ea typeface="Courier" charset="0"/>
                <a:cs typeface="Courier" charset="0"/>
              </a:rPr>
              <a:t>    </a:t>
            </a:r>
          </a:p>
          <a:p>
            <a:r>
              <a:rPr lang="en-US" altLang="ja-JP" sz="1400" dirty="0" err="1">
                <a:latin typeface="Courier" charset="0"/>
                <a:ea typeface="Courier" charset="0"/>
                <a:cs typeface="Courier" charset="0"/>
              </a:rPr>
              <a:t>vqdpt-IR.data</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vqdpt-IR.spectrum</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68293B91-EB1A-FF4D-9232-A710DE62D2A1}"/>
              </a:ext>
            </a:extLst>
          </p:cNvPr>
          <p:cNvSpPr txBox="1"/>
          <p:nvPr/>
        </p:nvSpPr>
        <p:spPr>
          <a:xfrm>
            <a:off x="2060865" y="2375947"/>
            <a:ext cx="4554721" cy="1169551"/>
          </a:xfrm>
          <a:prstGeom prst="rect">
            <a:avLst/>
          </a:prstGeom>
          <a:noFill/>
          <a:ln>
            <a:solidFill>
              <a:schemeClr val="accent1"/>
            </a:solidFill>
          </a:ln>
        </p:spPr>
        <p:txBody>
          <a:bodyPr wrap="square" rtlCol="0">
            <a:spAutoFit/>
          </a:bodyPr>
          <a:lstStyle/>
          <a:p>
            <a:r>
              <a:rPr lang="en-US" altLang="ja-JP" sz="1400" dirty="0"/>
              <a:t> Omega (cm-1)        IR (km mol-1)    </a:t>
            </a:r>
            <a:r>
              <a:rPr lang="en-US" altLang="ja-JP" sz="1400" dirty="0" err="1"/>
              <a:t>Coeff</a:t>
            </a:r>
            <a:r>
              <a:rPr lang="en-US" altLang="ja-JP" sz="1400" dirty="0"/>
              <a:t>.   Weight    Config.</a:t>
            </a:r>
          </a:p>
          <a:p>
            <a:r>
              <a:rPr lang="en-US" altLang="ja-JP" sz="1400" dirty="0"/>
              <a:t>      1162.3774        0.165647E+01   -0.998    0.995        1_1</a:t>
            </a:r>
          </a:p>
          <a:p>
            <a:r>
              <a:rPr lang="en-US" altLang="ja-JP" sz="1400" dirty="0"/>
              <a:t>      1248.7139        0.155453E+02   -0.997    0.995        2_1</a:t>
            </a:r>
          </a:p>
          <a:p>
            <a:r>
              <a:rPr lang="en-US" altLang="ja-JP" sz="1400" dirty="0"/>
              <a:t>      1507.4970        0.379382E+01    0.996    0.992        3_1</a:t>
            </a:r>
          </a:p>
          <a:p>
            <a:r>
              <a:rPr lang="en-US" altLang="ja-JP" sz="1400" dirty="0"/>
              <a:t>…</a:t>
            </a:r>
          </a:p>
        </p:txBody>
      </p:sp>
      <p:sp>
        <p:nvSpPr>
          <p:cNvPr id="6" name="テキスト ボックス 5">
            <a:extLst>
              <a:ext uri="{FF2B5EF4-FFF2-40B4-BE49-F238E27FC236}">
                <a16:creationId xmlns:a16="http://schemas.microsoft.com/office/drawing/2014/main" id="{414399DA-35B8-C341-9A28-2398CE3693FC}"/>
              </a:ext>
            </a:extLst>
          </p:cNvPr>
          <p:cNvSpPr txBox="1"/>
          <p:nvPr/>
        </p:nvSpPr>
        <p:spPr>
          <a:xfrm>
            <a:off x="802105" y="1925053"/>
            <a:ext cx="3309176" cy="369332"/>
          </a:xfrm>
          <a:prstGeom prst="rect">
            <a:avLst/>
          </a:prstGeom>
          <a:noFill/>
        </p:spPr>
        <p:txBody>
          <a:bodyPr wrap="none" rtlCol="0">
            <a:spAutoFit/>
          </a:bodyPr>
          <a:lstStyle/>
          <a:p>
            <a:r>
              <a:rPr kumimoji="1" lang="en-US" altLang="ja-JP" dirty="0" err="1"/>
              <a:t>vci</a:t>
            </a:r>
            <a:r>
              <a:rPr kumimoji="1" lang="en-US" altLang="ja-JP" dirty="0"/>
              <a:t>/</a:t>
            </a:r>
            <a:r>
              <a:rPr kumimoji="1" lang="en-US" altLang="ja-JP" dirty="0" err="1"/>
              <a:t>vqdpt-IR.data</a:t>
            </a:r>
            <a:r>
              <a:rPr kumimoji="1" lang="en-US" altLang="ja-JP" dirty="0"/>
              <a:t> look like follow:</a:t>
            </a:r>
            <a:endParaRPr kumimoji="1" lang="ja-JP" altLang="en-US"/>
          </a:p>
        </p:txBody>
      </p:sp>
      <p:cxnSp>
        <p:nvCxnSpPr>
          <p:cNvPr id="7" name="直線矢印コネクタ 6">
            <a:extLst>
              <a:ext uri="{FF2B5EF4-FFF2-40B4-BE49-F238E27FC236}">
                <a16:creationId xmlns:a16="http://schemas.microsoft.com/office/drawing/2014/main" id="{DB66F859-C2BB-914A-846D-7B4E42CCE6A9}"/>
              </a:ext>
            </a:extLst>
          </p:cNvPr>
          <p:cNvCxnSpPr>
            <a:cxnSpLocks/>
          </p:cNvCxnSpPr>
          <p:nvPr/>
        </p:nvCxnSpPr>
        <p:spPr bwMode="auto">
          <a:xfrm flipV="1">
            <a:off x="2719139"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AF708C45-A5F8-094E-B344-267BD5363A2C}"/>
              </a:ext>
            </a:extLst>
          </p:cNvPr>
          <p:cNvCxnSpPr>
            <a:cxnSpLocks/>
          </p:cNvCxnSpPr>
          <p:nvPr/>
        </p:nvCxnSpPr>
        <p:spPr bwMode="auto">
          <a:xfrm flipV="1">
            <a:off x="3851557"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AFC9C9D-D7AE-134A-80F3-C35974F87285}"/>
              </a:ext>
            </a:extLst>
          </p:cNvPr>
          <p:cNvCxnSpPr>
            <a:cxnSpLocks/>
          </p:cNvCxnSpPr>
          <p:nvPr/>
        </p:nvCxnSpPr>
        <p:spPr bwMode="auto">
          <a:xfrm flipV="1">
            <a:off x="4860032"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84E0DF40-BB2B-F844-8CA2-18B5CA048D85}"/>
              </a:ext>
            </a:extLst>
          </p:cNvPr>
          <p:cNvCxnSpPr>
            <a:cxnSpLocks/>
          </p:cNvCxnSpPr>
          <p:nvPr/>
        </p:nvCxnSpPr>
        <p:spPr bwMode="auto">
          <a:xfrm flipV="1">
            <a:off x="5436096"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1A67714-6FEB-A04A-BE57-DE80CEF70A01}"/>
              </a:ext>
            </a:extLst>
          </p:cNvPr>
          <p:cNvCxnSpPr>
            <a:cxnSpLocks/>
          </p:cNvCxnSpPr>
          <p:nvPr/>
        </p:nvCxnSpPr>
        <p:spPr bwMode="auto">
          <a:xfrm flipV="1">
            <a:off x="6084168" y="3285674"/>
            <a:ext cx="1" cy="38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22B6221-09DE-6F47-9295-554B65E560A1}"/>
              </a:ext>
            </a:extLst>
          </p:cNvPr>
          <p:cNvSpPr txBox="1"/>
          <p:nvPr/>
        </p:nvSpPr>
        <p:spPr>
          <a:xfrm>
            <a:off x="2229853" y="3721769"/>
            <a:ext cx="994888" cy="584775"/>
          </a:xfrm>
          <a:prstGeom prst="rect">
            <a:avLst/>
          </a:prstGeom>
          <a:noFill/>
        </p:spPr>
        <p:txBody>
          <a:bodyPr wrap="none" rtlCol="0">
            <a:spAutoFit/>
          </a:bodyPr>
          <a:lstStyle/>
          <a:p>
            <a:pPr algn="ctr"/>
            <a:r>
              <a:rPr kumimoji="1" lang="en-US" altLang="ja-JP" sz="1600" dirty="0"/>
              <a:t>excitation</a:t>
            </a:r>
          </a:p>
          <a:p>
            <a:pPr algn="ctr"/>
            <a:r>
              <a:rPr lang="en-US" altLang="ja-JP" sz="1600" dirty="0"/>
              <a:t>energy</a:t>
            </a:r>
            <a:endParaRPr kumimoji="1" lang="ja-JP" altLang="en-US" sz="1600"/>
          </a:p>
        </p:txBody>
      </p:sp>
      <p:sp>
        <p:nvSpPr>
          <p:cNvPr id="14" name="テキスト ボックス 13">
            <a:extLst>
              <a:ext uri="{FF2B5EF4-FFF2-40B4-BE49-F238E27FC236}">
                <a16:creationId xmlns:a16="http://schemas.microsoft.com/office/drawing/2014/main" id="{27C8E4A1-D9A9-7845-B7FD-4BA81DC28C98}"/>
              </a:ext>
            </a:extLst>
          </p:cNvPr>
          <p:cNvSpPr txBox="1"/>
          <p:nvPr/>
        </p:nvSpPr>
        <p:spPr>
          <a:xfrm>
            <a:off x="3393989" y="3721769"/>
            <a:ext cx="901914" cy="584775"/>
          </a:xfrm>
          <a:prstGeom prst="rect">
            <a:avLst/>
          </a:prstGeom>
          <a:noFill/>
        </p:spPr>
        <p:txBody>
          <a:bodyPr wrap="none" rtlCol="0">
            <a:spAutoFit/>
          </a:bodyPr>
          <a:lstStyle/>
          <a:p>
            <a:pPr algn="ctr"/>
            <a:r>
              <a:rPr kumimoji="1" lang="en-US" altLang="ja-JP" sz="1600" dirty="0"/>
              <a:t>IR</a:t>
            </a:r>
          </a:p>
          <a:p>
            <a:pPr algn="ctr"/>
            <a:r>
              <a:rPr kumimoji="1" lang="en-US" altLang="ja-JP" sz="1600" dirty="0"/>
              <a:t>intensity</a:t>
            </a:r>
          </a:p>
        </p:txBody>
      </p:sp>
      <p:sp>
        <p:nvSpPr>
          <p:cNvPr id="15" name="テキスト ボックス 14">
            <a:extLst>
              <a:ext uri="{FF2B5EF4-FFF2-40B4-BE49-F238E27FC236}">
                <a16:creationId xmlns:a16="http://schemas.microsoft.com/office/drawing/2014/main" id="{6DC58768-2A93-CB4B-AA3B-D460388F7331}"/>
              </a:ext>
            </a:extLst>
          </p:cNvPr>
          <p:cNvSpPr txBox="1"/>
          <p:nvPr/>
        </p:nvSpPr>
        <p:spPr>
          <a:xfrm>
            <a:off x="4564055" y="3721769"/>
            <a:ext cx="1205843" cy="584775"/>
          </a:xfrm>
          <a:prstGeom prst="rect">
            <a:avLst/>
          </a:prstGeom>
          <a:noFill/>
        </p:spPr>
        <p:txBody>
          <a:bodyPr wrap="none" rtlCol="0">
            <a:spAutoFit/>
          </a:bodyPr>
          <a:lstStyle/>
          <a:p>
            <a:pPr algn="ctr"/>
            <a:r>
              <a:rPr kumimoji="1" lang="en-US" altLang="ja-JP" sz="1600" dirty="0"/>
              <a:t>CI </a:t>
            </a:r>
            <a:r>
              <a:rPr kumimoji="1" lang="en-US" altLang="ja-JP" sz="1600" dirty="0" err="1"/>
              <a:t>coeff</a:t>
            </a:r>
            <a:r>
              <a:rPr kumimoji="1" lang="en-US" altLang="ja-JP" sz="1600" dirty="0"/>
              <a:t>. and</a:t>
            </a:r>
          </a:p>
          <a:p>
            <a:pPr algn="ctr"/>
            <a:r>
              <a:rPr lang="en-US" altLang="ja-JP" sz="1600" dirty="0"/>
              <a:t>weight</a:t>
            </a:r>
            <a:endParaRPr kumimoji="1" lang="en-US" altLang="ja-JP" sz="1600" dirty="0"/>
          </a:p>
        </p:txBody>
      </p:sp>
      <p:sp>
        <p:nvSpPr>
          <p:cNvPr id="16" name="テキスト ボックス 15">
            <a:extLst>
              <a:ext uri="{FF2B5EF4-FFF2-40B4-BE49-F238E27FC236}">
                <a16:creationId xmlns:a16="http://schemas.microsoft.com/office/drawing/2014/main" id="{DDF675C3-3D25-5F4E-A6FC-8729792825C3}"/>
              </a:ext>
            </a:extLst>
          </p:cNvPr>
          <p:cNvSpPr txBox="1"/>
          <p:nvPr/>
        </p:nvSpPr>
        <p:spPr>
          <a:xfrm>
            <a:off x="5744430" y="3721769"/>
            <a:ext cx="1292854" cy="584775"/>
          </a:xfrm>
          <a:prstGeom prst="rect">
            <a:avLst/>
          </a:prstGeom>
          <a:noFill/>
        </p:spPr>
        <p:txBody>
          <a:bodyPr wrap="none" rtlCol="0">
            <a:spAutoFit/>
          </a:bodyPr>
          <a:lstStyle/>
          <a:p>
            <a:pPr algn="ctr"/>
            <a:r>
              <a:rPr kumimoji="1" lang="en-US" altLang="ja-JP" sz="1600" dirty="0"/>
              <a:t>Main VSCF</a:t>
            </a:r>
          </a:p>
          <a:p>
            <a:pPr algn="ctr"/>
            <a:r>
              <a:rPr lang="en-US" altLang="ja-JP" sz="1600" dirty="0"/>
              <a:t>configuration</a:t>
            </a:r>
            <a:endParaRPr kumimoji="1" lang="en-US" altLang="ja-JP" sz="1600" dirty="0"/>
          </a:p>
        </p:txBody>
      </p:sp>
      <p:sp>
        <p:nvSpPr>
          <p:cNvPr id="17" name="テキスト ボックス 16">
            <a:extLst>
              <a:ext uri="{FF2B5EF4-FFF2-40B4-BE49-F238E27FC236}">
                <a16:creationId xmlns:a16="http://schemas.microsoft.com/office/drawing/2014/main" id="{3420FF40-3DCF-4F4D-977E-E1C4C55A0B5A}"/>
              </a:ext>
            </a:extLst>
          </p:cNvPr>
          <p:cNvSpPr txBox="1"/>
          <p:nvPr/>
        </p:nvSpPr>
        <p:spPr>
          <a:xfrm>
            <a:off x="802105" y="4509120"/>
            <a:ext cx="7586245" cy="646331"/>
          </a:xfrm>
          <a:prstGeom prst="rect">
            <a:avLst/>
          </a:prstGeom>
          <a:noFill/>
        </p:spPr>
        <p:txBody>
          <a:bodyPr wrap="square" rtlCol="0">
            <a:spAutoFit/>
          </a:bodyPr>
          <a:lstStyle/>
          <a:p>
            <a:r>
              <a:rPr kumimoji="1" lang="en-US" altLang="ja-JP" dirty="0" err="1"/>
              <a:t>vci</a:t>
            </a:r>
            <a:r>
              <a:rPr lang="en-US" altLang="ja-JP" dirty="0"/>
              <a:t>/</a:t>
            </a:r>
            <a:r>
              <a:rPr lang="en-US" altLang="ja-JP" dirty="0" err="1"/>
              <a:t>vqdpt</a:t>
            </a:r>
            <a:r>
              <a:rPr kumimoji="1" lang="en-US" altLang="ja-JP" dirty="0" err="1"/>
              <a:t>-IR.spectrum</a:t>
            </a:r>
            <a:r>
              <a:rPr kumimoji="1" lang="en-US" altLang="ja-JP" dirty="0"/>
              <a:t> has the frequency and the IR intensity in the first and second column, respectively. You can make a plot using </a:t>
            </a:r>
            <a:r>
              <a:rPr kumimoji="1" lang="en-US" altLang="ja-JP" dirty="0" err="1"/>
              <a:t>gnuplot</a:t>
            </a:r>
            <a:r>
              <a:rPr kumimoji="1" lang="en-US" altLang="ja-JP" dirty="0"/>
              <a:t> by,</a:t>
            </a:r>
            <a:endParaRPr kumimoji="1" lang="ja-JP" altLang="en-US"/>
          </a:p>
        </p:txBody>
      </p:sp>
      <p:sp>
        <p:nvSpPr>
          <p:cNvPr id="18" name="テキスト ボックス 17">
            <a:extLst>
              <a:ext uri="{FF2B5EF4-FFF2-40B4-BE49-F238E27FC236}">
                <a16:creationId xmlns:a16="http://schemas.microsoft.com/office/drawing/2014/main" id="{553C6440-5A32-9546-9FEA-BE814013FF23}"/>
              </a:ext>
            </a:extLst>
          </p:cNvPr>
          <p:cNvSpPr txBox="1"/>
          <p:nvPr/>
        </p:nvSpPr>
        <p:spPr>
          <a:xfrm>
            <a:off x="1015039" y="5373216"/>
            <a:ext cx="7301874"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gnuplot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plotIR.gpi</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888540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CEF0010-0EEC-E14E-ACC4-F0AF58B77819}"/>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pic>
        <p:nvPicPr>
          <p:cNvPr id="10" name="図 9">
            <a:extLst>
              <a:ext uri="{FF2B5EF4-FFF2-40B4-BE49-F238E27FC236}">
                <a16:creationId xmlns:a16="http://schemas.microsoft.com/office/drawing/2014/main" id="{0C30CD2E-58CB-D847-9039-257FD958E280}"/>
              </a:ext>
            </a:extLst>
          </p:cNvPr>
          <p:cNvPicPr>
            <a:picLocks noChangeAspect="1"/>
          </p:cNvPicPr>
          <p:nvPr/>
        </p:nvPicPr>
        <p:blipFill>
          <a:blip r:embed="rId2"/>
          <a:stretch>
            <a:fillRect/>
          </a:stretch>
        </p:blipFill>
        <p:spPr>
          <a:xfrm>
            <a:off x="4415287" y="3232281"/>
            <a:ext cx="3862084" cy="2758631"/>
          </a:xfrm>
          <a:prstGeom prst="rect">
            <a:avLst/>
          </a:prstGeom>
        </p:spPr>
      </p:pic>
      <p:grpSp>
        <p:nvGrpSpPr>
          <p:cNvPr id="16" name="グループ化 15">
            <a:extLst>
              <a:ext uri="{FF2B5EF4-FFF2-40B4-BE49-F238E27FC236}">
                <a16:creationId xmlns:a16="http://schemas.microsoft.com/office/drawing/2014/main" id="{608A21CF-C66B-9C48-B224-4B6E884DC16A}"/>
              </a:ext>
            </a:extLst>
          </p:cNvPr>
          <p:cNvGrpSpPr/>
          <p:nvPr/>
        </p:nvGrpSpPr>
        <p:grpSpPr>
          <a:xfrm>
            <a:off x="4431105" y="445102"/>
            <a:ext cx="3851709" cy="2751221"/>
            <a:chOff x="2137610" y="729916"/>
            <a:chExt cx="3851709" cy="2751221"/>
          </a:xfrm>
        </p:grpSpPr>
        <p:pic>
          <p:nvPicPr>
            <p:cNvPr id="4" name="図 3">
              <a:extLst>
                <a:ext uri="{FF2B5EF4-FFF2-40B4-BE49-F238E27FC236}">
                  <a16:creationId xmlns:a16="http://schemas.microsoft.com/office/drawing/2014/main" id="{B9BF866D-5BA6-C949-B5A3-C288E79C08D7}"/>
                </a:ext>
              </a:extLst>
            </p:cNvPr>
            <p:cNvPicPr>
              <a:picLocks noChangeAspect="1"/>
            </p:cNvPicPr>
            <p:nvPr/>
          </p:nvPicPr>
          <p:blipFill>
            <a:blip r:embed="rId3"/>
            <a:stretch>
              <a:fillRect/>
            </a:stretch>
          </p:blipFill>
          <p:spPr>
            <a:xfrm>
              <a:off x="2137610" y="729916"/>
              <a:ext cx="3851709" cy="2751221"/>
            </a:xfrm>
            <a:prstGeom prst="rect">
              <a:avLst/>
            </a:prstGeom>
          </p:spPr>
        </p:pic>
        <p:sp>
          <p:nvSpPr>
            <p:cNvPr id="5" name="テキスト ボックス 4">
              <a:extLst>
                <a:ext uri="{FF2B5EF4-FFF2-40B4-BE49-F238E27FC236}">
                  <a16:creationId xmlns:a16="http://schemas.microsoft.com/office/drawing/2014/main" id="{7E3F18A1-D01E-594F-A7D0-3FF01D3E3600}"/>
                </a:ext>
              </a:extLst>
            </p:cNvPr>
            <p:cNvSpPr txBox="1"/>
            <p:nvPr/>
          </p:nvSpPr>
          <p:spPr>
            <a:xfrm>
              <a:off x="2571968" y="2554182"/>
              <a:ext cx="380232" cy="369332"/>
            </a:xfrm>
            <a:prstGeom prst="rect">
              <a:avLst/>
            </a:prstGeom>
            <a:noFill/>
          </p:spPr>
          <p:txBody>
            <a:bodyPr wrap="none" rtlCol="0">
              <a:spAutoFit/>
            </a:bodyPr>
            <a:lstStyle/>
            <a:p>
              <a:r>
                <a:rPr kumimoji="1" lang="en-US" altLang="ja-JP" dirty="0"/>
                <a:t>1</a:t>
              </a:r>
              <a:r>
                <a:rPr kumimoji="1" lang="en-US" altLang="ja-JP" baseline="-25000" dirty="0"/>
                <a:t>1</a:t>
              </a:r>
              <a:endParaRPr kumimoji="1" lang="ja-JP" altLang="en-US" baseline="-25000"/>
            </a:p>
          </p:txBody>
        </p:sp>
        <p:sp>
          <p:nvSpPr>
            <p:cNvPr id="6" name="テキスト ボックス 5">
              <a:extLst>
                <a:ext uri="{FF2B5EF4-FFF2-40B4-BE49-F238E27FC236}">
                  <a16:creationId xmlns:a16="http://schemas.microsoft.com/office/drawing/2014/main" id="{8385611F-04C7-E746-A569-E5005EECC039}"/>
                </a:ext>
              </a:extLst>
            </p:cNvPr>
            <p:cNvSpPr txBox="1"/>
            <p:nvPr/>
          </p:nvSpPr>
          <p:spPr>
            <a:xfrm>
              <a:off x="2710408" y="2307365"/>
              <a:ext cx="380232" cy="369332"/>
            </a:xfrm>
            <a:prstGeom prst="rect">
              <a:avLst/>
            </a:prstGeom>
            <a:noFill/>
          </p:spPr>
          <p:txBody>
            <a:bodyPr wrap="none" rtlCol="0">
              <a:spAutoFit/>
            </a:bodyPr>
            <a:lstStyle/>
            <a:p>
              <a:r>
                <a:rPr kumimoji="1" lang="en-US" altLang="ja-JP" dirty="0"/>
                <a:t>2</a:t>
              </a:r>
              <a:r>
                <a:rPr kumimoji="1" lang="en-US" altLang="ja-JP" baseline="-25000" dirty="0"/>
                <a:t>1</a:t>
              </a:r>
              <a:endParaRPr kumimoji="1" lang="ja-JP" altLang="en-US" baseline="-25000"/>
            </a:p>
          </p:txBody>
        </p:sp>
        <p:sp>
          <p:nvSpPr>
            <p:cNvPr id="7" name="テキスト ボックス 6">
              <a:extLst>
                <a:ext uri="{FF2B5EF4-FFF2-40B4-BE49-F238E27FC236}">
                  <a16:creationId xmlns:a16="http://schemas.microsoft.com/office/drawing/2014/main" id="{B8AF156E-2727-B848-A57B-50C7A9A910C8}"/>
                </a:ext>
              </a:extLst>
            </p:cNvPr>
            <p:cNvSpPr txBox="1"/>
            <p:nvPr/>
          </p:nvSpPr>
          <p:spPr>
            <a:xfrm>
              <a:off x="3007921" y="2531420"/>
              <a:ext cx="380232" cy="369332"/>
            </a:xfrm>
            <a:prstGeom prst="rect">
              <a:avLst/>
            </a:prstGeom>
            <a:noFill/>
          </p:spPr>
          <p:txBody>
            <a:bodyPr wrap="none" rtlCol="0">
              <a:spAutoFit/>
            </a:bodyPr>
            <a:lstStyle/>
            <a:p>
              <a:r>
                <a:rPr kumimoji="1" lang="en-US" altLang="ja-JP" dirty="0"/>
                <a:t>3</a:t>
              </a:r>
              <a:r>
                <a:rPr kumimoji="1" lang="en-US" altLang="ja-JP" baseline="-25000" dirty="0"/>
                <a:t>1</a:t>
              </a:r>
              <a:endParaRPr kumimoji="1" lang="ja-JP" altLang="en-US" baseline="-25000"/>
            </a:p>
          </p:txBody>
        </p:sp>
        <p:sp>
          <p:nvSpPr>
            <p:cNvPr id="8" name="テキスト ボックス 7">
              <a:extLst>
                <a:ext uri="{FF2B5EF4-FFF2-40B4-BE49-F238E27FC236}">
                  <a16:creationId xmlns:a16="http://schemas.microsoft.com/office/drawing/2014/main" id="{1B6F5007-2C4B-7B4D-BE4F-512523C92624}"/>
                </a:ext>
              </a:extLst>
            </p:cNvPr>
            <p:cNvSpPr txBox="1"/>
            <p:nvPr/>
          </p:nvSpPr>
          <p:spPr>
            <a:xfrm>
              <a:off x="3131840" y="908720"/>
              <a:ext cx="380232" cy="369332"/>
            </a:xfrm>
            <a:prstGeom prst="rect">
              <a:avLst/>
            </a:prstGeom>
            <a:noFill/>
          </p:spPr>
          <p:txBody>
            <a:bodyPr wrap="none" rtlCol="0">
              <a:spAutoFit/>
            </a:bodyPr>
            <a:lstStyle/>
            <a:p>
              <a:r>
                <a:rPr kumimoji="1" lang="en-US" altLang="ja-JP" dirty="0"/>
                <a:t>4</a:t>
              </a:r>
              <a:r>
                <a:rPr kumimoji="1" lang="en-US" altLang="ja-JP" baseline="-25000" dirty="0"/>
                <a:t>1</a:t>
              </a:r>
              <a:endParaRPr kumimoji="1" lang="ja-JP" altLang="en-US" baseline="-25000"/>
            </a:p>
          </p:txBody>
        </p:sp>
        <p:sp>
          <p:nvSpPr>
            <p:cNvPr id="11" name="テキスト ボックス 10">
              <a:extLst>
                <a:ext uri="{FF2B5EF4-FFF2-40B4-BE49-F238E27FC236}">
                  <a16:creationId xmlns:a16="http://schemas.microsoft.com/office/drawing/2014/main" id="{AA3403A2-12E9-B340-A654-3769D3D446E0}"/>
                </a:ext>
              </a:extLst>
            </p:cNvPr>
            <p:cNvSpPr txBox="1"/>
            <p:nvPr/>
          </p:nvSpPr>
          <p:spPr>
            <a:xfrm>
              <a:off x="4252153" y="1200091"/>
              <a:ext cx="380232" cy="369332"/>
            </a:xfrm>
            <a:prstGeom prst="rect">
              <a:avLst/>
            </a:prstGeom>
            <a:noFill/>
          </p:spPr>
          <p:txBody>
            <a:bodyPr wrap="none" rtlCol="0">
              <a:spAutoFit/>
            </a:bodyPr>
            <a:lstStyle/>
            <a:p>
              <a:r>
                <a:rPr kumimoji="1" lang="en-US" altLang="ja-JP" dirty="0"/>
                <a:t>5</a:t>
              </a:r>
              <a:r>
                <a:rPr kumimoji="1" lang="en-US" altLang="ja-JP" baseline="-25000" dirty="0"/>
                <a:t>1</a:t>
              </a:r>
              <a:endParaRPr kumimoji="1" lang="ja-JP" altLang="en-US" baseline="-25000"/>
            </a:p>
          </p:txBody>
        </p:sp>
        <p:sp>
          <p:nvSpPr>
            <p:cNvPr id="12" name="テキスト ボックス 11">
              <a:extLst>
                <a:ext uri="{FF2B5EF4-FFF2-40B4-BE49-F238E27FC236}">
                  <a16:creationId xmlns:a16="http://schemas.microsoft.com/office/drawing/2014/main" id="{9D5B8120-A8BE-8C42-A017-629519982FCF}"/>
                </a:ext>
              </a:extLst>
            </p:cNvPr>
            <p:cNvSpPr txBox="1"/>
            <p:nvPr/>
          </p:nvSpPr>
          <p:spPr>
            <a:xfrm>
              <a:off x="4401178" y="863487"/>
              <a:ext cx="380232" cy="369332"/>
            </a:xfrm>
            <a:prstGeom prst="rect">
              <a:avLst/>
            </a:prstGeom>
            <a:noFill/>
          </p:spPr>
          <p:txBody>
            <a:bodyPr wrap="none" rtlCol="0">
              <a:spAutoFit/>
            </a:bodyPr>
            <a:lstStyle/>
            <a:p>
              <a:r>
                <a:rPr kumimoji="1" lang="en-US" altLang="ja-JP" dirty="0"/>
                <a:t>6</a:t>
              </a:r>
              <a:r>
                <a:rPr kumimoji="1" lang="en-US" altLang="ja-JP" baseline="-25000" dirty="0"/>
                <a:t>1</a:t>
              </a:r>
              <a:endParaRPr kumimoji="1" lang="ja-JP" altLang="en-US" baseline="-25000"/>
            </a:p>
          </p:txBody>
        </p:sp>
        <p:cxnSp>
          <p:nvCxnSpPr>
            <p:cNvPr id="14" name="直線矢印コネクタ 13">
              <a:extLst>
                <a:ext uri="{FF2B5EF4-FFF2-40B4-BE49-F238E27FC236}">
                  <a16:creationId xmlns:a16="http://schemas.microsoft.com/office/drawing/2014/main" id="{E66E33D9-F364-8747-B8E6-F3B801CF26C0}"/>
                </a:ext>
              </a:extLst>
            </p:cNvPr>
            <p:cNvCxnSpPr>
              <a:cxnSpLocks/>
            </p:cNvCxnSpPr>
            <p:nvPr/>
          </p:nvCxnSpPr>
          <p:spPr>
            <a:xfrm>
              <a:off x="4501662" y="1587640"/>
              <a:ext cx="0" cy="341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BAC5AC35-C375-C942-8529-7AC818E96AA7}"/>
              </a:ext>
            </a:extLst>
          </p:cNvPr>
          <p:cNvSpPr txBox="1"/>
          <p:nvPr/>
        </p:nvSpPr>
        <p:spPr>
          <a:xfrm>
            <a:off x="827088" y="471537"/>
            <a:ext cx="3506373" cy="5355312"/>
          </a:xfrm>
          <a:prstGeom prst="rect">
            <a:avLst/>
          </a:prstGeom>
          <a:noFill/>
        </p:spPr>
        <p:txBody>
          <a:bodyPr wrap="square" rtlCol="0">
            <a:spAutoFit/>
          </a:bodyPr>
          <a:lstStyle/>
          <a:p>
            <a:r>
              <a:rPr kumimoji="1" lang="en-US" altLang="ja-JP" dirty="0"/>
              <a:t>Then, we obtain the spectrum in “</a:t>
            </a:r>
            <a:r>
              <a:rPr kumimoji="1" lang="en-US" altLang="ja-JP" dirty="0" err="1"/>
              <a:t>plotIR.pdf</a:t>
            </a:r>
            <a:r>
              <a:rPr kumimoji="1" lang="en-US" altLang="ja-JP" dirty="0"/>
              <a:t>”. </a:t>
            </a:r>
            <a:r>
              <a:rPr lang="en-US" altLang="ja-JP" dirty="0"/>
              <a:t>By looking at the peak positions in </a:t>
            </a:r>
            <a:r>
              <a:rPr lang="en-US" altLang="ja-JP" dirty="0" err="1"/>
              <a:t>vci</a:t>
            </a:r>
            <a:r>
              <a:rPr lang="en-US" altLang="ja-JP" dirty="0"/>
              <a:t>/</a:t>
            </a:r>
            <a:r>
              <a:rPr lang="en-US" altLang="ja-JP" dirty="0" err="1"/>
              <a:t>vqdpt-IR.data</a:t>
            </a:r>
            <a:r>
              <a:rPr lang="en-US" altLang="ja-JP" dirty="0"/>
              <a:t>, we can assign the fundamental bands.</a:t>
            </a:r>
          </a:p>
          <a:p>
            <a:endParaRPr lang="en-US" altLang="ja-JP" dirty="0"/>
          </a:p>
          <a:p>
            <a:r>
              <a:rPr lang="en-US" altLang="ja-JP" dirty="0"/>
              <a:t>Surprisingly or not, we see several more peaks in a high frequency range of the spectrum, most notably a strong peak around 2700 cm</a:t>
            </a:r>
            <a:r>
              <a:rPr lang="en-US" altLang="ja-JP" baseline="30000" dirty="0"/>
              <a:t>-1</a:t>
            </a:r>
            <a:r>
              <a:rPr lang="en-US" altLang="ja-JP" dirty="0"/>
              <a:t>.</a:t>
            </a:r>
          </a:p>
          <a:p>
            <a:endParaRPr kumimoji="1" lang="en-US" altLang="ja-JP" dirty="0"/>
          </a:p>
          <a:p>
            <a:r>
              <a:rPr lang="en-US" altLang="ja-JP" dirty="0"/>
              <a:t>“plotIR2.pdf” is a zoom up of a region, 2500 – 3500 cm</a:t>
            </a:r>
            <a:r>
              <a:rPr lang="en-US" altLang="ja-JP" baseline="30000" dirty="0"/>
              <a:t>-1</a:t>
            </a:r>
            <a:r>
              <a:rPr lang="en-US" altLang="ja-JP" dirty="0"/>
              <a:t>. The strong peak at 2724 cm</a:t>
            </a:r>
            <a:r>
              <a:rPr lang="en-US" altLang="ja-JP" baseline="30000" dirty="0"/>
              <a:t>-1</a:t>
            </a:r>
            <a:r>
              <a:rPr lang="en-US" altLang="ja-JP" dirty="0"/>
              <a:t> comes from a combination of 2</a:t>
            </a:r>
            <a:r>
              <a:rPr lang="en-US" altLang="ja-JP" baseline="-25000" dirty="0"/>
              <a:t>1</a:t>
            </a:r>
            <a:r>
              <a:rPr lang="en-US" altLang="ja-JP" dirty="0"/>
              <a:t>3</a:t>
            </a:r>
            <a:r>
              <a:rPr lang="en-US" altLang="ja-JP" baseline="-25000" dirty="0"/>
              <a:t>1</a:t>
            </a:r>
            <a:r>
              <a:rPr lang="en-US" altLang="ja-JP" dirty="0"/>
              <a:t>, which is in Fermi resonance with 6</a:t>
            </a:r>
            <a:r>
              <a:rPr lang="en-US" altLang="ja-JP" baseline="-25000" dirty="0"/>
              <a:t>1</a:t>
            </a:r>
            <a:r>
              <a:rPr lang="en-US" altLang="ja-JP" dirty="0"/>
              <a:t>. 2</a:t>
            </a:r>
            <a:r>
              <a:rPr lang="en-US" altLang="ja-JP" baseline="-25000" dirty="0"/>
              <a:t>1</a:t>
            </a:r>
            <a:r>
              <a:rPr lang="en-US" altLang="ja-JP" dirty="0"/>
              <a:t>4</a:t>
            </a:r>
            <a:r>
              <a:rPr lang="en-US" altLang="ja-JP" baseline="-25000" dirty="0"/>
              <a:t>1</a:t>
            </a:r>
            <a:r>
              <a:rPr lang="en-US" altLang="ja-JP" dirty="0"/>
              <a:t> and 4</a:t>
            </a:r>
            <a:r>
              <a:rPr lang="en-US" altLang="ja-JP" baseline="-25000" dirty="0"/>
              <a:t>2</a:t>
            </a:r>
            <a:r>
              <a:rPr lang="en-US" altLang="ja-JP" dirty="0"/>
              <a:t> are also seen in the spectrum with much weaker intensity though.</a:t>
            </a:r>
          </a:p>
        </p:txBody>
      </p:sp>
      <p:sp>
        <p:nvSpPr>
          <p:cNvPr id="18" name="テキスト ボックス 17">
            <a:extLst>
              <a:ext uri="{FF2B5EF4-FFF2-40B4-BE49-F238E27FC236}">
                <a16:creationId xmlns:a16="http://schemas.microsoft.com/office/drawing/2014/main" id="{284040AB-C638-ED40-83E8-2325843D567B}"/>
              </a:ext>
            </a:extLst>
          </p:cNvPr>
          <p:cNvSpPr txBox="1"/>
          <p:nvPr/>
        </p:nvSpPr>
        <p:spPr>
          <a:xfrm>
            <a:off x="5618757" y="4080700"/>
            <a:ext cx="380232" cy="369332"/>
          </a:xfrm>
          <a:prstGeom prst="rect">
            <a:avLst/>
          </a:prstGeom>
          <a:noFill/>
        </p:spPr>
        <p:txBody>
          <a:bodyPr wrap="none" rtlCol="0">
            <a:spAutoFit/>
          </a:bodyPr>
          <a:lstStyle/>
          <a:p>
            <a:r>
              <a:rPr kumimoji="1" lang="en-US" altLang="ja-JP" dirty="0"/>
              <a:t>5</a:t>
            </a:r>
            <a:r>
              <a:rPr kumimoji="1" lang="en-US" altLang="ja-JP" baseline="-25000" dirty="0"/>
              <a:t>1</a:t>
            </a:r>
            <a:endParaRPr kumimoji="1" lang="ja-JP" altLang="en-US" baseline="-25000"/>
          </a:p>
        </p:txBody>
      </p:sp>
      <p:sp>
        <p:nvSpPr>
          <p:cNvPr id="19" name="テキスト ボックス 18">
            <a:extLst>
              <a:ext uri="{FF2B5EF4-FFF2-40B4-BE49-F238E27FC236}">
                <a16:creationId xmlns:a16="http://schemas.microsoft.com/office/drawing/2014/main" id="{F9E62671-64A1-5243-8172-BFF9E8E8C215}"/>
              </a:ext>
            </a:extLst>
          </p:cNvPr>
          <p:cNvSpPr txBox="1"/>
          <p:nvPr/>
        </p:nvSpPr>
        <p:spPr>
          <a:xfrm>
            <a:off x="5827742" y="3369342"/>
            <a:ext cx="380232" cy="369332"/>
          </a:xfrm>
          <a:prstGeom prst="rect">
            <a:avLst/>
          </a:prstGeom>
          <a:noFill/>
        </p:spPr>
        <p:txBody>
          <a:bodyPr wrap="none" rtlCol="0">
            <a:spAutoFit/>
          </a:bodyPr>
          <a:lstStyle/>
          <a:p>
            <a:r>
              <a:rPr kumimoji="1" lang="en-US" altLang="ja-JP" dirty="0"/>
              <a:t>6</a:t>
            </a:r>
            <a:r>
              <a:rPr kumimoji="1" lang="en-US" altLang="ja-JP" baseline="-25000" dirty="0"/>
              <a:t>1</a:t>
            </a:r>
            <a:endParaRPr kumimoji="1" lang="ja-JP" altLang="en-US" baseline="-25000"/>
          </a:p>
        </p:txBody>
      </p:sp>
      <p:sp>
        <p:nvSpPr>
          <p:cNvPr id="20" name="テキスト ボックス 19">
            <a:extLst>
              <a:ext uri="{FF2B5EF4-FFF2-40B4-BE49-F238E27FC236}">
                <a16:creationId xmlns:a16="http://schemas.microsoft.com/office/drawing/2014/main" id="{09A1FFB1-328C-3B41-95DF-53EC6EFAE1E7}"/>
              </a:ext>
            </a:extLst>
          </p:cNvPr>
          <p:cNvSpPr txBox="1"/>
          <p:nvPr/>
        </p:nvSpPr>
        <p:spPr>
          <a:xfrm>
            <a:off x="5076056" y="4043900"/>
            <a:ext cx="575799" cy="369332"/>
          </a:xfrm>
          <a:prstGeom prst="rect">
            <a:avLst/>
          </a:prstGeom>
          <a:noFill/>
        </p:spPr>
        <p:txBody>
          <a:bodyPr wrap="none" rtlCol="0">
            <a:spAutoFit/>
          </a:bodyPr>
          <a:lstStyle/>
          <a:p>
            <a:r>
              <a:rPr lang="en-US" altLang="ja-JP" dirty="0"/>
              <a:t>2</a:t>
            </a:r>
            <a:r>
              <a:rPr lang="en-US" altLang="ja-JP" baseline="-25000" dirty="0"/>
              <a:t>1</a:t>
            </a:r>
            <a:r>
              <a:rPr kumimoji="1" lang="en-US" altLang="ja-JP" dirty="0"/>
              <a:t>3</a:t>
            </a:r>
            <a:r>
              <a:rPr kumimoji="1" lang="en-US" altLang="ja-JP" baseline="-25000" dirty="0"/>
              <a:t>1</a:t>
            </a:r>
            <a:endParaRPr kumimoji="1" lang="ja-JP" altLang="en-US" baseline="-25000"/>
          </a:p>
        </p:txBody>
      </p:sp>
      <p:sp>
        <p:nvSpPr>
          <p:cNvPr id="22" name="テキスト ボックス 21">
            <a:extLst>
              <a:ext uri="{FF2B5EF4-FFF2-40B4-BE49-F238E27FC236}">
                <a16:creationId xmlns:a16="http://schemas.microsoft.com/office/drawing/2014/main" id="{45C867EF-8E5B-0F4E-965D-37B354C0E0A9}"/>
              </a:ext>
            </a:extLst>
          </p:cNvPr>
          <p:cNvSpPr txBox="1"/>
          <p:nvPr/>
        </p:nvSpPr>
        <p:spPr>
          <a:xfrm>
            <a:off x="6372200" y="4941168"/>
            <a:ext cx="575799" cy="369332"/>
          </a:xfrm>
          <a:prstGeom prst="rect">
            <a:avLst/>
          </a:prstGeom>
          <a:noFill/>
        </p:spPr>
        <p:txBody>
          <a:bodyPr wrap="none" rtlCol="0">
            <a:spAutoFit/>
          </a:bodyPr>
          <a:lstStyle/>
          <a:p>
            <a:r>
              <a:rPr lang="en-US" altLang="ja-JP" dirty="0"/>
              <a:t>2</a:t>
            </a:r>
            <a:r>
              <a:rPr lang="en-US" altLang="ja-JP" baseline="-25000" dirty="0"/>
              <a:t>1</a:t>
            </a:r>
            <a:r>
              <a:rPr kumimoji="1" lang="en-US" altLang="ja-JP" dirty="0"/>
              <a:t>4</a:t>
            </a:r>
            <a:r>
              <a:rPr kumimoji="1" lang="en-US" altLang="ja-JP" baseline="-25000" dirty="0"/>
              <a:t>1</a:t>
            </a:r>
            <a:endParaRPr kumimoji="1" lang="ja-JP" altLang="en-US" baseline="-25000"/>
          </a:p>
        </p:txBody>
      </p:sp>
      <p:sp>
        <p:nvSpPr>
          <p:cNvPr id="23" name="テキスト ボックス 22">
            <a:extLst>
              <a:ext uri="{FF2B5EF4-FFF2-40B4-BE49-F238E27FC236}">
                <a16:creationId xmlns:a16="http://schemas.microsoft.com/office/drawing/2014/main" id="{3DD2F932-9739-7943-A2A4-211BA91DE678}"/>
              </a:ext>
            </a:extLst>
          </p:cNvPr>
          <p:cNvSpPr txBox="1"/>
          <p:nvPr/>
        </p:nvSpPr>
        <p:spPr>
          <a:xfrm>
            <a:off x="7779161" y="5028166"/>
            <a:ext cx="380232" cy="369332"/>
          </a:xfrm>
          <a:prstGeom prst="rect">
            <a:avLst/>
          </a:prstGeom>
          <a:noFill/>
        </p:spPr>
        <p:txBody>
          <a:bodyPr wrap="none" rtlCol="0">
            <a:spAutoFit/>
          </a:bodyPr>
          <a:lstStyle/>
          <a:p>
            <a:r>
              <a:rPr kumimoji="1" lang="en-US" altLang="ja-JP" dirty="0"/>
              <a:t>4</a:t>
            </a:r>
            <a:r>
              <a:rPr kumimoji="1" lang="en-US" altLang="ja-JP" baseline="-25000" dirty="0"/>
              <a:t>2</a:t>
            </a:r>
            <a:endParaRPr kumimoji="1" lang="ja-JP" altLang="en-US" baseline="-25000"/>
          </a:p>
        </p:txBody>
      </p:sp>
    </p:spTree>
    <p:extLst>
      <p:ext uri="{BB962C8B-B14F-4D97-AF65-F5344CB8AC3E}">
        <p14:creationId xmlns:p14="http://schemas.microsoft.com/office/powerpoint/2010/main" val="36242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428750" y="1159577"/>
            <a:ext cx="414536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メイリオ" charset="-128"/>
                <a:cs typeface="メイリオ" charset="-128"/>
              </a:rPr>
              <a:t>1. Basic usage (1.water)</a:t>
            </a:r>
          </a:p>
          <a:p>
            <a:pPr lvl="1" eaLnBrk="1" hangingPunct="1">
              <a:defRPr/>
            </a:pPr>
            <a:r>
              <a:rPr lang="en-US" altLang="ja-JP" sz="1800" dirty="0">
                <a:solidFill>
                  <a:srgbClr val="000000"/>
                </a:solidFill>
                <a:latin typeface="+mn-lt"/>
                <a:ea typeface="メイリオ" charset="-128"/>
                <a:cs typeface="メイリオ" charset="-128"/>
              </a:rPr>
              <a:t>1.1. VSCF</a:t>
            </a:r>
          </a:p>
          <a:p>
            <a:pPr lvl="1" eaLnBrk="1" hangingPunct="1">
              <a:defRPr/>
            </a:pPr>
            <a:r>
              <a:rPr lang="en-US" altLang="ja-JP" sz="1800" dirty="0">
                <a:solidFill>
                  <a:srgbClr val="000000"/>
                </a:solidFill>
                <a:latin typeface="+mn-lt"/>
                <a:ea typeface="メイリオ" charset="-128"/>
                <a:cs typeface="メイリオ" charset="-128"/>
              </a:rPr>
              <a:t>1.2. VCI</a:t>
            </a:r>
          </a:p>
          <a:p>
            <a:pPr lvl="1" eaLnBrk="1" hangingPunct="1">
              <a:defRPr/>
            </a:pPr>
            <a:r>
              <a:rPr lang="en-US" altLang="ja-JP" sz="1800" dirty="0">
                <a:solidFill>
                  <a:srgbClr val="000000"/>
                </a:solidFill>
                <a:latin typeface="+mn-lt"/>
                <a:ea typeface="メイリオ" charset="-128"/>
                <a:cs typeface="メイリオ" charset="-128"/>
              </a:rPr>
              <a:t>1.3. VMP2</a:t>
            </a:r>
          </a:p>
          <a:p>
            <a:pPr lvl="1" eaLnBrk="1" hangingPunct="1">
              <a:defRPr/>
            </a:pPr>
            <a:r>
              <a:rPr lang="en-US" altLang="ja-JP" sz="1800" dirty="0">
                <a:solidFill>
                  <a:srgbClr val="000000"/>
                </a:solidFill>
                <a:latin typeface="+mn-lt"/>
                <a:ea typeface="メイリオ" charset="-128"/>
                <a:cs typeface="メイリオ" charset="-128"/>
              </a:rPr>
              <a:t>1.4. VQDPT2</a:t>
            </a:r>
          </a:p>
          <a:p>
            <a:pPr lvl="1" eaLnBrk="1" hangingPunct="1">
              <a:defRPr/>
            </a:pPr>
            <a:r>
              <a:rPr lang="en-US" altLang="ja-JP" sz="1800" dirty="0">
                <a:solidFill>
                  <a:srgbClr val="000000"/>
                </a:solidFill>
                <a:latin typeface="+mn-lt"/>
                <a:ea typeface="メイリオ" charset="-128"/>
                <a:cs typeface="メイリオ" charset="-128"/>
              </a:rPr>
              <a:t>1.5. Summary</a:t>
            </a:r>
          </a:p>
          <a:p>
            <a:pPr lvl="1" eaLnBrk="1" hangingPunct="1">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2. Infrared spectrum of H</a:t>
            </a:r>
            <a:r>
              <a:rPr lang="en-US" altLang="ja-JP" sz="1800" baseline="-25000" dirty="0">
                <a:solidFill>
                  <a:srgbClr val="000000"/>
                </a:solidFill>
                <a:latin typeface="+mn-lt"/>
                <a:ea typeface="メイリオ" charset="-128"/>
                <a:cs typeface="メイリオ" charset="-128"/>
              </a:rPr>
              <a:t>2</a:t>
            </a:r>
            <a:r>
              <a:rPr lang="en-US" altLang="ja-JP" sz="1800" dirty="0">
                <a:solidFill>
                  <a:srgbClr val="000000"/>
                </a:solidFill>
                <a:latin typeface="+mn-lt"/>
                <a:ea typeface="メイリオ" charset="-128"/>
                <a:cs typeface="メイリオ" charset="-128"/>
              </a:rPr>
              <a:t>CO (2.h2co)</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3. Optimized coordinate VSCF (3.ethylene)</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4. References</a:t>
            </a:r>
          </a:p>
          <a:p>
            <a:pPr>
              <a:defRPr/>
            </a:pPr>
            <a:endParaRPr lang="en-US" altLang="ja-JP" sz="1800" dirty="0">
              <a:solidFill>
                <a:srgbClr val="000000"/>
              </a:solidFill>
              <a:latin typeface="+mn-lt"/>
              <a:ea typeface="メイリオ" charset="-128"/>
              <a:cs typeface="メイリオ" charset="-128"/>
            </a:endParaRPr>
          </a:p>
          <a:p>
            <a:pPr>
              <a:defRPr/>
            </a:pPr>
            <a:r>
              <a:rPr lang="en-US" altLang="ja-JP" sz="1800" dirty="0">
                <a:solidFill>
                  <a:srgbClr val="000000"/>
                </a:solidFill>
                <a:latin typeface="+mn-lt"/>
                <a:ea typeface="メイリオ" charset="-128"/>
                <a:cs typeface="メイリオ" charset="-128"/>
              </a:rPr>
              <a:t>Appendix: List of all options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518834" y="5625883"/>
            <a:ext cx="6056851" cy="369332"/>
          </a:xfrm>
          <a:prstGeom prst="rect">
            <a:avLst/>
          </a:prstGeom>
          <a:noFill/>
        </p:spPr>
        <p:txBody>
          <a:bodyPr wrap="none" rtlCol="0">
            <a:spAutoFit/>
          </a:bodyPr>
          <a:lstStyle/>
          <a:p>
            <a:r>
              <a:rPr kumimoji="1" lang="en-US" altLang="ja-JP" dirty="0"/>
              <a:t>Sample files are found in sindo-4.0/doc/</a:t>
            </a:r>
            <a:r>
              <a:rPr kumimoji="1" lang="en-US" altLang="ja-JP" dirty="0" err="1"/>
              <a:t>FSindo</a:t>
            </a:r>
            <a:r>
              <a:rPr kumimoji="1" lang="en-US" altLang="ja-JP" dirty="0"/>
              <a:t>/</a:t>
            </a:r>
            <a:r>
              <a:rPr kumimoji="1" lang="en-US" altLang="ja-JP" dirty="0" err="1"/>
              <a:t>sample_FSindo</a:t>
            </a:r>
            <a:endParaRPr kumimoji="1" lang="ja-JP" altLang="en-US"/>
          </a:p>
        </p:txBody>
      </p:sp>
    </p:spTree>
    <p:extLst>
      <p:ext uri="{BB962C8B-B14F-4D97-AF65-F5344CB8AC3E}">
        <p14:creationId xmlns:p14="http://schemas.microsoft.com/office/powerpoint/2010/main" val="358914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D1706B0-E397-054E-84F4-DC59EAA2C4D9}"/>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32B7DD92-72D4-2845-9464-7CEEC509D165}"/>
              </a:ext>
            </a:extLst>
          </p:cNvPr>
          <p:cNvSpPr txBox="1"/>
          <p:nvPr/>
        </p:nvSpPr>
        <p:spPr>
          <a:xfrm>
            <a:off x="827088" y="644576"/>
            <a:ext cx="7561262" cy="1200329"/>
          </a:xfrm>
          <a:prstGeom prst="rect">
            <a:avLst/>
          </a:prstGeom>
          <a:noFill/>
        </p:spPr>
        <p:txBody>
          <a:bodyPr wrap="square" rtlCol="0">
            <a:spAutoFit/>
          </a:bodyPr>
          <a:lstStyle/>
          <a:p>
            <a:r>
              <a:rPr lang="en-US" altLang="ja-JP" dirty="0"/>
              <a:t>VCI and VQDPT2 agree well for the fundamentals. However, the agreement becomes worse for the combination and overtones; in particular, 4</a:t>
            </a:r>
            <a:r>
              <a:rPr lang="en-US" altLang="ja-JP" baseline="-25000" dirty="0"/>
              <a:t>2</a:t>
            </a:r>
            <a:r>
              <a:rPr lang="en-US" altLang="ja-JP" dirty="0"/>
              <a:t> is not present in VQDPT2. This is because VQDPT2 is a state-specific scheme. The agreement will improve if we add those state to target states in &amp;state.</a:t>
            </a:r>
            <a:endParaRPr lang="ja-JP" altLang="en-US"/>
          </a:p>
        </p:txBody>
      </p:sp>
    </p:spTree>
    <p:extLst>
      <p:ext uri="{BB962C8B-B14F-4D97-AF65-F5344CB8AC3E}">
        <p14:creationId xmlns:p14="http://schemas.microsoft.com/office/powerpoint/2010/main" val="1200561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7ACF291-327D-AF45-806B-C53AFC868B19}"/>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タイトル 1">
            <a:extLst>
              <a:ext uri="{FF2B5EF4-FFF2-40B4-BE49-F238E27FC236}">
                <a16:creationId xmlns:a16="http://schemas.microsoft.com/office/drawing/2014/main" id="{B3F13041-29D4-3845-856B-535E99124218}"/>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3. </a:t>
            </a:r>
            <a:r>
              <a:rPr lang="en-US" altLang="ja-JP" sz="2400" dirty="0">
                <a:solidFill>
                  <a:srgbClr val="000000"/>
                </a:solidFill>
                <a:ea typeface="メイリオ" charset="-128"/>
                <a:cs typeface="メイリオ" charset="-128"/>
              </a:rPr>
              <a:t>Optimized coordinate VSCF</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E464A22E-23AB-134B-9CD6-48CB496F6BDC}"/>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E064FE3-B284-1D45-8EA2-CB560B8BE892}"/>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we carry out optimized coordinate VSCF (</a:t>
            </a:r>
            <a:r>
              <a:rPr kumimoji="1" lang="en-US" altLang="ja-JP" dirty="0" err="1"/>
              <a:t>oc</a:t>
            </a:r>
            <a:r>
              <a:rPr kumimoji="1" lang="en-US" altLang="ja-JP" dirty="0"/>
              <a:t>-VSCF) [6] for ethylene (C</a:t>
            </a:r>
            <a:r>
              <a:rPr kumimoji="1" lang="en-US" altLang="ja-JP" baseline="-25000" dirty="0"/>
              <a:t>2</a:t>
            </a:r>
            <a:r>
              <a:rPr kumimoji="1" lang="en-US" altLang="ja-JP" dirty="0"/>
              <a:t>H</a:t>
            </a:r>
            <a:r>
              <a:rPr kumimoji="1" lang="en-US" altLang="ja-JP" baseline="-25000" dirty="0"/>
              <a:t>4</a:t>
            </a:r>
            <a:r>
              <a:rPr kumimoji="1" lang="en-US" altLang="ja-JP" dirty="0"/>
              <a:t>). Proceed to 3.ethylene,</a:t>
            </a:r>
            <a:endParaRPr kumimoji="1" lang="ja-JP" altLang="en-US"/>
          </a:p>
        </p:txBody>
      </p:sp>
      <p:sp>
        <p:nvSpPr>
          <p:cNvPr id="6" name="テキスト ボックス 5">
            <a:extLst>
              <a:ext uri="{FF2B5EF4-FFF2-40B4-BE49-F238E27FC236}">
                <a16:creationId xmlns:a16="http://schemas.microsoft.com/office/drawing/2014/main" id="{3A65B047-5116-9B41-B23D-3069C5E336CA}"/>
              </a:ext>
            </a:extLst>
          </p:cNvPr>
          <p:cNvSpPr txBox="1"/>
          <p:nvPr/>
        </p:nvSpPr>
        <p:spPr>
          <a:xfrm>
            <a:off x="1015039" y="1731114"/>
            <a:ext cx="7301874"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cd 3.ethylene</a:t>
            </a: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eq-mp2dz.minfo </a:t>
            </a:r>
            <a:r>
              <a:rPr lang="en-US" altLang="ja-JP" sz="1400" dirty="0" err="1">
                <a:latin typeface="Courier" charset="0"/>
                <a:ea typeface="Courier" charset="0"/>
                <a:cs typeface="Courier" charset="0"/>
              </a:rPr>
              <a:t>ncvci.inp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ocvci.inp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ocvscf.inp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runSindo.sh</a:t>
            </a:r>
            <a:r>
              <a:rPr lang="en-US" altLang="ja-JP" sz="1400" dirty="0">
                <a:latin typeface="Courier" charset="0"/>
                <a:ea typeface="Courier" charset="0"/>
                <a:cs typeface="Courier" charset="0"/>
              </a:rPr>
              <a:t>*</a:t>
            </a:r>
          </a:p>
          <a:p>
            <a:r>
              <a:rPr lang="en-US" altLang="ja-JP" sz="1400" dirty="0">
                <a:latin typeface="Courier" charset="0"/>
                <a:ea typeface="Courier" charset="0"/>
                <a:cs typeface="Courier" charset="0"/>
              </a:rPr>
              <a:t>log/        ncvqdpt2.inp   ocvqdpt2.inp  prop_no_1.mop</a:t>
            </a:r>
            <a:endParaRPr kumimoji="1" lang="en-US" altLang="ja-JP" sz="1400" dirty="0">
              <a:latin typeface="Courier" charset="0"/>
              <a:ea typeface="Courier" charset="0"/>
              <a:cs typeface="Courier" charset="0"/>
            </a:endParaRPr>
          </a:p>
        </p:txBody>
      </p:sp>
      <p:grpSp>
        <p:nvGrpSpPr>
          <p:cNvPr id="53" name="グループ化 52">
            <a:extLst>
              <a:ext uri="{FF2B5EF4-FFF2-40B4-BE49-F238E27FC236}">
                <a16:creationId xmlns:a16="http://schemas.microsoft.com/office/drawing/2014/main" id="{946D3A6B-03A4-7F46-AD23-B63BC0FB0939}"/>
              </a:ext>
            </a:extLst>
          </p:cNvPr>
          <p:cNvGrpSpPr/>
          <p:nvPr/>
        </p:nvGrpSpPr>
        <p:grpSpPr>
          <a:xfrm>
            <a:off x="697422" y="3251191"/>
            <a:ext cx="7907903" cy="2671851"/>
            <a:chOff x="697422" y="3142705"/>
            <a:chExt cx="7907903" cy="2671851"/>
          </a:xfrm>
        </p:grpSpPr>
        <p:grpSp>
          <p:nvGrpSpPr>
            <p:cNvPr id="19" name="グループ化 18">
              <a:extLst>
                <a:ext uri="{FF2B5EF4-FFF2-40B4-BE49-F238E27FC236}">
                  <a16:creationId xmlns:a16="http://schemas.microsoft.com/office/drawing/2014/main" id="{CF649EFD-8E0F-1644-9CFD-0CB419B3EF86}"/>
                </a:ext>
              </a:extLst>
            </p:cNvPr>
            <p:cNvGrpSpPr/>
            <p:nvPr/>
          </p:nvGrpSpPr>
          <p:grpSpPr>
            <a:xfrm>
              <a:off x="697422" y="3142705"/>
              <a:ext cx="7768418" cy="1229109"/>
              <a:chOff x="-1464508" y="1060339"/>
              <a:chExt cx="13583106" cy="2149102"/>
            </a:xfrm>
          </p:grpSpPr>
          <p:pic>
            <p:nvPicPr>
              <p:cNvPr id="8" name="図 7">
                <a:extLst>
                  <a:ext uri="{FF2B5EF4-FFF2-40B4-BE49-F238E27FC236}">
                    <a16:creationId xmlns:a16="http://schemas.microsoft.com/office/drawing/2014/main" id="{5B131FB6-89A1-984F-A1E8-4760431FE562}"/>
                  </a:ext>
                </a:extLst>
              </p:cNvPr>
              <p:cNvPicPr>
                <a:picLocks noChangeAspect="1"/>
              </p:cNvPicPr>
              <p:nvPr/>
            </p:nvPicPr>
            <p:blipFill>
              <a:blip r:embed="rId2"/>
              <a:stretch>
                <a:fillRect/>
              </a:stretch>
            </p:blipFill>
            <p:spPr>
              <a:xfrm>
                <a:off x="-1464508" y="1060341"/>
                <a:ext cx="2260600" cy="2133600"/>
              </a:xfrm>
              <a:prstGeom prst="rect">
                <a:avLst/>
              </a:prstGeom>
            </p:spPr>
          </p:pic>
          <p:pic>
            <p:nvPicPr>
              <p:cNvPr id="10" name="図 9">
                <a:extLst>
                  <a:ext uri="{FF2B5EF4-FFF2-40B4-BE49-F238E27FC236}">
                    <a16:creationId xmlns:a16="http://schemas.microsoft.com/office/drawing/2014/main" id="{7B02CADA-B310-1C44-A66A-65AF3C8FE2DB}"/>
                  </a:ext>
                </a:extLst>
              </p:cNvPr>
              <p:cNvPicPr>
                <a:picLocks noChangeAspect="1"/>
              </p:cNvPicPr>
              <p:nvPr/>
            </p:nvPicPr>
            <p:blipFill>
              <a:blip r:embed="rId3"/>
              <a:stretch>
                <a:fillRect/>
              </a:stretch>
            </p:blipFill>
            <p:spPr>
              <a:xfrm>
                <a:off x="796092" y="1060342"/>
                <a:ext cx="2260600" cy="2133600"/>
              </a:xfrm>
              <a:prstGeom prst="rect">
                <a:avLst/>
              </a:prstGeom>
            </p:spPr>
          </p:pic>
          <p:pic>
            <p:nvPicPr>
              <p:cNvPr id="12" name="図 11">
                <a:extLst>
                  <a:ext uri="{FF2B5EF4-FFF2-40B4-BE49-F238E27FC236}">
                    <a16:creationId xmlns:a16="http://schemas.microsoft.com/office/drawing/2014/main" id="{D1D15347-B603-4B4B-8E5F-9F3482D8D68B}"/>
                  </a:ext>
                </a:extLst>
              </p:cNvPr>
              <p:cNvPicPr>
                <a:picLocks noChangeAspect="1"/>
              </p:cNvPicPr>
              <p:nvPr/>
            </p:nvPicPr>
            <p:blipFill>
              <a:blip r:embed="rId4"/>
              <a:stretch>
                <a:fillRect/>
              </a:stretch>
            </p:blipFill>
            <p:spPr>
              <a:xfrm>
                <a:off x="3038743" y="1060339"/>
                <a:ext cx="2260600" cy="2133600"/>
              </a:xfrm>
              <a:prstGeom prst="rect">
                <a:avLst/>
              </a:prstGeom>
            </p:spPr>
          </p:pic>
          <p:pic>
            <p:nvPicPr>
              <p:cNvPr id="14" name="図 13">
                <a:extLst>
                  <a:ext uri="{FF2B5EF4-FFF2-40B4-BE49-F238E27FC236}">
                    <a16:creationId xmlns:a16="http://schemas.microsoft.com/office/drawing/2014/main" id="{471B490D-D568-B342-A16E-E70C39083A50}"/>
                  </a:ext>
                </a:extLst>
              </p:cNvPr>
              <p:cNvPicPr>
                <a:picLocks noChangeAspect="1"/>
              </p:cNvPicPr>
              <p:nvPr/>
            </p:nvPicPr>
            <p:blipFill>
              <a:blip r:embed="rId5"/>
              <a:stretch>
                <a:fillRect/>
              </a:stretch>
            </p:blipFill>
            <p:spPr>
              <a:xfrm>
                <a:off x="5316994" y="1075839"/>
                <a:ext cx="2260600" cy="2133600"/>
              </a:xfrm>
              <a:prstGeom prst="rect">
                <a:avLst/>
              </a:prstGeom>
            </p:spPr>
          </p:pic>
          <p:pic>
            <p:nvPicPr>
              <p:cNvPr id="16" name="図 15">
                <a:extLst>
                  <a:ext uri="{FF2B5EF4-FFF2-40B4-BE49-F238E27FC236}">
                    <a16:creationId xmlns:a16="http://schemas.microsoft.com/office/drawing/2014/main" id="{916B3486-5B35-DA47-8181-A89A2A794A4D}"/>
                  </a:ext>
                </a:extLst>
              </p:cNvPr>
              <p:cNvPicPr>
                <a:picLocks noChangeAspect="1"/>
              </p:cNvPicPr>
              <p:nvPr/>
            </p:nvPicPr>
            <p:blipFill>
              <a:blip r:embed="rId6"/>
              <a:stretch>
                <a:fillRect/>
              </a:stretch>
            </p:blipFill>
            <p:spPr>
              <a:xfrm>
                <a:off x="7579747" y="1075841"/>
                <a:ext cx="2260600" cy="2133600"/>
              </a:xfrm>
              <a:prstGeom prst="rect">
                <a:avLst/>
              </a:prstGeom>
            </p:spPr>
          </p:pic>
          <p:pic>
            <p:nvPicPr>
              <p:cNvPr id="18" name="図 17">
                <a:extLst>
                  <a:ext uri="{FF2B5EF4-FFF2-40B4-BE49-F238E27FC236}">
                    <a16:creationId xmlns:a16="http://schemas.microsoft.com/office/drawing/2014/main" id="{D39FDF1F-F9CD-0845-B29C-40E9AA6E2181}"/>
                  </a:ext>
                </a:extLst>
              </p:cNvPr>
              <p:cNvPicPr>
                <a:picLocks noChangeAspect="1"/>
              </p:cNvPicPr>
              <p:nvPr/>
            </p:nvPicPr>
            <p:blipFill>
              <a:blip r:embed="rId7"/>
              <a:stretch>
                <a:fillRect/>
              </a:stretch>
            </p:blipFill>
            <p:spPr>
              <a:xfrm>
                <a:off x="9857998" y="1075841"/>
                <a:ext cx="2260600" cy="2133600"/>
              </a:xfrm>
              <a:prstGeom prst="rect">
                <a:avLst/>
              </a:prstGeom>
            </p:spPr>
          </p:pic>
        </p:grpSp>
        <p:grpSp>
          <p:nvGrpSpPr>
            <p:cNvPr id="32" name="グループ化 31">
              <a:extLst>
                <a:ext uri="{FF2B5EF4-FFF2-40B4-BE49-F238E27FC236}">
                  <a16:creationId xmlns:a16="http://schemas.microsoft.com/office/drawing/2014/main" id="{885F8B07-BEDF-7146-8735-FB9E61B8E4E7}"/>
                </a:ext>
              </a:extLst>
            </p:cNvPr>
            <p:cNvGrpSpPr/>
            <p:nvPr/>
          </p:nvGrpSpPr>
          <p:grpSpPr>
            <a:xfrm>
              <a:off x="780833" y="4454590"/>
              <a:ext cx="7824492" cy="1234740"/>
              <a:chOff x="-649852" y="4051513"/>
              <a:chExt cx="13619781" cy="2149262"/>
            </a:xfrm>
          </p:grpSpPr>
          <p:pic>
            <p:nvPicPr>
              <p:cNvPr id="21" name="図 20">
                <a:extLst>
                  <a:ext uri="{FF2B5EF4-FFF2-40B4-BE49-F238E27FC236}">
                    <a16:creationId xmlns:a16="http://schemas.microsoft.com/office/drawing/2014/main" id="{F153835A-25F9-724E-B2BB-21F46ADE3437}"/>
                  </a:ext>
                </a:extLst>
              </p:cNvPr>
              <p:cNvPicPr>
                <a:picLocks noChangeAspect="1"/>
              </p:cNvPicPr>
              <p:nvPr/>
            </p:nvPicPr>
            <p:blipFill>
              <a:blip r:embed="rId8"/>
              <a:stretch>
                <a:fillRect/>
              </a:stretch>
            </p:blipFill>
            <p:spPr>
              <a:xfrm>
                <a:off x="-649852" y="4067175"/>
                <a:ext cx="2258057" cy="2131200"/>
              </a:xfrm>
              <a:prstGeom prst="rect">
                <a:avLst/>
              </a:prstGeom>
            </p:spPr>
          </p:pic>
          <p:pic>
            <p:nvPicPr>
              <p:cNvPr id="23" name="図 22">
                <a:extLst>
                  <a:ext uri="{FF2B5EF4-FFF2-40B4-BE49-F238E27FC236}">
                    <a16:creationId xmlns:a16="http://schemas.microsoft.com/office/drawing/2014/main" id="{56BFB426-D92E-134D-AB4F-5ECA8AC6D302}"/>
                  </a:ext>
                </a:extLst>
              </p:cNvPr>
              <p:cNvPicPr>
                <a:picLocks noChangeAspect="1"/>
              </p:cNvPicPr>
              <p:nvPr/>
            </p:nvPicPr>
            <p:blipFill>
              <a:blip r:embed="rId9"/>
              <a:stretch>
                <a:fillRect/>
              </a:stretch>
            </p:blipFill>
            <p:spPr>
              <a:xfrm>
                <a:off x="1643899" y="4067175"/>
                <a:ext cx="2258057" cy="2131200"/>
              </a:xfrm>
              <a:prstGeom prst="rect">
                <a:avLst/>
              </a:prstGeom>
            </p:spPr>
          </p:pic>
          <p:pic>
            <p:nvPicPr>
              <p:cNvPr id="25" name="図 24">
                <a:extLst>
                  <a:ext uri="{FF2B5EF4-FFF2-40B4-BE49-F238E27FC236}">
                    <a16:creationId xmlns:a16="http://schemas.microsoft.com/office/drawing/2014/main" id="{B9838A57-0BAD-8548-B256-DA08767C4D2A}"/>
                  </a:ext>
                </a:extLst>
              </p:cNvPr>
              <p:cNvPicPr>
                <a:picLocks noChangeAspect="1"/>
              </p:cNvPicPr>
              <p:nvPr/>
            </p:nvPicPr>
            <p:blipFill>
              <a:blip r:embed="rId10"/>
              <a:stretch>
                <a:fillRect/>
              </a:stretch>
            </p:blipFill>
            <p:spPr>
              <a:xfrm>
                <a:off x="3906648" y="4051513"/>
                <a:ext cx="2260600" cy="2133600"/>
              </a:xfrm>
              <a:prstGeom prst="rect">
                <a:avLst/>
              </a:prstGeom>
            </p:spPr>
          </p:pic>
          <p:pic>
            <p:nvPicPr>
              <p:cNvPr id="27" name="図 26">
                <a:extLst>
                  <a:ext uri="{FF2B5EF4-FFF2-40B4-BE49-F238E27FC236}">
                    <a16:creationId xmlns:a16="http://schemas.microsoft.com/office/drawing/2014/main" id="{509DFEAB-8665-0F42-A36E-26FAE7E08B3B}"/>
                  </a:ext>
                </a:extLst>
              </p:cNvPr>
              <p:cNvPicPr>
                <a:picLocks noChangeAspect="1"/>
              </p:cNvPicPr>
              <p:nvPr/>
            </p:nvPicPr>
            <p:blipFill>
              <a:blip r:embed="rId11"/>
              <a:stretch>
                <a:fillRect/>
              </a:stretch>
            </p:blipFill>
            <p:spPr>
              <a:xfrm>
                <a:off x="6174244" y="4067175"/>
                <a:ext cx="2260600" cy="2133600"/>
              </a:xfrm>
              <a:prstGeom prst="rect">
                <a:avLst/>
              </a:prstGeom>
            </p:spPr>
          </p:pic>
          <p:pic>
            <p:nvPicPr>
              <p:cNvPr id="29" name="図 28">
                <a:extLst>
                  <a:ext uri="{FF2B5EF4-FFF2-40B4-BE49-F238E27FC236}">
                    <a16:creationId xmlns:a16="http://schemas.microsoft.com/office/drawing/2014/main" id="{1252A119-9433-7B4F-AB27-AA8B0ED1355C}"/>
                  </a:ext>
                </a:extLst>
              </p:cNvPr>
              <p:cNvPicPr>
                <a:picLocks noChangeAspect="1"/>
              </p:cNvPicPr>
              <p:nvPr/>
            </p:nvPicPr>
            <p:blipFill>
              <a:blip r:embed="rId12"/>
              <a:stretch>
                <a:fillRect/>
              </a:stretch>
            </p:blipFill>
            <p:spPr>
              <a:xfrm>
                <a:off x="8434844" y="4067175"/>
                <a:ext cx="2260600" cy="2133600"/>
              </a:xfrm>
              <a:prstGeom prst="rect">
                <a:avLst/>
              </a:prstGeom>
            </p:spPr>
          </p:pic>
          <p:pic>
            <p:nvPicPr>
              <p:cNvPr id="31" name="図 30">
                <a:extLst>
                  <a:ext uri="{FF2B5EF4-FFF2-40B4-BE49-F238E27FC236}">
                    <a16:creationId xmlns:a16="http://schemas.microsoft.com/office/drawing/2014/main" id="{9B29AC84-0BE8-2D41-AF29-18FF17BBC747}"/>
                  </a:ext>
                </a:extLst>
              </p:cNvPr>
              <p:cNvPicPr>
                <a:picLocks noChangeAspect="1"/>
              </p:cNvPicPr>
              <p:nvPr/>
            </p:nvPicPr>
            <p:blipFill>
              <a:blip r:embed="rId13"/>
              <a:stretch>
                <a:fillRect/>
              </a:stretch>
            </p:blipFill>
            <p:spPr>
              <a:xfrm>
                <a:off x="10709329" y="4067175"/>
                <a:ext cx="2260600" cy="2133600"/>
              </a:xfrm>
              <a:prstGeom prst="rect">
                <a:avLst/>
              </a:prstGeom>
            </p:spPr>
          </p:pic>
        </p:grpSp>
        <p:sp>
          <p:nvSpPr>
            <p:cNvPr id="33" name="テキスト ボックス 32">
              <a:extLst>
                <a:ext uri="{FF2B5EF4-FFF2-40B4-BE49-F238E27FC236}">
                  <a16:creationId xmlns:a16="http://schemas.microsoft.com/office/drawing/2014/main" id="{1A5A139E-0325-5044-96D8-8D6702E460AC}"/>
                </a:ext>
              </a:extLst>
            </p:cNvPr>
            <p:cNvSpPr txBox="1"/>
            <p:nvPr/>
          </p:nvSpPr>
          <p:spPr>
            <a:xfrm>
              <a:off x="1115879" y="4045058"/>
              <a:ext cx="457176" cy="369332"/>
            </a:xfrm>
            <a:prstGeom prst="rect">
              <a:avLst/>
            </a:prstGeom>
            <a:noFill/>
          </p:spPr>
          <p:txBody>
            <a:bodyPr wrap="none" rtlCol="0">
              <a:spAutoFit/>
            </a:bodyPr>
            <a:lstStyle/>
            <a:p>
              <a:r>
                <a:rPr kumimoji="1" lang="en-US" altLang="ja-JP" dirty="0"/>
                <a:t>Q1</a:t>
              </a:r>
              <a:endParaRPr kumimoji="1" lang="ja-JP" altLang="en-US"/>
            </a:p>
          </p:txBody>
        </p:sp>
        <p:sp>
          <p:nvSpPr>
            <p:cNvPr id="34" name="テキスト ボックス 33">
              <a:extLst>
                <a:ext uri="{FF2B5EF4-FFF2-40B4-BE49-F238E27FC236}">
                  <a16:creationId xmlns:a16="http://schemas.microsoft.com/office/drawing/2014/main" id="{0FA3F46C-E1CE-1949-9F76-96ED0006C988}"/>
                </a:ext>
              </a:extLst>
            </p:cNvPr>
            <p:cNvSpPr txBox="1"/>
            <p:nvPr/>
          </p:nvSpPr>
          <p:spPr>
            <a:xfrm>
              <a:off x="2483768" y="4045058"/>
              <a:ext cx="457176" cy="369332"/>
            </a:xfrm>
            <a:prstGeom prst="rect">
              <a:avLst/>
            </a:prstGeom>
            <a:noFill/>
          </p:spPr>
          <p:txBody>
            <a:bodyPr wrap="none" rtlCol="0">
              <a:spAutoFit/>
            </a:bodyPr>
            <a:lstStyle/>
            <a:p>
              <a:r>
                <a:rPr kumimoji="1" lang="en-US" altLang="ja-JP" dirty="0"/>
                <a:t>Q2</a:t>
              </a:r>
              <a:endParaRPr kumimoji="1" lang="ja-JP" altLang="en-US"/>
            </a:p>
          </p:txBody>
        </p:sp>
        <p:sp>
          <p:nvSpPr>
            <p:cNvPr id="35" name="テキスト ボックス 34">
              <a:extLst>
                <a:ext uri="{FF2B5EF4-FFF2-40B4-BE49-F238E27FC236}">
                  <a16:creationId xmlns:a16="http://schemas.microsoft.com/office/drawing/2014/main" id="{5C5BF9EF-4C1A-3541-B652-398BA3461FC7}"/>
                </a:ext>
              </a:extLst>
            </p:cNvPr>
            <p:cNvSpPr txBox="1"/>
            <p:nvPr/>
          </p:nvSpPr>
          <p:spPr>
            <a:xfrm>
              <a:off x="3707904" y="4045058"/>
              <a:ext cx="457176" cy="369332"/>
            </a:xfrm>
            <a:prstGeom prst="rect">
              <a:avLst/>
            </a:prstGeom>
            <a:noFill/>
          </p:spPr>
          <p:txBody>
            <a:bodyPr wrap="none" rtlCol="0">
              <a:spAutoFit/>
            </a:bodyPr>
            <a:lstStyle/>
            <a:p>
              <a:r>
                <a:rPr kumimoji="1" lang="en-US" altLang="ja-JP" dirty="0"/>
                <a:t>Q3</a:t>
              </a:r>
              <a:endParaRPr kumimoji="1" lang="ja-JP" altLang="en-US"/>
            </a:p>
          </p:txBody>
        </p:sp>
        <p:sp>
          <p:nvSpPr>
            <p:cNvPr id="44" name="テキスト ボックス 43">
              <a:extLst>
                <a:ext uri="{FF2B5EF4-FFF2-40B4-BE49-F238E27FC236}">
                  <a16:creationId xmlns:a16="http://schemas.microsoft.com/office/drawing/2014/main" id="{731F8A0D-62A3-6042-9172-70B076390CFC}"/>
                </a:ext>
              </a:extLst>
            </p:cNvPr>
            <p:cNvSpPr txBox="1"/>
            <p:nvPr/>
          </p:nvSpPr>
          <p:spPr>
            <a:xfrm>
              <a:off x="5004311" y="4045058"/>
              <a:ext cx="457176" cy="369332"/>
            </a:xfrm>
            <a:prstGeom prst="rect">
              <a:avLst/>
            </a:prstGeom>
            <a:noFill/>
          </p:spPr>
          <p:txBody>
            <a:bodyPr wrap="none" rtlCol="0">
              <a:spAutoFit/>
            </a:bodyPr>
            <a:lstStyle/>
            <a:p>
              <a:r>
                <a:rPr kumimoji="1" lang="en-US" altLang="ja-JP" dirty="0"/>
                <a:t>Q4</a:t>
              </a:r>
              <a:endParaRPr kumimoji="1" lang="ja-JP" altLang="en-US"/>
            </a:p>
          </p:txBody>
        </p:sp>
        <p:sp>
          <p:nvSpPr>
            <p:cNvPr id="45" name="テキスト ボックス 44">
              <a:extLst>
                <a:ext uri="{FF2B5EF4-FFF2-40B4-BE49-F238E27FC236}">
                  <a16:creationId xmlns:a16="http://schemas.microsoft.com/office/drawing/2014/main" id="{D39745CF-E31B-6445-9A61-E75FDB6547CD}"/>
                </a:ext>
              </a:extLst>
            </p:cNvPr>
            <p:cNvSpPr txBox="1"/>
            <p:nvPr/>
          </p:nvSpPr>
          <p:spPr>
            <a:xfrm>
              <a:off x="6310208" y="4045058"/>
              <a:ext cx="457176" cy="369332"/>
            </a:xfrm>
            <a:prstGeom prst="rect">
              <a:avLst/>
            </a:prstGeom>
            <a:noFill/>
          </p:spPr>
          <p:txBody>
            <a:bodyPr wrap="none" rtlCol="0">
              <a:spAutoFit/>
            </a:bodyPr>
            <a:lstStyle/>
            <a:p>
              <a:r>
                <a:rPr kumimoji="1" lang="en-US" altLang="ja-JP" dirty="0"/>
                <a:t>Q5</a:t>
              </a:r>
              <a:endParaRPr kumimoji="1" lang="ja-JP" altLang="en-US"/>
            </a:p>
          </p:txBody>
        </p:sp>
        <p:sp>
          <p:nvSpPr>
            <p:cNvPr id="46" name="テキスト ボックス 45">
              <a:extLst>
                <a:ext uri="{FF2B5EF4-FFF2-40B4-BE49-F238E27FC236}">
                  <a16:creationId xmlns:a16="http://schemas.microsoft.com/office/drawing/2014/main" id="{A8243C90-75EE-C548-BDB2-CBF1F1EF9AD1}"/>
                </a:ext>
              </a:extLst>
            </p:cNvPr>
            <p:cNvSpPr txBox="1"/>
            <p:nvPr/>
          </p:nvSpPr>
          <p:spPr>
            <a:xfrm>
              <a:off x="7596336" y="4045058"/>
              <a:ext cx="457176" cy="369332"/>
            </a:xfrm>
            <a:prstGeom prst="rect">
              <a:avLst/>
            </a:prstGeom>
            <a:noFill/>
          </p:spPr>
          <p:txBody>
            <a:bodyPr wrap="none" rtlCol="0">
              <a:spAutoFit/>
            </a:bodyPr>
            <a:lstStyle/>
            <a:p>
              <a:r>
                <a:rPr kumimoji="1" lang="en-US" altLang="ja-JP" dirty="0"/>
                <a:t>Q6</a:t>
              </a:r>
              <a:endParaRPr kumimoji="1" lang="ja-JP" altLang="en-US"/>
            </a:p>
          </p:txBody>
        </p:sp>
        <p:sp>
          <p:nvSpPr>
            <p:cNvPr id="47" name="テキスト ボックス 46">
              <a:extLst>
                <a:ext uri="{FF2B5EF4-FFF2-40B4-BE49-F238E27FC236}">
                  <a16:creationId xmlns:a16="http://schemas.microsoft.com/office/drawing/2014/main" id="{C10310AB-2EC0-F74F-AAA8-EAE8B26064B5}"/>
                </a:ext>
              </a:extLst>
            </p:cNvPr>
            <p:cNvSpPr txBox="1"/>
            <p:nvPr/>
          </p:nvSpPr>
          <p:spPr>
            <a:xfrm>
              <a:off x="1115879" y="5445224"/>
              <a:ext cx="457176" cy="369332"/>
            </a:xfrm>
            <a:prstGeom prst="rect">
              <a:avLst/>
            </a:prstGeom>
            <a:noFill/>
          </p:spPr>
          <p:txBody>
            <a:bodyPr wrap="none" rtlCol="0">
              <a:spAutoFit/>
            </a:bodyPr>
            <a:lstStyle/>
            <a:p>
              <a:r>
                <a:rPr kumimoji="1" lang="en-US" altLang="ja-JP" dirty="0"/>
                <a:t>Q7</a:t>
              </a:r>
              <a:endParaRPr kumimoji="1" lang="ja-JP" altLang="en-US"/>
            </a:p>
          </p:txBody>
        </p:sp>
        <p:sp>
          <p:nvSpPr>
            <p:cNvPr id="48" name="テキスト ボックス 47">
              <a:extLst>
                <a:ext uri="{FF2B5EF4-FFF2-40B4-BE49-F238E27FC236}">
                  <a16:creationId xmlns:a16="http://schemas.microsoft.com/office/drawing/2014/main" id="{5D72FDEB-FCB4-8C41-AABA-8132512ED1D0}"/>
                </a:ext>
              </a:extLst>
            </p:cNvPr>
            <p:cNvSpPr txBox="1"/>
            <p:nvPr/>
          </p:nvSpPr>
          <p:spPr>
            <a:xfrm>
              <a:off x="2483768" y="5445224"/>
              <a:ext cx="457176" cy="369332"/>
            </a:xfrm>
            <a:prstGeom prst="rect">
              <a:avLst/>
            </a:prstGeom>
            <a:noFill/>
          </p:spPr>
          <p:txBody>
            <a:bodyPr wrap="none" rtlCol="0">
              <a:spAutoFit/>
            </a:bodyPr>
            <a:lstStyle/>
            <a:p>
              <a:r>
                <a:rPr kumimoji="1" lang="en-US" altLang="ja-JP" dirty="0"/>
                <a:t>Q8</a:t>
              </a:r>
              <a:endParaRPr kumimoji="1" lang="ja-JP" altLang="en-US"/>
            </a:p>
          </p:txBody>
        </p:sp>
        <p:sp>
          <p:nvSpPr>
            <p:cNvPr id="49" name="テキスト ボックス 48">
              <a:extLst>
                <a:ext uri="{FF2B5EF4-FFF2-40B4-BE49-F238E27FC236}">
                  <a16:creationId xmlns:a16="http://schemas.microsoft.com/office/drawing/2014/main" id="{D0F4C6FB-9A6D-624A-AFEE-3498188C6CA3}"/>
                </a:ext>
              </a:extLst>
            </p:cNvPr>
            <p:cNvSpPr txBox="1"/>
            <p:nvPr/>
          </p:nvSpPr>
          <p:spPr>
            <a:xfrm>
              <a:off x="3707904" y="5445224"/>
              <a:ext cx="457176" cy="369332"/>
            </a:xfrm>
            <a:prstGeom prst="rect">
              <a:avLst/>
            </a:prstGeom>
            <a:noFill/>
          </p:spPr>
          <p:txBody>
            <a:bodyPr wrap="none" rtlCol="0">
              <a:spAutoFit/>
            </a:bodyPr>
            <a:lstStyle/>
            <a:p>
              <a:r>
                <a:rPr kumimoji="1" lang="en-US" altLang="ja-JP" dirty="0"/>
                <a:t>Q9</a:t>
              </a:r>
              <a:endParaRPr kumimoji="1" lang="ja-JP" altLang="en-US"/>
            </a:p>
          </p:txBody>
        </p:sp>
        <p:sp>
          <p:nvSpPr>
            <p:cNvPr id="50" name="テキスト ボックス 49">
              <a:extLst>
                <a:ext uri="{FF2B5EF4-FFF2-40B4-BE49-F238E27FC236}">
                  <a16:creationId xmlns:a16="http://schemas.microsoft.com/office/drawing/2014/main" id="{3CF6400C-2FCC-CC41-B803-D36FAF696181}"/>
                </a:ext>
              </a:extLst>
            </p:cNvPr>
            <p:cNvSpPr txBox="1"/>
            <p:nvPr/>
          </p:nvSpPr>
          <p:spPr>
            <a:xfrm>
              <a:off x="5004311" y="5445224"/>
              <a:ext cx="574196" cy="369332"/>
            </a:xfrm>
            <a:prstGeom prst="rect">
              <a:avLst/>
            </a:prstGeom>
            <a:noFill/>
          </p:spPr>
          <p:txBody>
            <a:bodyPr wrap="none" rtlCol="0">
              <a:spAutoFit/>
            </a:bodyPr>
            <a:lstStyle/>
            <a:p>
              <a:r>
                <a:rPr kumimoji="1" lang="en-US" altLang="ja-JP" dirty="0"/>
                <a:t>Q10</a:t>
              </a:r>
              <a:endParaRPr kumimoji="1" lang="ja-JP" altLang="en-US"/>
            </a:p>
          </p:txBody>
        </p:sp>
        <p:sp>
          <p:nvSpPr>
            <p:cNvPr id="51" name="テキスト ボックス 50">
              <a:extLst>
                <a:ext uri="{FF2B5EF4-FFF2-40B4-BE49-F238E27FC236}">
                  <a16:creationId xmlns:a16="http://schemas.microsoft.com/office/drawing/2014/main" id="{DA76FDC9-9C3C-814B-90A3-B65B773D8F48}"/>
                </a:ext>
              </a:extLst>
            </p:cNvPr>
            <p:cNvSpPr txBox="1"/>
            <p:nvPr/>
          </p:nvSpPr>
          <p:spPr>
            <a:xfrm>
              <a:off x="6310208" y="5445224"/>
              <a:ext cx="574196" cy="369332"/>
            </a:xfrm>
            <a:prstGeom prst="rect">
              <a:avLst/>
            </a:prstGeom>
            <a:noFill/>
          </p:spPr>
          <p:txBody>
            <a:bodyPr wrap="none" rtlCol="0">
              <a:spAutoFit/>
            </a:bodyPr>
            <a:lstStyle/>
            <a:p>
              <a:r>
                <a:rPr kumimoji="1" lang="en-US" altLang="ja-JP" dirty="0"/>
                <a:t>Q11</a:t>
              </a:r>
              <a:endParaRPr kumimoji="1" lang="ja-JP" altLang="en-US"/>
            </a:p>
          </p:txBody>
        </p:sp>
        <p:sp>
          <p:nvSpPr>
            <p:cNvPr id="52" name="テキスト ボックス 51">
              <a:extLst>
                <a:ext uri="{FF2B5EF4-FFF2-40B4-BE49-F238E27FC236}">
                  <a16:creationId xmlns:a16="http://schemas.microsoft.com/office/drawing/2014/main" id="{2DF4BC07-22DC-C04F-BB8E-B92BB343C99E}"/>
                </a:ext>
              </a:extLst>
            </p:cNvPr>
            <p:cNvSpPr txBox="1"/>
            <p:nvPr/>
          </p:nvSpPr>
          <p:spPr>
            <a:xfrm>
              <a:off x="7596336" y="5445224"/>
              <a:ext cx="574196" cy="369332"/>
            </a:xfrm>
            <a:prstGeom prst="rect">
              <a:avLst/>
            </a:prstGeom>
            <a:noFill/>
          </p:spPr>
          <p:txBody>
            <a:bodyPr wrap="none" rtlCol="0">
              <a:spAutoFit/>
            </a:bodyPr>
            <a:lstStyle/>
            <a:p>
              <a:r>
                <a:rPr kumimoji="1" lang="en-US" altLang="ja-JP" dirty="0"/>
                <a:t>Q12</a:t>
              </a:r>
              <a:endParaRPr kumimoji="1" lang="ja-JP" altLang="en-US"/>
            </a:p>
          </p:txBody>
        </p:sp>
      </p:grpSp>
      <p:sp>
        <p:nvSpPr>
          <p:cNvPr id="54" name="テキスト ボックス 53">
            <a:extLst>
              <a:ext uri="{FF2B5EF4-FFF2-40B4-BE49-F238E27FC236}">
                <a16:creationId xmlns:a16="http://schemas.microsoft.com/office/drawing/2014/main" id="{EB747B69-F96A-6C40-9C24-8B1120BF6B5D}"/>
              </a:ext>
            </a:extLst>
          </p:cNvPr>
          <p:cNvSpPr txBox="1"/>
          <p:nvPr/>
        </p:nvSpPr>
        <p:spPr>
          <a:xfrm>
            <a:off x="749596" y="2863900"/>
            <a:ext cx="7598314" cy="369332"/>
          </a:xfrm>
          <a:prstGeom prst="rect">
            <a:avLst/>
          </a:prstGeom>
          <a:noFill/>
        </p:spPr>
        <p:txBody>
          <a:bodyPr wrap="square" rtlCol="0">
            <a:spAutoFit/>
          </a:bodyPr>
          <a:lstStyle/>
          <a:p>
            <a:r>
              <a:rPr kumimoji="1" lang="en-US" altLang="ja-JP" dirty="0"/>
              <a:t>The normal coordinates of C</a:t>
            </a:r>
            <a:r>
              <a:rPr kumimoji="1" lang="en-US" altLang="ja-JP" baseline="-25000" dirty="0"/>
              <a:t>2</a:t>
            </a:r>
            <a:r>
              <a:rPr kumimoji="1" lang="en-US" altLang="ja-JP" dirty="0"/>
              <a:t>H</a:t>
            </a:r>
            <a:r>
              <a:rPr kumimoji="1" lang="en-US" altLang="ja-JP" baseline="-25000" dirty="0"/>
              <a:t>4</a:t>
            </a:r>
            <a:r>
              <a:rPr kumimoji="1" lang="en-US" altLang="ja-JP" dirty="0"/>
              <a:t> looks like this:</a:t>
            </a:r>
            <a:endParaRPr kumimoji="1" lang="ja-JP" altLang="en-US"/>
          </a:p>
        </p:txBody>
      </p:sp>
    </p:spTree>
    <p:extLst>
      <p:ext uri="{BB962C8B-B14F-4D97-AF65-F5344CB8AC3E}">
        <p14:creationId xmlns:p14="http://schemas.microsoft.com/office/powerpoint/2010/main" val="4225644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FF1F40D-FEA4-564A-B214-1D310665E1B0}"/>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65821ED2-A143-234B-AAC7-3079A70B5446}"/>
              </a:ext>
            </a:extLst>
          </p:cNvPr>
          <p:cNvSpPr txBox="1"/>
          <p:nvPr/>
        </p:nvSpPr>
        <p:spPr>
          <a:xfrm>
            <a:off x="749596" y="567015"/>
            <a:ext cx="7598314" cy="2308324"/>
          </a:xfrm>
          <a:prstGeom prst="rect">
            <a:avLst/>
          </a:prstGeom>
          <a:noFill/>
        </p:spPr>
        <p:txBody>
          <a:bodyPr wrap="square" rtlCol="0">
            <a:spAutoFit/>
          </a:bodyPr>
          <a:lstStyle/>
          <a:p>
            <a:r>
              <a:rPr lang="en-US" altLang="ja-JP" dirty="0"/>
              <a:t>In </a:t>
            </a:r>
            <a:r>
              <a:rPr lang="en-US" altLang="ja-JP" dirty="0" err="1"/>
              <a:t>oc</a:t>
            </a:r>
            <a:r>
              <a:rPr lang="en-US" altLang="ja-JP" dirty="0"/>
              <a:t>-VSCF, not only the one-mode function but also the coordinates are variationally optimized. For this purpose, the PES must be invariant to the coordinate transformation. The Taylor expansion PES fulfills this requirement. In SINDO, we can use a cubic force field (CFF) or a full quartic force field (4MR-QFF) for </a:t>
            </a:r>
            <a:r>
              <a:rPr lang="en-US" altLang="ja-JP" dirty="0" err="1"/>
              <a:t>oc</a:t>
            </a:r>
            <a:r>
              <a:rPr lang="en-US" altLang="ja-JP" dirty="0"/>
              <a:t>-VSCF calculations. </a:t>
            </a:r>
          </a:p>
          <a:p>
            <a:endParaRPr lang="en-US" altLang="ja-JP" dirty="0"/>
          </a:p>
          <a:p>
            <a:r>
              <a:rPr lang="en-US" altLang="ja-JP" dirty="0"/>
              <a:t>Here, we use a 4MR-QFF </a:t>
            </a:r>
            <a:r>
              <a:rPr lang="en-US" altLang="ja-JP" dirty="0" err="1"/>
              <a:t>calculted</a:t>
            </a:r>
            <a:r>
              <a:rPr lang="en-US" altLang="ja-JP" dirty="0"/>
              <a:t> at the MP2/cc-</a:t>
            </a:r>
            <a:r>
              <a:rPr lang="en-US" altLang="ja-JP" dirty="0" err="1"/>
              <a:t>pVDZ</a:t>
            </a:r>
            <a:r>
              <a:rPr lang="en-US" altLang="ja-JP" dirty="0"/>
              <a:t> level. “prop_no_1.mop” contains the QFF coefficients up to 4MR:</a:t>
            </a:r>
            <a:endParaRPr kumimoji="1" lang="ja-JP" altLang="en-US"/>
          </a:p>
        </p:txBody>
      </p:sp>
      <p:sp>
        <p:nvSpPr>
          <p:cNvPr id="4" name="テキスト ボックス 3">
            <a:extLst>
              <a:ext uri="{FF2B5EF4-FFF2-40B4-BE49-F238E27FC236}">
                <a16:creationId xmlns:a16="http://schemas.microsoft.com/office/drawing/2014/main" id="{1CAAFDA3-026F-2F49-B5CA-5301D98A0890}"/>
              </a:ext>
            </a:extLst>
          </p:cNvPr>
          <p:cNvSpPr txBox="1"/>
          <p:nvPr/>
        </p:nvSpPr>
        <p:spPr>
          <a:xfrm>
            <a:off x="1690750" y="2942004"/>
            <a:ext cx="4067793" cy="2031325"/>
          </a:xfrm>
          <a:prstGeom prst="rect">
            <a:avLst/>
          </a:prstGeom>
          <a:noFill/>
          <a:ln>
            <a:solidFill>
              <a:schemeClr val="accent1"/>
            </a:solidFill>
          </a:ln>
        </p:spPr>
        <p:txBody>
          <a:bodyPr wrap="square" rtlCol="0">
            <a:spAutoFit/>
          </a:bodyPr>
          <a:lstStyle/>
          <a:p>
            <a:r>
              <a:rPr lang="en-US" altLang="ja-JP" sz="1400" dirty="0"/>
              <a:t>SCALING FREQUENCIES N_FRQS=12</a:t>
            </a:r>
          </a:p>
          <a:p>
            <a:r>
              <a:rPr lang="en-US" altLang="ja-JP" sz="1400" dirty="0"/>
              <a:t>3.7604565842336010000000e-03</a:t>
            </a:r>
          </a:p>
          <a:p>
            <a:r>
              <a:rPr lang="en-US" altLang="ja-JP" sz="1400" dirty="0"/>
              <a:t>4.2633781173158170000000e-03</a:t>
            </a:r>
          </a:p>
          <a:p>
            <a:r>
              <a:rPr lang="en-US" altLang="ja-JP" sz="1400" dirty="0"/>
              <a:t>4.4317087065806600000000e-03</a:t>
            </a:r>
          </a:p>
          <a:p>
            <a:r>
              <a:rPr lang="en-US" altLang="ja-JP" sz="1400" dirty="0"/>
              <a:t>…</a:t>
            </a:r>
          </a:p>
          <a:p>
            <a:r>
              <a:rPr lang="en-US" altLang="ja-JP" sz="1400" dirty="0"/>
              <a:t>-4.5104054238305110000000e-13    6   10   11   12</a:t>
            </a:r>
          </a:p>
          <a:p>
            <a:r>
              <a:rPr lang="en-US" altLang="ja-JP" sz="1400" dirty="0"/>
              <a:t> 6.5048942246367230000000e-05    7   10   11   12</a:t>
            </a:r>
          </a:p>
          <a:p>
            <a:r>
              <a:rPr lang="en-US" altLang="ja-JP" sz="1400" dirty="0"/>
              <a:t> 4.6335694968527480000000e-12    8   10   11   12</a:t>
            </a:r>
          </a:p>
          <a:p>
            <a:r>
              <a:rPr lang="en-US" altLang="ja-JP" sz="1400" dirty="0"/>
              <a:t>-1.1828490307864063000000e-03    9   10   11   12</a:t>
            </a:r>
          </a:p>
        </p:txBody>
      </p:sp>
      <p:sp>
        <p:nvSpPr>
          <p:cNvPr id="14" name="テキスト ボックス 13">
            <a:extLst>
              <a:ext uri="{FF2B5EF4-FFF2-40B4-BE49-F238E27FC236}">
                <a16:creationId xmlns:a16="http://schemas.microsoft.com/office/drawing/2014/main" id="{ED42CE8E-91F2-DA4F-8B50-3B74D920C96D}"/>
              </a:ext>
            </a:extLst>
          </p:cNvPr>
          <p:cNvSpPr txBox="1"/>
          <p:nvPr/>
        </p:nvSpPr>
        <p:spPr>
          <a:xfrm>
            <a:off x="6172199" y="4234542"/>
            <a:ext cx="1220912" cy="369332"/>
          </a:xfrm>
          <a:prstGeom prst="rect">
            <a:avLst/>
          </a:prstGeom>
          <a:noFill/>
        </p:spPr>
        <p:txBody>
          <a:bodyPr wrap="none" rtlCol="0">
            <a:spAutoFit/>
          </a:bodyPr>
          <a:lstStyle/>
          <a:p>
            <a:r>
              <a:rPr kumimoji="1" lang="en-US" altLang="ja-JP" dirty="0"/>
              <a:t>4MR terms</a:t>
            </a:r>
            <a:endParaRPr kumimoji="1" lang="ja-JP" altLang="en-US"/>
          </a:p>
        </p:txBody>
      </p:sp>
      <p:cxnSp>
        <p:nvCxnSpPr>
          <p:cNvPr id="16" name="直線矢印コネクタ 15">
            <a:extLst>
              <a:ext uri="{FF2B5EF4-FFF2-40B4-BE49-F238E27FC236}">
                <a16:creationId xmlns:a16="http://schemas.microsoft.com/office/drawing/2014/main" id="{0556EF3F-1EC3-6948-A611-28AAE71D8836}"/>
              </a:ext>
            </a:extLst>
          </p:cNvPr>
          <p:cNvCxnSpPr/>
          <p:nvPr/>
        </p:nvCxnSpPr>
        <p:spPr>
          <a:xfrm flipH="1">
            <a:off x="5562600" y="4408714"/>
            <a:ext cx="4245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9CEB4D6-2CC3-574D-A4CA-C1DA58C6161F}"/>
              </a:ext>
            </a:extLst>
          </p:cNvPr>
          <p:cNvSpPr txBox="1"/>
          <p:nvPr/>
        </p:nvSpPr>
        <p:spPr>
          <a:xfrm>
            <a:off x="761773" y="5116284"/>
            <a:ext cx="5355998" cy="1200329"/>
          </a:xfrm>
          <a:prstGeom prst="rect">
            <a:avLst/>
          </a:prstGeom>
          <a:noFill/>
        </p:spPr>
        <p:txBody>
          <a:bodyPr wrap="square" rtlCol="0">
            <a:spAutoFit/>
          </a:bodyPr>
          <a:lstStyle/>
          <a:p>
            <a:r>
              <a:rPr kumimoji="1" lang="en-US" altLang="ja-JP" dirty="0"/>
              <a:t>Note that 4MR-QFF can be generated using </a:t>
            </a:r>
            <a:r>
              <a:rPr kumimoji="1" lang="en-US" altLang="ja-JP" dirty="0" err="1"/>
              <a:t>MakePES</a:t>
            </a:r>
            <a:r>
              <a:rPr kumimoji="1" lang="en-US" altLang="ja-JP" dirty="0"/>
              <a:t> by setting &lt;MR&gt; to 4 in </a:t>
            </a:r>
            <a:r>
              <a:rPr lang="en-US" altLang="ja-JP" dirty="0"/>
              <a:t>the input. However, 4MR-QFF is far more costly than 3MR-QFF. If the calculation is prohibitive, we may use CFF which is a part of 3MR-QFF.</a:t>
            </a:r>
            <a:endParaRPr kumimoji="1" lang="ja-JP" altLang="en-US"/>
          </a:p>
        </p:txBody>
      </p:sp>
      <p:sp>
        <p:nvSpPr>
          <p:cNvPr id="20" name="テキスト ボックス 19">
            <a:extLst>
              <a:ext uri="{FF2B5EF4-FFF2-40B4-BE49-F238E27FC236}">
                <a16:creationId xmlns:a16="http://schemas.microsoft.com/office/drawing/2014/main" id="{EFF2FBEE-9216-8349-AAEE-B35377BD9479}"/>
              </a:ext>
            </a:extLst>
          </p:cNvPr>
          <p:cNvSpPr txBox="1"/>
          <p:nvPr/>
        </p:nvSpPr>
        <p:spPr>
          <a:xfrm>
            <a:off x="6204858" y="5159828"/>
            <a:ext cx="1962973" cy="954107"/>
          </a:xfrm>
          <a:prstGeom prst="rect">
            <a:avLst/>
          </a:prstGeom>
          <a:noFill/>
          <a:ln>
            <a:solidFill>
              <a:schemeClr val="accent1"/>
            </a:solidFill>
          </a:ln>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&lt;MR          value=”</a:t>
            </a:r>
            <a:r>
              <a:rPr lang="en-US" altLang="ja-JP" sz="1400" dirty="0">
                <a:solidFill>
                  <a:srgbClr val="FF0000"/>
                </a:solidFill>
              </a:rPr>
              <a:t>4</a:t>
            </a:r>
            <a:r>
              <a:rPr lang="en-US" altLang="ja-JP" sz="1400" dirty="0"/>
              <a:t>" /&gt;</a:t>
            </a:r>
          </a:p>
          <a:p>
            <a:r>
              <a:rPr kumimoji="1" lang="en-US" altLang="ja-JP" sz="1400" dirty="0"/>
              <a:t>   …</a:t>
            </a:r>
          </a:p>
          <a:p>
            <a:r>
              <a:rPr lang="en-US" altLang="ja-JP" sz="1400" dirty="0"/>
              <a:t>&lt;/</a:t>
            </a:r>
            <a:r>
              <a:rPr lang="en-US" altLang="ja-JP" sz="1400" dirty="0" err="1"/>
              <a:t>makePES</a:t>
            </a:r>
            <a:r>
              <a:rPr lang="en-US" altLang="ja-JP" sz="1400" dirty="0"/>
              <a:t>&gt;</a:t>
            </a:r>
            <a:endParaRPr kumimoji="1" lang="ja-JP" altLang="en-US" sz="1400"/>
          </a:p>
        </p:txBody>
      </p:sp>
    </p:spTree>
    <p:extLst>
      <p:ext uri="{BB962C8B-B14F-4D97-AF65-F5344CB8AC3E}">
        <p14:creationId xmlns:p14="http://schemas.microsoft.com/office/powerpoint/2010/main" val="653807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A2030F9-D3B3-C342-9660-C4E2DED93A2E}"/>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14">
            <a:extLst>
              <a:ext uri="{FF2B5EF4-FFF2-40B4-BE49-F238E27FC236}">
                <a16:creationId xmlns:a16="http://schemas.microsoft.com/office/drawing/2014/main" id="{34ED5A64-668F-8745-A52E-ABA37FDBE77A}"/>
              </a:ext>
            </a:extLst>
          </p:cNvPr>
          <p:cNvSpPr txBox="1">
            <a:spLocks noChangeArrowheads="1"/>
          </p:cNvSpPr>
          <p:nvPr/>
        </p:nvSpPr>
        <p:spPr bwMode="auto">
          <a:xfrm>
            <a:off x="796092" y="472303"/>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ocvscf.inp</a:t>
            </a:r>
            <a:r>
              <a:rPr lang="en-US" altLang="ja-JP" sz="1800" dirty="0">
                <a:solidFill>
                  <a:srgbClr val="000000"/>
                </a:solidFill>
                <a:latin typeface="+mn-lt"/>
                <a:ea typeface="+mn-ea"/>
                <a:cs typeface="メイリオ" charset="-128"/>
              </a:rPr>
              <a:t> is an input file to carry out </a:t>
            </a:r>
            <a:r>
              <a:rPr lang="en-US" altLang="ja-JP" sz="1800" dirty="0" err="1">
                <a:solidFill>
                  <a:srgbClr val="000000"/>
                </a:solidFill>
                <a:latin typeface="+mn-lt"/>
                <a:ea typeface="+mn-ea"/>
                <a:cs typeface="メイリオ" charset="-128"/>
              </a:rPr>
              <a:t>oc</a:t>
            </a:r>
            <a:r>
              <a:rPr lang="en-US" altLang="ja-JP" sz="1800" dirty="0">
                <a:solidFill>
                  <a:srgbClr val="000000"/>
                </a:solidFill>
                <a:latin typeface="+mn-lt"/>
                <a:ea typeface="+mn-ea"/>
                <a:cs typeface="メイリオ" charset="-128"/>
              </a:rPr>
              <a:t>-VSCF calculations:</a:t>
            </a:r>
          </a:p>
        </p:txBody>
      </p:sp>
      <p:sp>
        <p:nvSpPr>
          <p:cNvPr id="4" name="テキスト ボックス 3">
            <a:extLst>
              <a:ext uri="{FF2B5EF4-FFF2-40B4-BE49-F238E27FC236}">
                <a16:creationId xmlns:a16="http://schemas.microsoft.com/office/drawing/2014/main" id="{EE69C1A8-5C4A-ED45-AF10-67DE52B76B0A}"/>
              </a:ext>
            </a:extLst>
          </p:cNvPr>
          <p:cNvSpPr txBox="1">
            <a:spLocks noChangeArrowheads="1"/>
          </p:cNvSpPr>
          <p:nvPr/>
        </p:nvSpPr>
        <p:spPr bwMode="auto">
          <a:xfrm>
            <a:off x="1473766" y="953696"/>
            <a:ext cx="437305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MR=4 </a:t>
            </a:r>
            <a:r>
              <a:rPr lang="en-US" altLang="ja-JP" sz="1400" dirty="0" err="1">
                <a:solidFill>
                  <a:srgbClr val="FF0000"/>
                </a:solidFill>
                <a:ea typeface="メイリオ" charset="-128"/>
                <a:cs typeface="メイリオ" charset="-128"/>
              </a:rPr>
              <a:t>ocvscf</a:t>
            </a:r>
            <a:r>
              <a:rPr lang="en-US" altLang="ja-JP" sz="1400" dirty="0">
                <a:solidFill>
                  <a:srgbClr val="FF0000"/>
                </a:solidFill>
                <a:ea typeface="メイリオ" charset="-128"/>
                <a:cs typeface="メイリオ" charset="-128"/>
              </a:rPr>
              <a:t>=.t.</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vci</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vpt</a:t>
            </a:r>
            <a:r>
              <a:rPr lang="en-US" altLang="ja-JP" sz="1400" dirty="0">
                <a:solidFill>
                  <a:srgbClr val="000000"/>
                </a:solidFill>
                <a:ea typeface="メイリオ" charset="-128"/>
                <a:cs typeface="メイリオ" charset="-128"/>
              </a:rPr>
              <a:t>=.f.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 = 10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a:lnSpc>
                <a:spcPct val="100000"/>
              </a:lnSpc>
              <a:spcBef>
                <a:spcPct val="0"/>
              </a:spcBef>
              <a:buNone/>
            </a:pPr>
            <a:r>
              <a:rPr lang="en-US" altLang="ja-JP" sz="1400" dirty="0">
                <a:solidFill>
                  <a:srgbClr val="000000"/>
                </a:solidFill>
                <a:ea typeface="メイリオ" charset="-128"/>
                <a:cs typeface="メイリオ" charset="-128"/>
              </a:rPr>
              <a:t>#--- [  OCVSCF  ]</a:t>
            </a:r>
          </a:p>
          <a:p>
            <a:pPr>
              <a:lnSpc>
                <a:spcPct val="100000"/>
              </a:lnSpc>
              <a:spcBef>
                <a:spcPct val="0"/>
              </a:spcBef>
              <a:buNone/>
            </a:pPr>
            <a:r>
              <a:rPr lang="en-US" altLang="ja-JP" sz="1400" dirty="0">
                <a:solidFill>
                  <a:srgbClr val="000000"/>
                </a:solidFill>
                <a:ea typeface="メイリオ" charset="-128"/>
                <a:cs typeface="メイリオ" charset="-128"/>
              </a:rPr>
              <a:t> &amp;</a:t>
            </a:r>
            <a:r>
              <a:rPr lang="en-US" altLang="ja-JP" sz="1400" dirty="0" err="1">
                <a:solidFill>
                  <a:srgbClr val="000000"/>
                </a:solidFill>
                <a:ea typeface="メイリオ" charset="-128"/>
                <a:cs typeface="メイリオ" charset="-128"/>
              </a:rPr>
              <a:t>ocvscf</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icff</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0</a:t>
            </a: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  /</a:t>
            </a:r>
          </a:p>
          <a:p>
            <a:pPr>
              <a:lnSpc>
                <a:spcPct val="100000"/>
              </a:lnSpc>
              <a:spcBef>
                <a:spcPct val="0"/>
              </a:spcBef>
              <a:buNone/>
            </a:pPr>
            <a:r>
              <a:rPr lang="en-US" altLang="ja-JP" sz="1400" dirty="0">
                <a:solidFill>
                  <a:srgbClr val="000000"/>
                </a:solidFill>
                <a:ea typeface="メイリオ" charset="-128"/>
                <a:cs typeface="メイリオ" charset="-128"/>
              </a:rPr>
              <a:t>…</a:t>
            </a:r>
          </a:p>
        </p:txBody>
      </p:sp>
      <p:sp>
        <p:nvSpPr>
          <p:cNvPr id="7" name="テキスト ボックス 13">
            <a:extLst>
              <a:ext uri="{FF2B5EF4-FFF2-40B4-BE49-F238E27FC236}">
                <a16:creationId xmlns:a16="http://schemas.microsoft.com/office/drawing/2014/main" id="{BB48701D-B65E-DD4C-B36E-A865DBB5314D}"/>
              </a:ext>
            </a:extLst>
          </p:cNvPr>
          <p:cNvSpPr txBox="1">
            <a:spLocks noChangeArrowheads="1"/>
          </p:cNvSpPr>
          <p:nvPr/>
        </p:nvSpPr>
        <p:spPr bwMode="auto">
          <a:xfrm>
            <a:off x="2498838" y="1626921"/>
            <a:ext cx="1724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154113"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54113"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54113"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54113"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54113"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9pPr>
          </a:lstStyle>
          <a:p>
            <a:pPr marL="0" indent="0" eaLnBrk="1" hangingPunct="1">
              <a:lnSpc>
                <a:spcPct val="100000"/>
              </a:lnSpc>
              <a:spcBef>
                <a:spcPct val="0"/>
              </a:spcBef>
              <a:buNone/>
            </a:pPr>
            <a:r>
              <a:rPr lang="en-US" altLang="ja-JP" sz="1400" dirty="0">
                <a:solidFill>
                  <a:srgbClr val="FF0000"/>
                </a:solidFill>
                <a:ea typeface="メイリオ" charset="-128"/>
                <a:cs typeface="メイリオ" charset="-128"/>
              </a:rPr>
              <a:t>true invokes </a:t>
            </a:r>
            <a:r>
              <a:rPr lang="en-US" altLang="ja-JP" sz="1400" dirty="0" err="1">
                <a:solidFill>
                  <a:srgbClr val="FF0000"/>
                </a:solidFill>
                <a:ea typeface="メイリオ" charset="-128"/>
                <a:cs typeface="メイリオ" charset="-128"/>
              </a:rPr>
              <a:t>oc</a:t>
            </a:r>
            <a:r>
              <a:rPr lang="en-US" altLang="ja-JP" sz="1400" dirty="0">
                <a:solidFill>
                  <a:srgbClr val="FF0000"/>
                </a:solidFill>
                <a:ea typeface="メイリオ" charset="-128"/>
                <a:cs typeface="メイリオ" charset="-128"/>
              </a:rPr>
              <a:t>-VSCF.</a:t>
            </a:r>
            <a:endParaRPr lang="ja-JP" altLang="en-US" sz="1400">
              <a:solidFill>
                <a:srgbClr val="FF0000"/>
              </a:solidFill>
              <a:ea typeface="メイリオ" charset="-128"/>
              <a:cs typeface="メイリオ" charset="-128"/>
            </a:endParaRPr>
          </a:p>
        </p:txBody>
      </p:sp>
      <p:sp>
        <p:nvSpPr>
          <p:cNvPr id="8" name="テキスト ボックス 15">
            <a:extLst>
              <a:ext uri="{FF2B5EF4-FFF2-40B4-BE49-F238E27FC236}">
                <a16:creationId xmlns:a16="http://schemas.microsoft.com/office/drawing/2014/main" id="{03EC93B1-1641-5B4D-8B02-B68A3807E529}"/>
              </a:ext>
            </a:extLst>
          </p:cNvPr>
          <p:cNvSpPr txBox="1">
            <a:spLocks noChangeArrowheads="1"/>
          </p:cNvSpPr>
          <p:nvPr/>
        </p:nvSpPr>
        <p:spPr bwMode="auto">
          <a:xfrm>
            <a:off x="3756174" y="2656215"/>
            <a:ext cx="1683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err="1">
                <a:solidFill>
                  <a:srgbClr val="FF0000"/>
                </a:solidFill>
                <a:ea typeface="メイリオ" charset="-128"/>
                <a:cs typeface="メイリオ" charset="-128"/>
              </a:rPr>
              <a:t>icff</a:t>
            </a:r>
            <a:r>
              <a:rPr lang="en-US" altLang="ja-JP" sz="1400" dirty="0">
                <a:solidFill>
                  <a:srgbClr val="FF0000"/>
                </a:solidFill>
                <a:ea typeface="メイリオ" charset="-128"/>
                <a:cs typeface="メイリオ" charset="-128"/>
              </a:rPr>
              <a:t> = 0 : QFF, 1 : CFF</a:t>
            </a:r>
            <a:endParaRPr lang="ja-JP" altLang="en-US" sz="1400">
              <a:solidFill>
                <a:srgbClr val="FF0000"/>
              </a:solidFill>
              <a:ea typeface="メイリオ" charset="-128"/>
              <a:cs typeface="メイリオ" charset="-128"/>
            </a:endParaRPr>
          </a:p>
        </p:txBody>
      </p:sp>
      <p:sp>
        <p:nvSpPr>
          <p:cNvPr id="10" name="正方形/長方形 9">
            <a:extLst>
              <a:ext uri="{FF2B5EF4-FFF2-40B4-BE49-F238E27FC236}">
                <a16:creationId xmlns:a16="http://schemas.microsoft.com/office/drawing/2014/main" id="{DB9EA5B6-C382-5A43-99C3-54212595F9CC}"/>
              </a:ext>
            </a:extLst>
          </p:cNvPr>
          <p:cNvSpPr/>
          <p:nvPr/>
        </p:nvSpPr>
        <p:spPr>
          <a:xfrm>
            <a:off x="1289617" y="920676"/>
            <a:ext cx="4958784" cy="2573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5">
            <a:extLst>
              <a:ext uri="{FF2B5EF4-FFF2-40B4-BE49-F238E27FC236}">
                <a16:creationId xmlns:a16="http://schemas.microsoft.com/office/drawing/2014/main" id="{122C9778-802A-F549-80AB-0A1B7B5937C3}"/>
              </a:ext>
            </a:extLst>
          </p:cNvPr>
          <p:cNvSpPr txBox="1">
            <a:spLocks noChangeArrowheads="1"/>
          </p:cNvSpPr>
          <p:nvPr/>
        </p:nvSpPr>
        <p:spPr bwMode="auto">
          <a:xfrm>
            <a:off x="3754016" y="2438501"/>
            <a:ext cx="18389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the name of a mop file</a:t>
            </a:r>
            <a:endParaRPr lang="ja-JP" altLang="en-US" sz="1400">
              <a:solidFill>
                <a:srgbClr val="FF0000"/>
              </a:solidFill>
              <a:ea typeface="メイリオ" charset="-128"/>
              <a:cs typeface="メイリオ" charset="-128"/>
            </a:endParaRPr>
          </a:p>
        </p:txBody>
      </p:sp>
      <p:sp>
        <p:nvSpPr>
          <p:cNvPr id="12" name="テキスト ボックス 14">
            <a:extLst>
              <a:ext uri="{FF2B5EF4-FFF2-40B4-BE49-F238E27FC236}">
                <a16:creationId xmlns:a16="http://schemas.microsoft.com/office/drawing/2014/main" id="{F4B66E89-D511-8D4E-BB6B-D8D60B22F68D}"/>
              </a:ext>
            </a:extLst>
          </p:cNvPr>
          <p:cNvSpPr txBox="1">
            <a:spLocks noChangeArrowheads="1"/>
          </p:cNvSpPr>
          <p:nvPr/>
        </p:nvSpPr>
        <p:spPr bwMode="auto">
          <a:xfrm>
            <a:off x="796092" y="3573016"/>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program by,</a:t>
            </a:r>
          </a:p>
        </p:txBody>
      </p:sp>
      <p:sp>
        <p:nvSpPr>
          <p:cNvPr id="13" name="テキスト ボックス 12">
            <a:extLst>
              <a:ext uri="{FF2B5EF4-FFF2-40B4-BE49-F238E27FC236}">
                <a16:creationId xmlns:a16="http://schemas.microsoft.com/office/drawing/2014/main" id="{EC0C4132-CDF5-054E-9639-9077E0990680}"/>
              </a:ext>
            </a:extLst>
          </p:cNvPr>
          <p:cNvSpPr txBox="1"/>
          <p:nvPr/>
        </p:nvSpPr>
        <p:spPr>
          <a:xfrm>
            <a:off x="1374599" y="3940189"/>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ocvscf.inp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ocvscf.out</a:t>
            </a:r>
            <a:endParaRPr lang="en-US" altLang="ja-JP" sz="1400" dirty="0">
              <a:latin typeface="Courier" charset="0"/>
              <a:ea typeface="Courier" charset="0"/>
              <a:cs typeface="Courier" charset="0"/>
            </a:endParaRPr>
          </a:p>
        </p:txBody>
      </p:sp>
      <p:sp>
        <p:nvSpPr>
          <p:cNvPr id="14" name="テキスト ボックス 14">
            <a:extLst>
              <a:ext uri="{FF2B5EF4-FFF2-40B4-BE49-F238E27FC236}">
                <a16:creationId xmlns:a16="http://schemas.microsoft.com/office/drawing/2014/main" id="{C5541FBA-EB6C-D247-8DC8-EA248B568026}"/>
              </a:ext>
            </a:extLst>
          </p:cNvPr>
          <p:cNvSpPr txBox="1">
            <a:spLocks noChangeArrowheads="1"/>
          </p:cNvSpPr>
          <p:nvPr/>
        </p:nvSpPr>
        <p:spPr bwMode="auto">
          <a:xfrm>
            <a:off x="796092" y="4321560"/>
            <a:ext cx="5974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Upon successful convergence, we find in the output:</a:t>
            </a:r>
          </a:p>
        </p:txBody>
      </p:sp>
      <p:sp>
        <p:nvSpPr>
          <p:cNvPr id="15" name="テキスト ボックス 14">
            <a:extLst>
              <a:ext uri="{FF2B5EF4-FFF2-40B4-BE49-F238E27FC236}">
                <a16:creationId xmlns:a16="http://schemas.microsoft.com/office/drawing/2014/main" id="{8F492D47-E46D-924D-9AAF-D1EBB991E6A1}"/>
              </a:ext>
            </a:extLst>
          </p:cNvPr>
          <p:cNvSpPr txBox="1">
            <a:spLocks noChangeArrowheads="1"/>
          </p:cNvSpPr>
          <p:nvPr/>
        </p:nvSpPr>
        <p:spPr bwMode="auto">
          <a:xfrm>
            <a:off x="1473766" y="4777879"/>
            <a:ext cx="55398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 &gt; OPTIMIZATION CONVERGED!</a:t>
            </a:r>
          </a:p>
          <a:p>
            <a:pPr>
              <a:lnSpc>
                <a:spcPct val="100000"/>
              </a:lnSpc>
              <a:spcBef>
                <a:spcPct val="0"/>
              </a:spcBef>
              <a:buNone/>
            </a:pPr>
            <a:r>
              <a:rPr lang="en-US" altLang="ja-JP" sz="1400" dirty="0">
                <a:solidFill>
                  <a:srgbClr val="000000"/>
                </a:solidFill>
                <a:ea typeface="メイリオ" charset="-128"/>
                <a:cs typeface="メイリオ" charset="-128"/>
              </a:rPr>
              <a:t> &gt; END OF OPTIMIZA</a:t>
            </a:r>
          </a:p>
          <a:p>
            <a:pPr>
              <a:lnSpc>
                <a:spcPct val="100000"/>
              </a:lnSpc>
              <a:spcBef>
                <a:spcPct val="0"/>
              </a:spcBef>
              <a:buNone/>
            </a:pPr>
            <a:endParaRPr lang="en-US" altLang="ja-JP" sz="1400" dirty="0">
              <a:solidFill>
                <a:srgbClr val="000000"/>
              </a:solidFill>
              <a:ea typeface="メイリオ" charset="-128"/>
              <a:cs typeface="メイリオ" charset="-128"/>
            </a:endParaRP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TRANSFORMATION MATRIX WRITTEN TO	: [ </a:t>
            </a:r>
            <a:r>
              <a:rPr lang="en-US" altLang="ja-JP" sz="1400" dirty="0">
                <a:solidFill>
                  <a:srgbClr val="FF0000"/>
                </a:solidFill>
                <a:ea typeface="メイリオ" charset="-128"/>
                <a:cs typeface="メイリオ" charset="-128"/>
              </a:rPr>
              <a:t>u1.dat</a:t>
            </a:r>
            <a:r>
              <a:rPr lang="en-US" altLang="ja-JP" sz="1400" dirty="0">
                <a:solidFill>
                  <a:srgbClr val="000000"/>
                </a:solidFill>
                <a:ea typeface="メイリオ" charset="-128"/>
                <a:cs typeface="メイリオ" charset="-128"/>
              </a:rPr>
              <a:t> ]</a:t>
            </a: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FORCE CONSTANTS WRITTEN TO    	: [ </a:t>
            </a:r>
            <a:r>
              <a:rPr lang="en-US" altLang="ja-JP" sz="1400" dirty="0">
                <a:solidFill>
                  <a:srgbClr val="FF0000"/>
                </a:solidFill>
                <a:ea typeface="メイリオ" charset="-128"/>
                <a:cs typeface="メイリオ" charset="-128"/>
              </a:rPr>
              <a:t>prop_no_1.mop_ocvscf</a:t>
            </a:r>
            <a:r>
              <a:rPr lang="en-US" altLang="ja-JP" sz="1400" dirty="0">
                <a:solidFill>
                  <a:srgbClr val="000000"/>
                </a:solidFill>
                <a:ea typeface="メイリオ" charset="-128"/>
                <a:cs typeface="メイリオ" charset="-128"/>
              </a:rPr>
              <a:t> ]</a:t>
            </a:r>
          </a:p>
          <a:p>
            <a:pPr>
              <a:lnSpc>
                <a:spcPct val="100000"/>
              </a:lnSpc>
              <a:spcBef>
                <a:spcPct val="0"/>
              </a:spcBef>
              <a:buNone/>
              <a:tabLst>
                <a:tab pos="3324225" algn="l"/>
              </a:tabLst>
            </a:pPr>
            <a:r>
              <a:rPr lang="en-US" altLang="ja-JP" sz="1400" dirty="0">
                <a:solidFill>
                  <a:srgbClr val="000000"/>
                </a:solidFill>
                <a:ea typeface="メイリオ" charset="-128"/>
                <a:cs typeface="メイリオ" charset="-128"/>
              </a:rPr>
              <a:t>   o NEW COORDINATES WRITTEN TO 	: [ </a:t>
            </a:r>
            <a:r>
              <a:rPr lang="en-US" altLang="ja-JP" sz="1400" dirty="0">
                <a:solidFill>
                  <a:srgbClr val="FF0000"/>
                </a:solidFill>
                <a:ea typeface="メイリオ" charset="-128"/>
                <a:cs typeface="メイリオ" charset="-128"/>
              </a:rPr>
              <a:t>eq-mp2dz_ocvscf.minfo</a:t>
            </a:r>
            <a:r>
              <a:rPr lang="en-US" altLang="ja-JP" sz="1400" dirty="0">
                <a:solidFill>
                  <a:srgbClr val="000000"/>
                </a:solidFill>
                <a:ea typeface="メイリオ" charset="-128"/>
                <a:cs typeface="メイリオ" charset="-128"/>
              </a:rPr>
              <a:t> ]</a:t>
            </a:r>
          </a:p>
        </p:txBody>
      </p:sp>
      <p:sp>
        <p:nvSpPr>
          <p:cNvPr id="18" name="正方形/長方形 17">
            <a:extLst>
              <a:ext uri="{FF2B5EF4-FFF2-40B4-BE49-F238E27FC236}">
                <a16:creationId xmlns:a16="http://schemas.microsoft.com/office/drawing/2014/main" id="{964E6E30-2847-2C47-B4BD-4944F9F00642}"/>
              </a:ext>
            </a:extLst>
          </p:cNvPr>
          <p:cNvSpPr/>
          <p:nvPr/>
        </p:nvSpPr>
        <p:spPr>
          <a:xfrm>
            <a:off x="1289616" y="4712201"/>
            <a:ext cx="5884069" cy="14817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2529974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グループ化 28">
            <a:extLst>
              <a:ext uri="{FF2B5EF4-FFF2-40B4-BE49-F238E27FC236}">
                <a16:creationId xmlns:a16="http://schemas.microsoft.com/office/drawing/2014/main" id="{48581B1B-C245-B648-B48C-44D042083C40}"/>
              </a:ext>
            </a:extLst>
          </p:cNvPr>
          <p:cNvGrpSpPr/>
          <p:nvPr/>
        </p:nvGrpSpPr>
        <p:grpSpPr>
          <a:xfrm>
            <a:off x="427691" y="1411108"/>
            <a:ext cx="7960659" cy="2271519"/>
            <a:chOff x="427691" y="644626"/>
            <a:chExt cx="7960659" cy="2271519"/>
          </a:xfrm>
        </p:grpSpPr>
        <p:grpSp>
          <p:nvGrpSpPr>
            <p:cNvPr id="24" name="グループ化 23">
              <a:extLst>
                <a:ext uri="{FF2B5EF4-FFF2-40B4-BE49-F238E27FC236}">
                  <a16:creationId xmlns:a16="http://schemas.microsoft.com/office/drawing/2014/main" id="{7D5E9880-056E-8B46-98F6-6F9E820EC494}"/>
                </a:ext>
              </a:extLst>
            </p:cNvPr>
            <p:cNvGrpSpPr/>
            <p:nvPr/>
          </p:nvGrpSpPr>
          <p:grpSpPr>
            <a:xfrm>
              <a:off x="427691" y="644626"/>
              <a:ext cx="7960659" cy="2271519"/>
              <a:chOff x="0" y="781797"/>
              <a:chExt cx="10637373" cy="3035301"/>
            </a:xfrm>
          </p:grpSpPr>
          <p:pic>
            <p:nvPicPr>
              <p:cNvPr id="17" name="図 16">
                <a:extLst>
                  <a:ext uri="{FF2B5EF4-FFF2-40B4-BE49-F238E27FC236}">
                    <a16:creationId xmlns:a16="http://schemas.microsoft.com/office/drawing/2014/main" id="{A8566DD1-5D17-AB40-923C-2C2B60C0C93F}"/>
                  </a:ext>
                </a:extLst>
              </p:cNvPr>
              <p:cNvPicPr>
                <a:picLocks noChangeAspect="1"/>
              </p:cNvPicPr>
              <p:nvPr/>
            </p:nvPicPr>
            <p:blipFill>
              <a:blip r:embed="rId2"/>
              <a:stretch>
                <a:fillRect/>
              </a:stretch>
            </p:blipFill>
            <p:spPr>
              <a:xfrm>
                <a:off x="0" y="781797"/>
                <a:ext cx="3175000" cy="3035300"/>
              </a:xfrm>
              <a:prstGeom prst="rect">
                <a:avLst/>
              </a:prstGeom>
            </p:spPr>
          </p:pic>
          <p:pic>
            <p:nvPicPr>
              <p:cNvPr id="19" name="図 18">
                <a:extLst>
                  <a:ext uri="{FF2B5EF4-FFF2-40B4-BE49-F238E27FC236}">
                    <a16:creationId xmlns:a16="http://schemas.microsoft.com/office/drawing/2014/main" id="{0BFE914E-BA59-674A-BBF1-E4A5239CA778}"/>
                  </a:ext>
                </a:extLst>
              </p:cNvPr>
              <p:cNvPicPr>
                <a:picLocks noChangeAspect="1"/>
              </p:cNvPicPr>
              <p:nvPr/>
            </p:nvPicPr>
            <p:blipFill>
              <a:blip r:embed="rId3"/>
              <a:stretch>
                <a:fillRect/>
              </a:stretch>
            </p:blipFill>
            <p:spPr>
              <a:xfrm>
                <a:off x="2500407" y="781797"/>
                <a:ext cx="3175000" cy="3035300"/>
              </a:xfrm>
              <a:prstGeom prst="rect">
                <a:avLst/>
              </a:prstGeom>
            </p:spPr>
          </p:pic>
          <p:pic>
            <p:nvPicPr>
              <p:cNvPr id="21" name="図 20">
                <a:extLst>
                  <a:ext uri="{FF2B5EF4-FFF2-40B4-BE49-F238E27FC236}">
                    <a16:creationId xmlns:a16="http://schemas.microsoft.com/office/drawing/2014/main" id="{1629B9B4-EEE8-314F-A92E-89B3D2EBFA53}"/>
                  </a:ext>
                </a:extLst>
              </p:cNvPr>
              <p:cNvPicPr>
                <a:picLocks noChangeAspect="1"/>
              </p:cNvPicPr>
              <p:nvPr/>
            </p:nvPicPr>
            <p:blipFill>
              <a:blip r:embed="rId4"/>
              <a:stretch>
                <a:fillRect/>
              </a:stretch>
            </p:blipFill>
            <p:spPr>
              <a:xfrm>
                <a:off x="4930963" y="781798"/>
                <a:ext cx="3175000" cy="3035300"/>
              </a:xfrm>
              <a:prstGeom prst="rect">
                <a:avLst/>
              </a:prstGeom>
            </p:spPr>
          </p:pic>
          <p:pic>
            <p:nvPicPr>
              <p:cNvPr id="23" name="図 22">
                <a:extLst>
                  <a:ext uri="{FF2B5EF4-FFF2-40B4-BE49-F238E27FC236}">
                    <a16:creationId xmlns:a16="http://schemas.microsoft.com/office/drawing/2014/main" id="{703E90D8-D746-FD49-8031-E9DAFD5E4BA2}"/>
                  </a:ext>
                </a:extLst>
              </p:cNvPr>
              <p:cNvPicPr>
                <a:picLocks noChangeAspect="1"/>
              </p:cNvPicPr>
              <p:nvPr/>
            </p:nvPicPr>
            <p:blipFill>
              <a:blip r:embed="rId5"/>
              <a:stretch>
                <a:fillRect/>
              </a:stretch>
            </p:blipFill>
            <p:spPr>
              <a:xfrm>
                <a:off x="7462373" y="781797"/>
                <a:ext cx="3175000" cy="3035300"/>
              </a:xfrm>
              <a:prstGeom prst="rect">
                <a:avLst/>
              </a:prstGeom>
            </p:spPr>
          </p:pic>
        </p:grpSp>
        <p:sp>
          <p:nvSpPr>
            <p:cNvPr id="25" name="テキスト ボックス 24">
              <a:extLst>
                <a:ext uri="{FF2B5EF4-FFF2-40B4-BE49-F238E27FC236}">
                  <a16:creationId xmlns:a16="http://schemas.microsoft.com/office/drawing/2014/main" id="{23108761-191E-CD4B-838D-4A58515D1435}"/>
                </a:ext>
              </a:extLst>
            </p:cNvPr>
            <p:cNvSpPr txBox="1"/>
            <p:nvPr/>
          </p:nvSpPr>
          <p:spPr>
            <a:xfrm>
              <a:off x="1435351" y="2299522"/>
              <a:ext cx="457176" cy="369332"/>
            </a:xfrm>
            <a:prstGeom prst="rect">
              <a:avLst/>
            </a:prstGeom>
            <a:noFill/>
          </p:spPr>
          <p:txBody>
            <a:bodyPr wrap="none" rtlCol="0">
              <a:spAutoFit/>
            </a:bodyPr>
            <a:lstStyle/>
            <a:p>
              <a:r>
                <a:rPr kumimoji="1" lang="en-US" altLang="ja-JP" dirty="0"/>
                <a:t>Q9</a:t>
              </a:r>
              <a:endParaRPr kumimoji="1" lang="ja-JP" altLang="en-US"/>
            </a:p>
          </p:txBody>
        </p:sp>
        <p:sp>
          <p:nvSpPr>
            <p:cNvPr id="26" name="テキスト ボックス 25">
              <a:extLst>
                <a:ext uri="{FF2B5EF4-FFF2-40B4-BE49-F238E27FC236}">
                  <a16:creationId xmlns:a16="http://schemas.microsoft.com/office/drawing/2014/main" id="{9F2C4DB7-65D6-1243-8D89-2418E8CC6CC4}"/>
                </a:ext>
              </a:extLst>
            </p:cNvPr>
            <p:cNvSpPr txBox="1"/>
            <p:nvPr/>
          </p:nvSpPr>
          <p:spPr>
            <a:xfrm>
              <a:off x="3215852" y="2299522"/>
              <a:ext cx="574196" cy="369332"/>
            </a:xfrm>
            <a:prstGeom prst="rect">
              <a:avLst/>
            </a:prstGeom>
            <a:noFill/>
          </p:spPr>
          <p:txBody>
            <a:bodyPr wrap="none" rtlCol="0">
              <a:spAutoFit/>
            </a:bodyPr>
            <a:lstStyle/>
            <a:p>
              <a:r>
                <a:rPr kumimoji="1" lang="en-US" altLang="ja-JP" dirty="0"/>
                <a:t>Q10</a:t>
              </a:r>
              <a:endParaRPr kumimoji="1" lang="ja-JP" altLang="en-US"/>
            </a:p>
          </p:txBody>
        </p:sp>
        <p:sp>
          <p:nvSpPr>
            <p:cNvPr id="27" name="テキスト ボックス 26">
              <a:extLst>
                <a:ext uri="{FF2B5EF4-FFF2-40B4-BE49-F238E27FC236}">
                  <a16:creationId xmlns:a16="http://schemas.microsoft.com/office/drawing/2014/main" id="{0FD76751-6252-7E4F-AA75-F40A06395CAA}"/>
                </a:ext>
              </a:extLst>
            </p:cNvPr>
            <p:cNvSpPr txBox="1"/>
            <p:nvPr/>
          </p:nvSpPr>
          <p:spPr>
            <a:xfrm>
              <a:off x="5032737" y="2299522"/>
              <a:ext cx="574196" cy="369332"/>
            </a:xfrm>
            <a:prstGeom prst="rect">
              <a:avLst/>
            </a:prstGeom>
            <a:noFill/>
          </p:spPr>
          <p:txBody>
            <a:bodyPr wrap="none" rtlCol="0">
              <a:spAutoFit/>
            </a:bodyPr>
            <a:lstStyle/>
            <a:p>
              <a:r>
                <a:rPr kumimoji="1" lang="en-US" altLang="ja-JP" dirty="0"/>
                <a:t>Q11</a:t>
              </a:r>
              <a:endParaRPr kumimoji="1" lang="ja-JP" altLang="en-US"/>
            </a:p>
          </p:txBody>
        </p:sp>
        <p:sp>
          <p:nvSpPr>
            <p:cNvPr id="28" name="テキスト ボックス 27">
              <a:extLst>
                <a:ext uri="{FF2B5EF4-FFF2-40B4-BE49-F238E27FC236}">
                  <a16:creationId xmlns:a16="http://schemas.microsoft.com/office/drawing/2014/main" id="{03D80BFD-2B10-9E4D-932A-7965FF41E5D5}"/>
                </a:ext>
              </a:extLst>
            </p:cNvPr>
            <p:cNvSpPr txBox="1"/>
            <p:nvPr/>
          </p:nvSpPr>
          <p:spPr>
            <a:xfrm>
              <a:off x="6937429" y="2299522"/>
              <a:ext cx="574196" cy="369332"/>
            </a:xfrm>
            <a:prstGeom prst="rect">
              <a:avLst/>
            </a:prstGeom>
            <a:noFill/>
          </p:spPr>
          <p:txBody>
            <a:bodyPr wrap="none" rtlCol="0">
              <a:spAutoFit/>
            </a:bodyPr>
            <a:lstStyle/>
            <a:p>
              <a:r>
                <a:rPr kumimoji="1" lang="en-US" altLang="ja-JP" dirty="0"/>
                <a:t>Q12</a:t>
              </a:r>
              <a:endParaRPr kumimoji="1" lang="ja-JP" altLang="en-US"/>
            </a:p>
          </p:txBody>
        </p:sp>
      </p:grpSp>
      <p:sp>
        <p:nvSpPr>
          <p:cNvPr id="2" name="スライド番号プレースホルダー 1">
            <a:extLst>
              <a:ext uri="{FF2B5EF4-FFF2-40B4-BE49-F238E27FC236}">
                <a16:creationId xmlns:a16="http://schemas.microsoft.com/office/drawing/2014/main" id="{B87AF0D1-CA63-5240-A878-F324D775ACB5}"/>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14" name="テキスト ボックス 14">
            <a:extLst>
              <a:ext uri="{FF2B5EF4-FFF2-40B4-BE49-F238E27FC236}">
                <a16:creationId xmlns:a16="http://schemas.microsoft.com/office/drawing/2014/main" id="{40479BA5-46F9-4046-8CEF-6656C8F02A96}"/>
              </a:ext>
            </a:extLst>
          </p:cNvPr>
          <p:cNvSpPr txBox="1">
            <a:spLocks noChangeArrowheads="1"/>
          </p:cNvSpPr>
          <p:nvPr/>
        </p:nvSpPr>
        <p:spPr bwMode="auto">
          <a:xfrm>
            <a:off x="755751" y="889161"/>
            <a:ext cx="736819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The optimized coordinates are written in “eq-mp2dz_ocvscf.minfo”. Modes 1 – 8 are almost the same. However, the CH stretching modes are drastically changed to local CH stretching modes.</a:t>
            </a:r>
          </a:p>
        </p:txBody>
      </p:sp>
      <p:sp>
        <p:nvSpPr>
          <p:cNvPr id="15" name="テキスト ボックス 14">
            <a:extLst>
              <a:ext uri="{FF2B5EF4-FFF2-40B4-BE49-F238E27FC236}">
                <a16:creationId xmlns:a16="http://schemas.microsoft.com/office/drawing/2014/main" id="{68B68C4A-A4EC-7041-9F69-B85E45A54A28}"/>
              </a:ext>
            </a:extLst>
          </p:cNvPr>
          <p:cNvSpPr txBox="1">
            <a:spLocks noChangeArrowheads="1"/>
          </p:cNvSpPr>
          <p:nvPr/>
        </p:nvSpPr>
        <p:spPr bwMode="auto">
          <a:xfrm>
            <a:off x="796092" y="4489346"/>
            <a:ext cx="73681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“u1.dat” contains a transformation matrix from normal to optimized coordinates, though we don’t use this file here.</a:t>
            </a:r>
          </a:p>
        </p:txBody>
      </p:sp>
      <p:sp>
        <p:nvSpPr>
          <p:cNvPr id="30" name="テキスト ボックス 29">
            <a:extLst>
              <a:ext uri="{FF2B5EF4-FFF2-40B4-BE49-F238E27FC236}">
                <a16:creationId xmlns:a16="http://schemas.microsoft.com/office/drawing/2014/main" id="{54743031-D647-6C49-953F-8C1E37DF30FE}"/>
              </a:ext>
            </a:extLst>
          </p:cNvPr>
          <p:cNvSpPr txBox="1"/>
          <p:nvPr/>
        </p:nvSpPr>
        <p:spPr>
          <a:xfrm>
            <a:off x="746407" y="3671047"/>
            <a:ext cx="6918418" cy="646331"/>
          </a:xfrm>
          <a:prstGeom prst="rect">
            <a:avLst/>
          </a:prstGeom>
          <a:noFill/>
        </p:spPr>
        <p:txBody>
          <a:bodyPr wrap="square" rtlCol="0">
            <a:spAutoFit/>
          </a:bodyPr>
          <a:lstStyle/>
          <a:p>
            <a:r>
              <a:rPr kumimoji="1" lang="en-US" altLang="ja-JP" dirty="0"/>
              <a:t>The QFF coefficients in terms of optimized coordinates </a:t>
            </a:r>
            <a:r>
              <a:rPr lang="en-US" altLang="ja-JP" dirty="0"/>
              <a:t>are written in “prop_no_1.mop_ocvscf”.</a:t>
            </a:r>
            <a:endParaRPr kumimoji="1" lang="ja-JP" altLang="en-US"/>
          </a:p>
        </p:txBody>
      </p:sp>
    </p:spTree>
    <p:extLst>
      <p:ext uri="{BB962C8B-B14F-4D97-AF65-F5344CB8AC3E}">
        <p14:creationId xmlns:p14="http://schemas.microsoft.com/office/powerpoint/2010/main" val="2141843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C989A2-9AC1-DA46-AFAE-A58F94DE262A}"/>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9FB0C543-B055-EE49-9C0A-FA0576A79A36}"/>
              </a:ext>
            </a:extLst>
          </p:cNvPr>
          <p:cNvSpPr txBox="1">
            <a:spLocks noChangeArrowheads="1"/>
          </p:cNvSpPr>
          <p:nvPr/>
        </p:nvSpPr>
        <p:spPr bwMode="auto">
          <a:xfrm>
            <a:off x="796092" y="630040"/>
            <a:ext cx="736819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We now perform vibrational calculations using QFF in terms of both normal and optimized coordinates. </a:t>
            </a:r>
            <a:r>
              <a:rPr lang="en-US" altLang="ja-JP" sz="1800" dirty="0" err="1">
                <a:solidFill>
                  <a:srgbClr val="000000"/>
                </a:solidFill>
                <a:latin typeface="+mn-lt"/>
                <a:ea typeface="+mn-ea"/>
                <a:cs typeface="メイリオ" charset="-128"/>
              </a:rPr>
              <a:t>ncvci.inp</a:t>
            </a:r>
            <a:r>
              <a:rPr lang="en-US" altLang="ja-JP" sz="1800" dirty="0">
                <a:solidFill>
                  <a:srgbClr val="000000"/>
                </a:solidFill>
                <a:latin typeface="+mn-lt"/>
                <a:ea typeface="+mn-ea"/>
                <a:cs typeface="メイリオ" charset="-128"/>
              </a:rPr>
              <a:t> and ncvqdpt2.inp are input files for VCI and VQDPT2 calculations based on normal coordinates, and </a:t>
            </a:r>
            <a:r>
              <a:rPr lang="en-US" altLang="ja-JP" sz="1800" dirty="0" err="1">
                <a:solidFill>
                  <a:srgbClr val="000000"/>
                </a:solidFill>
                <a:latin typeface="+mn-lt"/>
                <a:ea typeface="+mn-ea"/>
                <a:cs typeface="メイリオ" charset="-128"/>
              </a:rPr>
              <a:t>ocvci.inp</a:t>
            </a:r>
            <a:r>
              <a:rPr lang="en-US" altLang="ja-JP" sz="1800" dirty="0">
                <a:solidFill>
                  <a:srgbClr val="000000"/>
                </a:solidFill>
                <a:latin typeface="+mn-lt"/>
                <a:ea typeface="+mn-ea"/>
                <a:cs typeface="メイリオ" charset="-128"/>
              </a:rPr>
              <a:t> and ocvqdpt2.inp are those based on optimized coordinates. The difference is the </a:t>
            </a:r>
            <a:r>
              <a:rPr lang="en-US" altLang="ja-JP" sz="1800" dirty="0" err="1">
                <a:solidFill>
                  <a:srgbClr val="000000"/>
                </a:solidFill>
                <a:latin typeface="+mn-lt"/>
                <a:ea typeface="+mn-ea"/>
                <a:cs typeface="メイリオ" charset="-128"/>
              </a:rPr>
              <a:t>mopfile</a:t>
            </a:r>
            <a:r>
              <a:rPr lang="en-US" altLang="ja-JP" sz="1800" dirty="0">
                <a:solidFill>
                  <a:srgbClr val="000000"/>
                </a:solidFill>
                <a:latin typeface="+mn-lt"/>
                <a:ea typeface="+mn-ea"/>
                <a:cs typeface="メイリオ" charset="-128"/>
              </a:rPr>
              <a:t> of &amp;</a:t>
            </a:r>
            <a:r>
              <a:rPr lang="en-US" altLang="ja-JP" sz="1800" dirty="0" err="1">
                <a:solidFill>
                  <a:srgbClr val="000000"/>
                </a:solidFill>
                <a:latin typeface="+mn-lt"/>
                <a:ea typeface="+mn-ea"/>
                <a:cs typeface="メイリオ" charset="-128"/>
              </a:rPr>
              <a:t>mrpes</a:t>
            </a:r>
            <a:r>
              <a:rPr lang="en-US" altLang="ja-JP" sz="1800" dirty="0">
                <a:solidFill>
                  <a:srgbClr val="000000"/>
                </a:solidFill>
                <a:latin typeface="+mn-lt"/>
                <a:ea typeface="+mn-ea"/>
                <a:cs typeface="メイリオ" charset="-128"/>
              </a:rPr>
              <a:t>: </a:t>
            </a:r>
          </a:p>
        </p:txBody>
      </p:sp>
      <p:sp>
        <p:nvSpPr>
          <p:cNvPr id="5" name="テキスト ボックス 4">
            <a:extLst>
              <a:ext uri="{FF2B5EF4-FFF2-40B4-BE49-F238E27FC236}">
                <a16:creationId xmlns:a16="http://schemas.microsoft.com/office/drawing/2014/main" id="{16FB2642-7254-0D40-9E60-8656DE236868}"/>
              </a:ext>
            </a:extLst>
          </p:cNvPr>
          <p:cNvSpPr txBox="1">
            <a:spLocks noChangeArrowheads="1"/>
          </p:cNvSpPr>
          <p:nvPr/>
        </p:nvSpPr>
        <p:spPr bwMode="auto">
          <a:xfrm>
            <a:off x="1473766" y="2177379"/>
            <a:ext cx="44214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mrpes</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mcs_cutoff</a:t>
            </a:r>
            <a:r>
              <a:rPr lang="en-US" altLang="ja-JP" sz="1400" dirty="0">
                <a:solidFill>
                  <a:srgbClr val="000000"/>
                </a:solidFill>
                <a:ea typeface="メイリオ" charset="-128"/>
                <a:cs typeface="メイリオ" charset="-128"/>
              </a:rPr>
              <a:t>=-1.0D-03 /</a:t>
            </a:r>
          </a:p>
        </p:txBody>
      </p:sp>
      <p:sp>
        <p:nvSpPr>
          <p:cNvPr id="6" name="正方形/長方形 5">
            <a:extLst>
              <a:ext uri="{FF2B5EF4-FFF2-40B4-BE49-F238E27FC236}">
                <a16:creationId xmlns:a16="http://schemas.microsoft.com/office/drawing/2014/main" id="{24A60587-738A-3B48-A1EB-6691A8769ADB}"/>
              </a:ext>
            </a:extLst>
          </p:cNvPr>
          <p:cNvSpPr/>
          <p:nvPr/>
        </p:nvSpPr>
        <p:spPr>
          <a:xfrm>
            <a:off x="1289616" y="2601735"/>
            <a:ext cx="5514595" cy="3431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 name="テキスト ボックス 6">
            <a:extLst>
              <a:ext uri="{FF2B5EF4-FFF2-40B4-BE49-F238E27FC236}">
                <a16:creationId xmlns:a16="http://schemas.microsoft.com/office/drawing/2014/main" id="{0A9FCE11-F831-9E45-9956-59A5A1FF1C18}"/>
              </a:ext>
            </a:extLst>
          </p:cNvPr>
          <p:cNvSpPr txBox="1">
            <a:spLocks noChangeArrowheads="1"/>
          </p:cNvSpPr>
          <p:nvPr/>
        </p:nvSpPr>
        <p:spPr bwMode="auto">
          <a:xfrm>
            <a:off x="1473766" y="2621308"/>
            <a:ext cx="4962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mrpes</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mopFile</a:t>
            </a:r>
            <a:r>
              <a:rPr lang="en-US" altLang="ja-JP" sz="1400" dirty="0">
                <a:solidFill>
                  <a:srgbClr val="000000"/>
                </a:solidFill>
                <a:ea typeface="メイリオ" charset="-128"/>
                <a:cs typeface="メイリオ" charset="-128"/>
              </a:rPr>
              <a:t>=</a:t>
            </a:r>
            <a:r>
              <a:rPr lang="en-US" altLang="ja-JP" sz="1400" dirty="0">
                <a:solidFill>
                  <a:srgbClr val="FF0000"/>
                </a:solidFill>
                <a:ea typeface="メイリオ" charset="-128"/>
                <a:cs typeface="メイリオ" charset="-128"/>
              </a:rPr>
              <a:t>'prop_no_1.mop_ocvscf</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mcs_cutoff</a:t>
            </a:r>
            <a:r>
              <a:rPr lang="en-US" altLang="ja-JP" sz="1400" dirty="0">
                <a:solidFill>
                  <a:srgbClr val="000000"/>
                </a:solidFill>
                <a:ea typeface="メイリオ" charset="-128"/>
                <a:cs typeface="メイリオ" charset="-128"/>
              </a:rPr>
              <a:t>=-1.0D-03 /</a:t>
            </a:r>
          </a:p>
        </p:txBody>
      </p:sp>
      <p:sp>
        <p:nvSpPr>
          <p:cNvPr id="9" name="正方形/長方形 8">
            <a:extLst>
              <a:ext uri="{FF2B5EF4-FFF2-40B4-BE49-F238E27FC236}">
                <a16:creationId xmlns:a16="http://schemas.microsoft.com/office/drawing/2014/main" id="{A8E7E04D-E4F1-374C-A803-AA91FF647DBF}"/>
              </a:ext>
            </a:extLst>
          </p:cNvPr>
          <p:cNvSpPr/>
          <p:nvPr/>
        </p:nvSpPr>
        <p:spPr>
          <a:xfrm>
            <a:off x="1289616" y="2160622"/>
            <a:ext cx="5514595" cy="3431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0">
            <a:extLst>
              <a:ext uri="{FF2B5EF4-FFF2-40B4-BE49-F238E27FC236}">
                <a16:creationId xmlns:a16="http://schemas.microsoft.com/office/drawing/2014/main" id="{E3AB959C-B4E1-FB4A-B219-183C83139D68}"/>
              </a:ext>
            </a:extLst>
          </p:cNvPr>
          <p:cNvSpPr txBox="1"/>
          <p:nvPr/>
        </p:nvSpPr>
        <p:spPr>
          <a:xfrm>
            <a:off x="1374599" y="4504966"/>
            <a:ext cx="6632348"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ncvqdpt2.inp &gt; ncvqdpt2.out</a:t>
            </a: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ocvqdpt2.inp &gt; ocvqdpt2.out</a:t>
            </a: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ncvci.inp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ncvci.out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ocvci.inp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ocvci.out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53DDCADD-341F-B343-AE50-F33D53395CA6}"/>
              </a:ext>
            </a:extLst>
          </p:cNvPr>
          <p:cNvSpPr txBox="1"/>
          <p:nvPr/>
        </p:nvSpPr>
        <p:spPr>
          <a:xfrm>
            <a:off x="786747" y="3186953"/>
            <a:ext cx="7601603" cy="1200329"/>
          </a:xfrm>
          <a:prstGeom prst="rect">
            <a:avLst/>
          </a:prstGeom>
          <a:noFill/>
        </p:spPr>
        <p:txBody>
          <a:bodyPr wrap="square" rtlCol="0">
            <a:spAutoFit/>
          </a:bodyPr>
          <a:lstStyle/>
          <a:p>
            <a:r>
              <a:rPr lang="en-US" altLang="ja-JP" dirty="0"/>
              <a:t>The level of VCI excitations is VCI[6]-(6). The parameters for VQDPT2 are </a:t>
            </a:r>
            <a:r>
              <a:rPr lang="en-US" altLang="ja-JP" dirty="0" err="1"/>
              <a:t>maxSum</a:t>
            </a:r>
            <a:r>
              <a:rPr lang="en-US" altLang="ja-JP" dirty="0"/>
              <a:t>=4 and </a:t>
            </a:r>
            <a:r>
              <a:rPr lang="en-US" altLang="ja-JP" dirty="0" err="1"/>
              <a:t>nGen</a:t>
            </a:r>
            <a:r>
              <a:rPr lang="en-US" altLang="ja-JP" dirty="0"/>
              <a:t>=1. </a:t>
            </a:r>
          </a:p>
          <a:p>
            <a:endParaRPr kumimoji="1" lang="en-US" altLang="ja-JP" dirty="0"/>
          </a:p>
          <a:p>
            <a:r>
              <a:rPr kumimoji="1" lang="en-US" altLang="ja-JP" dirty="0"/>
              <a:t>We run the program by,</a:t>
            </a:r>
            <a:endParaRPr kumimoji="1" lang="ja-JP" altLang="en-US"/>
          </a:p>
        </p:txBody>
      </p:sp>
      <p:sp>
        <p:nvSpPr>
          <p:cNvPr id="14" name="テキスト ボックス 13">
            <a:extLst>
              <a:ext uri="{FF2B5EF4-FFF2-40B4-BE49-F238E27FC236}">
                <a16:creationId xmlns:a16="http://schemas.microsoft.com/office/drawing/2014/main" id="{1663C5C1-84F2-3140-B731-F5C5EDA6CEF5}"/>
              </a:ext>
            </a:extLst>
          </p:cNvPr>
          <p:cNvSpPr txBox="1"/>
          <p:nvPr/>
        </p:nvSpPr>
        <p:spPr>
          <a:xfrm>
            <a:off x="773301" y="5593976"/>
            <a:ext cx="7615050" cy="646331"/>
          </a:xfrm>
          <a:prstGeom prst="rect">
            <a:avLst/>
          </a:prstGeom>
          <a:noFill/>
        </p:spPr>
        <p:txBody>
          <a:bodyPr wrap="square" rtlCol="0">
            <a:spAutoFit/>
          </a:bodyPr>
          <a:lstStyle/>
          <a:p>
            <a:r>
              <a:rPr kumimoji="1" lang="en-US" altLang="ja-JP" dirty="0"/>
              <a:t>Note that the VCI calculation may take more than 10 </a:t>
            </a:r>
            <a:r>
              <a:rPr kumimoji="1" lang="en-US" altLang="ja-JP" dirty="0" err="1"/>
              <a:t>minitues</a:t>
            </a:r>
            <a:r>
              <a:rPr kumimoji="1" lang="en-US" altLang="ja-JP" dirty="0"/>
              <a:t>, since the VCI </a:t>
            </a:r>
            <a:r>
              <a:rPr lang="en-US" altLang="ja-JP" dirty="0"/>
              <a:t>space is large (VCI dimension = 18,562)</a:t>
            </a:r>
            <a:r>
              <a:rPr kumimoji="1" lang="en-US" altLang="ja-JP" dirty="0"/>
              <a:t>.</a:t>
            </a:r>
            <a:endParaRPr kumimoji="1" lang="ja-JP" altLang="en-US"/>
          </a:p>
        </p:txBody>
      </p:sp>
    </p:spTree>
    <p:extLst>
      <p:ext uri="{BB962C8B-B14F-4D97-AF65-F5344CB8AC3E}">
        <p14:creationId xmlns:p14="http://schemas.microsoft.com/office/powerpoint/2010/main" val="3653720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7255B7-A3F2-0F45-B372-F65821CB13BD}"/>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graphicFrame>
        <p:nvGraphicFramePr>
          <p:cNvPr id="3" name="表 2">
            <a:extLst>
              <a:ext uri="{FF2B5EF4-FFF2-40B4-BE49-F238E27FC236}">
                <a16:creationId xmlns:a16="http://schemas.microsoft.com/office/drawing/2014/main" id="{D65CD0DF-3F07-4E4B-AB77-398DFAD38915}"/>
              </a:ext>
            </a:extLst>
          </p:cNvPr>
          <p:cNvGraphicFramePr>
            <a:graphicFrameLocks noGrp="1"/>
          </p:cNvGraphicFramePr>
          <p:nvPr>
            <p:extLst>
              <p:ext uri="{D42A27DB-BD31-4B8C-83A1-F6EECF244321}">
                <p14:modId xmlns:p14="http://schemas.microsoft.com/office/powerpoint/2010/main" val="788643218"/>
              </p:ext>
            </p:extLst>
          </p:nvPr>
        </p:nvGraphicFramePr>
        <p:xfrm>
          <a:off x="1396723" y="1193816"/>
          <a:ext cx="6187416" cy="2098460"/>
        </p:xfrm>
        <a:graphic>
          <a:graphicData uri="http://schemas.openxmlformats.org/drawingml/2006/table">
            <a:tbl>
              <a:tblPr>
                <a:tableStyleId>{5C22544A-7EE6-4342-B048-85BDC9FD1C3A}</a:tableStyleId>
              </a:tblPr>
              <a:tblGrid>
                <a:gridCol w="890520">
                  <a:extLst>
                    <a:ext uri="{9D8B030D-6E8A-4147-A177-3AD203B41FA5}">
                      <a16:colId xmlns:a16="http://schemas.microsoft.com/office/drawing/2014/main" val="20000"/>
                    </a:ext>
                  </a:extLst>
                </a:gridCol>
                <a:gridCol w="1324224">
                  <a:extLst>
                    <a:ext uri="{9D8B030D-6E8A-4147-A177-3AD203B41FA5}">
                      <a16:colId xmlns:a16="http://schemas.microsoft.com/office/drawing/2014/main" val="20001"/>
                    </a:ext>
                  </a:extLst>
                </a:gridCol>
                <a:gridCol w="1324224">
                  <a:extLst>
                    <a:ext uri="{9D8B030D-6E8A-4147-A177-3AD203B41FA5}">
                      <a16:colId xmlns:a16="http://schemas.microsoft.com/office/drawing/2014/main" val="20002"/>
                    </a:ext>
                  </a:extLst>
                </a:gridCol>
                <a:gridCol w="1324224">
                  <a:extLst>
                    <a:ext uri="{9D8B030D-6E8A-4147-A177-3AD203B41FA5}">
                      <a16:colId xmlns:a16="http://schemas.microsoft.com/office/drawing/2014/main" val="20004"/>
                    </a:ext>
                  </a:extLst>
                </a:gridCol>
                <a:gridCol w="1324224">
                  <a:extLst>
                    <a:ext uri="{9D8B030D-6E8A-4147-A177-3AD203B41FA5}">
                      <a16:colId xmlns:a16="http://schemas.microsoft.com/office/drawing/2014/main" val="20005"/>
                    </a:ext>
                  </a:extLst>
                </a:gridCol>
              </a:tblGrid>
              <a:tr h="419692">
                <a:tc>
                  <a:txBody>
                    <a:bodyPr/>
                    <a:lstStyle/>
                    <a:p>
                      <a:pPr algn="ctr" fontAlgn="b"/>
                      <a:endParaRPr lang="ja-JP" alt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mn-lt"/>
                        </a:rPr>
                        <a:t>nc-VQDPT2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altLang="ja-JP" sz="1600" u="none" strike="noStrike" dirty="0">
                          <a:effectLst/>
                          <a:latin typeface="+mn-lt"/>
                        </a:rPr>
                        <a:t>oc-VQDPT2</a:t>
                      </a:r>
                      <a:endParaRPr lang="hr-HR"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err="1">
                          <a:solidFill>
                            <a:srgbClr val="000000"/>
                          </a:solidFill>
                          <a:effectLst/>
                          <a:latin typeface="+mn-lt"/>
                        </a:rPr>
                        <a:t>nc</a:t>
                      </a:r>
                      <a:r>
                        <a:rPr lang="en-US" sz="1600" b="0" i="0" u="none" strike="noStrike" dirty="0">
                          <a:solidFill>
                            <a:srgbClr val="000000"/>
                          </a:solidFill>
                          <a:effectLst/>
                          <a:latin typeface="+mn-lt"/>
                        </a:rPr>
                        <a:t>-VCI</a:t>
                      </a:r>
                      <a:r>
                        <a:rPr lang="en-US" altLang="ja-JP" sz="1600" b="0" i="0" u="none" strike="noStrike" dirty="0">
                          <a:solidFill>
                            <a:srgbClr val="000000"/>
                          </a:solidFill>
                          <a:effectLst/>
                          <a:latin typeface="+mn-lt"/>
                        </a:rPr>
                        <a:t>[6]-(6)</a:t>
                      </a:r>
                      <a:endParaRPr lang="en-US"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600" b="0" i="0" u="none" strike="noStrike" dirty="0" err="1">
                          <a:solidFill>
                            <a:srgbClr val="000000"/>
                          </a:solidFill>
                          <a:effectLst/>
                          <a:latin typeface="+mn-lt"/>
                        </a:rPr>
                        <a:t>oc</a:t>
                      </a:r>
                      <a:r>
                        <a:rPr lang="en-US" sz="1600" b="0" i="0" u="none" strike="noStrike" dirty="0">
                          <a:solidFill>
                            <a:srgbClr val="000000"/>
                          </a:solidFill>
                          <a:effectLst/>
                          <a:latin typeface="+mn-lt"/>
                        </a:rPr>
                        <a:t>-VCI[6]-(6)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19692">
                <a:tc>
                  <a:txBody>
                    <a:bodyPr/>
                    <a:lstStyle/>
                    <a:p>
                      <a:pPr algn="ctr" fontAlgn="b"/>
                      <a:r>
                        <a:rPr lang="en-US" altLang="ja-JP" sz="1600" u="none" strike="noStrike" dirty="0">
                          <a:effectLst/>
                          <a:latin typeface="+mn-lt"/>
                        </a:rPr>
                        <a:t>9</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2996.6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3005.2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3008.5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3009.1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9692">
                <a:tc>
                  <a:txBody>
                    <a:bodyPr/>
                    <a:lstStyle/>
                    <a:p>
                      <a:pPr algn="ctr" fontAlgn="b"/>
                      <a:r>
                        <a:rPr lang="en-US" altLang="ja-JP" sz="1600" u="none" strike="noStrike" dirty="0">
                          <a:effectLst/>
                          <a:latin typeface="+mn-lt"/>
                        </a:rPr>
                        <a:t>10</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3063.9</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3063.7</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3069.6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3068.6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9692">
                <a:tc>
                  <a:txBody>
                    <a:bodyPr/>
                    <a:lstStyle/>
                    <a:p>
                      <a:pPr algn="ctr" fontAlgn="b"/>
                      <a:r>
                        <a:rPr lang="en-US" altLang="ja-JP" sz="1600" u="none" strike="noStrike" dirty="0">
                          <a:effectLst/>
                          <a:latin typeface="+mn-lt"/>
                        </a:rPr>
                        <a:t>11</a:t>
                      </a:r>
                      <a:endParaRPr lang="en-US" altLang="ja-JP" sz="1600" b="0" i="0" u="none" strike="noStrike" dirty="0">
                        <a:solidFill>
                          <a:srgbClr val="000000"/>
                        </a:solidFill>
                        <a:effectLst/>
                        <a:latin typeface="+mn-lt"/>
                      </a:endParaRP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3121.5</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3137.0</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3140.2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3139.1</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9692">
                <a:tc>
                  <a:txBody>
                    <a:bodyPr/>
                    <a:lstStyle/>
                    <a:p>
                      <a:pPr algn="ctr" fontAlgn="b"/>
                      <a:r>
                        <a:rPr lang="en-US" altLang="ja-JP" sz="1600" b="0" i="0" u="none" strike="noStrike" dirty="0">
                          <a:solidFill>
                            <a:srgbClr val="000000"/>
                          </a:solidFill>
                          <a:effectLst/>
                          <a:latin typeface="+mn-lt"/>
                        </a:rPr>
                        <a:t>12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3139.2</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3159.6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3161.6</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ja-JP" sz="1600" b="0" i="0" u="none" strike="noStrike" dirty="0">
                          <a:solidFill>
                            <a:srgbClr val="000000"/>
                          </a:solidFill>
                          <a:effectLst/>
                          <a:latin typeface="+mn-lt"/>
                        </a:rPr>
                        <a:t>3160.4</a:t>
                      </a:r>
                    </a:p>
                  </a:txBody>
                  <a:tcPr marL="6350" marR="6350" marT="63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2169842"/>
                  </a:ext>
                </a:extLst>
              </a:tr>
            </a:tbl>
          </a:graphicData>
        </a:graphic>
      </p:graphicFrame>
      <p:sp>
        <p:nvSpPr>
          <p:cNvPr id="4" name="テキスト ボックス 3">
            <a:extLst>
              <a:ext uri="{FF2B5EF4-FFF2-40B4-BE49-F238E27FC236}">
                <a16:creationId xmlns:a16="http://schemas.microsoft.com/office/drawing/2014/main" id="{775B9BE3-7998-744E-A7E6-0373F2725ACB}"/>
              </a:ext>
            </a:extLst>
          </p:cNvPr>
          <p:cNvSpPr txBox="1"/>
          <p:nvPr/>
        </p:nvSpPr>
        <p:spPr>
          <a:xfrm>
            <a:off x="827088" y="685800"/>
            <a:ext cx="5448479" cy="369332"/>
          </a:xfrm>
          <a:prstGeom prst="rect">
            <a:avLst/>
          </a:prstGeom>
          <a:noFill/>
        </p:spPr>
        <p:txBody>
          <a:bodyPr wrap="none" rtlCol="0">
            <a:spAutoFit/>
          </a:bodyPr>
          <a:lstStyle/>
          <a:p>
            <a:r>
              <a:rPr kumimoji="1" lang="en-US" altLang="ja-JP" dirty="0"/>
              <a:t>Here, we summarize the results of CH stretching modes:</a:t>
            </a:r>
            <a:endParaRPr kumimoji="1" lang="ja-JP" altLang="en-US"/>
          </a:p>
        </p:txBody>
      </p:sp>
      <p:sp>
        <p:nvSpPr>
          <p:cNvPr id="5" name="テキスト ボックス 4">
            <a:extLst>
              <a:ext uri="{FF2B5EF4-FFF2-40B4-BE49-F238E27FC236}">
                <a16:creationId xmlns:a16="http://schemas.microsoft.com/office/drawing/2014/main" id="{019FE70B-6B4E-6D42-86CB-24094592A5A5}"/>
              </a:ext>
            </a:extLst>
          </p:cNvPr>
          <p:cNvSpPr txBox="1"/>
          <p:nvPr/>
        </p:nvSpPr>
        <p:spPr>
          <a:xfrm>
            <a:off x="827089" y="3573016"/>
            <a:ext cx="7561262" cy="2031325"/>
          </a:xfrm>
          <a:prstGeom prst="rect">
            <a:avLst/>
          </a:prstGeom>
          <a:noFill/>
        </p:spPr>
        <p:txBody>
          <a:bodyPr wrap="square" rtlCol="0">
            <a:spAutoFit/>
          </a:bodyPr>
          <a:lstStyle/>
          <a:p>
            <a:r>
              <a:rPr kumimoji="1" lang="en-US" altLang="ja-JP" dirty="0"/>
              <a:t>The results of </a:t>
            </a:r>
            <a:r>
              <a:rPr kumimoji="1" lang="en-US" altLang="ja-JP" dirty="0" err="1"/>
              <a:t>nc</a:t>
            </a:r>
            <a:r>
              <a:rPr kumimoji="1" lang="en-US" altLang="ja-JP" dirty="0"/>
              <a:t>-VCI and </a:t>
            </a:r>
            <a:r>
              <a:rPr kumimoji="1" lang="en-US" altLang="ja-JP" dirty="0" err="1"/>
              <a:t>oc</a:t>
            </a:r>
            <a:r>
              <a:rPr kumimoji="1" lang="en-US" altLang="ja-JP" dirty="0"/>
              <a:t>-VCI match within 2 cm</a:t>
            </a:r>
            <a:r>
              <a:rPr kumimoji="1" lang="en-US" altLang="ja-JP" baseline="30000" dirty="0"/>
              <a:t>-1</a:t>
            </a:r>
            <a:r>
              <a:rPr kumimoji="1" lang="en-US" altLang="ja-JP" dirty="0"/>
              <a:t>, indicating that the result is close to the exact solution, </a:t>
            </a:r>
            <a:r>
              <a:rPr lang="en-US" altLang="ja-JP" dirty="0"/>
              <a:t>which is independent to the choice of </a:t>
            </a:r>
            <a:r>
              <a:rPr kumimoji="1" lang="en-US" altLang="ja-JP" dirty="0"/>
              <a:t>coordinates. In </a:t>
            </a:r>
            <a:r>
              <a:rPr kumimoji="1" lang="en-US" altLang="ja-JP" dirty="0" err="1"/>
              <a:t>constrast</a:t>
            </a:r>
            <a:r>
              <a:rPr kumimoji="1" lang="en-US" altLang="ja-JP" dirty="0"/>
              <a:t>, </a:t>
            </a:r>
            <a:r>
              <a:rPr kumimoji="1" lang="en-US" altLang="ja-JP" dirty="0" err="1"/>
              <a:t>nc</a:t>
            </a:r>
            <a:r>
              <a:rPr kumimoji="1" lang="en-US" altLang="ja-JP" dirty="0"/>
              <a:t>- and oc-VQDPT2 results are not the same, because VQDPT2 is an </a:t>
            </a:r>
            <a:r>
              <a:rPr kumimoji="1" lang="en-US" altLang="ja-JP" dirty="0" err="1"/>
              <a:t>approxiate</a:t>
            </a:r>
            <a:r>
              <a:rPr kumimoji="1" lang="en-US" altLang="ja-JP" dirty="0"/>
              <a:t>, second-order perturbative approach. Nevertheless, oc-VQDPT2 is much closer to VCI than nc-VQDPT2. This result </a:t>
            </a:r>
            <a:r>
              <a:rPr lang="en-US" altLang="ja-JP" dirty="0"/>
              <a:t>suggests that optimized coordinates give a faster convergence to the exact solution in post-VSCF calculations. See Ref. [4] and [6] for more discussion.</a:t>
            </a:r>
            <a:r>
              <a:rPr kumimoji="1" lang="en-US" altLang="ja-JP" dirty="0"/>
              <a:t> </a:t>
            </a:r>
            <a:endParaRPr kumimoji="1" lang="ja-JP" altLang="en-US"/>
          </a:p>
        </p:txBody>
      </p:sp>
    </p:spTree>
    <p:extLst>
      <p:ext uri="{BB962C8B-B14F-4D97-AF65-F5344CB8AC3E}">
        <p14:creationId xmlns:p14="http://schemas.microsoft.com/office/powerpoint/2010/main" val="3848419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C3C06-4C09-6645-9EA9-96FCE11F2663}"/>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タイトル 1">
            <a:extLst>
              <a:ext uri="{FF2B5EF4-FFF2-40B4-BE49-F238E27FC236}">
                <a16:creationId xmlns:a16="http://schemas.microsoft.com/office/drawing/2014/main" id="{805B8807-B806-C84F-A3F1-494C27FA1EC3}"/>
              </a:ext>
            </a:extLst>
          </p:cNvPr>
          <p:cNvSpPr txBox="1">
            <a:spLocks/>
          </p:cNvSpPr>
          <p:nvPr/>
        </p:nvSpPr>
        <p:spPr>
          <a:xfrm>
            <a:off x="628650" y="334195"/>
            <a:ext cx="7886700" cy="471718"/>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dirty="0">
                <a:cs typeface="メイリオ" charset="-128"/>
              </a:rPr>
              <a:t>4. </a:t>
            </a:r>
            <a:r>
              <a:rPr lang="en-US" altLang="ja-JP" sz="2400" dirty="0">
                <a:solidFill>
                  <a:srgbClr val="000000"/>
                </a:solidFill>
                <a:ea typeface="メイリオ" charset="-128"/>
                <a:cs typeface="メイリオ" charset="-128"/>
              </a:rPr>
              <a:t>References</a:t>
            </a:r>
            <a:endParaRPr lang="ja-JP" altLang="en-US" sz="2400">
              <a:cs typeface="メイリオ" charset="-128"/>
            </a:endParaRPr>
          </a:p>
        </p:txBody>
      </p:sp>
      <p:cxnSp>
        <p:nvCxnSpPr>
          <p:cNvPr id="4" name="直線コネクタ 3">
            <a:extLst>
              <a:ext uri="{FF2B5EF4-FFF2-40B4-BE49-F238E27FC236}">
                <a16:creationId xmlns:a16="http://schemas.microsoft.com/office/drawing/2014/main" id="{EBB89380-4070-B842-BB11-46CEC3A54E20}"/>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FFA38A9-521B-9244-BF2C-A68E2DCF9E5E}"/>
              </a:ext>
            </a:extLst>
          </p:cNvPr>
          <p:cNvSpPr txBox="1"/>
          <p:nvPr/>
        </p:nvSpPr>
        <p:spPr>
          <a:xfrm>
            <a:off x="731056" y="1029381"/>
            <a:ext cx="7812870" cy="5262979"/>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t>Direct VSCF/VCI</a:t>
            </a:r>
            <a:endParaRPr kumimoji="1" lang="en-US" altLang="ja-JP" sz="1600" dirty="0"/>
          </a:p>
          <a:p>
            <a:pPr marL="723900" lvl="1" indent="-266700"/>
            <a:r>
              <a:rPr kumimoji="1" lang="en-US" altLang="ja-JP" sz="1600" dirty="0"/>
              <a:t>[1] Direct vibrational self-consistent field method: Applications to H</a:t>
            </a:r>
            <a:r>
              <a:rPr kumimoji="1" lang="en-US" altLang="ja-JP" sz="1600" baseline="-25000" dirty="0"/>
              <a:t>2</a:t>
            </a:r>
            <a:r>
              <a:rPr kumimoji="1" lang="en-US" altLang="ja-JP" sz="1600" dirty="0"/>
              <a:t>O and H</a:t>
            </a:r>
            <a:r>
              <a:rPr kumimoji="1" lang="en-US" altLang="ja-JP" sz="1600" baseline="-25000" dirty="0"/>
              <a:t>2</a:t>
            </a:r>
            <a:r>
              <a:rPr kumimoji="1" lang="en-US" altLang="ja-JP" sz="1600" dirty="0"/>
              <a:t>CO,</a:t>
            </a:r>
            <a:r>
              <a:rPr lang="en-US" altLang="ja-JP" sz="1600" dirty="0"/>
              <a:t> </a:t>
            </a:r>
            <a:br>
              <a:rPr lang="en-US" altLang="ja-JP" sz="1600" dirty="0"/>
            </a:br>
            <a:r>
              <a:rPr lang="en-US" altLang="ja-JP" sz="1600" dirty="0"/>
              <a:t>K. Yagi, T. </a:t>
            </a:r>
            <a:r>
              <a:rPr lang="en-US" altLang="ja-JP" sz="1600" dirty="0" err="1"/>
              <a:t>Taketsugu</a:t>
            </a:r>
            <a:r>
              <a:rPr lang="en-US" altLang="ja-JP" sz="1600" dirty="0"/>
              <a:t>, K. </a:t>
            </a:r>
            <a:r>
              <a:rPr lang="en-US" altLang="ja-JP" sz="1600" dirty="0" err="1"/>
              <a:t>Hirao</a:t>
            </a:r>
            <a:r>
              <a:rPr lang="en-US" altLang="ja-JP" sz="1600" dirty="0"/>
              <a:t>, and M. S. Gordon, J. Chem. Phys. </a:t>
            </a:r>
            <a:r>
              <a:rPr lang="en-US" altLang="ja-JP" sz="1600" b="1" dirty="0"/>
              <a:t>113</a:t>
            </a:r>
            <a:r>
              <a:rPr lang="en-US" altLang="ja-JP" sz="1600" dirty="0"/>
              <a:t>, 1005 (2000).</a:t>
            </a:r>
          </a:p>
          <a:p>
            <a:pPr marL="285750" indent="-285750">
              <a:buFont typeface="Arial" panose="020B0604020202020204" pitchFamily="34" charset="0"/>
              <a:buChar char="•"/>
            </a:pPr>
            <a:r>
              <a:rPr lang="en-US" altLang="ja-JP" sz="1600" dirty="0"/>
              <a:t>VMP2-(n)</a:t>
            </a:r>
          </a:p>
          <a:p>
            <a:pPr marL="723900" lvl="1" indent="-266700"/>
            <a:r>
              <a:rPr lang="en-US" altLang="ja-JP" sz="1600" dirty="0"/>
              <a:t>[2] Efficient configuration selection scheme for vibrational second-order perturbation theory,</a:t>
            </a:r>
            <a:br>
              <a:rPr lang="en-US" altLang="ja-JP" sz="1600" dirty="0"/>
            </a:br>
            <a:r>
              <a:rPr lang="en-US" altLang="ja-JP" sz="1600" dirty="0"/>
              <a:t>K. Yagi, S. Hirata, and K. </a:t>
            </a:r>
            <a:r>
              <a:rPr lang="en-US" altLang="ja-JP" sz="1600" dirty="0" err="1"/>
              <a:t>Hirao</a:t>
            </a:r>
            <a:r>
              <a:rPr lang="en-US" altLang="ja-JP" sz="1600" dirty="0"/>
              <a:t>, J. Chem. Phys. </a:t>
            </a:r>
            <a:r>
              <a:rPr lang="en-US" altLang="ja-JP" sz="1600" b="1" dirty="0"/>
              <a:t>127</a:t>
            </a:r>
            <a:r>
              <a:rPr lang="en-US" altLang="ja-JP" sz="1600" dirty="0"/>
              <a:t>, 034111 (2007).</a:t>
            </a:r>
          </a:p>
          <a:p>
            <a:pPr marL="285750" indent="-285750">
              <a:buFont typeface="Arial" panose="020B0604020202020204" pitchFamily="34" charset="0"/>
              <a:buChar char="•"/>
            </a:pPr>
            <a:r>
              <a:rPr lang="en-US" altLang="ja-JP" sz="1600" dirty="0"/>
              <a:t>VQDPT2</a:t>
            </a:r>
          </a:p>
          <a:p>
            <a:pPr marL="723900" lvl="1" indent="-266700"/>
            <a:r>
              <a:rPr lang="en-US" altLang="ja-JP" sz="1600" dirty="0"/>
              <a:t>[3] Vibrational quasi-degenerate perturbation theory: Applications to Fermi resonance in CO</a:t>
            </a:r>
            <a:r>
              <a:rPr lang="en-US" altLang="ja-JP" sz="1600" baseline="-25000" dirty="0"/>
              <a:t>2</a:t>
            </a:r>
            <a:r>
              <a:rPr lang="en-US" altLang="ja-JP" sz="1600" dirty="0"/>
              <a:t>, H</a:t>
            </a:r>
            <a:r>
              <a:rPr lang="en-US" altLang="ja-JP" sz="1600" baseline="-25000" dirty="0"/>
              <a:t>2</a:t>
            </a:r>
            <a:r>
              <a:rPr lang="en-US" altLang="ja-JP" sz="1600" dirty="0"/>
              <a:t>CO, and C</a:t>
            </a:r>
            <a:r>
              <a:rPr lang="en-US" altLang="ja-JP" sz="1600" baseline="-25000" dirty="0"/>
              <a:t>6</a:t>
            </a:r>
            <a:r>
              <a:rPr lang="en-US" altLang="ja-JP" sz="1600" dirty="0"/>
              <a:t>H</a:t>
            </a:r>
            <a:r>
              <a:rPr lang="en-US" altLang="ja-JP" sz="1600" baseline="-25000" dirty="0"/>
              <a:t>6</a:t>
            </a:r>
            <a:r>
              <a:rPr lang="en-US" altLang="ja-JP" sz="1600" dirty="0"/>
              <a:t>,</a:t>
            </a:r>
            <a:br>
              <a:rPr lang="en-US" altLang="ja-JP" sz="1600" dirty="0"/>
            </a:br>
            <a:r>
              <a:rPr lang="en-US" altLang="ja-JP" sz="1600" dirty="0"/>
              <a:t>K. Yagi, S. Hirata, and K. </a:t>
            </a:r>
            <a:r>
              <a:rPr lang="en-US" altLang="ja-JP" sz="1600" dirty="0" err="1"/>
              <a:t>Hirao</a:t>
            </a:r>
            <a:r>
              <a:rPr lang="en-US" altLang="ja-JP" sz="1600" dirty="0"/>
              <a:t>, Phys. Chem. Chem. Phys. </a:t>
            </a:r>
            <a:r>
              <a:rPr lang="en-US" altLang="ja-JP" sz="1600" b="1" dirty="0"/>
              <a:t>10</a:t>
            </a:r>
            <a:r>
              <a:rPr lang="en-US" altLang="ja-JP" sz="1600" dirty="0"/>
              <a:t>, 1781 (2008).</a:t>
            </a:r>
          </a:p>
          <a:p>
            <a:pPr marL="723900" lvl="1" indent="-266700"/>
            <a:r>
              <a:rPr lang="en-US" altLang="ja-JP" sz="1600" dirty="0"/>
              <a:t>[4] </a:t>
            </a:r>
            <a:r>
              <a:rPr lang="en-US" altLang="ja-JP" sz="1600" dirty="0" err="1"/>
              <a:t>Vibational</a:t>
            </a:r>
            <a:r>
              <a:rPr lang="en-US" altLang="ja-JP" sz="1600" dirty="0"/>
              <a:t> quasi-degenerate perturbation theory with optimized coordinates: Applications to ethylene and trans-1,3-butadine,</a:t>
            </a:r>
            <a:br>
              <a:rPr lang="en-US" altLang="ja-JP" sz="1600" dirty="0"/>
            </a:br>
            <a:r>
              <a:rPr lang="en-US" altLang="ja-JP" sz="1600" dirty="0"/>
              <a:t>K. Yagi and H. Otaki, J. Chem. Phys. </a:t>
            </a:r>
            <a:r>
              <a:rPr lang="en-US" altLang="ja-JP" sz="1600" b="1" dirty="0"/>
              <a:t>140</a:t>
            </a:r>
            <a:r>
              <a:rPr lang="en-US" altLang="ja-JP" sz="1600" dirty="0"/>
              <a:t>, 84113 (2014).</a:t>
            </a:r>
          </a:p>
          <a:p>
            <a:pPr marL="285750" indent="-285750">
              <a:buFont typeface="Arial" panose="020B0604020202020204" pitchFamily="34" charset="0"/>
              <a:buChar char="•"/>
            </a:pPr>
            <a:r>
              <a:rPr lang="en-US" altLang="ja-JP" sz="1600" dirty="0"/>
              <a:t>MRPES</a:t>
            </a:r>
          </a:p>
          <a:p>
            <a:pPr marL="723900" lvl="1" indent="-266700"/>
            <a:r>
              <a:rPr lang="en-US" altLang="ja-JP" sz="1600" dirty="0"/>
              <a:t>[5] Multiresolution potential energy surfaces for vibrational state calculations,</a:t>
            </a:r>
            <a:br>
              <a:rPr lang="en-US" altLang="ja-JP" sz="1600" dirty="0"/>
            </a:br>
            <a:r>
              <a:rPr lang="en-US" altLang="ja-JP" sz="1600" dirty="0"/>
              <a:t>K. Yagi, S. Hirata, and K. </a:t>
            </a:r>
            <a:r>
              <a:rPr lang="en-US" altLang="ja-JP" sz="1600" dirty="0" err="1"/>
              <a:t>Hirao</a:t>
            </a:r>
            <a:r>
              <a:rPr lang="en-US" altLang="ja-JP" sz="1600" dirty="0"/>
              <a:t>, </a:t>
            </a:r>
            <a:r>
              <a:rPr lang="en-US" altLang="ja-JP" sz="1600" dirty="0" err="1"/>
              <a:t>Thoer</a:t>
            </a:r>
            <a:r>
              <a:rPr lang="en-US" altLang="ja-JP" sz="1600" dirty="0"/>
              <a:t>. Chem. Acc. </a:t>
            </a:r>
            <a:r>
              <a:rPr lang="en-US" altLang="ja-JP" sz="1600" b="1" dirty="0"/>
              <a:t>118</a:t>
            </a:r>
            <a:r>
              <a:rPr lang="en-US" altLang="ja-JP" sz="1600" dirty="0"/>
              <a:t>, 681 (2007).</a:t>
            </a:r>
          </a:p>
          <a:p>
            <a:pPr marL="285750" indent="-285750">
              <a:buFont typeface="Arial" panose="020B0604020202020204" pitchFamily="34" charset="0"/>
              <a:buChar char="•"/>
            </a:pPr>
            <a:r>
              <a:rPr lang="en-US" altLang="ja-JP" sz="1600" dirty="0" err="1"/>
              <a:t>oc</a:t>
            </a:r>
            <a:r>
              <a:rPr lang="en-US" altLang="ja-JP" sz="1600" dirty="0"/>
              <a:t>-VSCF</a:t>
            </a:r>
          </a:p>
          <a:p>
            <a:pPr marL="723900" lvl="1" indent="-266700"/>
            <a:r>
              <a:rPr lang="en-US" altLang="ja-JP" sz="1600" dirty="0"/>
              <a:t>[6] Optimized coordinates for anharmonic vibrational structure theories,</a:t>
            </a:r>
            <a:br>
              <a:rPr lang="en-US" altLang="ja-JP" sz="1600" dirty="0"/>
            </a:br>
            <a:r>
              <a:rPr lang="en-US" altLang="ja-JP" sz="1600" dirty="0" err="1"/>
              <a:t>K.Yagi</a:t>
            </a:r>
            <a:r>
              <a:rPr lang="en-US" altLang="ja-JP" sz="1600" dirty="0"/>
              <a:t>, M. </a:t>
            </a:r>
            <a:r>
              <a:rPr lang="en-US" altLang="ja-JP" sz="1600" dirty="0" err="1"/>
              <a:t>Keçeli</a:t>
            </a:r>
            <a:r>
              <a:rPr lang="en-US" altLang="ja-JP" sz="1600" dirty="0"/>
              <a:t>, and S. Hirata, J. Chem. Phys. </a:t>
            </a:r>
            <a:r>
              <a:rPr lang="en-US" altLang="ja-JP" sz="1600" b="1" dirty="0"/>
              <a:t>137</a:t>
            </a:r>
            <a:r>
              <a:rPr lang="en-US" altLang="ja-JP" sz="1600" dirty="0"/>
              <a:t>, 204118 (2012).</a:t>
            </a:r>
          </a:p>
          <a:p>
            <a:pPr marL="723900" lvl="1" indent="-266700"/>
            <a:endParaRPr lang="en-US" altLang="ja-JP" sz="1600" dirty="0"/>
          </a:p>
        </p:txBody>
      </p:sp>
    </p:spTree>
    <p:extLst>
      <p:ext uri="{BB962C8B-B14F-4D97-AF65-F5344CB8AC3E}">
        <p14:creationId xmlns:p14="http://schemas.microsoft.com/office/powerpoint/2010/main" val="3043007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a:cs typeface="メイリオ" charset="-128"/>
              </a:rPr>
              <a:t>List of all Options</a:t>
            </a:r>
            <a:endParaRPr lang="ja-JP" altLang="en-US">
              <a:cs typeface="メイリオ" charset="-128"/>
            </a:endParaRPr>
          </a:p>
        </p:txBody>
      </p:sp>
      <p:sp>
        <p:nvSpPr>
          <p:cNvPr id="3584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481447A0-A22F-854C-A0AB-40462DBCF10B}" type="slidenum">
              <a:rPr lang="ja-JP" altLang="en-US" sz="1200">
                <a:solidFill>
                  <a:srgbClr val="898989"/>
                </a:solidFill>
                <a:latin typeface="Arial" charset="0"/>
              </a:rPr>
              <a:pPr>
                <a:lnSpc>
                  <a:spcPct val="100000"/>
                </a:lnSpc>
                <a:spcBef>
                  <a:spcPct val="0"/>
                </a:spcBef>
                <a:buFontTx/>
                <a:buNone/>
              </a:pPr>
              <a:t>37</a:t>
            </a:fld>
            <a:endParaRPr lang="ja-JP" altLang="en-US" sz="1200">
              <a:solidFill>
                <a:srgbClr val="898989"/>
              </a:solidFill>
              <a:latin typeface="Arial" charset="0"/>
            </a:endParaRPr>
          </a:p>
        </p:txBody>
      </p:sp>
      <p:sp>
        <p:nvSpPr>
          <p:cNvPr id="4" name="テキスト ボックス 3"/>
          <p:cNvSpPr txBox="1"/>
          <p:nvPr/>
        </p:nvSpPr>
        <p:spPr>
          <a:xfrm>
            <a:off x="914400" y="1208088"/>
            <a:ext cx="7026275" cy="3386137"/>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mol</a:t>
            </a:r>
            <a:endParaRPr lang="en-US" altLang="ja-JP" sz="1800" dirty="0">
              <a:latin typeface="+mn-lt"/>
            </a:endParaRPr>
          </a:p>
          <a:p>
            <a:pPr lvl="1">
              <a:defRPr/>
            </a:pPr>
            <a:r>
              <a:rPr lang="en-US" altLang="ja-JP" sz="1400" dirty="0"/>
              <a:t>Character(80) :: </a:t>
            </a:r>
            <a:r>
              <a:rPr lang="en-US" altLang="ja-JP" sz="1400" dirty="0" err="1"/>
              <a:t>minfoFile</a:t>
            </a:r>
            <a:endParaRPr lang="en-US" altLang="ja-JP" sz="1400" dirty="0"/>
          </a:p>
          <a:p>
            <a:pPr lvl="2">
              <a:defRPr/>
            </a:pPr>
            <a:r>
              <a:rPr lang="en-US" altLang="ja-JP" sz="1400" dirty="0"/>
              <a:t>The name of the .</a:t>
            </a:r>
            <a:r>
              <a:rPr lang="en-US" altLang="ja-JP" sz="1400" dirty="0" err="1"/>
              <a:t>minfo</a:t>
            </a:r>
            <a:r>
              <a:rPr lang="en-US" altLang="ja-JP" sz="1400" dirty="0"/>
              <a:t> file, in which the information of molecule is written. </a:t>
            </a:r>
          </a:p>
          <a:p>
            <a:pPr lvl="1">
              <a:defRPr/>
            </a:pPr>
            <a:r>
              <a:rPr lang="en-US" altLang="ja-JP" sz="1400" dirty="0"/>
              <a:t>Integer :: Nat</a:t>
            </a:r>
          </a:p>
          <a:p>
            <a:pPr lvl="2">
              <a:defRPr/>
            </a:pPr>
            <a:r>
              <a:rPr lang="en-US" altLang="ja-JP" sz="1400" dirty="0"/>
              <a:t>The number of atoms </a:t>
            </a:r>
          </a:p>
          <a:p>
            <a:pPr lvl="1">
              <a:defRPr/>
            </a:pPr>
            <a:r>
              <a:rPr lang="en-US" altLang="ja-JP" sz="1400" dirty="0"/>
              <a:t>Real(8), dimension(Nat) :: Mass</a:t>
            </a:r>
          </a:p>
          <a:p>
            <a:pPr lvl="2">
              <a:defRPr/>
            </a:pPr>
            <a:r>
              <a:rPr lang="en-US" altLang="ja-JP" sz="1400" dirty="0"/>
              <a:t>The mass of each atoms (in atomic mass unit) </a:t>
            </a:r>
          </a:p>
          <a:p>
            <a:pPr lvl="1">
              <a:defRPr/>
            </a:pPr>
            <a:r>
              <a:rPr lang="en-US" altLang="ja-JP" sz="1400" dirty="0"/>
              <a:t>Real(8), dimension(3,Nat) :: x</a:t>
            </a:r>
          </a:p>
          <a:p>
            <a:pPr lvl="2">
              <a:defRPr/>
            </a:pPr>
            <a:r>
              <a:rPr lang="en-US" altLang="ja-JP" sz="1400" dirty="0"/>
              <a:t>The reference (equilibrium) geometry (in Angstrom) </a:t>
            </a:r>
          </a:p>
          <a:p>
            <a:pPr lvl="1">
              <a:defRPr/>
            </a:pPr>
            <a:r>
              <a:rPr lang="en-US" altLang="ja-JP" sz="1400" dirty="0"/>
              <a:t>Real(8), dimension(</a:t>
            </a:r>
            <a:r>
              <a:rPr lang="en-US" altLang="ja-JP" sz="1400" dirty="0" err="1"/>
              <a:t>Nfree</a:t>
            </a:r>
            <a:r>
              <a:rPr lang="en-US" altLang="ja-JP" sz="1400" dirty="0"/>
              <a:t>) :: omega</a:t>
            </a:r>
          </a:p>
          <a:p>
            <a:pPr lvl="2">
              <a:defRPr/>
            </a:pPr>
            <a:r>
              <a:rPr lang="en-US" altLang="ja-JP" sz="1400" dirty="0"/>
              <a:t>The frequencies for the HO basis sets (in cm−1) </a:t>
            </a:r>
          </a:p>
          <a:p>
            <a:pPr lvl="1">
              <a:defRPr/>
            </a:pPr>
            <a:r>
              <a:rPr lang="en-US" altLang="ja-JP" sz="1400" dirty="0"/>
              <a:t>Real(8), dimension(Nat*3,Nfree) :: L </a:t>
            </a:r>
          </a:p>
          <a:p>
            <a:pPr lvl="2">
              <a:defRPr/>
            </a:pPr>
            <a:r>
              <a:rPr lang="en-US" altLang="ja-JP" sz="1400" dirty="0"/>
              <a:t>The vibrational displacement vectors </a:t>
            </a:r>
          </a:p>
          <a:p>
            <a:pPr lvl="1">
              <a:defRPr/>
            </a:pPr>
            <a:endParaRPr lang="en-US" altLang="ja-JP" sz="1400" dirty="0"/>
          </a:p>
          <a:p>
            <a:pPr lvl="1">
              <a:defRPr/>
            </a:pPr>
            <a:r>
              <a:rPr lang="en-US" altLang="ja-JP" sz="1400" b="1" dirty="0">
                <a:solidFill>
                  <a:srgbClr val="FF0000"/>
                </a:solidFill>
              </a:rPr>
              <a:t>[Note]</a:t>
            </a:r>
            <a:r>
              <a:rPr lang="en-US" altLang="ja-JP" sz="1400" dirty="0"/>
              <a:t> ’</a:t>
            </a:r>
            <a:r>
              <a:rPr lang="en-US" altLang="ja-JP" sz="1400" dirty="0" err="1"/>
              <a:t>minfoFile</a:t>
            </a:r>
            <a:r>
              <a:rPr lang="en-US" altLang="ja-JP" sz="1400" dirty="0"/>
              <a:t>’ is mutually exclusive from others. </a:t>
            </a:r>
          </a:p>
        </p:txBody>
      </p:sp>
      <p:sp>
        <p:nvSpPr>
          <p:cNvPr id="6" name="テキスト ボックス 5"/>
          <p:cNvSpPr txBox="1"/>
          <p:nvPr/>
        </p:nvSpPr>
        <p:spPr>
          <a:xfrm>
            <a:off x="914400" y="4795838"/>
            <a:ext cx="3633788" cy="800100"/>
          </a:xfrm>
          <a:prstGeom prst="rect">
            <a:avLst/>
          </a:prstGeom>
          <a:noFill/>
        </p:spPr>
        <p:txBody>
          <a:bodyPr wrap="none">
            <a:spAutoFit/>
          </a:bodyPr>
          <a:lstStyle/>
          <a:p>
            <a:pPr>
              <a:defRPr/>
            </a:pPr>
            <a:r>
              <a:rPr lang="en-US" altLang="ja-JP" sz="1800" dirty="0">
                <a:latin typeface="+mn-lt"/>
              </a:rPr>
              <a:t>&amp;sys</a:t>
            </a:r>
          </a:p>
          <a:p>
            <a:pPr lvl="1">
              <a:defRPr/>
            </a:pPr>
            <a:r>
              <a:rPr lang="en-US" altLang="ja-JP" sz="1400" dirty="0"/>
              <a:t>Integer(8) :: </a:t>
            </a:r>
            <a:r>
              <a:rPr lang="en-US" altLang="ja-JP" sz="1400" dirty="0" err="1"/>
              <a:t>Maxmem</a:t>
            </a:r>
            <a:r>
              <a:rPr lang="en-US" altLang="ja-JP" sz="1400" dirty="0"/>
              <a:t> </a:t>
            </a:r>
          </a:p>
          <a:p>
            <a:pPr lvl="2">
              <a:defRPr/>
            </a:pPr>
            <a:r>
              <a:rPr lang="en-US" altLang="ja-JP" sz="1400" dirty="0"/>
              <a:t>Maximum size of memory (MB) </a:t>
            </a:r>
          </a:p>
        </p:txBody>
      </p:sp>
    </p:spTree>
    <p:extLst>
      <p:ext uri="{BB962C8B-B14F-4D97-AF65-F5344CB8AC3E}">
        <p14:creationId xmlns:p14="http://schemas.microsoft.com/office/powerpoint/2010/main" val="542429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F4A19573-B79D-1F43-B4F9-A90A6443F0E2}" type="slidenum">
              <a:rPr lang="ja-JP" altLang="en-US" sz="1200">
                <a:solidFill>
                  <a:srgbClr val="898989"/>
                </a:solidFill>
                <a:latin typeface="Arial" charset="0"/>
              </a:rPr>
              <a:pPr>
                <a:lnSpc>
                  <a:spcPct val="100000"/>
                </a:lnSpc>
                <a:spcBef>
                  <a:spcPct val="0"/>
                </a:spcBef>
                <a:buFontTx/>
                <a:buNone/>
              </a:pPr>
              <a:t>38</a:t>
            </a:fld>
            <a:endParaRPr lang="ja-JP" altLang="en-US" sz="1200">
              <a:solidFill>
                <a:srgbClr val="898989"/>
              </a:solidFill>
              <a:latin typeface="Arial" charset="0"/>
            </a:endParaRPr>
          </a:p>
        </p:txBody>
      </p:sp>
      <p:sp>
        <p:nvSpPr>
          <p:cNvPr id="4" name="テキスト ボックス 3"/>
          <p:cNvSpPr txBox="1"/>
          <p:nvPr/>
        </p:nvSpPr>
        <p:spPr>
          <a:xfrm>
            <a:off x="914400" y="347663"/>
            <a:ext cx="5524500" cy="23082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mrpes</a:t>
            </a:r>
            <a:endParaRPr lang="en-US" altLang="ja-JP" sz="1800" dirty="0">
              <a:latin typeface="+mn-lt"/>
            </a:endParaRPr>
          </a:p>
          <a:p>
            <a:pPr lvl="1">
              <a:defRPr/>
            </a:pPr>
            <a:r>
              <a:rPr lang="en-US" altLang="ja-JP" sz="1400" dirty="0"/>
              <a:t>Integer :: MR</a:t>
            </a:r>
          </a:p>
          <a:p>
            <a:pPr lvl="2">
              <a:defRPr/>
            </a:pPr>
            <a:r>
              <a:rPr lang="en-US" altLang="ja-JP" sz="1400" dirty="0"/>
              <a:t>Mode representation (MR=1-4) </a:t>
            </a:r>
          </a:p>
          <a:p>
            <a:pPr lvl="1">
              <a:defRPr/>
            </a:pPr>
            <a:r>
              <a:rPr lang="en-US" altLang="ja-JP" sz="1400" dirty="0"/>
              <a:t>Real(8) :: </a:t>
            </a:r>
            <a:r>
              <a:rPr lang="en-US" altLang="ja-JP" sz="1400" dirty="0" err="1"/>
              <a:t>mcs_cutoff</a:t>
            </a:r>
            <a:endParaRPr lang="en-US" altLang="ja-JP" sz="1400" dirty="0"/>
          </a:p>
          <a:p>
            <a:pPr lvl="2">
              <a:defRPr/>
            </a:pPr>
            <a:r>
              <a:rPr lang="en-US" altLang="ja-JP" sz="1400" dirty="0"/>
              <a:t>Cutoff of QFF based on MCS in cm-1 (default = 1.d-04) </a:t>
            </a:r>
          </a:p>
          <a:p>
            <a:pPr lvl="1">
              <a:defRPr/>
            </a:pPr>
            <a:r>
              <a:rPr lang="en-US" altLang="ja-JP" sz="1400" dirty="0"/>
              <a:t>Logical :: au</a:t>
            </a:r>
          </a:p>
          <a:p>
            <a:pPr lvl="2">
              <a:defRPr/>
            </a:pPr>
            <a:r>
              <a:rPr lang="en-US" altLang="ja-JP" sz="1400" dirty="0"/>
              <a:t>The grid data in atomic unit (default = true) </a:t>
            </a:r>
          </a:p>
          <a:p>
            <a:pPr lvl="1">
              <a:defRPr/>
            </a:pPr>
            <a:r>
              <a:rPr lang="en-US" altLang="ja-JP" sz="1400" dirty="0"/>
              <a:t>Character(80) :: </a:t>
            </a:r>
            <a:r>
              <a:rPr lang="en-US" altLang="ja-JP" sz="1400" dirty="0" err="1"/>
              <a:t>mopFile</a:t>
            </a:r>
            <a:r>
              <a:rPr lang="en-US" altLang="ja-JP" sz="1400" dirty="0"/>
              <a:t> </a:t>
            </a:r>
          </a:p>
          <a:p>
            <a:pPr lvl="2">
              <a:defRPr/>
            </a:pPr>
            <a:r>
              <a:rPr lang="en-US" altLang="ja-JP" sz="1400" dirty="0"/>
              <a:t>The name of the mop file. </a:t>
            </a:r>
          </a:p>
          <a:p>
            <a:pPr lvl="1">
              <a:defRPr/>
            </a:pPr>
            <a:endParaRPr lang="en-US" altLang="ja-JP" sz="1400" dirty="0"/>
          </a:p>
        </p:txBody>
      </p:sp>
      <p:sp>
        <p:nvSpPr>
          <p:cNvPr id="5" name="テキスト ボックス 4"/>
          <p:cNvSpPr txBox="1"/>
          <p:nvPr/>
        </p:nvSpPr>
        <p:spPr>
          <a:xfrm>
            <a:off x="914400" y="2563813"/>
            <a:ext cx="5427663" cy="3816350"/>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vib</a:t>
            </a:r>
            <a:endParaRPr lang="en-US" altLang="ja-JP" sz="1800" dirty="0">
              <a:latin typeface="+mn-lt"/>
            </a:endParaRPr>
          </a:p>
          <a:p>
            <a:pPr lvl="1">
              <a:defRPr/>
            </a:pPr>
            <a:r>
              <a:rPr lang="en-US" altLang="ja-JP" sz="1400" dirty="0"/>
              <a:t>Integer :: </a:t>
            </a:r>
            <a:r>
              <a:rPr lang="en-US" altLang="ja-JP" sz="1400" dirty="0" err="1"/>
              <a:t>Nfree</a:t>
            </a:r>
            <a:endParaRPr lang="en-US" altLang="ja-JP" sz="1400" dirty="0"/>
          </a:p>
          <a:p>
            <a:pPr lvl="2">
              <a:defRPr/>
            </a:pPr>
            <a:r>
              <a:rPr lang="en-US" altLang="ja-JP" sz="1400" dirty="0"/>
              <a:t>Number of degrees of freedom (default = 3Nat - 6) </a:t>
            </a:r>
          </a:p>
          <a:p>
            <a:pPr lvl="1">
              <a:defRPr/>
            </a:pPr>
            <a:r>
              <a:rPr lang="en-US" altLang="ja-JP" sz="1400" dirty="0"/>
              <a:t>Integer :: MR</a:t>
            </a:r>
          </a:p>
          <a:p>
            <a:pPr lvl="2">
              <a:defRPr/>
            </a:pPr>
            <a:r>
              <a:rPr lang="en-US" altLang="ja-JP" sz="1400" dirty="0"/>
              <a:t>Mode representation (MR=1-4) </a:t>
            </a:r>
          </a:p>
          <a:p>
            <a:pPr lvl="1">
              <a:defRPr/>
            </a:pPr>
            <a:r>
              <a:rPr lang="en-US" altLang="ja-JP" sz="1400" dirty="0"/>
              <a:t>Integer, dimension(</a:t>
            </a:r>
            <a:r>
              <a:rPr lang="en-US" altLang="ja-JP" sz="1400" dirty="0" err="1"/>
              <a:t>Nfree</a:t>
            </a:r>
            <a:r>
              <a:rPr lang="en-US" altLang="ja-JP" sz="1400" dirty="0"/>
              <a:t>) :: </a:t>
            </a:r>
            <a:r>
              <a:rPr lang="en-US" altLang="ja-JP" sz="1400" dirty="0" err="1"/>
              <a:t>vmax</a:t>
            </a:r>
            <a:endParaRPr lang="en-US" altLang="ja-JP" sz="1400" dirty="0"/>
          </a:p>
          <a:p>
            <a:pPr lvl="2">
              <a:defRPr/>
            </a:pPr>
            <a:r>
              <a:rPr lang="en-US" altLang="ja-JP" sz="1400" dirty="0"/>
              <a:t>Number of basis functions for each mode (default=10) </a:t>
            </a:r>
          </a:p>
          <a:p>
            <a:pPr lvl="1">
              <a:defRPr/>
            </a:pPr>
            <a:r>
              <a:rPr lang="en-US" altLang="ja-JP" sz="1400" dirty="0"/>
              <a:t>Integer :: </a:t>
            </a:r>
            <a:r>
              <a:rPr lang="en-US" altLang="ja-JP" sz="1400" dirty="0" err="1"/>
              <a:t>vmaxALL</a:t>
            </a:r>
            <a:endParaRPr lang="en-US" altLang="ja-JP" sz="1400" dirty="0"/>
          </a:p>
          <a:p>
            <a:pPr lvl="2">
              <a:defRPr/>
            </a:pPr>
            <a:r>
              <a:rPr lang="en-US" altLang="ja-JP" sz="1400" dirty="0"/>
              <a:t>Number of basis functions for all modes (default=10) </a:t>
            </a:r>
          </a:p>
          <a:p>
            <a:pPr lvl="1">
              <a:defRPr/>
            </a:pPr>
            <a:r>
              <a:rPr lang="en-US" altLang="ja-JP" sz="1400" dirty="0"/>
              <a:t>Integer :: </a:t>
            </a:r>
            <a:r>
              <a:rPr lang="en-US" altLang="ja-JP" sz="1400" dirty="0" err="1"/>
              <a:t>vmax</a:t>
            </a:r>
            <a:r>
              <a:rPr lang="en-US" altLang="ja-JP" sz="1400" dirty="0"/>
              <a:t> base </a:t>
            </a:r>
          </a:p>
          <a:p>
            <a:pPr lvl="2">
              <a:defRPr/>
            </a:pPr>
            <a:r>
              <a:rPr lang="en-US" altLang="ja-JP" sz="1400" dirty="0"/>
              <a:t>same as </a:t>
            </a:r>
            <a:r>
              <a:rPr lang="en-US" altLang="ja-JP" sz="1400" dirty="0" err="1"/>
              <a:t>vmaxALL</a:t>
            </a:r>
            <a:r>
              <a:rPr lang="en-US" altLang="ja-JP" sz="1400" dirty="0"/>
              <a:t> </a:t>
            </a:r>
          </a:p>
          <a:p>
            <a:pPr lvl="1">
              <a:defRPr/>
            </a:pPr>
            <a:r>
              <a:rPr lang="en-US" altLang="ja-JP" sz="1400" dirty="0"/>
              <a:t>Logical :: </a:t>
            </a:r>
            <a:r>
              <a:rPr lang="en-US" altLang="ja-JP" sz="1400" dirty="0" err="1"/>
              <a:t>vscf</a:t>
            </a:r>
            <a:r>
              <a:rPr lang="en-US" altLang="ja-JP" sz="1400" dirty="0"/>
              <a:t>, </a:t>
            </a:r>
            <a:r>
              <a:rPr lang="en-US" altLang="ja-JP" sz="1400" dirty="0" err="1"/>
              <a:t>ocvscf</a:t>
            </a:r>
            <a:r>
              <a:rPr lang="en-US" altLang="ja-JP" sz="1400" dirty="0"/>
              <a:t>, </a:t>
            </a:r>
            <a:r>
              <a:rPr lang="en-US" altLang="ja-JP" sz="1400" dirty="0" err="1"/>
              <a:t>vci</a:t>
            </a:r>
            <a:r>
              <a:rPr lang="en-US" altLang="ja-JP" sz="1400" dirty="0"/>
              <a:t>, </a:t>
            </a:r>
            <a:r>
              <a:rPr lang="en-US" altLang="ja-JP" sz="1400" dirty="0" err="1"/>
              <a:t>vpt</a:t>
            </a:r>
            <a:r>
              <a:rPr lang="en-US" altLang="ja-JP" sz="1400" dirty="0"/>
              <a:t>, </a:t>
            </a:r>
            <a:r>
              <a:rPr lang="en-US" altLang="ja-JP" sz="1400" dirty="0" err="1"/>
              <a:t>vqdpt</a:t>
            </a:r>
            <a:r>
              <a:rPr lang="en-US" altLang="ja-JP" sz="1400" dirty="0"/>
              <a:t> </a:t>
            </a:r>
          </a:p>
          <a:p>
            <a:pPr lvl="2">
              <a:defRPr/>
            </a:pPr>
            <a:r>
              <a:rPr lang="en-US" altLang="ja-JP" sz="1400" dirty="0"/>
              <a:t>invoke </a:t>
            </a:r>
            <a:r>
              <a:rPr lang="en-US" altLang="ja-JP" sz="1400" dirty="0" err="1"/>
              <a:t>vscf</a:t>
            </a:r>
            <a:r>
              <a:rPr lang="en-US" altLang="ja-JP" sz="1400" dirty="0"/>
              <a:t>/</a:t>
            </a:r>
            <a:r>
              <a:rPr lang="en-US" altLang="ja-JP" sz="1400" dirty="0" err="1"/>
              <a:t>ocvscf</a:t>
            </a:r>
            <a:r>
              <a:rPr lang="en-US" altLang="ja-JP" sz="1400" dirty="0"/>
              <a:t>/</a:t>
            </a:r>
            <a:r>
              <a:rPr lang="en-US" altLang="ja-JP" sz="1400" dirty="0" err="1"/>
              <a:t>vci</a:t>
            </a:r>
            <a:r>
              <a:rPr lang="en-US" altLang="ja-JP" sz="1400" dirty="0"/>
              <a:t>/</a:t>
            </a:r>
            <a:r>
              <a:rPr lang="en-US" altLang="ja-JP" sz="1400" dirty="0" err="1"/>
              <a:t>vpt</a:t>
            </a:r>
            <a:r>
              <a:rPr lang="en-US" altLang="ja-JP" sz="1400" dirty="0"/>
              <a:t>/</a:t>
            </a:r>
            <a:r>
              <a:rPr lang="en-US" altLang="ja-JP" sz="1400" dirty="0" err="1"/>
              <a:t>vqdpt</a:t>
            </a:r>
            <a:r>
              <a:rPr lang="en-US" altLang="ja-JP" sz="1400" dirty="0"/>
              <a:t> </a:t>
            </a:r>
          </a:p>
          <a:p>
            <a:pPr lvl="1">
              <a:defRPr/>
            </a:pPr>
            <a:r>
              <a:rPr lang="en-US" altLang="ja-JP" sz="1400" dirty="0"/>
              <a:t>Logical :: </a:t>
            </a:r>
            <a:r>
              <a:rPr lang="en-US" altLang="ja-JP" sz="1400" dirty="0" err="1"/>
              <a:t>prpt</a:t>
            </a:r>
            <a:endParaRPr lang="en-US" altLang="ja-JP" sz="1400" dirty="0"/>
          </a:p>
          <a:p>
            <a:pPr lvl="2">
              <a:defRPr/>
            </a:pPr>
            <a:r>
              <a:rPr lang="en-US" altLang="ja-JP" sz="1400" dirty="0"/>
              <a:t>invoke property calculation </a:t>
            </a:r>
          </a:p>
          <a:p>
            <a:pPr lvl="1">
              <a:defRPr/>
            </a:pPr>
            <a:r>
              <a:rPr lang="en-US" altLang="ja-JP" sz="1400" dirty="0"/>
              <a:t>Logical :: </a:t>
            </a:r>
            <a:r>
              <a:rPr lang="en-US" altLang="ja-JP" sz="1400" dirty="0" err="1"/>
              <a:t>readBasis</a:t>
            </a:r>
            <a:endParaRPr lang="en-US" altLang="ja-JP" sz="1400" dirty="0"/>
          </a:p>
          <a:p>
            <a:pPr lvl="2">
              <a:defRPr/>
            </a:pPr>
            <a:r>
              <a:rPr lang="en-US" altLang="ja-JP" sz="1400" dirty="0"/>
              <a:t>read the basis functions from </a:t>
            </a:r>
            <a:r>
              <a:rPr lang="en-US" altLang="ja-JP" sz="1400" dirty="0" err="1"/>
              <a:t>cho.basis</a:t>
            </a:r>
            <a:r>
              <a:rPr lang="en-US" altLang="ja-JP" sz="1400" dirty="0"/>
              <a:t> </a:t>
            </a:r>
          </a:p>
        </p:txBody>
      </p:sp>
    </p:spTree>
    <p:extLst>
      <p:ext uri="{BB962C8B-B14F-4D97-AF65-F5344CB8AC3E}">
        <p14:creationId xmlns:p14="http://schemas.microsoft.com/office/powerpoint/2010/main" val="54751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タイトル 1"/>
          <p:cNvSpPr>
            <a:spLocks noGrp="1"/>
          </p:cNvSpPr>
          <p:nvPr>
            <p:ph type="title"/>
          </p:nvPr>
        </p:nvSpPr>
        <p:spPr/>
        <p:txBody>
          <a:bodyPr>
            <a:normAutofit/>
          </a:bodyPr>
          <a:lstStyle/>
          <a:p>
            <a:pPr eaLnBrk="1" hangingPunct="1"/>
            <a:r>
              <a:rPr lang="en-US" altLang="ja-JP" sz="2400" dirty="0">
                <a:cs typeface="メイリオ" charset="-128"/>
              </a:rPr>
              <a:t>1. Basic usage</a:t>
            </a:r>
            <a:endParaRPr lang="ja-JP" altLang="en-US" sz="2400">
              <a:cs typeface="メイリオ" charset="-128"/>
            </a:endParaRPr>
          </a:p>
        </p:txBody>
      </p:sp>
      <p:sp>
        <p:nvSpPr>
          <p:cNvPr id="16386"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2D94EDE-49A1-9C4A-86CA-674775B3454D}" type="slidenum">
              <a:rPr lang="ja-JP" altLang="en-US" sz="1200">
                <a:solidFill>
                  <a:srgbClr val="898989"/>
                </a:solidFill>
                <a:latin typeface="Arial" charset="0"/>
              </a:rPr>
              <a:pPr>
                <a:lnSpc>
                  <a:spcPct val="100000"/>
                </a:lnSpc>
                <a:spcBef>
                  <a:spcPct val="0"/>
                </a:spcBef>
                <a:buFontTx/>
                <a:buNone/>
              </a:pPr>
              <a:t>3</a:t>
            </a:fld>
            <a:endParaRPr lang="ja-JP" altLang="en-US" sz="1200">
              <a:solidFill>
                <a:srgbClr val="898989"/>
              </a:solidFill>
              <a:latin typeface="Arial" charset="0"/>
            </a:endParaRPr>
          </a:p>
        </p:txBody>
      </p:sp>
      <p:grpSp>
        <p:nvGrpSpPr>
          <p:cNvPr id="4" name="グループ化 3">
            <a:extLst>
              <a:ext uri="{FF2B5EF4-FFF2-40B4-BE49-F238E27FC236}">
                <a16:creationId xmlns:a16="http://schemas.microsoft.com/office/drawing/2014/main" id="{7FB04A37-5B11-A94C-AE1B-19C61C3E0D68}"/>
              </a:ext>
            </a:extLst>
          </p:cNvPr>
          <p:cNvGrpSpPr/>
          <p:nvPr/>
        </p:nvGrpSpPr>
        <p:grpSpPr>
          <a:xfrm>
            <a:off x="1790700" y="3231121"/>
            <a:ext cx="5199035" cy="888036"/>
            <a:chOff x="1790700" y="2805382"/>
            <a:chExt cx="7147142" cy="1220787"/>
          </a:xfrm>
        </p:grpSpPr>
        <p:pic>
          <p:nvPicPr>
            <p:cNvPr id="16387"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805382"/>
              <a:ext cx="1417638"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図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1982" y="2892694"/>
              <a:ext cx="20034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図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48755" y="2854594"/>
              <a:ext cx="15890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0" name="テキスト ボックス 9"/>
          <p:cNvSpPr txBox="1">
            <a:spLocks noChangeArrowheads="1"/>
          </p:cNvSpPr>
          <p:nvPr/>
        </p:nvSpPr>
        <p:spPr bwMode="auto">
          <a:xfrm>
            <a:off x="1771650" y="3961082"/>
            <a:ext cx="1443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Q1</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HOH bending</a:t>
            </a:r>
            <a:endParaRPr lang="ja-JP" altLang="en-US" sz="1800">
              <a:solidFill>
                <a:srgbClr val="000000"/>
              </a:solidFill>
              <a:ea typeface="メイリオ" charset="-128"/>
              <a:cs typeface="メイリオ" charset="-128"/>
            </a:endParaRPr>
          </a:p>
        </p:txBody>
      </p:sp>
      <p:sp>
        <p:nvSpPr>
          <p:cNvPr id="16391" name="テキスト ボックス 10"/>
          <p:cNvSpPr txBox="1">
            <a:spLocks noChangeArrowheads="1"/>
          </p:cNvSpPr>
          <p:nvPr/>
        </p:nvSpPr>
        <p:spPr bwMode="auto">
          <a:xfrm>
            <a:off x="3384550" y="3961082"/>
            <a:ext cx="19700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Q2</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Sym. OH stretching</a:t>
            </a:r>
            <a:endParaRPr lang="ja-JP" altLang="en-US" sz="1800">
              <a:solidFill>
                <a:srgbClr val="000000"/>
              </a:solidFill>
              <a:ea typeface="メイリオ" charset="-128"/>
              <a:cs typeface="メイリオ" charset="-128"/>
            </a:endParaRPr>
          </a:p>
        </p:txBody>
      </p:sp>
      <p:sp>
        <p:nvSpPr>
          <p:cNvPr id="16392" name="テキスト ボックス 11"/>
          <p:cNvSpPr txBox="1">
            <a:spLocks noChangeArrowheads="1"/>
          </p:cNvSpPr>
          <p:nvPr/>
        </p:nvSpPr>
        <p:spPr bwMode="auto">
          <a:xfrm>
            <a:off x="5518150" y="3961082"/>
            <a:ext cx="2084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Q3</a:t>
            </a:r>
          </a:p>
          <a:p>
            <a:pPr algn="ctr" eaLnBrk="1" hangingPunct="1">
              <a:lnSpc>
                <a:spcPct val="100000"/>
              </a:lnSpc>
              <a:spcBef>
                <a:spcPct val="0"/>
              </a:spcBef>
              <a:buFontTx/>
              <a:buNone/>
            </a:pPr>
            <a:r>
              <a:rPr lang="en-US" altLang="ja-JP" sz="1800">
                <a:solidFill>
                  <a:srgbClr val="000000"/>
                </a:solidFill>
                <a:ea typeface="メイリオ" charset="-128"/>
                <a:cs typeface="メイリオ" charset="-128"/>
              </a:rPr>
              <a:t>Asym. OH stretching</a:t>
            </a:r>
            <a:endParaRPr lang="ja-JP" altLang="en-US" sz="1800">
              <a:solidFill>
                <a:srgbClr val="000000"/>
              </a:solidFill>
              <a:ea typeface="メイリオ" charset="-128"/>
              <a:cs typeface="メイリオ" charset="-128"/>
            </a:endParaRPr>
          </a:p>
        </p:txBody>
      </p:sp>
      <p:sp>
        <p:nvSpPr>
          <p:cNvPr id="16393" name="テキスト ボックス 14"/>
          <p:cNvSpPr txBox="1">
            <a:spLocks noChangeArrowheads="1"/>
          </p:cNvSpPr>
          <p:nvPr/>
        </p:nvSpPr>
        <p:spPr bwMode="auto">
          <a:xfrm>
            <a:off x="757262" y="2481047"/>
            <a:ext cx="71313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defRPr kumimoji="1" sz="2800">
                <a:solidFill>
                  <a:schemeClr val="tx1"/>
                </a:solidFill>
                <a:latin typeface="Calibri" charset="0"/>
              </a:defRPr>
            </a:lvl1pPr>
            <a:lvl2pPr marL="7429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marL="0" indent="0" eaLnBrk="1" hangingPunct="1">
              <a:lnSpc>
                <a:spcPct val="100000"/>
              </a:lnSpc>
              <a:spcBef>
                <a:spcPct val="0"/>
              </a:spcBef>
              <a:buNone/>
            </a:pPr>
            <a:r>
              <a:rPr lang="en-US" altLang="ja-JP" sz="1800" dirty="0">
                <a:solidFill>
                  <a:srgbClr val="000000"/>
                </a:solidFill>
                <a:ea typeface="メイリオ" charset="-128"/>
                <a:cs typeface="メイリオ" charset="-128"/>
              </a:rPr>
              <a:t>h2o.minfo </a:t>
            </a:r>
            <a:r>
              <a:rPr lang="en-US" altLang="ja-JP" sz="1800" dirty="0">
                <a:ea typeface="メイリオ" charset="-128"/>
                <a:cs typeface="ＭＳ Ｐゴシック" charset="-128"/>
              </a:rPr>
              <a:t>includes the equilibrium geometry, harmonic frequencies, and vibrational displacement vectors.</a:t>
            </a:r>
            <a:r>
              <a:rPr lang="ja-JP" altLang="en-US" sz="1800">
                <a:ea typeface="メイリオ" charset="-128"/>
                <a:cs typeface="ＭＳ Ｐゴシック" charset="-128"/>
              </a:rPr>
              <a:t> </a:t>
            </a:r>
            <a:r>
              <a:rPr lang="en-US" altLang="ja-JP" sz="1800" dirty="0">
                <a:ea typeface="メイリオ" charset="-128"/>
                <a:cs typeface="ＭＳ Ｐゴシック" charset="-128"/>
              </a:rPr>
              <a:t>They can be visualized by </a:t>
            </a:r>
            <a:r>
              <a:rPr lang="en-US" altLang="ja-JP" sz="1800" dirty="0" err="1">
                <a:solidFill>
                  <a:srgbClr val="000000"/>
                </a:solidFill>
                <a:ea typeface="メイリオ" charset="-128"/>
                <a:cs typeface="メイリオ" charset="-128"/>
              </a:rPr>
              <a:t>JSindo</a:t>
            </a:r>
            <a:r>
              <a:rPr lang="en-US" altLang="ja-JP" sz="1800" dirty="0">
                <a:solidFill>
                  <a:srgbClr val="000000"/>
                </a:solidFill>
                <a:ea typeface="メイリオ" charset="-128"/>
                <a:cs typeface="メイリオ" charset="-128"/>
              </a:rPr>
              <a:t>.</a:t>
            </a:r>
            <a:endParaRPr lang="en-US" altLang="ja-JP" sz="1800" dirty="0"/>
          </a:p>
        </p:txBody>
      </p:sp>
      <p:sp>
        <p:nvSpPr>
          <p:cNvPr id="12" name="テキスト ボックス 14"/>
          <p:cNvSpPr txBox="1">
            <a:spLocks noChangeArrowheads="1"/>
          </p:cNvSpPr>
          <p:nvPr/>
        </p:nvSpPr>
        <p:spPr bwMode="auto">
          <a:xfrm>
            <a:off x="734100" y="4785829"/>
            <a:ext cx="58816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*.pot i</a:t>
            </a:r>
            <a:r>
              <a:rPr lang="en-US" altLang="ja-JP" sz="1800" dirty="0">
                <a:latin typeface="+mn-lt"/>
                <a:ea typeface="+mn-ea"/>
              </a:rPr>
              <a:t>ncludes the information of the grid potential.</a:t>
            </a:r>
          </a:p>
          <a:p>
            <a:pPr lvl="1" indent="0" eaLnBrk="1" hangingPunct="1">
              <a:defRPr/>
            </a:pPr>
            <a:r>
              <a:rPr lang="es-ES_tradnl" altLang="ja-JP" sz="1800" dirty="0" err="1">
                <a:latin typeface="+mn-lt"/>
                <a:ea typeface="+mn-ea"/>
              </a:rPr>
              <a:t>eq</a:t>
            </a:r>
            <a:r>
              <a:rPr lang="es-ES_tradnl" altLang="ja-JP" sz="1800" dirty="0">
                <a:latin typeface="+mn-lt"/>
                <a:ea typeface="+mn-ea"/>
              </a:rPr>
              <a:t>.	q0.pot</a:t>
            </a:r>
          </a:p>
          <a:p>
            <a:pPr lvl="1" indent="0" eaLnBrk="1" hangingPunct="1">
              <a:defRPr/>
            </a:pPr>
            <a:r>
              <a:rPr lang="es-ES_tradnl" altLang="ja-JP" sz="1800" dirty="0">
                <a:latin typeface="+mn-lt"/>
                <a:ea typeface="+mn-ea"/>
              </a:rPr>
              <a:t>1MR	q1.pot, q2.pot, q3.pot</a:t>
            </a:r>
          </a:p>
          <a:p>
            <a:pPr lvl="1" indent="0" eaLnBrk="1" hangingPunct="1">
              <a:defRPr/>
            </a:pPr>
            <a:r>
              <a:rPr lang="es-ES_tradnl" altLang="ja-JP" sz="1800" dirty="0">
                <a:latin typeface="+mn-lt"/>
                <a:ea typeface="+mn-ea"/>
              </a:rPr>
              <a:t>2MR	q2q1.pot, q3q1.pot, q3q2.pot</a:t>
            </a:r>
          </a:p>
          <a:p>
            <a:pPr lvl="1" indent="0" eaLnBrk="1" hangingPunct="1">
              <a:defRPr/>
            </a:pPr>
            <a:r>
              <a:rPr lang="es-ES_tradnl" altLang="ja-JP" sz="1800" dirty="0">
                <a:latin typeface="+mn-lt"/>
                <a:ea typeface="+mn-ea"/>
              </a:rPr>
              <a:t>3MR	q3q2q1.pot</a:t>
            </a:r>
          </a:p>
          <a:p>
            <a:pPr lvl="1" indent="0" eaLnBrk="1" hangingPunct="1">
              <a:defRPr/>
            </a:pPr>
            <a:endParaRPr lang="en-US" altLang="ja-JP" sz="1800" dirty="0">
              <a:latin typeface="+mn-lt"/>
              <a:ea typeface="+mn-ea"/>
            </a:endParaRPr>
          </a:p>
        </p:txBody>
      </p:sp>
      <p:pic>
        <p:nvPicPr>
          <p:cNvPr id="16395" name="図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21683" y="4755117"/>
            <a:ext cx="1573964" cy="166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線コネクタ 13">
            <a:extLst>
              <a:ext uri="{FF2B5EF4-FFF2-40B4-BE49-F238E27FC236}">
                <a16:creationId xmlns:a16="http://schemas.microsoft.com/office/drawing/2014/main" id="{2EF880A0-8ACF-3441-B5A6-CC59897ADC25}"/>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390B68A-0A39-C241-AA81-9C55A092972C}"/>
              </a:ext>
            </a:extLst>
          </p:cNvPr>
          <p:cNvSpPr txBox="1"/>
          <p:nvPr/>
        </p:nvSpPr>
        <p:spPr>
          <a:xfrm>
            <a:off x="718600" y="945395"/>
            <a:ext cx="7598314" cy="646331"/>
          </a:xfrm>
          <a:prstGeom prst="rect">
            <a:avLst/>
          </a:prstGeom>
          <a:noFill/>
        </p:spPr>
        <p:txBody>
          <a:bodyPr wrap="square" rtlCol="0">
            <a:spAutoFit/>
          </a:bodyPr>
          <a:lstStyle/>
          <a:p>
            <a:r>
              <a:rPr kumimoji="1" lang="en-US" altLang="ja-JP" dirty="0"/>
              <a:t>In this section, I will </a:t>
            </a:r>
            <a:r>
              <a:rPr lang="en-US" altLang="ja-JP" dirty="0"/>
              <a:t>demonstrate the basic usage of </a:t>
            </a:r>
            <a:r>
              <a:rPr lang="en-US" altLang="ja-JP" dirty="0" err="1"/>
              <a:t>sindo</a:t>
            </a:r>
            <a:r>
              <a:rPr lang="en-US" altLang="ja-JP" dirty="0"/>
              <a:t> with a water molecule as an example. Proceed to 1.water,</a:t>
            </a:r>
            <a:endParaRPr kumimoji="1" lang="ja-JP" altLang="en-US"/>
          </a:p>
        </p:txBody>
      </p:sp>
      <p:sp>
        <p:nvSpPr>
          <p:cNvPr id="17" name="テキスト ボックス 16">
            <a:extLst>
              <a:ext uri="{FF2B5EF4-FFF2-40B4-BE49-F238E27FC236}">
                <a16:creationId xmlns:a16="http://schemas.microsoft.com/office/drawing/2014/main" id="{71CD795A-FB43-5646-ACF6-E68738DB53C8}"/>
              </a:ext>
            </a:extLst>
          </p:cNvPr>
          <p:cNvSpPr txBox="1"/>
          <p:nvPr/>
        </p:nvSpPr>
        <p:spPr>
          <a:xfrm>
            <a:off x="1015039" y="1652378"/>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1.water</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h2o.minfo  q0.pot  q2.pot    q3.pot    q3q2.pot …</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41416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AB6CF73A-C86F-5C44-8E26-9A9216962BF9}" type="slidenum">
              <a:rPr lang="ja-JP" altLang="en-US" sz="1200">
                <a:solidFill>
                  <a:srgbClr val="898989"/>
                </a:solidFill>
                <a:latin typeface="Arial" charset="0"/>
              </a:rPr>
              <a:pPr>
                <a:lnSpc>
                  <a:spcPct val="100000"/>
                </a:lnSpc>
                <a:spcBef>
                  <a:spcPct val="0"/>
                </a:spcBef>
                <a:buFontTx/>
                <a:buNone/>
              </a:pPr>
              <a:t>39</a:t>
            </a:fld>
            <a:endParaRPr lang="ja-JP" altLang="en-US" sz="1200">
              <a:solidFill>
                <a:srgbClr val="898989"/>
              </a:solidFill>
              <a:latin typeface="Arial" charset="0"/>
            </a:endParaRPr>
          </a:p>
        </p:txBody>
      </p:sp>
      <p:sp>
        <p:nvSpPr>
          <p:cNvPr id="3" name="テキスト ボックス 2"/>
          <p:cNvSpPr txBox="1"/>
          <p:nvPr/>
        </p:nvSpPr>
        <p:spPr>
          <a:xfrm>
            <a:off x="914400" y="347663"/>
            <a:ext cx="4375150" cy="1662112"/>
          </a:xfrm>
          <a:prstGeom prst="rect">
            <a:avLst/>
          </a:prstGeom>
          <a:noFill/>
        </p:spPr>
        <p:txBody>
          <a:bodyPr wrap="none">
            <a:spAutoFit/>
          </a:bodyPr>
          <a:lstStyle/>
          <a:p>
            <a:pPr>
              <a:defRPr/>
            </a:pPr>
            <a:r>
              <a:rPr lang="en-US" altLang="ja-JP" sz="1800" dirty="0">
                <a:latin typeface="+mn-lt"/>
              </a:rPr>
              <a:t>&amp;states</a:t>
            </a:r>
          </a:p>
          <a:p>
            <a:pPr lvl="1">
              <a:defRPr/>
            </a:pPr>
            <a:r>
              <a:rPr lang="en-US" altLang="ja-JP" sz="1400" dirty="0"/>
              <a:t>Integer :: </a:t>
            </a:r>
            <a:r>
              <a:rPr lang="en-US" altLang="ja-JP" sz="1400" dirty="0" err="1"/>
              <a:t>Nstate</a:t>
            </a:r>
            <a:endParaRPr lang="en-US" altLang="ja-JP" sz="1400" dirty="0"/>
          </a:p>
          <a:p>
            <a:pPr lvl="2">
              <a:defRPr/>
            </a:pPr>
            <a:r>
              <a:rPr lang="en-US" altLang="ja-JP" sz="1400" dirty="0"/>
              <a:t>Number of states to calculate </a:t>
            </a:r>
          </a:p>
          <a:p>
            <a:pPr lvl="1">
              <a:defRPr/>
            </a:pPr>
            <a:r>
              <a:rPr lang="en-US" altLang="ja-JP" sz="1400" dirty="0"/>
              <a:t>Integer, dimension(</a:t>
            </a:r>
            <a:r>
              <a:rPr lang="en-US" altLang="ja-JP" sz="1400" dirty="0" err="1"/>
              <a:t>Nfree,Nstate</a:t>
            </a:r>
            <a:r>
              <a:rPr lang="en-US" altLang="ja-JP" sz="1400" dirty="0"/>
              <a:t>) :: target state </a:t>
            </a:r>
          </a:p>
          <a:p>
            <a:pPr lvl="2">
              <a:defRPr/>
            </a:pPr>
            <a:r>
              <a:rPr lang="en-US" altLang="ja-JP" sz="1400" dirty="0"/>
              <a:t>Labels of the target states </a:t>
            </a:r>
          </a:p>
          <a:p>
            <a:pPr lvl="1">
              <a:defRPr/>
            </a:pPr>
            <a:r>
              <a:rPr lang="en-US" altLang="ja-JP" sz="1400" dirty="0"/>
              <a:t>Logical :: fund </a:t>
            </a:r>
          </a:p>
          <a:p>
            <a:pPr lvl="2">
              <a:defRPr/>
            </a:pPr>
            <a:r>
              <a:rPr lang="en-US" altLang="ja-JP" sz="1400" dirty="0"/>
              <a:t>Compute fundamentals </a:t>
            </a:r>
          </a:p>
        </p:txBody>
      </p:sp>
      <p:sp>
        <p:nvSpPr>
          <p:cNvPr id="4" name="テキスト ボックス 3"/>
          <p:cNvSpPr txBox="1"/>
          <p:nvPr/>
        </p:nvSpPr>
        <p:spPr>
          <a:xfrm>
            <a:off x="914400" y="2157413"/>
            <a:ext cx="5083175" cy="2093912"/>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vscf</a:t>
            </a:r>
            <a:endParaRPr lang="en-US" altLang="ja-JP" sz="1800" dirty="0">
              <a:latin typeface="+mn-lt"/>
            </a:endParaRPr>
          </a:p>
          <a:p>
            <a:pPr lvl="1">
              <a:defRPr/>
            </a:pPr>
            <a:r>
              <a:rPr lang="en-US" altLang="ja-JP" sz="1400" dirty="0"/>
              <a:t>Logical :: state specific</a:t>
            </a:r>
          </a:p>
          <a:p>
            <a:pPr lvl="2">
              <a:defRPr/>
            </a:pPr>
            <a:r>
              <a:rPr lang="en-US" altLang="ja-JP" sz="1400" dirty="0"/>
              <a:t>State specific VSCF if true (default = .false.) </a:t>
            </a:r>
          </a:p>
          <a:p>
            <a:pPr lvl="1">
              <a:defRPr/>
            </a:pPr>
            <a:r>
              <a:rPr lang="en-US" altLang="ja-JP" sz="1400" dirty="0"/>
              <a:t>Logical :: restart</a:t>
            </a:r>
          </a:p>
          <a:p>
            <a:pPr lvl="2">
              <a:defRPr/>
            </a:pPr>
            <a:r>
              <a:rPr lang="en-US" altLang="ja-JP" sz="1400" dirty="0"/>
              <a:t>Restart from </a:t>
            </a:r>
            <a:r>
              <a:rPr lang="en-US" altLang="ja-JP" sz="1400" dirty="0" err="1"/>
              <a:t>vscf</a:t>
            </a:r>
            <a:r>
              <a:rPr lang="en-US" altLang="ja-JP" sz="1400" dirty="0"/>
              <a:t> </a:t>
            </a:r>
            <a:r>
              <a:rPr lang="en-US" altLang="ja-JP" sz="1400" dirty="0" err="1"/>
              <a:t>xxx.wfn</a:t>
            </a:r>
            <a:r>
              <a:rPr lang="en-US" altLang="ja-JP" sz="1400" dirty="0"/>
              <a:t> (default = .false.) </a:t>
            </a:r>
          </a:p>
          <a:p>
            <a:pPr lvl="1">
              <a:defRPr/>
            </a:pPr>
            <a:r>
              <a:rPr lang="en-US" altLang="ja-JP" sz="1400" dirty="0"/>
              <a:t>Integer :: </a:t>
            </a:r>
            <a:r>
              <a:rPr lang="en-US" altLang="ja-JP" sz="1400" dirty="0" err="1"/>
              <a:t>Maxitr</a:t>
            </a:r>
            <a:endParaRPr lang="en-US" altLang="ja-JP" sz="1400" dirty="0"/>
          </a:p>
          <a:p>
            <a:pPr lvl="2">
              <a:defRPr/>
            </a:pPr>
            <a:r>
              <a:rPr lang="en-US" altLang="ja-JP" sz="1400" dirty="0"/>
              <a:t>Maximum number of iteration (default = 10) </a:t>
            </a:r>
          </a:p>
          <a:p>
            <a:pPr lvl="1">
              <a:defRPr/>
            </a:pPr>
            <a:r>
              <a:rPr lang="en-US" altLang="ja-JP" sz="1400" dirty="0"/>
              <a:t>Real(8) :: </a:t>
            </a:r>
            <a:r>
              <a:rPr lang="en-US" altLang="ja-JP" sz="1400" dirty="0" err="1"/>
              <a:t>Ethresh</a:t>
            </a:r>
            <a:endParaRPr lang="en-US" altLang="ja-JP" sz="1400" dirty="0"/>
          </a:p>
          <a:p>
            <a:pPr lvl="2">
              <a:defRPr/>
            </a:pPr>
            <a:r>
              <a:rPr lang="en-US" altLang="ja-JP" sz="1400" dirty="0"/>
              <a:t>Threshold of convergence (default = 1e-03 cm−1) </a:t>
            </a:r>
          </a:p>
        </p:txBody>
      </p:sp>
    </p:spTree>
    <p:extLst>
      <p:ext uri="{BB962C8B-B14F-4D97-AF65-F5344CB8AC3E}">
        <p14:creationId xmlns:p14="http://schemas.microsoft.com/office/powerpoint/2010/main" val="144589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EE4A6B83-7069-3B4B-A4F0-75DE584E035A}" type="slidenum">
              <a:rPr lang="ja-JP" altLang="en-US" sz="1200">
                <a:solidFill>
                  <a:srgbClr val="898989"/>
                </a:solidFill>
                <a:latin typeface="Arial" charset="0"/>
              </a:rPr>
              <a:pPr>
                <a:lnSpc>
                  <a:spcPct val="100000"/>
                </a:lnSpc>
                <a:spcBef>
                  <a:spcPct val="0"/>
                </a:spcBef>
                <a:buFontTx/>
                <a:buNone/>
              </a:pPr>
              <a:t>40</a:t>
            </a:fld>
            <a:endParaRPr lang="ja-JP" altLang="en-US" sz="1200">
              <a:solidFill>
                <a:srgbClr val="898989"/>
              </a:solidFill>
              <a:latin typeface="Arial" charset="0"/>
            </a:endParaRPr>
          </a:p>
        </p:txBody>
      </p:sp>
      <p:sp>
        <p:nvSpPr>
          <p:cNvPr id="3" name="テキスト ボックス 2"/>
          <p:cNvSpPr txBox="1"/>
          <p:nvPr/>
        </p:nvSpPr>
        <p:spPr>
          <a:xfrm>
            <a:off x="914400" y="442913"/>
            <a:ext cx="6799263" cy="4248150"/>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ocvscf</a:t>
            </a:r>
            <a:endParaRPr lang="en-US" altLang="ja-JP" sz="1800" dirty="0">
              <a:latin typeface="+mn-lt"/>
            </a:endParaRPr>
          </a:p>
          <a:p>
            <a:pPr lvl="1">
              <a:defRPr/>
            </a:pPr>
            <a:r>
              <a:rPr lang="en-US" altLang="ja-JP" sz="1400" dirty="0"/>
              <a:t>Integer :: </a:t>
            </a:r>
            <a:r>
              <a:rPr lang="en-US" altLang="ja-JP" sz="1400" dirty="0" err="1"/>
              <a:t>maxOptIter</a:t>
            </a:r>
            <a:endParaRPr lang="en-US" altLang="ja-JP" sz="1400" dirty="0"/>
          </a:p>
          <a:p>
            <a:pPr lvl="2">
              <a:defRPr/>
            </a:pPr>
            <a:r>
              <a:rPr lang="en-US" altLang="ja-JP" sz="1400" dirty="0"/>
              <a:t>Maximum number of iteration (default = 30) </a:t>
            </a:r>
          </a:p>
          <a:p>
            <a:pPr lvl="1">
              <a:defRPr/>
            </a:pPr>
            <a:r>
              <a:rPr lang="en-US" altLang="ja-JP" sz="1400" dirty="0"/>
              <a:t>Real(8) :: </a:t>
            </a:r>
            <a:r>
              <a:rPr lang="en-US" altLang="ja-JP" sz="1400" dirty="0" err="1"/>
              <a:t>ethresh</a:t>
            </a:r>
            <a:endParaRPr lang="en-US" altLang="ja-JP" sz="1400" dirty="0"/>
          </a:p>
          <a:p>
            <a:pPr lvl="2">
              <a:defRPr/>
            </a:pPr>
            <a:r>
              <a:rPr lang="en-US" altLang="ja-JP" sz="1400" dirty="0"/>
              <a:t>Threshold of the energy (default = 1e-06 cm−1)</a:t>
            </a:r>
          </a:p>
          <a:p>
            <a:pPr lvl="1">
              <a:defRPr/>
            </a:pPr>
            <a:r>
              <a:rPr lang="en-US" altLang="ja-JP" sz="1400" dirty="0"/>
              <a:t>Real(8) :: </a:t>
            </a:r>
            <a:r>
              <a:rPr lang="en-US" altLang="ja-JP" sz="1400" dirty="0" err="1"/>
              <a:t>gthresh</a:t>
            </a:r>
            <a:endParaRPr lang="en-US" altLang="ja-JP" sz="1400" dirty="0"/>
          </a:p>
          <a:p>
            <a:pPr lvl="2">
              <a:defRPr/>
            </a:pPr>
            <a:r>
              <a:rPr lang="en-US" altLang="ja-JP" sz="1400" dirty="0"/>
              <a:t>Threshold of the gradient (default = 1e-06 cm−1 rad−1) </a:t>
            </a:r>
          </a:p>
          <a:p>
            <a:pPr lvl="1">
              <a:defRPr/>
            </a:pPr>
            <a:r>
              <a:rPr lang="en-US" altLang="ja-JP" sz="1400" dirty="0"/>
              <a:t>Integer :: </a:t>
            </a:r>
            <a:r>
              <a:rPr lang="en-US" altLang="ja-JP" sz="1400" dirty="0" err="1"/>
              <a:t>pfit</a:t>
            </a:r>
            <a:endParaRPr lang="en-US" altLang="ja-JP" sz="1400" dirty="0"/>
          </a:p>
          <a:p>
            <a:pPr lvl="2">
              <a:defRPr/>
            </a:pPr>
            <a:r>
              <a:rPr lang="en-US" altLang="ja-JP" sz="1400" dirty="0"/>
              <a:t>Order of the Fourier fitting (default = 2) </a:t>
            </a:r>
          </a:p>
          <a:p>
            <a:pPr lvl="1">
              <a:defRPr/>
            </a:pPr>
            <a:r>
              <a:rPr lang="en-US" altLang="ja-JP" sz="1400" dirty="0"/>
              <a:t>Character(80) :: </a:t>
            </a:r>
            <a:r>
              <a:rPr lang="en-US" altLang="ja-JP" sz="1400" dirty="0" err="1"/>
              <a:t>mopFile</a:t>
            </a:r>
            <a:r>
              <a:rPr lang="en-US" altLang="ja-JP" sz="1400" dirty="0"/>
              <a:t> </a:t>
            </a:r>
          </a:p>
          <a:p>
            <a:pPr lvl="2">
              <a:defRPr/>
            </a:pPr>
            <a:r>
              <a:rPr lang="en-US" altLang="ja-JP" sz="1400" dirty="0"/>
              <a:t>The name of the </a:t>
            </a:r>
            <a:r>
              <a:rPr lang="en-US" altLang="ja-JP" sz="1400" dirty="0" err="1"/>
              <a:t>mopfile</a:t>
            </a:r>
            <a:r>
              <a:rPr lang="en-US" altLang="ja-JP" sz="1400" dirty="0"/>
              <a:t> </a:t>
            </a:r>
          </a:p>
          <a:p>
            <a:pPr lvl="1">
              <a:defRPr/>
            </a:pPr>
            <a:r>
              <a:rPr lang="en-US" altLang="ja-JP" sz="1400" dirty="0"/>
              <a:t>Character(80) :: u1File</a:t>
            </a:r>
          </a:p>
          <a:p>
            <a:pPr lvl="2">
              <a:defRPr/>
            </a:pPr>
            <a:r>
              <a:rPr lang="en-US" altLang="ja-JP" sz="1400" dirty="0"/>
              <a:t>The name of the file to write the transformation matrix (default = u1.dat) </a:t>
            </a:r>
          </a:p>
          <a:p>
            <a:pPr lvl="1">
              <a:defRPr/>
            </a:pPr>
            <a:r>
              <a:rPr lang="en-US" altLang="ja-JP" sz="1400" dirty="0"/>
              <a:t>Integer :: </a:t>
            </a:r>
            <a:r>
              <a:rPr lang="en-US" altLang="ja-JP" sz="1400" dirty="0" err="1"/>
              <a:t>icff</a:t>
            </a:r>
            <a:endParaRPr lang="en-US" altLang="ja-JP" sz="1400" dirty="0"/>
          </a:p>
          <a:p>
            <a:pPr lvl="2">
              <a:defRPr/>
            </a:pPr>
            <a:r>
              <a:rPr lang="en-US" altLang="ja-JP" sz="1400" dirty="0"/>
              <a:t>Switch on CFF when </a:t>
            </a:r>
            <a:r>
              <a:rPr lang="en-US" altLang="ja-JP" sz="1400" dirty="0" err="1"/>
              <a:t>icff</a:t>
            </a:r>
            <a:r>
              <a:rPr lang="en-US" altLang="ja-JP" sz="1400" dirty="0"/>
              <a:t> = 1 and QFF when </a:t>
            </a:r>
            <a:r>
              <a:rPr lang="en-US" altLang="ja-JP" sz="1400" dirty="0" err="1"/>
              <a:t>icff</a:t>
            </a:r>
            <a:r>
              <a:rPr lang="en-US" altLang="ja-JP" sz="1400" dirty="0"/>
              <a:t> = 0 (default = 0) </a:t>
            </a:r>
          </a:p>
          <a:p>
            <a:pPr lvl="1">
              <a:defRPr/>
            </a:pPr>
            <a:r>
              <a:rPr lang="en-US" altLang="ja-JP" sz="1400" dirty="0"/>
              <a:t>Integer :: </a:t>
            </a:r>
            <a:r>
              <a:rPr lang="en-US" altLang="ja-JP" sz="1400" dirty="0" err="1"/>
              <a:t>iscreen</a:t>
            </a:r>
            <a:endParaRPr lang="en-US" altLang="ja-JP" sz="1400" dirty="0"/>
          </a:p>
          <a:p>
            <a:pPr lvl="2">
              <a:defRPr/>
            </a:pPr>
            <a:r>
              <a:rPr lang="en-US" altLang="ja-JP" sz="1400" dirty="0"/>
              <a:t>Switch off/on pair selection when </a:t>
            </a:r>
            <a:r>
              <a:rPr lang="en-US" altLang="ja-JP" sz="1400" dirty="0" err="1"/>
              <a:t>iscreen</a:t>
            </a:r>
            <a:r>
              <a:rPr lang="en-US" altLang="ja-JP" sz="1400" dirty="0"/>
              <a:t>=0/1 (default = 1) </a:t>
            </a:r>
          </a:p>
          <a:p>
            <a:pPr lvl="1">
              <a:defRPr/>
            </a:pPr>
            <a:r>
              <a:rPr lang="en-US" altLang="ja-JP" sz="1400" dirty="0"/>
              <a:t>Real(8) :: eta12thresh</a:t>
            </a:r>
          </a:p>
          <a:p>
            <a:pPr lvl="2">
              <a:defRPr/>
            </a:pPr>
            <a:r>
              <a:rPr lang="en-US" altLang="ja-JP" sz="1400" dirty="0"/>
              <a:t>Threshold value for the pair screening (default = 500 cm−1) </a:t>
            </a:r>
          </a:p>
        </p:txBody>
      </p:sp>
    </p:spTree>
    <p:extLst>
      <p:ext uri="{BB962C8B-B14F-4D97-AF65-F5344CB8AC3E}">
        <p14:creationId xmlns:p14="http://schemas.microsoft.com/office/powerpoint/2010/main" val="1317133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5640CCE-B03E-AF40-B3A9-DB51ABD05437}" type="slidenum">
              <a:rPr lang="ja-JP" altLang="en-US" sz="1200">
                <a:solidFill>
                  <a:srgbClr val="898989"/>
                </a:solidFill>
                <a:latin typeface="Arial" charset="0"/>
              </a:rPr>
              <a:pPr>
                <a:lnSpc>
                  <a:spcPct val="100000"/>
                </a:lnSpc>
                <a:spcBef>
                  <a:spcPct val="0"/>
                </a:spcBef>
                <a:buFontTx/>
                <a:buNone/>
              </a:pPr>
              <a:t>41</a:t>
            </a:fld>
            <a:endParaRPr lang="ja-JP" altLang="en-US" sz="1200">
              <a:solidFill>
                <a:srgbClr val="898989"/>
              </a:solidFill>
              <a:latin typeface="Arial" charset="0"/>
            </a:endParaRPr>
          </a:p>
        </p:txBody>
      </p:sp>
      <p:sp>
        <p:nvSpPr>
          <p:cNvPr id="3" name="テキスト ボックス 2"/>
          <p:cNvSpPr txBox="1"/>
          <p:nvPr/>
        </p:nvSpPr>
        <p:spPr>
          <a:xfrm>
            <a:off x="914400" y="442913"/>
            <a:ext cx="6151563" cy="554037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vci</a:t>
            </a:r>
            <a:endParaRPr lang="en-US" altLang="ja-JP" sz="1800" dirty="0">
              <a:latin typeface="+mn-lt"/>
            </a:endParaRPr>
          </a:p>
          <a:p>
            <a:pPr lvl="1">
              <a:defRPr/>
            </a:pPr>
            <a:r>
              <a:rPr lang="en-US" altLang="ja-JP" sz="1400" dirty="0"/>
              <a:t>Integer :: </a:t>
            </a:r>
            <a:r>
              <a:rPr lang="en-US" altLang="ja-JP" sz="1400" dirty="0" err="1"/>
              <a:t>Nstate</a:t>
            </a:r>
            <a:endParaRPr lang="en-US" altLang="ja-JP" sz="1400" dirty="0"/>
          </a:p>
          <a:p>
            <a:pPr lvl="2">
              <a:defRPr/>
            </a:pPr>
            <a:r>
              <a:rPr lang="en-US" altLang="ja-JP" sz="1400" dirty="0"/>
              <a:t>Number of states to calculate </a:t>
            </a:r>
          </a:p>
          <a:p>
            <a:pPr lvl="1">
              <a:defRPr/>
            </a:pPr>
            <a:r>
              <a:rPr lang="en-US" altLang="ja-JP" sz="1400" dirty="0"/>
              <a:t>Integer :: </a:t>
            </a:r>
            <a:r>
              <a:rPr lang="en-US" altLang="ja-JP" sz="1400" dirty="0" err="1"/>
              <a:t>nCI</a:t>
            </a:r>
            <a:endParaRPr lang="en-US" altLang="ja-JP" sz="1400" dirty="0"/>
          </a:p>
          <a:p>
            <a:pPr lvl="2">
              <a:defRPr/>
            </a:pPr>
            <a:r>
              <a:rPr lang="en-US" altLang="ja-JP" sz="1400" dirty="0"/>
              <a:t>Max CI dimension (cutoff based on the energy) </a:t>
            </a:r>
          </a:p>
          <a:p>
            <a:pPr lvl="1">
              <a:defRPr/>
            </a:pPr>
            <a:r>
              <a:rPr lang="en-US" altLang="ja-JP" sz="1400" dirty="0"/>
              <a:t>Integer(</a:t>
            </a:r>
            <a:r>
              <a:rPr lang="en-US" altLang="ja-JP" sz="1400" dirty="0" err="1"/>
              <a:t>Nfree</a:t>
            </a:r>
            <a:r>
              <a:rPr lang="en-US" altLang="ja-JP" sz="1400" dirty="0"/>
              <a:t>) :: </a:t>
            </a:r>
            <a:r>
              <a:rPr lang="en-US" altLang="ja-JP" sz="1400" dirty="0" err="1"/>
              <a:t>maxEx</a:t>
            </a:r>
            <a:endParaRPr lang="en-US" altLang="ja-JP" sz="1400" dirty="0"/>
          </a:p>
          <a:p>
            <a:pPr lvl="2">
              <a:defRPr/>
            </a:pPr>
            <a:r>
              <a:rPr lang="en-US" altLang="ja-JP" sz="1400" dirty="0"/>
              <a:t>Max quantum number to excite for each mode </a:t>
            </a:r>
          </a:p>
          <a:p>
            <a:pPr lvl="1">
              <a:defRPr/>
            </a:pPr>
            <a:r>
              <a:rPr lang="en-US" altLang="ja-JP" sz="1400" dirty="0"/>
              <a:t>Integer :: </a:t>
            </a:r>
            <a:r>
              <a:rPr lang="en-US" altLang="ja-JP" sz="1400" dirty="0" err="1"/>
              <a:t>maxExALL</a:t>
            </a:r>
            <a:endParaRPr lang="en-US" altLang="ja-JP" sz="1400" dirty="0"/>
          </a:p>
          <a:p>
            <a:pPr lvl="2">
              <a:defRPr/>
            </a:pPr>
            <a:r>
              <a:rPr lang="en-US" altLang="ja-JP" sz="1400" dirty="0"/>
              <a:t>Max quantum number to excite for all the modes </a:t>
            </a:r>
          </a:p>
          <a:p>
            <a:pPr lvl="1">
              <a:defRPr/>
            </a:pPr>
            <a:r>
              <a:rPr lang="en-US" altLang="ja-JP" sz="1400" dirty="0"/>
              <a:t>Integer :: </a:t>
            </a:r>
            <a:r>
              <a:rPr lang="en-US" altLang="ja-JP" sz="1400" dirty="0" err="1"/>
              <a:t>maxSum</a:t>
            </a:r>
            <a:endParaRPr lang="en-US" altLang="ja-JP" sz="1400" dirty="0"/>
          </a:p>
          <a:p>
            <a:pPr lvl="2">
              <a:defRPr/>
            </a:pPr>
            <a:r>
              <a:rPr lang="en-US" altLang="ja-JP" sz="1400" dirty="0"/>
              <a:t>Max sum of quantum number </a:t>
            </a:r>
          </a:p>
          <a:p>
            <a:pPr lvl="1">
              <a:defRPr/>
            </a:pPr>
            <a:r>
              <a:rPr lang="en-US" altLang="ja-JP" sz="1400" dirty="0"/>
              <a:t>Integer :: </a:t>
            </a:r>
            <a:r>
              <a:rPr lang="en-US" altLang="ja-JP" sz="1400" dirty="0" err="1"/>
              <a:t>nCUP</a:t>
            </a:r>
            <a:endParaRPr lang="en-US" altLang="ja-JP" sz="1400" dirty="0"/>
          </a:p>
          <a:p>
            <a:pPr lvl="2">
              <a:defRPr/>
            </a:pPr>
            <a:r>
              <a:rPr lang="en-US" altLang="ja-JP" sz="1400" dirty="0"/>
              <a:t>Max number of modes to excite </a:t>
            </a:r>
          </a:p>
          <a:p>
            <a:pPr lvl="1">
              <a:defRPr/>
            </a:pPr>
            <a:r>
              <a:rPr lang="en-US" altLang="ja-JP" sz="1400" dirty="0"/>
              <a:t>Logical :: </a:t>
            </a:r>
            <a:r>
              <a:rPr lang="en-US" altLang="ja-JP" sz="1400" dirty="0" err="1"/>
              <a:t>geomAv</a:t>
            </a:r>
            <a:endParaRPr lang="en-US" altLang="ja-JP" sz="1400" dirty="0"/>
          </a:p>
          <a:p>
            <a:pPr lvl="2">
              <a:defRPr/>
            </a:pPr>
            <a:r>
              <a:rPr lang="en-US" altLang="ja-JP" sz="1400" dirty="0"/>
              <a:t>If true, calculate </a:t>
            </a:r>
            <a:r>
              <a:rPr lang="en-US" altLang="ja-JP" sz="1400" dirty="0" err="1"/>
              <a:t>vibrationally</a:t>
            </a:r>
            <a:r>
              <a:rPr lang="en-US" altLang="ja-JP" sz="1400" dirty="0"/>
              <a:t> averaged geometry </a:t>
            </a:r>
          </a:p>
          <a:p>
            <a:pPr lvl="1">
              <a:defRPr/>
            </a:pPr>
            <a:r>
              <a:rPr lang="en-US" altLang="ja-JP" sz="1400" dirty="0"/>
              <a:t>Logical :: dump</a:t>
            </a:r>
          </a:p>
          <a:p>
            <a:pPr lvl="2">
              <a:defRPr/>
            </a:pPr>
            <a:r>
              <a:rPr lang="en-US" altLang="ja-JP" sz="1400" dirty="0"/>
              <a:t>If true, dump the </a:t>
            </a:r>
            <a:r>
              <a:rPr lang="en-US" altLang="ja-JP" sz="1400" dirty="0" err="1"/>
              <a:t>vci</a:t>
            </a:r>
            <a:r>
              <a:rPr lang="en-US" altLang="ja-JP" sz="1400" dirty="0"/>
              <a:t> wavefunction to </a:t>
            </a:r>
            <a:r>
              <a:rPr lang="en-US" altLang="ja-JP" sz="1400" dirty="0" err="1"/>
              <a:t>vci-w.wfn</a:t>
            </a:r>
            <a:r>
              <a:rPr lang="en-US" altLang="ja-JP" sz="1400" dirty="0"/>
              <a:t> </a:t>
            </a:r>
          </a:p>
          <a:p>
            <a:pPr lvl="1">
              <a:defRPr/>
            </a:pPr>
            <a:r>
              <a:rPr lang="en-US" altLang="ja-JP" sz="1400" dirty="0"/>
              <a:t>Real(8) :: </a:t>
            </a:r>
            <a:r>
              <a:rPr lang="en-US" altLang="ja-JP" sz="1400" dirty="0" err="1"/>
              <a:t>printWeight</a:t>
            </a:r>
            <a:endParaRPr lang="en-US" altLang="ja-JP" sz="1400" dirty="0"/>
          </a:p>
          <a:p>
            <a:pPr lvl="2">
              <a:defRPr/>
            </a:pPr>
            <a:r>
              <a:rPr lang="en-US" altLang="ja-JP" sz="1400" dirty="0"/>
              <a:t>Print the configuration with the weight larger than this threshold </a:t>
            </a:r>
          </a:p>
          <a:p>
            <a:pPr lvl="1">
              <a:defRPr/>
            </a:pPr>
            <a:r>
              <a:rPr lang="en-US" altLang="ja-JP" sz="1400" dirty="0"/>
              <a:t>Logical :: </a:t>
            </a:r>
            <a:r>
              <a:rPr lang="en-US" altLang="ja-JP" sz="1400" dirty="0" err="1"/>
              <a:t>readCIbasis</a:t>
            </a:r>
            <a:endParaRPr lang="en-US" altLang="ja-JP" sz="1400" dirty="0"/>
          </a:p>
          <a:p>
            <a:pPr lvl="2">
              <a:defRPr/>
            </a:pPr>
            <a:r>
              <a:rPr lang="en-US" altLang="ja-JP" sz="1400" dirty="0"/>
              <a:t>If true, read CI basis from </a:t>
            </a:r>
            <a:r>
              <a:rPr lang="en-US" altLang="ja-JP" sz="1400" dirty="0" err="1"/>
              <a:t>vci-w.wfn</a:t>
            </a:r>
            <a:r>
              <a:rPr lang="en-US" altLang="ja-JP" sz="1400" dirty="0"/>
              <a:t> </a:t>
            </a:r>
          </a:p>
          <a:p>
            <a:pPr lvl="1">
              <a:defRPr/>
            </a:pPr>
            <a:r>
              <a:rPr lang="en-US" altLang="ja-JP" sz="1400" dirty="0"/>
              <a:t>Logical :: </a:t>
            </a:r>
            <a:r>
              <a:rPr lang="en-US" altLang="ja-JP" sz="1400" dirty="0" err="1"/>
              <a:t>dumpHmat</a:t>
            </a:r>
            <a:endParaRPr lang="en-US" altLang="ja-JP" sz="1400" dirty="0"/>
          </a:p>
          <a:p>
            <a:pPr lvl="2">
              <a:defRPr/>
            </a:pPr>
            <a:r>
              <a:rPr lang="en-US" altLang="ja-JP" sz="1400" dirty="0"/>
              <a:t>If true, write the VCI </a:t>
            </a:r>
            <a:r>
              <a:rPr lang="en-US" altLang="ja-JP" sz="1400" dirty="0" err="1"/>
              <a:t>hamiltonian</a:t>
            </a:r>
            <a:r>
              <a:rPr lang="en-US" altLang="ja-JP" sz="1400" dirty="0"/>
              <a:t> matrix </a:t>
            </a:r>
          </a:p>
          <a:p>
            <a:pPr lvl="1">
              <a:defRPr/>
            </a:pPr>
            <a:r>
              <a:rPr lang="en-US" altLang="ja-JP" sz="1400" dirty="0"/>
              <a:t>Logical :: </a:t>
            </a:r>
            <a:r>
              <a:rPr lang="en-US" altLang="ja-JP" sz="1400" dirty="0" err="1"/>
              <a:t>noDiag</a:t>
            </a:r>
            <a:endParaRPr lang="en-US" altLang="ja-JP" sz="1400" dirty="0"/>
          </a:p>
          <a:p>
            <a:pPr lvl="2">
              <a:defRPr/>
            </a:pPr>
            <a:r>
              <a:rPr lang="en-US" altLang="ja-JP" sz="1400" dirty="0"/>
              <a:t>If true, the diagonalization is skipped </a:t>
            </a:r>
          </a:p>
        </p:txBody>
      </p:sp>
    </p:spTree>
    <p:extLst>
      <p:ext uri="{BB962C8B-B14F-4D97-AF65-F5344CB8AC3E}">
        <p14:creationId xmlns:p14="http://schemas.microsoft.com/office/powerpoint/2010/main" val="802931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98AC8ADD-3485-E743-9F09-9B69E7936B06}" type="slidenum">
              <a:rPr lang="ja-JP" altLang="en-US" sz="1200">
                <a:solidFill>
                  <a:srgbClr val="898989"/>
                </a:solidFill>
                <a:latin typeface="Arial" charset="0"/>
              </a:rPr>
              <a:pPr>
                <a:lnSpc>
                  <a:spcPct val="100000"/>
                </a:lnSpc>
                <a:spcBef>
                  <a:spcPct val="0"/>
                </a:spcBef>
                <a:buFontTx/>
                <a:buNone/>
              </a:pPr>
              <a:t>42</a:t>
            </a:fld>
            <a:endParaRPr lang="ja-JP" altLang="en-US" sz="1200">
              <a:solidFill>
                <a:srgbClr val="898989"/>
              </a:solidFill>
              <a:latin typeface="Arial" charset="0"/>
            </a:endParaRPr>
          </a:p>
        </p:txBody>
      </p:sp>
      <p:sp>
        <p:nvSpPr>
          <p:cNvPr id="3" name="テキスト ボックス 2"/>
          <p:cNvSpPr txBox="1"/>
          <p:nvPr/>
        </p:nvSpPr>
        <p:spPr>
          <a:xfrm>
            <a:off x="914400" y="290513"/>
            <a:ext cx="6062663" cy="25241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vpt</a:t>
            </a:r>
            <a:endParaRPr lang="en-US" altLang="ja-JP" sz="1800" dirty="0">
              <a:latin typeface="+mn-lt"/>
            </a:endParaRPr>
          </a:p>
          <a:p>
            <a:pPr lvl="1">
              <a:defRPr/>
            </a:pPr>
            <a:r>
              <a:rPr lang="en-US" altLang="ja-JP" sz="1400" dirty="0"/>
              <a:t>Integer :: </a:t>
            </a:r>
            <a:r>
              <a:rPr lang="en-US" altLang="ja-JP" sz="1400" dirty="0" err="1"/>
              <a:t>maxSum</a:t>
            </a:r>
            <a:endParaRPr lang="en-US" altLang="ja-JP" sz="1400" dirty="0"/>
          </a:p>
          <a:p>
            <a:pPr lvl="2">
              <a:defRPr/>
            </a:pPr>
            <a:r>
              <a:rPr lang="en-US" altLang="ja-JP" sz="1400" dirty="0"/>
              <a:t>Max sum of quantum number to excite (default = -1) </a:t>
            </a:r>
          </a:p>
          <a:p>
            <a:pPr lvl="1">
              <a:defRPr/>
            </a:pPr>
            <a:r>
              <a:rPr lang="en-US" altLang="ja-JP" sz="1400" dirty="0"/>
              <a:t>Integer :: </a:t>
            </a:r>
            <a:r>
              <a:rPr lang="en-US" altLang="ja-JP" sz="1400" dirty="0" err="1"/>
              <a:t>maxEx</a:t>
            </a:r>
            <a:endParaRPr lang="en-US" altLang="ja-JP" sz="1400" dirty="0"/>
          </a:p>
          <a:p>
            <a:pPr lvl="2">
              <a:defRPr/>
            </a:pPr>
            <a:r>
              <a:rPr lang="en-US" altLang="ja-JP" sz="1400" dirty="0"/>
              <a:t>Max quantum number to excite (default = -1) </a:t>
            </a:r>
          </a:p>
          <a:p>
            <a:pPr lvl="1">
              <a:defRPr/>
            </a:pPr>
            <a:r>
              <a:rPr lang="en-US" altLang="ja-JP" sz="1400" dirty="0"/>
              <a:t>Integer :: </a:t>
            </a:r>
            <a:r>
              <a:rPr lang="en-US" altLang="ja-JP" sz="1400" dirty="0" err="1"/>
              <a:t>nCUP</a:t>
            </a:r>
            <a:endParaRPr lang="en-US" altLang="ja-JP" sz="1400" dirty="0"/>
          </a:p>
          <a:p>
            <a:pPr lvl="2">
              <a:defRPr/>
            </a:pPr>
            <a:r>
              <a:rPr lang="en-US" altLang="ja-JP" sz="1400" dirty="0"/>
              <a:t>Max number of modes to excite (default = MR) </a:t>
            </a:r>
          </a:p>
          <a:p>
            <a:pPr lvl="1">
              <a:defRPr/>
            </a:pPr>
            <a:r>
              <a:rPr lang="en-US" altLang="ja-JP" sz="1400" dirty="0"/>
              <a:t>Real(8) :: thresh </a:t>
            </a:r>
            <a:r>
              <a:rPr lang="en-US" altLang="ja-JP" sz="1400" dirty="0" err="1"/>
              <a:t>ene</a:t>
            </a:r>
            <a:endParaRPr lang="en-US" altLang="ja-JP" sz="1400" dirty="0"/>
          </a:p>
          <a:p>
            <a:pPr lvl="2">
              <a:defRPr/>
            </a:pPr>
            <a:r>
              <a:rPr lang="en-US" altLang="ja-JP" sz="1400" dirty="0"/>
              <a:t>Threshold energy to avoid divergence (default=1e-04 </a:t>
            </a:r>
            <a:r>
              <a:rPr lang="en-US" altLang="ja-JP" sz="1400" dirty="0" err="1"/>
              <a:t>Hartree</a:t>
            </a:r>
            <a:r>
              <a:rPr lang="en-US" altLang="ja-JP" sz="1400" dirty="0"/>
              <a:t>) </a:t>
            </a:r>
          </a:p>
          <a:p>
            <a:pPr lvl="1">
              <a:defRPr/>
            </a:pPr>
            <a:r>
              <a:rPr lang="en-US" altLang="ja-JP" sz="1400" dirty="0"/>
              <a:t>Logical :: dump</a:t>
            </a:r>
          </a:p>
          <a:p>
            <a:pPr lvl="2">
              <a:defRPr/>
            </a:pPr>
            <a:r>
              <a:rPr lang="en-US" altLang="ja-JP" sz="1400" dirty="0"/>
              <a:t>Dump the information to </a:t>
            </a:r>
            <a:r>
              <a:rPr lang="en-US" altLang="ja-JP" sz="1400" dirty="0" err="1"/>
              <a:t>vmp-w.wfn</a:t>
            </a:r>
            <a:r>
              <a:rPr lang="en-US" altLang="ja-JP" sz="1400" dirty="0"/>
              <a:t> </a:t>
            </a:r>
          </a:p>
        </p:txBody>
      </p:sp>
      <p:sp>
        <p:nvSpPr>
          <p:cNvPr id="5" name="テキスト ボックス 4"/>
          <p:cNvSpPr txBox="1"/>
          <p:nvPr/>
        </p:nvSpPr>
        <p:spPr>
          <a:xfrm>
            <a:off x="914400" y="2990850"/>
            <a:ext cx="5780088" cy="3386138"/>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vqdpt</a:t>
            </a:r>
            <a:endParaRPr lang="en-US" altLang="ja-JP" sz="1800" dirty="0">
              <a:latin typeface="+mn-lt"/>
            </a:endParaRPr>
          </a:p>
          <a:p>
            <a:pPr lvl="1">
              <a:defRPr/>
            </a:pPr>
            <a:r>
              <a:rPr lang="en-US" altLang="ja-JP" sz="1400" dirty="0"/>
              <a:t>Integer :: </a:t>
            </a:r>
            <a:r>
              <a:rPr lang="en-US" altLang="ja-JP" sz="1400" dirty="0" err="1"/>
              <a:t>nGen</a:t>
            </a:r>
            <a:endParaRPr lang="en-US" altLang="ja-JP" sz="1400" dirty="0"/>
          </a:p>
          <a:p>
            <a:pPr lvl="2">
              <a:defRPr/>
            </a:pPr>
            <a:r>
              <a:rPr lang="en-US" altLang="ja-JP" sz="1400" dirty="0"/>
              <a:t>The generation of P space (default=3) </a:t>
            </a:r>
          </a:p>
          <a:p>
            <a:pPr lvl="1">
              <a:defRPr/>
            </a:pPr>
            <a:r>
              <a:rPr lang="en-US" altLang="ja-JP" sz="1400" dirty="0"/>
              <a:t>Real(8) :: thresh p0</a:t>
            </a:r>
          </a:p>
          <a:p>
            <a:pPr lvl="2">
              <a:defRPr/>
            </a:pPr>
            <a:r>
              <a:rPr lang="en-US" altLang="ja-JP" sz="1400" dirty="0"/>
              <a:t>E0 pruning (default=500 cm−1) </a:t>
            </a:r>
          </a:p>
          <a:p>
            <a:pPr lvl="1">
              <a:defRPr/>
            </a:pPr>
            <a:r>
              <a:rPr lang="en-US" altLang="ja-JP" sz="1400" dirty="0"/>
              <a:t>Real(8) :: thresh p1</a:t>
            </a:r>
          </a:p>
          <a:p>
            <a:pPr lvl="2">
              <a:defRPr/>
            </a:pPr>
            <a:r>
              <a:rPr lang="en-US" altLang="ja-JP" sz="1400" dirty="0"/>
              <a:t>VPT based pruning (default=0.1) </a:t>
            </a:r>
          </a:p>
          <a:p>
            <a:pPr lvl="1">
              <a:defRPr/>
            </a:pPr>
            <a:r>
              <a:rPr lang="en-US" altLang="ja-JP" sz="1400" dirty="0"/>
              <a:t>Real(8) :: thresh p2</a:t>
            </a:r>
          </a:p>
          <a:p>
            <a:pPr lvl="2">
              <a:defRPr/>
            </a:pPr>
            <a:r>
              <a:rPr lang="en-US" altLang="ja-JP" sz="1400" dirty="0"/>
              <a:t>VCI pruning (default=0.05) </a:t>
            </a:r>
          </a:p>
          <a:p>
            <a:pPr lvl="1">
              <a:defRPr/>
            </a:pPr>
            <a:r>
              <a:rPr lang="en-US" altLang="ja-JP" sz="1400" dirty="0"/>
              <a:t>Real(8) :: thresh p3</a:t>
            </a:r>
          </a:p>
          <a:p>
            <a:pPr lvl="2">
              <a:defRPr/>
            </a:pPr>
            <a:r>
              <a:rPr lang="en-US" altLang="ja-JP" sz="1400" dirty="0"/>
              <a:t>VCI pruning (default=0.9) </a:t>
            </a:r>
          </a:p>
          <a:p>
            <a:pPr lvl="1">
              <a:defRPr/>
            </a:pPr>
            <a:r>
              <a:rPr lang="en-US" altLang="ja-JP" sz="1400" dirty="0"/>
              <a:t>Integer :: </a:t>
            </a:r>
            <a:r>
              <a:rPr lang="en-US" altLang="ja-JP" sz="1400" dirty="0" err="1"/>
              <a:t>pset</a:t>
            </a:r>
            <a:endParaRPr lang="en-US" altLang="ja-JP" sz="1400" dirty="0"/>
          </a:p>
          <a:p>
            <a:pPr lvl="2">
              <a:defRPr/>
            </a:pPr>
            <a:r>
              <a:rPr lang="en-US" altLang="ja-JP" sz="1400" dirty="0"/>
              <a:t>Combine the p-space generated from several target states </a:t>
            </a:r>
          </a:p>
          <a:p>
            <a:pPr lvl="2">
              <a:defRPr/>
            </a:pPr>
            <a:r>
              <a:rPr lang="en-US" altLang="ja-JP" sz="1400" dirty="0"/>
              <a:t>=0 when the target states have an overlap (default)</a:t>
            </a:r>
          </a:p>
          <a:p>
            <a:pPr lvl="2">
              <a:defRPr/>
            </a:pPr>
            <a:r>
              <a:rPr lang="en-US" altLang="ja-JP" sz="1400" dirty="0"/>
              <a:t>=1 when the p-space components have an overlap </a:t>
            </a:r>
          </a:p>
        </p:txBody>
      </p:sp>
    </p:spTree>
    <p:extLst>
      <p:ext uri="{BB962C8B-B14F-4D97-AF65-F5344CB8AC3E}">
        <p14:creationId xmlns:p14="http://schemas.microsoft.com/office/powerpoint/2010/main" val="82533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BE921F0B-DE40-5845-A8E6-317501FBC4D0}" type="slidenum">
              <a:rPr lang="ja-JP" altLang="en-US" sz="1200">
                <a:solidFill>
                  <a:srgbClr val="898989"/>
                </a:solidFill>
                <a:latin typeface="Arial" charset="0"/>
              </a:rPr>
              <a:pPr>
                <a:lnSpc>
                  <a:spcPct val="100000"/>
                </a:lnSpc>
                <a:spcBef>
                  <a:spcPct val="0"/>
                </a:spcBef>
                <a:buFontTx/>
                <a:buNone/>
              </a:pPr>
              <a:t>43</a:t>
            </a:fld>
            <a:endParaRPr lang="ja-JP" altLang="en-US" sz="1200">
              <a:solidFill>
                <a:srgbClr val="898989"/>
              </a:solidFill>
              <a:latin typeface="Arial" charset="0"/>
            </a:endParaRPr>
          </a:p>
        </p:txBody>
      </p:sp>
      <p:sp>
        <p:nvSpPr>
          <p:cNvPr id="41986" name="テキスト ボックス 3"/>
          <p:cNvSpPr txBox="1">
            <a:spLocks noChangeArrowheads="1"/>
          </p:cNvSpPr>
          <p:nvPr/>
        </p:nvSpPr>
        <p:spPr bwMode="auto">
          <a:xfrm>
            <a:off x="914400" y="697832"/>
            <a:ext cx="74072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charset="0"/>
              <a:buChar char="•"/>
              <a:defRPr kumimoji="1" sz="2800">
                <a:solidFill>
                  <a:schemeClr val="tx1"/>
                </a:solidFill>
                <a:latin typeface="Calibri" charset="0"/>
              </a:defRPr>
            </a:lvl1pPr>
            <a:lvl2pPr>
              <a:lnSpc>
                <a:spcPct val="90000"/>
              </a:lnSpc>
              <a:spcBef>
                <a:spcPts val="500"/>
              </a:spcBef>
              <a:buFont typeface="Arial" charset="0"/>
              <a:buChar char="•"/>
              <a:defRPr kumimoji="1" sz="2400">
                <a:solidFill>
                  <a:schemeClr val="tx1"/>
                </a:solidFill>
                <a:latin typeface="Calibri" charset="0"/>
              </a:defRPr>
            </a:lvl2pPr>
            <a:lvl3pPr>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lvl="1">
              <a:lnSpc>
                <a:spcPct val="100000"/>
              </a:lnSpc>
              <a:spcBef>
                <a:spcPct val="0"/>
              </a:spcBef>
              <a:buFontTx/>
              <a:buNone/>
            </a:pPr>
            <a:r>
              <a:rPr lang="en-US" altLang="ja-JP" sz="1400">
                <a:latin typeface="Arial" charset="0"/>
              </a:rPr>
              <a:t>Integer :: maxSum</a:t>
            </a:r>
          </a:p>
          <a:p>
            <a:pPr lvl="2">
              <a:lnSpc>
                <a:spcPct val="100000"/>
              </a:lnSpc>
              <a:spcBef>
                <a:spcPct val="0"/>
              </a:spcBef>
              <a:buFontTx/>
              <a:buNone/>
            </a:pPr>
            <a:r>
              <a:rPr lang="en-US" altLang="ja-JP" sz="1400">
                <a:latin typeface="Arial" charset="0"/>
              </a:rPr>
              <a:t>Max sum of quantum number to excite (default = -1) </a:t>
            </a:r>
          </a:p>
          <a:p>
            <a:pPr lvl="1">
              <a:lnSpc>
                <a:spcPct val="100000"/>
              </a:lnSpc>
              <a:spcBef>
                <a:spcPct val="0"/>
              </a:spcBef>
              <a:buFontTx/>
              <a:buNone/>
            </a:pPr>
            <a:r>
              <a:rPr lang="en-US" altLang="ja-JP" sz="1400">
                <a:latin typeface="Arial" charset="0"/>
              </a:rPr>
              <a:t>Integer :: nCUP</a:t>
            </a:r>
          </a:p>
          <a:p>
            <a:pPr lvl="2">
              <a:lnSpc>
                <a:spcPct val="100000"/>
              </a:lnSpc>
              <a:spcBef>
                <a:spcPct val="0"/>
              </a:spcBef>
              <a:buFontTx/>
              <a:buNone/>
            </a:pPr>
            <a:r>
              <a:rPr lang="en-US" altLang="ja-JP" sz="1400">
                <a:latin typeface="Arial" charset="0"/>
              </a:rPr>
              <a:t>Max number of modes to excite (default = MR) </a:t>
            </a:r>
          </a:p>
          <a:p>
            <a:pPr lvl="1">
              <a:lnSpc>
                <a:spcPct val="100000"/>
              </a:lnSpc>
              <a:spcBef>
                <a:spcPct val="0"/>
              </a:spcBef>
              <a:buFontTx/>
              <a:buNone/>
            </a:pPr>
            <a:r>
              <a:rPr lang="en-US" altLang="ja-JP" sz="1400">
                <a:latin typeface="Arial" charset="0"/>
              </a:rPr>
              <a:t>Integer :: pqSum</a:t>
            </a:r>
          </a:p>
          <a:p>
            <a:pPr lvl="2">
              <a:lnSpc>
                <a:spcPct val="100000"/>
              </a:lnSpc>
              <a:spcBef>
                <a:spcPct val="0"/>
              </a:spcBef>
              <a:buFontTx/>
              <a:buNone/>
            </a:pPr>
            <a:r>
              <a:rPr lang="en-US" altLang="ja-JP" sz="1400">
                <a:latin typeface="Arial" charset="0"/>
              </a:rPr>
              <a:t>P/Q interaction scheme</a:t>
            </a:r>
          </a:p>
          <a:p>
            <a:pPr lvl="2">
              <a:lnSpc>
                <a:spcPct val="100000"/>
              </a:lnSpc>
              <a:spcBef>
                <a:spcPct val="0"/>
              </a:spcBef>
              <a:buFontTx/>
              <a:buNone/>
            </a:pPr>
            <a:r>
              <a:rPr lang="en-US" altLang="ja-JP" sz="1400">
                <a:latin typeface="Arial" charset="0"/>
              </a:rPr>
              <a:t>&gt; 0 prune the interaction when λpq &gt; maxSum (default) </a:t>
            </a:r>
          </a:p>
          <a:p>
            <a:pPr lvl="2">
              <a:lnSpc>
                <a:spcPct val="100000"/>
              </a:lnSpc>
              <a:spcBef>
                <a:spcPct val="0"/>
              </a:spcBef>
              <a:buFontTx/>
              <a:buNone/>
            </a:pPr>
            <a:r>
              <a:rPr lang="en-US" altLang="ja-JP" sz="1400">
                <a:latin typeface="Arial" charset="0"/>
              </a:rPr>
              <a:t>&lt; 0 full interaction </a:t>
            </a:r>
          </a:p>
          <a:p>
            <a:pPr lvl="1">
              <a:lnSpc>
                <a:spcPct val="100000"/>
              </a:lnSpc>
              <a:spcBef>
                <a:spcPct val="0"/>
              </a:spcBef>
              <a:buFontTx/>
              <a:buNone/>
            </a:pPr>
            <a:r>
              <a:rPr lang="en-US" altLang="ja-JP" sz="1400">
                <a:latin typeface="Arial" charset="0"/>
              </a:rPr>
              <a:t>Integer :: vqdpt2 loop</a:t>
            </a:r>
          </a:p>
          <a:p>
            <a:pPr lvl="2">
              <a:lnSpc>
                <a:spcPct val="100000"/>
              </a:lnSpc>
              <a:spcBef>
                <a:spcPct val="0"/>
              </a:spcBef>
              <a:buFontTx/>
              <a:buNone/>
            </a:pPr>
            <a:r>
              <a:rPr lang="en-US" altLang="ja-JP" sz="1400">
                <a:latin typeface="Arial" charset="0"/>
              </a:rPr>
              <a:t>=0 loop over q, then p, p’ (default) </a:t>
            </a:r>
          </a:p>
          <a:p>
            <a:pPr lvl="2">
              <a:lnSpc>
                <a:spcPct val="100000"/>
              </a:lnSpc>
              <a:spcBef>
                <a:spcPct val="0"/>
              </a:spcBef>
              <a:buFontTx/>
              <a:buNone/>
            </a:pPr>
            <a:r>
              <a:rPr lang="en-US" altLang="ja-JP" sz="1400">
                <a:latin typeface="Arial" charset="0"/>
              </a:rPr>
              <a:t>=1 loop over p, then p’, q </a:t>
            </a:r>
          </a:p>
          <a:p>
            <a:pPr lvl="1">
              <a:lnSpc>
                <a:spcPct val="100000"/>
              </a:lnSpc>
              <a:spcBef>
                <a:spcPct val="0"/>
              </a:spcBef>
              <a:buFontTx/>
              <a:buNone/>
            </a:pPr>
            <a:r>
              <a:rPr lang="en-US" altLang="ja-JP" sz="1400">
                <a:latin typeface="Arial" charset="0"/>
              </a:rPr>
              <a:t>Real(8) :: thresh ene</a:t>
            </a:r>
          </a:p>
          <a:p>
            <a:pPr lvl="2">
              <a:lnSpc>
                <a:spcPct val="100000"/>
              </a:lnSpc>
              <a:spcBef>
                <a:spcPct val="0"/>
              </a:spcBef>
              <a:buFontTx/>
              <a:buNone/>
            </a:pPr>
            <a:r>
              <a:rPr lang="en-US" altLang="ja-JP" sz="1400">
                <a:latin typeface="Arial" charset="0"/>
              </a:rPr>
              <a:t>Threshold energy to avoid divergence (default=1e-04 Hartree) </a:t>
            </a:r>
          </a:p>
          <a:p>
            <a:pPr lvl="1">
              <a:lnSpc>
                <a:spcPct val="100000"/>
              </a:lnSpc>
              <a:spcBef>
                <a:spcPct val="0"/>
              </a:spcBef>
              <a:buFontTx/>
              <a:buNone/>
            </a:pPr>
            <a:r>
              <a:rPr lang="en-US" altLang="ja-JP" sz="1400">
                <a:latin typeface="Arial" charset="0"/>
              </a:rPr>
              <a:t>Real(8) :: printWeight</a:t>
            </a:r>
          </a:p>
          <a:p>
            <a:pPr lvl="2">
              <a:lnSpc>
                <a:spcPct val="100000"/>
              </a:lnSpc>
              <a:spcBef>
                <a:spcPct val="0"/>
              </a:spcBef>
              <a:buFontTx/>
              <a:buNone/>
            </a:pPr>
            <a:r>
              <a:rPr lang="en-US" altLang="ja-JP" sz="1400">
                <a:latin typeface="Arial" charset="0"/>
              </a:rPr>
              <a:t>Print the configuration with the weight larger than this threshold (default=0.001) </a:t>
            </a:r>
          </a:p>
          <a:p>
            <a:pPr lvl="1">
              <a:lnSpc>
                <a:spcPct val="100000"/>
              </a:lnSpc>
              <a:spcBef>
                <a:spcPct val="0"/>
              </a:spcBef>
              <a:buFontTx/>
              <a:buNone/>
            </a:pPr>
            <a:r>
              <a:rPr lang="en-US" altLang="ja-JP" sz="1400">
                <a:latin typeface="Arial" charset="0"/>
              </a:rPr>
              <a:t>Logical :: dump</a:t>
            </a:r>
          </a:p>
          <a:p>
            <a:pPr lvl="2">
              <a:lnSpc>
                <a:spcPct val="100000"/>
              </a:lnSpc>
              <a:spcBef>
                <a:spcPct val="0"/>
              </a:spcBef>
              <a:buFontTx/>
              <a:buNone/>
            </a:pPr>
            <a:r>
              <a:rPr lang="en-US" altLang="ja-JP" sz="1400">
                <a:latin typeface="Arial" charset="0"/>
              </a:rPr>
              <a:t>Dump the information to vqdpt-w.wfn (default=true) </a:t>
            </a:r>
          </a:p>
        </p:txBody>
      </p:sp>
    </p:spTree>
    <p:extLst>
      <p:ext uri="{BB962C8B-B14F-4D97-AF65-F5344CB8AC3E}">
        <p14:creationId xmlns:p14="http://schemas.microsoft.com/office/powerpoint/2010/main" val="2008086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5695E0B0-CA56-254D-A8C0-C462C7847C90}" type="slidenum">
              <a:rPr lang="ja-JP" altLang="en-US" sz="1200">
                <a:solidFill>
                  <a:srgbClr val="898989"/>
                </a:solidFill>
                <a:latin typeface="Arial" charset="0"/>
              </a:rPr>
              <a:pPr>
                <a:lnSpc>
                  <a:spcPct val="100000"/>
                </a:lnSpc>
                <a:spcBef>
                  <a:spcPct val="0"/>
                </a:spcBef>
                <a:buFontTx/>
                <a:buNone/>
              </a:pPr>
              <a:t>44</a:t>
            </a:fld>
            <a:endParaRPr lang="ja-JP" altLang="en-US" sz="1200">
              <a:solidFill>
                <a:srgbClr val="898989"/>
              </a:solidFill>
              <a:latin typeface="Arial" charset="0"/>
            </a:endParaRPr>
          </a:p>
        </p:txBody>
      </p:sp>
      <p:sp>
        <p:nvSpPr>
          <p:cNvPr id="3" name="テキスト ボックス 2"/>
          <p:cNvSpPr txBox="1"/>
          <p:nvPr/>
        </p:nvSpPr>
        <p:spPr>
          <a:xfrm>
            <a:off x="914400" y="3190457"/>
            <a:ext cx="2847975" cy="800100"/>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prptvci</a:t>
            </a:r>
            <a:endParaRPr lang="en-US" altLang="ja-JP" sz="1800" dirty="0">
              <a:latin typeface="+mn-lt"/>
            </a:endParaRPr>
          </a:p>
          <a:p>
            <a:pPr lvl="1">
              <a:defRPr/>
            </a:pPr>
            <a:r>
              <a:rPr lang="en-US" altLang="ja-JP" sz="1400" dirty="0"/>
              <a:t>Integer :: </a:t>
            </a:r>
            <a:r>
              <a:rPr lang="en-US" altLang="ja-JP" sz="1400" dirty="0" err="1"/>
              <a:t>Nstate</a:t>
            </a:r>
            <a:endParaRPr lang="en-US" altLang="ja-JP" sz="1400" dirty="0"/>
          </a:p>
          <a:p>
            <a:pPr lvl="2">
              <a:defRPr/>
            </a:pPr>
            <a:r>
              <a:rPr lang="en-US" altLang="ja-JP" sz="1400" dirty="0"/>
              <a:t>The number of states </a:t>
            </a:r>
          </a:p>
        </p:txBody>
      </p:sp>
      <p:sp>
        <p:nvSpPr>
          <p:cNvPr id="5" name="テキスト ボックス 4"/>
          <p:cNvSpPr txBox="1"/>
          <p:nvPr/>
        </p:nvSpPr>
        <p:spPr>
          <a:xfrm>
            <a:off x="914400" y="4106862"/>
            <a:ext cx="7810500" cy="2093913"/>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IRspectrum</a:t>
            </a:r>
            <a:endParaRPr lang="en-US" altLang="ja-JP" sz="1800" dirty="0">
              <a:latin typeface="+mn-lt"/>
            </a:endParaRPr>
          </a:p>
          <a:p>
            <a:pPr lvl="1">
              <a:defRPr/>
            </a:pPr>
            <a:r>
              <a:rPr lang="en-US" altLang="ja-JP" sz="1400" dirty="0"/>
              <a:t>Real(8) :: </a:t>
            </a:r>
            <a:r>
              <a:rPr lang="en-US" altLang="ja-JP" sz="1400" dirty="0" err="1"/>
              <a:t>minOmega</a:t>
            </a:r>
            <a:r>
              <a:rPr lang="en-US" altLang="ja-JP" sz="1400" dirty="0"/>
              <a:t>, </a:t>
            </a:r>
            <a:r>
              <a:rPr lang="en-US" altLang="ja-JP" sz="1400" dirty="0" err="1"/>
              <a:t>maxOmega</a:t>
            </a:r>
            <a:endParaRPr lang="en-US" altLang="ja-JP" sz="1400" dirty="0"/>
          </a:p>
          <a:p>
            <a:pPr lvl="2">
              <a:defRPr/>
            </a:pPr>
            <a:r>
              <a:rPr lang="en-US" altLang="ja-JP" sz="1400" dirty="0"/>
              <a:t>Min/Max value of the spectrum (default = 100 - 4000 cm−1) </a:t>
            </a:r>
          </a:p>
          <a:p>
            <a:pPr lvl="1">
              <a:defRPr/>
            </a:pPr>
            <a:r>
              <a:rPr lang="en-US" altLang="ja-JP" sz="1400" dirty="0"/>
              <a:t>Real(8) :: </a:t>
            </a:r>
            <a:r>
              <a:rPr lang="en-US" altLang="ja-JP" sz="1400" dirty="0" err="1"/>
              <a:t>delOmega</a:t>
            </a:r>
            <a:endParaRPr lang="en-US" altLang="ja-JP" sz="1400" dirty="0"/>
          </a:p>
          <a:p>
            <a:pPr lvl="2">
              <a:defRPr/>
            </a:pPr>
            <a:r>
              <a:rPr lang="en-US" altLang="ja-JP" sz="1400" dirty="0"/>
              <a:t>Interval of the data (default = 1 cm−1) </a:t>
            </a:r>
          </a:p>
          <a:p>
            <a:pPr lvl="1">
              <a:defRPr/>
            </a:pPr>
            <a:r>
              <a:rPr lang="en-US" altLang="ja-JP" sz="1400" dirty="0"/>
              <a:t>Real(8) :: </a:t>
            </a:r>
            <a:r>
              <a:rPr lang="en-US" altLang="ja-JP" sz="1400" dirty="0" err="1"/>
              <a:t>fwhm</a:t>
            </a:r>
            <a:endParaRPr lang="en-US" altLang="ja-JP" sz="1400" dirty="0"/>
          </a:p>
          <a:p>
            <a:pPr lvl="2">
              <a:defRPr/>
            </a:pPr>
            <a:r>
              <a:rPr lang="en-US" altLang="ja-JP" sz="1400" dirty="0"/>
              <a:t>Full-width half maximum of the Lorentz function for convolutions (default = 20 cm−1) </a:t>
            </a:r>
          </a:p>
          <a:p>
            <a:pPr lvl="1">
              <a:defRPr/>
            </a:pPr>
            <a:r>
              <a:rPr lang="en-US" altLang="ja-JP" sz="1400" dirty="0"/>
              <a:t>Real(8) :: cutoff</a:t>
            </a:r>
          </a:p>
          <a:p>
            <a:pPr lvl="2">
              <a:defRPr/>
            </a:pPr>
            <a:r>
              <a:rPr lang="en-US" altLang="ja-JP" sz="1400" dirty="0"/>
              <a:t>Cutoff of the band (default = -1 km mol−1) </a:t>
            </a:r>
          </a:p>
        </p:txBody>
      </p:sp>
      <p:sp>
        <p:nvSpPr>
          <p:cNvPr id="6" name="テキスト ボックス 5">
            <a:extLst>
              <a:ext uri="{FF2B5EF4-FFF2-40B4-BE49-F238E27FC236}">
                <a16:creationId xmlns:a16="http://schemas.microsoft.com/office/drawing/2014/main" id="{9334E34D-107D-F04A-87DA-F777C58FB7B8}"/>
              </a:ext>
            </a:extLst>
          </p:cNvPr>
          <p:cNvSpPr txBox="1"/>
          <p:nvPr/>
        </p:nvSpPr>
        <p:spPr>
          <a:xfrm>
            <a:off x="914400" y="357020"/>
            <a:ext cx="6153150" cy="2740025"/>
          </a:xfrm>
          <a:prstGeom prst="rect">
            <a:avLst/>
          </a:prstGeom>
          <a:noFill/>
        </p:spPr>
        <p:txBody>
          <a:bodyPr wrap="none">
            <a:spAutoFit/>
          </a:bodyPr>
          <a:lstStyle/>
          <a:p>
            <a:pPr>
              <a:defRPr/>
            </a:pPr>
            <a:r>
              <a:rPr lang="en-US" altLang="ja-JP" sz="1800" dirty="0">
                <a:latin typeface="+mn-lt"/>
              </a:rPr>
              <a:t>&amp;</a:t>
            </a:r>
            <a:r>
              <a:rPr lang="en-US" altLang="ja-JP" sz="1800" dirty="0" err="1">
                <a:latin typeface="+mn-lt"/>
              </a:rPr>
              <a:t>prpt</a:t>
            </a:r>
            <a:endParaRPr lang="en-US" altLang="ja-JP" sz="1800" dirty="0">
              <a:latin typeface="+mn-lt"/>
            </a:endParaRPr>
          </a:p>
          <a:p>
            <a:pPr lvl="1">
              <a:defRPr/>
            </a:pPr>
            <a:r>
              <a:rPr lang="en-US" altLang="ja-JP" sz="1400" dirty="0"/>
              <a:t>Logical :: </a:t>
            </a:r>
            <a:r>
              <a:rPr lang="en-US" altLang="ja-JP" sz="1400" dirty="0" err="1"/>
              <a:t>vscfprpt</a:t>
            </a:r>
            <a:r>
              <a:rPr lang="en-US" altLang="ja-JP" sz="1400" dirty="0"/>
              <a:t>, </a:t>
            </a:r>
            <a:r>
              <a:rPr lang="en-US" altLang="ja-JP" sz="1400" dirty="0" err="1"/>
              <a:t>vciprpt</a:t>
            </a:r>
            <a:r>
              <a:rPr lang="en-US" altLang="ja-JP" sz="1400" dirty="0"/>
              <a:t>, </a:t>
            </a:r>
            <a:r>
              <a:rPr lang="en-US" altLang="ja-JP" sz="1400" dirty="0" err="1"/>
              <a:t>vptprpt</a:t>
            </a:r>
            <a:r>
              <a:rPr lang="en-US" altLang="ja-JP" sz="1400" dirty="0"/>
              <a:t>, </a:t>
            </a:r>
            <a:r>
              <a:rPr lang="en-US" altLang="ja-JP" sz="1400" dirty="0" err="1"/>
              <a:t>vqdptprpt</a:t>
            </a:r>
            <a:endParaRPr lang="en-US" altLang="ja-JP" sz="1400" dirty="0"/>
          </a:p>
          <a:p>
            <a:pPr lvl="2">
              <a:defRPr/>
            </a:pPr>
            <a:r>
              <a:rPr lang="en-US" altLang="ja-JP" sz="1400" dirty="0"/>
              <a:t>Invoke property calculation for </a:t>
            </a:r>
            <a:r>
              <a:rPr lang="en-US" altLang="ja-JP" sz="1400" dirty="0" err="1"/>
              <a:t>vscf</a:t>
            </a:r>
            <a:r>
              <a:rPr lang="en-US" altLang="ja-JP" sz="1400" dirty="0"/>
              <a:t>, </a:t>
            </a:r>
            <a:r>
              <a:rPr lang="en-US" altLang="ja-JP" sz="1400" dirty="0" err="1"/>
              <a:t>vci</a:t>
            </a:r>
            <a:r>
              <a:rPr lang="en-US" altLang="ja-JP" sz="1400" dirty="0"/>
              <a:t>, </a:t>
            </a:r>
            <a:r>
              <a:rPr lang="en-US" altLang="ja-JP" sz="1400" dirty="0" err="1"/>
              <a:t>vpt</a:t>
            </a:r>
            <a:r>
              <a:rPr lang="en-US" altLang="ja-JP" sz="1400" dirty="0"/>
              <a:t>, </a:t>
            </a:r>
            <a:r>
              <a:rPr lang="en-US" altLang="ja-JP" sz="1400" dirty="0" err="1"/>
              <a:t>vqpdt</a:t>
            </a:r>
            <a:r>
              <a:rPr lang="en-US" altLang="ja-JP" sz="1400" dirty="0"/>
              <a:t> </a:t>
            </a:r>
            <a:r>
              <a:rPr lang="en-US" altLang="ja-JP" sz="1400" dirty="0" err="1"/>
              <a:t>wavefuncion</a:t>
            </a:r>
            <a:r>
              <a:rPr lang="en-US" altLang="ja-JP" sz="1400" dirty="0"/>
              <a:t> </a:t>
            </a:r>
          </a:p>
          <a:p>
            <a:pPr lvl="1">
              <a:defRPr/>
            </a:pPr>
            <a:r>
              <a:rPr lang="en-US" altLang="ja-JP" sz="1400" dirty="0"/>
              <a:t>Integer :: MR</a:t>
            </a:r>
          </a:p>
          <a:p>
            <a:pPr lvl="2">
              <a:defRPr/>
            </a:pPr>
            <a:r>
              <a:rPr lang="en-US" altLang="ja-JP" sz="1400" dirty="0"/>
              <a:t>Mode representation (default = 3) </a:t>
            </a:r>
          </a:p>
          <a:p>
            <a:pPr lvl="1">
              <a:defRPr/>
            </a:pPr>
            <a:r>
              <a:rPr lang="en-US" altLang="ja-JP" sz="1400" dirty="0"/>
              <a:t>Character :: </a:t>
            </a:r>
            <a:r>
              <a:rPr lang="en-US" altLang="ja-JP" sz="1400" dirty="0" err="1"/>
              <a:t>extn</a:t>
            </a:r>
            <a:r>
              <a:rPr lang="en-US" altLang="ja-JP" sz="1400" dirty="0"/>
              <a:t>(*)</a:t>
            </a:r>
          </a:p>
          <a:p>
            <a:pPr lvl="2">
              <a:defRPr/>
            </a:pPr>
            <a:r>
              <a:rPr lang="en-US" altLang="ja-JP" sz="1400" dirty="0"/>
              <a:t>The extension of the property files </a:t>
            </a:r>
          </a:p>
          <a:p>
            <a:pPr lvl="1">
              <a:defRPr/>
            </a:pPr>
            <a:r>
              <a:rPr lang="en-US" altLang="ja-JP" sz="1400" dirty="0"/>
              <a:t>Integer :: matrix(*)</a:t>
            </a:r>
          </a:p>
          <a:p>
            <a:pPr lvl="2">
              <a:defRPr/>
            </a:pPr>
            <a:r>
              <a:rPr lang="en-US" altLang="ja-JP" sz="1400" dirty="0"/>
              <a:t>= 0 calculate only the average </a:t>
            </a:r>
          </a:p>
          <a:p>
            <a:pPr lvl="2">
              <a:defRPr/>
            </a:pPr>
            <a:r>
              <a:rPr lang="en-US" altLang="ja-JP" sz="1400" dirty="0"/>
              <a:t>&gt; 0 calculate the matrix </a:t>
            </a:r>
          </a:p>
          <a:p>
            <a:pPr lvl="1">
              <a:defRPr/>
            </a:pPr>
            <a:r>
              <a:rPr lang="en-US" altLang="ja-JP" sz="1400" dirty="0"/>
              <a:t>Logical :: infrared</a:t>
            </a:r>
          </a:p>
          <a:p>
            <a:pPr lvl="2">
              <a:defRPr/>
            </a:pPr>
            <a:r>
              <a:rPr lang="en-US" altLang="ja-JP" sz="1400" dirty="0"/>
              <a:t>If true, calculate the IR intensity. </a:t>
            </a:r>
          </a:p>
        </p:txBody>
      </p:sp>
    </p:spTree>
    <p:extLst>
      <p:ext uri="{BB962C8B-B14F-4D97-AF65-F5344CB8AC3E}">
        <p14:creationId xmlns:p14="http://schemas.microsoft.com/office/powerpoint/2010/main" val="5338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番号プレースホルダー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7C938B2A-8DDD-BD49-9358-FBB1DDF802D1}" type="slidenum">
              <a:rPr lang="ja-JP" altLang="en-US" sz="1200">
                <a:solidFill>
                  <a:srgbClr val="898989"/>
                </a:solidFill>
                <a:latin typeface="Arial" charset="0"/>
              </a:rPr>
              <a:pPr>
                <a:lnSpc>
                  <a:spcPct val="100000"/>
                </a:lnSpc>
                <a:spcBef>
                  <a:spcPct val="0"/>
                </a:spcBef>
                <a:buFontTx/>
                <a:buNone/>
              </a:pPr>
              <a:t>4</a:t>
            </a:fld>
            <a:endParaRPr lang="ja-JP" altLang="en-US" sz="1200">
              <a:solidFill>
                <a:srgbClr val="898989"/>
              </a:solidFill>
              <a:latin typeface="Arial" charset="0"/>
            </a:endParaRPr>
          </a:p>
        </p:txBody>
      </p:sp>
      <p:sp>
        <p:nvSpPr>
          <p:cNvPr id="4" name="テキスト ボックス 14"/>
          <p:cNvSpPr txBox="1">
            <a:spLocks noChangeArrowheads="1"/>
          </p:cNvSpPr>
          <p:nvPr/>
        </p:nvSpPr>
        <p:spPr bwMode="auto">
          <a:xfrm>
            <a:off x="796092" y="1060130"/>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err="1">
                <a:solidFill>
                  <a:srgbClr val="000000"/>
                </a:solidFill>
                <a:latin typeface="+mn-lt"/>
                <a:ea typeface="+mn-ea"/>
                <a:cs typeface="メイリオ" charset="-128"/>
              </a:rPr>
              <a:t>vscf.inp</a:t>
            </a:r>
            <a:r>
              <a:rPr lang="en-US" altLang="ja-JP" sz="1800" dirty="0">
                <a:solidFill>
                  <a:srgbClr val="000000"/>
                </a:solidFill>
                <a:latin typeface="+mn-lt"/>
                <a:ea typeface="+mn-ea"/>
                <a:cs typeface="メイリオ" charset="-128"/>
              </a:rPr>
              <a:t> is an input file to carry out VSCF calculations.</a:t>
            </a:r>
          </a:p>
        </p:txBody>
      </p:sp>
      <p:sp>
        <p:nvSpPr>
          <p:cNvPr id="17411" name="テキスト ボックス 3"/>
          <p:cNvSpPr txBox="1">
            <a:spLocks noChangeArrowheads="1"/>
          </p:cNvSpPr>
          <p:nvPr/>
        </p:nvSpPr>
        <p:spPr bwMode="auto">
          <a:xfrm>
            <a:off x="1473766" y="1846324"/>
            <a:ext cx="274254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INPUT PARAMETER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mol</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minfofile</a:t>
            </a:r>
            <a:r>
              <a:rPr lang="en-US" altLang="ja-JP" sz="1400" dirty="0">
                <a:solidFill>
                  <a:srgbClr val="000000"/>
                </a:solidFill>
                <a:ea typeface="メイリオ" charset="-128"/>
                <a:cs typeface="メイリオ" charset="-128"/>
              </a:rPr>
              <a:t>='h2o.minfo'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&amp;sys </a:t>
            </a:r>
            <a:r>
              <a:rPr lang="en-US" altLang="ja-JP" sz="1400" dirty="0" err="1">
                <a:solidFill>
                  <a:srgbClr val="000000"/>
                </a:solidFill>
                <a:ea typeface="メイリオ" charset="-128"/>
                <a:cs typeface="メイリオ" charset="-128"/>
              </a:rPr>
              <a:t>maxmem</a:t>
            </a:r>
            <a:r>
              <a:rPr lang="en-US" altLang="ja-JP" sz="1400" dirty="0">
                <a:solidFill>
                  <a:srgbClr val="000000"/>
                </a:solidFill>
                <a:ea typeface="メイリオ" charset="-128"/>
                <a:cs typeface="メイリオ" charset="-128"/>
              </a:rPr>
              <a:t>=10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TARGET STATES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&amp;states  fund=.t. /</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VSCF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Maxitr</a:t>
            </a:r>
            <a:r>
              <a:rPr lang="en-US" altLang="ja-JP" sz="1400" dirty="0">
                <a:solidFill>
                  <a:srgbClr val="000000"/>
                </a:solidFill>
                <a:ea typeface="メイリオ" charset="-128"/>
                <a:cs typeface="メイリオ" charset="-128"/>
              </a:rPr>
              <a:t>=20  </a:t>
            </a:r>
            <a:r>
              <a:rPr lang="en-US" altLang="ja-JP" sz="1400" dirty="0" err="1">
                <a:solidFill>
                  <a:srgbClr val="000000"/>
                </a:solidFill>
                <a:ea typeface="メイリオ" charset="-128"/>
                <a:cs typeface="メイリオ" charset="-128"/>
              </a:rPr>
              <a:t>Ethresh</a:t>
            </a:r>
            <a:r>
              <a:rPr lang="en-US" altLang="ja-JP" sz="1400" dirty="0">
                <a:solidFill>
                  <a:srgbClr val="000000"/>
                </a:solidFill>
                <a:ea typeface="メイリオ" charset="-128"/>
                <a:cs typeface="メイリオ" charset="-128"/>
              </a:rPr>
              <a:t>=1.D-03 /</a:t>
            </a:r>
            <a:endParaRPr lang="ja-JP" altLang="en-US" sz="1400">
              <a:solidFill>
                <a:srgbClr val="000000"/>
              </a:solidFill>
              <a:ea typeface="メイリオ" charset="-128"/>
              <a:cs typeface="メイリオ" charset="-128"/>
            </a:endParaRPr>
          </a:p>
        </p:txBody>
      </p:sp>
      <p:sp>
        <p:nvSpPr>
          <p:cNvPr id="17412" name="テキスト ボックス 9"/>
          <p:cNvSpPr txBox="1">
            <a:spLocks noChangeArrowheads="1"/>
          </p:cNvSpPr>
          <p:nvPr/>
        </p:nvSpPr>
        <p:spPr bwMode="auto">
          <a:xfrm>
            <a:off x="3862226" y="2021622"/>
            <a:ext cx="13019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input minfo file</a:t>
            </a:r>
            <a:endParaRPr lang="ja-JP" altLang="en-US" sz="1400">
              <a:solidFill>
                <a:srgbClr val="FF0000"/>
              </a:solidFill>
              <a:ea typeface="メイリオ" charset="-128"/>
              <a:cs typeface="メイリオ" charset="-128"/>
            </a:endParaRPr>
          </a:p>
        </p:txBody>
      </p:sp>
      <p:sp>
        <p:nvSpPr>
          <p:cNvPr id="17413" name="テキスト ボックス 11"/>
          <p:cNvSpPr txBox="1">
            <a:spLocks noChangeArrowheads="1"/>
          </p:cNvSpPr>
          <p:nvPr/>
        </p:nvSpPr>
        <p:spPr bwMode="auto">
          <a:xfrm>
            <a:off x="3862226" y="2289910"/>
            <a:ext cx="1613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a:solidFill>
                  <a:srgbClr val="FF0000"/>
                </a:solidFill>
                <a:ea typeface="メイリオ" charset="-128"/>
                <a:cs typeface="メイリオ" charset="-128"/>
              </a:rPr>
              <a:t>max memory in MB</a:t>
            </a:r>
            <a:endParaRPr lang="ja-JP" altLang="en-US" sz="1400">
              <a:solidFill>
                <a:srgbClr val="FF0000"/>
              </a:solidFill>
              <a:ea typeface="メイリオ" charset="-128"/>
              <a:cs typeface="メイリオ" charset="-128"/>
            </a:endParaRPr>
          </a:p>
        </p:txBody>
      </p:sp>
      <p:sp>
        <p:nvSpPr>
          <p:cNvPr id="17414" name="テキスト ボックス 13"/>
          <p:cNvSpPr txBox="1">
            <a:spLocks noChangeArrowheads="1"/>
          </p:cNvSpPr>
          <p:nvPr/>
        </p:nvSpPr>
        <p:spPr bwMode="auto">
          <a:xfrm>
            <a:off x="1791266" y="3194463"/>
            <a:ext cx="5322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charset="0"/>
              <a:buChar char="•"/>
              <a:tabLst>
                <a:tab pos="1154113"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54113"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54113"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54113"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54113"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54113" algn="l"/>
              </a:tabLst>
              <a:defRPr kumimoji="1">
                <a:solidFill>
                  <a:schemeClr val="tx1"/>
                </a:solidFill>
                <a:latin typeface="Calibri" charset="0"/>
              </a:defRPr>
            </a:lvl9pPr>
          </a:lstStyle>
          <a:p>
            <a:pPr eaLnBrk="1" hangingPunct="1">
              <a:lnSpc>
                <a:spcPct val="100000"/>
              </a:lnSpc>
              <a:spcBef>
                <a:spcPct val="0"/>
              </a:spcBef>
            </a:pPr>
            <a:r>
              <a:rPr lang="en-US" altLang="ja-JP" sz="1400" dirty="0">
                <a:solidFill>
                  <a:srgbClr val="FF0000"/>
                </a:solidFill>
                <a:ea typeface="メイリオ" charset="-128"/>
                <a:cs typeface="メイリオ" charset="-128"/>
              </a:rPr>
              <a:t>MR	: Mode coupling order of the PES</a:t>
            </a:r>
          </a:p>
          <a:p>
            <a:pPr eaLnBrk="1" hangingPunct="1">
              <a:lnSpc>
                <a:spcPct val="100000"/>
              </a:lnSpc>
              <a:spcBef>
                <a:spcPct val="0"/>
              </a:spcBef>
            </a:pPr>
            <a:r>
              <a:rPr lang="en-US" altLang="ja-JP" sz="1400" dirty="0" err="1">
                <a:solidFill>
                  <a:srgbClr val="FF0000"/>
                </a:solidFill>
                <a:ea typeface="メイリオ" charset="-128"/>
                <a:cs typeface="メイリオ" charset="-128"/>
              </a:rPr>
              <a:t>vmaxAll</a:t>
            </a:r>
            <a:r>
              <a:rPr lang="en-US" altLang="ja-JP" sz="1400" dirty="0">
                <a:solidFill>
                  <a:srgbClr val="FF0000"/>
                </a:solidFill>
                <a:ea typeface="メイリオ" charset="-128"/>
                <a:cs typeface="メイリオ" charset="-128"/>
              </a:rPr>
              <a:t>	: Max </a:t>
            </a:r>
            <a:r>
              <a:rPr lang="en-US" altLang="ja-JP" sz="1400" dirty="0" err="1">
                <a:solidFill>
                  <a:srgbClr val="FF0000"/>
                </a:solidFill>
                <a:ea typeface="メイリオ" charset="-128"/>
                <a:cs typeface="メイリオ" charset="-128"/>
              </a:rPr>
              <a:t>num</a:t>
            </a:r>
            <a:r>
              <a:rPr lang="en-US" altLang="ja-JP" sz="1400" dirty="0">
                <a:solidFill>
                  <a:srgbClr val="FF0000"/>
                </a:solidFill>
                <a:ea typeface="メイリオ" charset="-128"/>
                <a:cs typeface="メイリオ" charset="-128"/>
              </a:rPr>
              <a:t> of quanta of harmonic oscillator basis sets </a:t>
            </a:r>
          </a:p>
          <a:p>
            <a:pPr marL="0" indent="0" eaLnBrk="1" hangingPunct="1">
              <a:lnSpc>
                <a:spcPct val="100000"/>
              </a:lnSpc>
              <a:spcBef>
                <a:spcPct val="0"/>
              </a:spcBef>
              <a:buNone/>
            </a:pPr>
            <a:r>
              <a:rPr lang="en-US" altLang="ja-JP" sz="1400" dirty="0">
                <a:solidFill>
                  <a:srgbClr val="FF0000"/>
                </a:solidFill>
                <a:ea typeface="メイリオ" charset="-128"/>
                <a:cs typeface="メイリオ" charset="-128"/>
              </a:rPr>
              <a:t>	  for all modes.</a:t>
            </a:r>
          </a:p>
          <a:p>
            <a:pPr eaLnBrk="1" hangingPunct="1">
              <a:lnSpc>
                <a:spcPct val="100000"/>
              </a:lnSpc>
              <a:spcBef>
                <a:spcPct val="0"/>
              </a:spcBef>
            </a:pPr>
            <a:r>
              <a:rPr lang="en-US" altLang="ja-JP" sz="1400" dirty="0" err="1">
                <a:solidFill>
                  <a:srgbClr val="FF0000"/>
                </a:solidFill>
                <a:ea typeface="メイリオ" charset="-128"/>
                <a:cs typeface="メイリオ" charset="-128"/>
              </a:rPr>
              <a:t>vscf</a:t>
            </a:r>
            <a:r>
              <a:rPr lang="en-US" altLang="ja-JP" sz="1400" dirty="0">
                <a:solidFill>
                  <a:srgbClr val="FF0000"/>
                </a:solidFill>
                <a:ea typeface="メイリオ" charset="-128"/>
                <a:cs typeface="メイリオ" charset="-128"/>
              </a:rPr>
              <a:t>	: true invokes VSCF.</a:t>
            </a:r>
            <a:endParaRPr lang="ja-JP" altLang="en-US" sz="1400">
              <a:solidFill>
                <a:srgbClr val="FF0000"/>
              </a:solidFill>
              <a:ea typeface="メイリオ" charset="-128"/>
              <a:cs typeface="メイリオ" charset="-128"/>
            </a:endParaRPr>
          </a:p>
        </p:txBody>
      </p:sp>
      <p:sp>
        <p:nvSpPr>
          <p:cNvPr id="17415" name="テキスト ボックス 15"/>
          <p:cNvSpPr txBox="1">
            <a:spLocks noChangeArrowheads="1"/>
          </p:cNvSpPr>
          <p:nvPr/>
        </p:nvSpPr>
        <p:spPr bwMode="auto">
          <a:xfrm>
            <a:off x="3135690" y="4430585"/>
            <a:ext cx="23938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FF0000"/>
                </a:solidFill>
                <a:ea typeface="メイリオ" charset="-128"/>
                <a:cs typeface="メイリオ" charset="-128"/>
              </a:rPr>
              <a:t>Targets all fundamental levels.</a:t>
            </a:r>
            <a:endParaRPr lang="ja-JP" altLang="en-US" sz="1400">
              <a:solidFill>
                <a:srgbClr val="FF0000"/>
              </a:solidFill>
              <a:ea typeface="メイリオ" charset="-128"/>
              <a:cs typeface="メイリオ" charset="-128"/>
            </a:endParaRPr>
          </a:p>
        </p:txBody>
      </p:sp>
      <p:sp>
        <p:nvSpPr>
          <p:cNvPr id="17416" name="テキスト ボックス 17"/>
          <p:cNvSpPr txBox="1">
            <a:spLocks noChangeArrowheads="1"/>
          </p:cNvSpPr>
          <p:nvPr/>
        </p:nvSpPr>
        <p:spPr bwMode="auto">
          <a:xfrm>
            <a:off x="1837303" y="5286603"/>
            <a:ext cx="39392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nSpc>
                <a:spcPct val="90000"/>
              </a:lnSpc>
              <a:spcBef>
                <a:spcPts val="1000"/>
              </a:spcBef>
              <a:buFont typeface="Arial" charset="0"/>
              <a:buChar char="•"/>
              <a:tabLst>
                <a:tab pos="1196975" algn="l"/>
              </a:tabLst>
              <a:defRPr kumimoji="1" sz="2800">
                <a:solidFill>
                  <a:schemeClr val="tx1"/>
                </a:solidFill>
                <a:latin typeface="Calibri" charset="0"/>
              </a:defRPr>
            </a:lvl1pPr>
            <a:lvl2pPr marL="742950" indent="-285750">
              <a:lnSpc>
                <a:spcPct val="90000"/>
              </a:lnSpc>
              <a:spcBef>
                <a:spcPts val="500"/>
              </a:spcBef>
              <a:buFont typeface="Arial" charset="0"/>
              <a:buChar char="•"/>
              <a:tabLst>
                <a:tab pos="1196975" algn="l"/>
              </a:tabLst>
              <a:defRPr kumimoji="1" sz="2400">
                <a:solidFill>
                  <a:schemeClr val="tx1"/>
                </a:solidFill>
                <a:latin typeface="Calibri" charset="0"/>
              </a:defRPr>
            </a:lvl2pPr>
            <a:lvl3pPr marL="1143000" indent="-228600">
              <a:lnSpc>
                <a:spcPct val="90000"/>
              </a:lnSpc>
              <a:spcBef>
                <a:spcPts val="500"/>
              </a:spcBef>
              <a:buFont typeface="Arial" charset="0"/>
              <a:buChar char="•"/>
              <a:tabLst>
                <a:tab pos="1196975" algn="l"/>
              </a:tabLst>
              <a:defRPr kumimoji="1" sz="2000">
                <a:solidFill>
                  <a:schemeClr val="tx1"/>
                </a:solidFill>
                <a:latin typeface="Calibri" charset="0"/>
              </a:defRPr>
            </a:lvl3pPr>
            <a:lvl4pPr marL="1600200" indent="-228600">
              <a:lnSpc>
                <a:spcPct val="90000"/>
              </a:lnSpc>
              <a:spcBef>
                <a:spcPts val="500"/>
              </a:spcBef>
              <a:buFont typeface="Arial" charset="0"/>
              <a:buChar char="•"/>
              <a:tabLst>
                <a:tab pos="1196975" algn="l"/>
              </a:tabLst>
              <a:defRPr kumimoji="1">
                <a:solidFill>
                  <a:schemeClr val="tx1"/>
                </a:solidFill>
                <a:latin typeface="Calibri" charset="0"/>
              </a:defRPr>
            </a:lvl4pPr>
            <a:lvl5pPr marL="2057400" indent="-228600">
              <a:lnSpc>
                <a:spcPct val="90000"/>
              </a:lnSpc>
              <a:spcBef>
                <a:spcPts val="500"/>
              </a:spcBef>
              <a:buFont typeface="Arial" charset="0"/>
              <a:buChar char="•"/>
              <a:tabLst>
                <a:tab pos="1196975" algn="l"/>
              </a:tabLst>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tabLst>
                <a:tab pos="1196975" algn="l"/>
              </a:tabLst>
              <a:defRPr kumimoji="1">
                <a:solidFill>
                  <a:schemeClr val="tx1"/>
                </a:solidFill>
                <a:latin typeface="Calibri" charset="0"/>
              </a:defRPr>
            </a:lvl9pPr>
          </a:lstStyle>
          <a:p>
            <a:pPr eaLnBrk="1" hangingPunct="1">
              <a:lnSpc>
                <a:spcPct val="100000"/>
              </a:lnSpc>
              <a:spcBef>
                <a:spcPct val="0"/>
              </a:spcBef>
            </a:pPr>
            <a:r>
              <a:rPr lang="en-US" altLang="ja-JP" sz="1400" dirty="0" err="1">
                <a:solidFill>
                  <a:srgbClr val="FF0000"/>
                </a:solidFill>
                <a:ea typeface="メイリオ" charset="-128"/>
                <a:cs typeface="メイリオ" charset="-128"/>
              </a:rPr>
              <a:t>Maxitr</a:t>
            </a:r>
            <a:r>
              <a:rPr lang="en-US" altLang="ja-JP" sz="1400" dirty="0">
                <a:solidFill>
                  <a:srgbClr val="FF0000"/>
                </a:solidFill>
                <a:ea typeface="メイリオ" charset="-128"/>
                <a:cs typeface="メイリオ" charset="-128"/>
              </a:rPr>
              <a:t>	: Max iteration for VSCF</a:t>
            </a:r>
          </a:p>
          <a:p>
            <a:pPr eaLnBrk="1" hangingPunct="1">
              <a:lnSpc>
                <a:spcPct val="100000"/>
              </a:lnSpc>
              <a:spcBef>
                <a:spcPct val="0"/>
              </a:spcBef>
            </a:pPr>
            <a:r>
              <a:rPr lang="en-US" altLang="ja-JP" sz="1400" dirty="0" err="1">
                <a:solidFill>
                  <a:srgbClr val="FF0000"/>
                </a:solidFill>
                <a:ea typeface="メイリオ" charset="-128"/>
                <a:cs typeface="メイリオ" charset="-128"/>
              </a:rPr>
              <a:t>Ethresh</a:t>
            </a:r>
            <a:r>
              <a:rPr lang="en-US" altLang="ja-JP" sz="1400" dirty="0">
                <a:solidFill>
                  <a:srgbClr val="FF0000"/>
                </a:solidFill>
                <a:ea typeface="メイリオ" charset="-128"/>
                <a:cs typeface="メイリオ" charset="-128"/>
              </a:rPr>
              <a:t>	: Threshold of convergence in cm</a:t>
            </a:r>
            <a:r>
              <a:rPr lang="en-US" altLang="ja-JP" sz="1400" baseline="30000" dirty="0">
                <a:solidFill>
                  <a:srgbClr val="FF0000"/>
                </a:solidFill>
                <a:ea typeface="メイリオ" charset="-128"/>
                <a:cs typeface="メイリオ" charset="-128"/>
              </a:rPr>
              <a:t>-1</a:t>
            </a:r>
            <a:r>
              <a:rPr lang="en-US" altLang="ja-JP" sz="1400" dirty="0">
                <a:solidFill>
                  <a:srgbClr val="FF0000"/>
                </a:solidFill>
                <a:ea typeface="メイリオ" charset="-128"/>
                <a:cs typeface="メイリオ" charset="-128"/>
              </a:rPr>
              <a:t>.</a:t>
            </a:r>
            <a:endParaRPr lang="ja-JP" altLang="en-US" sz="1400">
              <a:solidFill>
                <a:srgbClr val="FF0000"/>
              </a:solidFill>
              <a:ea typeface="メイリオ" charset="-128"/>
              <a:cs typeface="メイリオ" charset="-128"/>
            </a:endParaRPr>
          </a:p>
        </p:txBody>
      </p:sp>
      <p:sp>
        <p:nvSpPr>
          <p:cNvPr id="2" name="正方形/長方形 1"/>
          <p:cNvSpPr/>
          <p:nvPr/>
        </p:nvSpPr>
        <p:spPr>
          <a:xfrm>
            <a:off x="1289616" y="1813304"/>
            <a:ext cx="5839605" cy="399856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テキスト ボックス 10">
            <a:extLst>
              <a:ext uri="{FF2B5EF4-FFF2-40B4-BE49-F238E27FC236}">
                <a16:creationId xmlns:a16="http://schemas.microsoft.com/office/drawing/2014/main" id="{745F25C4-632E-EF49-840A-7CBC3F829574}"/>
              </a:ext>
            </a:extLst>
          </p:cNvPr>
          <p:cNvSpPr txBox="1"/>
          <p:nvPr/>
        </p:nvSpPr>
        <p:spPr>
          <a:xfrm>
            <a:off x="442913" y="405517"/>
            <a:ext cx="7943850" cy="400110"/>
          </a:xfrm>
          <a:prstGeom prst="rect">
            <a:avLst/>
          </a:prstGeom>
          <a:noFill/>
          <a:ln>
            <a:solidFill>
              <a:schemeClr val="tx1"/>
            </a:solidFill>
          </a:ln>
        </p:spPr>
        <p:txBody>
          <a:bodyPr wrap="square" rtlCol="0">
            <a:spAutoFit/>
          </a:bodyPr>
          <a:lstStyle/>
          <a:p>
            <a:r>
              <a:rPr lang="en-US" altLang="ja-JP" sz="2000" dirty="0"/>
              <a:t>1-1. Vibrational self-consistent field method</a:t>
            </a:r>
            <a:endParaRPr kumimoji="1" lang="ja-JP" altLang="en-US" sz="2000"/>
          </a:p>
        </p:txBody>
      </p:sp>
    </p:spTree>
    <p:extLst>
      <p:ext uri="{BB962C8B-B14F-4D97-AF65-F5344CB8AC3E}">
        <p14:creationId xmlns:p14="http://schemas.microsoft.com/office/powerpoint/2010/main" val="110891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08C58F0-75EE-E14C-ADD6-ABDFD684C1EE}"/>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3">
            <a:extLst>
              <a:ext uri="{FF2B5EF4-FFF2-40B4-BE49-F238E27FC236}">
                <a16:creationId xmlns:a16="http://schemas.microsoft.com/office/drawing/2014/main" id="{DA72AA4B-E213-0C49-BB71-196FE7051B75}"/>
              </a:ext>
            </a:extLst>
          </p:cNvPr>
          <p:cNvSpPr txBox="1">
            <a:spLocks noChangeArrowheads="1"/>
          </p:cNvSpPr>
          <p:nvPr/>
        </p:nvSpPr>
        <p:spPr bwMode="auto">
          <a:xfrm>
            <a:off x="1179298" y="1675843"/>
            <a:ext cx="26726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 /</a:t>
            </a:r>
          </a:p>
        </p:txBody>
      </p:sp>
      <p:sp>
        <p:nvSpPr>
          <p:cNvPr id="5" name="テキスト ボックス 4">
            <a:extLst>
              <a:ext uri="{FF2B5EF4-FFF2-40B4-BE49-F238E27FC236}">
                <a16:creationId xmlns:a16="http://schemas.microsoft.com/office/drawing/2014/main" id="{87F94A46-97BB-EE41-BBEF-1084ED82640B}"/>
              </a:ext>
            </a:extLst>
          </p:cNvPr>
          <p:cNvSpPr txBox="1"/>
          <p:nvPr/>
        </p:nvSpPr>
        <p:spPr>
          <a:xfrm>
            <a:off x="749598" y="2216258"/>
            <a:ext cx="591829" cy="369332"/>
          </a:xfrm>
          <a:prstGeom prst="rect">
            <a:avLst/>
          </a:prstGeom>
          <a:noFill/>
        </p:spPr>
        <p:txBody>
          <a:bodyPr wrap="none" rtlCol="0">
            <a:spAutoFit/>
          </a:bodyPr>
          <a:lstStyle/>
          <a:p>
            <a:r>
              <a:rPr kumimoji="1" lang="en-US" altLang="ja-JP" dirty="0"/>
              <a:t>and </a:t>
            </a:r>
            <a:endParaRPr kumimoji="1" lang="ja-JP" altLang="en-US"/>
          </a:p>
        </p:txBody>
      </p:sp>
      <p:sp>
        <p:nvSpPr>
          <p:cNvPr id="6" name="テキスト ボックス 3">
            <a:extLst>
              <a:ext uri="{FF2B5EF4-FFF2-40B4-BE49-F238E27FC236}">
                <a16:creationId xmlns:a16="http://schemas.microsoft.com/office/drawing/2014/main" id="{5EA23850-8C31-6643-A992-AE5EAC37D638}"/>
              </a:ext>
            </a:extLst>
          </p:cNvPr>
          <p:cNvSpPr txBox="1">
            <a:spLocks noChangeArrowheads="1"/>
          </p:cNvSpPr>
          <p:nvPr/>
        </p:nvSpPr>
        <p:spPr bwMode="auto">
          <a:xfrm>
            <a:off x="1179297" y="2546779"/>
            <a:ext cx="111274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MR=3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a:t>
            </a: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t>
            </a:r>
          </a:p>
          <a:p>
            <a:pPr eaLnBrk="1" hangingPunct="1">
              <a:lnSpc>
                <a:spcPct val="100000"/>
              </a:lnSpc>
              <a:spcBef>
                <a:spcPct val="0"/>
              </a:spcBef>
              <a:buFontTx/>
              <a:buNone/>
            </a:pPr>
            <a:endParaRPr lang="en-US" altLang="ja-JP" sz="1400" dirty="0">
              <a:solidFill>
                <a:srgbClr val="000000"/>
              </a:solidFill>
              <a:ea typeface="メイリオ" charset="-128"/>
              <a:cs typeface="メイリオ" charset="-128"/>
            </a:endParaRPr>
          </a:p>
        </p:txBody>
      </p:sp>
      <p:sp>
        <p:nvSpPr>
          <p:cNvPr id="7" name="テキスト ボックス 6">
            <a:extLst>
              <a:ext uri="{FF2B5EF4-FFF2-40B4-BE49-F238E27FC236}">
                <a16:creationId xmlns:a16="http://schemas.microsoft.com/office/drawing/2014/main" id="{9C648F43-F1F2-AB46-83E9-4B77FE40C00E}"/>
              </a:ext>
            </a:extLst>
          </p:cNvPr>
          <p:cNvSpPr txBox="1"/>
          <p:nvPr/>
        </p:nvSpPr>
        <p:spPr>
          <a:xfrm>
            <a:off x="749598" y="3993375"/>
            <a:ext cx="1944956" cy="369332"/>
          </a:xfrm>
          <a:prstGeom prst="rect">
            <a:avLst/>
          </a:prstGeom>
          <a:noFill/>
        </p:spPr>
        <p:txBody>
          <a:bodyPr wrap="none" rtlCol="0">
            <a:spAutoFit/>
          </a:bodyPr>
          <a:lstStyle/>
          <a:p>
            <a:r>
              <a:rPr kumimoji="1" lang="en-US" altLang="ja-JP" dirty="0"/>
              <a:t>are the same, but  </a:t>
            </a:r>
            <a:endParaRPr kumimoji="1" lang="ja-JP" altLang="en-US"/>
          </a:p>
        </p:txBody>
      </p:sp>
      <p:sp>
        <p:nvSpPr>
          <p:cNvPr id="8" name="テキスト ボックス 3">
            <a:extLst>
              <a:ext uri="{FF2B5EF4-FFF2-40B4-BE49-F238E27FC236}">
                <a16:creationId xmlns:a16="http://schemas.microsoft.com/office/drawing/2014/main" id="{48591979-D2C4-D643-ABC2-D4D22D53B624}"/>
              </a:ext>
            </a:extLst>
          </p:cNvPr>
          <p:cNvSpPr txBox="1">
            <a:spLocks noChangeArrowheads="1"/>
          </p:cNvSpPr>
          <p:nvPr/>
        </p:nvSpPr>
        <p:spPr bwMode="auto">
          <a:xfrm>
            <a:off x="1163799" y="4342448"/>
            <a:ext cx="211461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400" dirty="0">
                <a:solidFill>
                  <a:srgbClr val="000000"/>
                </a:solidFill>
                <a:ea typeface="メイリオ" charset="-128"/>
                <a:cs typeface="メイリオ" charset="-128"/>
              </a:rPr>
              <a:t>#--- [  VIB  ] </a:t>
            </a:r>
          </a:p>
          <a:p>
            <a:pPr eaLnBrk="1" hangingPunct="1">
              <a:lnSpc>
                <a:spcPct val="100000"/>
              </a:lnSpc>
              <a:spcBef>
                <a:spcPct val="0"/>
              </a:spcBef>
              <a:buFontTx/>
              <a:buNone/>
            </a:pPr>
            <a:r>
              <a:rPr lang="en-US" altLang="ja-JP" sz="1400" dirty="0">
                <a:solidFill>
                  <a:srgbClr val="000000"/>
                </a:solidFill>
                <a:ea typeface="メイリオ" charset="-128"/>
                <a:cs typeface="メイリオ" charset="-128"/>
              </a:rPr>
              <a:t>&amp;</a:t>
            </a:r>
            <a:r>
              <a:rPr lang="en-US" altLang="ja-JP" sz="1400" dirty="0" err="1">
                <a:solidFill>
                  <a:srgbClr val="000000"/>
                </a:solidFill>
                <a:ea typeface="メイリオ" charset="-128"/>
                <a:cs typeface="メイリオ" charset="-128"/>
              </a:rPr>
              <a:t>vib</a:t>
            </a:r>
            <a:r>
              <a:rPr lang="en-US" altLang="ja-JP" sz="1400" dirty="0">
                <a:solidFill>
                  <a:srgbClr val="000000"/>
                </a:solidFill>
                <a:ea typeface="メイリオ" charset="-128"/>
                <a:cs typeface="メイリオ" charset="-128"/>
              </a:rPr>
              <a:t>  MR=3  </a:t>
            </a:r>
            <a:r>
              <a:rPr lang="en-US" altLang="ja-JP" sz="1400" dirty="0" err="1">
                <a:solidFill>
                  <a:srgbClr val="000000"/>
                </a:solidFill>
                <a:ea typeface="メイリオ" charset="-128"/>
                <a:cs typeface="メイリオ" charset="-128"/>
              </a:rPr>
              <a:t>vmaxAll</a:t>
            </a:r>
            <a:r>
              <a:rPr lang="en-US" altLang="ja-JP" sz="1400" dirty="0">
                <a:solidFill>
                  <a:srgbClr val="000000"/>
                </a:solidFill>
                <a:ea typeface="メイリオ" charset="-128"/>
                <a:cs typeface="メイリオ" charset="-128"/>
              </a:rPr>
              <a:t>=10 /</a:t>
            </a:r>
          </a:p>
          <a:p>
            <a:pPr eaLnBrk="1" hangingPunct="1">
              <a:lnSpc>
                <a:spcPct val="100000"/>
              </a:lnSpc>
              <a:spcBef>
                <a:spcPct val="0"/>
              </a:spcBef>
              <a:buFontTx/>
              <a:buNone/>
            </a:pPr>
            <a:r>
              <a:rPr lang="en-US" altLang="ja-JP" sz="1400" dirty="0" err="1">
                <a:solidFill>
                  <a:srgbClr val="000000"/>
                </a:solidFill>
                <a:ea typeface="メイリオ" charset="-128"/>
                <a:cs typeface="メイリオ" charset="-128"/>
              </a:rPr>
              <a:t>vscf</a:t>
            </a:r>
            <a:r>
              <a:rPr lang="en-US" altLang="ja-JP" sz="1400" dirty="0">
                <a:solidFill>
                  <a:srgbClr val="000000"/>
                </a:solidFill>
                <a:ea typeface="メイリオ" charset="-128"/>
                <a:cs typeface="メイリオ" charset="-128"/>
              </a:rPr>
              <a:t>=.t.</a:t>
            </a:r>
          </a:p>
        </p:txBody>
      </p:sp>
      <p:sp>
        <p:nvSpPr>
          <p:cNvPr id="9" name="テキスト ボックス 14">
            <a:extLst>
              <a:ext uri="{FF2B5EF4-FFF2-40B4-BE49-F238E27FC236}">
                <a16:creationId xmlns:a16="http://schemas.microsoft.com/office/drawing/2014/main" id="{1CF7C2BE-9526-5B4C-B8D1-38AB9794196A}"/>
              </a:ext>
            </a:extLst>
          </p:cNvPr>
          <p:cNvSpPr txBox="1">
            <a:spLocks noChangeArrowheads="1"/>
          </p:cNvSpPr>
          <p:nvPr/>
        </p:nvSpPr>
        <p:spPr bwMode="auto">
          <a:xfrm>
            <a:off x="765095" y="670800"/>
            <a:ext cx="7489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The options are given in a free format using the </a:t>
            </a:r>
            <a:r>
              <a:rPr lang="en-US" altLang="ja-JP" sz="1800" dirty="0" err="1">
                <a:solidFill>
                  <a:srgbClr val="000000"/>
                </a:solidFill>
                <a:latin typeface="+mn-lt"/>
                <a:ea typeface="+mn-ea"/>
                <a:cs typeface="メイリオ" charset="-128"/>
              </a:rPr>
              <a:t>namelist</a:t>
            </a:r>
            <a:r>
              <a:rPr lang="en-US" altLang="ja-JP" sz="1800" dirty="0">
                <a:solidFill>
                  <a:srgbClr val="000000"/>
                </a:solidFill>
                <a:latin typeface="+mn-lt"/>
                <a:ea typeface="+mn-ea"/>
                <a:cs typeface="メイリオ" charset="-128"/>
              </a:rPr>
              <a:t> of Fortran, that is, you can put space and new lines as you like as long as the options are   defined in a section between &amp;name … /. For example,</a:t>
            </a:r>
          </a:p>
        </p:txBody>
      </p:sp>
      <p:sp>
        <p:nvSpPr>
          <p:cNvPr id="10" name="テキスト ボックス 9">
            <a:extLst>
              <a:ext uri="{FF2B5EF4-FFF2-40B4-BE49-F238E27FC236}">
                <a16:creationId xmlns:a16="http://schemas.microsoft.com/office/drawing/2014/main" id="{82C63821-C96D-A64E-A22D-07BE05BF18D3}"/>
              </a:ext>
            </a:extLst>
          </p:cNvPr>
          <p:cNvSpPr txBox="1"/>
          <p:nvPr/>
        </p:nvSpPr>
        <p:spPr>
          <a:xfrm>
            <a:off x="749598" y="5097103"/>
            <a:ext cx="4806637" cy="369332"/>
          </a:xfrm>
          <a:prstGeom prst="rect">
            <a:avLst/>
          </a:prstGeom>
          <a:noFill/>
        </p:spPr>
        <p:txBody>
          <a:bodyPr wrap="none" rtlCol="0">
            <a:spAutoFit/>
          </a:bodyPr>
          <a:lstStyle/>
          <a:p>
            <a:r>
              <a:rPr kumimoji="1" lang="en-US" altLang="ja-JP" dirty="0"/>
              <a:t>is different because “</a:t>
            </a:r>
            <a:r>
              <a:rPr kumimoji="1" lang="en-US" altLang="ja-JP" dirty="0" err="1"/>
              <a:t>vscf</a:t>
            </a:r>
            <a:r>
              <a:rPr kumimoji="1" lang="en-US" altLang="ja-JP" dirty="0"/>
              <a:t> = .t.” is out of &amp;</a:t>
            </a:r>
            <a:r>
              <a:rPr kumimoji="1" lang="en-US" altLang="ja-JP" dirty="0" err="1"/>
              <a:t>vib</a:t>
            </a:r>
            <a:r>
              <a:rPr lang="en-US" altLang="ja-JP" dirty="0"/>
              <a:t> … /</a:t>
            </a:r>
            <a:r>
              <a:rPr kumimoji="1" lang="en-US" altLang="ja-JP" dirty="0"/>
              <a:t>.</a:t>
            </a:r>
            <a:endParaRPr kumimoji="1" lang="ja-JP" altLang="en-US"/>
          </a:p>
        </p:txBody>
      </p:sp>
    </p:spTree>
    <p:extLst>
      <p:ext uri="{BB962C8B-B14F-4D97-AF65-F5344CB8AC3E}">
        <p14:creationId xmlns:p14="http://schemas.microsoft.com/office/powerpoint/2010/main" val="35666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6B8BE75-1FA8-3E4E-8A81-DB8C85D74C1E}"/>
              </a:ext>
            </a:extLst>
          </p:cNvPr>
          <p:cNvSpPr txBox="1"/>
          <p:nvPr/>
        </p:nvSpPr>
        <p:spPr>
          <a:xfrm>
            <a:off x="1379349" y="2738146"/>
            <a:ext cx="3776547" cy="3539430"/>
          </a:xfrm>
          <a:prstGeom prst="rect">
            <a:avLst/>
          </a:prstGeom>
          <a:noFill/>
          <a:ln>
            <a:solidFill>
              <a:schemeClr val="accent1"/>
            </a:solidFill>
          </a:ln>
        </p:spPr>
        <p:txBody>
          <a:bodyPr wrap="none" rtlCol="0">
            <a:spAutoFit/>
          </a:bodyPr>
          <a:lstStyle/>
          <a:p>
            <a:r>
              <a:rPr lang="en-US" altLang="ja-JP" sz="1400" dirty="0"/>
              <a:t> &gt;&gt; POTENTIAL</a:t>
            </a:r>
          </a:p>
          <a:p>
            <a:endParaRPr lang="en-US" altLang="ja-JP" sz="1400" dirty="0"/>
          </a:p>
          <a:p>
            <a:r>
              <a:rPr lang="en-US" altLang="ja-JP" sz="1400" dirty="0"/>
              <a:t>      [  OPTIONS  ]</a:t>
            </a:r>
          </a:p>
          <a:p>
            <a:endParaRPr lang="en-US" altLang="ja-JP" sz="1400" dirty="0"/>
          </a:p>
          <a:p>
            <a:r>
              <a:rPr lang="en-US" altLang="ja-JP" sz="1400" dirty="0"/>
              <a:t>         MR         =        3</a:t>
            </a:r>
          </a:p>
          <a:p>
            <a:r>
              <a:rPr lang="en-US" altLang="ja-JP" sz="1400" dirty="0"/>
              <a:t>         MCS_CUTOFF = 0.10E-03</a:t>
            </a:r>
          </a:p>
          <a:p>
            <a:r>
              <a:rPr lang="en-US" altLang="ja-JP" sz="1400" dirty="0"/>
              <a:t>         MCS_GRID   = -.10E+01</a:t>
            </a:r>
          </a:p>
          <a:p>
            <a:r>
              <a:rPr lang="en-US" altLang="ja-JP" sz="1400" dirty="0"/>
              <a:t>         POTDIR     = ./</a:t>
            </a:r>
          </a:p>
          <a:p>
            <a:endParaRPr lang="en-US" altLang="ja-JP" sz="1400" dirty="0"/>
          </a:p>
          <a:p>
            <a:r>
              <a:rPr lang="en-US" altLang="ja-JP" sz="1400" dirty="0"/>
              <a:t>         1MR-PEF</a:t>
            </a:r>
          </a:p>
          <a:p>
            <a:endParaRPr lang="en-US" altLang="ja-JP" sz="1400" dirty="0"/>
          </a:p>
          <a:p>
            <a:r>
              <a:rPr lang="en-US" altLang="ja-JP" sz="1400" dirty="0"/>
              <a:t>         o GRID PEF</a:t>
            </a:r>
          </a:p>
          <a:p>
            <a:endParaRPr lang="en-US" altLang="ja-JP" sz="1400" dirty="0"/>
          </a:p>
          <a:p>
            <a:r>
              <a:rPr lang="en-US" altLang="ja-JP" sz="1400" dirty="0"/>
              <a:t>           MODE=   1, GRID=  11    B3LYP/cc-</a:t>
            </a:r>
            <a:r>
              <a:rPr lang="en-US" altLang="ja-JP" sz="1400" dirty="0" err="1"/>
              <a:t>pVDZ</a:t>
            </a:r>
            <a:r>
              <a:rPr lang="en-US" altLang="ja-JP" sz="1400" dirty="0"/>
              <a:t> (11)</a:t>
            </a:r>
          </a:p>
          <a:p>
            <a:r>
              <a:rPr lang="en-US" altLang="ja-JP" sz="1400" dirty="0"/>
              <a:t>           MODE=   2, GRID=  11    B3LYP/cc-</a:t>
            </a:r>
            <a:r>
              <a:rPr lang="en-US" altLang="ja-JP" sz="1400" dirty="0" err="1"/>
              <a:t>pVDZ</a:t>
            </a:r>
            <a:r>
              <a:rPr lang="en-US" altLang="ja-JP" sz="1400" dirty="0"/>
              <a:t> (11)</a:t>
            </a:r>
          </a:p>
          <a:p>
            <a:r>
              <a:rPr lang="en-US" altLang="ja-JP" sz="1400" dirty="0"/>
              <a:t>           MODE=   3, GRID=  11    B3LYP/cc-</a:t>
            </a:r>
            <a:r>
              <a:rPr lang="en-US" altLang="ja-JP" sz="1400" dirty="0" err="1"/>
              <a:t>pVDZ</a:t>
            </a:r>
            <a:r>
              <a:rPr lang="en-US" altLang="ja-JP" sz="1400" dirty="0"/>
              <a:t> (11)</a:t>
            </a:r>
          </a:p>
        </p:txBody>
      </p:sp>
      <p:sp>
        <p:nvSpPr>
          <p:cNvPr id="18433"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6561F767-AAE7-8F41-8720-A37A7553B768}" type="slidenum">
              <a:rPr lang="ja-JP" altLang="en-US" sz="1200">
                <a:solidFill>
                  <a:srgbClr val="898989"/>
                </a:solidFill>
                <a:latin typeface="Arial" charset="0"/>
              </a:rPr>
              <a:pPr>
                <a:lnSpc>
                  <a:spcPct val="100000"/>
                </a:lnSpc>
                <a:spcBef>
                  <a:spcPct val="0"/>
                </a:spcBef>
                <a:buFontTx/>
                <a:buNone/>
              </a:pPr>
              <a:t>6</a:t>
            </a:fld>
            <a:endParaRPr lang="ja-JP" altLang="en-US" sz="1200">
              <a:solidFill>
                <a:srgbClr val="898989"/>
              </a:solidFill>
              <a:latin typeface="Arial" charset="0"/>
            </a:endParaRPr>
          </a:p>
        </p:txBody>
      </p:sp>
      <p:sp>
        <p:nvSpPr>
          <p:cNvPr id="18436" name="テキスト ボックス 7"/>
          <p:cNvSpPr txBox="1">
            <a:spLocks noChangeArrowheads="1"/>
          </p:cNvSpPr>
          <p:nvPr/>
        </p:nvSpPr>
        <p:spPr bwMode="auto">
          <a:xfrm>
            <a:off x="4511675" y="1761132"/>
            <a:ext cx="38052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Setting of HO basis sets. Frequencies are taken from the </a:t>
            </a:r>
            <a:r>
              <a:rPr lang="en-US" altLang="ja-JP" sz="1800" dirty="0" err="1">
                <a:ea typeface="メイリオ" charset="-128"/>
                <a:cs typeface="メイリオ" charset="-128"/>
              </a:rPr>
              <a:t>minfo</a:t>
            </a:r>
            <a:r>
              <a:rPr lang="en-US" altLang="ja-JP" sz="1800" dirty="0">
                <a:ea typeface="メイリオ" charset="-128"/>
                <a:cs typeface="メイリオ" charset="-128"/>
              </a:rPr>
              <a:t> file.</a:t>
            </a:r>
            <a:endParaRPr lang="ja-JP" altLang="en-US" sz="1800">
              <a:ea typeface="メイリオ" charset="-128"/>
              <a:cs typeface="メイリオ" charset="-128"/>
            </a:endParaRPr>
          </a:p>
        </p:txBody>
      </p:sp>
      <p:sp>
        <p:nvSpPr>
          <p:cNvPr id="18438" name="テキスト ボックス 11"/>
          <p:cNvSpPr txBox="1">
            <a:spLocks noChangeArrowheads="1"/>
          </p:cNvSpPr>
          <p:nvPr/>
        </p:nvSpPr>
        <p:spPr bwMode="auto">
          <a:xfrm>
            <a:off x="5296304" y="5536452"/>
            <a:ext cx="287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1MR grid PES with 11 grid points.</a:t>
            </a:r>
            <a:endParaRPr lang="ja-JP" altLang="en-US" sz="1800">
              <a:ea typeface="メイリオ" charset="-128"/>
              <a:cs typeface="メイリオ" charset="-128"/>
            </a:endParaRPr>
          </a:p>
        </p:txBody>
      </p:sp>
      <p:sp>
        <p:nvSpPr>
          <p:cNvPr id="20" name="テキスト ボックス 14">
            <a:extLst>
              <a:ext uri="{FF2B5EF4-FFF2-40B4-BE49-F238E27FC236}">
                <a16:creationId xmlns:a16="http://schemas.microsoft.com/office/drawing/2014/main" id="{B759317E-A2FC-CF43-99D3-D7BAB4A9373E}"/>
              </a:ext>
            </a:extLst>
          </p:cNvPr>
          <p:cNvSpPr txBox="1">
            <a:spLocks noChangeArrowheads="1"/>
          </p:cNvSpPr>
          <p:nvPr/>
        </p:nvSpPr>
        <p:spPr bwMode="auto">
          <a:xfrm>
            <a:off x="827088" y="110156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The output, </a:t>
            </a:r>
            <a:r>
              <a:rPr lang="en-US" altLang="ja-JP" sz="1800" dirty="0" err="1">
                <a:solidFill>
                  <a:srgbClr val="000000"/>
                </a:solidFill>
                <a:latin typeface="+mn-lt"/>
                <a:ea typeface="+mn-ea"/>
                <a:cs typeface="メイリオ" charset="-128"/>
              </a:rPr>
              <a:t>vscf.out</a:t>
            </a:r>
            <a:r>
              <a:rPr lang="en-US" altLang="ja-JP" sz="1800" dirty="0">
                <a:solidFill>
                  <a:srgbClr val="000000"/>
                </a:solidFill>
                <a:latin typeface="+mn-lt"/>
                <a:ea typeface="+mn-ea"/>
                <a:cs typeface="メイリオ" charset="-128"/>
              </a:rPr>
              <a:t>, looks as follow:</a:t>
            </a:r>
          </a:p>
        </p:txBody>
      </p:sp>
      <p:sp>
        <p:nvSpPr>
          <p:cNvPr id="2" name="テキスト ボックス 1">
            <a:extLst>
              <a:ext uri="{FF2B5EF4-FFF2-40B4-BE49-F238E27FC236}">
                <a16:creationId xmlns:a16="http://schemas.microsoft.com/office/drawing/2014/main" id="{B18DFEE7-C56D-C64D-87DC-8583E3BA2EC8}"/>
              </a:ext>
            </a:extLst>
          </p:cNvPr>
          <p:cNvSpPr txBox="1"/>
          <p:nvPr/>
        </p:nvSpPr>
        <p:spPr>
          <a:xfrm>
            <a:off x="1379349" y="1591268"/>
            <a:ext cx="2958246" cy="954107"/>
          </a:xfrm>
          <a:prstGeom prst="rect">
            <a:avLst/>
          </a:prstGeom>
          <a:noFill/>
          <a:ln>
            <a:solidFill>
              <a:schemeClr val="accent1"/>
            </a:solidFill>
          </a:ln>
        </p:spPr>
        <p:txBody>
          <a:bodyPr wrap="none" rtlCol="0">
            <a:spAutoFit/>
          </a:bodyPr>
          <a:lstStyle/>
          <a:p>
            <a:r>
              <a:rPr lang="en-US" altLang="ja-JP" sz="1400" dirty="0"/>
              <a:t> &gt;&gt; BASIS FUNCTIONS</a:t>
            </a:r>
          </a:p>
          <a:p>
            <a:r>
              <a:rPr lang="en-US" altLang="ja-JP" sz="1400" dirty="0"/>
              <a:t>      MODE :         1        2        3</a:t>
            </a:r>
          </a:p>
          <a:p>
            <a:r>
              <a:rPr lang="en-US" altLang="ja-JP" sz="1400" dirty="0"/>
              <a:t>      MAXV :        10       10       10</a:t>
            </a:r>
          </a:p>
          <a:p>
            <a:r>
              <a:rPr lang="en-US" altLang="ja-JP" sz="1400" dirty="0"/>
              <a:t>      FREQ :   1659.40  3752.61  3853.49</a:t>
            </a:r>
            <a:endParaRPr kumimoji="1" lang="ja-JP" altLang="en-US" sz="1400"/>
          </a:p>
        </p:txBody>
      </p:sp>
      <p:sp>
        <p:nvSpPr>
          <p:cNvPr id="23" name="テキスト ボックス 10">
            <a:extLst>
              <a:ext uri="{FF2B5EF4-FFF2-40B4-BE49-F238E27FC236}">
                <a16:creationId xmlns:a16="http://schemas.microsoft.com/office/drawing/2014/main" id="{697CC5CA-85C1-DE46-A747-4780C3E7E07C}"/>
              </a:ext>
            </a:extLst>
          </p:cNvPr>
          <p:cNvSpPr txBox="1">
            <a:spLocks noChangeArrowheads="1"/>
          </p:cNvSpPr>
          <p:nvPr/>
        </p:nvSpPr>
        <p:spPr bwMode="auto">
          <a:xfrm>
            <a:off x="5245100" y="3232209"/>
            <a:ext cx="30718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The information of the PES is printed. pot files in the current directory are read by the program. It’s a good practice to check if the PES is specified in the way you intended.</a:t>
            </a:r>
            <a:endParaRPr lang="ja-JP" altLang="en-US" sz="1800">
              <a:ea typeface="メイリオ" charset="-128"/>
              <a:cs typeface="メイリオ" charset="-128"/>
            </a:endParaRPr>
          </a:p>
        </p:txBody>
      </p:sp>
      <p:sp>
        <p:nvSpPr>
          <p:cNvPr id="24" name="テキスト ボックス 23">
            <a:extLst>
              <a:ext uri="{FF2B5EF4-FFF2-40B4-BE49-F238E27FC236}">
                <a16:creationId xmlns:a16="http://schemas.microsoft.com/office/drawing/2014/main" id="{91B3A38D-CD0C-6147-BB6A-913826BE4762}"/>
              </a:ext>
            </a:extLst>
          </p:cNvPr>
          <p:cNvSpPr txBox="1"/>
          <p:nvPr/>
        </p:nvSpPr>
        <p:spPr>
          <a:xfrm>
            <a:off x="1374599" y="661374"/>
            <a:ext cx="6632348"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a:t>
            </a:r>
            <a:r>
              <a:rPr lang="en-US" altLang="ja-JP" sz="1400" dirty="0">
                <a:latin typeface="Courier" charset="0"/>
                <a:ea typeface="Courier" charset="0"/>
                <a:cs typeface="Courier" charset="0"/>
              </a:rPr>
              <a:t> &lt; </a:t>
            </a:r>
            <a:r>
              <a:rPr lang="en-US" altLang="ja-JP" sz="1400" dirty="0" err="1">
                <a:latin typeface="Courier" charset="0"/>
                <a:ea typeface="Courier" charset="0"/>
                <a:cs typeface="Courier" charset="0"/>
              </a:rPr>
              <a:t>vscf.inp</a:t>
            </a:r>
            <a:r>
              <a:rPr lang="en-US" altLang="ja-JP" sz="1400" dirty="0">
                <a:latin typeface="Courier" charset="0"/>
                <a:ea typeface="Courier" charset="0"/>
                <a:cs typeface="Courier" charset="0"/>
              </a:rPr>
              <a:t> &gt; </a:t>
            </a:r>
            <a:r>
              <a:rPr lang="en-US" altLang="ja-JP" sz="1400" dirty="0" err="1">
                <a:latin typeface="Courier" charset="0"/>
                <a:ea typeface="Courier" charset="0"/>
                <a:cs typeface="Courier" charset="0"/>
              </a:rPr>
              <a:t>vscf.out</a:t>
            </a:r>
            <a:endParaRPr lang="en-US" altLang="ja-JP" sz="1400" dirty="0">
              <a:latin typeface="Courier" charset="0"/>
              <a:ea typeface="Courier" charset="0"/>
              <a:cs typeface="Courier" charset="0"/>
            </a:endParaRPr>
          </a:p>
        </p:txBody>
      </p:sp>
      <p:sp>
        <p:nvSpPr>
          <p:cNvPr id="28" name="テキスト ボックス 14">
            <a:extLst>
              <a:ext uri="{FF2B5EF4-FFF2-40B4-BE49-F238E27FC236}">
                <a16:creationId xmlns:a16="http://schemas.microsoft.com/office/drawing/2014/main" id="{E2CD7B9A-D797-A343-A584-5E204A6AC63C}"/>
              </a:ext>
            </a:extLst>
          </p:cNvPr>
          <p:cNvSpPr txBox="1">
            <a:spLocks noChangeArrowheads="1"/>
          </p:cNvSpPr>
          <p:nvPr/>
        </p:nvSpPr>
        <p:spPr bwMode="auto">
          <a:xfrm>
            <a:off x="827088" y="263466"/>
            <a:ext cx="5248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mn-ea"/>
                <a:cs typeface="メイリオ" charset="-128"/>
              </a:rPr>
              <a:t>Run the job by,</a:t>
            </a:r>
          </a:p>
        </p:txBody>
      </p:sp>
    </p:spTree>
    <p:extLst>
      <p:ext uri="{BB962C8B-B14F-4D97-AF65-F5344CB8AC3E}">
        <p14:creationId xmlns:p14="http://schemas.microsoft.com/office/powerpoint/2010/main" val="159946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D19DC8-088B-3845-A1BA-B5E9AC3E299F}"/>
              </a:ext>
            </a:extLst>
          </p:cNvPr>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2333DD26-C029-0A45-87E1-3583055E636E}"/>
              </a:ext>
            </a:extLst>
          </p:cNvPr>
          <p:cNvSpPr txBox="1"/>
          <p:nvPr/>
        </p:nvSpPr>
        <p:spPr>
          <a:xfrm>
            <a:off x="1379348" y="526942"/>
            <a:ext cx="4819973" cy="3108543"/>
          </a:xfrm>
          <a:prstGeom prst="rect">
            <a:avLst/>
          </a:prstGeom>
          <a:noFill/>
          <a:ln>
            <a:solidFill>
              <a:schemeClr val="accent1"/>
            </a:solidFill>
          </a:ln>
        </p:spPr>
        <p:txBody>
          <a:bodyPr wrap="square" rtlCol="0">
            <a:spAutoFit/>
          </a:bodyPr>
          <a:lstStyle/>
          <a:p>
            <a:r>
              <a:rPr lang="en-US" altLang="ja-JP" sz="1400" dirty="0"/>
              <a:t>         2MR-PEF</a:t>
            </a:r>
          </a:p>
          <a:p>
            <a:endParaRPr lang="en-US" altLang="ja-JP" sz="1400" dirty="0"/>
          </a:p>
          <a:p>
            <a:r>
              <a:rPr lang="en-US" altLang="ja-JP" sz="1400" dirty="0"/>
              <a:t>         o GRID PEF</a:t>
            </a:r>
          </a:p>
          <a:p>
            <a:endParaRPr lang="en-US" altLang="ja-JP" sz="1400" dirty="0"/>
          </a:p>
          <a:p>
            <a:r>
              <a:rPr lang="en-US" altLang="ja-JP" sz="1400" dirty="0"/>
              <a:t>           MODE=   2   1, GRID=  11  11    B3LYP/cc-</a:t>
            </a:r>
            <a:r>
              <a:rPr lang="en-US" altLang="ja-JP" sz="1400" dirty="0" err="1"/>
              <a:t>pVDZ</a:t>
            </a:r>
            <a:r>
              <a:rPr lang="en-US" altLang="ja-JP" sz="1400" dirty="0"/>
              <a:t> (11)</a:t>
            </a:r>
          </a:p>
          <a:p>
            <a:r>
              <a:rPr lang="en-US" altLang="ja-JP" sz="1400" dirty="0"/>
              <a:t>           MODE=   3   1, GRID=  11  11    B3LYP/cc-</a:t>
            </a:r>
            <a:r>
              <a:rPr lang="en-US" altLang="ja-JP" sz="1400" dirty="0" err="1"/>
              <a:t>pVDZ</a:t>
            </a:r>
            <a:r>
              <a:rPr lang="en-US" altLang="ja-JP" sz="1400" dirty="0"/>
              <a:t> (11)</a:t>
            </a:r>
          </a:p>
          <a:p>
            <a:r>
              <a:rPr lang="en-US" altLang="ja-JP" sz="1400" dirty="0"/>
              <a:t>           MODE=   3   2, GRID=  11  11    B3LYP/cc-</a:t>
            </a:r>
            <a:r>
              <a:rPr lang="en-US" altLang="ja-JP" sz="1400" dirty="0" err="1"/>
              <a:t>pVDZ</a:t>
            </a:r>
            <a:r>
              <a:rPr lang="en-US" altLang="ja-JP" sz="1400" dirty="0"/>
              <a:t> (11)</a:t>
            </a:r>
          </a:p>
          <a:p>
            <a:endParaRPr lang="en-US" altLang="ja-JP" sz="1400" dirty="0"/>
          </a:p>
          <a:p>
            <a:endParaRPr lang="en-US" altLang="ja-JP" sz="1400" dirty="0"/>
          </a:p>
          <a:p>
            <a:r>
              <a:rPr lang="en-US" altLang="ja-JP" sz="1400" dirty="0"/>
              <a:t>         3MR-PEF</a:t>
            </a:r>
          </a:p>
          <a:p>
            <a:endParaRPr lang="en-US" altLang="ja-JP" sz="1400" dirty="0"/>
          </a:p>
          <a:p>
            <a:r>
              <a:rPr lang="en-US" altLang="ja-JP" sz="1400" dirty="0"/>
              <a:t>         o GRID PEF</a:t>
            </a:r>
          </a:p>
          <a:p>
            <a:endParaRPr lang="en-US" altLang="ja-JP" sz="1400" dirty="0"/>
          </a:p>
          <a:p>
            <a:r>
              <a:rPr lang="en-US" altLang="ja-JP" sz="1400" dirty="0"/>
              <a:t>           MODE=   3   2   1, GRID=  11  11  11    B3LYP/cc-</a:t>
            </a:r>
            <a:r>
              <a:rPr lang="en-US" altLang="ja-JP" sz="1400" dirty="0" err="1"/>
              <a:t>pVDZ</a:t>
            </a:r>
            <a:r>
              <a:rPr lang="en-US" altLang="ja-JP" sz="1400" dirty="0"/>
              <a:t> (11)</a:t>
            </a:r>
            <a:endParaRPr kumimoji="1" lang="ja-JP" altLang="en-US" sz="1400"/>
          </a:p>
        </p:txBody>
      </p:sp>
      <p:sp>
        <p:nvSpPr>
          <p:cNvPr id="7" name="テキスト ボックス 11">
            <a:extLst>
              <a:ext uri="{FF2B5EF4-FFF2-40B4-BE49-F238E27FC236}">
                <a16:creationId xmlns:a16="http://schemas.microsoft.com/office/drawing/2014/main" id="{22E759BE-F464-B347-A7E6-9E5AA951519F}"/>
              </a:ext>
            </a:extLst>
          </p:cNvPr>
          <p:cNvSpPr txBox="1">
            <a:spLocks noChangeArrowheads="1"/>
          </p:cNvSpPr>
          <p:nvPr/>
        </p:nvSpPr>
        <p:spPr bwMode="auto">
          <a:xfrm>
            <a:off x="6272696" y="1356963"/>
            <a:ext cx="20442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2MR grid PES with 11 grid points.</a:t>
            </a:r>
            <a:endParaRPr lang="ja-JP" altLang="en-US" sz="1800">
              <a:ea typeface="メイリオ" charset="-128"/>
              <a:cs typeface="メイリオ" charset="-128"/>
            </a:endParaRPr>
          </a:p>
        </p:txBody>
      </p:sp>
      <p:sp>
        <p:nvSpPr>
          <p:cNvPr id="8" name="テキスト ボックス 11">
            <a:extLst>
              <a:ext uri="{FF2B5EF4-FFF2-40B4-BE49-F238E27FC236}">
                <a16:creationId xmlns:a16="http://schemas.microsoft.com/office/drawing/2014/main" id="{39A3EB03-1C68-DE44-80DF-5D7028EF736D}"/>
              </a:ext>
            </a:extLst>
          </p:cNvPr>
          <p:cNvSpPr txBox="1">
            <a:spLocks noChangeArrowheads="1"/>
          </p:cNvSpPr>
          <p:nvPr/>
        </p:nvSpPr>
        <p:spPr bwMode="auto">
          <a:xfrm>
            <a:off x="6272696" y="2996952"/>
            <a:ext cx="20442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3MR grid PES with 11 grid points.</a:t>
            </a:r>
            <a:endParaRPr lang="ja-JP" altLang="en-US" sz="1800">
              <a:ea typeface="メイリオ" charset="-128"/>
              <a:cs typeface="メイリオ" charset="-128"/>
            </a:endParaRPr>
          </a:p>
        </p:txBody>
      </p:sp>
      <p:sp>
        <p:nvSpPr>
          <p:cNvPr id="9" name="テキスト ボックス 8">
            <a:extLst>
              <a:ext uri="{FF2B5EF4-FFF2-40B4-BE49-F238E27FC236}">
                <a16:creationId xmlns:a16="http://schemas.microsoft.com/office/drawing/2014/main" id="{EA07AF8B-A126-1A49-9369-C1FB0AD99217}"/>
              </a:ext>
            </a:extLst>
          </p:cNvPr>
          <p:cNvSpPr txBox="1"/>
          <p:nvPr/>
        </p:nvSpPr>
        <p:spPr>
          <a:xfrm>
            <a:off x="1379349" y="3890075"/>
            <a:ext cx="4842416" cy="2246769"/>
          </a:xfrm>
          <a:prstGeom prst="rect">
            <a:avLst/>
          </a:prstGeom>
          <a:noFill/>
          <a:ln>
            <a:solidFill>
              <a:schemeClr val="accent1"/>
            </a:solidFill>
          </a:ln>
        </p:spPr>
        <p:txBody>
          <a:bodyPr wrap="none" rtlCol="0">
            <a:spAutoFit/>
          </a:bodyPr>
          <a:lstStyle/>
          <a:p>
            <a:r>
              <a:rPr lang="en-US" altLang="ja-JP" sz="1400" dirty="0"/>
              <a:t> o INITIAL GUESS FROM (CONTRACTED) HARMONIC OSCILLATOR</a:t>
            </a:r>
          </a:p>
          <a:p>
            <a:endParaRPr lang="en-US" altLang="ja-JP" sz="1400" dirty="0"/>
          </a:p>
          <a:p>
            <a:r>
              <a:rPr lang="en-US" altLang="ja-JP" sz="1400" dirty="0"/>
              <a:t>   -- (ITERATION) -------- (EOLD) -------- (ENEW) ----- (DELTA E) --</a:t>
            </a:r>
          </a:p>
          <a:p>
            <a:r>
              <a:rPr lang="en-US" altLang="ja-JP" sz="1400" dirty="0"/>
              <a:t>                          1           4687.67             4589.42      -0.983D+02</a:t>
            </a:r>
          </a:p>
          <a:p>
            <a:r>
              <a:rPr lang="en-US" altLang="ja-JP" sz="1400" dirty="0"/>
              <a:t>                          2           4589.42             4586.72      -0.270D+01</a:t>
            </a:r>
          </a:p>
          <a:p>
            <a:r>
              <a:rPr lang="en-US" altLang="ja-JP" sz="1400" dirty="0"/>
              <a:t>                          3           4586.72             4586.64      -0.809D-01</a:t>
            </a:r>
          </a:p>
          <a:p>
            <a:r>
              <a:rPr lang="en-US" altLang="ja-JP" sz="1400" dirty="0"/>
              <a:t>                          4           4586.64             4586.64      -0.254D-02</a:t>
            </a:r>
          </a:p>
          <a:p>
            <a:r>
              <a:rPr lang="en-US" altLang="ja-JP" sz="1400" dirty="0"/>
              <a:t>                          5           4586.64             4586.64      -0.800D-04</a:t>
            </a:r>
          </a:p>
          <a:p>
            <a:r>
              <a:rPr lang="en-US" altLang="ja-JP" sz="1400" dirty="0"/>
              <a:t>   --------------------------------------------------------------------------------</a:t>
            </a:r>
          </a:p>
          <a:p>
            <a:r>
              <a:rPr lang="en-US" altLang="ja-JP" sz="1400" dirty="0"/>
              <a:t>       E(VSCF)=     4586.63552176</a:t>
            </a:r>
            <a:endParaRPr kumimoji="1" lang="ja-JP" altLang="en-US" sz="1400"/>
          </a:p>
        </p:txBody>
      </p:sp>
      <p:sp>
        <p:nvSpPr>
          <p:cNvPr id="10" name="テキスト ボックス 21">
            <a:extLst>
              <a:ext uri="{FF2B5EF4-FFF2-40B4-BE49-F238E27FC236}">
                <a16:creationId xmlns:a16="http://schemas.microsoft.com/office/drawing/2014/main" id="{178B25D2-634B-D64C-ABD8-59097BE862FE}"/>
              </a:ext>
            </a:extLst>
          </p:cNvPr>
          <p:cNvSpPr txBox="1">
            <a:spLocks noChangeArrowheads="1"/>
          </p:cNvSpPr>
          <p:nvPr/>
        </p:nvSpPr>
        <p:spPr bwMode="auto">
          <a:xfrm>
            <a:off x="6382735" y="4863765"/>
            <a:ext cx="1503060" cy="36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dirty="0">
                <a:ea typeface="メイリオ" charset="-128"/>
                <a:cs typeface="メイリオ" charset="-128"/>
              </a:rPr>
              <a:t>VSCF iteration</a:t>
            </a:r>
            <a:endParaRPr lang="ja-JP" altLang="en-US" sz="1800">
              <a:ea typeface="メイリオ" charset="-128"/>
              <a:cs typeface="メイリオ" charset="-128"/>
            </a:endParaRPr>
          </a:p>
        </p:txBody>
      </p:sp>
      <p:sp>
        <p:nvSpPr>
          <p:cNvPr id="11" name="テキスト ボックス 10">
            <a:extLst>
              <a:ext uri="{FF2B5EF4-FFF2-40B4-BE49-F238E27FC236}">
                <a16:creationId xmlns:a16="http://schemas.microsoft.com/office/drawing/2014/main" id="{BA45A99E-B382-4A43-AD53-68A4A8AAFA21}"/>
              </a:ext>
            </a:extLst>
          </p:cNvPr>
          <p:cNvSpPr txBox="1">
            <a:spLocks noChangeArrowheads="1"/>
          </p:cNvSpPr>
          <p:nvPr/>
        </p:nvSpPr>
        <p:spPr bwMode="auto">
          <a:xfrm>
            <a:off x="6324725" y="5781085"/>
            <a:ext cx="1858406" cy="36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Zero-point Energy</a:t>
            </a:r>
            <a:endParaRPr lang="ja-JP" altLang="en-US" sz="1800">
              <a:ea typeface="メイリオ" charset="-128"/>
              <a:cs typeface="メイリオ" charset="-128"/>
            </a:endParaRPr>
          </a:p>
        </p:txBody>
      </p:sp>
      <p:cxnSp>
        <p:nvCxnSpPr>
          <p:cNvPr id="12" name="直線矢印コネクタ 11">
            <a:extLst>
              <a:ext uri="{FF2B5EF4-FFF2-40B4-BE49-F238E27FC236}">
                <a16:creationId xmlns:a16="http://schemas.microsoft.com/office/drawing/2014/main" id="{C654D62F-EF66-F142-A278-5EB8760F91C9}"/>
              </a:ext>
            </a:extLst>
          </p:cNvPr>
          <p:cNvCxnSpPr/>
          <p:nvPr/>
        </p:nvCxnSpPr>
        <p:spPr bwMode="auto">
          <a:xfrm>
            <a:off x="6368432" y="4678901"/>
            <a:ext cx="0" cy="828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97011C7-AE7B-7047-900F-2713850A8FAF}"/>
              </a:ext>
            </a:extLst>
          </p:cNvPr>
          <p:cNvCxnSpPr>
            <a:cxnSpLocks/>
          </p:cNvCxnSpPr>
          <p:nvPr/>
        </p:nvCxnSpPr>
        <p:spPr bwMode="auto">
          <a:xfrm flipH="1">
            <a:off x="3905573" y="5960354"/>
            <a:ext cx="24177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68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21E7A7-F095-5644-9A81-A2F9A465E6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8" name="テキスト ボックス 7">
            <a:extLst>
              <a:ext uri="{FF2B5EF4-FFF2-40B4-BE49-F238E27FC236}">
                <a16:creationId xmlns:a16="http://schemas.microsoft.com/office/drawing/2014/main" id="{13273944-533B-604B-BF3B-4A193582C950}"/>
              </a:ext>
            </a:extLst>
          </p:cNvPr>
          <p:cNvSpPr txBox="1">
            <a:spLocks noChangeArrowheads="1"/>
          </p:cNvSpPr>
          <p:nvPr/>
        </p:nvSpPr>
        <p:spPr bwMode="auto">
          <a:xfrm>
            <a:off x="6052172" y="812003"/>
            <a:ext cx="22647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eaLnBrk="1" hangingPunct="1">
              <a:lnSpc>
                <a:spcPct val="100000"/>
              </a:lnSpc>
              <a:spcBef>
                <a:spcPct val="0"/>
              </a:spcBef>
              <a:buFontTx/>
              <a:buNone/>
            </a:pPr>
            <a:r>
              <a:rPr lang="en-US" altLang="ja-JP" sz="1800">
                <a:ea typeface="メイリオ" charset="-128"/>
                <a:cs typeface="メイリオ" charset="-128"/>
              </a:rPr>
              <a:t>Virtual VSCF energies for the fundamental levels.</a:t>
            </a:r>
            <a:endParaRPr lang="ja-JP" altLang="en-US" sz="1800">
              <a:ea typeface="メイリオ" charset="-128"/>
              <a:cs typeface="メイリオ" charset="-128"/>
            </a:endParaRPr>
          </a:p>
        </p:txBody>
      </p:sp>
      <p:sp>
        <p:nvSpPr>
          <p:cNvPr id="12" name="テキスト ボックス 11">
            <a:extLst>
              <a:ext uri="{FF2B5EF4-FFF2-40B4-BE49-F238E27FC236}">
                <a16:creationId xmlns:a16="http://schemas.microsoft.com/office/drawing/2014/main" id="{214EB8A9-1806-044F-8D6E-3F563E276433}"/>
              </a:ext>
            </a:extLst>
          </p:cNvPr>
          <p:cNvSpPr txBox="1"/>
          <p:nvPr/>
        </p:nvSpPr>
        <p:spPr>
          <a:xfrm>
            <a:off x="1301858" y="495946"/>
            <a:ext cx="4703532" cy="1384995"/>
          </a:xfrm>
          <a:prstGeom prst="rect">
            <a:avLst/>
          </a:prstGeom>
          <a:noFill/>
          <a:ln>
            <a:solidFill>
              <a:schemeClr val="accent1"/>
            </a:solidFill>
          </a:ln>
        </p:spPr>
        <p:txBody>
          <a:bodyPr wrap="none" rtlCol="0">
            <a:spAutoFit/>
          </a:bodyPr>
          <a:lstStyle/>
          <a:p>
            <a:r>
              <a:rPr lang="en-US" altLang="ja-JP" sz="1400" dirty="0"/>
              <a:t> &gt;&gt; VIRTUAL VSCF ENERGIES</a:t>
            </a:r>
          </a:p>
          <a:p>
            <a:endParaRPr lang="en-US" altLang="ja-JP" sz="1400" dirty="0"/>
          </a:p>
          <a:p>
            <a:r>
              <a:rPr lang="en-US" altLang="ja-JP" sz="1400" dirty="0"/>
              <a:t>      o VSCF STATES               TOTAL ENERGY         E-E0</a:t>
            </a:r>
          </a:p>
          <a:p>
            <a:r>
              <a:rPr lang="en-US" altLang="ja-JP" sz="1400" dirty="0"/>
              <a:t>          1_1                              6184.36878830        1597.73326654</a:t>
            </a:r>
          </a:p>
          <a:p>
            <a:r>
              <a:rPr lang="en-US" altLang="ja-JP" sz="1400" dirty="0"/>
              <a:t>          2_1                              8220.27988057        3633.64435881</a:t>
            </a:r>
          </a:p>
          <a:p>
            <a:r>
              <a:rPr lang="en-US" altLang="ja-JP" sz="1400" dirty="0"/>
              <a:t>          3_1                              8388.85466071        3802.21913894</a:t>
            </a:r>
            <a:endParaRPr kumimoji="1" lang="ja-JP" altLang="en-US" sz="1400"/>
          </a:p>
        </p:txBody>
      </p:sp>
      <p:sp>
        <p:nvSpPr>
          <p:cNvPr id="13" name="テキスト ボックス 12">
            <a:extLst>
              <a:ext uri="{FF2B5EF4-FFF2-40B4-BE49-F238E27FC236}">
                <a16:creationId xmlns:a16="http://schemas.microsoft.com/office/drawing/2014/main" id="{56B33E0A-2884-3041-A4BA-57FBB14E02F2}"/>
              </a:ext>
            </a:extLst>
          </p:cNvPr>
          <p:cNvSpPr txBox="1"/>
          <p:nvPr/>
        </p:nvSpPr>
        <p:spPr>
          <a:xfrm>
            <a:off x="827088" y="2061275"/>
            <a:ext cx="7489825" cy="1477328"/>
          </a:xfrm>
          <a:prstGeom prst="rect">
            <a:avLst/>
          </a:prstGeom>
          <a:noFill/>
        </p:spPr>
        <p:txBody>
          <a:bodyPr wrap="square" rtlCol="0">
            <a:spAutoFit/>
          </a:bodyPr>
          <a:lstStyle/>
          <a:p>
            <a:r>
              <a:rPr lang="en-US" altLang="ja-JP" dirty="0"/>
              <a:t>“m_1” means the 1st excited state of mode m, that is, the fundamental excitation of mode m. T</a:t>
            </a:r>
            <a:r>
              <a:rPr kumimoji="1" lang="en-US" altLang="ja-JP" dirty="0"/>
              <a:t>he virtual states are specified by the &amp;state group.</a:t>
            </a:r>
          </a:p>
          <a:p>
            <a:endParaRPr lang="en-US" altLang="ja-JP" dirty="0"/>
          </a:p>
          <a:p>
            <a:r>
              <a:rPr lang="en-US" altLang="ja-JP" dirty="0"/>
              <a:t>VSCF calculations with the grid PES correspond to the direct VSCF method. See Ref. [1] for more details.</a:t>
            </a:r>
            <a:endParaRPr lang="ja-JP" altLang="en-US"/>
          </a:p>
        </p:txBody>
      </p:sp>
    </p:spTree>
    <p:extLst>
      <p:ext uri="{BB962C8B-B14F-4D97-AF65-F5344CB8AC3E}">
        <p14:creationId xmlns:p14="http://schemas.microsoft.com/office/powerpoint/2010/main" val="1969924916"/>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3840</TotalTime>
  <Words>6092</Words>
  <Application>Microsoft Macintosh PowerPoint</Application>
  <PresentationFormat>画面に合わせる (4:3)</PresentationFormat>
  <Paragraphs>937</Paragraphs>
  <Slides>45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ＭＳ Ｐゴシック</vt:lpstr>
      <vt:lpstr>メイリオ</vt:lpstr>
      <vt:lpstr>Yu Gothic</vt:lpstr>
      <vt:lpstr>Arial</vt:lpstr>
      <vt:lpstr>Calibri</vt:lpstr>
      <vt:lpstr>Courier</vt:lpstr>
      <vt:lpstr>Times New Roman</vt:lpstr>
      <vt:lpstr>ホワイト</vt:lpstr>
      <vt:lpstr>PowerPoint プレゼンテーション</vt:lpstr>
      <vt:lpstr>PowerPoint プレゼンテーション</vt:lpstr>
      <vt:lpstr>Contents</vt:lpstr>
      <vt:lpstr>1. Basic usage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List of all Options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685</cp:revision>
  <cp:lastPrinted>2019-11-14T15:42:54Z</cp:lastPrinted>
  <dcterms:created xsi:type="dcterms:W3CDTF">2018-02-18T14:36:46Z</dcterms:created>
  <dcterms:modified xsi:type="dcterms:W3CDTF">2019-11-14T15:42:56Z</dcterms:modified>
</cp:coreProperties>
</file>