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74" r:id="rId16"/>
    <p:sldId id="269" r:id="rId17"/>
    <p:sldId id="270" r:id="rId18"/>
    <p:sldId id="271" r:id="rId19"/>
    <p:sldId id="272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66"/>
    <p:restoredTop sz="92948"/>
  </p:normalViewPr>
  <p:slideViewPr>
    <p:cSldViewPr snapToGrid="0" snapToObjects="1">
      <p:cViewPr>
        <p:scale>
          <a:sx n="83" d="100"/>
          <a:sy n="83" d="100"/>
        </p:scale>
        <p:origin x="1784" y="480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845385" y="1584506"/>
            <a:ext cx="52550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smtClean="0"/>
              <a:t>User’s guide </a:t>
            </a:r>
            <a:r>
              <a:rPr kumimoji="1" lang="en-US" altLang="ja-JP" sz="4400" dirty="0" smtClean="0"/>
              <a:t>of </a:t>
            </a:r>
            <a:r>
              <a:rPr kumimoji="1" lang="en-US" altLang="ja-JP" sz="4400" dirty="0" err="1" smtClean="0"/>
              <a:t>FSindo</a:t>
            </a:r>
            <a:endParaRPr kumimoji="1" lang="en-US" altLang="ja-JP" sz="4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9225" y="4020685"/>
            <a:ext cx="4070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Theoretical Molecular Science Laboratory</a:t>
            </a:r>
          </a:p>
          <a:p>
            <a:pPr algn="ctr"/>
            <a:r>
              <a:rPr kumimoji="1" lang="en-US" altLang="ja-JP" dirty="0" smtClean="0"/>
              <a:t>RIKEN Pioneering Research Cluster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 smtClean="0"/>
              <a:t>2018/10/14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Kiyoshi Yagi</a:t>
            </a:r>
          </a:p>
          <a:p>
            <a:pPr algn="ctr"/>
            <a:r>
              <a:rPr kumimoji="1" lang="en-US" altLang="ja-JP" dirty="0" err="1" smtClean="0"/>
              <a:t>kiyoshi.yagi@riken.jp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13AC7CA-5C82-9740-890C-DED79A876940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374650" y="296863"/>
            <a:ext cx="5881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vqdpt2.inp</a:t>
            </a:r>
            <a:endParaRPr lang="en-US" altLang="ja-JP" sz="2400" dirty="0" smtClean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23555" name="テキスト ボックス 3"/>
          <p:cNvSpPr txBox="1">
            <a:spLocks noChangeArrowheads="1"/>
          </p:cNvSpPr>
          <p:nvPr/>
        </p:nvSpPr>
        <p:spPr bwMode="auto">
          <a:xfrm>
            <a:off x="936625" y="1098550"/>
            <a:ext cx="65532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VIB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&amp;vib  MR=3  vmaxAll=10  vscf=.t. vqdpt=.t. 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&amp;states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fund=.t.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nstate=3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target_state(2,1)=2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target_state(2,2)=1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target_state(3,2)=1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target_state(3,3)=2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r-HR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VPT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r-HR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&amp;vqdpt  nGen=3 maxSum=4 /</a:t>
            </a: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3556" name="テキスト ボックス 13"/>
          <p:cNvSpPr txBox="1">
            <a:spLocks noChangeArrowheads="1"/>
          </p:cNvSpPr>
          <p:nvPr/>
        </p:nvSpPr>
        <p:spPr bwMode="auto">
          <a:xfrm>
            <a:off x="3055938" y="1662113"/>
            <a:ext cx="3922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vscf = .t. and vqdpt = .t. invokes VQDPT2.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3557" name="テキスト ボックス 13"/>
          <p:cNvSpPr txBox="1">
            <a:spLocks noChangeArrowheads="1"/>
          </p:cNvSpPr>
          <p:nvPr/>
        </p:nvSpPr>
        <p:spPr bwMode="auto">
          <a:xfrm>
            <a:off x="1222375" y="5295900"/>
            <a:ext cx="66119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327150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nGen	: Max number of iteration for generating the P space.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maxSum	: Max sum of quantum numbers to excite.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3558" name="テキスト ボックス 13"/>
          <p:cNvSpPr txBox="1">
            <a:spLocks noChangeArrowheads="1"/>
          </p:cNvSpPr>
          <p:nvPr/>
        </p:nvSpPr>
        <p:spPr bwMode="auto">
          <a:xfrm>
            <a:off x="1939925" y="2466975"/>
            <a:ext cx="2432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All fundamental levels.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3559" name="テキスト ボックス 13"/>
          <p:cNvSpPr txBox="1">
            <a:spLocks noChangeArrowheads="1"/>
          </p:cNvSpPr>
          <p:nvPr/>
        </p:nvSpPr>
        <p:spPr bwMode="auto">
          <a:xfrm>
            <a:off x="3028950" y="3394075"/>
            <a:ext cx="2432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add (020), (011), (002)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76288" y="954088"/>
            <a:ext cx="7227887" cy="51371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131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090613"/>
            <a:ext cx="26162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ED38C61-4C97-544A-A256-BF202D5A623A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374650" y="387350"/>
            <a:ext cx="588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log/vqdpt2.out</a:t>
            </a:r>
            <a:endParaRPr lang="en-US" altLang="ja-JP" sz="2400" dirty="0" smtClean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24580" name="テキスト ボックス 4"/>
          <p:cNvSpPr txBox="1">
            <a:spLocks noChangeArrowheads="1"/>
          </p:cNvSpPr>
          <p:nvPr/>
        </p:nvSpPr>
        <p:spPr bwMode="auto">
          <a:xfrm>
            <a:off x="2663825" y="3011488"/>
            <a:ext cx="1936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Parameters for the Q space.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268413" y="1978025"/>
            <a:ext cx="1314450" cy="884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4582" name="テキスト ボックス 4"/>
          <p:cNvSpPr txBox="1">
            <a:spLocks noChangeArrowheads="1"/>
          </p:cNvSpPr>
          <p:nvPr/>
        </p:nvSpPr>
        <p:spPr bwMode="auto">
          <a:xfrm>
            <a:off x="2651125" y="1949450"/>
            <a:ext cx="2081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Parameters for the P space.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268413" y="3111500"/>
            <a:ext cx="1314450" cy="296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4584" name="テキスト ボックス 13"/>
          <p:cNvSpPr txBox="1">
            <a:spLocks noChangeArrowheads="1"/>
          </p:cNvSpPr>
          <p:nvPr/>
        </p:nvSpPr>
        <p:spPr bwMode="auto">
          <a:xfrm>
            <a:off x="3476625" y="5370513"/>
            <a:ext cx="1806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1st and 2nd order correction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pic>
        <p:nvPicPr>
          <p:cNvPr id="24585" name="図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3765550"/>
            <a:ext cx="26273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6" name="テキスト ボックス 13"/>
          <p:cNvSpPr txBox="1">
            <a:spLocks noChangeArrowheads="1"/>
          </p:cNvSpPr>
          <p:nvPr/>
        </p:nvSpPr>
        <p:spPr bwMode="auto">
          <a:xfrm>
            <a:off x="3449638" y="5994400"/>
            <a:ext cx="1804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1st and 2nd order energy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524125" y="5557838"/>
            <a:ext cx="792163" cy="33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524125" y="6042025"/>
            <a:ext cx="792163" cy="33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pic>
        <p:nvPicPr>
          <p:cNvPr id="24589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1046163"/>
            <a:ext cx="3795713" cy="413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0" name="テキスト ボックス 4"/>
          <p:cNvSpPr txBox="1">
            <a:spLocks noChangeArrowheads="1"/>
          </p:cNvSpPr>
          <p:nvPr/>
        </p:nvSpPr>
        <p:spPr bwMode="auto">
          <a:xfrm>
            <a:off x="6326188" y="1384300"/>
            <a:ext cx="2433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P space components.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4591" name="テキスト ボックス 6"/>
          <p:cNvSpPr txBox="1">
            <a:spLocks noChangeArrowheads="1"/>
          </p:cNvSpPr>
          <p:nvPr/>
        </p:nvSpPr>
        <p:spPr bwMode="auto">
          <a:xfrm>
            <a:off x="6805613" y="3211513"/>
            <a:ext cx="2039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VCI-like output for the P space.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737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ea typeface="HG創英角ｺﾞｼｯｸUB" charset="-128"/>
              </a:rPr>
              <a:t>問題</a:t>
            </a:r>
          </a:p>
        </p:txBody>
      </p:sp>
      <p:sp>
        <p:nvSpPr>
          <p:cNvPr id="31746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9CF4A66-3C0B-5D4C-8867-54E8B8BEED1A}" type="slidenum">
              <a:rPr kumimoji="0" lang="ja-JP" altLang="en-US" sz="1400">
                <a:latin typeface="Times New Roman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ja-JP" sz="1400">
              <a:latin typeface="Times New Roman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098550" y="2295525"/>
          <a:ext cx="7016750" cy="1233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1850"/>
                <a:gridCol w="1236980"/>
                <a:gridCol w="1236980"/>
                <a:gridCol w="1236980"/>
                <a:gridCol w="1236980"/>
                <a:gridCol w="1236980"/>
              </a:tblGrid>
              <a:tr h="308372">
                <a:tc>
                  <a:txBody>
                    <a:bodyPr/>
                    <a:lstStyle/>
                    <a:p>
                      <a:pPr algn="ctr" fontAlgn="b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 smtClean="0">
                          <a:effectLst/>
                          <a:latin typeface="+mn-lt"/>
                        </a:rPr>
                        <a:t>H</a:t>
                      </a:r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arm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 smtClean="0">
                          <a:effectLst/>
                          <a:latin typeface="+mn-lt"/>
                        </a:rPr>
                        <a:t>VCI</a:t>
                      </a:r>
                      <a:r>
                        <a:rPr lang="hr-HR" sz="1600" u="none" strike="noStrike" dirty="0" smtClean="0">
                          <a:effectLst/>
                          <a:latin typeface="+mn-lt"/>
                        </a:rPr>
                        <a:t>[3]-(8)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 smtClean="0">
                          <a:effectLst/>
                          <a:latin typeface="+mn-lt"/>
                        </a:rPr>
                        <a:t>VMP2-(4)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VQDPT2-(4)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83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1595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3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3652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3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3756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784" name="テキスト ボックス 4"/>
          <p:cNvSpPr txBox="1">
            <a:spLocks noChangeArrowheads="1"/>
          </p:cNvSpPr>
          <p:nvPr/>
        </p:nvSpPr>
        <p:spPr bwMode="auto">
          <a:xfrm>
            <a:off x="723900" y="1101725"/>
            <a:ext cx="82169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3200">
                <a:latin typeface="Arial" charset="0"/>
              </a:rPr>
              <a:t>sindo</a:t>
            </a:r>
            <a:r>
              <a:rPr lang="ja-JP" altLang="en-US" sz="3200">
                <a:latin typeface="Arial" charset="0"/>
              </a:rPr>
              <a:t>のアウトプットファイルから、</a:t>
            </a:r>
            <a:r>
              <a:rPr lang="en-US" altLang="ja-JP" sz="3200">
                <a:latin typeface="Arial" charset="0"/>
              </a:rPr>
              <a:t>H</a:t>
            </a:r>
            <a:r>
              <a:rPr lang="en-US" altLang="ja-JP" sz="3200" baseline="-25000">
                <a:latin typeface="Arial" charset="0"/>
              </a:rPr>
              <a:t>2</a:t>
            </a:r>
            <a:r>
              <a:rPr lang="en-US" altLang="ja-JP" sz="3200">
                <a:latin typeface="Arial" charset="0"/>
              </a:rPr>
              <a:t>O</a:t>
            </a:r>
            <a:r>
              <a:rPr lang="ja-JP" altLang="en-US" sz="3200">
                <a:latin typeface="Arial" charset="0"/>
              </a:rPr>
              <a:t>の振動数の値を読み、以下の表を完成させよ。</a:t>
            </a:r>
            <a:endParaRPr lang="en-US" altLang="ja-JP" sz="3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6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cs typeface="メイリオ" charset="-128"/>
              </a:rPr>
              <a:t>2. Ethylene</a:t>
            </a:r>
            <a:endParaRPr lang="ja-JP" altLang="en-US">
              <a:cs typeface="メイリオ" charset="-128"/>
            </a:endParaRPr>
          </a:p>
        </p:txBody>
      </p:sp>
      <p:sp>
        <p:nvSpPr>
          <p:cNvPr id="25602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400074A-0FC7-2145-BE67-73BA4BE8F7E5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25603" name="テキスト ボックス 14"/>
          <p:cNvSpPr txBox="1">
            <a:spLocks noChangeArrowheads="1"/>
          </p:cNvSpPr>
          <p:nvPr/>
        </p:nvSpPr>
        <p:spPr bwMode="auto">
          <a:xfrm>
            <a:off x="431800" y="960438"/>
            <a:ext cx="58816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eq-mp2dz.minfo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ja-JP" altLang="en-US" sz="1800">
                <a:ea typeface="メイリオ" charset="-128"/>
                <a:cs typeface="ＭＳ Ｐゴシック" charset="-128"/>
              </a:rPr>
              <a:t>平衡構造、調和振動数、振動ベクトルを含む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。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JSindo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で可視化できる。</a:t>
            </a:r>
            <a:endParaRPr lang="en-US" altLang="ja-JP" sz="1800"/>
          </a:p>
        </p:txBody>
      </p:sp>
      <p:sp>
        <p:nvSpPr>
          <p:cNvPr id="11" name="テキスト ボックス 9"/>
          <p:cNvSpPr txBox="1">
            <a:spLocks noChangeArrowheads="1"/>
          </p:cNvSpPr>
          <p:nvPr/>
        </p:nvSpPr>
        <p:spPr bwMode="auto">
          <a:xfrm>
            <a:off x="4102100" y="2730500"/>
            <a:ext cx="313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ja-JP" sz="2400" dirty="0" smtClean="0">
                <a:latin typeface="+mn-ea"/>
                <a:ea typeface="+mn-ea"/>
              </a:rPr>
              <a:t>1</a:t>
            </a:r>
            <a:r>
              <a:rPr lang="ja-JP" altLang="en-US" sz="2400" dirty="0" smtClean="0">
                <a:latin typeface="+mn-ea"/>
                <a:ea typeface="+mn-ea"/>
              </a:rPr>
              <a:t>体項</a:t>
            </a:r>
            <a:r>
              <a:rPr lang="en-US" altLang="ja-JP" sz="2400" dirty="0" smtClean="0">
                <a:latin typeface="+mn-ea"/>
                <a:ea typeface="+mn-ea"/>
              </a:rPr>
              <a:t> ci, cii, ciii, </a:t>
            </a:r>
            <a:r>
              <a:rPr lang="en-US" altLang="ja-JP" sz="2400" dirty="0" err="1" smtClean="0">
                <a:latin typeface="+mn-ea"/>
                <a:ea typeface="+mn-ea"/>
              </a:rPr>
              <a:t>ciiii</a:t>
            </a:r>
            <a:endParaRPr lang="ja-JP" altLang="en-US" sz="2400" dirty="0" smtClean="0">
              <a:latin typeface="+mn-ea"/>
              <a:ea typeface="+mn-ea"/>
            </a:endParaRPr>
          </a:p>
        </p:txBody>
      </p:sp>
      <p:sp>
        <p:nvSpPr>
          <p:cNvPr id="12" name="テキスト ボックス 10"/>
          <p:cNvSpPr txBox="1">
            <a:spLocks noChangeArrowheads="1"/>
          </p:cNvSpPr>
          <p:nvPr/>
        </p:nvSpPr>
        <p:spPr bwMode="auto">
          <a:xfrm>
            <a:off x="4102100" y="3789363"/>
            <a:ext cx="36639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ja-JP" sz="2400" dirty="0" smtClean="0">
                <a:latin typeface="+mn-ea"/>
                <a:ea typeface="+mn-ea"/>
              </a:rPr>
              <a:t>2</a:t>
            </a:r>
            <a:r>
              <a:rPr lang="ja-JP" altLang="en-US" sz="2400" dirty="0" smtClean="0">
                <a:latin typeface="+mn-ea"/>
                <a:ea typeface="+mn-ea"/>
              </a:rPr>
              <a:t>体項</a:t>
            </a:r>
            <a:r>
              <a:rPr lang="en-US" altLang="ja-JP" sz="2400" dirty="0" smtClean="0">
                <a:latin typeface="+mn-ea"/>
                <a:ea typeface="+mn-ea"/>
              </a:rPr>
              <a:t> </a:t>
            </a:r>
            <a:r>
              <a:rPr lang="en-US" altLang="ja-JP" sz="2400" dirty="0" err="1" smtClean="0">
                <a:latin typeface="+mn-ea"/>
                <a:ea typeface="+mn-ea"/>
              </a:rPr>
              <a:t>cij</a:t>
            </a:r>
            <a:r>
              <a:rPr lang="en-US" altLang="ja-JP" sz="2400" dirty="0" smtClean="0">
                <a:latin typeface="+mn-ea"/>
                <a:ea typeface="+mn-ea"/>
              </a:rPr>
              <a:t>, </a:t>
            </a:r>
            <a:r>
              <a:rPr lang="en-US" altLang="ja-JP" sz="2400" dirty="0" err="1" smtClean="0">
                <a:latin typeface="+mn-ea"/>
                <a:ea typeface="+mn-ea"/>
              </a:rPr>
              <a:t>cijj</a:t>
            </a:r>
            <a:r>
              <a:rPr lang="en-US" altLang="ja-JP" sz="2400" dirty="0" smtClean="0">
                <a:latin typeface="+mn-ea"/>
                <a:ea typeface="+mn-ea"/>
              </a:rPr>
              <a:t>, </a:t>
            </a:r>
            <a:r>
              <a:rPr lang="en-US" altLang="ja-JP" sz="2400" dirty="0" err="1" smtClean="0">
                <a:latin typeface="+mn-ea"/>
                <a:ea typeface="+mn-ea"/>
              </a:rPr>
              <a:t>cijjj</a:t>
            </a:r>
            <a:r>
              <a:rPr lang="en-US" altLang="ja-JP" sz="2400" dirty="0" smtClean="0">
                <a:latin typeface="+mn-ea"/>
                <a:ea typeface="+mn-ea"/>
              </a:rPr>
              <a:t>, </a:t>
            </a:r>
            <a:r>
              <a:rPr lang="en-US" altLang="ja-JP" sz="2400" dirty="0" err="1" smtClean="0">
                <a:latin typeface="+mn-ea"/>
                <a:ea typeface="+mn-ea"/>
              </a:rPr>
              <a:t>ciij</a:t>
            </a:r>
            <a:r>
              <a:rPr lang="en-US" altLang="ja-JP" sz="2400" dirty="0" smtClean="0">
                <a:latin typeface="+mn-ea"/>
                <a:ea typeface="+mn-ea"/>
              </a:rPr>
              <a:t>, </a:t>
            </a:r>
          </a:p>
          <a:p>
            <a:pPr>
              <a:defRPr/>
            </a:pPr>
            <a:r>
              <a:rPr lang="en-US" altLang="ja-JP" sz="2400" dirty="0" smtClean="0">
                <a:latin typeface="+mn-ea"/>
                <a:ea typeface="+mn-ea"/>
              </a:rPr>
              <a:t>	   </a:t>
            </a:r>
            <a:r>
              <a:rPr lang="en-US" altLang="ja-JP" sz="2400" dirty="0" err="1" smtClean="0">
                <a:latin typeface="+mn-ea"/>
                <a:ea typeface="+mn-ea"/>
              </a:rPr>
              <a:t>ciijj</a:t>
            </a:r>
            <a:r>
              <a:rPr lang="en-US" altLang="ja-JP" sz="2400" dirty="0" smtClean="0">
                <a:latin typeface="+mn-ea"/>
                <a:ea typeface="+mn-ea"/>
              </a:rPr>
              <a:t>, </a:t>
            </a:r>
            <a:r>
              <a:rPr lang="en-US" altLang="ja-JP" sz="2400" dirty="0" err="1" smtClean="0">
                <a:latin typeface="+mn-ea"/>
                <a:ea typeface="+mn-ea"/>
              </a:rPr>
              <a:t>ciiij</a:t>
            </a:r>
            <a:endParaRPr lang="ja-JP" altLang="en-US" sz="2400" dirty="0" smtClean="0">
              <a:latin typeface="+mn-ea"/>
              <a:ea typeface="+mn-ea"/>
            </a:endParaRPr>
          </a:p>
        </p:txBody>
      </p:sp>
      <p:sp>
        <p:nvSpPr>
          <p:cNvPr id="13" name="テキスト ボックス 11"/>
          <p:cNvSpPr txBox="1">
            <a:spLocks noChangeArrowheads="1"/>
          </p:cNvSpPr>
          <p:nvPr/>
        </p:nvSpPr>
        <p:spPr bwMode="auto">
          <a:xfrm>
            <a:off x="4076700" y="5241925"/>
            <a:ext cx="4098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ja-JP" sz="2400" smtClean="0">
                <a:latin typeface="+mn-ea"/>
                <a:ea typeface="+mn-ea"/>
              </a:rPr>
              <a:t>3</a:t>
            </a:r>
            <a:r>
              <a:rPr lang="ja-JP" altLang="en-US" sz="2400" smtClean="0">
                <a:latin typeface="+mn-ea"/>
                <a:ea typeface="+mn-ea"/>
              </a:rPr>
              <a:t>体項</a:t>
            </a:r>
            <a:r>
              <a:rPr lang="en-US" altLang="ja-JP" sz="2400" smtClean="0">
                <a:latin typeface="+mn-ea"/>
                <a:ea typeface="+mn-ea"/>
              </a:rPr>
              <a:t> cijk, cijkk, cijjk, ciijk</a:t>
            </a:r>
            <a:endParaRPr lang="ja-JP" altLang="en-US" sz="2400" smtClean="0">
              <a:latin typeface="+mn-ea"/>
              <a:ea typeface="+mn-ea"/>
            </a:endParaRPr>
          </a:p>
        </p:txBody>
      </p:sp>
      <p:sp>
        <p:nvSpPr>
          <p:cNvPr id="14" name="テキスト ボックス 12"/>
          <p:cNvSpPr txBox="1">
            <a:spLocks noChangeArrowheads="1"/>
          </p:cNvSpPr>
          <p:nvPr/>
        </p:nvSpPr>
        <p:spPr bwMode="auto">
          <a:xfrm>
            <a:off x="4076700" y="6146800"/>
            <a:ext cx="167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ja-JP" sz="2400" smtClean="0">
                <a:latin typeface="+mn-ea"/>
                <a:ea typeface="+mn-ea"/>
              </a:rPr>
              <a:t>4</a:t>
            </a:r>
            <a:r>
              <a:rPr lang="ja-JP" altLang="en-US" sz="2400" dirty="0" smtClean="0">
                <a:latin typeface="+mn-ea"/>
                <a:ea typeface="+mn-ea"/>
              </a:rPr>
              <a:t>体項</a:t>
            </a:r>
            <a:r>
              <a:rPr lang="en-US" altLang="ja-JP" sz="2400" dirty="0" smtClean="0">
                <a:latin typeface="+mn-ea"/>
                <a:ea typeface="+mn-ea"/>
              </a:rPr>
              <a:t> </a:t>
            </a:r>
            <a:r>
              <a:rPr lang="en-US" altLang="ja-JP" sz="2400" dirty="0" err="1" smtClean="0">
                <a:latin typeface="+mn-ea"/>
                <a:ea typeface="+mn-ea"/>
              </a:rPr>
              <a:t>cijkl</a:t>
            </a:r>
            <a:endParaRPr lang="ja-JP" altLang="en-US" sz="2400" dirty="0" smtClean="0">
              <a:latin typeface="+mn-ea"/>
              <a:ea typeface="+mn-ea"/>
            </a:endParaRPr>
          </a:p>
        </p:txBody>
      </p:sp>
      <p:grpSp>
        <p:nvGrpSpPr>
          <p:cNvPr id="25608" name="図形グループ 16"/>
          <p:cNvGrpSpPr>
            <a:grpSpLocks/>
          </p:cNvGrpSpPr>
          <p:nvPr/>
        </p:nvGrpSpPr>
        <p:grpSpPr bwMode="auto">
          <a:xfrm>
            <a:off x="1009650" y="2625725"/>
            <a:ext cx="2747963" cy="3927475"/>
            <a:chOff x="609601" y="1659750"/>
            <a:chExt cx="3175000" cy="4537850"/>
          </a:xfrm>
        </p:grpSpPr>
        <p:pic>
          <p:nvPicPr>
            <p:cNvPr id="25610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314"/>
            <a:stretch>
              <a:fillRect/>
            </a:stretch>
          </p:blipFill>
          <p:spPr bwMode="auto">
            <a:xfrm>
              <a:off x="620463" y="1659750"/>
              <a:ext cx="3139225" cy="81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1" name="図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464" y="2874008"/>
              <a:ext cx="3139225" cy="119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2" name="図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359"/>
            <a:stretch>
              <a:fillRect/>
            </a:stretch>
          </p:blipFill>
          <p:spPr bwMode="auto">
            <a:xfrm>
              <a:off x="609601" y="4496831"/>
              <a:ext cx="3175000" cy="77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3" name="図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092"/>
            <a:stretch>
              <a:fillRect/>
            </a:stretch>
          </p:blipFill>
          <p:spPr bwMode="auto">
            <a:xfrm>
              <a:off x="609601" y="5734565"/>
              <a:ext cx="3160950" cy="463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4" name="テキスト ボックス 13"/>
            <p:cNvSpPr txBox="1">
              <a:spLocks noChangeArrowheads="1"/>
            </p:cNvSpPr>
            <p:nvPr/>
          </p:nvSpPr>
          <p:spPr bwMode="auto">
            <a:xfrm rot="5400000">
              <a:off x="2070100" y="2374900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3200">
                  <a:latin typeface="Arial" charset="0"/>
                </a:rPr>
                <a:t>…</a:t>
              </a:r>
              <a:endParaRPr lang="ja-JP" altLang="en-US" sz="3200">
                <a:latin typeface="Arial" charset="0"/>
              </a:endParaRPr>
            </a:p>
          </p:txBody>
        </p:sp>
        <p:sp>
          <p:nvSpPr>
            <p:cNvPr id="25615" name="テキスト ボックス 14"/>
            <p:cNvSpPr txBox="1">
              <a:spLocks noChangeArrowheads="1"/>
            </p:cNvSpPr>
            <p:nvPr/>
          </p:nvSpPr>
          <p:spPr bwMode="auto">
            <a:xfrm rot="5400000">
              <a:off x="2070100" y="3987800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3200">
                  <a:latin typeface="Arial" charset="0"/>
                </a:rPr>
                <a:t>…</a:t>
              </a:r>
              <a:endParaRPr lang="ja-JP" altLang="en-US" sz="3200">
                <a:latin typeface="Arial" charset="0"/>
              </a:endParaRPr>
            </a:p>
          </p:txBody>
        </p:sp>
        <p:sp>
          <p:nvSpPr>
            <p:cNvPr id="25616" name="テキスト ボックス 15"/>
            <p:cNvSpPr txBox="1">
              <a:spLocks noChangeArrowheads="1"/>
            </p:cNvSpPr>
            <p:nvPr/>
          </p:nvSpPr>
          <p:spPr bwMode="auto">
            <a:xfrm rot="5400000">
              <a:off x="2070100" y="5181600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3200">
                  <a:latin typeface="Arial" charset="0"/>
                </a:rPr>
                <a:t>…</a:t>
              </a:r>
              <a:endParaRPr lang="ja-JP" altLang="en-US" sz="3200">
                <a:latin typeface="Arial" charset="0"/>
              </a:endParaRPr>
            </a:p>
          </p:txBody>
        </p:sp>
      </p:grpSp>
      <p:sp>
        <p:nvSpPr>
          <p:cNvPr id="23" name="テキスト ボックス 14"/>
          <p:cNvSpPr txBox="1">
            <a:spLocks noChangeArrowheads="1"/>
          </p:cNvSpPr>
          <p:nvPr/>
        </p:nvSpPr>
        <p:spPr bwMode="auto">
          <a:xfrm>
            <a:off x="431800" y="1892300"/>
            <a:ext cx="58816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1800" dirty="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prop_no_1.mop</a:t>
            </a:r>
          </a:p>
          <a:p>
            <a:pPr lvl="1" indent="0" eaLnBrk="1" hangingPunct="1">
              <a:defRPr/>
            </a:pPr>
            <a:r>
              <a:rPr lang="en-US" altLang="ja-JP" sz="1800" dirty="0" smtClean="0">
                <a:latin typeface="+mn-lt"/>
                <a:ea typeface="+mn-ea"/>
              </a:rPr>
              <a:t>QFF</a:t>
            </a:r>
            <a:r>
              <a:rPr lang="ja-JP" altLang="en-US" sz="1800" dirty="0" smtClean="0">
                <a:latin typeface="+mn-lt"/>
                <a:ea typeface="+mn-ea"/>
              </a:rPr>
              <a:t>情報を含む。</a:t>
            </a:r>
            <a:endParaRPr lang="en-US" altLang="ja-JP" sz="1800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173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8EE6B59-3882-CC4A-B2EF-68627C90942A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5450" y="2595563"/>
            <a:ext cx="8012113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  <a:defRPr/>
            </a:pPr>
            <a:r>
              <a:rPr lang="en-US" altLang="ja-JP" sz="1800" dirty="0">
                <a:latin typeface="+mn-lt"/>
              </a:rPr>
              <a:t>VCI, VMP2, VQDPT2</a:t>
            </a:r>
            <a:r>
              <a:rPr lang="ja-JP" altLang="en-US" sz="1800" dirty="0">
                <a:latin typeface="+mn-lt"/>
              </a:rPr>
              <a:t>計算のインプットは</a:t>
            </a:r>
            <a:r>
              <a:rPr lang="en-US" altLang="ja-JP" sz="1800" dirty="0">
                <a:latin typeface="+mn-lt"/>
              </a:rPr>
              <a:t>QFF</a:t>
            </a:r>
            <a:r>
              <a:rPr lang="ja-JP" altLang="en-US" sz="1800" dirty="0">
                <a:latin typeface="+mn-lt"/>
              </a:rPr>
              <a:t>のエントリーを除き、</a:t>
            </a:r>
            <a:r>
              <a:rPr lang="en-US" altLang="ja-JP" sz="1800" dirty="0">
                <a:latin typeface="+mn-lt"/>
              </a:rPr>
              <a:t>water</a:t>
            </a:r>
            <a:r>
              <a:rPr lang="ja-JP" altLang="en-US" sz="1800" dirty="0">
                <a:latin typeface="+mn-lt"/>
              </a:rPr>
              <a:t>と同様。</a:t>
            </a:r>
            <a:endParaRPr lang="en-US" altLang="ja-JP" sz="1800" dirty="0">
              <a:latin typeface="+mn-lt"/>
            </a:endParaRPr>
          </a:p>
          <a:p>
            <a:pPr marL="285750" indent="-285750">
              <a:buFont typeface="Arial" charset="0"/>
              <a:buChar char="•"/>
              <a:defRPr/>
            </a:pPr>
            <a:endParaRPr lang="en-US" altLang="ja-JP" sz="1800" dirty="0">
              <a:latin typeface="+mn-lt"/>
            </a:endParaRPr>
          </a:p>
          <a:p>
            <a:pPr marL="285750" indent="-285750">
              <a:buFont typeface="Arial" charset="0"/>
              <a:buChar char="•"/>
              <a:defRPr/>
            </a:pPr>
            <a:r>
              <a:rPr lang="ja-JP" altLang="en-US" sz="1800" dirty="0">
                <a:latin typeface="+mn-lt"/>
              </a:rPr>
              <a:t>アウトプットも</a:t>
            </a:r>
            <a:r>
              <a:rPr lang="en-US" altLang="ja-JP" sz="1800" dirty="0">
                <a:latin typeface="+mn-lt"/>
              </a:rPr>
              <a:t>QFF</a:t>
            </a:r>
            <a:r>
              <a:rPr lang="ja-JP" altLang="en-US" sz="1800" dirty="0">
                <a:latin typeface="+mn-lt"/>
              </a:rPr>
              <a:t>以外は同様。</a:t>
            </a:r>
          </a:p>
        </p:txBody>
      </p:sp>
      <p:sp>
        <p:nvSpPr>
          <p:cNvPr id="4" name="テキスト ボックス 14"/>
          <p:cNvSpPr txBox="1">
            <a:spLocks noChangeArrowheads="1"/>
          </p:cNvSpPr>
          <p:nvPr/>
        </p:nvSpPr>
        <p:spPr bwMode="auto">
          <a:xfrm>
            <a:off x="374650" y="161925"/>
            <a:ext cx="588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dirty="0" err="1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vci.inp</a:t>
            </a:r>
            <a:r>
              <a:rPr lang="en-US" altLang="ja-JP" sz="2400" dirty="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, vmp2.inp, vqdpt2.inp</a:t>
            </a:r>
          </a:p>
        </p:txBody>
      </p:sp>
      <p:sp>
        <p:nvSpPr>
          <p:cNvPr id="26628" name="テキスト ボックス 4"/>
          <p:cNvSpPr txBox="1">
            <a:spLocks noChangeArrowheads="1"/>
          </p:cNvSpPr>
          <p:nvPr/>
        </p:nvSpPr>
        <p:spPr bwMode="auto">
          <a:xfrm>
            <a:off x="854075" y="860425"/>
            <a:ext cx="5641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MRPES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&amp;mrpes mopFile='prop_no_1.mop' mcs_cutoff=-1.0D-03 /</a:t>
            </a:r>
          </a:p>
        </p:txBody>
      </p:sp>
      <p:sp>
        <p:nvSpPr>
          <p:cNvPr id="26629" name="テキスト ボックス 13"/>
          <p:cNvSpPr txBox="1">
            <a:spLocks noChangeArrowheads="1"/>
          </p:cNvSpPr>
          <p:nvPr/>
        </p:nvSpPr>
        <p:spPr bwMode="auto">
          <a:xfrm>
            <a:off x="1101725" y="1604963"/>
            <a:ext cx="6611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412875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mopFile	: Name of a QFF file.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mcs_cutoff	: Cut-off threshold for coupling terms based on MCS.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76288" y="723900"/>
            <a:ext cx="7227887" cy="17478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grpSp>
        <p:nvGrpSpPr>
          <p:cNvPr id="26631" name="図形グループ 10"/>
          <p:cNvGrpSpPr>
            <a:grpSpLocks/>
          </p:cNvGrpSpPr>
          <p:nvPr/>
        </p:nvGrpSpPr>
        <p:grpSpPr bwMode="auto">
          <a:xfrm>
            <a:off x="879475" y="3892496"/>
            <a:ext cx="7661275" cy="2014538"/>
            <a:chOff x="-2105891" y="3564919"/>
            <a:chExt cx="10937322" cy="2877445"/>
          </a:xfrm>
        </p:grpSpPr>
        <p:pic>
          <p:nvPicPr>
            <p:cNvPr id="26635" name="図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263"/>
            <a:stretch>
              <a:fillRect/>
            </a:stretch>
          </p:blipFill>
          <p:spPr bwMode="auto">
            <a:xfrm>
              <a:off x="5250872" y="3600366"/>
              <a:ext cx="3580559" cy="231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6" name="図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243" b="33939"/>
            <a:stretch>
              <a:fillRect/>
            </a:stretch>
          </p:blipFill>
          <p:spPr bwMode="auto">
            <a:xfrm>
              <a:off x="1579419" y="3574472"/>
              <a:ext cx="3580558" cy="2867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7" name="図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758"/>
            <a:stretch>
              <a:fillRect/>
            </a:stretch>
          </p:blipFill>
          <p:spPr bwMode="auto">
            <a:xfrm>
              <a:off x="-2105891" y="3564919"/>
              <a:ext cx="3580559" cy="166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32" name="テキスト ボックス 11"/>
          <p:cNvSpPr txBox="1">
            <a:spLocks noChangeArrowheads="1"/>
          </p:cNvSpPr>
          <p:nvPr/>
        </p:nvSpPr>
        <p:spPr bwMode="auto">
          <a:xfrm>
            <a:off x="4184650" y="3930596"/>
            <a:ext cx="623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1MR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6633" name="テキスト ボックス 12"/>
          <p:cNvSpPr txBox="1">
            <a:spLocks noChangeArrowheads="1"/>
          </p:cNvSpPr>
          <p:nvPr/>
        </p:nvSpPr>
        <p:spPr bwMode="auto">
          <a:xfrm>
            <a:off x="7358063" y="4022671"/>
            <a:ext cx="623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2MR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6634" name="テキスト ボックス 13"/>
          <p:cNvSpPr txBox="1">
            <a:spLocks noChangeArrowheads="1"/>
          </p:cNvSpPr>
          <p:nvPr/>
        </p:nvSpPr>
        <p:spPr bwMode="auto">
          <a:xfrm>
            <a:off x="7358063" y="4843409"/>
            <a:ext cx="623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3MR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303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3E5F27C-AA00-EC4C-ADE0-E13519D58BF2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2770" name="Rectangle 2"/>
          <p:cNvSpPr txBox="1">
            <a:spLocks noChangeArrowheads="1"/>
          </p:cNvSpPr>
          <p:nvPr/>
        </p:nvSpPr>
        <p:spPr bwMode="auto">
          <a:xfrm>
            <a:off x="628650" y="209550"/>
            <a:ext cx="78867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400">
                <a:ea typeface="HG創英角ｺﾞｼｯｸUB" charset="-128"/>
                <a:cs typeface="ＭＳ Ｐゴシック" charset="-128"/>
              </a:rPr>
              <a:t>問題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928688" y="2032000"/>
          <a:ext cx="7016750" cy="4318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1850"/>
                <a:gridCol w="1236980"/>
                <a:gridCol w="1236980"/>
                <a:gridCol w="1236980"/>
                <a:gridCol w="1236980"/>
                <a:gridCol w="1236980"/>
              </a:tblGrid>
              <a:tr h="308429">
                <a:tc>
                  <a:txBody>
                    <a:bodyPr/>
                    <a:lstStyle/>
                    <a:p>
                      <a:pPr algn="ctr" fontAlgn="b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 smtClean="0">
                          <a:effectLst/>
                          <a:latin typeface="+mn-lt"/>
                        </a:rPr>
                        <a:t>H</a:t>
                      </a:r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arm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 smtClean="0">
                          <a:effectLst/>
                          <a:latin typeface="+mn-lt"/>
                        </a:rPr>
                        <a:t>VCI</a:t>
                      </a:r>
                      <a:r>
                        <a:rPr lang="hr-HR" sz="1600" u="none" strike="noStrike" dirty="0" smtClean="0">
                          <a:effectLst/>
                          <a:latin typeface="+mn-lt"/>
                        </a:rPr>
                        <a:t>[3]-(8)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 smtClean="0">
                          <a:effectLst/>
                          <a:latin typeface="+mn-lt"/>
                        </a:rPr>
                        <a:t>VMP2-(4)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VQDPT2-(4)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949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1222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1344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1442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1625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1662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2989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3022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3083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3105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878" name="テキスト ボックス 4"/>
          <p:cNvSpPr txBox="1">
            <a:spLocks noChangeArrowheads="1"/>
          </p:cNvSpPr>
          <p:nvPr/>
        </p:nvSpPr>
        <p:spPr bwMode="auto">
          <a:xfrm>
            <a:off x="554038" y="838200"/>
            <a:ext cx="82169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3200">
                <a:latin typeface="Arial" charset="0"/>
              </a:rPr>
              <a:t>sindo</a:t>
            </a:r>
            <a:r>
              <a:rPr lang="ja-JP" altLang="en-US" sz="3200">
                <a:latin typeface="Arial" charset="0"/>
              </a:rPr>
              <a:t>のアウトプットファイルから、</a:t>
            </a:r>
            <a:r>
              <a:rPr lang="en-US" altLang="ja-JP" sz="3200">
                <a:latin typeface="Arial" charset="0"/>
              </a:rPr>
              <a:t>C</a:t>
            </a:r>
            <a:r>
              <a:rPr lang="en-US" altLang="ja-JP" sz="3200" baseline="-25000">
                <a:latin typeface="Arial" charset="0"/>
              </a:rPr>
              <a:t>2</a:t>
            </a:r>
            <a:r>
              <a:rPr lang="en-US" altLang="ja-JP" sz="3200">
                <a:latin typeface="Arial" charset="0"/>
              </a:rPr>
              <a:t>H</a:t>
            </a:r>
            <a:r>
              <a:rPr lang="en-US" altLang="ja-JP" sz="3200" baseline="-25000">
                <a:latin typeface="Arial" charset="0"/>
              </a:rPr>
              <a:t>4</a:t>
            </a:r>
            <a:r>
              <a:rPr lang="ja-JP" altLang="en-US" sz="3200">
                <a:latin typeface="Arial" charset="0"/>
              </a:rPr>
              <a:t>の振動数の値を読み、以下の表を完成させよ。</a:t>
            </a:r>
            <a:endParaRPr lang="en-US" altLang="ja-JP" sz="3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15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cs typeface="メイリオ" charset="-128"/>
              </a:rPr>
              <a:t>3. Water Hexamer</a:t>
            </a:r>
            <a:endParaRPr lang="ja-JP" altLang="en-US">
              <a:cs typeface="メイリオ" charset="-128"/>
            </a:endParaRPr>
          </a:p>
        </p:txBody>
      </p:sp>
      <p:sp>
        <p:nvSpPr>
          <p:cNvPr id="27650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E132294-275C-8E45-A484-5F81653001DC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27651" name="テキスト ボックス 14"/>
          <p:cNvSpPr txBox="1">
            <a:spLocks noChangeArrowheads="1"/>
          </p:cNvSpPr>
          <p:nvPr/>
        </p:nvSpPr>
        <p:spPr bwMode="auto">
          <a:xfrm>
            <a:off x="431800" y="1598613"/>
            <a:ext cx="84947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h2o_6-mp2dz.minfo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ja-JP" altLang="en-US" sz="1800">
                <a:ea typeface="メイリオ" charset="-128"/>
                <a:cs typeface="ＭＳ Ｐゴシック" charset="-128"/>
              </a:rPr>
              <a:t>平衡構造、調和振動数、振動ベクトルを含む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。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JSindo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で可視化できる。</a:t>
            </a: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今回は、水の内部振動（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OH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伸縮、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HOH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変角）のみを扱い、分子間振動は無視する。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Mode 31-48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の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18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モードは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active, 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それ以外は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inactive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とする。</a:t>
            </a:r>
            <a:endParaRPr lang="en-US" altLang="ja-JP" sz="18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5138" y="1074738"/>
            <a:ext cx="11906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400" dirty="0">
                <a:latin typeface="+mn-lt"/>
              </a:rPr>
              <a:t>1.ocvscf</a:t>
            </a:r>
            <a:endParaRPr lang="ja-JP" altLang="en-US" sz="2400" dirty="0">
              <a:latin typeface="+mn-lt"/>
            </a:endParaRPr>
          </a:p>
        </p:txBody>
      </p:sp>
      <p:sp>
        <p:nvSpPr>
          <p:cNvPr id="14" name="テキスト ボックス 14"/>
          <p:cNvSpPr txBox="1">
            <a:spLocks noChangeArrowheads="1"/>
          </p:cNvSpPr>
          <p:nvPr/>
        </p:nvSpPr>
        <p:spPr bwMode="auto">
          <a:xfrm>
            <a:off x="431800" y="3009900"/>
            <a:ext cx="588168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1800" dirty="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prop_no_1.mop</a:t>
            </a:r>
          </a:p>
          <a:p>
            <a:pPr lvl="1" indent="0" eaLnBrk="1" hangingPunct="1">
              <a:defRPr/>
            </a:pPr>
            <a:r>
              <a:rPr lang="en-US" altLang="ja-JP" sz="1800" dirty="0" smtClean="0">
                <a:latin typeface="+mn-lt"/>
                <a:ea typeface="+mn-ea"/>
              </a:rPr>
              <a:t>QFF</a:t>
            </a:r>
            <a:r>
              <a:rPr lang="ja-JP" altLang="en-US" sz="1800" dirty="0" smtClean="0">
                <a:latin typeface="+mn-lt"/>
                <a:ea typeface="+mn-ea"/>
              </a:rPr>
              <a:t>情報を含む。</a:t>
            </a:r>
            <a:r>
              <a:rPr lang="en-US" altLang="ja-JP" sz="1800" dirty="0" smtClean="0">
                <a:latin typeface="+mn-lt"/>
                <a:ea typeface="+mn-ea"/>
              </a:rPr>
              <a:t>48</a:t>
            </a:r>
            <a:r>
              <a:rPr lang="ja-JP" altLang="en-US" sz="1800" dirty="0" smtClean="0">
                <a:latin typeface="+mn-lt"/>
                <a:ea typeface="+mn-ea"/>
              </a:rPr>
              <a:t>モードの</a:t>
            </a:r>
            <a:r>
              <a:rPr lang="en-US" altLang="ja-JP" sz="1800" dirty="0" smtClean="0">
                <a:latin typeface="+mn-lt"/>
                <a:ea typeface="+mn-ea"/>
              </a:rPr>
              <a:t>4MR-QFF</a:t>
            </a:r>
            <a:r>
              <a:rPr lang="ja-JP" altLang="en-US" sz="1800" dirty="0" smtClean="0">
                <a:latin typeface="+mn-lt"/>
                <a:ea typeface="+mn-ea"/>
              </a:rPr>
              <a:t>。</a:t>
            </a:r>
            <a:endParaRPr lang="en-US" altLang="ja-JP" sz="1800" dirty="0" smtClean="0">
              <a:latin typeface="+mn-lt"/>
              <a:ea typeface="+mn-ea"/>
            </a:endParaRPr>
          </a:p>
          <a:p>
            <a:pPr lvl="1" indent="0" eaLnBrk="1" hangingPunct="1">
              <a:defRPr/>
            </a:pPr>
            <a:r>
              <a:rPr lang="ja-JP" altLang="en-US" sz="1800" dirty="0" smtClean="0">
                <a:latin typeface="+mn-lt"/>
                <a:ea typeface="+mn-ea"/>
              </a:rPr>
              <a:t>（実はこれを計算するのは大変です。）</a:t>
            </a:r>
            <a:endParaRPr lang="en-US" altLang="ja-JP" sz="1800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1459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DCE2C15-BC4E-E44C-A891-47D97DB73C4E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476250" y="403225"/>
            <a:ext cx="588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ocvscf.inp</a:t>
            </a:r>
            <a:endParaRPr lang="en-US" altLang="ja-JP" sz="2400" dirty="0" smtClean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28675" name="テキスト ボックス 3"/>
          <p:cNvSpPr txBox="1">
            <a:spLocks noChangeArrowheads="1"/>
          </p:cNvSpPr>
          <p:nvPr/>
        </p:nvSpPr>
        <p:spPr bwMode="auto">
          <a:xfrm>
            <a:off x="1038225" y="1204913"/>
            <a:ext cx="4243388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VIB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&amp;vib  MR=4  ocvscf=.t.  vscf=.f. vci=.f. vpt=.f.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     vmaxAll = -1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     vmax(31) = 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     vmax(32) = 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     </a:t>
            </a:r>
            <a:r>
              <a:rPr lang="sv-SE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     vmax(48) = 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OCVSCF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&amp;ocvscf mopfile='prop_no_1.mop' /</a:t>
            </a:r>
          </a:p>
        </p:txBody>
      </p:sp>
      <p:sp>
        <p:nvSpPr>
          <p:cNvPr id="28676" name="テキスト ボックス 13"/>
          <p:cNvSpPr txBox="1">
            <a:spLocks noChangeArrowheads="1"/>
          </p:cNvSpPr>
          <p:nvPr/>
        </p:nvSpPr>
        <p:spPr bwMode="auto">
          <a:xfrm>
            <a:off x="2716213" y="1765300"/>
            <a:ext cx="3171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ocvscf = .t. invokes oc-VSCF.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8677" name="テキスト ボックス 13"/>
          <p:cNvSpPr txBox="1">
            <a:spLocks noChangeArrowheads="1"/>
          </p:cNvSpPr>
          <p:nvPr/>
        </p:nvSpPr>
        <p:spPr bwMode="auto">
          <a:xfrm>
            <a:off x="2797175" y="2298700"/>
            <a:ext cx="2433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Make all modes inactive.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8678" name="テキスト ボックス 13"/>
          <p:cNvSpPr txBox="1">
            <a:spLocks noChangeArrowheads="1"/>
          </p:cNvSpPr>
          <p:nvPr/>
        </p:nvSpPr>
        <p:spPr bwMode="auto">
          <a:xfrm>
            <a:off x="3101975" y="2998788"/>
            <a:ext cx="2432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Make 31-48 active.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8679" name="テキスト ボックス 13"/>
          <p:cNvSpPr txBox="1">
            <a:spLocks noChangeArrowheads="1"/>
          </p:cNvSpPr>
          <p:nvPr/>
        </p:nvSpPr>
        <p:spPr bwMode="auto">
          <a:xfrm>
            <a:off x="1660525" y="4945063"/>
            <a:ext cx="6611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412875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mopFile	: Name of a QFF file.</a:t>
            </a:r>
          </a:p>
        </p:txBody>
      </p:sp>
      <p:sp>
        <p:nvSpPr>
          <p:cNvPr id="28680" name="テキスト ボックス 13"/>
          <p:cNvSpPr txBox="1">
            <a:spLocks noChangeArrowheads="1"/>
          </p:cNvSpPr>
          <p:nvPr/>
        </p:nvSpPr>
        <p:spPr bwMode="auto">
          <a:xfrm>
            <a:off x="1836738" y="5273675"/>
            <a:ext cx="476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* For oc-VSCF, QFF needs to be full 4MR-QFF.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" name="右中かっこ 1"/>
          <p:cNvSpPr/>
          <p:nvPr/>
        </p:nvSpPr>
        <p:spPr>
          <a:xfrm>
            <a:off x="2919413" y="2674938"/>
            <a:ext cx="179387" cy="1039812"/>
          </a:xfrm>
          <a:prstGeom prst="rightBrace">
            <a:avLst>
              <a:gd name="adj1" fmla="val 43456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76288" y="1135063"/>
            <a:ext cx="7227887" cy="4651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9283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F05C21C-5EA8-5C4A-B0B5-2644343090E2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476250" y="412750"/>
            <a:ext cx="5881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log/</a:t>
            </a:r>
            <a:r>
              <a:rPr lang="en-US" altLang="ja-JP" sz="2400" dirty="0" err="1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ocvscf.out</a:t>
            </a:r>
            <a:endParaRPr lang="en-US" altLang="ja-JP" sz="2400" dirty="0" smtClean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pic>
        <p:nvPicPr>
          <p:cNvPr id="29699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0329"/>
          <a:stretch>
            <a:fillRect/>
          </a:stretch>
        </p:blipFill>
        <p:spPr bwMode="auto">
          <a:xfrm>
            <a:off x="1004888" y="5354638"/>
            <a:ext cx="4713287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0" name="図形グループ 20"/>
          <p:cNvGrpSpPr>
            <a:grpSpLocks/>
          </p:cNvGrpSpPr>
          <p:nvPr/>
        </p:nvGrpSpPr>
        <p:grpSpPr bwMode="auto">
          <a:xfrm>
            <a:off x="1058863" y="1006475"/>
            <a:ext cx="6735762" cy="4154488"/>
            <a:chOff x="1059542" y="1239159"/>
            <a:chExt cx="6734630" cy="4154988"/>
          </a:xfrm>
        </p:grpSpPr>
        <p:pic>
          <p:nvPicPr>
            <p:cNvPr id="29703" name="図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b="35126"/>
            <a:stretch>
              <a:fillRect/>
            </a:stretch>
          </p:blipFill>
          <p:spPr bwMode="auto">
            <a:xfrm>
              <a:off x="1059543" y="1239159"/>
              <a:ext cx="6734629" cy="1271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直線矢印コネクタ 6"/>
            <p:cNvCxnSpPr/>
            <p:nvPr/>
          </p:nvCxnSpPr>
          <p:spPr>
            <a:xfrm>
              <a:off x="1872205" y="1655134"/>
              <a:ext cx="0" cy="7620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705" name="図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543" y="2818541"/>
              <a:ext cx="6720114" cy="1058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6" name="テキスト ボックス 10"/>
            <p:cNvSpPr txBox="1">
              <a:spLocks noChangeArrowheads="1"/>
            </p:cNvSpPr>
            <p:nvPr/>
          </p:nvSpPr>
          <p:spPr bwMode="auto">
            <a:xfrm rot="5400000">
              <a:off x="1383143" y="2389690"/>
              <a:ext cx="4122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3200">
                  <a:latin typeface="Arial" charset="0"/>
                </a:rPr>
                <a:t>..</a:t>
              </a:r>
              <a:endParaRPr lang="ja-JP" altLang="en-US" sz="3200">
                <a:latin typeface="Arial" charset="0"/>
              </a:endParaRPr>
            </a:p>
          </p:txBody>
        </p:sp>
        <p:pic>
          <p:nvPicPr>
            <p:cNvPr id="29707" name="図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542" y="4131138"/>
              <a:ext cx="6695809" cy="1263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8" name="テキスト ボックス 12"/>
            <p:cNvSpPr txBox="1">
              <a:spLocks noChangeArrowheads="1"/>
            </p:cNvSpPr>
            <p:nvPr/>
          </p:nvSpPr>
          <p:spPr bwMode="auto">
            <a:xfrm rot="5400000">
              <a:off x="1383143" y="3725005"/>
              <a:ext cx="4122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3200">
                  <a:latin typeface="Arial" charset="0"/>
                </a:rPr>
                <a:t>..</a:t>
              </a:r>
              <a:endParaRPr lang="ja-JP" altLang="en-US" sz="3200">
                <a:latin typeface="Arial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123031" y="1267737"/>
              <a:ext cx="1228519" cy="1984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123031" y="3179317"/>
              <a:ext cx="1228519" cy="1968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123031" y="4554258"/>
              <a:ext cx="1228519" cy="1984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9712" name="テキスト ボックス 13"/>
            <p:cNvSpPr txBox="1">
              <a:spLocks noChangeArrowheads="1"/>
            </p:cNvSpPr>
            <p:nvPr/>
          </p:nvSpPr>
          <p:spPr bwMode="auto">
            <a:xfrm>
              <a:off x="2578011" y="4209570"/>
              <a:ext cx="3047873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iteration over Jacobi sweep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>
              <a:off x="2526145" y="1286790"/>
              <a:ext cx="0" cy="35643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14" name="テキスト ボックス 13"/>
            <p:cNvSpPr txBox="1">
              <a:spLocks noChangeArrowheads="1"/>
            </p:cNvSpPr>
            <p:nvPr/>
          </p:nvSpPr>
          <p:spPr bwMode="auto">
            <a:xfrm>
              <a:off x="1927082" y="1853828"/>
              <a:ext cx="2543317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iteration over mode pairs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</p:grpSp>
      <p:sp>
        <p:nvSpPr>
          <p:cNvPr id="23" name="正方形/長方形 22"/>
          <p:cNvSpPr/>
          <p:nvPr/>
        </p:nvSpPr>
        <p:spPr>
          <a:xfrm>
            <a:off x="3632200" y="5580063"/>
            <a:ext cx="2024063" cy="325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9702" name="テキスト ボックス 13"/>
          <p:cNvSpPr txBox="1">
            <a:spLocks noChangeArrowheads="1"/>
          </p:cNvSpPr>
          <p:nvPr/>
        </p:nvSpPr>
        <p:spPr bwMode="auto">
          <a:xfrm>
            <a:off x="3582988" y="5961063"/>
            <a:ext cx="5157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These files are used in subsequent VSCF calculations.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673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9FFA0AE-D4B6-9E4A-9BF4-6B930160203E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5138" y="509588"/>
            <a:ext cx="77628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400">
                <a:latin typeface="+mn-lt"/>
              </a:rPr>
              <a:t>2.vib</a:t>
            </a:r>
            <a:endParaRPr lang="ja-JP" altLang="en-US" sz="2400" dirty="0">
              <a:latin typeface="+mn-lt"/>
            </a:endParaRPr>
          </a:p>
        </p:txBody>
      </p:sp>
      <p:sp>
        <p:nvSpPr>
          <p:cNvPr id="30723" name="テキスト ボックス 13"/>
          <p:cNvSpPr txBox="1">
            <a:spLocks noChangeArrowheads="1"/>
          </p:cNvSpPr>
          <p:nvPr/>
        </p:nvSpPr>
        <p:spPr bwMode="auto">
          <a:xfrm>
            <a:off x="804863" y="1114425"/>
            <a:ext cx="7381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2400">
                <a:solidFill>
                  <a:srgbClr val="000000"/>
                </a:solidFill>
                <a:ea typeface="メイリオ" charset="-128"/>
                <a:cs typeface="メイリオ" charset="-128"/>
              </a:rPr>
              <a:t>ncvci.inp, ncvqdpt2.inp</a:t>
            </a:r>
          </a:p>
        </p:txBody>
      </p:sp>
      <p:sp>
        <p:nvSpPr>
          <p:cNvPr id="30724" name="テキスト ボックス 13"/>
          <p:cNvSpPr txBox="1">
            <a:spLocks noChangeArrowheads="1"/>
          </p:cNvSpPr>
          <p:nvPr/>
        </p:nvSpPr>
        <p:spPr bwMode="auto">
          <a:xfrm>
            <a:off x="804863" y="2935288"/>
            <a:ext cx="7381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2400">
                <a:solidFill>
                  <a:srgbClr val="000000"/>
                </a:solidFill>
                <a:ea typeface="メイリオ" charset="-128"/>
                <a:cs typeface="メイリオ" charset="-128"/>
              </a:rPr>
              <a:t>ocvci.inp, ocvqdpt2.inp</a:t>
            </a:r>
          </a:p>
        </p:txBody>
      </p:sp>
      <p:sp>
        <p:nvSpPr>
          <p:cNvPr id="30725" name="テキスト ボックス 13"/>
          <p:cNvSpPr txBox="1">
            <a:spLocks noChangeArrowheads="1"/>
          </p:cNvSpPr>
          <p:nvPr/>
        </p:nvSpPr>
        <p:spPr bwMode="auto">
          <a:xfrm>
            <a:off x="1114425" y="1609725"/>
            <a:ext cx="5781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基準座標ベースの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VCI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と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VQDPT2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計算</a:t>
            </a: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h2o_6-mp2dz.minfo, prop_no_1.mop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に基づく計算。</a:t>
            </a:r>
          </a:p>
        </p:txBody>
      </p:sp>
      <p:sp>
        <p:nvSpPr>
          <p:cNvPr id="30726" name="テキスト ボックス 13"/>
          <p:cNvSpPr txBox="1">
            <a:spLocks noChangeArrowheads="1"/>
          </p:cNvSpPr>
          <p:nvPr/>
        </p:nvSpPr>
        <p:spPr bwMode="auto">
          <a:xfrm>
            <a:off x="1192213" y="3462338"/>
            <a:ext cx="7381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最適化座標ベースの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VCI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と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VQDPT2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計算</a:t>
            </a: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h2o_6-mp2dz_ocvscf.minfo, prop_no_1.mop_ocvscf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に基づく計算。</a:t>
            </a:r>
          </a:p>
        </p:txBody>
      </p:sp>
    </p:spTree>
    <p:extLst>
      <p:ext uri="{BB962C8B-B14F-4D97-AF65-F5344CB8AC3E}">
        <p14:creationId xmlns:p14="http://schemas.microsoft.com/office/powerpoint/2010/main" val="87475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cs typeface="メイリオ" charset="-128"/>
              </a:rPr>
              <a:t>Contents of Sample Files</a:t>
            </a:r>
            <a:endParaRPr lang="ja-JP" altLang="en-US">
              <a:cs typeface="メイリオ" charset="-128"/>
            </a:endParaRPr>
          </a:p>
        </p:txBody>
      </p:sp>
      <p:sp>
        <p:nvSpPr>
          <p:cNvPr id="15362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FF0D86F-A87B-6E43-B631-262A04F89B7F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29699" name="テキスト ボックス 5"/>
          <p:cNvSpPr txBox="1">
            <a:spLocks noChangeArrowheads="1"/>
          </p:cNvSpPr>
          <p:nvPr/>
        </p:nvSpPr>
        <p:spPr bwMode="auto">
          <a:xfrm>
            <a:off x="1428750" y="1255713"/>
            <a:ext cx="43132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1.water/</a:t>
            </a:r>
          </a:p>
          <a:p>
            <a:pPr lvl="1" eaLnBrk="1" hangingPunct="1">
              <a:defRPr/>
            </a:pPr>
            <a:r>
              <a:rPr lang="en-US" altLang="ja-JP" sz="1800" dirty="0" smtClean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VSCF, VCI[3]-(8), VMP2-(4), VQDPT2-(4)</a:t>
            </a:r>
          </a:p>
        </p:txBody>
      </p:sp>
      <p:sp>
        <p:nvSpPr>
          <p:cNvPr id="29700" name="テキスト ボックス 14"/>
          <p:cNvSpPr txBox="1">
            <a:spLocks noChangeArrowheads="1"/>
          </p:cNvSpPr>
          <p:nvPr/>
        </p:nvSpPr>
        <p:spPr bwMode="auto">
          <a:xfrm>
            <a:off x="1428750" y="2173288"/>
            <a:ext cx="37607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2.ethylene/</a:t>
            </a:r>
          </a:p>
          <a:p>
            <a:pPr lvl="1" eaLnBrk="1" hangingPunct="1">
              <a:defRPr/>
            </a:pPr>
            <a:r>
              <a:rPr lang="en-US" altLang="ja-JP" sz="1800" dirty="0" smtClean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VCI[3]-(6), VMP2-(4), VQDPT2-(4)</a:t>
            </a:r>
          </a:p>
        </p:txBody>
      </p:sp>
      <p:sp>
        <p:nvSpPr>
          <p:cNvPr id="29701" name="テキスト ボックス 16"/>
          <p:cNvSpPr txBox="1">
            <a:spLocks noChangeArrowheads="1"/>
          </p:cNvSpPr>
          <p:nvPr/>
        </p:nvSpPr>
        <p:spPr bwMode="auto">
          <a:xfrm>
            <a:off x="1428750" y="4052888"/>
            <a:ext cx="41798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3.water-hexamer_oc/</a:t>
            </a:r>
          </a:p>
          <a:p>
            <a:pPr lvl="1" eaLnBrk="1" hangingPunct="1">
              <a:defRPr/>
            </a:pPr>
            <a:r>
              <a:rPr lang="en-US" altLang="ja-JP" sz="1800" dirty="0" err="1" smtClean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oc</a:t>
            </a:r>
            <a:r>
              <a:rPr lang="en-US" altLang="ja-JP" sz="1800" dirty="0" smtClean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-VSCF, </a:t>
            </a:r>
            <a:r>
              <a:rPr lang="en-US" altLang="ja-JP" sz="1800" dirty="0" err="1" smtClean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oc</a:t>
            </a:r>
            <a:r>
              <a:rPr lang="en-US" altLang="ja-JP" sz="1800" dirty="0" smtClean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-VCI[3]-(6), oc-VQDPT2-(4)</a:t>
            </a:r>
          </a:p>
        </p:txBody>
      </p:sp>
      <p:sp>
        <p:nvSpPr>
          <p:cNvPr id="15366" name="テキスト ボックス 6"/>
          <p:cNvSpPr txBox="1">
            <a:spLocks noChangeArrowheads="1"/>
          </p:cNvSpPr>
          <p:nvPr/>
        </p:nvSpPr>
        <p:spPr bwMode="auto">
          <a:xfrm>
            <a:off x="2384425" y="5761038"/>
            <a:ext cx="4044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sindo &lt; xxx.inp &gt; xxx.out </a:t>
            </a:r>
            <a:endParaRPr lang="ja-JP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367" name="テキスト ボックス 19"/>
          <p:cNvSpPr txBox="1">
            <a:spLocks noChangeArrowheads="1"/>
          </p:cNvSpPr>
          <p:nvPr/>
        </p:nvSpPr>
        <p:spPr bwMode="auto">
          <a:xfrm>
            <a:off x="2095500" y="5403850"/>
            <a:ext cx="1947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How to run SINDO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770063" y="5224463"/>
            <a:ext cx="5065712" cy="10747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テキスト ボックス 16"/>
          <p:cNvSpPr txBox="1">
            <a:spLocks noChangeArrowheads="1"/>
          </p:cNvSpPr>
          <p:nvPr/>
        </p:nvSpPr>
        <p:spPr bwMode="auto">
          <a:xfrm>
            <a:off x="1428750" y="3081338"/>
            <a:ext cx="3336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3.water-hexamer/</a:t>
            </a:r>
          </a:p>
          <a:p>
            <a:pPr lvl="1" eaLnBrk="1" hangingPunct="1">
              <a:defRPr/>
            </a:pPr>
            <a:r>
              <a:rPr lang="en-US" altLang="ja-JP" sz="1800" dirty="0" err="1" smtClean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nc</a:t>
            </a:r>
            <a:r>
              <a:rPr lang="en-US" altLang="ja-JP" sz="1800" dirty="0" smtClean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-VCI[3]-(6), nc-VQDPT2-(4)</a:t>
            </a:r>
          </a:p>
        </p:txBody>
      </p:sp>
    </p:spTree>
    <p:extLst>
      <p:ext uri="{BB962C8B-B14F-4D97-AF65-F5344CB8AC3E}">
        <p14:creationId xmlns:p14="http://schemas.microsoft.com/office/powerpoint/2010/main" val="358914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2745CD4-83CF-AA4F-B18C-A00C0699E337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3794" name="Rectangle 2"/>
          <p:cNvSpPr txBox="1">
            <a:spLocks noChangeArrowheads="1"/>
          </p:cNvSpPr>
          <p:nvPr/>
        </p:nvSpPr>
        <p:spPr bwMode="auto">
          <a:xfrm>
            <a:off x="628650" y="209550"/>
            <a:ext cx="78867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400">
                <a:ea typeface="HG創英角ｺﾞｼｯｸUB" charset="-128"/>
                <a:cs typeface="ＭＳ Ｐゴシック" charset="-128"/>
              </a:rPr>
              <a:t>問題</a:t>
            </a:r>
          </a:p>
        </p:txBody>
      </p:sp>
      <p:sp>
        <p:nvSpPr>
          <p:cNvPr id="33795" name="テキスト ボックス 4"/>
          <p:cNvSpPr txBox="1">
            <a:spLocks noChangeArrowheads="1"/>
          </p:cNvSpPr>
          <p:nvPr/>
        </p:nvSpPr>
        <p:spPr bwMode="auto">
          <a:xfrm>
            <a:off x="554038" y="838200"/>
            <a:ext cx="82169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ja-JP" altLang="en-US" sz="3200">
                <a:latin typeface="Arial" charset="0"/>
              </a:rPr>
              <a:t>水６量体の基準座標と最適化座標を可視化し、どのような違いがあるか、比較せよ。</a:t>
            </a:r>
            <a:endParaRPr lang="en-US" altLang="ja-JP" sz="3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94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cs typeface="メイリオ" charset="-128"/>
              </a:rPr>
              <a:t>List of all Options</a:t>
            </a:r>
            <a:endParaRPr lang="ja-JP" altLang="en-US">
              <a:cs typeface="メイリオ" charset="-128"/>
            </a:endParaRPr>
          </a:p>
        </p:txBody>
      </p:sp>
      <p:sp>
        <p:nvSpPr>
          <p:cNvPr id="35842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81447A0-A22F-854C-A0AB-40462DBCF10B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14400" y="1208088"/>
            <a:ext cx="7026275" cy="3386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mol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Character(80) :: </a:t>
            </a:r>
            <a:r>
              <a:rPr lang="en-US" altLang="ja-JP" sz="1400" dirty="0" err="1"/>
              <a:t>minfoFile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The name of the .</a:t>
            </a:r>
            <a:r>
              <a:rPr lang="en-US" altLang="ja-JP" sz="1400" dirty="0" err="1"/>
              <a:t>minfo</a:t>
            </a:r>
            <a:r>
              <a:rPr lang="en-US" altLang="ja-JP" sz="1400" dirty="0"/>
              <a:t> file, in which the information of molecule is written. </a:t>
            </a:r>
          </a:p>
          <a:p>
            <a:pPr lvl="1">
              <a:defRPr/>
            </a:pPr>
            <a:r>
              <a:rPr lang="en-US" altLang="ja-JP" sz="1400" dirty="0"/>
              <a:t>Integer :: Nat</a:t>
            </a:r>
          </a:p>
          <a:p>
            <a:pPr lvl="2">
              <a:defRPr/>
            </a:pPr>
            <a:r>
              <a:rPr lang="en-US" altLang="ja-JP" sz="1400" dirty="0"/>
              <a:t>The number of atoms </a:t>
            </a:r>
          </a:p>
          <a:p>
            <a:pPr lvl="1">
              <a:defRPr/>
            </a:pPr>
            <a:r>
              <a:rPr lang="en-US" altLang="ja-JP" sz="1400" dirty="0"/>
              <a:t>Real(8), dimension(Nat) :: Mass</a:t>
            </a:r>
          </a:p>
          <a:p>
            <a:pPr lvl="2">
              <a:defRPr/>
            </a:pPr>
            <a:r>
              <a:rPr lang="en-US" altLang="ja-JP" sz="1400" dirty="0"/>
              <a:t>The mass of each atoms (in atomic mass unit) </a:t>
            </a:r>
          </a:p>
          <a:p>
            <a:pPr lvl="1">
              <a:defRPr/>
            </a:pPr>
            <a:r>
              <a:rPr lang="en-US" altLang="ja-JP" sz="1400" dirty="0"/>
              <a:t>Real(8), dimension(3,Nat) :: x</a:t>
            </a:r>
          </a:p>
          <a:p>
            <a:pPr lvl="2">
              <a:defRPr/>
            </a:pPr>
            <a:r>
              <a:rPr lang="en-US" altLang="ja-JP" sz="1400" dirty="0"/>
              <a:t>The reference (equilibrium) geometry (in Angstrom) </a:t>
            </a:r>
          </a:p>
          <a:p>
            <a:pPr lvl="1">
              <a:defRPr/>
            </a:pPr>
            <a:r>
              <a:rPr lang="en-US" altLang="ja-JP" sz="1400" dirty="0"/>
              <a:t>Real(8), dimension(</a:t>
            </a:r>
            <a:r>
              <a:rPr lang="en-US" altLang="ja-JP" sz="1400" dirty="0" err="1"/>
              <a:t>Nfree</a:t>
            </a:r>
            <a:r>
              <a:rPr lang="en-US" altLang="ja-JP" sz="1400" dirty="0"/>
              <a:t>) :: omega</a:t>
            </a:r>
          </a:p>
          <a:p>
            <a:pPr lvl="2">
              <a:defRPr/>
            </a:pPr>
            <a:r>
              <a:rPr lang="en-US" altLang="ja-JP" sz="1400" dirty="0"/>
              <a:t>The frequencies for the HO basis sets (in cm−1) </a:t>
            </a:r>
          </a:p>
          <a:p>
            <a:pPr lvl="1">
              <a:defRPr/>
            </a:pPr>
            <a:r>
              <a:rPr lang="en-US" altLang="ja-JP" sz="1400" dirty="0"/>
              <a:t>Real(8), dimension(Nat*3,Nfree) :: L </a:t>
            </a:r>
          </a:p>
          <a:p>
            <a:pPr lvl="2">
              <a:defRPr/>
            </a:pPr>
            <a:r>
              <a:rPr lang="en-US" altLang="ja-JP" sz="1400" dirty="0"/>
              <a:t>The vibrational displacement vectors </a:t>
            </a:r>
          </a:p>
          <a:p>
            <a:pPr lvl="1">
              <a:defRPr/>
            </a:pPr>
            <a:endParaRPr lang="en-US" altLang="ja-JP" sz="1400" dirty="0"/>
          </a:p>
          <a:p>
            <a:pPr lvl="1">
              <a:defRPr/>
            </a:pPr>
            <a:r>
              <a:rPr lang="en-US" altLang="ja-JP" sz="1400" b="1" dirty="0">
                <a:solidFill>
                  <a:srgbClr val="FF0000"/>
                </a:solidFill>
              </a:rPr>
              <a:t>[Note]</a:t>
            </a:r>
            <a:r>
              <a:rPr lang="en-US" altLang="ja-JP" sz="1400" dirty="0"/>
              <a:t> ’</a:t>
            </a:r>
            <a:r>
              <a:rPr lang="en-US" altLang="ja-JP" sz="1400" dirty="0" err="1"/>
              <a:t>minfoFile</a:t>
            </a:r>
            <a:r>
              <a:rPr lang="en-US" altLang="ja-JP" sz="1400" dirty="0"/>
              <a:t>’ is mutually exclusive from others. 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4400" y="4795838"/>
            <a:ext cx="3633788" cy="800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&amp;sys</a:t>
            </a:r>
          </a:p>
          <a:p>
            <a:pPr lvl="1">
              <a:defRPr/>
            </a:pPr>
            <a:r>
              <a:rPr lang="en-US" altLang="ja-JP" sz="1400" dirty="0"/>
              <a:t>Integer(8) :: </a:t>
            </a:r>
            <a:r>
              <a:rPr lang="en-US" altLang="ja-JP" sz="1400" dirty="0" err="1"/>
              <a:t>Maxmem</a:t>
            </a:r>
            <a:r>
              <a:rPr lang="en-US" altLang="ja-JP" sz="1400" dirty="0"/>
              <a:t> </a:t>
            </a:r>
          </a:p>
          <a:p>
            <a:pPr lvl="2">
              <a:defRPr/>
            </a:pPr>
            <a:r>
              <a:rPr lang="en-US" altLang="ja-JP" sz="1400" dirty="0"/>
              <a:t>Maximum size of memory (MB) </a:t>
            </a:r>
          </a:p>
        </p:txBody>
      </p:sp>
    </p:spTree>
    <p:extLst>
      <p:ext uri="{BB962C8B-B14F-4D97-AF65-F5344CB8AC3E}">
        <p14:creationId xmlns:p14="http://schemas.microsoft.com/office/powerpoint/2010/main" val="542429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4A19573-B79D-1F43-B4F9-A90A6443F0E2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14400" y="347663"/>
            <a:ext cx="5524500" cy="2308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mrpes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MR</a:t>
            </a:r>
          </a:p>
          <a:p>
            <a:pPr lvl="2">
              <a:defRPr/>
            </a:pPr>
            <a:r>
              <a:rPr lang="en-US" altLang="ja-JP" sz="1400" dirty="0"/>
              <a:t>Mode representation (MR=1-4) 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mcs_cutoff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Cutoff of QFF based on MCS in cm-1 (default = 1.d-04) </a:t>
            </a:r>
          </a:p>
          <a:p>
            <a:pPr lvl="1">
              <a:defRPr/>
            </a:pPr>
            <a:r>
              <a:rPr lang="en-US" altLang="ja-JP" sz="1400" dirty="0"/>
              <a:t>Logical :: au</a:t>
            </a:r>
          </a:p>
          <a:p>
            <a:pPr lvl="2">
              <a:defRPr/>
            </a:pPr>
            <a:r>
              <a:rPr lang="en-US" altLang="ja-JP" sz="1400" dirty="0"/>
              <a:t>The grid data in atomic unit (default = true) </a:t>
            </a:r>
          </a:p>
          <a:p>
            <a:pPr lvl="1">
              <a:defRPr/>
            </a:pPr>
            <a:r>
              <a:rPr lang="en-US" altLang="ja-JP" sz="1400" dirty="0"/>
              <a:t>Character(80) :: </a:t>
            </a:r>
            <a:r>
              <a:rPr lang="en-US" altLang="ja-JP" sz="1400" dirty="0" err="1"/>
              <a:t>mopFile</a:t>
            </a:r>
            <a:r>
              <a:rPr lang="en-US" altLang="ja-JP" sz="1400" dirty="0"/>
              <a:t> </a:t>
            </a:r>
          </a:p>
          <a:p>
            <a:pPr lvl="2">
              <a:defRPr/>
            </a:pPr>
            <a:r>
              <a:rPr lang="en-US" altLang="ja-JP" sz="1400" dirty="0"/>
              <a:t>The name of the mop file. </a:t>
            </a:r>
          </a:p>
          <a:p>
            <a:pPr lvl="1">
              <a:defRPr/>
            </a:pPr>
            <a:endParaRPr lang="en-US" altLang="ja-JP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4400" y="2563813"/>
            <a:ext cx="5427663" cy="3816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vib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Nfree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Number of degrees of freedom (default = 3Nat - 6) </a:t>
            </a:r>
          </a:p>
          <a:p>
            <a:pPr lvl="1">
              <a:defRPr/>
            </a:pPr>
            <a:r>
              <a:rPr lang="en-US" altLang="ja-JP" sz="1400" dirty="0"/>
              <a:t>Integer :: MR</a:t>
            </a:r>
          </a:p>
          <a:p>
            <a:pPr lvl="2">
              <a:defRPr/>
            </a:pPr>
            <a:r>
              <a:rPr lang="en-US" altLang="ja-JP" sz="1400" dirty="0"/>
              <a:t>Mode representation (MR=1-4) </a:t>
            </a:r>
          </a:p>
          <a:p>
            <a:pPr lvl="1">
              <a:defRPr/>
            </a:pPr>
            <a:r>
              <a:rPr lang="en-US" altLang="ja-JP" sz="1400" dirty="0"/>
              <a:t>Integer, dimension(</a:t>
            </a:r>
            <a:r>
              <a:rPr lang="en-US" altLang="ja-JP" sz="1400" dirty="0" err="1"/>
              <a:t>Nfree</a:t>
            </a:r>
            <a:r>
              <a:rPr lang="en-US" altLang="ja-JP" sz="1400" dirty="0"/>
              <a:t>) :: </a:t>
            </a:r>
            <a:r>
              <a:rPr lang="en-US" altLang="ja-JP" sz="1400" dirty="0" err="1"/>
              <a:t>vmax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Number of basis functions for each mode (default=10)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vmaxALL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Number of basis functions for all modes (default=10)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vmax</a:t>
            </a:r>
            <a:r>
              <a:rPr lang="en-US" altLang="ja-JP" sz="1400" dirty="0"/>
              <a:t> base </a:t>
            </a:r>
          </a:p>
          <a:p>
            <a:pPr lvl="2">
              <a:defRPr/>
            </a:pPr>
            <a:r>
              <a:rPr lang="en-US" altLang="ja-JP" sz="1400" dirty="0"/>
              <a:t>same as </a:t>
            </a:r>
            <a:r>
              <a:rPr lang="en-US" altLang="ja-JP" sz="1400" dirty="0" err="1"/>
              <a:t>vmaxALL</a:t>
            </a:r>
            <a:r>
              <a:rPr lang="en-US" altLang="ja-JP" sz="1400" dirty="0"/>
              <a:t>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vscf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ocvscf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vci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vpt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vqdpt</a:t>
            </a:r>
            <a:r>
              <a:rPr lang="en-US" altLang="ja-JP" sz="1400" dirty="0"/>
              <a:t> </a:t>
            </a:r>
          </a:p>
          <a:p>
            <a:pPr lvl="2">
              <a:defRPr/>
            </a:pPr>
            <a:r>
              <a:rPr lang="en-US" altLang="ja-JP" sz="1400" dirty="0"/>
              <a:t>invoke </a:t>
            </a:r>
            <a:r>
              <a:rPr lang="en-US" altLang="ja-JP" sz="1400" dirty="0" err="1"/>
              <a:t>vscf</a:t>
            </a:r>
            <a:r>
              <a:rPr lang="en-US" altLang="ja-JP" sz="1400" dirty="0"/>
              <a:t>/</a:t>
            </a:r>
            <a:r>
              <a:rPr lang="en-US" altLang="ja-JP" sz="1400" dirty="0" err="1"/>
              <a:t>ocvscf</a:t>
            </a:r>
            <a:r>
              <a:rPr lang="en-US" altLang="ja-JP" sz="1400" dirty="0"/>
              <a:t>/</a:t>
            </a:r>
            <a:r>
              <a:rPr lang="en-US" altLang="ja-JP" sz="1400" dirty="0" err="1"/>
              <a:t>vci</a:t>
            </a:r>
            <a:r>
              <a:rPr lang="en-US" altLang="ja-JP" sz="1400" dirty="0"/>
              <a:t>/</a:t>
            </a:r>
            <a:r>
              <a:rPr lang="en-US" altLang="ja-JP" sz="1400" dirty="0" err="1"/>
              <a:t>vpt</a:t>
            </a:r>
            <a:r>
              <a:rPr lang="en-US" altLang="ja-JP" sz="1400" dirty="0"/>
              <a:t>/</a:t>
            </a:r>
            <a:r>
              <a:rPr lang="en-US" altLang="ja-JP" sz="1400" dirty="0" err="1"/>
              <a:t>vqdpt</a:t>
            </a:r>
            <a:r>
              <a:rPr lang="en-US" altLang="ja-JP" sz="1400" dirty="0"/>
              <a:t>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prpt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invoke property calculation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readBasis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read the basis functions from </a:t>
            </a:r>
            <a:r>
              <a:rPr lang="en-US" altLang="ja-JP" sz="1400" dirty="0" err="1"/>
              <a:t>cho.basis</a:t>
            </a:r>
            <a:r>
              <a:rPr lang="en-US" altLang="ja-JP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516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B6CF73A-C86F-5C44-8E26-9A9216962BF9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0" y="347663"/>
            <a:ext cx="4375150" cy="1662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&amp;states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Nstate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Number of states to calculate </a:t>
            </a:r>
          </a:p>
          <a:p>
            <a:pPr lvl="1">
              <a:defRPr/>
            </a:pPr>
            <a:r>
              <a:rPr lang="en-US" altLang="ja-JP" sz="1400" dirty="0"/>
              <a:t>Integer, dimension(</a:t>
            </a:r>
            <a:r>
              <a:rPr lang="en-US" altLang="ja-JP" sz="1400" dirty="0" err="1"/>
              <a:t>Nfree,Nstate</a:t>
            </a:r>
            <a:r>
              <a:rPr lang="en-US" altLang="ja-JP" sz="1400" dirty="0"/>
              <a:t>) :: target state </a:t>
            </a:r>
          </a:p>
          <a:p>
            <a:pPr lvl="2">
              <a:defRPr/>
            </a:pPr>
            <a:r>
              <a:rPr lang="en-US" altLang="ja-JP" sz="1400" dirty="0"/>
              <a:t>Labels of the target states </a:t>
            </a:r>
          </a:p>
          <a:p>
            <a:pPr lvl="1">
              <a:defRPr/>
            </a:pPr>
            <a:r>
              <a:rPr lang="en-US" altLang="ja-JP" sz="1400" dirty="0"/>
              <a:t>Logical :: fund </a:t>
            </a:r>
          </a:p>
          <a:p>
            <a:pPr lvl="2">
              <a:defRPr/>
            </a:pPr>
            <a:r>
              <a:rPr lang="en-US" altLang="ja-JP" sz="1400" dirty="0"/>
              <a:t>Compute fundamentals 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14400" y="2157413"/>
            <a:ext cx="5083175" cy="20939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vscf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Logical :: state specific</a:t>
            </a:r>
          </a:p>
          <a:p>
            <a:pPr lvl="2">
              <a:defRPr/>
            </a:pPr>
            <a:r>
              <a:rPr lang="en-US" altLang="ja-JP" sz="1400" dirty="0"/>
              <a:t>State specific VSCF if true (default = .false.) </a:t>
            </a:r>
          </a:p>
          <a:p>
            <a:pPr lvl="1">
              <a:defRPr/>
            </a:pPr>
            <a:r>
              <a:rPr lang="en-US" altLang="ja-JP" sz="1400" dirty="0"/>
              <a:t>Logical :: restart</a:t>
            </a:r>
          </a:p>
          <a:p>
            <a:pPr lvl="2">
              <a:defRPr/>
            </a:pPr>
            <a:r>
              <a:rPr lang="en-US" altLang="ja-JP" sz="1400" dirty="0"/>
              <a:t>Restart from </a:t>
            </a:r>
            <a:r>
              <a:rPr lang="en-US" altLang="ja-JP" sz="1400" dirty="0" err="1"/>
              <a:t>vscf</a:t>
            </a:r>
            <a:r>
              <a:rPr lang="en-US" altLang="ja-JP" sz="1400" dirty="0"/>
              <a:t> </a:t>
            </a:r>
            <a:r>
              <a:rPr lang="en-US" altLang="ja-JP" sz="1400" dirty="0" err="1"/>
              <a:t>xxx.wfn</a:t>
            </a:r>
            <a:r>
              <a:rPr lang="en-US" altLang="ja-JP" sz="1400" dirty="0"/>
              <a:t> (default = .false.)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Maxitr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Maximum number of iteration (default = 10) 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Ethresh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Threshold of convergence (default = 1e-03 cm−1) </a:t>
            </a:r>
          </a:p>
        </p:txBody>
      </p:sp>
    </p:spTree>
    <p:extLst>
      <p:ext uri="{BB962C8B-B14F-4D97-AF65-F5344CB8AC3E}">
        <p14:creationId xmlns:p14="http://schemas.microsoft.com/office/powerpoint/2010/main" val="144589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E4A6B83-7069-3B4B-A4F0-75DE584E035A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0" y="442913"/>
            <a:ext cx="6799263" cy="4248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ocvscf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maxOptIter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Maximum number of iteration (default = 30) 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ethresh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Threshold of the energy (default = 1e-06 cm−1)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gthresh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Threshold of the gradient (default = 1e-06 cm−1 rad−1)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pfit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Order of the Fourier fitting (default = 2) </a:t>
            </a:r>
          </a:p>
          <a:p>
            <a:pPr lvl="1">
              <a:defRPr/>
            </a:pPr>
            <a:r>
              <a:rPr lang="en-US" altLang="ja-JP" sz="1400" dirty="0"/>
              <a:t>Character(80) :: </a:t>
            </a:r>
            <a:r>
              <a:rPr lang="en-US" altLang="ja-JP" sz="1400" dirty="0" err="1"/>
              <a:t>mopFile</a:t>
            </a:r>
            <a:r>
              <a:rPr lang="en-US" altLang="ja-JP" sz="1400" dirty="0"/>
              <a:t> </a:t>
            </a:r>
          </a:p>
          <a:p>
            <a:pPr lvl="2">
              <a:defRPr/>
            </a:pPr>
            <a:r>
              <a:rPr lang="en-US" altLang="ja-JP" sz="1400" dirty="0"/>
              <a:t>The name of the </a:t>
            </a:r>
            <a:r>
              <a:rPr lang="en-US" altLang="ja-JP" sz="1400" dirty="0" err="1"/>
              <a:t>mopfile</a:t>
            </a:r>
            <a:r>
              <a:rPr lang="en-US" altLang="ja-JP" sz="1400" dirty="0"/>
              <a:t> </a:t>
            </a:r>
          </a:p>
          <a:p>
            <a:pPr lvl="1">
              <a:defRPr/>
            </a:pPr>
            <a:r>
              <a:rPr lang="en-US" altLang="ja-JP" sz="1400" dirty="0"/>
              <a:t>Character(80) :: u1File</a:t>
            </a:r>
          </a:p>
          <a:p>
            <a:pPr lvl="2">
              <a:defRPr/>
            </a:pPr>
            <a:r>
              <a:rPr lang="en-US" altLang="ja-JP" sz="1400" dirty="0"/>
              <a:t>The name of the file to write the transformation matrix (default = u1.dat)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icff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Switch on CFF when </a:t>
            </a:r>
            <a:r>
              <a:rPr lang="en-US" altLang="ja-JP" sz="1400" dirty="0" err="1"/>
              <a:t>icff</a:t>
            </a:r>
            <a:r>
              <a:rPr lang="en-US" altLang="ja-JP" sz="1400" dirty="0"/>
              <a:t> = 1 and QFF when </a:t>
            </a:r>
            <a:r>
              <a:rPr lang="en-US" altLang="ja-JP" sz="1400" dirty="0" err="1"/>
              <a:t>icff</a:t>
            </a:r>
            <a:r>
              <a:rPr lang="en-US" altLang="ja-JP" sz="1400" dirty="0"/>
              <a:t> = 0 (default = 0)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iscreen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Switch off/on pair selection when </a:t>
            </a:r>
            <a:r>
              <a:rPr lang="en-US" altLang="ja-JP" sz="1400" dirty="0" err="1"/>
              <a:t>iscreen</a:t>
            </a:r>
            <a:r>
              <a:rPr lang="en-US" altLang="ja-JP" sz="1400" dirty="0"/>
              <a:t>=0/1 (default = 1) </a:t>
            </a:r>
          </a:p>
          <a:p>
            <a:pPr lvl="1">
              <a:defRPr/>
            </a:pPr>
            <a:r>
              <a:rPr lang="en-US" altLang="ja-JP" sz="1400" dirty="0"/>
              <a:t>Real(8) :: eta12thresh</a:t>
            </a:r>
          </a:p>
          <a:p>
            <a:pPr lvl="2">
              <a:defRPr/>
            </a:pPr>
            <a:r>
              <a:rPr lang="en-US" altLang="ja-JP" sz="1400" dirty="0"/>
              <a:t>Threshold value for the pair screening (default = 500 cm−1) </a:t>
            </a:r>
          </a:p>
        </p:txBody>
      </p:sp>
    </p:spTree>
    <p:extLst>
      <p:ext uri="{BB962C8B-B14F-4D97-AF65-F5344CB8AC3E}">
        <p14:creationId xmlns:p14="http://schemas.microsoft.com/office/powerpoint/2010/main" val="1317133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5640CCE-B03E-AF40-B3A9-DB51ABD05437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0" y="442913"/>
            <a:ext cx="6151563" cy="554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vci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Nstate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Number of states to calculate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nCI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CI dimension (cutoff based on the energy) </a:t>
            </a:r>
          </a:p>
          <a:p>
            <a:pPr lvl="1">
              <a:defRPr/>
            </a:pPr>
            <a:r>
              <a:rPr lang="en-US" altLang="ja-JP" sz="1400" dirty="0"/>
              <a:t>Integer(</a:t>
            </a:r>
            <a:r>
              <a:rPr lang="en-US" altLang="ja-JP" sz="1400" dirty="0" err="1"/>
              <a:t>Nfree</a:t>
            </a:r>
            <a:r>
              <a:rPr lang="en-US" altLang="ja-JP" sz="1400" dirty="0"/>
              <a:t>) :: </a:t>
            </a:r>
            <a:r>
              <a:rPr lang="en-US" altLang="ja-JP" sz="1400" dirty="0" err="1"/>
              <a:t>maxEx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quantum number to excite for each mode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maxExALL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quantum number to excite for all the modes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maxSum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sum of quantum number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nCUP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number of modes to excite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geomAv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If true, calculate </a:t>
            </a:r>
            <a:r>
              <a:rPr lang="en-US" altLang="ja-JP" sz="1400" dirty="0" err="1"/>
              <a:t>vibrationally</a:t>
            </a:r>
            <a:r>
              <a:rPr lang="en-US" altLang="ja-JP" sz="1400" dirty="0"/>
              <a:t> averaged geometry </a:t>
            </a:r>
          </a:p>
          <a:p>
            <a:pPr lvl="1">
              <a:defRPr/>
            </a:pPr>
            <a:r>
              <a:rPr lang="en-US" altLang="ja-JP" sz="1400" dirty="0"/>
              <a:t>Logical :: dump</a:t>
            </a:r>
          </a:p>
          <a:p>
            <a:pPr lvl="2">
              <a:defRPr/>
            </a:pPr>
            <a:r>
              <a:rPr lang="en-US" altLang="ja-JP" sz="1400" dirty="0"/>
              <a:t>If true, dump the </a:t>
            </a:r>
            <a:r>
              <a:rPr lang="en-US" altLang="ja-JP" sz="1400" dirty="0" err="1"/>
              <a:t>vci</a:t>
            </a:r>
            <a:r>
              <a:rPr lang="en-US" altLang="ja-JP" sz="1400" dirty="0"/>
              <a:t> wavefunction to </a:t>
            </a:r>
            <a:r>
              <a:rPr lang="en-US" altLang="ja-JP" sz="1400" dirty="0" err="1"/>
              <a:t>vci-w.wfn</a:t>
            </a:r>
            <a:r>
              <a:rPr lang="en-US" altLang="ja-JP" sz="1400" dirty="0"/>
              <a:t> 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printWeight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Print the configuration with the weight larger than this threshold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readCIbasis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If true, read CI basis from </a:t>
            </a:r>
            <a:r>
              <a:rPr lang="en-US" altLang="ja-JP" sz="1400" dirty="0" err="1"/>
              <a:t>vci-w.wfn</a:t>
            </a:r>
            <a:r>
              <a:rPr lang="en-US" altLang="ja-JP" sz="1400" dirty="0"/>
              <a:t>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dumpHmat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If true, write the VCI </a:t>
            </a:r>
            <a:r>
              <a:rPr lang="en-US" altLang="ja-JP" sz="1400" dirty="0" err="1"/>
              <a:t>hamiltonian</a:t>
            </a:r>
            <a:r>
              <a:rPr lang="en-US" altLang="ja-JP" sz="1400" dirty="0"/>
              <a:t> matrix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noDiag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If true, the diagonalization is skipped </a:t>
            </a:r>
          </a:p>
        </p:txBody>
      </p:sp>
    </p:spTree>
    <p:extLst>
      <p:ext uri="{BB962C8B-B14F-4D97-AF65-F5344CB8AC3E}">
        <p14:creationId xmlns:p14="http://schemas.microsoft.com/office/powerpoint/2010/main" val="802931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8AC8ADD-3485-E743-9F09-9B69E7936B06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0" y="290513"/>
            <a:ext cx="6062663" cy="2524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vpt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maxSum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sum of quantum number to excite (default = -1)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maxEx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quantum number to excite (default = -1)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nCUP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number of modes to excite (default = MR) </a:t>
            </a:r>
          </a:p>
          <a:p>
            <a:pPr lvl="1">
              <a:defRPr/>
            </a:pPr>
            <a:r>
              <a:rPr lang="en-US" altLang="ja-JP" sz="1400" dirty="0"/>
              <a:t>Real(8) :: thresh </a:t>
            </a:r>
            <a:r>
              <a:rPr lang="en-US" altLang="ja-JP" sz="1400" dirty="0" err="1"/>
              <a:t>ene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Threshold energy to avoid divergence (default=1e-04 </a:t>
            </a:r>
            <a:r>
              <a:rPr lang="en-US" altLang="ja-JP" sz="1400" dirty="0" err="1"/>
              <a:t>Hartree</a:t>
            </a:r>
            <a:r>
              <a:rPr lang="en-US" altLang="ja-JP" sz="1400" dirty="0"/>
              <a:t>) </a:t>
            </a:r>
          </a:p>
          <a:p>
            <a:pPr lvl="1">
              <a:defRPr/>
            </a:pPr>
            <a:r>
              <a:rPr lang="en-US" altLang="ja-JP" sz="1400" dirty="0"/>
              <a:t>Logical :: dump</a:t>
            </a:r>
          </a:p>
          <a:p>
            <a:pPr lvl="2">
              <a:defRPr/>
            </a:pPr>
            <a:r>
              <a:rPr lang="en-US" altLang="ja-JP" sz="1400" dirty="0"/>
              <a:t>Dump the information to </a:t>
            </a:r>
            <a:r>
              <a:rPr lang="en-US" altLang="ja-JP" sz="1400" dirty="0" err="1"/>
              <a:t>vmp-w.wfn</a:t>
            </a:r>
            <a:r>
              <a:rPr lang="en-US" altLang="ja-JP" sz="1400" dirty="0"/>
              <a:t>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4400" y="2990850"/>
            <a:ext cx="5780088" cy="3386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vqdpt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nGen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The generation of P space (default=3) </a:t>
            </a:r>
          </a:p>
          <a:p>
            <a:pPr lvl="1">
              <a:defRPr/>
            </a:pPr>
            <a:r>
              <a:rPr lang="en-US" altLang="ja-JP" sz="1400" dirty="0"/>
              <a:t>Real(8) :: thresh p0</a:t>
            </a:r>
          </a:p>
          <a:p>
            <a:pPr lvl="2">
              <a:defRPr/>
            </a:pPr>
            <a:r>
              <a:rPr lang="en-US" altLang="ja-JP" sz="1400" dirty="0"/>
              <a:t>E0 pruning (default=500 cm−1) </a:t>
            </a:r>
          </a:p>
          <a:p>
            <a:pPr lvl="1">
              <a:defRPr/>
            </a:pPr>
            <a:r>
              <a:rPr lang="en-US" altLang="ja-JP" sz="1400" dirty="0"/>
              <a:t>Real(8) :: thresh p1</a:t>
            </a:r>
          </a:p>
          <a:p>
            <a:pPr lvl="2">
              <a:defRPr/>
            </a:pPr>
            <a:r>
              <a:rPr lang="en-US" altLang="ja-JP" sz="1400" dirty="0"/>
              <a:t>VPT based pruning (default=0.1) </a:t>
            </a:r>
          </a:p>
          <a:p>
            <a:pPr lvl="1">
              <a:defRPr/>
            </a:pPr>
            <a:r>
              <a:rPr lang="en-US" altLang="ja-JP" sz="1400" dirty="0"/>
              <a:t>Real(8) :: thresh p2</a:t>
            </a:r>
          </a:p>
          <a:p>
            <a:pPr lvl="2">
              <a:defRPr/>
            </a:pPr>
            <a:r>
              <a:rPr lang="en-US" altLang="ja-JP" sz="1400" dirty="0"/>
              <a:t>VCI pruning (default=0.05) </a:t>
            </a:r>
          </a:p>
          <a:p>
            <a:pPr lvl="1">
              <a:defRPr/>
            </a:pPr>
            <a:r>
              <a:rPr lang="en-US" altLang="ja-JP" sz="1400" dirty="0"/>
              <a:t>Real(8) :: thresh p3</a:t>
            </a:r>
          </a:p>
          <a:p>
            <a:pPr lvl="2">
              <a:defRPr/>
            </a:pPr>
            <a:r>
              <a:rPr lang="en-US" altLang="ja-JP" sz="1400" dirty="0"/>
              <a:t>VCI pruning (default=0.9)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pset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Combine the p-space generated from several target states </a:t>
            </a:r>
          </a:p>
          <a:p>
            <a:pPr lvl="2">
              <a:defRPr/>
            </a:pPr>
            <a:r>
              <a:rPr lang="en-US" altLang="ja-JP" sz="1400" dirty="0"/>
              <a:t>=0 when the target states have an overlap (default)</a:t>
            </a:r>
          </a:p>
          <a:p>
            <a:pPr lvl="2">
              <a:defRPr/>
            </a:pPr>
            <a:r>
              <a:rPr lang="en-US" altLang="ja-JP" sz="1400" dirty="0"/>
              <a:t>=1 when the p-space components have an overlap </a:t>
            </a:r>
          </a:p>
        </p:txBody>
      </p:sp>
    </p:spTree>
    <p:extLst>
      <p:ext uri="{BB962C8B-B14F-4D97-AF65-F5344CB8AC3E}">
        <p14:creationId xmlns:p14="http://schemas.microsoft.com/office/powerpoint/2010/main" val="82533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921F0B-DE40-5845-A8E6-317501FBC4D0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41986" name="テキスト ボックス 3"/>
          <p:cNvSpPr txBox="1">
            <a:spLocks noChangeArrowheads="1"/>
          </p:cNvSpPr>
          <p:nvPr/>
        </p:nvSpPr>
        <p:spPr bwMode="auto">
          <a:xfrm>
            <a:off x="914400" y="152400"/>
            <a:ext cx="7407275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Integer :: maxSum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Max sum of quantum number to excite (default = -1)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Integer :: nCUP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Max number of modes to excite (default = MR)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Integer :: pqSum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P/Q interaction scheme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&gt; 0 prune the interaction when λpq &gt; maxSum (default) 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&lt; 0 full interaction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Integer :: vqdpt2 loop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=0 loop over q, then p, p’ (default) 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=1 loop over p, then p’, q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Real(8) :: thresh ene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Threshold energy to avoid divergence (default=1e-04 Hartree)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Real(8) :: printWeight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Print the configuration with the weight larger than this threshold (default=0.001)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Logical :: dump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Dump the information to vqdpt-w.wfn (default=true)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4400" y="3952875"/>
            <a:ext cx="6153150" cy="2740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prpt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vscfprpt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vciprpt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vptprpt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vqdptprpt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Invoke property calculation for </a:t>
            </a:r>
            <a:r>
              <a:rPr lang="en-US" altLang="ja-JP" sz="1400" dirty="0" err="1"/>
              <a:t>vscf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vci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vpt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vqpdt</a:t>
            </a:r>
            <a:r>
              <a:rPr lang="en-US" altLang="ja-JP" sz="1400" dirty="0"/>
              <a:t> </a:t>
            </a:r>
            <a:r>
              <a:rPr lang="en-US" altLang="ja-JP" sz="1400" dirty="0" err="1"/>
              <a:t>wavefuncion</a:t>
            </a:r>
            <a:r>
              <a:rPr lang="en-US" altLang="ja-JP" sz="1400" dirty="0"/>
              <a:t> </a:t>
            </a:r>
          </a:p>
          <a:p>
            <a:pPr lvl="1">
              <a:defRPr/>
            </a:pPr>
            <a:r>
              <a:rPr lang="en-US" altLang="ja-JP" sz="1400" dirty="0"/>
              <a:t>Integer :: MR</a:t>
            </a:r>
          </a:p>
          <a:p>
            <a:pPr lvl="2">
              <a:defRPr/>
            </a:pPr>
            <a:r>
              <a:rPr lang="en-US" altLang="ja-JP" sz="1400" dirty="0"/>
              <a:t>Mode representation (default = 3) </a:t>
            </a:r>
          </a:p>
          <a:p>
            <a:pPr lvl="1">
              <a:defRPr/>
            </a:pPr>
            <a:r>
              <a:rPr lang="en-US" altLang="ja-JP" sz="1400" dirty="0"/>
              <a:t>Character :: </a:t>
            </a:r>
            <a:r>
              <a:rPr lang="en-US" altLang="ja-JP" sz="1400" dirty="0" err="1"/>
              <a:t>extn</a:t>
            </a:r>
            <a:r>
              <a:rPr lang="en-US" altLang="ja-JP" sz="1400" dirty="0"/>
              <a:t>(*)</a:t>
            </a:r>
          </a:p>
          <a:p>
            <a:pPr lvl="2">
              <a:defRPr/>
            </a:pPr>
            <a:r>
              <a:rPr lang="en-US" altLang="ja-JP" sz="1400" dirty="0"/>
              <a:t>The extension of the property files </a:t>
            </a:r>
          </a:p>
          <a:p>
            <a:pPr lvl="1">
              <a:defRPr/>
            </a:pPr>
            <a:r>
              <a:rPr lang="en-US" altLang="ja-JP" sz="1400" dirty="0"/>
              <a:t>Integer :: matrix(*)</a:t>
            </a:r>
          </a:p>
          <a:p>
            <a:pPr lvl="2">
              <a:defRPr/>
            </a:pPr>
            <a:r>
              <a:rPr lang="en-US" altLang="ja-JP" sz="1400" dirty="0"/>
              <a:t>= 0 calculate only the average </a:t>
            </a:r>
          </a:p>
          <a:p>
            <a:pPr lvl="2">
              <a:defRPr/>
            </a:pPr>
            <a:r>
              <a:rPr lang="en-US" altLang="ja-JP" sz="1400" dirty="0"/>
              <a:t>&gt; 0 calculate the matrix </a:t>
            </a:r>
          </a:p>
          <a:p>
            <a:pPr lvl="1">
              <a:defRPr/>
            </a:pPr>
            <a:r>
              <a:rPr lang="en-US" altLang="ja-JP" sz="1400" dirty="0"/>
              <a:t>Logical :: infrared</a:t>
            </a:r>
          </a:p>
          <a:p>
            <a:pPr lvl="2">
              <a:defRPr/>
            </a:pPr>
            <a:r>
              <a:rPr lang="en-US" altLang="ja-JP" sz="1400" dirty="0"/>
              <a:t>If true, calculate the IR intensity. </a:t>
            </a:r>
          </a:p>
        </p:txBody>
      </p:sp>
    </p:spTree>
    <p:extLst>
      <p:ext uri="{BB962C8B-B14F-4D97-AF65-F5344CB8AC3E}">
        <p14:creationId xmlns:p14="http://schemas.microsoft.com/office/powerpoint/2010/main" val="2008086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695E0B0-CA56-254D-A8C0-C462C7847C90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0" y="561975"/>
            <a:ext cx="2847975" cy="800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prptvci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Nstate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The number of states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4400" y="1590675"/>
            <a:ext cx="7810500" cy="2093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IRspectrum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minOmega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maxOmega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Min/Max value of the spectrum (default = 100 - 4000 cm−1) 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delOmega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Interval of the data (default = 1 cm−1) 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fwhm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Full-width half maximum of the Lorentz function for convolutions (default = 20 cm−1) </a:t>
            </a:r>
          </a:p>
          <a:p>
            <a:pPr lvl="1">
              <a:defRPr/>
            </a:pPr>
            <a:r>
              <a:rPr lang="en-US" altLang="ja-JP" sz="1400" dirty="0"/>
              <a:t>Real(8) :: cutoff</a:t>
            </a:r>
          </a:p>
          <a:p>
            <a:pPr lvl="2">
              <a:defRPr/>
            </a:pPr>
            <a:r>
              <a:rPr lang="en-US" altLang="ja-JP" sz="1400" dirty="0"/>
              <a:t>Cutoff of the band (default = -1 km mol−1) </a:t>
            </a:r>
          </a:p>
        </p:txBody>
      </p:sp>
    </p:spTree>
    <p:extLst>
      <p:ext uri="{BB962C8B-B14F-4D97-AF65-F5344CB8AC3E}">
        <p14:creationId xmlns:p14="http://schemas.microsoft.com/office/powerpoint/2010/main" val="5338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cs typeface="メイリオ" charset="-128"/>
              </a:rPr>
              <a:t>1. Water</a:t>
            </a:r>
            <a:endParaRPr lang="ja-JP" altLang="en-US">
              <a:cs typeface="メイリオ" charset="-128"/>
            </a:endParaRPr>
          </a:p>
        </p:txBody>
      </p:sp>
      <p:sp>
        <p:nvSpPr>
          <p:cNvPr id="16386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2D94EDE-49A1-9C4A-86CA-674775B3454D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16387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827213"/>
            <a:ext cx="1417638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38" y="1914525"/>
            <a:ext cx="20034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1876425"/>
            <a:ext cx="1589087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テキスト ボックス 9"/>
          <p:cNvSpPr txBox="1">
            <a:spLocks noChangeArrowheads="1"/>
          </p:cNvSpPr>
          <p:nvPr/>
        </p:nvSpPr>
        <p:spPr bwMode="auto">
          <a:xfrm>
            <a:off x="1771650" y="2982913"/>
            <a:ext cx="14430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Q1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HOH bending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6391" name="テキスト ボックス 10"/>
          <p:cNvSpPr txBox="1">
            <a:spLocks noChangeArrowheads="1"/>
          </p:cNvSpPr>
          <p:nvPr/>
        </p:nvSpPr>
        <p:spPr bwMode="auto">
          <a:xfrm>
            <a:off x="3384550" y="2982913"/>
            <a:ext cx="19700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Q2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Sym. OH stretching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6392" name="テキスト ボックス 11"/>
          <p:cNvSpPr txBox="1">
            <a:spLocks noChangeArrowheads="1"/>
          </p:cNvSpPr>
          <p:nvPr/>
        </p:nvSpPr>
        <p:spPr bwMode="auto">
          <a:xfrm>
            <a:off x="5518150" y="2982913"/>
            <a:ext cx="2084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Q3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Asym. OH stretching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6393" name="テキスト ボックス 14"/>
          <p:cNvSpPr txBox="1">
            <a:spLocks noChangeArrowheads="1"/>
          </p:cNvSpPr>
          <p:nvPr/>
        </p:nvSpPr>
        <p:spPr bwMode="auto">
          <a:xfrm>
            <a:off x="431800" y="960438"/>
            <a:ext cx="58816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h2o.minfo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ja-JP" altLang="en-US" sz="1800">
                <a:ea typeface="メイリオ" charset="-128"/>
                <a:cs typeface="ＭＳ Ｐゴシック" charset="-128"/>
              </a:rPr>
              <a:t>平衡構造、調和振動数、振動ベクトルを含む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。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JSindo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で可視化できる。</a:t>
            </a:r>
            <a:endParaRPr lang="en-US" altLang="ja-JP" sz="1800"/>
          </a:p>
        </p:txBody>
      </p:sp>
      <p:sp>
        <p:nvSpPr>
          <p:cNvPr id="12" name="テキスト ボックス 14"/>
          <p:cNvSpPr txBox="1">
            <a:spLocks noChangeArrowheads="1"/>
          </p:cNvSpPr>
          <p:nvPr/>
        </p:nvSpPr>
        <p:spPr bwMode="auto">
          <a:xfrm>
            <a:off x="504825" y="3776663"/>
            <a:ext cx="5881688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1800" dirty="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*.pot</a:t>
            </a:r>
          </a:p>
          <a:p>
            <a:pPr lvl="1" indent="0" eaLnBrk="1" hangingPunct="1">
              <a:defRPr/>
            </a:pPr>
            <a:r>
              <a:rPr lang="ja-JP" altLang="en-US" sz="1800" dirty="0" smtClean="0">
                <a:latin typeface="+mn-lt"/>
                <a:ea typeface="+mn-ea"/>
              </a:rPr>
              <a:t>グリッドポテンシャルの情報を含む。</a:t>
            </a:r>
            <a:endParaRPr lang="en-US" altLang="ja-JP" sz="1800" dirty="0" smtClean="0">
              <a:latin typeface="+mn-lt"/>
              <a:ea typeface="+mn-ea"/>
            </a:endParaRPr>
          </a:p>
          <a:p>
            <a:pPr lvl="1" indent="0" eaLnBrk="1" hangingPunct="1">
              <a:defRPr/>
            </a:pPr>
            <a:r>
              <a:rPr lang="es-ES_tradnl" altLang="ja-JP" sz="1800" dirty="0" err="1" smtClean="0">
                <a:latin typeface="+mn-lt"/>
                <a:ea typeface="+mn-ea"/>
              </a:rPr>
              <a:t>eq</a:t>
            </a:r>
            <a:r>
              <a:rPr lang="es-ES_tradnl" altLang="ja-JP" sz="1800" dirty="0" smtClean="0">
                <a:latin typeface="+mn-lt"/>
                <a:ea typeface="+mn-ea"/>
              </a:rPr>
              <a:t>.	q0.pot</a:t>
            </a:r>
          </a:p>
          <a:p>
            <a:pPr lvl="1" indent="0" eaLnBrk="1" hangingPunct="1">
              <a:defRPr/>
            </a:pPr>
            <a:r>
              <a:rPr lang="es-ES_tradnl" altLang="ja-JP" sz="1800" dirty="0" smtClean="0">
                <a:latin typeface="+mn-lt"/>
                <a:ea typeface="+mn-ea"/>
              </a:rPr>
              <a:t>1MR	q1.pot, q2.pot, q3.pot</a:t>
            </a:r>
          </a:p>
          <a:p>
            <a:pPr lvl="1" indent="0" eaLnBrk="1" hangingPunct="1">
              <a:defRPr/>
            </a:pPr>
            <a:r>
              <a:rPr lang="es-ES_tradnl" altLang="ja-JP" sz="1800" dirty="0" smtClean="0">
                <a:latin typeface="+mn-lt"/>
                <a:ea typeface="+mn-ea"/>
              </a:rPr>
              <a:t>2MR	q2q1.pot, q3q1.pot, q3q2.pot</a:t>
            </a:r>
          </a:p>
          <a:p>
            <a:pPr lvl="1" indent="0" eaLnBrk="1" hangingPunct="1">
              <a:defRPr/>
            </a:pPr>
            <a:r>
              <a:rPr lang="es-ES_tradnl" altLang="ja-JP" sz="1800" dirty="0" smtClean="0">
                <a:latin typeface="+mn-lt"/>
                <a:ea typeface="+mn-ea"/>
              </a:rPr>
              <a:t>3MR	q3q2q1.pot</a:t>
            </a:r>
          </a:p>
          <a:p>
            <a:pPr lvl="1" indent="0" eaLnBrk="1" hangingPunct="1">
              <a:defRPr/>
            </a:pPr>
            <a:endParaRPr lang="en-US" altLang="ja-JP" sz="1800" dirty="0" smtClean="0">
              <a:latin typeface="+mn-lt"/>
              <a:ea typeface="+mn-ea"/>
            </a:endParaRPr>
          </a:p>
        </p:txBody>
      </p:sp>
      <p:pic>
        <p:nvPicPr>
          <p:cNvPr id="16395" name="図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4030663"/>
            <a:ext cx="2200275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41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C938B2A-8DDD-BD49-9358-FBB1DDF802D1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4" name="テキスト ボックス 14"/>
          <p:cNvSpPr txBox="1">
            <a:spLocks noChangeArrowheads="1"/>
          </p:cNvSpPr>
          <p:nvPr/>
        </p:nvSpPr>
        <p:spPr bwMode="auto">
          <a:xfrm>
            <a:off x="374650" y="393700"/>
            <a:ext cx="1924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vscf.inp</a:t>
            </a:r>
            <a:endParaRPr lang="en-US" altLang="ja-JP" sz="2400" dirty="0" smtClean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17411" name="テキスト ボックス 3"/>
          <p:cNvSpPr txBox="1">
            <a:spLocks noChangeArrowheads="1"/>
          </p:cNvSpPr>
          <p:nvPr/>
        </p:nvSpPr>
        <p:spPr bwMode="auto">
          <a:xfrm>
            <a:off x="1039813" y="1195388"/>
            <a:ext cx="3471862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INPUT PARAMETER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&amp;mol minfofile='h2o.minfo' /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&amp;sys maxmem=10 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VIB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&amp;vib  MR=3  vmaxAll=10  vscf=.t. 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TARGET STATES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&amp;states  fund=.t. 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VSCF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&amp;vscf  Maxitr=20  Ethresh=1.D-03 /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412" name="テキスト ボックス 9"/>
          <p:cNvSpPr txBox="1">
            <a:spLocks noChangeArrowheads="1"/>
          </p:cNvSpPr>
          <p:nvPr/>
        </p:nvSpPr>
        <p:spPr bwMode="auto">
          <a:xfrm>
            <a:off x="3986213" y="1463675"/>
            <a:ext cx="162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input minfo file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413" name="テキスト ボックス 11"/>
          <p:cNvSpPr txBox="1">
            <a:spLocks noChangeArrowheads="1"/>
          </p:cNvSpPr>
          <p:nvPr/>
        </p:nvSpPr>
        <p:spPr bwMode="auto">
          <a:xfrm>
            <a:off x="3986213" y="1731963"/>
            <a:ext cx="2022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max memory in MB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414" name="テキスト ボックス 13"/>
          <p:cNvSpPr txBox="1">
            <a:spLocks noChangeArrowheads="1"/>
          </p:cNvSpPr>
          <p:nvPr/>
        </p:nvSpPr>
        <p:spPr bwMode="auto">
          <a:xfrm>
            <a:off x="1357313" y="2884488"/>
            <a:ext cx="60880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154113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54113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54113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54113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54113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54113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54113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54113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54113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MR	: Mode coupling order of the PES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vmaxAll	: Max num of quanta of HO basis sets for all modes.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vscf	: true invokes VSCF.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415" name="テキスト ボックス 15"/>
          <p:cNvSpPr txBox="1">
            <a:spLocks noChangeArrowheads="1"/>
          </p:cNvSpPr>
          <p:nvPr/>
        </p:nvSpPr>
        <p:spPr bwMode="auto">
          <a:xfrm>
            <a:off x="3151188" y="4229100"/>
            <a:ext cx="301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Targets all fundamental levels.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416" name="テキスト ボックス 17"/>
          <p:cNvSpPr txBox="1">
            <a:spLocks noChangeArrowheads="1"/>
          </p:cNvSpPr>
          <p:nvPr/>
        </p:nvSpPr>
        <p:spPr bwMode="auto">
          <a:xfrm>
            <a:off x="1403350" y="5426075"/>
            <a:ext cx="4675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196975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96975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96975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969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969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969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969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969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969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Maxitr	: Max iteration for VSCF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Ethresh	: Threshold of convergence in cm</a:t>
            </a:r>
            <a:r>
              <a:rPr lang="en-US" altLang="ja-JP" sz="1800" baseline="30000">
                <a:solidFill>
                  <a:srgbClr val="FF0000"/>
                </a:solidFill>
                <a:ea typeface="メイリオ" charset="-128"/>
                <a:cs typeface="メイリオ" charset="-128"/>
              </a:rPr>
              <a:t>-1</a:t>
            </a: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55663" y="1058863"/>
            <a:ext cx="7229475" cy="5327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0891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561F767-AAE7-8F41-8720-A37A7553B768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1843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"/>
          <a:stretch>
            <a:fillRect/>
          </a:stretch>
        </p:blipFill>
        <p:spPr bwMode="auto">
          <a:xfrm>
            <a:off x="698500" y="1023938"/>
            <a:ext cx="239871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866900"/>
            <a:ext cx="28194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テキスト ボックス 7"/>
          <p:cNvSpPr txBox="1">
            <a:spLocks noChangeArrowheads="1"/>
          </p:cNvSpPr>
          <p:nvPr/>
        </p:nvSpPr>
        <p:spPr bwMode="auto">
          <a:xfrm>
            <a:off x="3254375" y="1084263"/>
            <a:ext cx="38052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Setting of HO basis sets. Frequencies are taken from the minfo file.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8437" name="テキスト ボックス 10"/>
          <p:cNvSpPr txBox="1">
            <a:spLocks noChangeArrowheads="1"/>
          </p:cNvSpPr>
          <p:nvPr/>
        </p:nvSpPr>
        <p:spPr bwMode="auto">
          <a:xfrm>
            <a:off x="638175" y="5407025"/>
            <a:ext cx="30718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It’s a good practice to check if the PES is specified in the way you intended.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8438" name="テキスト ボックス 11"/>
          <p:cNvSpPr txBox="1">
            <a:spLocks noChangeArrowheads="1"/>
          </p:cNvSpPr>
          <p:nvPr/>
        </p:nvSpPr>
        <p:spPr bwMode="auto">
          <a:xfrm>
            <a:off x="1941513" y="2844800"/>
            <a:ext cx="623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1MR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8439" name="テキスト ボックス 12"/>
          <p:cNvSpPr txBox="1">
            <a:spLocks noChangeArrowheads="1"/>
          </p:cNvSpPr>
          <p:nvPr/>
        </p:nvSpPr>
        <p:spPr bwMode="auto">
          <a:xfrm>
            <a:off x="1941513" y="3781425"/>
            <a:ext cx="623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2MR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8440" name="テキスト ボックス 13"/>
          <p:cNvSpPr txBox="1">
            <a:spLocks noChangeArrowheads="1"/>
          </p:cNvSpPr>
          <p:nvPr/>
        </p:nvSpPr>
        <p:spPr bwMode="auto">
          <a:xfrm>
            <a:off x="1941513" y="4657725"/>
            <a:ext cx="623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3MR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8" name="テキスト ボックス 14"/>
          <p:cNvSpPr txBox="1">
            <a:spLocks noChangeArrowheads="1"/>
          </p:cNvSpPr>
          <p:nvPr/>
        </p:nvSpPr>
        <p:spPr bwMode="auto">
          <a:xfrm>
            <a:off x="374650" y="357188"/>
            <a:ext cx="2381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dirty="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log/</a:t>
            </a:r>
            <a:r>
              <a:rPr lang="en-US" altLang="ja-JP" sz="2400" dirty="0" err="1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vscf.out</a:t>
            </a:r>
            <a:endParaRPr lang="en-US" altLang="ja-JP" sz="2400" dirty="0" smtClean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grpSp>
        <p:nvGrpSpPr>
          <p:cNvPr id="18442" name="図形グループ 18"/>
          <p:cNvGrpSpPr>
            <a:grpSpLocks/>
          </p:cNvGrpSpPr>
          <p:nvPr/>
        </p:nvGrpSpPr>
        <p:grpSpPr bwMode="auto">
          <a:xfrm>
            <a:off x="3849688" y="1882775"/>
            <a:ext cx="4992687" cy="4240213"/>
            <a:chOff x="2006786" y="1008330"/>
            <a:chExt cx="4993690" cy="4240996"/>
          </a:xfrm>
        </p:grpSpPr>
        <p:pic>
          <p:nvPicPr>
            <p:cNvPr id="18443" name="図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886" y="1008330"/>
              <a:ext cx="4652963" cy="208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4" name="図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786" y="3408177"/>
              <a:ext cx="4702175" cy="1154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5" name="テキスト ボックス 21"/>
            <p:cNvSpPr txBox="1">
              <a:spLocks noChangeArrowheads="1"/>
            </p:cNvSpPr>
            <p:nvPr/>
          </p:nvSpPr>
          <p:spPr bwMode="auto">
            <a:xfrm>
              <a:off x="2114963" y="2052225"/>
              <a:ext cx="15033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VSCF iteration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18446" name="テキスト ボックス 6"/>
            <p:cNvSpPr txBox="1">
              <a:spLocks noChangeArrowheads="1"/>
            </p:cNvSpPr>
            <p:nvPr/>
          </p:nvSpPr>
          <p:spPr bwMode="auto">
            <a:xfrm>
              <a:off x="4335649" y="2721696"/>
              <a:ext cx="18587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Zero-point Energy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18447" name="テキスト ボックス 7"/>
            <p:cNvSpPr txBox="1">
              <a:spLocks noChangeArrowheads="1"/>
            </p:cNvSpPr>
            <p:nvPr/>
          </p:nvSpPr>
          <p:spPr bwMode="auto">
            <a:xfrm>
              <a:off x="3908026" y="4603213"/>
              <a:ext cx="309245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Virtual VSCF energies for the fundamental levels.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>
              <a:off x="2565698" y="1867327"/>
              <a:ext cx="0" cy="8288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/>
            <p:cNvSpPr/>
            <p:nvPr/>
          </p:nvSpPr>
          <p:spPr>
            <a:xfrm>
              <a:off x="3189711" y="2875575"/>
              <a:ext cx="1089244" cy="196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148753" y="3977503"/>
              <a:ext cx="2515105" cy="5192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46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454BD59-0729-954C-8654-A47BB77DDD77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482600" y="474663"/>
            <a:ext cx="1306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vci.inp</a:t>
            </a:r>
            <a:endParaRPr lang="en-US" altLang="ja-JP" sz="2400" dirty="0" smtClean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19459" name="テキスト ボックス 3"/>
          <p:cNvSpPr txBox="1">
            <a:spLocks noChangeArrowheads="1"/>
          </p:cNvSpPr>
          <p:nvPr/>
        </p:nvSpPr>
        <p:spPr bwMode="auto">
          <a:xfrm>
            <a:off x="1044575" y="1450975"/>
            <a:ext cx="39925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VIB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&amp;vib  MR=3  vmaxAll=10  vscf=.t. vci=.t. 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r-HR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VCI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r-HR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&amp;vci  nstate=20  nCUP=3  maxSum=8 /</a:t>
            </a: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9460" name="テキスト ボックス 13"/>
          <p:cNvSpPr txBox="1">
            <a:spLocks noChangeArrowheads="1"/>
          </p:cNvSpPr>
          <p:nvPr/>
        </p:nvSpPr>
        <p:spPr bwMode="auto">
          <a:xfrm>
            <a:off x="2603500" y="2084388"/>
            <a:ext cx="3986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vscf = .t. and vci = .t. invokes VSCF/VCI.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9461" name="テキスト ボックス 13"/>
          <p:cNvSpPr txBox="1">
            <a:spLocks noChangeArrowheads="1"/>
          </p:cNvSpPr>
          <p:nvPr/>
        </p:nvSpPr>
        <p:spPr bwMode="auto">
          <a:xfrm>
            <a:off x="1666875" y="3414713"/>
            <a:ext cx="56546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327150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nstate	: Number of states to obtain.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nCUP	: Max number of modes to excite.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maxSum	: Max sum of quantum numbers to excite.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9462" name="テキスト ボックス 13"/>
          <p:cNvSpPr txBox="1">
            <a:spLocks noChangeArrowheads="1"/>
          </p:cNvSpPr>
          <p:nvPr/>
        </p:nvSpPr>
        <p:spPr bwMode="auto">
          <a:xfrm>
            <a:off x="1952625" y="4319588"/>
            <a:ext cx="5059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* nCUP=3 and maxSum=8 means VCI[3]-(8).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963613" y="1314450"/>
            <a:ext cx="7227887" cy="3781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4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CDEF811-6F25-BD49-87D9-1B5D94A0E93C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374650" y="350838"/>
            <a:ext cx="1951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dirty="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log/</a:t>
            </a:r>
            <a:r>
              <a:rPr lang="en-US" altLang="ja-JP" sz="2400" dirty="0" err="1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vci.out</a:t>
            </a:r>
            <a:endParaRPr lang="en-US" altLang="ja-JP" sz="2400" dirty="0" smtClean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grpSp>
        <p:nvGrpSpPr>
          <p:cNvPr id="20483" name="図形グループ 3"/>
          <p:cNvGrpSpPr>
            <a:grpSpLocks/>
          </p:cNvGrpSpPr>
          <p:nvPr/>
        </p:nvGrpSpPr>
        <p:grpSpPr bwMode="auto">
          <a:xfrm>
            <a:off x="1446213" y="1135063"/>
            <a:ext cx="6146800" cy="4837112"/>
            <a:chOff x="1136819" y="1215361"/>
            <a:chExt cx="6147659" cy="4837777"/>
          </a:xfrm>
        </p:grpSpPr>
        <p:grpSp>
          <p:nvGrpSpPr>
            <p:cNvPr id="20484" name="図形グループ 5"/>
            <p:cNvGrpSpPr>
              <a:grpSpLocks/>
            </p:cNvGrpSpPr>
            <p:nvPr/>
          </p:nvGrpSpPr>
          <p:grpSpPr bwMode="auto">
            <a:xfrm>
              <a:off x="1136819" y="1215361"/>
              <a:ext cx="3559006" cy="4837777"/>
              <a:chOff x="1536700" y="1118717"/>
              <a:chExt cx="4432300" cy="6022311"/>
            </a:xfrm>
          </p:grpSpPr>
          <p:pic>
            <p:nvPicPr>
              <p:cNvPr id="20499" name="図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4396" y="1118717"/>
                <a:ext cx="4420975" cy="2047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00" name="図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6700" y="3229428"/>
                <a:ext cx="4432300" cy="391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485" name="テキスト ボックス 13"/>
            <p:cNvSpPr txBox="1">
              <a:spLocks noChangeArrowheads="1"/>
            </p:cNvSpPr>
            <p:nvPr/>
          </p:nvSpPr>
          <p:spPr bwMode="auto">
            <a:xfrm>
              <a:off x="4852428" y="1779495"/>
              <a:ext cx="2432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VCI[3]-(8)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20486" name="テキスト ボックス 13"/>
            <p:cNvSpPr txBox="1">
              <a:spLocks noChangeArrowheads="1"/>
            </p:cNvSpPr>
            <p:nvPr/>
          </p:nvSpPr>
          <p:spPr bwMode="auto">
            <a:xfrm>
              <a:off x="3749768" y="2402541"/>
              <a:ext cx="2432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Dimension of VCI matrix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20487" name="テキスト ボックス 13"/>
            <p:cNvSpPr txBox="1">
              <a:spLocks noChangeArrowheads="1"/>
            </p:cNvSpPr>
            <p:nvPr/>
          </p:nvSpPr>
          <p:spPr bwMode="auto">
            <a:xfrm>
              <a:off x="1181381" y="3634815"/>
              <a:ext cx="9029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CI coeff.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20488" name="テキスト ボックス 13"/>
            <p:cNvSpPr txBox="1">
              <a:spLocks noChangeArrowheads="1"/>
            </p:cNvSpPr>
            <p:nvPr/>
          </p:nvSpPr>
          <p:spPr bwMode="auto">
            <a:xfrm>
              <a:off x="2969839" y="4412597"/>
              <a:ext cx="31289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1st excitation of the 1st mode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20489" name="テキスト ボックス 13"/>
            <p:cNvSpPr txBox="1">
              <a:spLocks noChangeArrowheads="1"/>
            </p:cNvSpPr>
            <p:nvPr/>
          </p:nvSpPr>
          <p:spPr bwMode="auto">
            <a:xfrm>
              <a:off x="3682534" y="3352426"/>
              <a:ext cx="24320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Zero-point energy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3213559" y="2433140"/>
              <a:ext cx="471553" cy="2159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396411" y="1734544"/>
              <a:ext cx="242922" cy="3905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689611" y="3442929"/>
              <a:ext cx="860545" cy="2016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735390" y="3966876"/>
              <a:ext cx="509659" cy="3762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0494" name="テキスト ボックス 13"/>
            <p:cNvSpPr txBox="1">
              <a:spLocks noChangeArrowheads="1"/>
            </p:cNvSpPr>
            <p:nvPr/>
          </p:nvSpPr>
          <p:spPr bwMode="auto">
            <a:xfrm>
              <a:off x="3628746" y="4777814"/>
              <a:ext cx="24320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Total energy and excitation energy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595935" y="4478121"/>
              <a:ext cx="362001" cy="2556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0496" name="テキスト ボックス 13"/>
            <p:cNvSpPr txBox="1">
              <a:spLocks noChangeArrowheads="1"/>
            </p:cNvSpPr>
            <p:nvPr/>
          </p:nvSpPr>
          <p:spPr bwMode="auto">
            <a:xfrm>
              <a:off x="1181381" y="5208121"/>
              <a:ext cx="9029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CI coeff.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1735390" y="5540306"/>
              <a:ext cx="509659" cy="376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689611" y="4827420"/>
              <a:ext cx="860545" cy="4032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404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CFF00DE-195D-3D47-9E71-A9BE1D528AB6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374650" y="533400"/>
            <a:ext cx="588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vmp2.inp</a:t>
            </a:r>
            <a:endParaRPr lang="en-US" altLang="ja-JP" sz="2400" dirty="0" smtClean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21507" name="テキスト ボックス 3"/>
          <p:cNvSpPr txBox="1">
            <a:spLocks noChangeArrowheads="1"/>
          </p:cNvSpPr>
          <p:nvPr/>
        </p:nvSpPr>
        <p:spPr bwMode="auto">
          <a:xfrm>
            <a:off x="936625" y="1241425"/>
            <a:ext cx="40417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VIB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&amp;vib  MR=3  vmaxAll=10  vscf=.t. vpt=.t. 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r-HR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VPT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r-HR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&amp;vpt  maxSum=4 /</a:t>
            </a: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1508" name="テキスト ボックス 13"/>
          <p:cNvSpPr txBox="1">
            <a:spLocks noChangeArrowheads="1"/>
          </p:cNvSpPr>
          <p:nvPr/>
        </p:nvSpPr>
        <p:spPr bwMode="auto">
          <a:xfrm>
            <a:off x="3181350" y="1873250"/>
            <a:ext cx="3838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vscf = .t. and vpt = .t. invokes VMP2.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1509" name="テキスト ボックス 13"/>
          <p:cNvSpPr txBox="1">
            <a:spLocks noChangeArrowheads="1"/>
          </p:cNvSpPr>
          <p:nvPr/>
        </p:nvSpPr>
        <p:spPr bwMode="auto">
          <a:xfrm>
            <a:off x="1558925" y="3016250"/>
            <a:ext cx="5654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327150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maxSum	: Max sum of quantum numbers to excite.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1510" name="テキスト ボックス 13"/>
          <p:cNvSpPr txBox="1">
            <a:spLocks noChangeArrowheads="1"/>
          </p:cNvSpPr>
          <p:nvPr/>
        </p:nvSpPr>
        <p:spPr bwMode="auto">
          <a:xfrm>
            <a:off x="1979613" y="3363913"/>
            <a:ext cx="5059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* maxSum=4 means VMP2-(4).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76288" y="1127125"/>
            <a:ext cx="7227887" cy="28400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7125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1E3B55B-F14E-A542-9B66-270E2DDFB2B0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22530" name="図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690813"/>
            <a:ext cx="26273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テキスト ボックス 13"/>
          <p:cNvSpPr txBox="1">
            <a:spLocks noChangeArrowheads="1"/>
          </p:cNvSpPr>
          <p:nvPr/>
        </p:nvSpPr>
        <p:spPr bwMode="auto">
          <a:xfrm>
            <a:off x="2447925" y="5399088"/>
            <a:ext cx="15605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1st and 2nd order energy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pic>
        <p:nvPicPr>
          <p:cNvPr id="22532" name="図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88" y="2671763"/>
            <a:ext cx="2641600" cy="330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テキスト ボックス 13"/>
          <p:cNvSpPr txBox="1">
            <a:spLocks noChangeArrowheads="1"/>
          </p:cNvSpPr>
          <p:nvPr/>
        </p:nvSpPr>
        <p:spPr bwMode="auto">
          <a:xfrm>
            <a:off x="5875338" y="2640013"/>
            <a:ext cx="1817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1st excitation of the 1st mode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" name="テキスト ボックス 14"/>
          <p:cNvSpPr txBox="1">
            <a:spLocks noChangeArrowheads="1"/>
          </p:cNvSpPr>
          <p:nvPr/>
        </p:nvSpPr>
        <p:spPr bwMode="auto">
          <a:xfrm>
            <a:off x="374650" y="401638"/>
            <a:ext cx="5881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log/vmp2.out</a:t>
            </a:r>
            <a:endParaRPr lang="en-US" altLang="ja-JP" sz="2400" dirty="0" smtClean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886075" y="4967288"/>
            <a:ext cx="793750" cy="33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091238" y="5002213"/>
            <a:ext cx="793750" cy="334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091238" y="5486400"/>
            <a:ext cx="793750" cy="334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2538" name="テキスト ボックス 13"/>
          <p:cNvSpPr txBox="1">
            <a:spLocks noChangeArrowheads="1"/>
          </p:cNvSpPr>
          <p:nvPr/>
        </p:nvSpPr>
        <p:spPr bwMode="auto">
          <a:xfrm>
            <a:off x="7018338" y="4760913"/>
            <a:ext cx="1719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1st and 2nd order energy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2539" name="テキスト ボックス 13"/>
          <p:cNvSpPr txBox="1">
            <a:spLocks noChangeArrowheads="1"/>
          </p:cNvSpPr>
          <p:nvPr/>
        </p:nvSpPr>
        <p:spPr bwMode="auto">
          <a:xfrm>
            <a:off x="7005638" y="5472113"/>
            <a:ext cx="1993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1st and 2nd order excitation energy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pic>
        <p:nvPicPr>
          <p:cNvPr id="22540" name="図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963613"/>
            <a:ext cx="3171825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1" name="テキスト ボックス 13"/>
          <p:cNvSpPr txBox="1">
            <a:spLocks noChangeArrowheads="1"/>
          </p:cNvSpPr>
          <p:nvPr/>
        </p:nvSpPr>
        <p:spPr bwMode="auto">
          <a:xfrm>
            <a:off x="2919413" y="1638300"/>
            <a:ext cx="1112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VMP2-(4)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378075" y="1885950"/>
            <a:ext cx="322263" cy="33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6295220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2397</TotalTime>
  <Words>2058</Words>
  <Application>Microsoft Macintosh PowerPoint</Application>
  <PresentationFormat>画面に合わせる (4:3)</PresentationFormat>
  <Paragraphs>442</Paragraphs>
  <Slides>28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7" baseType="lpstr">
      <vt:lpstr>Calibri</vt:lpstr>
      <vt:lpstr>Courier</vt:lpstr>
      <vt:lpstr>HG創英角ｺﾞｼｯｸUB</vt:lpstr>
      <vt:lpstr>ＭＳ Ｐゴシック</vt:lpstr>
      <vt:lpstr>Times New Roman</vt:lpstr>
      <vt:lpstr>Yu Gothic</vt:lpstr>
      <vt:lpstr>メイリオ</vt:lpstr>
      <vt:lpstr>Arial</vt:lpstr>
      <vt:lpstr>ホワイト</vt:lpstr>
      <vt:lpstr>PowerPoint プレゼンテーション</vt:lpstr>
      <vt:lpstr>Contents of Sample Files</vt:lpstr>
      <vt:lpstr>1. Water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問題</vt:lpstr>
      <vt:lpstr>2. Ethylene</vt:lpstr>
      <vt:lpstr>PowerPoint プレゼンテーション</vt:lpstr>
      <vt:lpstr>PowerPoint プレゼンテーション</vt:lpstr>
      <vt:lpstr>3. Water Hexamer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List of all Options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Kiyoshi Yagi</cp:lastModifiedBy>
  <cp:revision>402</cp:revision>
  <cp:lastPrinted>2018-06-04T07:14:57Z</cp:lastPrinted>
  <dcterms:created xsi:type="dcterms:W3CDTF">2018-02-18T14:36:46Z</dcterms:created>
  <dcterms:modified xsi:type="dcterms:W3CDTF">2019-01-06T12:20:46Z</dcterms:modified>
</cp:coreProperties>
</file>