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0"/>
  </p:notesMasterIdLst>
  <p:sldIdLst>
    <p:sldId id="256" r:id="rId2"/>
    <p:sldId id="273" r:id="rId3"/>
    <p:sldId id="274" r:id="rId4"/>
    <p:sldId id="275" r:id="rId5"/>
    <p:sldId id="276" r:id="rId6"/>
    <p:sldId id="277" r:id="rId7"/>
    <p:sldId id="278" r:id="rId8"/>
    <p:sldId id="279"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8"/>
    <p:restoredTop sz="94645"/>
  </p:normalViewPr>
  <p:slideViewPr>
    <p:cSldViewPr snapToGrid="0" snapToObjects="1">
      <p:cViewPr>
        <p:scale>
          <a:sx n="92" d="100"/>
          <a:sy n="92" d="100"/>
        </p:scale>
        <p:origin x="1872" y="216"/>
      </p:cViewPr>
      <p:guideLst>
        <p:guide orient="horz" pos="3861"/>
        <p:guide pos="4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2</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16913" cy="769441"/>
          </a:xfrm>
          <a:prstGeom prst="rect">
            <a:avLst/>
          </a:prstGeom>
          <a:noFill/>
        </p:spPr>
        <p:txBody>
          <a:bodyPr wrap="none" rtlCol="0">
            <a:spAutoFit/>
          </a:bodyPr>
          <a:lstStyle/>
          <a:p>
            <a:r>
              <a:rPr kumimoji="1" lang="en-US" altLang="ja-JP" sz="4400" dirty="0" smtClean="0"/>
              <a:t>Users’ guide of </a:t>
            </a:r>
            <a:r>
              <a:rPr lang="en-US" altLang="ja-JP" sz="4400" dirty="0" err="1" smtClean="0"/>
              <a:t>MakePES</a:t>
            </a:r>
            <a:endParaRPr kumimoji="1" lang="ja-JP" altLang="en-US" sz="4400" dirty="0"/>
          </a:p>
        </p:txBody>
      </p:sp>
      <p:sp>
        <p:nvSpPr>
          <p:cNvPr id="5" name="テキスト ボックス 4"/>
          <p:cNvSpPr txBox="1"/>
          <p:nvPr/>
        </p:nvSpPr>
        <p:spPr>
          <a:xfrm>
            <a:off x="2409225" y="4020685"/>
            <a:ext cx="4070923" cy="1200329"/>
          </a:xfrm>
          <a:prstGeom prst="rect">
            <a:avLst/>
          </a:prstGeom>
          <a:noFill/>
        </p:spPr>
        <p:txBody>
          <a:bodyPr wrap="none" rtlCol="0">
            <a:spAutoFit/>
          </a:bodyPr>
          <a:lstStyle/>
          <a:p>
            <a:pPr algn="ctr"/>
            <a:r>
              <a:rPr lang="en-US" altLang="ja-JP" dirty="0" smtClean="0"/>
              <a:t>Theoretical Molecular Science Laboratory</a:t>
            </a:r>
          </a:p>
          <a:p>
            <a:pPr algn="ctr"/>
            <a:r>
              <a:rPr kumimoji="1" lang="en-US" altLang="ja-JP" dirty="0" smtClean="0"/>
              <a:t>RIKEN Pioneering Research Cluster</a:t>
            </a:r>
          </a:p>
          <a:p>
            <a:pPr algn="ctr"/>
            <a:endParaRPr lang="en-US" altLang="ja-JP" dirty="0"/>
          </a:p>
          <a:p>
            <a:pPr algn="ctr"/>
            <a:r>
              <a:rPr kumimoji="1" lang="en-US" altLang="ja-JP" dirty="0" smtClean="0"/>
              <a:t>2019/xx/</a:t>
            </a:r>
            <a:r>
              <a:rPr kumimoji="1" lang="en-US" altLang="ja-JP" dirty="0" err="1" smtClean="0"/>
              <a:t>yy</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smtClean="0"/>
              <a:t>Kiyoshi Yagi</a:t>
            </a:r>
          </a:p>
          <a:p>
            <a:pPr algn="ctr"/>
            <a:r>
              <a:rPr kumimoji="1" lang="en-US" altLang="ja-JP" dirty="0" err="1" smtClean="0"/>
              <a:t>kiyoshi.yagi@riken.jp</a:t>
            </a:r>
            <a:endParaRPr kumimoji="1" lang="en-US" altLang="ja-JP" dirty="0" smtClean="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0</a:t>
            </a:fld>
            <a:endParaRPr kumimoji="1" lang="ja-JP" altLang="en-US"/>
          </a:p>
        </p:txBody>
      </p:sp>
    </p:spTree>
    <p:extLst>
      <p:ext uri="{BB962C8B-B14F-4D97-AF65-F5344CB8AC3E}">
        <p14:creationId xmlns:p14="http://schemas.microsoft.com/office/powerpoint/2010/main" val="171208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Basic Usage</a:t>
            </a:r>
            <a:endParaRPr kumimoji="1" lang="ja-JP" altLang="en-US" dirty="0"/>
          </a:p>
        </p:txBody>
      </p:sp>
      <p:sp>
        <p:nvSpPr>
          <p:cNvPr id="26" name="テキスト ボックス 25"/>
          <p:cNvSpPr txBox="1"/>
          <p:nvPr/>
        </p:nvSpPr>
        <p:spPr>
          <a:xfrm>
            <a:off x="370551" y="1428868"/>
            <a:ext cx="8315022" cy="3323987"/>
          </a:xfrm>
          <a:prstGeom prst="rect">
            <a:avLst/>
          </a:prstGeom>
          <a:noFill/>
        </p:spPr>
        <p:txBody>
          <a:bodyPr wrap="square" rtlCol="0">
            <a:spAutoFit/>
          </a:bodyPr>
          <a:lstStyle/>
          <a:p>
            <a:r>
              <a:rPr lang="en-US" altLang="ja-JP" sz="1600" dirty="0"/>
              <a:t>This section lists the keys and values used in </a:t>
            </a:r>
            <a:r>
              <a:rPr lang="en-US" altLang="ja-JP" sz="1600" dirty="0" err="1"/>
              <a:t>RunMakePES</a:t>
            </a:r>
            <a:r>
              <a:rPr lang="en-US" altLang="ja-JP" sz="1600" dirty="0"/>
              <a:t> program. They appear in </a:t>
            </a:r>
            <a:r>
              <a:rPr lang="en-US" altLang="ja-JP" sz="1600" dirty="0" err="1"/>
              <a:t>makePES.xml</a:t>
            </a:r>
            <a:r>
              <a:rPr lang="en-US" altLang="ja-JP" sz="1600" dirty="0"/>
              <a:t> in the form of, </a:t>
            </a:r>
          </a:p>
          <a:p>
            <a:endParaRPr kumimoji="1" lang="en-US" altLang="ja-JP" sz="1600" dirty="0" smtClean="0"/>
          </a:p>
          <a:p>
            <a:pPr lvl="1"/>
            <a:r>
              <a:rPr lang="en-US" altLang="ja-JP" sz="1200" dirty="0">
                <a:latin typeface="Courier" charset="0"/>
                <a:ea typeface="Courier" charset="0"/>
                <a:cs typeface="Courier" charset="0"/>
              </a:rPr>
              <a:t>&lt;entry key=‘‘key’’&gt; key value &lt;/entry&gt; </a:t>
            </a:r>
          </a:p>
          <a:p>
            <a:endParaRPr kumimoji="1" lang="en-US" altLang="ja-JP" sz="1600" dirty="0" smtClean="0"/>
          </a:p>
          <a:p>
            <a:r>
              <a:rPr lang="en-US" altLang="ja-JP" sz="1600" dirty="0"/>
              <a:t>The keys in red indicate that they are mandatory. The values are case insensitive except when it is noted. </a:t>
            </a:r>
          </a:p>
          <a:p>
            <a:endParaRPr lang="en-US" altLang="ja-JP" sz="1600" dirty="0" smtClean="0"/>
          </a:p>
          <a:p>
            <a:r>
              <a:rPr lang="en-US" altLang="ja-JP" sz="1600" dirty="0" smtClean="0"/>
              <a:t>In </a:t>
            </a:r>
            <a:r>
              <a:rPr lang="en-US" altLang="ja-JP" sz="1600" dirty="0"/>
              <a:t>the following, the keys are divided into four sections. General Keys (Sec. 1.1) are common input for all types of run, while those in QFF Keys (Sec. 1.2), Grid Keys (Sec. 1.3), and Hybrid Keys (Sec. 1.4) are relevant input parameters for generating the QFF, grid potential, and hybrid potential, respectively. </a:t>
            </a:r>
          </a:p>
          <a:p>
            <a:endParaRPr kumimoji="1" lang="en-US" altLang="ja-JP" sz="1600" dirty="0"/>
          </a:p>
        </p:txBody>
      </p:sp>
      <p:sp>
        <p:nvSpPr>
          <p:cNvPr id="5" name="テキスト ボックス 4"/>
          <p:cNvSpPr txBox="1"/>
          <p:nvPr/>
        </p:nvSpPr>
        <p:spPr>
          <a:xfrm>
            <a:off x="391885" y="914403"/>
            <a:ext cx="3492495" cy="461665"/>
          </a:xfrm>
          <a:prstGeom prst="rect">
            <a:avLst/>
          </a:prstGeom>
          <a:noFill/>
        </p:spPr>
        <p:txBody>
          <a:bodyPr wrap="none" rtlCol="0">
            <a:spAutoFit/>
          </a:bodyPr>
          <a:lstStyle/>
          <a:p>
            <a:r>
              <a:rPr kumimoji="1" lang="en-US" altLang="ja-JP" sz="2400" u="sng" dirty="0" smtClean="0"/>
              <a:t>1.1. </a:t>
            </a:r>
            <a:r>
              <a:rPr lang="en-US" altLang="ja-JP" sz="2400" u="sng" dirty="0" smtClean="0"/>
              <a:t>Preparing an input file</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Tree>
    <p:extLst>
      <p:ext uri="{BB962C8B-B14F-4D97-AF65-F5344CB8AC3E}">
        <p14:creationId xmlns:p14="http://schemas.microsoft.com/office/powerpoint/2010/main" val="1120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List of all </a:t>
            </a:r>
            <a:r>
              <a:rPr lang="en-US" altLang="ja-JP" dirty="0" smtClean="0">
                <a:cs typeface="メイリオ" charset="-128"/>
              </a:rPr>
              <a:t>keys</a:t>
            </a:r>
            <a:endParaRPr lang="ja-JP" altLang="en-US" dirty="0">
              <a:cs typeface="メイリオ" charset="-128"/>
            </a:endParaRPr>
          </a:p>
        </p:txBody>
      </p:sp>
      <p:sp>
        <p:nvSpPr>
          <p:cNvPr id="4" name="テキスト ボックス 3"/>
          <p:cNvSpPr txBox="1"/>
          <p:nvPr/>
        </p:nvSpPr>
        <p:spPr>
          <a:xfrm>
            <a:off x="914401" y="1050054"/>
            <a:ext cx="7827665" cy="5324535"/>
          </a:xfrm>
          <a:prstGeom prst="rect">
            <a:avLst/>
          </a:prstGeom>
          <a:noFill/>
        </p:spPr>
        <p:txBody>
          <a:bodyPr wrap="square">
            <a:spAutoFit/>
          </a:bodyPr>
          <a:lstStyle/>
          <a:p>
            <a:pPr>
              <a:defRPr/>
            </a:pPr>
            <a:r>
              <a:rPr lang="en-US" altLang="ja-JP" sz="1800" dirty="0" smtClean="0">
                <a:latin typeface="+mn-lt"/>
              </a:rPr>
              <a:t>General </a:t>
            </a:r>
            <a:r>
              <a:rPr lang="en-US" altLang="ja-JP" sz="1800" dirty="0" smtClean="0">
                <a:latin typeface="+mn-lt"/>
              </a:rPr>
              <a:t>keys</a:t>
            </a:r>
          </a:p>
          <a:p>
            <a:pPr>
              <a:defRPr/>
            </a:pPr>
            <a:endParaRPr lang="en-US" altLang="ja-JP" sz="1800" dirty="0">
              <a:latin typeface="+mn-lt"/>
            </a:endParaRPr>
          </a:p>
          <a:p>
            <a:pPr marL="285750" indent="-285750">
              <a:buFont typeface="Arial" charset="0"/>
              <a:buChar char="•"/>
              <a:defRPr/>
            </a:pPr>
            <a:r>
              <a:rPr lang="en-US" altLang="ja-JP" sz="1400" dirty="0" err="1" smtClean="0"/>
              <a:t>runtype</a:t>
            </a:r>
            <a:r>
              <a:rPr lang="en-US" altLang="ja-JP" sz="1400" dirty="0" smtClean="0"/>
              <a:t>: QFF/GRID/HYBRID</a:t>
            </a:r>
            <a:endParaRPr lang="en-US" altLang="ja-JP" sz="1400" dirty="0"/>
          </a:p>
          <a:p>
            <a:pPr lvl="1">
              <a:defRPr/>
            </a:pPr>
            <a:r>
              <a:rPr lang="en-US" altLang="ja-JP" sz="1400" dirty="0"/>
              <a:t>The type of run. One of the following must be specified. </a:t>
            </a:r>
            <a:endParaRPr lang="en-US" altLang="ja-JP" sz="1400" dirty="0" smtClean="0"/>
          </a:p>
          <a:p>
            <a:pPr lvl="2">
              <a:defRPr/>
            </a:pPr>
            <a:endParaRPr lang="en-US" altLang="ja-JP" sz="1400" dirty="0"/>
          </a:p>
          <a:p>
            <a:pPr marL="285750" indent="-285750">
              <a:buFont typeface="Arial" charset="0"/>
              <a:buChar char="•"/>
              <a:defRPr/>
            </a:pPr>
            <a:r>
              <a:rPr lang="en-US" altLang="ja-JP" sz="1400" dirty="0" smtClean="0"/>
              <a:t>molecule:  </a:t>
            </a:r>
            <a:r>
              <a:rPr lang="en-US" altLang="ja-JP" sz="1400" dirty="0" smtClean="0"/>
              <a:t>file name</a:t>
            </a:r>
            <a:endParaRPr lang="en-US" altLang="ja-JP" sz="1400" dirty="0"/>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r>
              <a:rPr lang="en-US" altLang="ja-JP" sz="1400" dirty="0" smtClean="0"/>
              <a:t> </a:t>
            </a:r>
          </a:p>
          <a:p>
            <a:pPr lvl="2">
              <a:defRPr/>
            </a:pPr>
            <a:endParaRPr lang="en-US" altLang="ja-JP" sz="1400" dirty="0"/>
          </a:p>
          <a:p>
            <a:pPr marL="285750" indent="-285750">
              <a:buFont typeface="Arial" charset="0"/>
              <a:buChar char="•"/>
              <a:defRPr/>
            </a:pPr>
            <a:r>
              <a:rPr lang="en-US" altLang="ja-JP" sz="1400" dirty="0" smtClean="0"/>
              <a:t>MR:  1/2/3</a:t>
            </a:r>
            <a:endParaRPr lang="en-US" altLang="ja-JP" sz="1400" dirty="0"/>
          </a:p>
          <a:p>
            <a:pPr lvl="1">
              <a:defRPr/>
            </a:pPr>
            <a:r>
              <a:rPr lang="en-US" altLang="ja-JP" sz="1400" dirty="0"/>
              <a:t>The order of mode coupling expansion. Can take 1, 2, or 3. (default = 3) </a:t>
            </a:r>
            <a:endParaRPr lang="en-US" altLang="ja-JP" sz="1400" dirty="0" smtClean="0"/>
          </a:p>
          <a:p>
            <a:pPr lvl="2">
              <a:defRPr/>
            </a:pPr>
            <a:endParaRPr lang="en-US" altLang="ja-JP" sz="1400" dirty="0" smtClean="0"/>
          </a:p>
          <a:p>
            <a:pPr marL="285750" indent="-285750">
              <a:buFont typeface="Arial" charset="0"/>
              <a:buChar char="•"/>
              <a:defRPr/>
            </a:pPr>
            <a:r>
              <a:rPr lang="en-US" altLang="ja-JP" sz="1400" dirty="0" err="1" smtClean="0"/>
              <a:t>activemode</a:t>
            </a:r>
            <a:r>
              <a:rPr lang="en-US" altLang="ja-JP" sz="1400" dirty="0" smtClean="0"/>
              <a:t>:  </a:t>
            </a:r>
            <a:r>
              <a:rPr lang="en-US" altLang="ja-JP" sz="1400" dirty="0" smtClean="0"/>
              <a:t>string of mode </a:t>
            </a:r>
            <a:r>
              <a:rPr lang="en-US" altLang="ja-JP" sz="1400" dirty="0" smtClean="0"/>
              <a:t>index</a:t>
            </a:r>
            <a:endParaRPr lang="en-US" altLang="ja-JP" sz="1400" dirty="0"/>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endParaRPr lang="en-US" altLang="ja-JP" sz="1400" dirty="0" smtClean="0"/>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1,2,3,5 &lt;/entry&gt; </a:t>
            </a:r>
          </a:p>
          <a:p>
            <a:pPr lvl="1">
              <a:defRPr/>
            </a:pPr>
            <a:endParaRPr lang="en-US" altLang="ja-JP" sz="1400" dirty="0" smtClean="0"/>
          </a:p>
          <a:p>
            <a:pPr lvl="1">
              <a:defRPr/>
            </a:pPr>
            <a:r>
              <a:rPr lang="en-US" altLang="ja-JP" sz="1400" dirty="0"/>
              <a:t>is </a:t>
            </a:r>
            <a:r>
              <a:rPr lang="en-US" altLang="ja-JP" sz="1400" dirty="0" err="1"/>
              <a:t>equivalnet</a:t>
            </a:r>
            <a:r>
              <a:rPr lang="en-US" altLang="ja-JP" sz="1400" dirty="0"/>
              <a:t> to, </a:t>
            </a:r>
            <a:endParaRPr lang="en-US" altLang="ja-JP" sz="1400" dirty="0" smtClean="0"/>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1-3 5 &lt;/entry&gt; </a:t>
            </a:r>
            <a:endParaRPr lang="en-US" altLang="ja-JP" sz="1200" dirty="0" smtClean="0">
              <a:latin typeface="Courier" charset="0"/>
              <a:ea typeface="Courier" charset="0"/>
              <a:cs typeface="Courier" charset="0"/>
            </a:endParaRPr>
          </a:p>
          <a:p>
            <a:pPr lvl="1">
              <a:defRPr/>
            </a:pPr>
            <a:endParaRPr lang="en-US" altLang="ja-JP" sz="1400" dirty="0"/>
          </a:p>
          <a:p>
            <a:pPr lvl="1">
              <a:defRPr/>
            </a:pPr>
            <a:r>
              <a:rPr lang="en-US" altLang="ja-JP" sz="1400" dirty="0" smtClean="0"/>
              <a:t>which </a:t>
            </a:r>
            <a:r>
              <a:rPr lang="en-US" altLang="ja-JP" sz="1400" dirty="0"/>
              <a:t>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smtClean="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2</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137872"/>
            <a:ext cx="7827665" cy="6432530"/>
          </a:xfrm>
          <a:prstGeom prst="rect">
            <a:avLst/>
          </a:prstGeom>
          <a:noFill/>
        </p:spPr>
        <p:txBody>
          <a:bodyPr wrap="square">
            <a:spAutoFit/>
          </a:bodyPr>
          <a:lstStyle/>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r>
              <a:rPr lang="en-US" altLang="ja-JP" sz="1400" dirty="0" smtClean="0"/>
              <a:t>)</a:t>
            </a:r>
          </a:p>
          <a:p>
            <a:pPr lvl="1">
              <a:defRPr/>
            </a:pPr>
            <a:endParaRPr lang="en-US" altLang="ja-JP" sz="1400" dirty="0"/>
          </a:p>
          <a:p>
            <a:pPr marL="285750" indent="-285750">
              <a:buFont typeface="Arial" charset="0"/>
              <a:buChar char="•"/>
              <a:defRPr/>
            </a:pPr>
            <a:r>
              <a:rPr lang="en-US" altLang="ja-JP" sz="1400" dirty="0" smtClean="0"/>
              <a:t>dipole</a:t>
            </a:r>
            <a:r>
              <a:rPr lang="en-US" altLang="ja-JP" sz="1400" dirty="0" smtClean="0"/>
              <a:t>: true/false</a:t>
            </a:r>
            <a:endParaRPr lang="en-US" altLang="ja-JP" sz="1400" dirty="0"/>
          </a:p>
          <a:p>
            <a:pPr lvl="1">
              <a:defRPr/>
            </a:pPr>
            <a:r>
              <a:rPr lang="en-US" altLang="ja-JP" sz="1400" dirty="0"/>
              <a:t>Generates the dipole moment surface in addition to the PES, when true. (default = false) </a:t>
            </a:r>
            <a:r>
              <a:rPr lang="en-US" altLang="ja-JP" sz="1400" dirty="0" smtClean="0"/>
              <a:t> </a:t>
            </a:r>
          </a:p>
          <a:p>
            <a:pPr lvl="2">
              <a:defRPr/>
            </a:pPr>
            <a:endParaRPr lang="en-US" altLang="ja-JP" sz="1400" dirty="0"/>
          </a:p>
          <a:p>
            <a:pPr marL="285750" indent="-285750">
              <a:buFont typeface="Arial" charset="0"/>
              <a:buChar char="•"/>
              <a:defRPr/>
            </a:pPr>
            <a:r>
              <a:rPr lang="en-US" altLang="ja-JP" sz="1400" dirty="0" err="1" smtClean="0"/>
              <a:t>dryrun</a:t>
            </a:r>
            <a:r>
              <a:rPr lang="en-US" altLang="ja-JP" sz="1400" dirty="0" smtClean="0"/>
              <a:t>: true/false</a:t>
            </a:r>
            <a:endParaRPr lang="en-US" altLang="ja-JP" sz="1400" dirty="0"/>
          </a:p>
          <a:p>
            <a:pPr lvl="1">
              <a:defRPr/>
            </a:pPr>
            <a:r>
              <a:rPr lang="en-US" altLang="ja-JP" sz="1400" dirty="0"/>
              <a:t>Generates the input files for the quantum chemistry program and exit without </a:t>
            </a:r>
            <a:r>
              <a:rPr lang="en-US" altLang="ja-JP" sz="1400" dirty="0" smtClean="0"/>
              <a:t>execution. </a:t>
            </a:r>
            <a:r>
              <a:rPr lang="en-US" altLang="ja-JP" sz="1400" dirty="0"/>
              <a:t>(default = false</a:t>
            </a:r>
            <a:r>
              <a:rPr lang="en-US" altLang="ja-JP" sz="1400" dirty="0" smtClean="0"/>
              <a:t>) </a:t>
            </a:r>
          </a:p>
          <a:p>
            <a:pPr lvl="2">
              <a:defRPr/>
            </a:pPr>
            <a:endParaRPr lang="en-US" altLang="ja-JP" sz="1400" dirty="0"/>
          </a:p>
          <a:p>
            <a:pPr marL="285750" indent="-285750">
              <a:buFont typeface="Arial" charset="0"/>
              <a:buChar char="•"/>
              <a:defRPr/>
            </a:pPr>
            <a:r>
              <a:rPr lang="en-US" altLang="ja-JP" sz="1400" dirty="0" err="1" smtClean="0"/>
              <a:t>qchem</a:t>
            </a:r>
            <a:r>
              <a:rPr lang="en-US" altLang="ja-JP" sz="1400" dirty="0" smtClean="0"/>
              <a:t>:  command lines (see below)</a:t>
            </a:r>
            <a:endParaRPr lang="en-US" altLang="ja-JP" sz="1400" dirty="0"/>
          </a:p>
          <a:p>
            <a:pPr lvl="1">
              <a:defRPr/>
            </a:pPr>
            <a:r>
              <a:rPr lang="en-US" altLang="ja-JP" sz="1400" dirty="0"/>
              <a:t>In each line after the entry tag of this key follows the type of the quantum chemistry program, a template file to generate input files for the program, and a label. The three components may be separated by space or </a:t>
            </a:r>
            <a:r>
              <a:rPr lang="en-US" altLang="ja-JP" sz="1400" dirty="0" err="1"/>
              <a:t>camma</a:t>
            </a:r>
            <a:r>
              <a:rPr lang="en-US" altLang="ja-JP" sz="1400" dirty="0"/>
              <a:t>. For example, the input looks like, </a:t>
            </a:r>
          </a:p>
          <a:p>
            <a:pPr lvl="2">
              <a:defRPr/>
            </a:pP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 </a:t>
            </a:r>
            <a:r>
              <a:rPr lang="en-US" altLang="ja-JP" sz="1200" dirty="0" err="1">
                <a:latin typeface="Courier" charset="0"/>
                <a:ea typeface="Courier" charset="0"/>
                <a:cs typeface="Courier" charset="0"/>
              </a:rPr>
              <a:t>GaussianInput.xml</a:t>
            </a:r>
            <a:r>
              <a:rPr lang="en-US" altLang="ja-JP" sz="1200" dirty="0">
                <a:latin typeface="Courier" charset="0"/>
                <a:ea typeface="Courier" charset="0"/>
                <a:cs typeface="Courier" charset="0"/>
              </a:rPr>
              <a:t> MP2/</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entry&gt; </a:t>
            </a:r>
          </a:p>
          <a:p>
            <a:pPr lvl="1">
              <a:defRPr/>
            </a:pPr>
            <a:endParaRPr lang="en-US" altLang="ja-JP" sz="1400" dirty="0" smtClean="0"/>
          </a:p>
          <a:p>
            <a:pPr lvl="1">
              <a:defRPr/>
            </a:pPr>
            <a:r>
              <a:rPr lang="en-US" altLang="ja-JP" sz="1400" dirty="0"/>
              <a:t>The first value (Gaussian) specifies the quantum chemistry program, which may take one of the following: </a:t>
            </a:r>
          </a:p>
          <a:p>
            <a:pPr lvl="1">
              <a:defRPr/>
            </a:pPr>
            <a:endParaRPr lang="en-US" altLang="ja-JP" sz="1400" dirty="0" smtClean="0"/>
          </a:p>
          <a:p>
            <a:pPr lvl="2">
              <a:defRPr/>
            </a:pPr>
            <a:r>
              <a:rPr lang="en-US" altLang="ja-JP" sz="1400" dirty="0" smtClean="0"/>
              <a:t>Gaussian </a:t>
            </a:r>
            <a:r>
              <a:rPr lang="en-US" altLang="ja-JP" sz="1400" dirty="0"/>
              <a:t>: </a:t>
            </a:r>
            <a:r>
              <a:rPr lang="en-US" altLang="ja-JP" sz="1400" dirty="0" smtClean="0"/>
              <a:t>Gaussian03/09/16</a:t>
            </a:r>
          </a:p>
          <a:p>
            <a:pPr lvl="2">
              <a:defRPr/>
            </a:pPr>
            <a:r>
              <a:rPr lang="en-US" altLang="ja-JP" sz="1400" dirty="0" err="1" smtClean="0"/>
              <a:t>Molpro</a:t>
            </a:r>
            <a:r>
              <a:rPr lang="en-US" altLang="ja-JP" sz="1400" dirty="0" smtClean="0"/>
              <a:t> </a:t>
            </a:r>
            <a:r>
              <a:rPr lang="en-US" altLang="ja-JP" sz="1400" dirty="0"/>
              <a:t>: Molpro2012 </a:t>
            </a:r>
            <a:endParaRPr lang="en-US" altLang="ja-JP" sz="1400" dirty="0" smtClean="0"/>
          </a:p>
          <a:p>
            <a:pPr lvl="2">
              <a:defRPr/>
            </a:pPr>
            <a:r>
              <a:rPr lang="en-US" altLang="ja-JP" sz="1400" dirty="0" smtClean="0"/>
              <a:t>ACESII </a:t>
            </a:r>
            <a:r>
              <a:rPr lang="en-US" altLang="ja-JP" sz="1400" dirty="0"/>
              <a:t>: ACESII</a:t>
            </a:r>
            <a:br>
              <a:rPr lang="en-US" altLang="ja-JP" sz="1400" dirty="0"/>
            </a:br>
            <a:r>
              <a:rPr lang="en-US" altLang="ja-JP" sz="1400" dirty="0" err="1"/>
              <a:t>QChem</a:t>
            </a:r>
            <a:r>
              <a:rPr lang="en-US" altLang="ja-JP" sz="1400" dirty="0"/>
              <a:t> : Q-Chem4.3 </a:t>
            </a:r>
            <a:endParaRPr lang="en-US" altLang="ja-JP" sz="1400" dirty="0" smtClean="0"/>
          </a:p>
          <a:p>
            <a:pPr lvl="2">
              <a:defRPr/>
            </a:pPr>
            <a:r>
              <a:rPr lang="en-US" altLang="ja-JP" sz="1400" dirty="0" smtClean="0"/>
              <a:t>Generic </a:t>
            </a:r>
            <a:r>
              <a:rPr lang="en-US" altLang="ja-JP" sz="1400" dirty="0"/>
              <a:t>: Generic (see below) </a:t>
            </a:r>
          </a:p>
          <a:p>
            <a:pPr lvl="1">
              <a:defRPr/>
            </a:pPr>
            <a:endParaRPr lang="en-US" altLang="ja-JP" sz="1400" dirty="0" smtClean="0"/>
          </a:p>
          <a:p>
            <a:pPr lvl="1">
              <a:defRPr/>
            </a:pPr>
            <a:r>
              <a:rPr lang="en-US" altLang="ja-JP" sz="1400" dirty="0" smtClean="0"/>
              <a:t>The </a:t>
            </a:r>
            <a:r>
              <a:rPr lang="en-US" altLang="ja-JP" sz="1400" dirty="0"/>
              <a:t>second value (</a:t>
            </a:r>
            <a:r>
              <a:rPr lang="en-US" altLang="ja-JP" sz="1400" dirty="0" err="1"/>
              <a:t>GaussianInput.xml</a:t>
            </a:r>
            <a:r>
              <a:rPr lang="en-US" altLang="ja-JP" sz="1400" dirty="0"/>
              <a:t>) is the name of the XML file, which contains the information to generate the input files for the program. This value is case sensitive. </a:t>
            </a:r>
            <a:endParaRPr lang="en-US" altLang="ja-JP" sz="1400" dirty="0" smtClean="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137872"/>
            <a:ext cx="7827665" cy="6217087"/>
          </a:xfrm>
          <a:prstGeom prst="rect">
            <a:avLst/>
          </a:prstGeom>
          <a:noFill/>
        </p:spPr>
        <p:txBody>
          <a:bodyPr wrap="square">
            <a:spAutoFit/>
          </a:bodyPr>
          <a:lstStyle/>
          <a:p>
            <a:pPr lvl="1">
              <a:defRPr/>
            </a:pPr>
            <a:r>
              <a:rPr lang="en-US" altLang="ja-JP" sz="1400" dirty="0"/>
              <a:t>The third value (MP2/</a:t>
            </a:r>
            <a:r>
              <a:rPr lang="en-US" altLang="ja-JP" sz="1400" dirty="0" err="1"/>
              <a:t>aug</a:t>
            </a:r>
            <a:r>
              <a:rPr lang="en-US" altLang="ja-JP" sz="1400" dirty="0"/>
              <a:t>-cc-</a:t>
            </a:r>
            <a:r>
              <a:rPr lang="en-US" altLang="ja-JP" sz="1400" dirty="0" err="1"/>
              <a:t>pVTZ</a:t>
            </a:r>
            <a:r>
              <a:rPr lang="en-US" altLang="ja-JP" sz="1400" dirty="0"/>
              <a:t> (11)) is a label that is tagged to the PES data files. This name will be printed in the output of SINDO, so it is recommended to give a name, for example, the level of the electronic structure calculation, the number of grid points, etc. </a:t>
            </a:r>
          </a:p>
          <a:p>
            <a:pPr lvl="1">
              <a:defRPr/>
            </a:pPr>
            <a:endParaRPr lang="en-US" altLang="ja-JP" sz="1400" dirty="0" smtClean="0"/>
          </a:p>
          <a:p>
            <a:pPr lvl="1">
              <a:defRPr/>
            </a:pPr>
            <a:r>
              <a:rPr lang="en-US" altLang="ja-JP" sz="1400" dirty="0" smtClean="0"/>
              <a:t>This </a:t>
            </a:r>
            <a:r>
              <a:rPr lang="en-US" altLang="ja-JP" sz="1400" dirty="0"/>
              <a:t>key extends to two lines when the hybrid PES is specified for the </a:t>
            </a:r>
            <a:r>
              <a:rPr lang="en-US" altLang="ja-JP" sz="1400" dirty="0" err="1"/>
              <a:t>runtyp</a:t>
            </a:r>
            <a:r>
              <a:rPr lang="en-US" altLang="ja-JP" sz="1400" dirty="0"/>
              <a:t>. The first and the second lines specify the quantum chemistry calculations for the QFF and Grid PES generation, respectively. In this case, the input would look like, </a:t>
            </a:r>
          </a:p>
          <a:p>
            <a:pPr lvl="1">
              <a:defRPr/>
            </a:pPr>
            <a:endParaRPr lang="en-US" altLang="ja-JP" sz="1400" dirty="0" smtClean="0"/>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a:t>
            </a:r>
            <a:r>
              <a:rPr lang="en-US" altLang="ja-JP" sz="1200" dirty="0">
                <a:latin typeface="Courier" charset="0"/>
                <a:ea typeface="Courier" charset="0"/>
                <a:cs typeface="Courier" charset="0"/>
              </a:rPr>
              <a:t>, MP2Input.xml, MP2/cc-</a:t>
            </a:r>
            <a:r>
              <a:rPr lang="en-US" altLang="ja-JP" sz="1200" dirty="0" err="1">
                <a:latin typeface="Courier" charset="0"/>
                <a:ea typeface="Courier" charset="0"/>
                <a:cs typeface="Courier" charset="0"/>
              </a:rPr>
              <a:t>pVDZ</a:t>
            </a:r>
            <a:r>
              <a:rPr lang="en-US" altLang="ja-JP" sz="1200" dirty="0">
                <a:latin typeface="Courier" charset="0"/>
                <a:ea typeface="Courier" charset="0"/>
                <a:cs typeface="Courier" charset="0"/>
              </a:rPr>
              <a: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CCInput.xml</a:t>
            </a:r>
            <a:r>
              <a:rPr lang="en-US" altLang="ja-JP" sz="1200" dirty="0">
                <a:latin typeface="Courier" charset="0"/>
                <a:ea typeface="Courier" charset="0"/>
                <a:cs typeface="Courier" charset="0"/>
              </a:rPr>
              <a:t>, CCSD(T)/</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entry&gt; </a:t>
            </a:r>
          </a:p>
          <a:p>
            <a:pPr lvl="1">
              <a:defRPr/>
            </a:pPr>
            <a:endParaRPr lang="en-US" altLang="ja-JP" sz="1400" dirty="0" smtClean="0"/>
          </a:p>
          <a:p>
            <a:pPr lvl="1">
              <a:defRPr/>
            </a:pPr>
            <a:r>
              <a:rPr lang="en-US" altLang="ja-JP" sz="1400" dirty="0"/>
              <a:t>When the first value is specified as “generic”, </a:t>
            </a:r>
            <a:r>
              <a:rPr lang="en-US" altLang="ja-JP" sz="1400" dirty="0" err="1"/>
              <a:t>MakePES</a:t>
            </a:r>
            <a:r>
              <a:rPr lang="en-US" altLang="ja-JP" sz="1400" dirty="0"/>
              <a:t> creates a file (ending with </a:t>
            </a:r>
            <a:r>
              <a:rPr lang="en-US" altLang="ja-JP" sz="1400" dirty="0" smtClean="0"/>
              <a:t>.xyz</a:t>
            </a:r>
            <a:r>
              <a:rPr lang="en-US" altLang="ja-JP" sz="1400" dirty="0"/>
              <a:t>), which contains the xyz coordinates of all grid points. This option is intended for users who want to create input files in their own way for the electronic structure calculation. In this case, the work flow is the following, </a:t>
            </a:r>
          </a:p>
          <a:p>
            <a:pPr lvl="1">
              <a:defRPr/>
            </a:pPr>
            <a:endParaRPr lang="en-US" altLang="ja-JP" sz="1400" dirty="0" smtClean="0"/>
          </a:p>
          <a:p>
            <a:pPr marL="800100" lvl="1" indent="-342900">
              <a:buFont typeface="+mj-lt"/>
              <a:buAutoNum type="arabicPeriod"/>
              <a:defRPr/>
            </a:pPr>
            <a:r>
              <a:rPr lang="en-US" altLang="ja-JP" sz="1400" dirty="0" smtClean="0"/>
              <a:t>Execute </a:t>
            </a:r>
            <a:r>
              <a:rPr lang="en-US" altLang="ja-JP" sz="1400" dirty="0" err="1"/>
              <a:t>RunMakePES</a:t>
            </a:r>
            <a:r>
              <a:rPr lang="en-US" altLang="ja-JP" sz="1400" dirty="0"/>
              <a:t> with </a:t>
            </a:r>
            <a:r>
              <a:rPr lang="en-US" altLang="ja-JP" sz="1400" dirty="0" err="1" smtClean="0"/>
              <a:t>qchem</a:t>
            </a:r>
            <a:r>
              <a:rPr lang="en-US" altLang="ja-JP" sz="1400" dirty="0" smtClean="0"/>
              <a:t> </a:t>
            </a:r>
            <a:r>
              <a:rPr lang="en-US" altLang="ja-JP" sz="1400" dirty="0"/>
              <a:t>= generic to create a </a:t>
            </a:r>
            <a:r>
              <a:rPr lang="en-US" altLang="ja-JP" sz="1400" dirty="0" smtClean="0"/>
              <a:t>xyz </a:t>
            </a:r>
            <a:r>
              <a:rPr lang="en-US" altLang="ja-JP" sz="1400" dirty="0"/>
              <a:t>file. </a:t>
            </a:r>
            <a:r>
              <a:rPr lang="en-US" altLang="ja-JP" sz="1400" dirty="0" smtClean="0"/>
              <a:t> </a:t>
            </a:r>
          </a:p>
          <a:p>
            <a:pPr marL="800100" lvl="1" indent="-342900">
              <a:buFont typeface="+mj-lt"/>
              <a:buAutoNum type="arabicPeriod"/>
              <a:defRPr/>
            </a:pPr>
            <a:r>
              <a:rPr lang="en-US" altLang="ja-JP" sz="1400" dirty="0" smtClean="0"/>
              <a:t>Get </a:t>
            </a:r>
            <a:r>
              <a:rPr lang="en-US" altLang="ja-JP" sz="1400" dirty="0"/>
              <a:t>the grid ID and xyz coordinates from the </a:t>
            </a:r>
            <a:r>
              <a:rPr lang="en-US" altLang="ja-JP" sz="1400" dirty="0" smtClean="0"/>
              <a:t>xyz </a:t>
            </a:r>
            <a:r>
              <a:rPr lang="en-US" altLang="ja-JP" sz="1400" dirty="0"/>
              <a:t>file, and create by yourself input files for the electronic structure program. </a:t>
            </a:r>
          </a:p>
          <a:p>
            <a:pPr marL="800100" lvl="1" indent="-342900">
              <a:buFont typeface="+mj-lt"/>
              <a:buAutoNum type="arabicPeriod"/>
              <a:defRPr/>
            </a:pPr>
            <a:r>
              <a:rPr lang="en-US" altLang="ja-JP" sz="1400" dirty="0" smtClean="0"/>
              <a:t>Run </a:t>
            </a:r>
            <a:r>
              <a:rPr lang="en-US" altLang="ja-JP" sz="1400" dirty="0"/>
              <a:t>the electronic structure calculations. </a:t>
            </a:r>
            <a:endParaRPr lang="en-US" altLang="ja-JP" sz="1400" dirty="0" smtClean="0"/>
          </a:p>
          <a:p>
            <a:pPr marL="800100" lvl="1" indent="-342900">
              <a:buFont typeface="+mj-lt"/>
              <a:buAutoNum type="arabicPeriod"/>
              <a:defRPr/>
            </a:pPr>
            <a:r>
              <a:rPr lang="en-US" altLang="ja-JP" sz="1400" dirty="0" smtClean="0"/>
              <a:t>Convert </a:t>
            </a:r>
            <a:r>
              <a:rPr lang="en-US" altLang="ja-JP" sz="1400" dirty="0"/>
              <a:t>by yourself the output information to a </a:t>
            </a:r>
            <a:r>
              <a:rPr lang="en-US" altLang="ja-JP" sz="1400" dirty="0" err="1"/>
              <a:t>minfo</a:t>
            </a:r>
            <a:r>
              <a:rPr lang="en-US" altLang="ja-JP" sz="1400" dirty="0"/>
              <a:t> format, and save as (grid ID).</a:t>
            </a:r>
            <a:r>
              <a:rPr lang="en-US" altLang="ja-JP" sz="1400" dirty="0" err="1"/>
              <a:t>minfo</a:t>
            </a:r>
            <a:r>
              <a:rPr lang="en-US" altLang="ja-JP" sz="1400" dirty="0"/>
              <a:t>. Note that only the [ Electronic Data ] section is needed. </a:t>
            </a:r>
            <a:endParaRPr lang="en-US" altLang="ja-JP" sz="1400" dirty="0" smtClean="0"/>
          </a:p>
          <a:p>
            <a:pPr marL="800100" lvl="1" indent="-342900">
              <a:buFont typeface="+mj-lt"/>
              <a:buAutoNum type="arabicPeriod"/>
              <a:defRPr/>
            </a:pPr>
            <a:r>
              <a:rPr lang="en-US" altLang="ja-JP" sz="1400" dirty="0" smtClean="0"/>
              <a:t>Place </a:t>
            </a:r>
            <a:r>
              <a:rPr lang="en-US" altLang="ja-JP" sz="1400" dirty="0"/>
              <a:t>the </a:t>
            </a:r>
            <a:r>
              <a:rPr lang="en-US" altLang="ja-JP" sz="1400" dirty="0" err="1"/>
              <a:t>minfo</a:t>
            </a:r>
            <a:r>
              <a:rPr lang="en-US" altLang="ja-JP" sz="1400" dirty="0"/>
              <a:t> files to </a:t>
            </a:r>
            <a:r>
              <a:rPr lang="en-US" altLang="ja-JP" sz="1400" dirty="0" err="1"/>
              <a:t>minfo.files</a:t>
            </a:r>
            <a:r>
              <a:rPr lang="en-US" altLang="ja-JP" sz="1400" dirty="0"/>
              <a:t> folder. </a:t>
            </a:r>
            <a:endParaRPr lang="en-US" altLang="ja-JP" sz="1400" dirty="0" smtClean="0"/>
          </a:p>
          <a:p>
            <a:pPr marL="800100" lvl="1" indent="-342900">
              <a:buFont typeface="+mj-lt"/>
              <a:buAutoNum type="arabicPeriod"/>
              <a:defRPr/>
            </a:pPr>
            <a:r>
              <a:rPr lang="en-US" altLang="ja-JP" sz="1400" dirty="0" smtClean="0"/>
              <a:t>Re-run </a:t>
            </a:r>
            <a:r>
              <a:rPr lang="en-US" altLang="ja-JP" sz="1400" dirty="0" err="1" smtClean="0"/>
              <a:t>RunMakePES</a:t>
            </a:r>
            <a:r>
              <a:rPr lang="en-US" altLang="ja-JP" sz="1400" dirty="0" smtClean="0"/>
              <a:t>. </a:t>
            </a:r>
            <a:endParaRPr lang="en-US" altLang="ja-JP" sz="1400" dirty="0"/>
          </a:p>
          <a:p>
            <a:pPr lvl="1">
              <a:defRPr/>
            </a:pPr>
            <a:endParaRPr lang="en-US" altLang="ja-JP" sz="1400" dirty="0" smtClean="0"/>
          </a:p>
          <a:p>
            <a:pPr lvl="1">
              <a:defRPr/>
            </a:pPr>
            <a:r>
              <a:rPr lang="en-US" altLang="ja-JP" sz="1400" dirty="0" smtClean="0"/>
              <a:t>Then</a:t>
            </a:r>
            <a:r>
              <a:rPr lang="en-US" altLang="ja-JP" sz="1400" dirty="0"/>
              <a:t>, one should obtain the mop file </a:t>
            </a:r>
            <a:r>
              <a:rPr lang="en-US" altLang="ja-JP" sz="1400" dirty="0" smtClean="0"/>
              <a:t>and</a:t>
            </a:r>
            <a:r>
              <a:rPr lang="en-US" altLang="ja-JP" sz="1400" dirty="0" smtClean="0"/>
              <a:t> </a:t>
            </a:r>
            <a:r>
              <a:rPr lang="en-US" altLang="ja-JP" sz="1400" dirty="0"/>
              <a:t>pot files for QFF and Grid, respectively. </a:t>
            </a:r>
          </a:p>
          <a:p>
            <a:pPr lvl="1">
              <a:defRPr/>
            </a:pPr>
            <a:endParaRPr lang="en-US" altLang="ja-JP" sz="1400" dirty="0" smtClean="0"/>
          </a:p>
        </p:txBody>
      </p:sp>
      <p:sp>
        <p:nvSpPr>
          <p:cNvPr id="4" name="スライド番号プレースホルダー 3"/>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Tree>
    <p:extLst>
      <p:ext uri="{BB962C8B-B14F-4D97-AF65-F5344CB8AC3E}">
        <p14:creationId xmlns:p14="http://schemas.microsoft.com/office/powerpoint/2010/main" val="186081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p:cNvSpPr txBox="1"/>
              <p:nvPr/>
            </p:nvSpPr>
            <p:spPr>
              <a:xfrm>
                <a:off x="914401" y="232637"/>
                <a:ext cx="7827665" cy="6293326"/>
              </a:xfrm>
              <a:prstGeom prst="rect">
                <a:avLst/>
              </a:prstGeom>
              <a:noFill/>
            </p:spPr>
            <p:txBody>
              <a:bodyPr wrap="square">
                <a:spAutoFit/>
              </a:bodyPr>
              <a:lstStyle/>
              <a:p>
                <a:pPr>
                  <a:defRPr/>
                </a:pPr>
                <a:r>
                  <a:rPr lang="en-US" altLang="ja-JP" sz="1800" dirty="0" smtClean="0">
                    <a:latin typeface="+mn-lt"/>
                  </a:rPr>
                  <a:t>QFF keys</a:t>
                </a:r>
              </a:p>
              <a:p>
                <a:pPr>
                  <a:defRPr/>
                </a:pPr>
                <a:endParaRPr lang="en-US" altLang="ja-JP" sz="1800" dirty="0">
                  <a:latin typeface="+mn-lt"/>
                </a:endParaRPr>
              </a:p>
              <a:p>
                <a:pPr marL="285750" indent="-285750">
                  <a:buFont typeface="Arial" charset="0"/>
                  <a:buChar char="•"/>
                  <a:defRPr/>
                </a:pPr>
                <a:r>
                  <a:rPr lang="en-US" altLang="ja-JP" sz="1400" dirty="0" err="1" smtClean="0"/>
                  <a:t>stepsize</a:t>
                </a:r>
                <a:r>
                  <a:rPr lang="en-US" altLang="ja-JP" sz="1400" dirty="0" smtClean="0"/>
                  <a:t>: real number</a:t>
                </a:r>
                <a:endParaRPr lang="en-US" altLang="ja-JP" sz="1400" dirty="0"/>
              </a:p>
              <a:p>
                <a:pPr lvl="1">
                  <a:defRPr/>
                </a:pPr>
                <a:r>
                  <a:rPr lang="en-US" altLang="ja-JP" sz="1400" dirty="0"/>
                  <a:t>The step size for numerical differentiations in dimensionless unit </a:t>
                </a:r>
                <a:r>
                  <a:rPr lang="en-US" altLang="ja-JP" sz="1400" dirty="0" smtClean="0"/>
                  <a:t>(</a:t>
                </a:r>
                <a14:m>
                  <m:oMath xmlns:m="http://schemas.openxmlformats.org/officeDocument/2006/math">
                    <m:rad>
                      <m:radPr>
                        <m:degHide m:val="on"/>
                        <m:ctrlPr>
                          <a:rPr lang="en-US" altLang="ja-JP" sz="1400" i="1" smtClean="0">
                            <a:latin typeface="Cambria Math" charset="0"/>
                          </a:rPr>
                        </m:ctrlPr>
                      </m:radPr>
                      <m:deg/>
                      <m:e>
                        <m:r>
                          <a:rPr lang="en-US" altLang="ja-JP" sz="1400" b="0" i="1" smtClean="0">
                            <a:latin typeface="Cambria Math" charset="0"/>
                          </a:rPr>
                          <m:t>𝜔</m:t>
                        </m:r>
                        <m:r>
                          <a:rPr lang="en-US" altLang="ja-JP" sz="1400" b="0" i="1" smtClean="0">
                            <a:latin typeface="Cambria Math" charset="0"/>
                          </a:rPr>
                          <m:t>/ℏ</m:t>
                        </m:r>
                      </m:e>
                    </m:rad>
                  </m:oMath>
                </a14:m>
                <a:r>
                  <a:rPr lang="en-US" altLang="ja-JP" sz="1400" dirty="0" smtClean="0"/>
                  <a:t> </a:t>
                </a:r>
                <a:r>
                  <a:rPr lang="en-US" altLang="ja-JP" sz="1400" dirty="0"/>
                  <a:t>∗ Q). (default = 0.5) </a:t>
                </a:r>
                <a:r>
                  <a:rPr lang="en-US" altLang="ja-JP" sz="1400" dirty="0" smtClean="0"/>
                  <a:t> </a:t>
                </a:r>
                <a:endParaRPr lang="en-US" altLang="ja-JP" sz="1400" dirty="0" smtClean="0"/>
              </a:p>
              <a:p>
                <a:pPr lvl="2">
                  <a:defRPr/>
                </a:pPr>
                <a:endParaRPr lang="en-US" altLang="ja-JP" sz="1400" dirty="0"/>
              </a:p>
              <a:p>
                <a:pPr marL="285750" indent="-285750">
                  <a:buFont typeface="Arial" charset="0"/>
                  <a:buChar char="•"/>
                  <a:defRPr/>
                </a:pPr>
                <a:r>
                  <a:rPr lang="en-US" altLang="ja-JP" sz="1400" dirty="0" err="1" smtClean="0"/>
                  <a:t>ndifftype</a:t>
                </a:r>
                <a:r>
                  <a:rPr lang="en-US" altLang="ja-JP" sz="1400" dirty="0" smtClean="0"/>
                  <a:t>:  grad/</a:t>
                </a:r>
                <a:r>
                  <a:rPr lang="en-US" altLang="ja-JP" sz="1400" dirty="0" err="1" smtClean="0"/>
                  <a:t>hess</a:t>
                </a:r>
                <a:endParaRPr lang="en-US" altLang="ja-JP" sz="1400" dirty="0"/>
              </a:p>
              <a:p>
                <a:pPr lvl="1">
                  <a:defRPr/>
                </a:pPr>
                <a:r>
                  <a:rPr lang="en-US" altLang="ja-JP" sz="1400" dirty="0"/>
                  <a:t>The type of numerical differentiations</a:t>
                </a:r>
                <a:r>
                  <a:rPr lang="en-US" altLang="ja-JP" sz="1400" dirty="0" smtClean="0"/>
                  <a:t>.</a:t>
                </a:r>
                <a:endParaRPr lang="en-US" altLang="ja-JP" sz="1400" dirty="0" smtClean="0"/>
              </a:p>
              <a:p>
                <a:pPr lvl="2">
                  <a:defRPr/>
                </a:pPr>
                <a:r>
                  <a:rPr lang="en-US" altLang="ja-JP" sz="1400" dirty="0"/>
                  <a:t>grad : Numerical 3rd-order diff. of gradient. </a:t>
                </a:r>
                <a:endParaRPr lang="en-US" altLang="ja-JP" sz="1400" dirty="0" smtClean="0"/>
              </a:p>
              <a:p>
                <a:pPr lvl="2">
                  <a:defRPr/>
                </a:pPr>
                <a:r>
                  <a:rPr lang="en-US" altLang="ja-JP" sz="1400" dirty="0" err="1" smtClean="0"/>
                  <a:t>hess</a:t>
                </a:r>
                <a:r>
                  <a:rPr lang="en-US" altLang="ja-JP" sz="1400" dirty="0" smtClean="0"/>
                  <a:t> (default) : </a:t>
                </a:r>
                <a:r>
                  <a:rPr lang="en-US" altLang="ja-JP" sz="1400" dirty="0"/>
                  <a:t>Numerical 2nd-order diff. of hessian. </a:t>
                </a:r>
                <a:endParaRPr lang="en-US" altLang="ja-JP" sz="1400" dirty="0"/>
              </a:p>
              <a:p>
                <a:pPr lvl="2">
                  <a:defRPr/>
                </a:pPr>
                <a:endParaRPr lang="en-US" altLang="ja-JP" sz="1400" dirty="0"/>
              </a:p>
              <a:p>
                <a:pPr marL="285750" indent="-285750">
                  <a:buFont typeface="Arial" charset="0"/>
                  <a:buChar char="•"/>
                  <a:defRPr/>
                </a:pPr>
                <a:r>
                  <a:rPr lang="en-US" altLang="ja-JP" sz="1400" dirty="0" err="1" smtClean="0"/>
                  <a:t>mopfile</a:t>
                </a:r>
                <a:r>
                  <a:rPr lang="en-US" altLang="ja-JP" sz="1400" dirty="0" smtClean="0"/>
                  <a:t>: file name</a:t>
                </a:r>
                <a:endParaRPr lang="en-US" altLang="ja-JP" sz="1400" dirty="0"/>
              </a:p>
              <a:p>
                <a:pPr lvl="1">
                  <a:defRPr/>
                </a:pPr>
                <a:r>
                  <a:rPr lang="en-US" altLang="ja-JP" sz="1400" dirty="0"/>
                  <a:t>The name of mop file, in which the QFF coefficients are written. (default = </a:t>
                </a:r>
                <a:r>
                  <a:rPr lang="en-US" altLang="ja-JP" sz="1400" dirty="0"/>
                  <a:t>prop_no_1</a:t>
                </a:r>
                <a:r>
                  <a:rPr lang="en-US" altLang="ja-JP" sz="1400" dirty="0" smtClean="0"/>
                  <a:t>.mop</a:t>
                </a:r>
                <a:r>
                  <a:rPr lang="en-US" altLang="ja-JP" sz="1400" dirty="0"/>
                  <a:t>) This format is compatible with the MIDAS software developed by Christiansen and coworkers. </a:t>
                </a:r>
                <a:r>
                  <a:rPr lang="en-US" altLang="ja-JP" sz="1400" dirty="0" smtClean="0"/>
                  <a:t> </a:t>
                </a:r>
                <a:endParaRPr lang="en-US" altLang="ja-JP" sz="1400" dirty="0" smtClean="0"/>
              </a:p>
              <a:p>
                <a:pPr lvl="2">
                  <a:defRPr/>
                </a:pPr>
                <a:endParaRPr lang="en-US" altLang="ja-JP" sz="1400" dirty="0" smtClean="0"/>
              </a:p>
              <a:p>
                <a:pPr marL="285750" indent="-285750">
                  <a:buFont typeface="Arial" charset="0"/>
                  <a:buChar char="•"/>
                  <a:defRPr/>
                </a:pPr>
                <a:r>
                  <a:rPr lang="en-US" altLang="ja-JP" sz="1400" dirty="0" err="1" smtClean="0"/>
                  <a:t>genhs</a:t>
                </a:r>
                <a:r>
                  <a:rPr lang="en-US" altLang="ja-JP" sz="1400" dirty="0" smtClean="0"/>
                  <a:t>: true/false</a:t>
                </a:r>
                <a:endParaRPr lang="en-US" altLang="ja-JP" sz="1400" dirty="0"/>
              </a:p>
              <a:p>
                <a:pPr lvl="1">
                  <a:defRPr/>
                </a:pPr>
                <a:r>
                  <a:rPr lang="en-US" altLang="ja-JP" sz="1400" dirty="0"/>
                  <a:t>Generate the 001.hs file.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endParaRPr lang="en-US" altLang="ja-JP" sz="1400" dirty="0"/>
              </a:p>
              <a:p>
                <a:pPr lvl="1">
                  <a:defRPr/>
                </a:pPr>
                <a:endParaRPr lang="en-US" altLang="ja-JP" sz="1400" dirty="0" smtClean="0"/>
              </a:p>
              <a:p>
                <a:pPr marL="285750" indent="-285750">
                  <a:buFont typeface="Arial" charset="0"/>
                  <a:buChar char="•"/>
                  <a:defRPr/>
                </a:pPr>
                <a:r>
                  <a:rPr lang="en-US" altLang="ja-JP" sz="1400" dirty="0"/>
                  <a:t>gradient and </a:t>
                </a:r>
                <a:r>
                  <a:rPr lang="en-US" altLang="ja-JP" sz="1400" dirty="0" smtClean="0"/>
                  <a:t>hessian: input/current</a:t>
                </a:r>
                <a:endParaRPr lang="en-US" altLang="ja-JP" sz="1400" dirty="0" smtClean="0"/>
              </a:p>
              <a:p>
                <a:pPr lvl="1">
                  <a:defRPr/>
                </a:pPr>
                <a:r>
                  <a:rPr lang="en-US" altLang="ja-JP" sz="1400" dirty="0"/>
                  <a:t>Specifies where the gradient and Hessian </a:t>
                </a:r>
                <a:r>
                  <a:rPr lang="en-US" altLang="ja-JP" sz="1400" dirty="0" smtClean="0"/>
                  <a:t>are retrieved. </a:t>
                </a:r>
                <a:endParaRPr lang="en-US" altLang="ja-JP" sz="1400" dirty="0"/>
              </a:p>
              <a:p>
                <a:pPr lvl="2">
                  <a:defRPr/>
                </a:pPr>
                <a:r>
                  <a:rPr lang="en-US" altLang="ja-JP" sz="1400" dirty="0" smtClean="0"/>
                  <a:t>input (default) </a:t>
                </a:r>
                <a:r>
                  <a:rPr lang="en-US" altLang="ja-JP" sz="1400" dirty="0"/>
                  <a:t>: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smtClean="0"/>
                  <a:t>mkqff-eq.minfo</a:t>
                </a:r>
                <a:r>
                  <a:rPr lang="en-US" altLang="ja-JP" sz="1400" dirty="0"/>
                  <a:t>) </a:t>
                </a:r>
                <a:endParaRPr lang="en-US" altLang="ja-JP" sz="1400" dirty="0" smtClean="0"/>
              </a:p>
              <a:p>
                <a:pPr lvl="2">
                  <a:defRPr/>
                </a:pPr>
                <a:endParaRPr lang="en-US" altLang="ja-JP" sz="1400" dirty="0"/>
              </a:p>
              <a:p>
                <a:pPr lvl="1">
                  <a:defRPr/>
                </a:pPr>
                <a:r>
                  <a:rPr lang="en-US" altLang="ja-JP" sz="1400" dirty="0" smtClean="0"/>
                  <a:t>“</a:t>
                </a:r>
                <a:r>
                  <a:rPr lang="en-US" altLang="ja-JP" sz="1400" dirty="0"/>
                  <a:t>input</a:t>
                </a:r>
                <a:r>
                  <a:rPr lang="en-US" altLang="ja-JP" sz="1400" dirty="0" smtClean="0"/>
                  <a:t>” </a:t>
                </a:r>
                <a:r>
                  <a:rPr lang="en-US" altLang="ja-JP" sz="1400" dirty="0"/>
                  <a:t>is </a:t>
                </a:r>
                <a:r>
                  <a:rPr lang="en-US" altLang="ja-JP" sz="1400" dirty="0" smtClean="0"/>
                  <a:t>useful </a:t>
                </a:r>
                <a:r>
                  <a:rPr lang="en-US" altLang="ja-JP" sz="1400" dirty="0"/>
                  <a:t>for </a:t>
                </a:r>
                <a:r>
                  <a:rPr lang="en-US" altLang="ja-JP" sz="1400" dirty="0" smtClean="0"/>
                  <a:t>combining </a:t>
                </a:r>
                <a:r>
                  <a:rPr lang="en-US" altLang="ja-JP" sz="1400" dirty="0"/>
                  <a:t>accurate geometry, gradient, and Hessian, </a:t>
                </a:r>
                <a:r>
                  <a:rPr lang="en-US" altLang="ja-JP" sz="1400" dirty="0" smtClean="0"/>
                  <a:t>read </a:t>
                </a:r>
                <a:r>
                  <a:rPr lang="en-US" altLang="ja-JP" sz="1400" dirty="0"/>
                  <a:t>from the input </a:t>
                </a:r>
                <a:r>
                  <a:rPr lang="en-US" altLang="ja-JP" sz="1400" dirty="0" err="1"/>
                  <a:t>minfo</a:t>
                </a:r>
                <a:r>
                  <a:rPr lang="en-US" altLang="ja-JP" sz="1400" dirty="0"/>
                  <a:t> file, with </a:t>
                </a:r>
                <a:r>
                  <a:rPr lang="en-US" altLang="ja-JP" sz="1400" dirty="0" smtClean="0"/>
                  <a:t>lower-level </a:t>
                </a:r>
                <a:r>
                  <a:rPr lang="en-US" altLang="ja-JP" sz="1400" dirty="0"/>
                  <a:t>cubic and quartic terms, which are calculated </a:t>
                </a:r>
                <a:r>
                  <a:rPr lang="en-US" altLang="ja-JP" sz="1400" dirty="0" smtClean="0"/>
                  <a:t>by </a:t>
                </a:r>
                <a:r>
                  <a:rPr lang="en-US" altLang="ja-JP" sz="1400" dirty="0" err="1" smtClean="0"/>
                  <a:t>MakePES</a:t>
                </a:r>
                <a:r>
                  <a:rPr lang="en-US" altLang="ja-JP" sz="1400" dirty="0" smtClean="0"/>
                  <a:t> module. </a:t>
                </a:r>
              </a:p>
            </p:txBody>
          </p:sp>
        </mc:Choice>
        <mc:Fallback>
          <p:sp>
            <p:nvSpPr>
              <p:cNvPr id="2" name="テキスト ボックス 1"/>
              <p:cNvSpPr txBox="1">
                <a:spLocks noRot="1" noChangeAspect="1" noMove="1" noResize="1" noEditPoints="1" noAdjustHandles="1" noChangeArrowheads="1" noChangeShapeType="1" noTextEdit="1"/>
              </p:cNvSpPr>
              <p:nvPr/>
            </p:nvSpPr>
            <p:spPr>
              <a:xfrm>
                <a:off x="914401" y="232637"/>
                <a:ext cx="7827665" cy="6293326"/>
              </a:xfrm>
              <a:prstGeom prst="rect">
                <a:avLst/>
              </a:prstGeom>
              <a:blipFill rotWithShape="0">
                <a:blip r:embed="rId2"/>
                <a:stretch>
                  <a:fillRect l="-623" t="-484"/>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4" name="テキスト ボックス 3"/>
          <p:cNvSpPr txBox="1"/>
          <p:nvPr/>
        </p:nvSpPr>
        <p:spPr>
          <a:xfrm>
            <a:off x="914401" y="232637"/>
            <a:ext cx="7827665" cy="6340197"/>
          </a:xfrm>
          <a:prstGeom prst="rect">
            <a:avLst/>
          </a:prstGeom>
          <a:noFill/>
        </p:spPr>
        <p:txBody>
          <a:bodyPr wrap="square">
            <a:spAutoFit/>
          </a:bodyPr>
          <a:lstStyle/>
          <a:p>
            <a:pPr marL="457200" lvl="2">
              <a:defRPr/>
            </a:pPr>
            <a:r>
              <a:rPr lang="en-US" altLang="ja-JP" sz="1400" dirty="0"/>
              <a:t>On the other hand, one might think of another strategy, where the geometry and </a:t>
            </a:r>
            <a:r>
              <a:rPr lang="en-US" altLang="ja-JP" sz="1400" dirty="0" smtClean="0"/>
              <a:t>coordinates </a:t>
            </a:r>
            <a:r>
              <a:rPr lang="en-US" altLang="ja-JP" sz="1400" dirty="0"/>
              <a:t>are derived from a low-level of theory, and the QFF at a higher-level of theory. In that case, this option should be set to “current”, which incorporates the gradient and Hessian obtained from the current calculation. </a:t>
            </a:r>
          </a:p>
          <a:p>
            <a:pPr marL="457200" lvl="2">
              <a:defRPr/>
            </a:pPr>
            <a:endParaRPr lang="en-US" altLang="ja-JP" sz="1400" dirty="0"/>
          </a:p>
          <a:p>
            <a:pPr>
              <a:defRPr/>
            </a:pPr>
            <a:r>
              <a:rPr lang="en-US" altLang="ja-JP" dirty="0" smtClean="0"/>
              <a:t>GRID </a:t>
            </a:r>
            <a:r>
              <a:rPr lang="en-US" altLang="ja-JP" dirty="0"/>
              <a:t>keys</a:t>
            </a:r>
          </a:p>
          <a:p>
            <a:pPr>
              <a:defRPr/>
            </a:pPr>
            <a:endParaRPr lang="en-US" altLang="ja-JP" sz="1800" dirty="0">
              <a:latin typeface="+mn-lt"/>
            </a:endParaRPr>
          </a:p>
          <a:p>
            <a:pPr marL="285750" indent="-285750">
              <a:buFont typeface="Arial" charset="0"/>
              <a:buChar char="•"/>
              <a:defRPr/>
            </a:pPr>
            <a:r>
              <a:rPr lang="en-US" altLang="ja-JP" sz="1400" dirty="0" err="1" smtClean="0"/>
              <a:t>ngrid</a:t>
            </a:r>
            <a:r>
              <a:rPr lang="en-US" altLang="ja-JP" sz="1400" dirty="0" smtClean="0"/>
              <a:t>: integer number</a:t>
            </a:r>
            <a:endParaRPr lang="en-US" altLang="ja-JP" sz="1400" dirty="0"/>
          </a:p>
          <a:p>
            <a:pPr lvl="1">
              <a:defRPr/>
            </a:pPr>
            <a:r>
              <a:rPr lang="en-US" altLang="ja-JP" sz="1400" dirty="0"/>
              <a:t>The number of grid points along each </a:t>
            </a:r>
            <a:r>
              <a:rPr lang="en-US" altLang="ja-JP" sz="1400" dirty="0" smtClean="0"/>
              <a:t>coordinates. </a:t>
            </a:r>
            <a:r>
              <a:rPr lang="en-US" altLang="ja-JP" sz="1400" dirty="0"/>
              <a:t>(default = </a:t>
            </a:r>
            <a:r>
              <a:rPr lang="en-US" altLang="ja-JP" sz="1400" dirty="0" smtClean="0"/>
              <a:t>11) </a:t>
            </a:r>
            <a:r>
              <a:rPr lang="en-US" altLang="ja-JP" sz="1400" dirty="0" smtClean="0"/>
              <a:t> </a:t>
            </a:r>
            <a:endParaRPr lang="en-US" altLang="ja-JP" sz="1400" dirty="0" smtClean="0"/>
          </a:p>
          <a:p>
            <a:pPr lvl="2">
              <a:defRPr/>
            </a:pPr>
            <a:endParaRPr lang="en-US" altLang="ja-JP" sz="1400" dirty="0"/>
          </a:p>
          <a:p>
            <a:pPr marL="285750" indent="-285750">
              <a:buFont typeface="Arial" charset="0"/>
              <a:buChar char="•"/>
              <a:defRPr/>
            </a:pPr>
            <a:r>
              <a:rPr lang="en-US" altLang="ja-JP" sz="1400" dirty="0" err="1" smtClean="0"/>
              <a:t>fullmc</a:t>
            </a:r>
            <a:r>
              <a:rPr lang="en-US" altLang="ja-JP" sz="1400" dirty="0" smtClean="0"/>
              <a:t>:  true/false</a:t>
            </a:r>
            <a:endParaRPr lang="en-US" altLang="ja-JP" sz="1400" dirty="0"/>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smtClean="0"/>
              <a:t>mc1, mc2, mc3: string of mode </a:t>
            </a:r>
            <a:r>
              <a:rPr lang="en-US" altLang="ja-JP" sz="1400" dirty="0"/>
              <a:t>index</a:t>
            </a:r>
            <a:endParaRPr lang="en-US" altLang="ja-JP" sz="1400" dirty="0"/>
          </a:p>
          <a:p>
            <a:pPr lvl="1">
              <a:defRPr/>
            </a:pPr>
            <a:r>
              <a:rPr lang="en-US" altLang="ja-JP" sz="1400" dirty="0"/>
              <a:t>The </a:t>
            </a:r>
            <a:r>
              <a:rPr lang="en-US" altLang="ja-JP" sz="1400" dirty="0" smtClean="0"/>
              <a:t>1, 2, or 3MR </a:t>
            </a:r>
            <a:r>
              <a:rPr lang="en-US" altLang="ja-JP" sz="1400" dirty="0"/>
              <a:t>terms separated by </a:t>
            </a:r>
            <a:r>
              <a:rPr lang="en-US" altLang="ja-JP" sz="1400" dirty="0" err="1"/>
              <a:t>camma</a:t>
            </a:r>
            <a:r>
              <a:rPr lang="en-US" altLang="ja-JP" sz="1400" dirty="0"/>
              <a:t> or space. </a:t>
            </a:r>
            <a:r>
              <a:rPr lang="en-US" altLang="ja-JP" sz="1400" dirty="0" smtClean="0"/>
              <a:t>For example,</a:t>
            </a:r>
          </a:p>
          <a:p>
            <a:pPr lvl="1">
              <a:defRPr/>
            </a:pPr>
            <a:endParaRPr lang="en-US" altLang="ja-JP" sz="1400" dirty="0"/>
          </a:p>
          <a:p>
            <a:pPr lvl="1">
              <a:defRPr/>
            </a:pPr>
            <a:r>
              <a:rPr lang="en-US" altLang="ja-JP" sz="1400" dirty="0" smtClean="0"/>
              <a:t>mc1: </a:t>
            </a: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key="mc1"&gt; 1,2,3,5 &lt;/entry&gt; </a:t>
            </a:r>
            <a:endParaRPr lang="en-US" altLang="ja-JP" sz="1400" dirty="0"/>
          </a:p>
          <a:p>
            <a:pPr lvl="1">
              <a:defRPr/>
            </a:pPr>
            <a:r>
              <a:rPr lang="en-US" altLang="ja-JP" sz="1400" dirty="0" smtClean="0"/>
              <a:t>or </a:t>
            </a: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key="mc1"&gt; 1-3 5 &lt;/entry&gt; </a:t>
            </a:r>
            <a:endParaRPr lang="en-US" altLang="ja-JP" sz="1200" dirty="0" smtClean="0">
              <a:latin typeface="Courier" charset="0"/>
              <a:ea typeface="Courier" charset="0"/>
              <a:cs typeface="Courier" charset="0"/>
            </a:endParaRPr>
          </a:p>
          <a:p>
            <a:pPr lvl="1">
              <a:defRPr/>
            </a:pPr>
            <a:endParaRPr lang="en-US" altLang="ja-JP" sz="1400" dirty="0"/>
          </a:p>
          <a:p>
            <a:pPr lvl="1">
              <a:defRPr/>
            </a:pPr>
            <a:r>
              <a:rPr lang="en-US" altLang="ja-JP" sz="1400" dirty="0" smtClean="0"/>
              <a:t>generates grid </a:t>
            </a:r>
            <a:r>
              <a:rPr lang="en-US" altLang="ja-JP" sz="1400" dirty="0"/>
              <a:t>points for Q1,Q2,Q3, and Q5. </a:t>
            </a:r>
            <a:endParaRPr lang="en-US" altLang="ja-JP" sz="1400" dirty="0" smtClean="0"/>
          </a:p>
          <a:p>
            <a:pPr lvl="1">
              <a:defRPr/>
            </a:pPr>
            <a:endParaRPr lang="en-US" altLang="ja-JP" sz="1400" dirty="0" smtClean="0"/>
          </a:p>
          <a:p>
            <a:pPr lvl="1">
              <a:defRPr/>
            </a:pPr>
            <a:r>
              <a:rPr lang="en-US" altLang="ja-JP" sz="1400" dirty="0" smtClean="0"/>
              <a:t>mc2:</a:t>
            </a:r>
          </a:p>
          <a:p>
            <a:pPr lvl="2">
              <a:defRPr/>
            </a:pPr>
            <a:r>
              <a:rPr lang="en-US" altLang="ja-JP" sz="1200" dirty="0">
                <a:latin typeface="Courier" charset="0"/>
                <a:ea typeface="Courier" charset="0"/>
                <a:cs typeface="Courier" charset="0"/>
              </a:rPr>
              <a:t>&lt;entry key="mc2"&gt; 1,2, 1,4, 2,4, 3,4 &lt;/entry&gt; </a:t>
            </a:r>
            <a:r>
              <a:rPr lang="en-US" altLang="ja-JP" sz="1200" dirty="0" smtClean="0">
                <a:latin typeface="Courier" charset="0"/>
                <a:ea typeface="Courier" charset="0"/>
                <a:cs typeface="Courier" charset="0"/>
              </a:rPr>
              <a:t> </a:t>
            </a:r>
            <a:endParaRPr lang="en-US" altLang="ja-JP" sz="1400" dirty="0"/>
          </a:p>
          <a:p>
            <a:pPr lvl="1">
              <a:defRPr/>
            </a:pPr>
            <a:r>
              <a:rPr lang="en-US" altLang="ja-JP" sz="1400" dirty="0" smtClean="0"/>
              <a:t>or</a:t>
            </a:r>
            <a:endParaRPr lang="en-US" altLang="ja-JP" sz="1400" dirty="0"/>
          </a:p>
          <a:p>
            <a:pPr lvl="2">
              <a:defRPr/>
            </a:pPr>
            <a:r>
              <a:rPr lang="en-US" altLang="ja-JP" sz="1200" dirty="0">
                <a:latin typeface="Courier" charset="0"/>
                <a:ea typeface="Courier" charset="0"/>
                <a:cs typeface="Courier" charset="0"/>
              </a:rPr>
              <a:t>&lt;entry key="mc2"&gt; 1,2, 1-3,4 &lt;/entry&gt; </a:t>
            </a:r>
            <a:endParaRPr lang="en-US" altLang="ja-JP" sz="1200" dirty="0" smtClean="0">
              <a:latin typeface="Courier" charset="0"/>
              <a:ea typeface="Courier" charset="0"/>
              <a:cs typeface="Courier" charset="0"/>
            </a:endParaRPr>
          </a:p>
          <a:p>
            <a:pPr lvl="1">
              <a:defRPr/>
            </a:pPr>
            <a:endParaRPr lang="en-US" altLang="ja-JP" sz="1400" dirty="0" smtClean="0"/>
          </a:p>
          <a:p>
            <a:pPr lvl="1">
              <a:defRPr/>
            </a:pPr>
            <a:r>
              <a:rPr lang="en-US" altLang="ja-JP" sz="1400" dirty="0" smtClean="0"/>
              <a:t>generates </a:t>
            </a:r>
            <a:r>
              <a:rPr lang="en-US" altLang="ja-JP" sz="1400" dirty="0"/>
              <a:t>the grid points for (Q2, Q1),(Q4, Q1),(Q4, Q2), and (Q4, Q3). </a:t>
            </a:r>
          </a:p>
        </p:txBody>
      </p:sp>
    </p:spTree>
    <p:extLst>
      <p:ext uri="{BB962C8B-B14F-4D97-AF65-F5344CB8AC3E}">
        <p14:creationId xmlns:p14="http://schemas.microsoft.com/office/powerpoint/2010/main" val="89148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3" name="テキスト ボックス 2"/>
          <p:cNvSpPr txBox="1"/>
          <p:nvPr/>
        </p:nvSpPr>
        <p:spPr>
          <a:xfrm>
            <a:off x="914401" y="232637"/>
            <a:ext cx="7827665" cy="5786199"/>
          </a:xfrm>
          <a:prstGeom prst="rect">
            <a:avLst/>
          </a:prstGeom>
          <a:noFill/>
        </p:spPr>
        <p:txBody>
          <a:bodyPr wrap="square">
            <a:spAutoFit/>
          </a:bodyPr>
          <a:lstStyle/>
          <a:p>
            <a:pPr lvl="1">
              <a:defRPr/>
            </a:pPr>
            <a:endParaRPr lang="en-US" altLang="ja-JP" sz="1400" dirty="0"/>
          </a:p>
          <a:p>
            <a:pPr lvl="1">
              <a:defRPr/>
            </a:pPr>
            <a:r>
              <a:rPr lang="en-US" altLang="ja-JP" sz="1400" dirty="0" smtClean="0"/>
              <a:t>mc3:</a:t>
            </a:r>
            <a:endParaRPr lang="en-US" altLang="ja-JP" sz="1400" dirty="0"/>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key="mc3"&gt; 1,2,3, 1,2,4 &lt;/entry&gt; </a:t>
            </a:r>
            <a:endParaRPr lang="en-US" altLang="ja-JP" sz="1200" dirty="0" smtClean="0">
              <a:latin typeface="Courier" charset="0"/>
              <a:ea typeface="Courier" charset="0"/>
              <a:cs typeface="Courier" charset="0"/>
            </a:endParaRPr>
          </a:p>
          <a:p>
            <a:pPr lvl="1">
              <a:defRPr/>
            </a:pPr>
            <a:endParaRPr lang="en-US" altLang="ja-JP" sz="1400" dirty="0"/>
          </a:p>
          <a:p>
            <a:pPr lvl="1">
              <a:defRPr/>
            </a:pPr>
            <a:r>
              <a:rPr lang="en-US" altLang="ja-JP" sz="1400" dirty="0" smtClean="0"/>
              <a:t>generates </a:t>
            </a:r>
            <a:r>
              <a:rPr lang="en-US" altLang="ja-JP" sz="1400" dirty="0"/>
              <a:t>the grid points for (Q3, Q2, Q1) and (Q4, Q2, Q1).</a:t>
            </a:r>
            <a:br>
              <a:rPr lang="en-US" altLang="ja-JP" sz="1400" dirty="0"/>
            </a:br>
            <a:endParaRPr lang="en-US" altLang="ja-JP" sz="1400" dirty="0" smtClean="0"/>
          </a:p>
          <a:p>
            <a:pPr>
              <a:defRPr/>
            </a:pPr>
            <a:r>
              <a:rPr lang="en-US" altLang="ja-JP" sz="1400" dirty="0" smtClean="0"/>
              <a:t>NOTE</a:t>
            </a:r>
            <a:r>
              <a:rPr lang="en-US" altLang="ja-JP" sz="1400" dirty="0"/>
              <a:t>: One of </a:t>
            </a:r>
            <a:r>
              <a:rPr lang="en-US" altLang="ja-JP" sz="1400" dirty="0" err="1"/>
              <a:t>fullmc</a:t>
            </a:r>
            <a:r>
              <a:rPr lang="en-US" altLang="ja-JP" sz="1400" dirty="0"/>
              <a:t>, mc1, mc2, or mc3 must be present in the input file. </a:t>
            </a:r>
          </a:p>
          <a:p>
            <a:pPr lvl="1">
              <a:defRPr/>
            </a:pPr>
            <a:endParaRPr lang="en-US" altLang="ja-JP" sz="1400" dirty="0"/>
          </a:p>
          <a:p>
            <a:pPr marL="457200" lvl="2">
              <a:defRPr/>
            </a:pPr>
            <a:r>
              <a:rPr lang="en-US" altLang="ja-JP" sz="1400" dirty="0" smtClean="0"/>
              <a:t> </a:t>
            </a:r>
            <a:endParaRPr lang="en-US" altLang="ja-JP" sz="1400" dirty="0"/>
          </a:p>
          <a:p>
            <a:pPr>
              <a:defRPr/>
            </a:pPr>
            <a:r>
              <a:rPr lang="en-US" altLang="ja-JP" dirty="0" smtClean="0"/>
              <a:t>HYBRID </a:t>
            </a:r>
            <a:r>
              <a:rPr lang="en-US" altLang="ja-JP" dirty="0"/>
              <a:t>keys</a:t>
            </a:r>
          </a:p>
          <a:p>
            <a:pPr>
              <a:defRPr/>
            </a:pPr>
            <a:endParaRPr lang="en-US" altLang="ja-JP"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endParaRPr lang="en-US" altLang="ja-JP" sz="1400" dirty="0" smtClean="0"/>
          </a:p>
          <a:p>
            <a:pPr lvl="1">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a:t>
            </a:r>
            <a:r>
              <a:rPr lang="en-US" altLang="ja-JP" sz="1400" dirty="0" smtClean="0"/>
              <a:t>prop_no_1.mop</a:t>
            </a:r>
            <a:r>
              <a:rPr lang="en-US" altLang="ja-JP" sz="1400" dirty="0"/>
              <a:t>) </a:t>
            </a:r>
          </a:p>
          <a:p>
            <a:pPr lvl="1">
              <a:defRPr/>
            </a:pPr>
            <a:endParaRPr lang="en-US" altLang="ja-JP" sz="1400" dirty="0" smtClean="0"/>
          </a:p>
          <a:p>
            <a:pPr marL="285750" indent="-285750">
              <a:buFont typeface="Arial" charset="0"/>
              <a:buChar char="•"/>
              <a:defRPr/>
            </a:pPr>
            <a:r>
              <a:rPr lang="en-US" altLang="ja-JP" sz="1400" dirty="0" err="1" smtClean="0"/>
              <a:t>mcsstrength</a:t>
            </a:r>
            <a:r>
              <a:rPr lang="en-US" altLang="ja-JP" sz="1400" dirty="0" smtClean="0"/>
              <a:t>: real number</a:t>
            </a:r>
            <a:endParaRPr lang="en-US" altLang="ja-JP" sz="1400" dirty="0"/>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lvl="1">
              <a:defRPr/>
            </a:pPr>
            <a:endParaRPr lang="en-US" altLang="ja-JP" sz="1400" dirty="0" smtClean="0"/>
          </a:p>
          <a:p>
            <a:pPr lvl="1">
              <a:defRPr/>
            </a:pPr>
            <a:endParaRPr lang="en-US" altLang="ja-JP" sz="1400" dirty="0" smtClean="0"/>
          </a:p>
          <a:p>
            <a:pPr>
              <a:defRPr/>
            </a:pPr>
            <a:r>
              <a:rPr lang="en-US" altLang="ja-JP" sz="1400" dirty="0"/>
              <a:t>NOTE: Hybrid PES requires two lines in </a:t>
            </a:r>
            <a:r>
              <a:rPr lang="en-US" altLang="ja-JP" sz="1400" dirty="0" err="1"/>
              <a:t>qchem</a:t>
            </a:r>
            <a:r>
              <a:rPr lang="en-US" altLang="ja-JP" sz="1400" dirty="0"/>
              <a:t> entry, where the first and second line specifies the quantum chemistry jobs for QFF and Grid, respectively. </a:t>
            </a:r>
            <a:endParaRPr lang="en-US" altLang="ja-JP" sz="1400" dirty="0"/>
          </a:p>
          <a:p>
            <a:pPr lvl="1">
              <a:defRPr/>
            </a:pPr>
            <a:endParaRPr lang="en-US" altLang="ja-JP" sz="1400" dirty="0"/>
          </a:p>
        </p:txBody>
      </p:sp>
    </p:spTree>
    <p:extLst>
      <p:ext uri="{BB962C8B-B14F-4D97-AF65-F5344CB8AC3E}">
        <p14:creationId xmlns:p14="http://schemas.microsoft.com/office/powerpoint/2010/main" val="1812047942"/>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2828</TotalTime>
  <Words>1135</Words>
  <Application>Microsoft Macintosh PowerPoint</Application>
  <PresentationFormat>画面に合わせる (4:3)</PresentationFormat>
  <Paragraphs>158</Paragraphs>
  <Slides>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Calibri</vt:lpstr>
      <vt:lpstr>Cambria Math</vt:lpstr>
      <vt:lpstr>Courier</vt:lpstr>
      <vt:lpstr>Yu Gothic</vt:lpstr>
      <vt:lpstr>メイリオ</vt:lpstr>
      <vt:lpstr>Arial</vt:lpstr>
      <vt:lpstr>ホワイト</vt:lpstr>
      <vt:lpstr>PowerPoint プレゼンテーション</vt:lpstr>
      <vt:lpstr>1. Basic Usage</vt:lpstr>
      <vt:lpstr>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Kiyoshi Yagi</cp:lastModifiedBy>
  <cp:revision>354</cp:revision>
  <cp:lastPrinted>2018-04-14T04:52:50Z</cp:lastPrinted>
  <dcterms:created xsi:type="dcterms:W3CDTF">2018-02-18T14:36:46Z</dcterms:created>
  <dcterms:modified xsi:type="dcterms:W3CDTF">2019-01-06T14:03:36Z</dcterms:modified>
</cp:coreProperties>
</file>