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309" r:id="rId3"/>
    <p:sldId id="310" r:id="rId4"/>
    <p:sldId id="314" r:id="rId5"/>
    <p:sldId id="311" r:id="rId6"/>
    <p:sldId id="312" r:id="rId7"/>
    <p:sldId id="313" r:id="rId8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77"/>
    <p:restoredTop sz="92868"/>
  </p:normalViewPr>
  <p:slideViewPr>
    <p:cSldViewPr snapToGrid="0" snapToObjects="1">
      <p:cViewPr>
        <p:scale>
          <a:sx n="83" d="100"/>
          <a:sy n="83" d="100"/>
        </p:scale>
        <p:origin x="1736" y="480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558307" y="1584506"/>
            <a:ext cx="393889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smtClean="0"/>
              <a:t>Tutorial of </a:t>
            </a:r>
            <a:r>
              <a:rPr kumimoji="1" lang="en-US" altLang="ja-JP" sz="4400" dirty="0" err="1" smtClean="0"/>
              <a:t>Sindo</a:t>
            </a:r>
            <a:endParaRPr kumimoji="1" lang="en-US" altLang="ja-JP" sz="4400" dirty="0" smtClean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2018/10/14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Contents of Tutorial 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427967" y="1162370"/>
            <a:ext cx="56980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1.water/</a:t>
            </a:r>
          </a:p>
          <a:p>
            <a:pPr lvl="1"/>
            <a:r>
              <a:rPr lang="en-US" altLang="ja-JP" dirty="0" smtClean="0"/>
              <a:t>0.eq/	</a:t>
            </a:r>
            <a:r>
              <a:rPr lang="en-US" altLang="ja-JP" dirty="0" err="1" smtClean="0"/>
              <a:t>Opt&amp;Freq</a:t>
            </a:r>
            <a:r>
              <a:rPr lang="en-US" altLang="ja-JP" dirty="0" smtClean="0"/>
              <a:t> by Gaussian</a:t>
            </a:r>
          </a:p>
          <a:p>
            <a:pPr lvl="1"/>
            <a:r>
              <a:rPr kumimoji="1" lang="en-US" altLang="ja-JP" dirty="0" smtClean="0"/>
              <a:t>1.grid/	Grid PES </a:t>
            </a:r>
            <a:r>
              <a:rPr kumimoji="1" lang="en-US" altLang="ja-JP" dirty="0" smtClean="0"/>
              <a:t>generation</a:t>
            </a:r>
          </a:p>
          <a:p>
            <a:pPr lvl="1"/>
            <a:r>
              <a:rPr lang="en-US" altLang="ja-JP" dirty="0" smtClean="0"/>
              <a:t>2.vib</a:t>
            </a:r>
            <a:r>
              <a:rPr lang="en-US" altLang="ja-JP" dirty="0" smtClean="0"/>
              <a:t>/	VSCF, VCI[3]-(8), VMP2-(4), VQDPT2-(4)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427967" y="2651906"/>
            <a:ext cx="534601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2.ethylene/</a:t>
            </a:r>
          </a:p>
          <a:p>
            <a:pPr lvl="1"/>
            <a:r>
              <a:rPr lang="en-US" altLang="ja-JP" dirty="0" smtClean="0"/>
              <a:t>0.eq/</a:t>
            </a:r>
            <a:r>
              <a:rPr lang="en-US" altLang="ja-JP" dirty="0"/>
              <a:t>	</a:t>
            </a:r>
            <a:r>
              <a:rPr lang="en-US" altLang="ja-JP" dirty="0" err="1"/>
              <a:t>Opt&amp;Freq</a:t>
            </a:r>
            <a:r>
              <a:rPr lang="en-US" altLang="ja-JP" dirty="0"/>
              <a:t> by </a:t>
            </a:r>
            <a:r>
              <a:rPr lang="en-US" altLang="ja-JP" dirty="0" smtClean="0"/>
              <a:t>Gaussian</a:t>
            </a:r>
          </a:p>
          <a:p>
            <a:pPr lvl="1"/>
            <a:r>
              <a:rPr kumimoji="1" lang="en-US" altLang="ja-JP" dirty="0" smtClean="0"/>
              <a:t>1.mkqff/	QFF </a:t>
            </a:r>
            <a:r>
              <a:rPr kumimoji="1" lang="en-US" altLang="ja-JP" dirty="0" smtClean="0"/>
              <a:t>generation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2.mrpes/	</a:t>
            </a:r>
            <a:r>
              <a:rPr lang="en-US" altLang="ja-JP" dirty="0" err="1" smtClean="0"/>
              <a:t>Mutiresolution</a:t>
            </a:r>
            <a:r>
              <a:rPr lang="en-US" altLang="ja-JP" dirty="0" smtClean="0"/>
              <a:t> </a:t>
            </a:r>
            <a:r>
              <a:rPr lang="en-US" altLang="ja-JP" dirty="0" smtClean="0"/>
              <a:t>PES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3.vib/	</a:t>
            </a:r>
            <a:r>
              <a:rPr lang="en-US" altLang="ja-JP" dirty="0"/>
              <a:t>VCI[3</a:t>
            </a:r>
            <a:r>
              <a:rPr lang="en-US" altLang="ja-JP" dirty="0" smtClean="0"/>
              <a:t>]-(6), VMP2-(4), VQDPT2-(4)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1427967" y="4416378"/>
            <a:ext cx="499470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3.water-hexamer/</a:t>
            </a:r>
          </a:p>
          <a:p>
            <a:pPr lvl="1"/>
            <a:r>
              <a:rPr lang="en-US" altLang="ja-JP" dirty="0" smtClean="0"/>
              <a:t>0.eq/</a:t>
            </a:r>
            <a:r>
              <a:rPr lang="en-US" altLang="ja-JP" dirty="0"/>
              <a:t>	</a:t>
            </a:r>
            <a:r>
              <a:rPr lang="en-US" altLang="ja-JP" dirty="0" err="1"/>
              <a:t>Opt&amp;Freq</a:t>
            </a:r>
            <a:r>
              <a:rPr lang="en-US" altLang="ja-JP" dirty="0"/>
              <a:t> by Gaussian</a:t>
            </a:r>
            <a:endParaRPr lang="en-US" altLang="ja-JP" dirty="0" smtClean="0"/>
          </a:p>
          <a:p>
            <a:pPr lvl="1"/>
            <a:r>
              <a:rPr kumimoji="1" lang="en-US" altLang="ja-JP" dirty="0" smtClean="0"/>
              <a:t>1.mkqff/	</a:t>
            </a:r>
            <a:r>
              <a:rPr lang="en-US" altLang="ja-JP" dirty="0"/>
              <a:t>QFF </a:t>
            </a:r>
            <a:r>
              <a:rPr lang="en-US" altLang="ja-JP" dirty="0" smtClean="0"/>
              <a:t>generation</a:t>
            </a:r>
            <a:endParaRPr kumimoji="1" lang="en-US" altLang="ja-JP" dirty="0" smtClean="0"/>
          </a:p>
          <a:p>
            <a:pPr lvl="1"/>
            <a:r>
              <a:rPr lang="en-US" altLang="ja-JP" dirty="0" smtClean="0"/>
              <a:t>2.ocvscf/	</a:t>
            </a:r>
            <a:r>
              <a:rPr lang="en-US" altLang="ja-JP" dirty="0" err="1" smtClean="0"/>
              <a:t>oc</a:t>
            </a:r>
            <a:r>
              <a:rPr lang="en-US" altLang="ja-JP" dirty="0" smtClean="0"/>
              <a:t>-VSCF</a:t>
            </a:r>
          </a:p>
          <a:p>
            <a:pPr lvl="1"/>
            <a:r>
              <a:rPr lang="en-US" altLang="ja-JP" dirty="0" smtClean="0"/>
              <a:t>3.vib/	</a:t>
            </a:r>
            <a:r>
              <a:rPr lang="en-US" altLang="ja-JP" dirty="0" err="1" smtClean="0"/>
              <a:t>nc</a:t>
            </a:r>
            <a:r>
              <a:rPr lang="en-US" altLang="ja-JP" dirty="0" smtClean="0"/>
              <a:t>-VCI[3]-(6), </a:t>
            </a:r>
            <a:r>
              <a:rPr lang="en-US" altLang="ja-JP" dirty="0" err="1" smtClean="0"/>
              <a:t>oc</a:t>
            </a:r>
            <a:r>
              <a:rPr lang="en-US" altLang="ja-JP" dirty="0" smtClean="0"/>
              <a:t>-VCI[3]-(6)</a:t>
            </a:r>
          </a:p>
          <a:p>
            <a:pPr lvl="1"/>
            <a:r>
              <a:rPr lang="en-US" altLang="ja-JP" dirty="0"/>
              <a:t>	</a:t>
            </a:r>
            <a:r>
              <a:rPr lang="en-US" altLang="ja-JP" dirty="0" smtClean="0"/>
              <a:t>	nc-VQDPT2-(4), oc-VQDPT2-(4)</a:t>
            </a:r>
          </a:p>
        </p:txBody>
      </p:sp>
    </p:spTree>
    <p:extLst>
      <p:ext uri="{BB962C8B-B14F-4D97-AF65-F5344CB8AC3E}">
        <p14:creationId xmlns:p14="http://schemas.microsoft.com/office/powerpoint/2010/main" val="415099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water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0322" y="3685190"/>
            <a:ext cx="1417458" cy="12202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3975" y="3771470"/>
            <a:ext cx="2002930" cy="104768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878" y="3733218"/>
            <a:ext cx="1590018" cy="1047687"/>
          </a:xfrm>
          <a:prstGeom prst="rect">
            <a:avLst/>
          </a:prstGeom>
        </p:spPr>
      </p:pic>
      <p:sp>
        <p:nvSpPr>
          <p:cNvPr id="10" name="テキスト ボックス 9"/>
          <p:cNvSpPr txBox="1"/>
          <p:nvPr/>
        </p:nvSpPr>
        <p:spPr>
          <a:xfrm>
            <a:off x="1771648" y="4840013"/>
            <a:ext cx="1443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Q1</a:t>
            </a:r>
          </a:p>
          <a:p>
            <a:pPr algn="ctr"/>
            <a:r>
              <a:rPr lang="en-US" altLang="ja-JP" dirty="0" smtClean="0"/>
              <a:t>HOH bending</a:t>
            </a:r>
            <a:endParaRPr kumimoji="1" lang="ja-JP" altLang="en-US" dirty="0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3384563" y="4840014"/>
            <a:ext cx="1969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Q2</a:t>
            </a:r>
          </a:p>
          <a:p>
            <a:pPr algn="ctr"/>
            <a:r>
              <a:rPr lang="en-US" altLang="ja-JP" dirty="0" smtClean="0"/>
              <a:t>Sym. OH stretching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518169" y="4840014"/>
            <a:ext cx="20849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Q3</a:t>
            </a:r>
          </a:p>
          <a:p>
            <a:pPr algn="ctr"/>
            <a:r>
              <a:rPr lang="en-US" altLang="ja-JP" dirty="0" err="1" smtClean="0"/>
              <a:t>Asym</a:t>
            </a:r>
            <a:r>
              <a:rPr lang="en-US" altLang="ja-JP" dirty="0" smtClean="0"/>
              <a:t>. OH stretching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6027" y="1056290"/>
            <a:ext cx="75028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0.eq</a:t>
            </a:r>
            <a:r>
              <a:rPr lang="en-US" altLang="ja-JP" sz="2400" dirty="0" smtClean="0"/>
              <a:t>: Geometry opt. and Harmonic analysis using Gaussian</a:t>
            </a:r>
            <a:endParaRPr kumimoji="1" lang="ja-JP" altLang="en-US" sz="2400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072055" y="1806889"/>
            <a:ext cx="3112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 file : h2o.com</a:t>
            </a:r>
          </a:p>
          <a:p>
            <a:r>
              <a:rPr lang="en-US" altLang="ja-JP" dirty="0" smtClean="0"/>
              <a:t>Output files : h2o.out, h2o.chk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099578" y="2702315"/>
            <a:ext cx="3481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h2o.chk  → h2o.fchk  →  h2o.minfo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619841" y="3096454"/>
            <a:ext cx="960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formchk</a:t>
            </a:r>
            <a:endParaRPr kumimoji="1" lang="ja-JP" altLang="en-US" dirty="0"/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2928379" y="3096454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JSindo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542441" y="1549829"/>
            <a:ext cx="83225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805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67700" y="1020751"/>
            <a:ext cx="55828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611188" algn="l"/>
              </a:tabLst>
            </a:pPr>
            <a:r>
              <a:rPr lang="en-US" altLang="ja-JP" dirty="0" smtClean="0"/>
              <a:t>Energies on grid points are written in pot files. (log/*.pot)</a:t>
            </a:r>
            <a:endParaRPr kumimoji="1" lang="en-US" altLang="ja-JP" dirty="0" smtClean="0"/>
          </a:p>
          <a:p>
            <a:pPr lvl="1">
              <a:tabLst>
                <a:tab pos="1100138" algn="l"/>
              </a:tabLst>
            </a:pPr>
            <a:r>
              <a:rPr kumimoji="1" lang="en-US" altLang="ja-JP" dirty="0" smtClean="0"/>
              <a:t>eq.:	q0.pot</a:t>
            </a:r>
          </a:p>
          <a:p>
            <a:pPr lvl="1">
              <a:tabLst>
                <a:tab pos="1100138" algn="l"/>
              </a:tabLst>
            </a:pPr>
            <a:r>
              <a:rPr lang="en-US" altLang="ja-JP" dirty="0" smtClean="0"/>
              <a:t>1MR:	q1.pot, q2.pot, q3.pot</a:t>
            </a:r>
          </a:p>
          <a:p>
            <a:pPr lvl="1">
              <a:tabLst>
                <a:tab pos="1100138" algn="l"/>
              </a:tabLst>
            </a:pPr>
            <a:r>
              <a:rPr kumimoji="1" lang="en-US" altLang="ja-JP" dirty="0" smtClean="0"/>
              <a:t>2MR:	q2q1.pot, q3q1.pot, q3q2.pot</a:t>
            </a:r>
          </a:p>
          <a:p>
            <a:pPr lvl="1">
              <a:tabLst>
                <a:tab pos="1100138" algn="l"/>
              </a:tabLst>
            </a:pPr>
            <a:r>
              <a:rPr lang="en-US" altLang="ja-JP" dirty="0" smtClean="0"/>
              <a:t>3MR:	q3q2q1.pot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027" y="331610"/>
            <a:ext cx="4573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1.grid</a:t>
            </a:r>
            <a:r>
              <a:rPr lang="en-US" altLang="ja-JP" sz="2400" dirty="0" smtClean="0"/>
              <a:t>: </a:t>
            </a:r>
            <a:r>
              <a:rPr lang="en-US" altLang="ja-JP" sz="2400" dirty="0"/>
              <a:t>Generation </a:t>
            </a:r>
            <a:r>
              <a:rPr lang="en-US" altLang="ja-JP" sz="2400" dirty="0" smtClean="0"/>
              <a:t>of 3MR-Grid PES</a:t>
            </a:r>
            <a:endParaRPr kumimoji="1" lang="ja-JP" altLang="en-US" sz="2400" dirty="0"/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576" y="2769677"/>
            <a:ext cx="3225800" cy="257810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4032" y="2782377"/>
            <a:ext cx="4085167" cy="2451100"/>
          </a:xfrm>
          <a:prstGeom prst="rect">
            <a:avLst/>
          </a:prstGeom>
        </p:spPr>
      </p:pic>
      <p:sp>
        <p:nvSpPr>
          <p:cNvPr id="8" name="テキスト ボックス 7"/>
          <p:cNvSpPr txBox="1"/>
          <p:nvPr/>
        </p:nvSpPr>
        <p:spPr>
          <a:xfrm>
            <a:off x="5943600" y="5144577"/>
            <a:ext cx="21788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Q</a:t>
            </a:r>
            <a:r>
              <a:rPr kumimoji="1" lang="en-US" altLang="ja-JP" sz="2000" baseline="-25000" dirty="0" smtClean="0"/>
              <a:t>5</a:t>
            </a:r>
            <a:r>
              <a:rPr kumimoji="1" lang="en-US" altLang="ja-JP" sz="2000" dirty="0" smtClean="0"/>
              <a:t> / </a:t>
            </a:r>
            <a:r>
              <a:rPr kumimoji="1" lang="en-US" altLang="ja-JP" sz="2000" dirty="0" err="1" smtClean="0"/>
              <a:t>bohr</a:t>
            </a:r>
            <a:r>
              <a:rPr kumimoji="1" lang="en-US" altLang="ja-JP" sz="2000" dirty="0" smtClean="0"/>
              <a:t> (emu)</a:t>
            </a:r>
            <a:r>
              <a:rPr kumimoji="1" lang="en-US" altLang="ja-JP" sz="2000" baseline="30000" dirty="0" smtClean="0"/>
              <a:t>1/2</a:t>
            </a:r>
            <a:endParaRPr kumimoji="1" lang="ja-JP" altLang="en-US" sz="2000" baseline="30000" dirty="0"/>
          </a:p>
        </p:txBody>
      </p:sp>
      <p:sp>
        <p:nvSpPr>
          <p:cNvPr id="9" name="テキスト ボックス 8"/>
          <p:cNvSpPr txBox="1"/>
          <p:nvPr/>
        </p:nvSpPr>
        <p:spPr>
          <a:xfrm rot="16200000">
            <a:off x="3733800" y="3798377"/>
            <a:ext cx="15167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 smtClean="0"/>
              <a:t>V</a:t>
            </a:r>
            <a:r>
              <a:rPr kumimoji="1" lang="en-US" altLang="ja-JP" sz="2000" baseline="-25000" dirty="0" smtClean="0"/>
              <a:t>5</a:t>
            </a:r>
            <a:r>
              <a:rPr kumimoji="1" lang="en-US" altLang="ja-JP" sz="2000" dirty="0" smtClean="0"/>
              <a:t> / </a:t>
            </a:r>
            <a:r>
              <a:rPr kumimoji="1" lang="en-US" altLang="ja-JP" sz="2000" dirty="0" err="1" smtClean="0"/>
              <a:t>Hartree</a:t>
            </a:r>
            <a:endParaRPr kumimoji="1" lang="ja-JP" altLang="en-US" sz="2000" baseline="30000" dirty="0"/>
          </a:p>
        </p:txBody>
      </p:sp>
      <p:cxnSp>
        <p:nvCxnSpPr>
          <p:cNvPr id="11" name="直線コネクタ 10"/>
          <p:cNvCxnSpPr/>
          <p:nvPr/>
        </p:nvCxnSpPr>
        <p:spPr>
          <a:xfrm>
            <a:off x="542441" y="759416"/>
            <a:ext cx="83225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0019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486591" y="1355835"/>
            <a:ext cx="3471912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#--- [  INPUT PARAMETER  ] </a:t>
            </a:r>
            <a:endParaRPr lang="en-US" altLang="ja-JP" dirty="0" smtClean="0"/>
          </a:p>
          <a:p>
            <a:r>
              <a:rPr lang="en-US" altLang="ja-JP" dirty="0" smtClean="0"/>
              <a:t>&amp;</a:t>
            </a:r>
            <a:r>
              <a:rPr lang="en-US" altLang="ja-JP" dirty="0" err="1"/>
              <a:t>mol</a:t>
            </a:r>
            <a:r>
              <a:rPr lang="en-US" altLang="ja-JP" dirty="0"/>
              <a:t> </a:t>
            </a:r>
            <a:r>
              <a:rPr lang="en-US" altLang="ja-JP" dirty="0" err="1"/>
              <a:t>minfofile</a:t>
            </a:r>
            <a:r>
              <a:rPr lang="en-US" altLang="ja-JP" dirty="0"/>
              <a:t>='h2o.minfo' / </a:t>
            </a:r>
            <a:endParaRPr lang="en-US" altLang="ja-JP" dirty="0" smtClean="0"/>
          </a:p>
          <a:p>
            <a:r>
              <a:rPr lang="en-US" altLang="ja-JP" dirty="0" smtClean="0"/>
              <a:t>&amp;</a:t>
            </a:r>
            <a:r>
              <a:rPr lang="en-US" altLang="ja-JP" dirty="0"/>
              <a:t>sys </a:t>
            </a:r>
            <a:r>
              <a:rPr lang="en-US" altLang="ja-JP" dirty="0" err="1"/>
              <a:t>maxmem</a:t>
            </a:r>
            <a:r>
              <a:rPr lang="en-US" altLang="ja-JP" dirty="0"/>
              <a:t>=10 </a:t>
            </a:r>
            <a:r>
              <a:rPr lang="en-US" altLang="ja-JP" dirty="0" smtClean="0"/>
              <a:t>/</a:t>
            </a:r>
          </a:p>
          <a:p>
            <a:endParaRPr lang="en-US" altLang="ja-JP" dirty="0"/>
          </a:p>
          <a:p>
            <a:r>
              <a:rPr lang="en-US" altLang="ja-JP" dirty="0" smtClean="0"/>
              <a:t>#--- </a:t>
            </a:r>
            <a:r>
              <a:rPr lang="en-US" altLang="ja-JP" dirty="0"/>
              <a:t>[  VIB  ] </a:t>
            </a:r>
            <a:endParaRPr lang="en-US" altLang="ja-JP" dirty="0" smtClean="0"/>
          </a:p>
          <a:p>
            <a:r>
              <a:rPr lang="en-US" altLang="ja-JP" dirty="0" smtClean="0"/>
              <a:t>&amp;</a:t>
            </a:r>
            <a:r>
              <a:rPr lang="en-US" altLang="ja-JP" dirty="0" err="1"/>
              <a:t>vib</a:t>
            </a:r>
            <a:r>
              <a:rPr lang="en-US" altLang="ja-JP" dirty="0"/>
              <a:t>  MR=3  </a:t>
            </a:r>
            <a:r>
              <a:rPr lang="en-US" altLang="ja-JP" dirty="0" err="1"/>
              <a:t>vmaxAll</a:t>
            </a:r>
            <a:r>
              <a:rPr lang="en-US" altLang="ja-JP" dirty="0"/>
              <a:t>=10  </a:t>
            </a:r>
            <a:r>
              <a:rPr lang="en-US" altLang="ja-JP" dirty="0" err="1"/>
              <a:t>vscf</a:t>
            </a:r>
            <a:r>
              <a:rPr lang="en-US" altLang="ja-JP" dirty="0"/>
              <a:t>=.t. </a:t>
            </a:r>
            <a:r>
              <a:rPr lang="en-US" altLang="ja-JP" dirty="0" smtClean="0"/>
              <a:t>/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 smtClean="0"/>
              <a:t>#--- </a:t>
            </a:r>
            <a:r>
              <a:rPr lang="en-US" altLang="ja-JP" dirty="0"/>
              <a:t>[ TARGET STATES ] </a:t>
            </a:r>
            <a:endParaRPr lang="en-US" altLang="ja-JP" dirty="0" smtClean="0"/>
          </a:p>
          <a:p>
            <a:r>
              <a:rPr lang="en-US" altLang="ja-JP" dirty="0" smtClean="0"/>
              <a:t>&amp;</a:t>
            </a:r>
            <a:r>
              <a:rPr lang="en-US" altLang="ja-JP" dirty="0"/>
              <a:t>states  fund=.t. </a:t>
            </a:r>
            <a:r>
              <a:rPr lang="en-US" altLang="ja-JP" dirty="0" smtClean="0"/>
              <a:t>/</a:t>
            </a:r>
          </a:p>
          <a:p>
            <a:endParaRPr lang="en-US" altLang="ja-JP" dirty="0"/>
          </a:p>
          <a:p>
            <a:r>
              <a:rPr lang="en-US" altLang="ja-JP" dirty="0" smtClean="0"/>
              <a:t>#--- </a:t>
            </a:r>
            <a:r>
              <a:rPr lang="en-US" altLang="ja-JP" dirty="0"/>
              <a:t>[  VSCF  ] </a:t>
            </a:r>
            <a:endParaRPr lang="en-US" altLang="ja-JP" dirty="0" smtClean="0"/>
          </a:p>
          <a:p>
            <a:r>
              <a:rPr lang="en-US" altLang="ja-JP" dirty="0" smtClean="0"/>
              <a:t>&amp;</a:t>
            </a:r>
            <a:r>
              <a:rPr lang="en-US" altLang="ja-JP" dirty="0" err="1"/>
              <a:t>vscf</a:t>
            </a:r>
            <a:r>
              <a:rPr lang="en-US" altLang="ja-JP" dirty="0"/>
              <a:t>  </a:t>
            </a:r>
            <a:r>
              <a:rPr lang="en-US" altLang="ja-JP" dirty="0" err="1"/>
              <a:t>Maxitr</a:t>
            </a:r>
            <a:r>
              <a:rPr lang="en-US" altLang="ja-JP" dirty="0"/>
              <a:t>=20  </a:t>
            </a:r>
            <a:r>
              <a:rPr lang="en-US" altLang="ja-JP" dirty="0" err="1"/>
              <a:t>Ethresh</a:t>
            </a:r>
            <a:r>
              <a:rPr lang="en-US" altLang="ja-JP" dirty="0"/>
              <a:t>=1.D-03 /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36027" y="299545"/>
            <a:ext cx="3834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 smtClean="0">
                <a:solidFill>
                  <a:srgbClr val="FF0000"/>
                </a:solidFill>
              </a:rPr>
              <a:t>2.vib</a:t>
            </a:r>
            <a:r>
              <a:rPr lang="en-US" altLang="ja-JP" sz="2400" dirty="0" smtClean="0"/>
              <a:t>: Vibrational calculations</a:t>
            </a:r>
            <a:endParaRPr kumimoji="1" lang="ja-JP" altLang="en-US" sz="24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37553" y="914400"/>
            <a:ext cx="351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dirty="0" smtClean="0"/>
              <a:t>Input file for VSCF calc. (</a:t>
            </a:r>
            <a:r>
              <a:rPr lang="en-US" altLang="ja-JP" dirty="0" err="1" smtClean="0"/>
              <a:t>vscf.inp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  <p:cxnSp>
        <p:nvCxnSpPr>
          <p:cNvPr id="9" name="直線矢印コネクタ 8"/>
          <p:cNvCxnSpPr/>
          <p:nvPr/>
        </p:nvCxnSpPr>
        <p:spPr>
          <a:xfrm flipH="1">
            <a:off x="3434743" y="1813034"/>
            <a:ext cx="66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144191" y="1623847"/>
            <a:ext cx="1623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input </a:t>
            </a:r>
            <a:r>
              <a:rPr kumimoji="1" lang="en-US" altLang="ja-JP" dirty="0" err="1" smtClean="0"/>
              <a:t>minfo</a:t>
            </a:r>
            <a:r>
              <a:rPr kumimoji="1" lang="en-US" altLang="ja-JP" dirty="0" smtClean="0"/>
              <a:t> file</a:t>
            </a:r>
            <a:endParaRPr kumimoji="1" lang="ja-JP" altLang="en-US" dirty="0"/>
          </a:p>
        </p:txBody>
      </p:sp>
      <p:cxnSp>
        <p:nvCxnSpPr>
          <p:cNvPr id="11" name="直線矢印コネクタ 10"/>
          <p:cNvCxnSpPr/>
          <p:nvPr/>
        </p:nvCxnSpPr>
        <p:spPr>
          <a:xfrm flipH="1">
            <a:off x="3434743" y="2081048"/>
            <a:ext cx="66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144191" y="1891861"/>
            <a:ext cx="2023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max memory in MB</a:t>
            </a:r>
            <a:endParaRPr kumimoji="1" lang="ja-JP" altLang="en-US" dirty="0"/>
          </a:p>
        </p:txBody>
      </p:sp>
      <p:cxnSp>
        <p:nvCxnSpPr>
          <p:cNvPr id="13" name="直線矢印コネクタ 12"/>
          <p:cNvCxnSpPr/>
          <p:nvPr/>
        </p:nvCxnSpPr>
        <p:spPr>
          <a:xfrm flipH="1">
            <a:off x="3781584" y="2932386"/>
            <a:ext cx="66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4491032" y="2333295"/>
            <a:ext cx="442049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MR: Mode coupling order of the PES</a:t>
            </a:r>
          </a:p>
          <a:p>
            <a:r>
              <a:rPr lang="en-US" altLang="ja-JP" dirty="0" err="1" smtClean="0"/>
              <a:t>vmaxAll</a:t>
            </a:r>
            <a:r>
              <a:rPr lang="en-US" altLang="ja-JP" dirty="0" smtClean="0"/>
              <a:t>: Max </a:t>
            </a:r>
            <a:r>
              <a:rPr lang="en-US" altLang="ja-JP" dirty="0" err="1" smtClean="0"/>
              <a:t>num</a:t>
            </a:r>
            <a:r>
              <a:rPr lang="en-US" altLang="ja-JP" dirty="0" smtClean="0"/>
              <a:t> of quanta of HO basis sets for all modes.</a:t>
            </a:r>
          </a:p>
          <a:p>
            <a:r>
              <a:rPr kumimoji="1" lang="en-US" altLang="ja-JP" dirty="0" err="1" smtClean="0"/>
              <a:t>vscf</a:t>
            </a:r>
            <a:r>
              <a:rPr kumimoji="1" lang="en-US" altLang="ja-JP" dirty="0" smtClean="0"/>
              <a:t> = .t. invokes VSCF.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3781584" y="4303986"/>
            <a:ext cx="66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427970" y="4099033"/>
            <a:ext cx="3887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Target states are all fundamental levels.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3876178" y="5123793"/>
            <a:ext cx="66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522564" y="4918840"/>
            <a:ext cx="4241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Maxitr</a:t>
            </a:r>
            <a:r>
              <a:rPr kumimoji="1" lang="en-US" altLang="ja-JP" dirty="0" smtClean="0"/>
              <a:t>: Max iteration for VSCF</a:t>
            </a:r>
          </a:p>
          <a:p>
            <a:r>
              <a:rPr lang="en-US" altLang="ja-JP" dirty="0" err="1" smtClean="0"/>
              <a:t>Ethresh</a:t>
            </a:r>
            <a:r>
              <a:rPr lang="en-US" altLang="ja-JP" dirty="0" smtClean="0"/>
              <a:t>: Threshold of convergence in cm</a:t>
            </a:r>
            <a:r>
              <a:rPr lang="en-US" altLang="ja-JP" baseline="30000" dirty="0" smtClean="0"/>
              <a:t>-1</a:t>
            </a:r>
            <a:r>
              <a:rPr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>
            <a:off x="542441" y="759416"/>
            <a:ext cx="83225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526942" y="6152827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dirty="0" err="1" smtClean="0">
                <a:latin typeface="Courier" charset="0"/>
                <a:ea typeface="Courier" charset="0"/>
                <a:cs typeface="Courier" charset="0"/>
              </a:rPr>
              <a:t>sindo</a:t>
            </a:r>
            <a:r>
              <a:rPr kumimoji="1" lang="en-US" altLang="ja-JP" dirty="0" smtClean="0">
                <a:latin typeface="Courier" charset="0"/>
                <a:ea typeface="Courier" charset="0"/>
                <a:cs typeface="Courier" charset="0"/>
              </a:rPr>
              <a:t> &lt; </a:t>
            </a:r>
            <a:r>
              <a:rPr kumimoji="1" lang="en-US" altLang="ja-JP" dirty="0" err="1" smtClean="0">
                <a:latin typeface="Courier" charset="0"/>
                <a:ea typeface="Courier" charset="0"/>
                <a:cs typeface="Courier" charset="0"/>
              </a:rPr>
              <a:t>vscf.inp</a:t>
            </a:r>
            <a:r>
              <a:rPr kumimoji="1" lang="en-US" altLang="ja-JP" dirty="0" smtClean="0">
                <a:latin typeface="Courier" charset="0"/>
                <a:ea typeface="Courier" charset="0"/>
                <a:cs typeface="Courier" charset="0"/>
              </a:rPr>
              <a:t> &gt; </a:t>
            </a:r>
            <a:r>
              <a:rPr kumimoji="1" lang="en-US" altLang="ja-JP" dirty="0" err="1" smtClean="0">
                <a:latin typeface="Courier" charset="0"/>
                <a:ea typeface="Courier" charset="0"/>
                <a:cs typeface="Courier" charset="0"/>
              </a:rPr>
              <a:t>vscf.out</a:t>
            </a:r>
            <a:r>
              <a:rPr kumimoji="1" lang="en-US" altLang="ja-JP" dirty="0" smtClean="0">
                <a:latin typeface="Courier" charset="0"/>
                <a:ea typeface="Courier" charset="0"/>
                <a:cs typeface="Courier" charset="0"/>
              </a:rPr>
              <a:t> </a:t>
            </a:r>
            <a:endParaRPr kumimoji="1" lang="ja-JP" altLang="en-US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237553" y="5796366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dirty="0" smtClean="0"/>
              <a:t>Run SINDO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691851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06"/>
          <a:stretch/>
        </p:blipFill>
        <p:spPr>
          <a:xfrm>
            <a:off x="693683" y="795721"/>
            <a:ext cx="2399304" cy="71776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01" y="1637977"/>
            <a:ext cx="4100882" cy="4952009"/>
          </a:xfrm>
          <a:prstGeom prst="rect">
            <a:avLst/>
          </a:prstGeom>
        </p:spPr>
      </p:pic>
      <p:cxnSp>
        <p:nvCxnSpPr>
          <p:cNvPr id="7" name="直線矢印コネクタ 6"/>
          <p:cNvCxnSpPr/>
          <p:nvPr/>
        </p:nvCxnSpPr>
        <p:spPr>
          <a:xfrm flipH="1">
            <a:off x="3200401" y="1166648"/>
            <a:ext cx="40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3641835" y="898633"/>
            <a:ext cx="461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Setting of HO basis sets. Frequencies are taken from a </a:t>
            </a:r>
            <a:r>
              <a:rPr kumimoji="1" lang="en-US" altLang="ja-JP" dirty="0" err="1" smtClean="0"/>
              <a:t>minfo</a:t>
            </a:r>
            <a:r>
              <a:rPr kumimoji="1" lang="en-US" altLang="ja-JP" dirty="0" smtClean="0"/>
              <a:t> file.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/>
          <p:nvPr/>
        </p:nvCxnSpPr>
        <p:spPr>
          <a:xfrm flipH="1">
            <a:off x="4903077" y="1923393"/>
            <a:ext cx="40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360276" y="1734207"/>
            <a:ext cx="1751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PES specification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360276" y="3657600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1MR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5360276" y="4997669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2MR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60276" y="6195848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3MR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H="1">
            <a:off x="4903077" y="3862551"/>
            <a:ext cx="40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/>
          <p:cNvCxnSpPr/>
          <p:nvPr/>
        </p:nvCxnSpPr>
        <p:spPr>
          <a:xfrm flipH="1">
            <a:off x="4903077" y="5186854"/>
            <a:ext cx="40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/>
          <p:cNvCxnSpPr/>
          <p:nvPr/>
        </p:nvCxnSpPr>
        <p:spPr>
          <a:xfrm flipH="1">
            <a:off x="4903077" y="6400798"/>
            <a:ext cx="4099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237553" y="325465"/>
            <a:ext cx="3714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altLang="ja-JP" dirty="0" smtClean="0"/>
              <a:t>Output file for VSCF calc. (</a:t>
            </a:r>
            <a:r>
              <a:rPr lang="en-US" altLang="ja-JP" dirty="0" err="1" smtClean="0"/>
              <a:t>vscf.out</a:t>
            </a:r>
            <a:r>
              <a:rPr lang="en-US" altLang="ja-JP" dirty="0" smtClean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1108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965" y="925787"/>
            <a:ext cx="4652803" cy="2085739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65" y="3354552"/>
            <a:ext cx="4702941" cy="1153173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5659821" y="2013552"/>
            <a:ext cx="15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VSCF iteration</a:t>
            </a:r>
            <a:endParaRPr kumimoji="1" lang="ja-JP" altLang="en-US" dirty="0"/>
          </a:p>
        </p:txBody>
      </p:sp>
      <p:sp>
        <p:nvSpPr>
          <p:cNvPr id="6" name="右中かっこ 5"/>
          <p:cNvSpPr/>
          <p:nvPr/>
        </p:nvSpPr>
        <p:spPr>
          <a:xfrm>
            <a:off x="5517931" y="1702676"/>
            <a:ext cx="126124" cy="1024758"/>
          </a:xfrm>
          <a:prstGeom prst="rightBrace">
            <a:avLst>
              <a:gd name="adj1" fmla="val 72526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659821" y="2711165"/>
            <a:ext cx="310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VSCF energy for </a:t>
            </a:r>
            <a:r>
              <a:rPr kumimoji="1" lang="en-US" altLang="ja-JP" smtClean="0"/>
              <a:t>the zero-point.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659821" y="3851196"/>
            <a:ext cx="30922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Virtual </a:t>
            </a:r>
            <a:r>
              <a:rPr kumimoji="1" lang="en-US" altLang="ja-JP" dirty="0" smtClean="0"/>
              <a:t>VSCF energies for the </a:t>
            </a:r>
            <a:r>
              <a:rPr kumimoji="1" lang="en-US" altLang="ja-JP" dirty="0" err="1" smtClean="0"/>
              <a:t>funamental</a:t>
            </a:r>
            <a:r>
              <a:rPr kumimoji="1" lang="en-US" altLang="ja-JP" dirty="0" smtClean="0"/>
              <a:t> levels.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06412072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2375</TotalTime>
  <Words>285</Words>
  <Application>Microsoft Macintosh PowerPoint</Application>
  <PresentationFormat>画面に合わせる (4:3)</PresentationFormat>
  <Paragraphs>86</Paragraphs>
  <Slides>7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3" baseType="lpstr">
      <vt:lpstr>Calibri</vt:lpstr>
      <vt:lpstr>Courier</vt:lpstr>
      <vt:lpstr>Yu Gothic</vt:lpstr>
      <vt:lpstr>メイリオ</vt:lpstr>
      <vt:lpstr>Arial</vt:lpstr>
      <vt:lpstr>ホワイト</vt:lpstr>
      <vt:lpstr>PowerPoint プレゼンテーション</vt:lpstr>
      <vt:lpstr>Contents of Tutorial Files</vt:lpstr>
      <vt:lpstr>1. water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399</cp:revision>
  <cp:lastPrinted>2018-06-04T07:14:57Z</cp:lastPrinted>
  <dcterms:created xsi:type="dcterms:W3CDTF">2018-02-18T14:36:46Z</dcterms:created>
  <dcterms:modified xsi:type="dcterms:W3CDTF">2018-10-15T01:15:00Z</dcterms:modified>
</cp:coreProperties>
</file>