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3112" y="-80"/>
      </p:cViewPr>
      <p:guideLst>
        <p:guide orient="horz" pos="88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9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6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6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7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2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4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5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8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40078"/>
            <a:ext cx="6172200" cy="56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59F4-4829-AE4D-BEB8-6E97D3506206}" type="datetimeFigureOut">
              <a:rPr kumimoji="1" lang="ja-JP" altLang="en-US" smtClean="0"/>
              <a:t>2014/01/13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図形グループ 42"/>
          <p:cNvGrpSpPr/>
          <p:nvPr/>
        </p:nvGrpSpPr>
        <p:grpSpPr>
          <a:xfrm>
            <a:off x="1391351" y="6959415"/>
            <a:ext cx="3762375" cy="2093144"/>
            <a:chOff x="1253811" y="6908616"/>
            <a:chExt cx="3762375" cy="2093144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811" y="6908616"/>
              <a:ext cx="3762375" cy="1952625"/>
            </a:xfrm>
            <a:prstGeom prst="rect">
              <a:avLst/>
            </a:prstGeom>
          </p:spPr>
        </p:pic>
        <p:sp>
          <p:nvSpPr>
            <p:cNvPr id="42" name="正方形/長方形 41"/>
            <p:cNvSpPr/>
            <p:nvPr/>
          </p:nvSpPr>
          <p:spPr>
            <a:xfrm>
              <a:off x="3120246" y="8534400"/>
              <a:ext cx="467360" cy="46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調和近似</a:t>
            </a:r>
            <a:endParaRPr kumimoji="1" lang="ja-JP" altLang="en-US" sz="24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51" y="3599741"/>
            <a:ext cx="4133850" cy="70485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311" y="4850057"/>
            <a:ext cx="1600200" cy="3429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311" y="5237371"/>
            <a:ext cx="2771775" cy="73342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376" y="1187824"/>
            <a:ext cx="2495550" cy="6858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351" y="2338064"/>
            <a:ext cx="3905250" cy="66675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5210" y="2985903"/>
            <a:ext cx="2038350" cy="638175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22399" y="69501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分子のハミルトニアン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399" y="1984189"/>
            <a:ext cx="37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調和近似：平衡点</a:t>
            </a:r>
            <a:r>
              <a:rPr lang="en-US" altLang="ja-JP" sz="1400" b="1" dirty="0" smtClean="0"/>
              <a:t>a</a:t>
            </a:r>
            <a:r>
              <a:rPr lang="ja-JP" altLang="en-US" sz="1400" dirty="0" smtClean="0"/>
              <a:t>の周りで</a:t>
            </a:r>
            <a:r>
              <a:rPr lang="en-US" altLang="ja-JP" sz="1400" dirty="0" smtClean="0"/>
              <a:t>2</a:t>
            </a:r>
            <a:r>
              <a:rPr lang="ja-JP" altLang="en-US" sz="1400" dirty="0" smtClean="0"/>
              <a:t>次のテイラー展開</a:t>
            </a:r>
            <a:endParaRPr lang="en-US" altLang="ja-JP" sz="14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86253" y="141097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86253" y="2554392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(2)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86253" y="3155124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(3)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86253" y="3807345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(4)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2399" y="44458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荷重変位座標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86253" y="4850057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(5)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886253" y="5502281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(6)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311" y="5970796"/>
            <a:ext cx="3571875" cy="676275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5886253" y="6188832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(7)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22399" y="67813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基準座標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886253" y="7838136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(8)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93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調和近似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75" y="1803852"/>
            <a:ext cx="3905250" cy="71437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886253" y="1217202"/>
            <a:ext cx="341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(9)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831" y="1021137"/>
            <a:ext cx="3219450" cy="6858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886253" y="204693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(10)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399" y="291764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振動ハミルトニアン</a:t>
            </a:r>
            <a:endParaRPr kumimoji="1" lang="ja-JP" altLang="en-US" sz="14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31" y="3372818"/>
            <a:ext cx="2828925" cy="69532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86253" y="362173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(11)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86253" y="460386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(12)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86253" y="511186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(13)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86253" y="586531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(14)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86253" y="633945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(15)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86253" y="697441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(16)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831" y="4423443"/>
            <a:ext cx="3438525" cy="10287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831" y="5755168"/>
            <a:ext cx="1905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3" y="2350157"/>
            <a:ext cx="1171575" cy="5143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50" y="6300343"/>
            <a:ext cx="2305050" cy="6000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調和振動子波動関数の性質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2" y="1646105"/>
            <a:ext cx="1743075" cy="5905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2399" y="7882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関数形</a:t>
            </a:r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731" y="3001830"/>
            <a:ext cx="2143125" cy="3333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787" y="3475963"/>
            <a:ext cx="1085850" cy="6096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886253" y="1271883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(17)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86253" y="181586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(18)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86253" y="235341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(19)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86253" y="300183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20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86253" y="3533688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6253" y="379914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2399" y="4386042"/>
            <a:ext cx="9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第</a:t>
            </a:r>
            <a:r>
              <a:rPr kumimoji="1" lang="en-US" altLang="ja-JP" sz="1400" dirty="0" smtClean="0"/>
              <a:t>2</a:t>
            </a:r>
            <a:r>
              <a:rPr kumimoji="1" lang="ja-JP" altLang="en-US" sz="1400" dirty="0" smtClean="0"/>
              <a:t>量子化</a:t>
            </a:r>
            <a:endParaRPr kumimoji="1" lang="ja-JP" altLang="en-US" sz="1400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309" y="4665217"/>
            <a:ext cx="2590800" cy="6762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674" y="5353037"/>
            <a:ext cx="2590800" cy="63817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6984" y="7519542"/>
            <a:ext cx="2524125" cy="121920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5886253" y="491787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86253" y="546051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86253" y="630351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86253" y="6557433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86253" y="771717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28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86253" y="8202083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29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86253" y="699809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27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8349" y="6998097"/>
            <a:ext cx="904875" cy="28575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2562" y="1193536"/>
            <a:ext cx="20764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7" y="6082534"/>
            <a:ext cx="1476375" cy="381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27" y="3161568"/>
            <a:ext cx="3781425" cy="18573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727" y="1409700"/>
            <a:ext cx="3000375" cy="14763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調和振動子波動関数の性質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86253" y="156378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30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86253" y="208333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86253" y="253360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86253" y="325186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86253" y="377140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86253" y="430143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86253" y="469333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468" y="5393987"/>
            <a:ext cx="1419225" cy="4762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485" y="6573277"/>
            <a:ext cx="1343025" cy="552450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886253" y="552527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37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86253" y="615070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38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86253" y="667746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39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399" y="1040002"/>
            <a:ext cx="1244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重要な関係式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904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08" y="4691603"/>
            <a:ext cx="3095625" cy="5524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08" y="2102909"/>
            <a:ext cx="1628775" cy="5524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1" y="1521884"/>
            <a:ext cx="2924175" cy="5334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5" y="3939122"/>
            <a:ext cx="1933575" cy="65722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58" y="3181445"/>
            <a:ext cx="1781175" cy="6477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次元振動</a:t>
            </a:r>
            <a:r>
              <a:rPr kumimoji="1" lang="en-US" altLang="ja-JP" dirty="0" smtClean="0"/>
              <a:t>Schrödinger</a:t>
            </a:r>
            <a:r>
              <a:rPr kumimoji="1" lang="ja-JP" altLang="en-US" dirty="0" smtClean="0"/>
              <a:t>方程式を解く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399" y="29202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変分法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86253" y="166731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40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86253" y="227691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86253" y="334372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86253" y="410572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6253" y="4799996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86253" y="581599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558" y="5362584"/>
            <a:ext cx="2495550" cy="120967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22399" y="1057567"/>
            <a:ext cx="244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 1</a:t>
            </a:r>
            <a:r>
              <a:rPr lang="ja-JP" altLang="en-US" sz="1400" dirty="0" smtClean="0"/>
              <a:t>次元振動</a:t>
            </a:r>
            <a:r>
              <a:rPr lang="en-US" altLang="ja-JP" sz="1400" dirty="0" smtClean="0"/>
              <a:t>Schrödinger</a:t>
            </a:r>
            <a:r>
              <a:rPr lang="ja-JP" altLang="en-US" sz="1400" dirty="0" smtClean="0"/>
              <a:t>方程式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6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61" y="6982115"/>
            <a:ext cx="3038475" cy="63817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3" y="5512092"/>
            <a:ext cx="4305300" cy="1171575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060" y="4071706"/>
            <a:ext cx="1771650" cy="619125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1" y="2625484"/>
            <a:ext cx="3276600" cy="117157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273" y="2134958"/>
            <a:ext cx="1885950" cy="3048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25" y="4941617"/>
            <a:ext cx="2428875" cy="3333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5101" y="1641182"/>
            <a:ext cx="1695450" cy="3524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次元振動</a:t>
            </a:r>
            <a:r>
              <a:rPr lang="en-US" altLang="ja-JP" dirty="0"/>
              <a:t>Schrödinger</a:t>
            </a:r>
            <a:r>
              <a:rPr lang="ja-JP" altLang="en-US" dirty="0"/>
              <a:t>方程式を解く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86253" y="422626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49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86253" y="494161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50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86253" y="595761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51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86253" y="717681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52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399" y="1003449"/>
            <a:ext cx="274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Discrete Variable </a:t>
            </a:r>
            <a:r>
              <a:rPr lang="en-US" altLang="ja-JP" sz="1400" dirty="0" err="1" smtClean="0"/>
              <a:t>Represenation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法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6253" y="164425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86253" y="200800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47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86253" y="307480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48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68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33" y="4887747"/>
            <a:ext cx="4548505" cy="8832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51" y="2980271"/>
            <a:ext cx="3267075" cy="685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</a:t>
            </a:r>
            <a:r>
              <a:rPr lang="ja-JP" altLang="en-US" dirty="0"/>
              <a:t>振動</a:t>
            </a:r>
            <a:r>
              <a:rPr lang="en-US" altLang="ja-JP" dirty="0"/>
              <a:t>Schrödinger</a:t>
            </a:r>
            <a:r>
              <a:rPr lang="ja-JP" altLang="en-US" dirty="0"/>
              <a:t>方程式を解く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33" y="938120"/>
            <a:ext cx="4729420" cy="80724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833" y="1847854"/>
            <a:ext cx="2343150" cy="4191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090752" y="149145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53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2398" y="253846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変分法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0752" y="191682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54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483" y="3977681"/>
            <a:ext cx="4842784" cy="61352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090752" y="329120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55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90752" y="4249922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56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0752" y="532939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57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349" y="6090779"/>
            <a:ext cx="4352925" cy="168592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090752" y="685131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58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31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次元振動</a:t>
            </a:r>
            <a:r>
              <a:rPr lang="en-US" altLang="ja-JP" dirty="0"/>
              <a:t>Schrödinger</a:t>
            </a:r>
            <a:r>
              <a:rPr lang="ja-JP" altLang="en-US" dirty="0"/>
              <a:t>方程式を解く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4110" y="872197"/>
            <a:ext cx="180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平均場近似（</a:t>
            </a:r>
            <a:r>
              <a:rPr lang="en-US" altLang="ja-JP" sz="1400" dirty="0" smtClean="0"/>
              <a:t>VSCF</a:t>
            </a:r>
            <a:r>
              <a:rPr lang="ja-JP" altLang="en-US" sz="1400" dirty="0" smtClean="0"/>
              <a:t>法）</a:t>
            </a:r>
            <a:endParaRPr kumimoji="1"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84" y="1317110"/>
            <a:ext cx="1828800" cy="3714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84" y="3797838"/>
            <a:ext cx="3305175" cy="8382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950956" y="134884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59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0956" y="385309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63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50956" y="4227159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64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760" y="3215224"/>
            <a:ext cx="1209675" cy="2952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760" y="1758954"/>
            <a:ext cx="2114550" cy="1314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950956" y="194751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60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50956" y="2574047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61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50956" y="3215224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62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50956" y="7357540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67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50956" y="8255003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68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84" y="4881033"/>
            <a:ext cx="3848100" cy="62865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00" y="5765802"/>
            <a:ext cx="4688840" cy="89154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667" y="6925650"/>
            <a:ext cx="4267835" cy="85852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798" y="8000833"/>
            <a:ext cx="3695700" cy="6858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950956" y="5230285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65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950956" y="6178551"/>
            <a:ext cx="40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66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4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0766" y="1355938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式</a:t>
            </a:r>
            <a:r>
              <a:rPr lang="en-US" altLang="ja-JP" dirty="0" smtClean="0"/>
              <a:t>(23) – (29)</a:t>
            </a:r>
            <a:r>
              <a:rPr lang="ja-JP" altLang="en-US" dirty="0" smtClean="0"/>
              <a:t>を利用し、式</a:t>
            </a:r>
            <a:r>
              <a:rPr lang="en-US" altLang="ja-JP" dirty="0" smtClean="0"/>
              <a:t>(30) – (39)</a:t>
            </a:r>
            <a:r>
              <a:rPr lang="ja-JP" altLang="en-US" dirty="0" smtClean="0"/>
              <a:t>を導出せよ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0766" y="2306935"/>
            <a:ext cx="550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次元の振動</a:t>
            </a:r>
            <a:r>
              <a:rPr kumimoji="1" lang="en-US" altLang="ja-JP" dirty="0" smtClean="0"/>
              <a:t>Schrödinger</a:t>
            </a:r>
            <a:r>
              <a:rPr kumimoji="1" lang="ja-JP" altLang="en-US" dirty="0" smtClean="0"/>
              <a:t>方程式を解くプログラムを作成し、</a:t>
            </a:r>
            <a:r>
              <a:rPr lang="ja-JP" altLang="en-US" dirty="0" smtClean="0"/>
              <a:t>ホルムアルデヒドの</a:t>
            </a:r>
            <a:r>
              <a:rPr lang="en-US" altLang="ja-JP" dirty="0" smtClean="0"/>
              <a:t>CH</a:t>
            </a:r>
            <a:r>
              <a:rPr lang="ja-JP" altLang="en-US" dirty="0" smtClean="0"/>
              <a:t>対称、逆対称伸縮の振動数を、変分法と平均場近似で求めよ。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2632" y="3600056"/>
            <a:ext cx="509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ただし、</a:t>
            </a:r>
            <a:r>
              <a:rPr lang="ja-JP" altLang="en-US" dirty="0" smtClean="0"/>
              <a:t>ポテンシャルには以下の力の定数を用いよ</a:t>
            </a: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84368"/>
              </p:ext>
            </p:extLst>
          </p:nvPr>
        </p:nvGraphicFramePr>
        <p:xfrm>
          <a:off x="1371599" y="4272498"/>
          <a:ext cx="4061877" cy="2457680"/>
        </p:xfrm>
        <a:graphic>
          <a:graphicData uri="http://schemas.openxmlformats.org/drawingml/2006/table">
            <a:tbl>
              <a:tblPr/>
              <a:tblGrid>
                <a:gridCol w="1930645"/>
                <a:gridCol w="2131232"/>
              </a:tblGrid>
              <a:tr h="3072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type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 / au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lang="en-US" altLang="ja-JP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9.178689E-05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72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lang="en-US" altLang="ja-JP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1.609595E-06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2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lang="en-US" altLang="ja-JP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1.830021E-08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2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lang="en-US" altLang="ja-JP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9.641006E-05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2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lang="en-US" altLang="ja-JP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2.220306E-08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2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lang="en-US" altLang="ja-JP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5.214792E-06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2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lang="en-US" altLang="ja-JP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1.232924E-07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48452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394</Words>
  <Application>Microsoft Macintosh PowerPoint</Application>
  <PresentationFormat>画面に合わせる 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調和近似</vt:lpstr>
      <vt:lpstr>調和近似</vt:lpstr>
      <vt:lpstr>調和振動子波動関数の性質</vt:lpstr>
      <vt:lpstr>調和振動子波動関数の性質</vt:lpstr>
      <vt:lpstr>1次元振動Schrödinger方程式を解く</vt:lpstr>
      <vt:lpstr>1次元振動Schrödinger方程式を解く</vt:lpstr>
      <vt:lpstr>2次元振動Schrödinger方程式を解く</vt:lpstr>
      <vt:lpstr>2次元振動Schrödinger方程式を解く</vt:lpstr>
      <vt:lpstr>問題</vt:lpstr>
    </vt:vector>
  </TitlesOfParts>
  <Company>RIKEN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Yagi Kiyoshi</dc:creator>
  <cp:lastModifiedBy>Yagi Kiyoshi</cp:lastModifiedBy>
  <cp:revision>82</cp:revision>
  <dcterms:created xsi:type="dcterms:W3CDTF">2014-01-10T01:02:11Z</dcterms:created>
  <dcterms:modified xsi:type="dcterms:W3CDTF">2014-01-12T18:27:06Z</dcterms:modified>
</cp:coreProperties>
</file>