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2" r:id="rId9"/>
    <p:sldId id="261" r:id="rId10"/>
  </p:sldIdLst>
  <p:sldSz cx="6858000" cy="9144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95">
          <p15:clr>
            <a:srgbClr val="A4A3A4"/>
          </p15:clr>
        </p15:guide>
        <p15:guide id="2" pos="7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5"/>
    <p:restoredTop sz="93067"/>
  </p:normalViewPr>
  <p:slideViewPr>
    <p:cSldViewPr snapToGrid="0" snapToObjects="1">
      <p:cViewPr>
        <p:scale>
          <a:sx n="69" d="100"/>
          <a:sy n="69" d="100"/>
        </p:scale>
        <p:origin x="2464" y="600"/>
      </p:cViewPr>
      <p:guideLst>
        <p:guide orient="horz" pos="5395"/>
        <p:guide pos="7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98D7A-D0E3-734C-A60D-FE463993B59C}" type="datetimeFigureOut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8A4D3-83E6-E147-89B9-AC03F520B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04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A4D3-83E6-E147-89B9-AC03F520B91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09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4E02-F406-E540-83B3-FBABB6088FB7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79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6D86-AF98-0F4A-9446-4EAA9ABC4374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26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C3C5-B670-E44E-AFD8-FD8A1BB8D421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66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2D59-E1E2-994B-9452-7E85AF5FF706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77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2080-89FF-694C-9C1F-F9A33EB6C7B2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5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823-B030-FC41-9C6C-5D580A8A0C1F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26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57D-E210-D24D-AADD-4AA68ED12FC2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42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A2D1-FB7B-3D4D-A896-89B09C15A6BF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74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BFD-DC15-DF41-92B4-E4D8C4B90E9D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30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4C21-3EB0-464F-BAD1-461B823B114A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56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9C0C-FBE2-1A42-9516-CF81771008E4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89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40078"/>
            <a:ext cx="6172200" cy="569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A4204-E9E9-5847-BFDF-DDD2BD157499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3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30" y="1425735"/>
            <a:ext cx="4791075" cy="1438275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342900" y="159346"/>
            <a:ext cx="6172200" cy="56952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4th-order Taylor Expansion PES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22399" y="901721"/>
            <a:ext cx="251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Quartic </a:t>
            </a:r>
            <a:r>
              <a:rPr lang="en-US" altLang="ja-JP" smtClean="0"/>
              <a:t>Force Field (Q</a:t>
            </a:r>
            <a:r>
              <a:rPr kumimoji="1" lang="en-US" altLang="ja-JP" smtClean="0"/>
              <a:t>FF)</a:t>
            </a:r>
            <a:endParaRPr kumimoji="1" lang="en-US" altLang="ja-JP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886253" y="2381450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97" y="2948675"/>
            <a:ext cx="2933700" cy="2257425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5886253" y="3135026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(2)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886253" y="3558359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(3)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886253" y="4167959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(4)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886253" y="4675959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(5)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886253" y="6083760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(6)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886253" y="6896560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(7)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886253" y="7714777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(8)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515" y="5855244"/>
            <a:ext cx="3476625" cy="66675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515" y="6768249"/>
            <a:ext cx="2314575" cy="5334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515" y="7561845"/>
            <a:ext cx="2238375" cy="54292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8340" y="8293644"/>
            <a:ext cx="1590675" cy="581025"/>
          </a:xfrm>
          <a:prstGeom prst="rect">
            <a:avLst/>
          </a:prstGeom>
        </p:spPr>
      </p:pic>
      <p:sp>
        <p:nvSpPr>
          <p:cNvPr id="49" name="テキスト ボックス 48"/>
          <p:cNvSpPr txBox="1"/>
          <p:nvPr/>
        </p:nvSpPr>
        <p:spPr>
          <a:xfrm>
            <a:off x="522399" y="5462802"/>
            <a:ext cx="521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3rd and 4th-order terms by numerical differentiations</a:t>
            </a:r>
            <a:endParaRPr kumimoji="1" lang="en-US" altLang="ja-JP" dirty="0" smtClean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886253" y="8459844"/>
            <a:ext cx="3416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(9)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32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0" y="3764308"/>
            <a:ext cx="5085080" cy="63119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0" y="386538"/>
            <a:ext cx="5387340" cy="60452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760" y="1350290"/>
            <a:ext cx="3248025" cy="5715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760" y="2048790"/>
            <a:ext cx="3019425" cy="6286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886253" y="1034281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(10)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86253" y="1517211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(11)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86253" y="2203011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(12)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2399" y="3137616"/>
            <a:ext cx="339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/>
              <a:t>n</a:t>
            </a:r>
            <a:r>
              <a:rPr lang="en-US" altLang="ja-JP" dirty="0" smtClean="0"/>
              <a:t>-mode </a:t>
            </a:r>
            <a:r>
              <a:rPr kumimoji="1" lang="en-US" altLang="ja-JP" dirty="0" err="1" smtClean="0"/>
              <a:t>represenation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nMR</a:t>
            </a:r>
            <a:r>
              <a:rPr kumimoji="1" lang="en-US" altLang="ja-JP" dirty="0" smtClean="0"/>
              <a:t>) QFF</a:t>
            </a:r>
            <a:endParaRPr kumimoji="1" lang="en-US" altLang="ja-JP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51931" y="4446297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(13)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851931" y="5116535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(14)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851931" y="6189031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(15)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51931" y="7223343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(16)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51931" y="7957067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(17)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997" y="4913971"/>
            <a:ext cx="3400425" cy="485775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3438" y="5657422"/>
            <a:ext cx="3943350" cy="85725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3438" y="6814590"/>
            <a:ext cx="4733925" cy="771525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9116" y="7888816"/>
            <a:ext cx="2028825" cy="361950"/>
          </a:xfrm>
          <a:prstGeom prst="rect">
            <a:avLst/>
          </a:prstGeom>
        </p:spPr>
      </p:pic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83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78617"/>
            <a:ext cx="6172200" cy="569526"/>
          </a:xfrm>
        </p:spPr>
        <p:txBody>
          <a:bodyPr/>
          <a:lstStyle/>
          <a:p>
            <a:r>
              <a:rPr lang="en-US" altLang="ja-JP" dirty="0" smtClean="0"/>
              <a:t>Grid PES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61680" y="2298531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(18)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61680" y="3003869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(19)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61680" y="3748412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20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761680" y="4521863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21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61680" y="5469574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22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522400" y="1093808"/>
                <a:ext cx="5638558" cy="719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Lagrange interpolation of ab </a:t>
                </a:r>
                <a:r>
                  <a:rPr kumimoji="1" lang="en-US" altLang="ja-JP" smtClean="0"/>
                  <a:t>initio energy based </a:t>
                </a:r>
                <a:r>
                  <a:rPr kumimoji="1" lang="en-US" altLang="ja-JP" dirty="0" smtClean="0"/>
                  <a:t>on DVR grid points,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kumimoji="1" lang="en-US" altLang="ja-JP" b="0" i="1" smtClean="0">
                        <a:latin typeface="Cambria Math" charset="0"/>
                      </a:rPr>
                      <m:t>.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00" y="1093808"/>
                <a:ext cx="5638558" cy="719428"/>
              </a:xfrm>
              <a:prstGeom prst="rect">
                <a:avLst/>
              </a:prstGeom>
              <a:blipFill rotWithShape="0">
                <a:blip r:embed="rId2"/>
                <a:stretch>
                  <a:fillRect l="-973" t="-4237" b="-110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27" y="2103693"/>
            <a:ext cx="2028825" cy="6477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23" y="2949810"/>
            <a:ext cx="1362075" cy="333375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723" y="3546715"/>
            <a:ext cx="2266950" cy="638175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0136" y="4321796"/>
            <a:ext cx="3429000" cy="666750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663" y="5289334"/>
            <a:ext cx="3514725" cy="647700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2200" y="6626483"/>
            <a:ext cx="3505200" cy="1200150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5761680" y="7383526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23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48827" y="6355978"/>
            <a:ext cx="1461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(ex.) when M = 1:</a:t>
            </a:r>
            <a:endParaRPr kumimoji="1" lang="en-US" altLang="ja-JP" sz="14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23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51931" y="2189207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25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51931" y="2806520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26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851931" y="4197270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27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51931" y="4913765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28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51931" y="5730191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29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22399" y="389744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nMR</a:t>
            </a:r>
            <a:r>
              <a:rPr lang="en-US" altLang="ja-JP" dirty="0"/>
              <a:t> </a:t>
            </a:r>
            <a:r>
              <a:rPr lang="en-US" altLang="ja-JP" dirty="0" smtClean="0"/>
              <a:t>Grid PES</a:t>
            </a:r>
            <a:endParaRPr kumimoji="1"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36630" y="1331763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24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017270" y="1068428"/>
                <a:ext cx="4411336" cy="637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charset="0"/>
                            </a:rPr>
                            <m:t>𝑔𝑟𝑖𝑑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1400" b="1" i="0" smtClean="0">
                              <a:latin typeface="Cambria Math" charset="0"/>
                            </a:rPr>
                            <m:t>𝐐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kumimoji="1" lang="en-US" altLang="ja-JP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ja-JP" sz="1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charset="0"/>
                            </a:rPr>
                            <m:t>𝑓</m:t>
                          </m:r>
                        </m:sup>
                        <m:e>
                          <m:sSubSup>
                            <m:sSubSupPr>
                              <m:ctrlPr>
                                <a:rPr kumimoji="1" lang="en-US" altLang="ja-JP" sz="14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400" b="0" i="1" smtClean="0">
                                  <a:latin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latin typeface="Cambria Math" charset="0"/>
                                </a:rPr>
                                <m:t>𝑔𝑟𝑖𝑑</m:t>
                              </m:r>
                            </m:sup>
                          </m:sSubSup>
                        </m:e>
                      </m:nary>
                      <m:r>
                        <a:rPr kumimoji="1" lang="en-US" altLang="ja-JP" sz="1400" b="0" i="1" smtClean="0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sz="1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altLang="ja-JP" sz="1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&gt;</m:t>
                          </m:r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charset="0"/>
                            </a:rPr>
                            <m:t>𝑓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14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i="1">
                                  <a:latin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ja-JP" sz="1400" i="1">
                                  <a:latin typeface="Cambria Math" charset="0"/>
                                </a:rPr>
                                <m:t>𝑔𝑟𝑖𝑑</m:t>
                              </m:r>
                            </m:sup>
                          </m:sSubSup>
                        </m:e>
                      </m:nary>
                      <m:r>
                        <a:rPr lang="en-US" altLang="ja-JP" sz="1400" b="0" i="1" smtClean="0">
                          <a:latin typeface="Cambria Math" charset="0"/>
                        </a:rPr>
                        <m:t>+⋯+</m:t>
                      </m:r>
                      <m:nary>
                        <m:naryPr>
                          <m:chr m:val="∑"/>
                          <m:ctrlPr>
                            <a:rPr lang="en-US" altLang="ja-JP" sz="1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ja-JP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altLang="ja-JP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&gt;⋯&gt;</m:t>
                          </m:r>
                          <m:sSub>
                            <m:sSubPr>
                              <m:ctrlPr>
                                <a:rPr lang="en-US" altLang="ja-JP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lang="en-US" altLang="ja-JP" sz="1400" i="1">
                              <a:latin typeface="Cambria Math" charset="0"/>
                            </a:rPr>
                            <m:t>𝑓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14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i="1">
                                  <a:latin typeface="Cambria Math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1" i="0">
                                      <a:latin typeface="Cambria Math" charset="0"/>
                                    </a:rPr>
                                    <m:t>𝐢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ja-JP" sz="1400" i="1">
                                  <a:latin typeface="Cambria Math" charset="0"/>
                                </a:rPr>
                                <m:t>𝑔𝑟𝑖𝑑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70" y="1068428"/>
                <a:ext cx="4411336" cy="63780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332063" y="2177699"/>
                <a:ext cx="1501886" cy="267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1400" i="1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charset="0"/>
                            </a:rPr>
                            <m:t>𝑔𝑟𝑖𝑑</m:t>
                          </m:r>
                        </m:sup>
                      </m:sSubSup>
                      <m:d>
                        <m:dPr>
                          <m:ctrlPr>
                            <a:rPr lang="en-US" altLang="ja-JP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063" y="2177699"/>
                <a:ext cx="1501886" cy="267381"/>
              </a:xfrm>
              <a:prstGeom prst="rect">
                <a:avLst/>
              </a:prstGeom>
              <a:blipFill rotWithShape="0">
                <a:blip r:embed="rId3"/>
                <a:stretch>
                  <a:fillRect l="-2846" b="-20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1317073" y="2776979"/>
                <a:ext cx="3989169" cy="291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1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charset="0"/>
                            </a:rPr>
                            <m:t>𝑔𝑟𝑖𝑑</m:t>
                          </m:r>
                        </m:sup>
                      </m:sSubSup>
                      <m:d>
                        <m:dPr>
                          <m:ctrlPr>
                            <a:rPr lang="en-US" altLang="ja-JP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charset="0"/>
                        </a:rPr>
                        <m:t>−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charset="0"/>
                            </a:rPr>
                            <m:t>𝑔𝑟𝑖𝑑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charset="0"/>
                        </a:rPr>
                        <m:t>−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charset="0"/>
                            </a:rPr>
                            <m:t>𝑔𝑟𝑖𝑑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073" y="2776979"/>
                <a:ext cx="3989169" cy="291747"/>
              </a:xfrm>
              <a:prstGeom prst="rect">
                <a:avLst/>
              </a:prstGeom>
              <a:blipFill rotWithShape="0">
                <a:blip r:embed="rId4"/>
                <a:stretch>
                  <a:fillRect l="-612" t="-2128" b="-255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1287256" y="3415473"/>
                <a:ext cx="5298182" cy="632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1" i="1">
                                  <a:latin typeface="Cambria Math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sub>
                        <m:sup>
                          <m:r>
                            <a:rPr lang="en-US" altLang="ja-JP" sz="1400" i="1">
                              <a:latin typeface="Cambria Math" charset="0"/>
                            </a:rPr>
                            <m:t>𝑔𝑟𝑖𝑑</m:t>
                          </m:r>
                        </m:sup>
                      </m:sSubSup>
                      <m:d>
                        <m:dPr>
                          <m:ctrlPr>
                            <a:rPr lang="en-US" altLang="ja-JP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…,</m:t>
                              </m:r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ja-JP" sz="14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en-US" altLang="ja-JP" sz="14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ja-JP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charset="0"/>
                                </a:rPr>
                                <m:t>…,</m:t>
                              </m:r>
                              <m:r>
                                <a:rPr lang="en-US" altLang="ja-JP" sz="14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kumimoji="1" lang="en-US" altLang="ja-JP" sz="14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kumimoji="1" lang="en-US" altLang="ja-JP" sz="1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kumimoji="1" lang="en-US" altLang="ja-JP" sz="1400" b="0" i="1" smtClean="0">
                              <a:latin typeface="Cambria Math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14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ja-JP" sz="1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smtClean="0">
                                      <a:latin typeface="Cambria Math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1" lang="en-US" altLang="ja-JP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ja-JP" sz="1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400" i="1">
                                      <a:latin typeface="Cambria Math" charset="0"/>
                                    </a:rPr>
                                    <m:t>𝑉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b="1" i="1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ja-JP" sz="1400" b="0" i="1" smtClean="0">
                                          <a:latin typeface="Cambria Math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ja-JP" sz="1400" i="1">
                                      <a:latin typeface="Cambria Math" charset="0"/>
                                    </a:rPr>
                                    <m:t>𝑔𝑟𝑖𝑑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ja-JP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latin typeface="Cambria Math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400" i="1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charset="0"/>
                                        </a:rPr>
                                        <m:t>…,</m:t>
                                      </m:r>
                                      <m:r>
                                        <a:rPr lang="en-US" altLang="ja-JP" sz="1400" i="1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b="0" i="1" smtClean="0">
                                              <a:latin typeface="Cambria Math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kumimoji="1" lang="en-US" altLang="ja-JP" sz="14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56" y="3415473"/>
                <a:ext cx="5298182" cy="6324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1057330" y="4903269"/>
                <a:ext cx="2957476" cy="293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1" i="1">
                                  <a:latin typeface="Cambria Math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sub>
                        <m:sup>
                          <m:r>
                            <a:rPr lang="en-US" altLang="ja-JP" sz="1400" i="1">
                              <a:latin typeface="Cambria Math" charset="0"/>
                            </a:rPr>
                            <m:t>𝑔𝑟𝑖𝑑</m:t>
                          </m:r>
                        </m:sup>
                      </m:sSubSup>
                      <m:d>
                        <m:dPr>
                          <m:ctrlPr>
                            <a:rPr lang="en-US" altLang="ja-JP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…,</m:t>
                              </m:r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ja-JP" sz="1400" b="0" i="1" smtClean="0">
                          <a:latin typeface="Cambria Math" charset="0"/>
                        </a:rPr>
                        <m:t>=0, </m:t>
                      </m:r>
                      <m:r>
                        <a:rPr lang="en-US" altLang="ja-JP" sz="1400" b="0" i="1" smtClean="0">
                          <a:latin typeface="Cambria Math" charset="0"/>
                        </a:rPr>
                        <m:t>𝑖𝑓</m:t>
                      </m:r>
                      <m:r>
                        <a:rPr lang="en-US" altLang="ja-JP" sz="1400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ja-JP" sz="1400" b="0" i="1" smtClean="0">
                          <a:latin typeface="Cambria Math" charset="0"/>
                        </a:rPr>
                        <m:t>𝑎𝑛𝑦</m:t>
                      </m:r>
                      <m:r>
                        <a:rPr lang="en-US" altLang="ja-JP" sz="1400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400" b="0" i="1" smtClean="0">
                          <a:latin typeface="Cambria Math" charset="0"/>
                        </a:rPr>
                        <m:t>=0.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330" y="4903269"/>
                <a:ext cx="2957476" cy="293285"/>
              </a:xfrm>
              <a:prstGeom prst="rect">
                <a:avLst/>
              </a:prstGeom>
              <a:blipFill rotWithShape="0">
                <a:blip r:embed="rId6"/>
                <a:stretch>
                  <a:fillRect l="-1440" t="-89583" b="-1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1057330" y="5633290"/>
                <a:ext cx="4248919" cy="386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𝑔𝑟𝑖𝑑</m:t>
                          </m:r>
                        </m:sup>
                      </m:sSup>
                      <m:d>
                        <m:dPr>
                          <m:ctrlPr>
                            <a:rPr lang="en-US" altLang="ja-JP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14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ja-JP" sz="1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ja-JP" sz="14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𝑓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ja-JP" sz="1400" b="0" i="1" smtClean="0"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ja-JP" sz="14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1400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en-US" altLang="ja-JP" sz="1400" i="1"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14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  <m:r>
                            <a:rPr lang="en-US" altLang="ja-JP" sz="1400" i="1">
                              <a:latin typeface="Cambria Math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ja-JP" sz="14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charset="0"/>
                                </a:rPr>
                                <m:t>𝑓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ja-JP" sz="1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𝑎𝑏</m:t>
                          </m:r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𝑖𝑛𝑖𝑡𝑖𝑜</m:t>
                          </m:r>
                        </m:sup>
                      </m:sSup>
                      <m:r>
                        <a:rPr lang="en-US" altLang="ja-JP" sz="1400" b="0" i="1" smtClean="0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330" y="5633290"/>
                <a:ext cx="4248919" cy="386709"/>
              </a:xfrm>
              <a:prstGeom prst="rect">
                <a:avLst/>
              </a:prstGeom>
              <a:blipFill rotWithShape="0">
                <a:blip r:embed="rId7"/>
                <a:stretch>
                  <a:fillRect l="-861" t="-39063" b="-28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80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5" y="3268019"/>
            <a:ext cx="1457325" cy="50482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265" y="1837677"/>
            <a:ext cx="3667125" cy="5810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18374"/>
            <a:ext cx="6172200" cy="569526"/>
          </a:xfrm>
        </p:spPr>
        <p:txBody>
          <a:bodyPr/>
          <a:lstStyle/>
          <a:p>
            <a:r>
              <a:rPr kumimoji="1" lang="en-US" altLang="ja-JP" dirty="0" smtClean="0"/>
              <a:t>Multiresolution method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51931" y="1876487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30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51931" y="3301885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31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4557" y="1329606"/>
            <a:ext cx="422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[r] : Resolution (QFF/Grid, level of ab initio)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74557" y="2718986"/>
            <a:ext cx="202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Multiresolution PES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57437" y="3962316"/>
            <a:ext cx="3503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(ex.) Divide the resolution by coupling order:</a:t>
            </a:r>
            <a:endParaRPr kumimoji="1" lang="ja-JP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116238" y="4425347"/>
                <a:ext cx="1651862" cy="612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𝑉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h𝑖𝑔h</m:t>
                              </m:r>
                            </m:e>
                          </m:d>
                        </m:sup>
                      </m:sSup>
                      <m:r>
                        <a:rPr lang="en-US" altLang="ja-JP" sz="1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1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𝑓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14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b="0" i="1" smtClean="0">
                                      <a:latin typeface="Cambria Math" charset="0"/>
                                    </a:rPr>
                                    <m:t>h𝑖𝑔h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kumimoji="1" lang="en-US" altLang="ja-JP" sz="14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238" y="4425347"/>
                <a:ext cx="1651862" cy="612284"/>
              </a:xfrm>
              <a:prstGeom prst="rect">
                <a:avLst/>
              </a:prstGeom>
              <a:blipFill rotWithShape="0">
                <a:blip r:embed="rId4"/>
                <a:stretch>
                  <a:fillRect b="-1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1116238" y="5253641"/>
                <a:ext cx="2676502" cy="636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𝑉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𝑚𝑖𝑑</m:t>
                              </m:r>
                            </m:e>
                          </m:d>
                        </m:sup>
                      </m:sSup>
                      <m:r>
                        <a:rPr lang="en-US" altLang="ja-JP" sz="1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1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&gt;</m:t>
                          </m:r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𝑓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14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b="0" i="1" smtClean="0">
                                      <a:latin typeface="Cambria Math" charset="0"/>
                                    </a:rPr>
                                    <m:t>𝑚𝑖𝑑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ja-JP" sz="1400" b="0" i="1" smtClean="0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sz="1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altLang="ja-JP" sz="1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ja-JP" sz="1400" i="1">
                              <a:latin typeface="Cambria Math" charset="0"/>
                            </a:rPr>
                            <m:t>&gt;</m:t>
                          </m:r>
                          <m:r>
                            <a:rPr lang="en-US" altLang="ja-JP" sz="14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&gt;</m:t>
                          </m:r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charset="0"/>
                            </a:rPr>
                            <m:t>𝑓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14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i="1">
                                  <a:latin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charset="0"/>
                                </a:rPr>
                                <m:t>𝑖𝑗</m:t>
                              </m:r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i="1">
                                      <a:latin typeface="Cambria Math" charset="0"/>
                                    </a:rPr>
                                    <m:t>𝑚𝑖𝑑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kumimoji="1" lang="en-US" altLang="ja-JP" sz="14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238" y="5253641"/>
                <a:ext cx="2676502" cy="6366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1116238" y="6168041"/>
                <a:ext cx="1820691" cy="636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𝑉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𝑙𝑜𝑤</m:t>
                              </m:r>
                            </m:e>
                          </m:d>
                        </m:sup>
                      </m:sSup>
                      <m:r>
                        <a:rPr lang="en-US" altLang="ja-JP" sz="1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1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&gt;</m:t>
                          </m:r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&gt;</m:t>
                          </m:r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&gt;</m:t>
                          </m:r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𝑓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14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𝑖𝑗𝑘𝑙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b="0" i="1" smtClean="0">
                                      <a:latin typeface="Cambria Math" charset="0"/>
                                    </a:rPr>
                                    <m:t>𝑙𝑜𝑤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kumimoji="1" lang="en-US" altLang="ja-JP" sz="14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238" y="6168041"/>
                <a:ext cx="1820691" cy="63664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1116238" y="7143401"/>
                <a:ext cx="2275366" cy="230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charset="0"/>
                        </a:rPr>
                        <m:t>𝑉</m:t>
                      </m:r>
                      <m:r>
                        <a:rPr lang="en-US" altLang="ja-JP" sz="1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ja-JP" sz="1400" i="1">
                              <a:latin typeface="Cambria Math" charset="0"/>
                            </a:rPr>
                            <m:t>𝑉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h𝑖𝑔h</m:t>
                              </m:r>
                            </m:e>
                          </m:d>
                        </m:sup>
                      </m:sSup>
                      <m:r>
                        <a:rPr lang="en-US" altLang="ja-JP" sz="14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ja-JP" sz="1400" i="1">
                              <a:latin typeface="Cambria Math" charset="0"/>
                            </a:rPr>
                            <m:t>𝑉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𝑚𝑖𝑑</m:t>
                              </m:r>
                            </m:e>
                          </m:d>
                        </m:sup>
                      </m:sSup>
                      <m:r>
                        <a:rPr lang="en-US" altLang="ja-JP" sz="14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1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𝑉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𝑙𝑜𝑤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238" y="7143401"/>
                <a:ext cx="2275366" cy="230256"/>
              </a:xfrm>
              <a:prstGeom prst="rect">
                <a:avLst/>
              </a:prstGeom>
              <a:blipFill rotWithShape="0">
                <a:blip r:embed="rId7"/>
                <a:stretch>
                  <a:fillRect l="-1340" b="-78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1299118" y="7509161"/>
                <a:ext cx="4206793" cy="636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1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altLang="ja-JP" sz="1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ja-JP" sz="14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charset="0"/>
                            </a:rPr>
                            <m:t>𝑓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14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i="1">
                                  <a:latin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i="1">
                                      <a:latin typeface="Cambria Math" charset="0"/>
                                    </a:rPr>
                                    <m:t>h𝑖𝑔h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ja-JP" sz="1400" b="0" i="1" smtClean="0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sz="1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altLang="ja-JP" sz="1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ja-JP" sz="1400" i="1">
                              <a:latin typeface="Cambria Math" charset="0"/>
                            </a:rPr>
                            <m:t>&gt;</m:t>
                          </m:r>
                          <m:r>
                            <a:rPr lang="en-US" altLang="ja-JP" sz="1400" i="1">
                              <a:latin typeface="Cambria Math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charset="0"/>
                            </a:rPr>
                            <m:t>𝑓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14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i="1">
                                  <a:latin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i="1">
                                      <a:latin typeface="Cambria Math" charset="0"/>
                                    </a:rPr>
                                    <m:t>𝑚𝑖𝑑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ja-JP" sz="1400" i="1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sz="1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altLang="ja-JP" sz="1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ja-JP" sz="1400" i="1">
                              <a:latin typeface="Cambria Math" charset="0"/>
                            </a:rPr>
                            <m:t>&gt;</m:t>
                          </m:r>
                          <m:r>
                            <a:rPr lang="en-US" altLang="ja-JP" sz="14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altLang="ja-JP" sz="1400" i="1">
                              <a:latin typeface="Cambria Math" charset="0"/>
                            </a:rPr>
                            <m:t>&gt;</m:t>
                          </m:r>
                          <m:r>
                            <a:rPr lang="en-US" altLang="ja-JP" sz="1400" i="1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charset="0"/>
                            </a:rPr>
                            <m:t>𝑓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14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i="1">
                                  <a:latin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charset="0"/>
                                </a:rPr>
                                <m:t>𝑖𝑗</m:t>
                              </m:r>
                              <m:r>
                                <a:rPr lang="en-US" altLang="ja-JP" sz="1400" i="1">
                                  <a:latin typeface="Cambria Math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i="1">
                                      <a:latin typeface="Cambria Math" charset="0"/>
                                    </a:rPr>
                                    <m:t>𝑚𝑖𝑑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nary>
                        <m:naryPr>
                          <m:chr m:val="∑"/>
                          <m:ctrlPr>
                            <a:rPr lang="en-US" altLang="ja-JP" sz="1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&gt;</m:t>
                          </m:r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&gt;</m:t>
                          </m:r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&gt;</m:t>
                          </m:r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ja-JP" sz="1400" b="0" i="1" smtClean="0">
                              <a:latin typeface="Cambria Math" charset="0"/>
                            </a:rPr>
                            <m:t>𝑓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14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charset="0"/>
                                </a:rPr>
                                <m:t>𝑖𝑗𝑘𝑙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b="0" i="1" smtClean="0">
                                      <a:latin typeface="Cambria Math" charset="0"/>
                                    </a:rPr>
                                    <m:t>𝑙𝑜𝑤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kumimoji="1" lang="en-US" altLang="ja-JP" sz="14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118" y="7509161"/>
                <a:ext cx="4206793" cy="63664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/>
          <p:cNvSpPr txBox="1"/>
          <p:nvPr/>
        </p:nvSpPr>
        <p:spPr>
          <a:xfrm>
            <a:off x="5851931" y="4580231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32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51931" y="5383119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smtClean="0">
                <a:latin typeface="Times New Roman"/>
                <a:cs typeface="Times New Roman"/>
              </a:rPr>
              <a:t>(</a:t>
            </a:r>
            <a:r>
              <a:rPr lang="en-US" altLang="ja-JP" sz="1050" smtClean="0">
                <a:latin typeface="Times New Roman"/>
                <a:cs typeface="Times New Roman"/>
              </a:rPr>
              <a:t>33</a:t>
            </a:r>
            <a:r>
              <a:rPr kumimoji="1" lang="en-US" altLang="ja-JP" sz="105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851931" y="6286368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34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851931" y="7680270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35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991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4914900" y="8373534"/>
            <a:ext cx="1600200" cy="486833"/>
          </a:xfrm>
        </p:spPr>
        <p:txBody>
          <a:bodyPr/>
          <a:lstStyle/>
          <a:p>
            <a:fld id="{DD87442A-0971-594A-A9C9-F3B412FE06C4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72" y="5418339"/>
            <a:ext cx="2228850" cy="4572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39" y="6574039"/>
            <a:ext cx="4572000" cy="172402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593" y="4475366"/>
            <a:ext cx="3095625" cy="428625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851931" y="5519939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38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51931" y="6747605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39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51931" y="7310638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40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51931" y="7839804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41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851931" y="4576966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37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22399" y="395997"/>
            <a:ext cx="247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Mode Coupling Strength</a:t>
            </a: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069" y="912585"/>
            <a:ext cx="3686175" cy="70485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538" y="2269981"/>
            <a:ext cx="2257425" cy="1552575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5851931" y="1134309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33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851931" y="2468946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34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851931" y="2964162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35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51931" y="3359979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36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04850" y="1924050"/>
            <a:ext cx="330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Perturbation theory based on HO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76300" y="5010150"/>
            <a:ext cx="2062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- 2-mode, 1st order: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76300" y="6153150"/>
            <a:ext cx="214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- 2-mode, 2nd order: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81050" y="41529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MCS2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00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4996037"/>
            <a:ext cx="3448050" cy="56197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3981353"/>
            <a:ext cx="2771775" cy="381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851931" y="5145027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46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51931" y="3958205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45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216" y="1902496"/>
            <a:ext cx="3133725" cy="119062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789" y="874042"/>
            <a:ext cx="2924175" cy="371475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5851931" y="2119585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43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51931" y="2634499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44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851931" y="886765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42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76300" y="1485900"/>
            <a:ext cx="214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- 3-mode, 2nd order: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81050" y="47625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MCS3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76300" y="4495800"/>
            <a:ext cx="214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- 4-mode, 2nd order: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81050" y="348615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MCS4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361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8</a:t>
            </a:fld>
            <a:endParaRPr kumimoji="1" lang="ja-JP" altLang="en-US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345185"/>
              </p:ext>
            </p:extLst>
          </p:nvPr>
        </p:nvGraphicFramePr>
        <p:xfrm>
          <a:off x="1473200" y="1916139"/>
          <a:ext cx="4602480" cy="914400"/>
        </p:xfrm>
        <a:graphic>
          <a:graphicData uri="http://schemas.openxmlformats.org/drawingml/2006/table">
            <a:tbl>
              <a:tblPr/>
              <a:tblGrid>
                <a:gridCol w="1055981"/>
                <a:gridCol w="1110772"/>
                <a:gridCol w="811909"/>
                <a:gridCol w="811909"/>
                <a:gridCol w="811909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2MCS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3MCS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4MCS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MCS &gt; 1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direct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1e-4</a:t>
                      </a:r>
                      <a:r>
                        <a:rPr lang="pl-PL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&lt; MCS &lt; 1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QFF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10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MCS</a:t>
                      </a:r>
                      <a:r>
                        <a:rPr lang="en-US" altLang="ja-JP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&lt; 1e-5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neglect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322659"/>
              </p:ext>
            </p:extLst>
          </p:nvPr>
        </p:nvGraphicFramePr>
        <p:xfrm>
          <a:off x="1473200" y="3725734"/>
          <a:ext cx="4602480" cy="914400"/>
        </p:xfrm>
        <a:graphic>
          <a:graphicData uri="http://schemas.openxmlformats.org/drawingml/2006/table">
            <a:tbl>
              <a:tblPr/>
              <a:tblGrid>
                <a:gridCol w="1055981"/>
                <a:gridCol w="1110772"/>
                <a:gridCol w="811909"/>
                <a:gridCol w="811909"/>
                <a:gridCol w="811909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2MCS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3MCS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4MCS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MCS &gt; 1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direct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1e-4</a:t>
                      </a:r>
                      <a:r>
                        <a:rPr lang="pl-PL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&lt; MCS &lt; 1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QFF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36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MCS</a:t>
                      </a:r>
                      <a:r>
                        <a:rPr lang="en-US" altLang="ja-JP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&lt; 1e-5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neglect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149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431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72152"/>
              </p:ext>
            </p:extLst>
          </p:nvPr>
        </p:nvGraphicFramePr>
        <p:xfrm>
          <a:off x="1473200" y="5635784"/>
          <a:ext cx="4602480" cy="914400"/>
        </p:xfrm>
        <a:graphic>
          <a:graphicData uri="http://schemas.openxmlformats.org/drawingml/2006/table">
            <a:tbl>
              <a:tblPr/>
              <a:tblGrid>
                <a:gridCol w="1055981"/>
                <a:gridCol w="1110772"/>
                <a:gridCol w="811909"/>
                <a:gridCol w="811909"/>
                <a:gridCol w="811909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2MCS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3MCS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4MCS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MCS &gt; 1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direct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202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260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124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1e-4</a:t>
                      </a:r>
                      <a:r>
                        <a:rPr lang="pl-PL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&lt; MCS &lt; 1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QFF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658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9684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34185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MCS</a:t>
                      </a:r>
                      <a:r>
                        <a:rPr lang="en-US" altLang="ja-JP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&lt; 1e-4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neglect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1536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77621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684969" y="170688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H</a:t>
            </a:r>
            <a:r>
              <a:rPr kumimoji="1" lang="en-US" altLang="ja-JP" sz="1200" baseline="-25000" dirty="0" smtClean="0"/>
              <a:t>2</a:t>
            </a:r>
            <a:r>
              <a:rPr kumimoji="1" lang="en-US" altLang="ja-JP" sz="1200" dirty="0" smtClean="0"/>
              <a:t>CO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4969" y="3500735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C</a:t>
            </a:r>
            <a:r>
              <a:rPr kumimoji="1" lang="en-US" altLang="ja-JP" sz="1200" baseline="-25000" dirty="0" smtClean="0"/>
              <a:t>2</a:t>
            </a:r>
            <a:r>
              <a:rPr kumimoji="1" lang="en-US" altLang="ja-JP" sz="1200" dirty="0" smtClean="0"/>
              <a:t>H</a:t>
            </a:r>
            <a:r>
              <a:rPr kumimoji="1" lang="en-US" altLang="ja-JP" sz="1200" baseline="-25000" dirty="0" smtClean="0"/>
              <a:t>4</a:t>
            </a:r>
            <a:endParaRPr kumimoji="1" lang="ja-JP" altLang="en-US" sz="1200" baseline="-25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84969" y="5317158"/>
            <a:ext cx="137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Guanine (C</a:t>
            </a:r>
            <a:r>
              <a:rPr kumimoji="1" lang="en-US" altLang="ja-JP" sz="1200" baseline="-25000" dirty="0" smtClean="0"/>
              <a:t>5</a:t>
            </a:r>
            <a:r>
              <a:rPr kumimoji="1" lang="en-US" altLang="ja-JP" sz="1200" dirty="0" smtClean="0"/>
              <a:t>N</a:t>
            </a:r>
            <a:r>
              <a:rPr kumimoji="1" lang="en-US" altLang="ja-JP" sz="1200" baseline="-25000" dirty="0" smtClean="0"/>
              <a:t>5</a:t>
            </a:r>
            <a:r>
              <a:rPr kumimoji="1" lang="en-US" altLang="ja-JP" sz="1200" dirty="0" smtClean="0"/>
              <a:t>OH</a:t>
            </a:r>
            <a:r>
              <a:rPr kumimoji="1" lang="en-US" altLang="ja-JP" sz="1200" baseline="-25000" dirty="0" smtClean="0"/>
              <a:t>5</a:t>
            </a:r>
            <a:r>
              <a:rPr kumimoji="1" lang="en-US" altLang="ja-JP" sz="1200" dirty="0" smtClean="0"/>
              <a:t>)</a:t>
            </a:r>
            <a:endParaRPr kumimoji="1" lang="ja-JP" altLang="en-US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147421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6997" y="1459469"/>
            <a:ext cx="6171670" cy="341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Multiresolution PES</a:t>
            </a:r>
            <a:endParaRPr kumimoji="1" lang="en-US" altLang="ja-JP" sz="1200" dirty="0" smtClean="0"/>
          </a:p>
          <a:p>
            <a:r>
              <a:rPr kumimoji="1" lang="en-US" altLang="ja-JP" sz="1200" dirty="0" smtClean="0"/>
              <a:t>	Yagi, Hirata, </a:t>
            </a:r>
            <a:r>
              <a:rPr kumimoji="1" lang="en-US" altLang="ja-JP" sz="1200" dirty="0" err="1" smtClean="0"/>
              <a:t>Hirao</a:t>
            </a:r>
            <a:r>
              <a:rPr kumimoji="1" lang="en-US" altLang="ja-JP" sz="1200" dirty="0" smtClean="0"/>
              <a:t>, </a:t>
            </a:r>
            <a:r>
              <a:rPr kumimoji="1" lang="en-US" altLang="ja-JP" sz="1200" dirty="0" err="1" smtClean="0"/>
              <a:t>Theor</a:t>
            </a:r>
            <a:r>
              <a:rPr kumimoji="1" lang="en-US" altLang="ja-JP" sz="1200" dirty="0" smtClean="0"/>
              <a:t>. Chem. Acc. </a:t>
            </a:r>
            <a:r>
              <a:rPr kumimoji="1" lang="en-US" altLang="ja-JP" sz="1200" b="1" dirty="0" smtClean="0"/>
              <a:t>118</a:t>
            </a:r>
            <a:r>
              <a:rPr kumimoji="1" lang="en-US" altLang="ja-JP" sz="1200" dirty="0" smtClean="0"/>
              <a:t>, 681-691 (2007).</a:t>
            </a:r>
          </a:p>
          <a:p>
            <a:endParaRPr lang="en-US" altLang="ja-JP" sz="1200" dirty="0"/>
          </a:p>
          <a:p>
            <a:r>
              <a:rPr kumimoji="1" lang="en-US" altLang="ja-JP" sz="1200" dirty="0" smtClean="0"/>
              <a:t>Mode Coupling </a:t>
            </a:r>
            <a:r>
              <a:rPr kumimoji="1" lang="en-US" altLang="ja-JP" sz="1200" dirty="0" smtClean="0"/>
              <a:t>Strength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	</a:t>
            </a:r>
            <a:r>
              <a:rPr lang="en-US" altLang="ja-JP" sz="1200" dirty="0" err="1" smtClean="0"/>
              <a:t>Seidler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Kaga</a:t>
            </a:r>
            <a:r>
              <a:rPr lang="en-US" altLang="ja-JP" sz="1200" dirty="0"/>
              <a:t>, Yagi, Christiansen, </a:t>
            </a:r>
            <a:r>
              <a:rPr lang="en-US" altLang="ja-JP" sz="1200" dirty="0" err="1"/>
              <a:t>Hirao</a:t>
            </a:r>
            <a:r>
              <a:rPr lang="en-US" altLang="ja-JP" sz="1200" dirty="0"/>
              <a:t>, Chem. Phys. </a:t>
            </a:r>
            <a:r>
              <a:rPr lang="en-US" altLang="ja-JP" sz="1200" dirty="0" err="1"/>
              <a:t>Lett</a:t>
            </a:r>
            <a:r>
              <a:rPr lang="en-US" altLang="ja-JP" sz="1200" dirty="0"/>
              <a:t>. </a:t>
            </a:r>
            <a:r>
              <a:rPr lang="en-US" altLang="ja-JP" sz="1200" b="1" dirty="0"/>
              <a:t>483</a:t>
            </a:r>
            <a:r>
              <a:rPr lang="en-US" altLang="ja-JP" sz="1200" dirty="0"/>
              <a:t>, 138-142 (2009)</a:t>
            </a:r>
            <a:r>
              <a:rPr lang="en-US" altLang="ja-JP" sz="1200" dirty="0" smtClean="0"/>
              <a:t>.</a:t>
            </a:r>
          </a:p>
          <a:p>
            <a:endParaRPr lang="en-US" altLang="ja-JP" sz="1200" dirty="0"/>
          </a:p>
          <a:p>
            <a:r>
              <a:rPr lang="en-US" altLang="ja-JP" sz="1200" dirty="0" smtClean="0"/>
              <a:t>Direct </a:t>
            </a:r>
            <a:r>
              <a:rPr lang="en-US" altLang="ja-JP" sz="1200" dirty="0" smtClean="0"/>
              <a:t>(Grid) PES</a:t>
            </a:r>
            <a:endParaRPr lang="ja-JP" altLang="en-US" sz="1200" dirty="0"/>
          </a:p>
          <a:p>
            <a:r>
              <a:rPr kumimoji="1" lang="en-US" altLang="ja-JP" sz="1200" dirty="0" smtClean="0"/>
              <a:t>	Yagi, </a:t>
            </a:r>
            <a:r>
              <a:rPr kumimoji="1" lang="en-US" altLang="ja-JP" sz="1200" dirty="0" err="1" smtClean="0"/>
              <a:t>Taketsugu</a:t>
            </a:r>
            <a:r>
              <a:rPr kumimoji="1" lang="en-US" altLang="ja-JP" sz="1200" dirty="0" smtClean="0"/>
              <a:t>, </a:t>
            </a:r>
            <a:r>
              <a:rPr kumimoji="1" lang="en-US" altLang="ja-JP" sz="1200" dirty="0" err="1" smtClean="0"/>
              <a:t>Hirao</a:t>
            </a:r>
            <a:r>
              <a:rPr kumimoji="1" lang="en-US" altLang="ja-JP" sz="1200" dirty="0" smtClean="0"/>
              <a:t>, Gordon, J. Chem. Phys. </a:t>
            </a:r>
            <a:r>
              <a:rPr kumimoji="1" lang="en-US" altLang="ja-JP" sz="1200" b="1" dirty="0" smtClean="0"/>
              <a:t>113</a:t>
            </a:r>
            <a:r>
              <a:rPr kumimoji="1" lang="en-US" altLang="ja-JP" sz="1200" dirty="0" smtClean="0"/>
              <a:t>, 1005-1017 (2000).</a:t>
            </a:r>
          </a:p>
          <a:p>
            <a:endParaRPr lang="en-US" altLang="ja-JP" sz="1200" dirty="0"/>
          </a:p>
          <a:p>
            <a:r>
              <a:rPr kumimoji="1" lang="en-US" altLang="ja-JP" sz="1200" dirty="0" smtClean="0"/>
              <a:t>Quartic Force Field</a:t>
            </a:r>
          </a:p>
          <a:p>
            <a:r>
              <a:rPr lang="en-US" altLang="ja-JP" sz="1200" dirty="0" smtClean="0"/>
              <a:t>	</a:t>
            </a:r>
            <a:r>
              <a:rPr lang="en-US" altLang="ja-JP" sz="1200" dirty="0"/>
              <a:t>Yagi, </a:t>
            </a:r>
            <a:r>
              <a:rPr lang="en-US" altLang="ja-JP" sz="1200" dirty="0" err="1"/>
              <a:t>Taketsugu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Hirao</a:t>
            </a:r>
            <a:r>
              <a:rPr lang="en-US" altLang="ja-JP" sz="1200" dirty="0"/>
              <a:t>, </a:t>
            </a:r>
            <a:r>
              <a:rPr lang="en-US" altLang="ja-JP" sz="1200" dirty="0" smtClean="0"/>
              <a:t>Gordon</a:t>
            </a:r>
            <a:r>
              <a:rPr lang="en-US" altLang="ja-JP" sz="1200" dirty="0"/>
              <a:t>, J. Chem. Phys. </a:t>
            </a:r>
            <a:r>
              <a:rPr lang="en-US" altLang="ja-JP" sz="1200" b="1" dirty="0"/>
              <a:t>113</a:t>
            </a:r>
            <a:r>
              <a:rPr lang="en-US" altLang="ja-JP" sz="1200" dirty="0"/>
              <a:t>, 1005-1017 (2000)</a:t>
            </a:r>
            <a:r>
              <a:rPr lang="en-US" altLang="ja-JP" sz="1200" dirty="0" smtClean="0"/>
              <a:t>.</a:t>
            </a:r>
          </a:p>
          <a:p>
            <a:r>
              <a:rPr lang="en-US" altLang="ja-JP" sz="1200" dirty="0"/>
              <a:t>	</a:t>
            </a:r>
            <a:r>
              <a:rPr lang="en-US" altLang="ja-JP" sz="1200" dirty="0" smtClean="0"/>
              <a:t>Yagi, </a:t>
            </a:r>
            <a:r>
              <a:rPr lang="en-US" altLang="ja-JP" sz="1200" dirty="0" err="1" smtClean="0"/>
              <a:t>Hirao</a:t>
            </a:r>
            <a:r>
              <a:rPr lang="en-US" altLang="ja-JP" sz="1200" dirty="0" smtClean="0"/>
              <a:t>, </a:t>
            </a:r>
            <a:r>
              <a:rPr lang="en-US" altLang="ja-JP" sz="1200" dirty="0" err="1" smtClean="0"/>
              <a:t>Taketsugu</a:t>
            </a:r>
            <a:r>
              <a:rPr lang="en-US" altLang="ja-JP" sz="1200" dirty="0" smtClean="0"/>
              <a:t>, Schmidt, and Gordon, J. Chem. Phys. </a:t>
            </a:r>
            <a:r>
              <a:rPr lang="en-US" altLang="ja-JP" sz="1200" b="1" dirty="0" smtClean="0"/>
              <a:t>121</a:t>
            </a:r>
            <a:r>
              <a:rPr lang="en-US" altLang="ja-JP" sz="1200" dirty="0" smtClean="0"/>
              <a:t>, 1383-1389 (2004). </a:t>
            </a:r>
          </a:p>
          <a:p>
            <a:endParaRPr kumimoji="1" lang="en-US" altLang="ja-JP" sz="1200" dirty="0"/>
          </a:p>
          <a:p>
            <a:r>
              <a:rPr lang="en-US" altLang="ja-JP" sz="1200" dirty="0" smtClean="0"/>
              <a:t>Shepard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interpolation</a:t>
            </a:r>
            <a:endParaRPr lang="en-US" altLang="ja-JP" sz="1200" dirty="0" smtClean="0"/>
          </a:p>
          <a:p>
            <a:r>
              <a:rPr lang="en-US" altLang="ja-JP" sz="1200" dirty="0"/>
              <a:t>	Yagi, </a:t>
            </a:r>
            <a:r>
              <a:rPr lang="en-US" altLang="ja-JP" sz="1200" dirty="0" err="1"/>
              <a:t>Taketsugu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Hirao</a:t>
            </a:r>
            <a:r>
              <a:rPr lang="en-US" altLang="ja-JP" sz="1200" dirty="0"/>
              <a:t>, </a:t>
            </a:r>
            <a:r>
              <a:rPr lang="en-US" altLang="ja-JP" sz="1200" dirty="0" smtClean="0"/>
              <a:t>Gordon</a:t>
            </a:r>
            <a:r>
              <a:rPr lang="en-US" altLang="ja-JP" sz="1200" dirty="0"/>
              <a:t>, J. Chem. Phys. </a:t>
            </a:r>
            <a:r>
              <a:rPr lang="en-US" altLang="ja-JP" sz="1200" b="1" dirty="0"/>
              <a:t>113</a:t>
            </a:r>
            <a:r>
              <a:rPr lang="en-US" altLang="ja-JP" sz="1200" dirty="0"/>
              <a:t>, 1005-1017 (2000)</a:t>
            </a:r>
            <a:r>
              <a:rPr lang="en-US" altLang="ja-JP" sz="1200" dirty="0" smtClean="0"/>
              <a:t>.</a:t>
            </a:r>
          </a:p>
          <a:p>
            <a:r>
              <a:rPr lang="en-US" altLang="ja-JP" sz="1200" dirty="0" smtClean="0"/>
              <a:t>	Yagi, </a:t>
            </a:r>
            <a:r>
              <a:rPr lang="en-US" altLang="ja-JP" sz="1200" dirty="0" err="1" smtClean="0"/>
              <a:t>Taketsugu</a:t>
            </a:r>
            <a:r>
              <a:rPr lang="en-US" altLang="ja-JP" sz="1200" dirty="0" smtClean="0"/>
              <a:t>, </a:t>
            </a:r>
            <a:r>
              <a:rPr lang="en-US" altLang="ja-JP" sz="1200" dirty="0" err="1" smtClean="0"/>
              <a:t>Hirao</a:t>
            </a:r>
            <a:r>
              <a:rPr lang="en-US" altLang="ja-JP" sz="1200" dirty="0" smtClean="0"/>
              <a:t>, J. Chem. Phys. </a:t>
            </a:r>
            <a:r>
              <a:rPr lang="en-US" altLang="ja-JP" sz="1200" b="1" dirty="0" smtClean="0"/>
              <a:t>116</a:t>
            </a:r>
            <a:r>
              <a:rPr lang="en-US" altLang="ja-JP" sz="1200" dirty="0" smtClean="0"/>
              <a:t>, 3963-3966 (2002).</a:t>
            </a:r>
          </a:p>
          <a:p>
            <a:r>
              <a:rPr lang="en-US" altLang="ja-JP" sz="1200" dirty="0"/>
              <a:t>	</a:t>
            </a:r>
            <a:r>
              <a:rPr lang="en-US" altLang="ja-JP" sz="1200" dirty="0" smtClean="0"/>
              <a:t>Yagi, </a:t>
            </a:r>
            <a:r>
              <a:rPr lang="en-US" altLang="ja-JP" sz="1200" dirty="0" err="1" smtClean="0"/>
              <a:t>Oyanagi</a:t>
            </a:r>
            <a:r>
              <a:rPr lang="en-US" altLang="ja-JP" sz="1200" dirty="0" smtClean="0"/>
              <a:t>, </a:t>
            </a:r>
            <a:r>
              <a:rPr lang="en-US" altLang="ja-JP" sz="1200" dirty="0" err="1" smtClean="0"/>
              <a:t>Taketsugu</a:t>
            </a:r>
            <a:r>
              <a:rPr lang="en-US" altLang="ja-JP" sz="1200" dirty="0" smtClean="0"/>
              <a:t>, </a:t>
            </a:r>
            <a:r>
              <a:rPr lang="en-US" altLang="ja-JP" sz="1200" dirty="0" err="1" smtClean="0"/>
              <a:t>Hirao</a:t>
            </a:r>
            <a:r>
              <a:rPr lang="en-US" altLang="ja-JP" sz="1200" dirty="0" smtClean="0"/>
              <a:t>, J. Chem. Phys. </a:t>
            </a:r>
            <a:r>
              <a:rPr lang="en-US" altLang="ja-JP" sz="1200" b="1" dirty="0" smtClean="0"/>
              <a:t>118</a:t>
            </a:r>
            <a:r>
              <a:rPr lang="en-US" altLang="ja-JP" sz="1200" dirty="0" smtClean="0"/>
              <a:t>, 1653-1660 (2003).</a:t>
            </a:r>
            <a:endParaRPr lang="en-US" altLang="ja-JP" sz="1200" dirty="0"/>
          </a:p>
          <a:p>
            <a:r>
              <a:rPr kumimoji="1" lang="en-US" altLang="ja-JP" sz="1200" dirty="0" smtClean="0"/>
              <a:t>	</a:t>
            </a:r>
            <a:r>
              <a:rPr kumimoji="1" lang="en-US" altLang="ja-JP" sz="1200" dirty="0" err="1" smtClean="0"/>
              <a:t>Oyanagi</a:t>
            </a:r>
            <a:r>
              <a:rPr kumimoji="1" lang="en-US" altLang="ja-JP" sz="1200" dirty="0" smtClean="0"/>
              <a:t>, Yagi, </a:t>
            </a:r>
            <a:r>
              <a:rPr kumimoji="1" lang="en-US" altLang="ja-JP" sz="1200" dirty="0" err="1" smtClean="0"/>
              <a:t>Taketsugu</a:t>
            </a:r>
            <a:r>
              <a:rPr kumimoji="1" lang="en-US" altLang="ja-JP" sz="1200" dirty="0" smtClean="0"/>
              <a:t>, </a:t>
            </a:r>
            <a:r>
              <a:rPr kumimoji="1" lang="en-US" altLang="ja-JP" sz="1200" dirty="0" err="1" smtClean="0"/>
              <a:t>Hirao</a:t>
            </a:r>
            <a:r>
              <a:rPr kumimoji="1" lang="en-US" altLang="ja-JP" sz="1200" dirty="0" smtClean="0"/>
              <a:t>, J. Chem. Phys. </a:t>
            </a:r>
            <a:r>
              <a:rPr kumimoji="1" lang="en-US" altLang="ja-JP" sz="1200" b="1" dirty="0" smtClean="0"/>
              <a:t>124</a:t>
            </a:r>
            <a:r>
              <a:rPr kumimoji="1" lang="en-US" altLang="ja-JP" sz="1200" dirty="0" smtClean="0"/>
              <a:t>, 064311 (2006).</a:t>
            </a: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31146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4285</TotalTime>
  <Words>781</Words>
  <Application>Microsoft Macintosh PowerPoint</Application>
  <PresentationFormat>画面に合わせる (4:3)</PresentationFormat>
  <Paragraphs>167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Calibri</vt:lpstr>
      <vt:lpstr>Cambria Math</vt:lpstr>
      <vt:lpstr>ＭＳ Ｐゴシック</vt:lpstr>
      <vt:lpstr>Times New Roman</vt:lpstr>
      <vt:lpstr>Yu Gothic</vt:lpstr>
      <vt:lpstr>Arial</vt:lpstr>
      <vt:lpstr>ホワイト</vt:lpstr>
      <vt:lpstr>4th-order Taylor Expansion PES</vt:lpstr>
      <vt:lpstr>PowerPoint プレゼンテーション</vt:lpstr>
      <vt:lpstr>Grid PES</vt:lpstr>
      <vt:lpstr>PowerPoint プレゼンテーション</vt:lpstr>
      <vt:lpstr>Multiresolution method</vt:lpstr>
      <vt:lpstr>PowerPoint プレゼンテーション</vt:lpstr>
      <vt:lpstr>PowerPoint プレゼンテーション</vt:lpstr>
      <vt:lpstr>PowerPoint プレゼンテーション</vt:lpstr>
      <vt:lpstr>References</vt:lpstr>
    </vt:vector>
  </TitlesOfParts>
  <Company>RIKEN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Yagi Kiyoshi</dc:creator>
  <cp:lastModifiedBy>Kiyoshi Yagi</cp:lastModifiedBy>
  <cp:revision>166</cp:revision>
  <dcterms:created xsi:type="dcterms:W3CDTF">2014-01-10T01:02:11Z</dcterms:created>
  <dcterms:modified xsi:type="dcterms:W3CDTF">2018-10-12T18:19:17Z</dcterms:modified>
</cp:coreProperties>
</file>