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5" r:id="rId6"/>
    <p:sldId id="259" r:id="rId7"/>
    <p:sldId id="261" r:id="rId8"/>
    <p:sldId id="263" r:id="rId9"/>
    <p:sldId id="262" r:id="rId10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5">
          <p15:clr>
            <a:srgbClr val="A4A3A4"/>
          </p15:clr>
        </p15:guide>
        <p15:guide id="2" pos="5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6"/>
    <p:restoredTop sz="93069"/>
  </p:normalViewPr>
  <p:slideViewPr>
    <p:cSldViewPr snapToGrid="0" snapToObjects="1">
      <p:cViewPr>
        <p:scale>
          <a:sx n="68" d="100"/>
          <a:sy n="68" d="100"/>
        </p:scale>
        <p:origin x="1528" y="368"/>
      </p:cViewPr>
      <p:guideLst>
        <p:guide orient="horz" pos="2665"/>
        <p:guide pos="5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A986D-A22A-3342-939D-BF533EA38374}" type="datetimeFigureOut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2FC0-D96F-BA49-B6B0-0CBDC3D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2FC0-D96F-BA49-B6B0-0CBDC3DFC6B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1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19A4-9EDC-E049-80B1-C1E4A5B1B3D0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17E-DAEF-6945-89D1-18C41683245D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D5A8-B7C0-DE4C-8BFF-CBA724E62883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6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FECE-E464-A44C-ACA0-3369798BB955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E0A7-0808-6840-8CD7-2C5931CA4E29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2BEE-806E-C149-BAD2-A0FE7E9E3B32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6BB2-FE85-F843-B333-678FFB95A87C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50B-B635-0848-ACC5-5418D86FB2A5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591-7762-754D-9F4A-A1D645E9F193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EB17-9819-FE4F-9959-31669CDDD6CD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D7B-4D95-D64E-BB0D-05458B2A4B5B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8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40078"/>
            <a:ext cx="6172200" cy="56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43AA-A458-AF49-86AB-70EACA98AFFB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5" y="6416989"/>
            <a:ext cx="3009900" cy="6762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69" y="7082675"/>
            <a:ext cx="5514975" cy="69532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25" y="4157517"/>
            <a:ext cx="1809750" cy="6286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75" y="4804324"/>
            <a:ext cx="4095750" cy="66675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Vibrational Self-Consistent Field Method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86253" y="1584107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86253" y="2265714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86253" y="293763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86253" y="4358889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86253" y="5035164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86253" y="7837577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723" y="1395765"/>
            <a:ext cx="2590800" cy="647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23" y="2043465"/>
            <a:ext cx="4448175" cy="704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875" y="2867862"/>
            <a:ext cx="1343025" cy="3619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5886253" y="6624114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2377" y="903546"/>
            <a:ext cx="328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Vibrational Schrödinger</a:t>
            </a:r>
            <a:r>
              <a:rPr lang="en-US" altLang="ja-JP" dirty="0"/>
              <a:t> </a:t>
            </a:r>
            <a:r>
              <a:rPr lang="en-US" altLang="ja-JP" dirty="0" smtClean="0"/>
              <a:t>equation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2377" y="3785463"/>
            <a:ext cx="202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VSCF</a:t>
            </a:r>
            <a:r>
              <a:rPr lang="en-US" altLang="ja-JP" dirty="0"/>
              <a:t> </a:t>
            </a:r>
            <a:r>
              <a:rPr lang="en-US" altLang="ja-JP" dirty="0" smtClean="0"/>
              <a:t>wave function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2377" y="5892559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Variational principles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5" y="1825193"/>
            <a:ext cx="2924175" cy="6762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23" y="1071214"/>
            <a:ext cx="3114675" cy="6000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86253" y="1234598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6253" y="2031523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97" y="3635457"/>
            <a:ext cx="4917334" cy="13269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886253" y="445736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(10)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377" y="48110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VSCF equation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21" y="4967118"/>
            <a:ext cx="5172565" cy="111757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886253" y="5668848"/>
            <a:ext cx="4040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81" y="6213870"/>
            <a:ext cx="2095500" cy="12954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886253" y="641079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6253" y="7064788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377" y="3099154"/>
            <a:ext cx="443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Integral over the potential using DVR method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71" y="7608992"/>
            <a:ext cx="5048250" cy="73342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886253" y="8414088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21" y="1165421"/>
            <a:ext cx="1438275" cy="2952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7" y="1553308"/>
            <a:ext cx="3943350" cy="6667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886253" y="120678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6253" y="172664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61" y="3578215"/>
            <a:ext cx="4352412" cy="355410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12377" y="481104"/>
            <a:ext cx="29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VSCF equation in matrix form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2377" y="2885638"/>
            <a:ext cx="19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Iterative algorithm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9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VSCF Configuration Functions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6" y="1319340"/>
            <a:ext cx="1504950" cy="6191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28" y="1900365"/>
            <a:ext cx="2171700" cy="6762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" y="3138086"/>
            <a:ext cx="1114425" cy="3524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56" y="5212460"/>
            <a:ext cx="3400425" cy="3905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378" y="6174455"/>
            <a:ext cx="3476625" cy="4476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429" y="7071723"/>
            <a:ext cx="2219325" cy="5905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428" y="7751791"/>
            <a:ext cx="3600450" cy="6477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886253" y="150958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6253" y="212553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86253" y="320718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86253" y="527440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6253" y="625862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86253" y="727653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6253" y="796507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1264" y="856740"/>
            <a:ext cx="288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VSCF configuration functions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1264" y="4235512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Excited configurations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40057" y="2717205"/>
            <a:ext cx="31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the number of configurations: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32114" y="3526971"/>
            <a:ext cx="3524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(M is the number of basis sets for each mode)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0057" y="4741064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one-mode excitation: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40057" y="5711735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many-mode excitation: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0057" y="6703627"/>
            <a:ext cx="35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the number of </a:t>
            </a:r>
            <a:r>
              <a:rPr kumimoji="1" lang="en-US" altLang="ja-JP" i="1" dirty="0" smtClean="0"/>
              <a:t>m</a:t>
            </a:r>
            <a:r>
              <a:rPr kumimoji="1" lang="en-US" altLang="ja-JP" dirty="0" smtClean="0"/>
              <a:t>-mode excitation:</a:t>
            </a:r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747272"/>
            <a:ext cx="1609725" cy="3048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06" y="1256005"/>
            <a:ext cx="2543175" cy="3028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86253" y="79675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6253" y="141482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86253" y="207522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6253" y="274409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86253" y="3785488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1264" y="265070"/>
            <a:ext cx="28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Hamiltonian matrix element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9" y="4714830"/>
            <a:ext cx="3705225" cy="157162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886253" y="495193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86253" y="552978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6253" y="596158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530" y="4392708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- one-mode operator: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606" y="6900023"/>
            <a:ext cx="3343275" cy="202882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886253" y="709184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6253" y="779457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86253" y="831950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86253" y="864737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7530" y="6544236"/>
            <a:ext cx="221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two-mode operator: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38" y="818721"/>
            <a:ext cx="2533650" cy="3524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9" y="1298124"/>
            <a:ext cx="2295525" cy="323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9" y="2294390"/>
            <a:ext cx="1343025" cy="39052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86253" y="88196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86253" y="132529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6253" y="236424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7530" y="322731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kumimoji="1" lang="en-US" altLang="ja-JP" smtClean="0"/>
              <a:t>general rule: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7530" y="1795987"/>
            <a:ext cx="21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Brillouin’s theorem: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62743" y="2774419"/>
            <a:ext cx="217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(r is a reference </a:t>
            </a:r>
            <a:r>
              <a:rPr kumimoji="1" lang="en-US" altLang="ja-JP" sz="1400" smtClean="0"/>
              <a:t>VSCF state)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264" y="3323664"/>
            <a:ext cx="290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Approximation based on </a:t>
            </a:r>
            <a:r>
              <a:rPr kumimoji="1" lang="en-US" altLang="ja-JP" dirty="0" err="1" smtClean="0">
                <a:latin typeface="Symbol" charset="2"/>
                <a:ea typeface="Symbol" charset="2"/>
                <a:cs typeface="Symbol" charset="2"/>
              </a:rPr>
              <a:t>l</a:t>
            </a:r>
            <a:r>
              <a:rPr kumimoji="1" lang="en-US" altLang="ja-JP" b="1" baseline="-25000" dirty="0" err="1" smtClean="0"/>
              <a:t>pq</a:t>
            </a:r>
            <a:endParaRPr kumimoji="1" lang="ja-JP" altLang="en-US" b="1" baseline="-250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38" y="4617988"/>
            <a:ext cx="5540881" cy="613733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886253" y="5231721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Times New Roman"/>
                <a:cs typeface="Times New Roman"/>
              </a:rPr>
              <a:t>(</a:t>
            </a:r>
            <a:r>
              <a:rPr lang="en-US" altLang="ja-JP" sz="1050" smtClean="0">
                <a:latin typeface="Times New Roman"/>
                <a:cs typeface="Times New Roman"/>
              </a:rPr>
              <a:t>40</a:t>
            </a:r>
            <a:r>
              <a:rPr kumimoji="1" lang="en-US" altLang="ja-JP" sz="105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39" y="3781719"/>
            <a:ext cx="1609725" cy="62865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939" y="6329545"/>
            <a:ext cx="2695575" cy="733425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88" y="7645386"/>
            <a:ext cx="2352675" cy="35242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9" y="8216944"/>
            <a:ext cx="2828925" cy="32385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886253" y="3965698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86253" y="641209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86253" y="674665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86253" y="768983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86253" y="826139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1102" y="5589917"/>
            <a:ext cx="577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 assume the following equations, which are exact for HO, hold also for VSCF: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2860" y="7211682"/>
            <a:ext cx="17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Then, we obtain,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1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Vibrational Configuration Interaction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38" y="1157857"/>
            <a:ext cx="1838325" cy="6000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" y="2789846"/>
            <a:ext cx="1162050" cy="3524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38" y="2284386"/>
            <a:ext cx="1762125" cy="3333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8" y="4277409"/>
            <a:ext cx="5318760" cy="1143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886253" y="1237283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>
                <a:latin typeface="Times New Roman"/>
                <a:cs typeface="Times New Roman"/>
              </a:rPr>
              <a:t>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6253" y="2157428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86253" y="2789846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>
                <a:latin typeface="Times New Roman"/>
                <a:cs typeface="Times New Roman"/>
              </a:rPr>
              <a:t>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6253" y="5083223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98" y="5589953"/>
            <a:ext cx="2447925" cy="6762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98" y="8301550"/>
            <a:ext cx="3048000" cy="619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886253" y="5812562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>
                <a:latin typeface="Times New Roman"/>
                <a:cs typeface="Times New Roman"/>
              </a:rPr>
              <a:t>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246" y="6947729"/>
            <a:ext cx="5212080" cy="118110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886253" y="7713899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6253" y="8465739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264" y="770246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VCI wavefunction</a:t>
            </a:r>
            <a:endParaRPr kumimoji="1" lang="ja-JP" altLang="en-US" b="1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1264" y="1851559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VCI equation</a:t>
            </a:r>
            <a:endParaRPr kumimoji="1" lang="ja-JP" altLang="en-US" b="1" baseline="-25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1264" y="3421762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Truncated VCI</a:t>
            </a:r>
            <a:endParaRPr kumimoji="1" lang="ja-JP" altLang="en-US" b="1" baseline="-25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9587" y="3835739"/>
            <a:ext cx="28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VCI[m] : m-mode excitation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9587" y="6578939"/>
            <a:ext cx="567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VCI[m]-(k) : m-mode excitation, maximum sum of quanta k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64466" y="6188149"/>
            <a:ext cx="269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qmax</a:t>
            </a:r>
            <a:r>
              <a:rPr kumimoji="1" lang="en-US" altLang="ja-JP" sz="1400" dirty="0" smtClean="0"/>
              <a:t> is max quanta of excitation)</a:t>
            </a:r>
            <a:endParaRPr kumimoji="1" lang="ja-JP" altLang="en-US" sz="1400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4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731520"/>
            <a:ext cx="3857141" cy="3677920"/>
          </a:xfrm>
          <a:prstGeom prst="rect">
            <a:avLst/>
          </a:prstGeom>
        </p:spPr>
      </p:pic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13248"/>
              </p:ext>
            </p:extLst>
          </p:nvPr>
        </p:nvGraphicFramePr>
        <p:xfrm>
          <a:off x="708025" y="4734560"/>
          <a:ext cx="64770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書" r:id="rId4" imgW="6477000" imgH="4318000" progId="Word.Document.12">
                  <p:embed/>
                </p:oleObj>
              </mc:Choice>
              <mc:Fallback>
                <p:oleObj name="文書" r:id="rId4" imgW="6477000" imgH="431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4734560"/>
                        <a:ext cx="6477000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12112" y="255181"/>
            <a:ext cx="282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VCI matrix for </a:t>
            </a:r>
            <a:r>
              <a:rPr kumimoji="1" lang="en-US" altLang="ja-JP" dirty="0" smtClean="0"/>
              <a:t>a 2MR system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39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1040" y="1666240"/>
            <a:ext cx="398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1.</a:t>
            </a:r>
            <a:r>
              <a:rPr kumimoji="1" lang="ja-JP" altLang="en-US" sz="1400" dirty="0" smtClean="0"/>
              <a:t>　振動版</a:t>
            </a:r>
            <a:r>
              <a:rPr kumimoji="1" lang="en-US" altLang="ja-JP" sz="1400" dirty="0" err="1" smtClean="0"/>
              <a:t>Brillouin’s</a:t>
            </a:r>
            <a:r>
              <a:rPr kumimoji="1" lang="ja-JP" altLang="en-US" sz="1400" dirty="0" smtClean="0"/>
              <a:t>定理である式</a:t>
            </a:r>
            <a:r>
              <a:rPr kumimoji="1" lang="en-US" altLang="ja-JP" sz="1400" dirty="0" smtClean="0"/>
              <a:t>(38)</a:t>
            </a:r>
            <a:r>
              <a:rPr kumimoji="1" lang="ja-JP" altLang="en-US" sz="1400" dirty="0" smtClean="0"/>
              <a:t>を証明せよ。</a:t>
            </a:r>
            <a:r>
              <a:rPr kumimoji="1" lang="en-US" altLang="ja-JP" sz="1400" dirty="0" smtClean="0"/>
              <a:t> 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1040" y="3373120"/>
            <a:ext cx="548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2.</a:t>
            </a:r>
            <a:r>
              <a:rPr kumimoji="1" lang="ja-JP" altLang="en-US" sz="1400" dirty="0" smtClean="0"/>
              <a:t>　</a:t>
            </a:r>
            <a:r>
              <a:rPr lang="en-US" altLang="ja-JP" sz="1400" dirty="0"/>
              <a:t>Table 1</a:t>
            </a:r>
            <a:r>
              <a:rPr lang="ja-JP" altLang="en-US" sz="1400" dirty="0"/>
              <a:t>と同様に</a:t>
            </a:r>
            <a:r>
              <a:rPr lang="en-US" altLang="ja-JP" sz="1400" dirty="0" smtClean="0"/>
              <a:t>VCI</a:t>
            </a:r>
            <a:r>
              <a:rPr lang="en-US" altLang="ja-JP" sz="1400" dirty="0"/>
              <a:t>[6], VCI[6]-(6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の配置数を自由度の数で表を作れ</a:t>
            </a:r>
            <a:endParaRPr kumimoji="1" lang="ja-JP" altLang="en-US" sz="1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3115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331</Words>
  <Application>Microsoft Macintosh PowerPoint</Application>
  <PresentationFormat>画面に合わせる (4:3)</PresentationFormat>
  <Paragraphs>97</Paragraphs>
  <Slides>9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Calibri</vt:lpstr>
      <vt:lpstr>ＭＳ Ｐゴシック</vt:lpstr>
      <vt:lpstr>Symbol</vt:lpstr>
      <vt:lpstr>Times New Roman</vt:lpstr>
      <vt:lpstr>Arial</vt:lpstr>
      <vt:lpstr>ホワイト</vt:lpstr>
      <vt:lpstr>文書</vt:lpstr>
      <vt:lpstr>Vibrational Self-Consistent Field Method</vt:lpstr>
      <vt:lpstr>PowerPoint プレゼンテーション</vt:lpstr>
      <vt:lpstr>PowerPoint プレゼンテーション</vt:lpstr>
      <vt:lpstr>VSCF Configuration Functions</vt:lpstr>
      <vt:lpstr>PowerPoint プレゼンテーション</vt:lpstr>
      <vt:lpstr>PowerPoint プレゼンテーション</vt:lpstr>
      <vt:lpstr>Vibrational Configuration Interaction</vt:lpstr>
      <vt:lpstr>PowerPoint プレゼンテーション</vt:lpstr>
      <vt:lpstr>問題</vt:lpstr>
    </vt:vector>
  </TitlesOfParts>
  <Company>RIKEN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Yagi Kiyoshi</dc:creator>
  <cp:lastModifiedBy>Kiyoshi Yagi</cp:lastModifiedBy>
  <cp:revision>185</cp:revision>
  <dcterms:created xsi:type="dcterms:W3CDTF">2014-01-10T01:02:11Z</dcterms:created>
  <dcterms:modified xsi:type="dcterms:W3CDTF">2018-10-13T00:23:12Z</dcterms:modified>
</cp:coreProperties>
</file>