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57" r:id="rId5"/>
    <p:sldId id="260" r:id="rId6"/>
    <p:sldId id="261" r:id="rId7"/>
    <p:sldId id="263" r:id="rId8"/>
  </p:sldIdLst>
  <p:sldSz cx="6858000" cy="9144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9" userDrawn="1">
          <p15:clr>
            <a:srgbClr val="A4A3A4"/>
          </p15:clr>
        </p15:guide>
        <p15:guide id="2" pos="3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2"/>
    <p:restoredTop sz="93043"/>
  </p:normalViewPr>
  <p:slideViewPr>
    <p:cSldViewPr snapToGrid="0" snapToObjects="1">
      <p:cViewPr>
        <p:scale>
          <a:sx n="72" d="100"/>
          <a:sy n="72" d="100"/>
        </p:scale>
        <p:origin x="1888" y="432"/>
      </p:cViewPr>
      <p:guideLst>
        <p:guide orient="horz" pos="2789"/>
        <p:guide pos="30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18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A986D-A22A-3342-939D-BF533EA38374}" type="datetimeFigureOut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D2FC0-D96F-BA49-B6B0-0CBDC3DFC6B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959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2FC0-D96F-BA49-B6B0-0CBDC3DFC6B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89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D2FC0-D96F-BA49-B6B0-0CBDC3DFC6B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044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11375" y="768350"/>
            <a:ext cx="2876550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aseline="0" dirty="0" smtClean="0"/>
              <a:t>H2CO</a:t>
            </a:r>
            <a:r>
              <a:rPr lang="ja-JP" altLang="en-US" baseline="0" dirty="0" smtClean="0"/>
              <a:t>に対する結果をお示しします。</a:t>
            </a:r>
            <a:endParaRPr lang="en-US" altLang="ja-JP" baseline="0" dirty="0" smtClean="0"/>
          </a:p>
          <a:p>
            <a:endParaRPr lang="en-US" baseline="0" dirty="0" smtClean="0"/>
          </a:p>
          <a:p>
            <a:r>
              <a:rPr lang="en-US" altLang="ja-JP" baseline="0" dirty="0" smtClean="0"/>
              <a:t>H2CO</a:t>
            </a:r>
            <a:r>
              <a:rPr lang="ja-JP" altLang="en-US" baseline="0" dirty="0" smtClean="0"/>
              <a:t>は４原子分子なので、変分法による高精度計算を実行できます。</a:t>
            </a:r>
            <a:endParaRPr lang="en-US" altLang="ja-JP" baseline="0" dirty="0" smtClean="0"/>
          </a:p>
          <a:p>
            <a:endParaRPr lang="en-US" altLang="ja-JP" baseline="0" dirty="0" smtClean="0"/>
          </a:p>
          <a:p>
            <a:r>
              <a:rPr lang="ja-JP" altLang="en-US" baseline="0" dirty="0" smtClean="0"/>
              <a:t>グラフの縦軸は変分法からの誤差を示しており、横軸は</a:t>
            </a:r>
            <a:r>
              <a:rPr lang="en-US" altLang="ja-JP" baseline="0" dirty="0" smtClean="0"/>
              <a:t>H2CO</a:t>
            </a:r>
            <a:r>
              <a:rPr lang="ja-JP" altLang="en-US" baseline="0" dirty="0" smtClean="0"/>
              <a:t>の振動状態を示しています。</a:t>
            </a:r>
            <a:endParaRPr lang="en-US" altLang="ja-JP" baseline="0" dirty="0" smtClean="0"/>
          </a:p>
          <a:p>
            <a:endParaRPr lang="en-US" baseline="0" dirty="0" smtClean="0"/>
          </a:p>
          <a:p>
            <a:r>
              <a:rPr lang="ja-JP" altLang="en-US" baseline="0" dirty="0" smtClean="0"/>
              <a:t>ご覧のとおり、通常の摂動論は誤差が大きく、最大で</a:t>
            </a:r>
            <a:r>
              <a:rPr lang="en-US" altLang="ja-JP" baseline="0" dirty="0" smtClean="0"/>
              <a:t>120 cm-1</a:t>
            </a:r>
            <a:r>
              <a:rPr lang="ja-JP" altLang="en-US" baseline="0" dirty="0" smtClean="0"/>
              <a:t>を超え、平均誤差は</a:t>
            </a:r>
            <a:r>
              <a:rPr lang="en-US" altLang="ja-JP" baseline="0" dirty="0" smtClean="0"/>
              <a:t>54 cm-1</a:t>
            </a:r>
            <a:r>
              <a:rPr lang="ja-JP" altLang="en-US" baseline="0" dirty="0" smtClean="0"/>
              <a:t>です。</a:t>
            </a:r>
            <a:endParaRPr lang="en-US" altLang="ja-JP" baseline="0" dirty="0" smtClean="0"/>
          </a:p>
          <a:p>
            <a:r>
              <a:rPr lang="ja-JP" altLang="en-US" baseline="0" dirty="0" smtClean="0"/>
              <a:t>一方、私達の方法はどの振動状態も一様に精度よく計算できており、平均誤差は</a:t>
            </a:r>
            <a:r>
              <a:rPr lang="en-US" altLang="ja-JP" baseline="0" dirty="0" smtClean="0"/>
              <a:t>7 cm-1</a:t>
            </a:r>
            <a:r>
              <a:rPr lang="ja-JP" altLang="en-US" baseline="0" dirty="0" smtClean="0"/>
              <a:t>まで縮まりました。</a:t>
            </a:r>
            <a:endParaRPr lang="en-US" altLang="ja-JP" baseline="0" dirty="0" smtClean="0"/>
          </a:p>
          <a:p>
            <a:endParaRPr lang="en-US" baseline="0" dirty="0" smtClean="0"/>
          </a:p>
          <a:p>
            <a:r>
              <a:rPr lang="ja-JP" altLang="en-US" baseline="0" dirty="0" smtClean="0"/>
              <a:t>本方法により、高精度計算である変分法とほぼ同等の精度を保ちつつ、</a:t>
            </a:r>
            <a:r>
              <a:rPr lang="en-US" altLang="ja-JP" baseline="0" dirty="0" smtClean="0"/>
              <a:t>400</a:t>
            </a:r>
            <a:r>
              <a:rPr lang="ja-JP" altLang="en-US" baseline="0" dirty="0" smtClean="0"/>
              <a:t>倍高速化を達成しました。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3BE3E-C4AA-5A47-A626-5CB2ADC795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150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35DB6-822B-A547-B426-EE29C1942FDE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794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B49F7-AE2A-5A4F-B9AA-AFEAADE02DCD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26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B33D3-70F5-004F-BABB-960F05316C92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16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ABDD-D2E5-344C-A804-59A7F3389D73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77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212-9052-E343-8CBF-5B9F686DCB83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15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4103F-487E-2742-85BD-E0007820650E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26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14B4-9FDF-4C4D-9D57-5284E0F00FB9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42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D95A4-154E-E842-B164-5D6F6FA118F4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74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BF017-D7AA-2B42-A4CD-F87F51B4FE1F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30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C48E-4DCE-5542-AC87-05E312D7E583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565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6D426-D936-1349-A243-3880CBC3FED1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89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42900" y="40078"/>
            <a:ext cx="6172200" cy="569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C824-FA90-C244-81E9-2516A86AC98F}" type="datetime1">
              <a:rPr kumimoji="1" lang="ja-JP" altLang="en-US" smtClean="0"/>
              <a:t>2018/10/19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442A-0971-594A-A9C9-F3B412FE0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93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wmf"/><Relationship Id="rId12" Type="http://schemas.openxmlformats.org/officeDocument/2006/relationships/oleObject" Target="../embeddings/oleObject4.bin"/><Relationship Id="rId13" Type="http://schemas.openxmlformats.org/officeDocument/2006/relationships/image" Target="../media/image18.wmf"/><Relationship Id="rId14" Type="http://schemas.openxmlformats.org/officeDocument/2006/relationships/image" Target="../media/image32.png"/><Relationship Id="rId15" Type="http://schemas.openxmlformats.org/officeDocument/2006/relationships/image" Target="../media/image33.png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oleObject" Target="../embeddings/oleObject1.bin"/><Relationship Id="rId7" Type="http://schemas.openxmlformats.org/officeDocument/2006/relationships/image" Target="../media/image15.wmf"/><Relationship Id="rId8" Type="http://schemas.openxmlformats.org/officeDocument/2006/relationships/oleObject" Target="../embeddings/oleObject2.bin"/><Relationship Id="rId9" Type="http://schemas.openxmlformats.org/officeDocument/2006/relationships/image" Target="../media/image16.wmf"/><Relationship Id="rId10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28.png"/><Relationship Id="rId5" Type="http://schemas.openxmlformats.org/officeDocument/2006/relationships/image" Target="../media/image29.wmf"/><Relationship Id="rId6" Type="http://schemas.openxmlformats.org/officeDocument/2006/relationships/image" Target="../media/image30.w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42900" y="202638"/>
            <a:ext cx="6172200" cy="569526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Vibrational </a:t>
            </a:r>
            <a:r>
              <a:rPr kumimoji="1" lang="en-US" altLang="ja-JP" sz="2400" dirty="0" err="1" smtClean="0"/>
              <a:t>Møller</a:t>
            </a:r>
            <a:r>
              <a:rPr kumimoji="1" lang="en-US" altLang="ja-JP" sz="2400" dirty="0" smtClean="0"/>
              <a:t> </a:t>
            </a:r>
            <a:r>
              <a:rPr kumimoji="1" lang="en-US" altLang="ja-JP" sz="2400" dirty="0" err="1" smtClean="0"/>
              <a:t>Plesset</a:t>
            </a:r>
            <a:r>
              <a:rPr kumimoji="1" lang="en-US" altLang="ja-JP" sz="2400" dirty="0" smtClean="0"/>
              <a:t> Perturbation Theory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86253" y="1736565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86253" y="2703555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86253" y="3534016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/>
              <p:cNvSpPr txBox="1"/>
              <p:nvPr/>
            </p:nvSpPr>
            <p:spPr>
              <a:xfrm>
                <a:off x="894493" y="1515979"/>
                <a:ext cx="2563714" cy="699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16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altLang="ja-JP" sz="160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1515979"/>
                <a:ext cx="2563714" cy="6997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/>
              <p:cNvSpPr txBox="1"/>
              <p:nvPr/>
            </p:nvSpPr>
            <p:spPr>
              <a:xfrm>
                <a:off x="894493" y="2467187"/>
                <a:ext cx="2610779" cy="699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charset="0"/>
                        </a:rPr>
                        <m:t>Δ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sz="1600" b="0" i="0" smtClean="0">
                          <a:latin typeface="Cambria Math" charset="0"/>
                        </a:rPr>
                        <m:t>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𝑛𝑀𝑅</m:t>
                          </m:r>
                        </m:sup>
                      </m:sSup>
                      <m:r>
                        <a:rPr kumimoji="1" lang="en-US" altLang="ja-JP" sz="1600" b="0" i="1" smtClean="0">
                          <a:latin typeface="Cambria Math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4" name="テキスト ボックス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2467187"/>
                <a:ext cx="2610779" cy="6997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/>
          <p:cNvSpPr txBox="1"/>
          <p:nvPr/>
        </p:nvSpPr>
        <p:spPr>
          <a:xfrm>
            <a:off x="404060" y="1036386"/>
            <a:ext cx="37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Zero-</a:t>
            </a:r>
            <a:r>
              <a:rPr kumimoji="1" lang="en-US" altLang="ja-JP" dirty="0" err="1" smtClean="0"/>
              <a:t>th</a:t>
            </a:r>
            <a:r>
              <a:rPr kumimoji="1" lang="en-US" altLang="ja-JP" dirty="0" smtClean="0"/>
              <a:t> order Hamiltonian and Energy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04060" y="6629874"/>
            <a:ext cx="1741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1st-order energy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94493" y="3331503"/>
                <a:ext cx="2383858" cy="699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(0)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</m:e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𝑓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3331503"/>
                <a:ext cx="2383858" cy="6997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894493" y="7085924"/>
                <a:ext cx="1364924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(1)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charset="0"/>
                            </a:rPr>
                            <m:t>Δ</m:t>
                          </m:r>
                        </m:e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7085924"/>
                <a:ext cx="1364924" cy="328680"/>
              </a:xfrm>
              <a:prstGeom prst="rect">
                <a:avLst/>
              </a:prstGeom>
              <a:blipFill rotWithShape="0">
                <a:blip r:embed="rId6"/>
                <a:stretch>
                  <a:fillRect l="-312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/>
          <p:cNvSpPr txBox="1"/>
          <p:nvPr/>
        </p:nvSpPr>
        <p:spPr>
          <a:xfrm>
            <a:off x="5886253" y="7105692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91885" y="4513943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Perturbative expansion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/>
              <p:cNvSpPr txBox="1"/>
              <p:nvPr/>
            </p:nvSpPr>
            <p:spPr>
              <a:xfrm>
                <a:off x="894493" y="5073217"/>
                <a:ext cx="3060132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 </m:t>
                      </m:r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(0)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6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600" b="0" i="1" smtClean="0">
                          <a:latin typeface="Cambria Math" charset="0"/>
                        </a:rPr>
                        <m:t>+⋯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5073217"/>
                <a:ext cx="3060132" cy="328680"/>
              </a:xfrm>
              <a:prstGeom prst="rect">
                <a:avLst/>
              </a:prstGeom>
              <a:blipFill rotWithShape="0">
                <a:blip r:embed="rId7"/>
                <a:stretch>
                  <a:fillRect l="-1195" t="-88889" b="-1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/>
              <p:cNvSpPr txBox="1"/>
              <p:nvPr/>
            </p:nvSpPr>
            <p:spPr>
              <a:xfrm>
                <a:off x="894493" y="5653788"/>
                <a:ext cx="2994602" cy="332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 </m:t>
                      </m:r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(0)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+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1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600" b="0" i="1" smtClean="0">
                          <a:latin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2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lang="en-US" altLang="ja-JP" sz="1600" b="0" i="1" smtClean="0">
                          <a:latin typeface="Cambria Math" charset="0"/>
                        </a:rPr>
                        <m:t>+⋯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5653788"/>
                <a:ext cx="2994602" cy="332463"/>
              </a:xfrm>
              <a:prstGeom prst="rect">
                <a:avLst/>
              </a:prstGeom>
              <a:blipFill rotWithShape="0">
                <a:blip r:embed="rId8"/>
                <a:stretch>
                  <a:fillRect l="-407" t="-85455" b="-1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テキスト ボックス 24"/>
          <p:cNvSpPr txBox="1"/>
          <p:nvPr/>
        </p:nvSpPr>
        <p:spPr>
          <a:xfrm>
            <a:off x="5886253" y="5122752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5886253" y="5693561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894493" y="7681010"/>
                <a:ext cx="3774688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(0+1)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e>
                          <m:sSub>
                            <m:sSubPr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ja-JP" sz="1600" b="0" i="0" smtClean="0">
                              <a:latin typeface="Cambria Math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charset="0"/>
                            </a:rPr>
                            <m:t>Δ</m:t>
                          </m:r>
                        </m:e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ja-JP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latin typeface="Cambria Math" charset="0"/>
                            </a:rPr>
                            <m:t>VSCF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7681010"/>
                <a:ext cx="3774688" cy="328680"/>
              </a:xfrm>
              <a:prstGeom prst="rect">
                <a:avLst/>
              </a:prstGeom>
              <a:blipFill rotWithShape="0">
                <a:blip r:embed="rId9"/>
                <a:stretch>
                  <a:fillRect l="-80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/>
          <p:cNvSpPr txBox="1"/>
          <p:nvPr/>
        </p:nvSpPr>
        <p:spPr>
          <a:xfrm>
            <a:off x="5886253" y="7753392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32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04060" y="415341"/>
            <a:ext cx="144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VMP2 energy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894493" y="1543743"/>
                <a:ext cx="2437654" cy="662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(2)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𝒒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≠</m:t>
                          </m:r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16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kumimoji="1" lang="en-US" altLang="ja-JP" sz="16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(0)</m:t>
                                  </m:r>
                                </m:sup>
                              </m:sSub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(0)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1543743"/>
                <a:ext cx="2437654" cy="66229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5886253" y="1563511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894493" y="993678"/>
                <a:ext cx="2071015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VMP</m:t>
                          </m:r>
                          <m:r>
                            <a:rPr kumimoji="1" lang="en-US" altLang="ja-JP" sz="1600" b="0" i="0" smtClean="0">
                              <a:latin typeface="Cambria Math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(0+1)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(2)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993678"/>
                <a:ext cx="2071015" cy="328680"/>
              </a:xfrm>
              <a:prstGeom prst="rect">
                <a:avLst/>
              </a:prstGeom>
              <a:blipFill rotWithShape="0">
                <a:blip r:embed="rId4"/>
                <a:stretch>
                  <a:fillRect l="-206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886253" y="1003068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284353" y="2377460"/>
                <a:ext cx="3301095" cy="85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b="1" i="1" smtClean="0">
                                      <a:latin typeface="Cambria Math" charset="0"/>
                                    </a:rPr>
                                    <m:t>𝒊</m:t>
                                  </m:r>
                                </m:e>
                                <m:sub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1600" b="0" i="1" smtClean="0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1" i="1" smtClean="0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b="0" i="1" smtClean="0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 smtClean="0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</m:acc>
                                        </m: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600" b="1" i="1">
                                                          <a:latin typeface="Cambria Math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600" b="1" i="1">
                                                          <a:latin typeface="Cambria Math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𝒑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600" b="1" i="1">
                                                          <a:latin typeface="Cambria Math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sub>
                                            <m:sup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𝒒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ja-JP" sz="1600" b="1" i="1">
                                                          <a:latin typeface="Cambria Math" charset="0"/>
                                                        </a:rPr>
                                                        <m:t>𝒊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ja-JP" sz="1600" i="1">
                                                          <a:latin typeface="Cambria Math" charset="0"/>
                                                        </a:rPr>
                                                        <m:t>𝑙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sup>
                                          </m:sSubSup>
                                        </m:e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  <m:t>𝐻</m:t>
                                              </m:r>
                                            </m:e>
                                          </m:acc>
                                        </m:e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𝛿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ja-JP" sz="1600" b="0" i="1" smtClean="0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0" i="1" smtClean="0">
                                              <a:latin typeface="Cambria Math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16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 smtClean="0">
                                                  <a:latin typeface="Cambria Math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 smtClean="0">
                                                      <a:latin typeface="Cambria Math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600" b="0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ja-JP" sz="1600" b="0" i="1" smtClean="0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 smtClean="0">
                                                  <a:latin typeface="Cambria Math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b="0" i="1" smtClean="0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 smtClean="0">
                                                      <a:latin typeface="Cambria Math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600" b="0" i="1" smtClean="0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353" y="2377460"/>
                <a:ext cx="3301095" cy="852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/>
          <p:cNvSpPr txBox="1"/>
          <p:nvPr/>
        </p:nvSpPr>
        <p:spPr>
          <a:xfrm>
            <a:off x="5843722" y="2655121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Times New Roman"/>
                <a:cs typeface="Times New Roman"/>
              </a:rPr>
              <a:t>(10)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886253" y="6093571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Times New Roman"/>
                <a:cs typeface="Times New Roman"/>
              </a:rPr>
              <a:t>(</a:t>
            </a:r>
            <a:r>
              <a:rPr lang="en-US" altLang="ja-JP" sz="1050" smtClean="0">
                <a:latin typeface="Times New Roman"/>
                <a:cs typeface="Times New Roman"/>
              </a:rPr>
              <a:t>12</a:t>
            </a:r>
            <a:r>
              <a:rPr kumimoji="1" lang="en-US" altLang="ja-JP" sz="105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/>
              <p:cNvSpPr txBox="1"/>
              <p:nvPr/>
            </p:nvSpPr>
            <p:spPr>
              <a:xfrm>
                <a:off x="894493" y="3441991"/>
                <a:ext cx="3394070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𝑐𝑜𝑛𝑓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𝑐𝑜𝑛𝑓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𝑙</m:t>
                              </m:r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6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𝑀</m:t>
                                  </m:r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3441991"/>
                <a:ext cx="3394070" cy="67217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/>
          <p:cNvSpPr txBox="1"/>
          <p:nvPr/>
        </p:nvSpPr>
        <p:spPr>
          <a:xfrm>
            <a:off x="5843722" y="3615820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404060" y="4958654"/>
            <a:ext cx="176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VMP2-(</a:t>
            </a:r>
            <a:r>
              <a:rPr kumimoji="1" lang="en-US" altLang="ja-JP" i="1" dirty="0" smtClean="0"/>
              <a:t>k</a:t>
            </a:r>
            <a:r>
              <a:rPr kumimoji="1" lang="en-US" altLang="ja-JP" dirty="0" smtClean="0"/>
              <a:t>) energy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/>
              <p:cNvSpPr txBox="1"/>
              <p:nvPr/>
            </p:nvSpPr>
            <p:spPr>
              <a:xfrm>
                <a:off x="894493" y="5577263"/>
                <a:ext cx="3545907" cy="890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≃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600" i="1">
                              <a:latin typeface="Cambria Math" charset="0"/>
                            </a:rPr>
                            <m:t>𝑙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ja-JP" sz="16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𝒊</m:t>
                                          </m:r>
                                        </m:e>
                                        <m:sub>
                                          <m: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  <m:r>
                                <a:rPr lang="en-US" altLang="ja-JP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≤</m:t>
                              </m:r>
                              <m:r>
                                <a:rPr lang="en-US" altLang="ja-JP" sz="16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𝒑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𝒒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ja-JP" sz="1600" b="1" i="1">
                                                      <a:latin typeface="Cambria Math" charset="0"/>
                                                    </a:rPr>
                                                    <m:t>𝒊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ja-JP" sz="1600" i="1">
                                                      <a:latin typeface="Cambria Math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sup>
                                      </m:sSubSup>
                                    </m: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  <m:t>𝐻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𝛿</m:t>
                                  </m:r>
                                  <m:sSubSup>
                                    <m:sSubSup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US" altLang="ja-JP" sz="1600" i="1">
                                              <a:latin typeface="Cambria Math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sz="1600" b="1" i="1">
                                              <a:latin typeface="Cambria Math" charset="0"/>
                                            </a:rPr>
                                            <m:t>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ja-JP" sz="1600" b="1" i="1">
                                                  <a:latin typeface="Cambria Math" charset="0"/>
                                                </a:rPr>
                                                <m:t>𝒊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ja-JP" sz="1600" i="1">
                                                  <a:latin typeface="Cambria Math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6" name="テキスト ボックス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5577263"/>
                <a:ext cx="3545907" cy="8900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/>
              <p:cNvSpPr txBox="1"/>
              <p:nvPr/>
            </p:nvSpPr>
            <p:spPr>
              <a:xfrm>
                <a:off x="894493" y="6679562"/>
                <a:ext cx="1866729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𝑐𝑜𝑛𝑓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𝑙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1600" b="0" i="1" smtClean="0">
                                        <a:latin typeface="Cambria Math" charset="0"/>
                                      </a:rPr>
                                      <m:t>𝑓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1" lang="en-US" altLang="ja-JP" sz="1600" b="0" i="1" smtClean="0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ja-JP" sz="1600" b="0" i="1" smtClean="0">
                                        <a:latin typeface="Cambria Math" charset="0"/>
                                      </a:rPr>
                                      <m:t>𝑘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ja-JP" sz="1600" i="1">
                                        <a:latin typeface="Cambria Math" charset="0"/>
                                      </a:rPr>
                                      <m:t>𝑙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6679562"/>
                <a:ext cx="1866729" cy="6721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/>
          <p:cNvSpPr txBox="1"/>
          <p:nvPr/>
        </p:nvSpPr>
        <p:spPr>
          <a:xfrm>
            <a:off x="5886253" y="685185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</a:t>
            </a:r>
            <a:r>
              <a:rPr lang="en-US" altLang="ja-JP" sz="1050" dirty="0" smtClean="0">
                <a:latin typeface="Times New Roman"/>
                <a:cs typeface="Times New Roman"/>
              </a:rPr>
              <a:t>13</a:t>
            </a:r>
            <a:r>
              <a:rPr kumimoji="1" lang="en-US" altLang="ja-JP" sz="1050" dirty="0" smtClean="0">
                <a:latin typeface="Times New Roman"/>
                <a:cs typeface="Times New Roman"/>
              </a:rPr>
              <a:t>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155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3" name="Text Box 26"/>
          <p:cNvSpPr txBox="1">
            <a:spLocks noChangeArrowheads="1"/>
          </p:cNvSpPr>
          <p:nvPr/>
        </p:nvSpPr>
        <p:spPr bwMode="auto">
          <a:xfrm>
            <a:off x="1437397" y="8412356"/>
            <a:ext cx="54206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9pPr>
          </a:lstStyle>
          <a:p>
            <a:pPr eaLnBrk="1" hangingPunct="1"/>
            <a:r>
              <a:rPr lang="en-US" altLang="ja-JP" sz="1800" dirty="0">
                <a:latin typeface="+mn-lt"/>
              </a:rPr>
              <a:t>K. Yagi, S. Hirata, and K. </a:t>
            </a:r>
            <a:r>
              <a:rPr lang="en-US" altLang="ja-JP" sz="1800" dirty="0" err="1">
                <a:latin typeface="+mn-lt"/>
              </a:rPr>
              <a:t>Hirao</a:t>
            </a:r>
            <a:r>
              <a:rPr lang="en-US" altLang="ja-JP" sz="1800" dirty="0" smtClean="0">
                <a:latin typeface="+mn-lt"/>
              </a:rPr>
              <a:t>, JCP </a:t>
            </a:r>
            <a:r>
              <a:rPr lang="en-US" altLang="ja-JP" sz="1800" b="1" dirty="0">
                <a:latin typeface="+mn-lt"/>
              </a:rPr>
              <a:t>127</a:t>
            </a:r>
            <a:r>
              <a:rPr lang="en-US" altLang="ja-JP" sz="1800" dirty="0">
                <a:latin typeface="+mn-lt"/>
              </a:rPr>
              <a:t>, 034111 (2007).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8" y="3745591"/>
            <a:ext cx="5922962" cy="443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 rot="16200000">
            <a:off x="-85086" y="5225702"/>
            <a:ext cx="7873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9pPr>
          </a:lstStyle>
          <a:p>
            <a:pPr eaLnBrk="1" hangingPunct="1"/>
            <a:r>
              <a:rPr lang="en-US" altLang="ja-JP" sz="1800">
                <a:ea typeface="ＭＳ Ｐゴシック" charset="0"/>
                <a:cs typeface="ＭＳ Ｐゴシック" charset="0"/>
              </a:rPr>
              <a:t>(bars)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 rot="5400000">
            <a:off x="5825519" y="548097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ＭＳ ゴシック" charset="0"/>
                <a:cs typeface="ＭＳ ゴシック" charset="0"/>
              </a:defRPr>
            </a:lvl9pPr>
          </a:lstStyle>
          <a:p>
            <a:pPr eaLnBrk="1" hangingPunct="1"/>
            <a:r>
              <a:rPr lang="en-US" altLang="ja-JP" sz="1800">
                <a:ea typeface="ＭＳ Ｐゴシック" charset="0"/>
                <a:cs typeface="ＭＳ Ｐゴシック" charset="0"/>
              </a:rPr>
              <a:t>(open circles)</a:t>
            </a:r>
          </a:p>
        </p:txBody>
      </p:sp>
      <p:graphicFrame>
        <p:nvGraphicFramePr>
          <p:cNvPr id="7" name="Group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0948"/>
              </p:ext>
            </p:extLst>
          </p:nvPr>
        </p:nvGraphicFramePr>
        <p:xfrm>
          <a:off x="508000" y="1142598"/>
          <a:ext cx="6024880" cy="1873318"/>
        </p:xfrm>
        <a:graphic>
          <a:graphicData uri="http://schemas.openxmlformats.org/drawingml/2006/table">
            <a:tbl>
              <a:tblPr/>
              <a:tblGrid>
                <a:gridCol w="1617057"/>
                <a:gridCol w="1336148"/>
                <a:gridCol w="1536448"/>
                <a:gridCol w="1535227"/>
              </a:tblGrid>
              <a:tr h="454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  <a:r>
                        <a:rPr kumimoji="1" lang="en-US" altLang="ja-JP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1" lang="en-US" altLang="ja-JP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  <a:r>
                        <a:rPr kumimoji="1" lang="en-US" altLang="ja-JP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C</a:t>
                      </a:r>
                      <a:r>
                        <a:rPr kumimoji="1" lang="en-US" altLang="ja-JP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H</a:t>
                      </a:r>
                      <a:r>
                        <a:rPr kumimoji="1" lang="en-US" altLang="ja-JP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1" lang="en-US" altLang="ja-JP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O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VMP2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21,500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226,600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465,500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20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VMP2-(3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78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324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633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43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VMP2-(4</a:t>
                      </a: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)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240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1,065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2,178</a:t>
                      </a:r>
                      <a:endParaRPr kumimoji="1" lang="en-US" altLang="ja-JP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Box 2"/>
          <p:cNvSpPr txBox="1"/>
          <p:nvPr/>
        </p:nvSpPr>
        <p:spPr>
          <a:xfrm>
            <a:off x="264160" y="600071"/>
            <a:ext cx="461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of configurations in </a:t>
            </a:r>
            <a:r>
              <a:rPr lang="en-US" smtClean="0"/>
              <a:t>the VMP2 </a:t>
            </a:r>
            <a:r>
              <a:rPr lang="en-US" dirty="0" smtClean="0"/>
              <a:t>summation.</a:t>
            </a:r>
            <a:endParaRPr 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69305" y="3064042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(n = 3, M = 11)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7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42900" y="238861"/>
            <a:ext cx="6172200" cy="569526"/>
          </a:xfrm>
        </p:spPr>
        <p:txBody>
          <a:bodyPr>
            <a:normAutofit fontScale="90000"/>
          </a:bodyPr>
          <a:lstStyle/>
          <a:p>
            <a:r>
              <a:rPr kumimoji="1" lang="en-US" altLang="ja-JP" sz="2400" dirty="0" smtClean="0"/>
              <a:t>Vibrational Quasi-degenerate </a:t>
            </a:r>
            <a:r>
              <a:rPr kumimoji="1" lang="en-US" altLang="ja-JP" sz="2400" smtClean="0"/>
              <a:t>Perturbation Theory</a:t>
            </a:r>
            <a:endParaRPr kumimoji="1" lang="ja-JP" altLang="en-US" sz="24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886253" y="4590562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(16)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5886253" y="5057287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(17)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886253" y="5598624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(18)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5886253" y="6806388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(19)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14" name="テキスト ボックス 11"/>
          <p:cNvSpPr txBox="1">
            <a:spLocks noChangeArrowheads="1"/>
          </p:cNvSpPr>
          <p:nvPr/>
        </p:nvSpPr>
        <p:spPr bwMode="auto">
          <a:xfrm>
            <a:off x="2230897" y="801201"/>
            <a:ext cx="448674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/>
              <a:t>B. Kirtman, J. Chem. Phys. </a:t>
            </a:r>
            <a:r>
              <a:rPr lang="en-US" altLang="ja-JP" sz="1400" b="1" dirty="0"/>
              <a:t>49</a:t>
            </a:r>
            <a:r>
              <a:rPr lang="en-US" altLang="ja-JP" sz="1400" dirty="0"/>
              <a:t>, 3890 (1968). </a:t>
            </a:r>
          </a:p>
          <a:p>
            <a:r>
              <a:rPr lang="en-US" altLang="ja-JP" sz="1400" dirty="0" smtClean="0"/>
              <a:t>I. </a:t>
            </a:r>
            <a:r>
              <a:rPr lang="en-US" altLang="ja-JP" sz="1400" dirty="0" err="1" smtClean="0"/>
              <a:t>Shavitt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and L. T. </a:t>
            </a:r>
            <a:r>
              <a:rPr lang="en-US" altLang="ja-JP" sz="1400" dirty="0" err="1"/>
              <a:t>Redmon</a:t>
            </a:r>
            <a:r>
              <a:rPr lang="en-US" altLang="ja-JP" sz="1400" dirty="0"/>
              <a:t>, J. Chem. Phys. </a:t>
            </a:r>
            <a:r>
              <a:rPr lang="en-US" altLang="ja-JP" sz="1400" b="1" dirty="0"/>
              <a:t>73</a:t>
            </a:r>
            <a:r>
              <a:rPr lang="en-US" altLang="ja-JP" sz="1400" dirty="0"/>
              <a:t>, 5711 (1980). </a:t>
            </a:r>
            <a:endParaRPr lang="en-US" altLang="ja-JP" sz="1400" dirty="0" smtClean="0"/>
          </a:p>
          <a:p>
            <a:r>
              <a:rPr lang="en-US" altLang="ja-JP" sz="1400" dirty="0"/>
              <a:t>K. Yagi, S. Hirata, and K. </a:t>
            </a:r>
            <a:r>
              <a:rPr lang="en-US" altLang="ja-JP" sz="1400" dirty="0" err="1"/>
              <a:t>Hirao</a:t>
            </a:r>
            <a:r>
              <a:rPr lang="en-US" altLang="ja-JP" sz="1400" dirty="0"/>
              <a:t>, PCCP </a:t>
            </a:r>
            <a:r>
              <a:rPr lang="en-US" altLang="ja-JP" sz="1400" b="1" dirty="0"/>
              <a:t>10</a:t>
            </a:r>
            <a:r>
              <a:rPr lang="en-US" altLang="ja-JP" sz="1400" dirty="0"/>
              <a:t>, 1781 (2008).</a:t>
            </a:r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76860" y="1790002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P and Q space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894493" y="2302418"/>
                <a:ext cx="1326069" cy="627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𝒑</m:t>
                              </m:r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2302418"/>
                <a:ext cx="1326069" cy="62760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/>
          <p:cNvSpPr txBox="1"/>
          <p:nvPr/>
        </p:nvSpPr>
        <p:spPr>
          <a:xfrm>
            <a:off x="5886253" y="2495062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smtClean="0">
                <a:latin typeface="Times New Roman"/>
                <a:cs typeface="Times New Roman"/>
              </a:rPr>
              <a:t>(14)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/>
              <p:cNvSpPr txBox="1"/>
              <p:nvPr/>
            </p:nvSpPr>
            <p:spPr>
              <a:xfrm>
                <a:off x="894493" y="2976788"/>
                <a:ext cx="2098331" cy="627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=1−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𝑃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𝒒</m:t>
                          </m:r>
                        </m:sub>
                        <m:sup/>
                        <m:e>
                          <m:d>
                            <m:dPr>
                              <m:begChr m:val=""/>
                              <m:endChr m:val="⟩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|</m:t>
                              </m:r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𝒒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𝒒</m:t>
                              </m:r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|</m:t>
                              </m:r>
                            </m:e>
                          </m:d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1" name="テキスト ボックス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2976788"/>
                <a:ext cx="2098331" cy="6276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/>
          <p:cNvSpPr txBox="1"/>
          <p:nvPr/>
        </p:nvSpPr>
        <p:spPr>
          <a:xfrm>
            <a:off x="5886253" y="315830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(15)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76860" y="4038181"/>
            <a:ext cx="20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Similarity transform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/>
              <p:cNvSpPr txBox="1"/>
              <p:nvPr/>
            </p:nvSpPr>
            <p:spPr>
              <a:xfrm>
                <a:off x="894493" y="4593627"/>
                <a:ext cx="1343765" cy="252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eff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𝑈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−1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acc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sz="1600" b="0" i="1" smtClean="0">
                          <a:latin typeface="Cambria Math" charset="0"/>
                        </a:rPr>
                        <m:t>𝑈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5" name="テキスト ボックス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4593627"/>
                <a:ext cx="1343765" cy="252890"/>
              </a:xfrm>
              <a:prstGeom prst="rect">
                <a:avLst/>
              </a:prstGeom>
              <a:blipFill rotWithShape="0">
                <a:blip r:embed="rId4"/>
                <a:stretch>
                  <a:fillRect l="-3182" t="-19512" r="-12273" b="-195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/>
              <p:cNvSpPr txBox="1"/>
              <p:nvPr/>
            </p:nvSpPr>
            <p:spPr>
              <a:xfrm>
                <a:off x="1346314" y="5034691"/>
                <a:ext cx="2463688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16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latin typeface="Cambria Math" charset="0"/>
                                    </a:rPr>
                                    <m:t>eff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𝐷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charset="0"/>
                        </a:rPr>
                        <m:t>≡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𝑃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eff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charset="0"/>
                        </a:rPr>
                        <m:t>𝑃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𝑄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eff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charset="0"/>
                        </a:rPr>
                        <m:t>𝑄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6" name="テキスト ボックス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314" y="5034691"/>
                <a:ext cx="2463688" cy="310021"/>
              </a:xfrm>
              <a:prstGeom prst="rect">
                <a:avLst/>
              </a:prstGeom>
              <a:blipFill rotWithShape="0">
                <a:blip r:embed="rId5"/>
                <a:stretch>
                  <a:fillRect t="-11765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1346314" y="5570719"/>
                <a:ext cx="2840201" cy="3100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sz="160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ja-JP" sz="1600">
                                      <a:latin typeface="Cambria Math" charset="0"/>
                                    </a:rPr>
                                    <m:t>eff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𝑋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charset="0"/>
                        </a:rPr>
                        <m:t>≡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𝑃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eff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+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𝑃</m:t>
                      </m:r>
                      <m:sSub>
                        <m:sSub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eff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charset="0"/>
                        </a:rPr>
                        <m:t>𝑄</m:t>
                      </m:r>
                      <m:r>
                        <a:rPr lang="en-US" altLang="ja-JP" sz="1600" b="0" i="1" smtClean="0">
                          <a:latin typeface="Cambria Math" charset="0"/>
                        </a:rPr>
                        <m:t>=0.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314" y="5570719"/>
                <a:ext cx="2840201" cy="310021"/>
              </a:xfrm>
              <a:prstGeom prst="rect">
                <a:avLst/>
              </a:prstGeom>
              <a:blipFill rotWithShape="0">
                <a:blip r:embed="rId6"/>
                <a:stretch>
                  <a:fillRect t="-11765" b="-156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894493" y="6665131"/>
                <a:ext cx="2603277" cy="671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charset="0"/>
                        </a:rPr>
                        <m:t>𝑈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𝑈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eff</m:t>
                          </m:r>
                        </m:sub>
                      </m:sSub>
                      <m:r>
                        <a:rPr lang="en-US" altLang="ja-JP" sz="1600" i="1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lang="en-US" altLang="ja-JP" sz="16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ja-JP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latin typeface="Cambria Math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6665131"/>
                <a:ext cx="2603277" cy="67133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/>
          <p:cNvSpPr txBox="1"/>
          <p:nvPr/>
        </p:nvSpPr>
        <p:spPr>
          <a:xfrm>
            <a:off x="376860" y="6273156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Perturbative expansion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376860" y="7669177"/>
            <a:ext cx="355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Approximate solution in the P space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/>
              <p:cNvSpPr txBox="1"/>
              <p:nvPr/>
            </p:nvSpPr>
            <p:spPr>
              <a:xfrm>
                <a:off x="894493" y="8156634"/>
                <a:ext cx="1916743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eff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a:rPr lang="en-US" altLang="ja-JP" sz="1600" b="0" i="1" smtClean="0">
                              <a:latin typeface="Cambria Math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  <m:sSubSup>
                        <m:sSubSupPr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ja-JP" sz="1600">
                              <a:latin typeface="Cambria Math" charset="0"/>
                            </a:rPr>
                            <m:t>Ψ</m:t>
                          </m:r>
                        </m:e>
                        <m:sub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sub>
                        <m:sup>
                          <m:r>
                            <a:rPr lang="en-US" altLang="ja-JP" sz="1600" i="1">
                              <a:latin typeface="Cambria Math" charset="0"/>
                            </a:rPr>
                            <m:t>(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altLang="ja-JP" sz="1600" i="1">
                              <a:latin typeface="Cambria Math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40" name="テキスト ボックス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8156634"/>
                <a:ext cx="1916743" cy="328680"/>
              </a:xfrm>
              <a:prstGeom prst="rect">
                <a:avLst/>
              </a:prstGeom>
              <a:blipFill rotWithShape="0">
                <a:blip r:embed="rId8"/>
                <a:stretch>
                  <a:fillRect l="-955" r="-318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テキスト ボックス 40"/>
          <p:cNvSpPr txBox="1"/>
          <p:nvPr/>
        </p:nvSpPr>
        <p:spPr>
          <a:xfrm>
            <a:off x="5886253" y="820776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(20)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544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07425" y="98072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(21)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807425" y="3070603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(22)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894493" y="871172"/>
                <a:ext cx="2267929" cy="426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(0+1)</m:t>
                              </m:r>
                            </m:sup>
                          </m:sSubSup>
                        </m:e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ja-JP" sz="1600" i="1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b="1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en-US" altLang="ja-JP" sz="1600" b="1" i="1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acc>
                            <m:accPr>
                              <m:chr m:val="̂"/>
                              <m:ctrlPr>
                                <a:rPr lang="en-US" altLang="ja-JP" sz="1600" i="1">
                                  <a:latin typeface="Cambria Math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𝐻</m:t>
                              </m:r>
                            </m:e>
                          </m:acc>
                        </m:e>
                        <m:e>
                          <m:r>
                            <a:rPr lang="en-US" altLang="ja-JP" sz="1600" b="1" i="1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871172"/>
                <a:ext cx="2267929" cy="426527"/>
              </a:xfrm>
              <a:prstGeom prst="rect">
                <a:avLst/>
              </a:prstGeom>
              <a:blipFill rotWithShape="0">
                <a:blip r:embed="rId2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/>
          <p:cNvSpPr txBox="1"/>
          <p:nvPr/>
        </p:nvSpPr>
        <p:spPr>
          <a:xfrm>
            <a:off x="356982" y="440871"/>
            <a:ext cx="3128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1st-order QDPT = truncated VCI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6982" y="1636089"/>
            <a:ext cx="171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2nd</a:t>
            </a:r>
            <a:r>
              <a:rPr kumimoji="1" lang="en-US" altLang="ja-JP" dirty="0" smtClean="0"/>
              <a:t>-order QDPT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/>
              <p:cNvSpPr txBox="1"/>
              <p:nvPr/>
            </p:nvSpPr>
            <p:spPr>
              <a:xfrm>
                <a:off x="894493" y="2162548"/>
                <a:ext cx="5449697" cy="6934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600" b="1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(2)</m:t>
                              </m:r>
                            </m:sup>
                          </m:sSubSup>
                        </m:e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𝒒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ja-JP" sz="16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16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16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1600" b="0" i="1" smtClean="0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ja-JP" sz="1600" b="0" i="1" smtClean="0">
                                              <a:latin typeface="Cambria Math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ja-JP" sz="1600" b="1" i="1" smtClean="0">
                                              <a:latin typeface="Cambria Math" charset="0"/>
                                            </a:rPr>
                                            <m:t>𝒑</m:t>
                                          </m:r>
                                        </m:e>
                                        <m:sup>
                                          <m:r>
                                            <a:rPr lang="en-US" altLang="ja-JP" sz="1600" b="0" i="1" smtClean="0">
                                              <a:latin typeface="Cambria Math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ja-JP" sz="1600" b="0" i="1" smtClean="0">
                                          <a:latin typeface="Cambria Math" charset="0"/>
                                        </a:rPr>
                                        <m:t>(0)</m:t>
                                      </m:r>
                                    </m:sup>
                                  </m:sSubSup>
                                  <m:r>
                                    <a:rPr lang="en-US" altLang="ja-JP" sz="1600" b="0" i="1" smtClean="0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charset="0"/>
                                        </a:rPr>
                                        <m:t>𝒒</m:t>
                                      </m:r>
                                    </m:sub>
                                    <m:sup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(0)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ja-JP" sz="1600" b="0" i="1" smtClean="0">
                                  <a:latin typeface="Cambria Math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1</m:t>
                                  </m:r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 smtClean="0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sub>
                                    <m:sup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(0)</m:t>
                                      </m:r>
                                    </m:sup>
                                  </m:sSub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ja-JP" sz="1600" b="1" i="1">
                                          <a:latin typeface="Cambria Math" charset="0"/>
                                        </a:rPr>
                                        <m:t>𝒒</m:t>
                                      </m:r>
                                    </m:sub>
                                    <m:sup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(0)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2162548"/>
                <a:ext cx="5449697" cy="69346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/>
              <p:cNvSpPr txBox="1"/>
              <p:nvPr/>
            </p:nvSpPr>
            <p:spPr>
              <a:xfrm>
                <a:off x="894493" y="4225028"/>
                <a:ext cx="2988959" cy="662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  <m:e>
                          <m:sSubSup>
                            <m:sSub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1600" b="0" i="1" smtClean="0">
                                      <a:latin typeface="Cambria Math" charset="0"/>
                                    </a:rPr>
                                    <m:t>𝐻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1" lang="en-US" altLang="ja-JP" sz="1600" b="0" i="0" smtClean="0">
                                  <a:latin typeface="Cambria Math" charset="0"/>
                                </a:rPr>
                                <m:t>eff</m:t>
                              </m:r>
                            </m:sub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(2)</m:t>
                              </m:r>
                            </m:sup>
                          </m:sSubSup>
                        </m:e>
                        <m:e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ja-JP" sz="16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𝒒</m:t>
                          </m:r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≠</m:t>
                          </m:r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ja-JP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600" b="1" i="1" smtClean="0">
                                      <a:latin typeface="Cambria Math" charset="0"/>
                                    </a:rPr>
                                    <m:t>𝒒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6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6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r>
                                    <a:rPr lang="en-US" altLang="ja-JP" sz="16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1600" b="1" i="1">
                                      <a:latin typeface="Cambria Math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(0)</m:t>
                                  </m:r>
                                </m:sup>
                              </m:sSubSup>
                              <m:r>
                                <a:rPr lang="en-US" altLang="ja-JP" sz="1600" i="1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16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1600" b="1" i="1">
                                      <a:latin typeface="Cambria Math" charset="0"/>
                                    </a:rPr>
                                    <m:t>𝒒</m:t>
                                  </m:r>
                                </m:sub>
                                <m:sup>
                                  <m:r>
                                    <a:rPr lang="en-US" altLang="ja-JP" sz="1600" i="1">
                                      <a:latin typeface="Cambria Math" charset="0"/>
                                    </a:rPr>
                                    <m:t>(0)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2" name="テキスト ボックス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493" y="4225028"/>
                <a:ext cx="2988959" cy="6622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/>
          <p:cNvSpPr txBox="1"/>
          <p:nvPr/>
        </p:nvSpPr>
        <p:spPr>
          <a:xfrm>
            <a:off x="701040" y="3584270"/>
            <a:ext cx="592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If P </a:t>
            </a:r>
            <a:r>
              <a:rPr lang="en-US" altLang="ja-JP" dirty="0" smtClean="0"/>
              <a:t>space component is only one (</a:t>
            </a:r>
            <a:r>
              <a:rPr kumimoji="1" lang="en-US" altLang="ja-JP" b="1" dirty="0" smtClean="0"/>
              <a:t>p</a:t>
            </a:r>
            <a:r>
              <a:rPr kumimoji="1" lang="en-US" altLang="ja-JP" dirty="0" smtClean="0"/>
              <a:t>), QDPT2 reduces to PT2,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07425" y="4384336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latin typeface="Times New Roman"/>
                <a:cs typeface="Times New Roman"/>
              </a:rPr>
              <a:t>(23)</a:t>
            </a:r>
            <a:endParaRPr kumimoji="1" lang="ja-JP" altLang="en-US" sz="10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4290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25387"/>
            <a:ext cx="3429000" cy="2925213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442A-0971-594A-A9C9-F3B412FE06C4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58200" y="483150"/>
            <a:ext cx="405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P and Q space construction based on </a:t>
            </a:r>
            <a:r>
              <a:rPr lang="en-US" altLang="ja-JP" dirty="0" err="1" smtClean="0">
                <a:latin typeface="Symbol" charset="2"/>
                <a:ea typeface="Symbol" charset="2"/>
                <a:cs typeface="Symbol" charset="2"/>
              </a:rPr>
              <a:t>l</a:t>
            </a:r>
            <a:r>
              <a:rPr lang="en-US" altLang="ja-JP" b="1" baseline="-25000" dirty="0" err="1" smtClean="0"/>
              <a:t>pq</a:t>
            </a:r>
            <a:endParaRPr kumimoji="1" lang="ja-JP" altLang="en-US" b="1" baseline="-25000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34" y="2307258"/>
            <a:ext cx="2476500" cy="4064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605459" y="1874355"/>
            <a:ext cx="1701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Target state(s): </a:t>
            </a:r>
            <a:r>
              <a:rPr lang="en-US" altLang="ja-JP" b="1" dirty="0" smtClean="0"/>
              <a:t>t</a:t>
            </a:r>
            <a:endParaRPr kumimoji="1" lang="ja-JP" altLang="en-US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80523" y="974036"/>
            <a:ext cx="34313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K. Yagi and H. Otaki, JCP </a:t>
            </a:r>
            <a:r>
              <a:rPr lang="en-US" altLang="ja-JP" sz="1400" b="1" dirty="0" smtClean="0"/>
              <a:t>140</a:t>
            </a:r>
            <a:r>
              <a:rPr lang="en-US" altLang="ja-JP" sz="1400" dirty="0" smtClean="0"/>
              <a:t>, 084113 (2014).</a:t>
            </a:r>
            <a:endParaRPr kumimoji="1" lang="ja-JP" altLang="en-US" sz="1400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" y="8376253"/>
            <a:ext cx="2692400" cy="4953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377687" y="4021207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 space (degenerate states)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77687" y="7941788"/>
            <a:ext cx="323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Q space (non-degenerate states)</a:t>
            </a:r>
            <a:endParaRPr kumimoji="1" lang="ja-JP" altLang="en-US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585222" y="4619004"/>
            <a:ext cx="2038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ea typeface="ＭＳ ゴシック" pitchFamily="49" charset="-128"/>
              </a:rPr>
              <a:t>1. For </a:t>
            </a:r>
            <a:r>
              <a:rPr lang="en-US" altLang="ja-JP" b="1">
                <a:latin typeface="Times New Roman" pitchFamily="18" charset="0"/>
                <a:ea typeface="ＭＳ ゴシック" pitchFamily="49" charset="-128"/>
              </a:rPr>
              <a:t>p</a:t>
            </a:r>
            <a:r>
              <a:rPr lang="en-US" altLang="ja-JP">
                <a:latin typeface="Times New Roman" pitchFamily="18" charset="0"/>
                <a:ea typeface="ＭＳ ゴシック" pitchFamily="49" charset="-128"/>
              </a:rPr>
              <a:t>’</a:t>
            </a:r>
            <a:r>
              <a:rPr lang="en-US" altLang="ja-JP">
                <a:ea typeface="ＭＳ ゴシック" pitchFamily="49" charset="-128"/>
              </a:rPr>
              <a:t> such that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601097" y="5835029"/>
            <a:ext cx="3803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ea typeface="ＭＳ ゴシック" pitchFamily="49" charset="-128"/>
              </a:rPr>
              <a:t>2. Pruning based on VCI in P space</a:t>
            </a:r>
          </a:p>
        </p:txBody>
      </p:sp>
      <p:sp>
        <p:nvSpPr>
          <p:cNvPr id="15" name="Text Box 26"/>
          <p:cNvSpPr txBox="1">
            <a:spLocks noChangeArrowheads="1"/>
          </p:cNvSpPr>
          <p:nvPr/>
        </p:nvSpPr>
        <p:spPr bwMode="auto">
          <a:xfrm>
            <a:off x="3829570" y="5082554"/>
            <a:ext cx="1139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ja-JP">
                <a:ea typeface="ＭＳ ゴシック" pitchFamily="49" charset="-128"/>
              </a:rPr>
              <a:t> Select if</a:t>
            </a:r>
          </a:p>
        </p:txBody>
      </p:sp>
      <p:graphicFrame>
        <p:nvGraphicFramePr>
          <p:cNvPr id="1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131666"/>
              </p:ext>
            </p:extLst>
          </p:nvPr>
        </p:nvGraphicFramePr>
        <p:xfrm>
          <a:off x="3582987" y="6263654"/>
          <a:ext cx="13081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6" name="数式" r:id="rId6" imgW="812520" imgH="279360" progId="Equation.3">
                  <p:embed/>
                </p:oleObj>
              </mc:Choice>
              <mc:Fallback>
                <p:oleObj name="数式" r:id="rId6" imgW="812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7" y="6263654"/>
                        <a:ext cx="13081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3105150" y="6270004"/>
            <a:ext cx="441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ja-JP">
                <a:ea typeface="ＭＳ ゴシック" pitchFamily="49" charset="-128"/>
              </a:rPr>
              <a:t> if</a:t>
            </a: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4845050" y="6255716"/>
            <a:ext cx="996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ea typeface="ＭＳ ゴシック" pitchFamily="49" charset="-128"/>
              </a:rPr>
              <a:t>then set</a:t>
            </a:r>
          </a:p>
        </p:txBody>
      </p:sp>
      <p:graphicFrame>
        <p:nvGraphicFramePr>
          <p:cNvPr id="19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946270"/>
              </p:ext>
            </p:extLst>
          </p:nvPr>
        </p:nvGraphicFramePr>
        <p:xfrm>
          <a:off x="885260" y="6531942"/>
          <a:ext cx="20478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name="数式" r:id="rId8" imgW="1282680" imgH="342720" progId="Equation.3">
                  <p:embed/>
                </p:oleObj>
              </mc:Choice>
              <mc:Fallback>
                <p:oleObj name="数式" r:id="rId8" imgW="128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260" y="6531942"/>
                        <a:ext cx="204787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71297"/>
              </p:ext>
            </p:extLst>
          </p:nvPr>
        </p:nvGraphicFramePr>
        <p:xfrm>
          <a:off x="5845175" y="6295404"/>
          <a:ext cx="752475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数式" r:id="rId10" imgW="507960" imgH="241200" progId="Equation.3">
                  <p:embed/>
                </p:oleObj>
              </mc:Choice>
              <mc:Fallback>
                <p:oleObj name="数式" r:id="rId10" imgW="5079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6295404"/>
                        <a:ext cx="752475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818229"/>
              </p:ext>
            </p:extLst>
          </p:nvPr>
        </p:nvGraphicFramePr>
        <p:xfrm>
          <a:off x="3579812" y="6695454"/>
          <a:ext cx="13398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数式" r:id="rId12" imgW="863280" imgH="304560" progId="Equation.3">
                  <p:embed/>
                </p:oleObj>
              </mc:Choice>
              <mc:Fallback>
                <p:oleObj name="数式" r:id="rId12" imgW="8632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2" y="6695454"/>
                        <a:ext cx="13398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3117850" y="6752604"/>
            <a:ext cx="441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ja-JP">
                <a:ea typeface="ＭＳ ゴシック" pitchFamily="49" charset="-128"/>
              </a:rPr>
              <a:t> if</a:t>
            </a: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4845050" y="6739904"/>
            <a:ext cx="167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ea typeface="ＭＳ ゴシック" pitchFamily="49" charset="-128"/>
              </a:rPr>
              <a:t>then discard </a:t>
            </a:r>
            <a:r>
              <a:rPr lang="en-US" altLang="ja-JP" b="1" dirty="0">
                <a:latin typeface="Times New Roman" pitchFamily="18" charset="0"/>
                <a:ea typeface="ＭＳ ゴシック" pitchFamily="49" charset="-128"/>
              </a:rPr>
              <a:t>p</a:t>
            </a:r>
            <a:r>
              <a:rPr lang="en-US" altLang="ja-JP" dirty="0">
                <a:ea typeface="ＭＳ ゴシック" pitchFamily="49" charset="-128"/>
              </a:rPr>
              <a:t>’</a:t>
            </a:r>
          </a:p>
        </p:txBody>
      </p:sp>
      <p:sp>
        <p:nvSpPr>
          <p:cNvPr id="25" name="Text Box 46"/>
          <p:cNvSpPr txBox="1">
            <a:spLocks noChangeArrowheads="1"/>
          </p:cNvSpPr>
          <p:nvPr/>
        </p:nvSpPr>
        <p:spPr bwMode="auto">
          <a:xfrm>
            <a:off x="819670" y="5073029"/>
            <a:ext cx="1279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ja-JP">
                <a:ea typeface="ＭＳ ゴシック" pitchFamily="49" charset="-128"/>
              </a:rPr>
              <a:t> Discard if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596261" y="7430771"/>
            <a:ext cx="40241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dirty="0">
                <a:ea typeface="ＭＳ ゴシック" pitchFamily="49" charset="-128"/>
              </a:rPr>
              <a:t>3. Repeat this procedure for </a:t>
            </a:r>
            <a:r>
              <a:rPr lang="en-US" altLang="ja-JP" dirty="0" err="1" smtClean="0">
                <a:ea typeface="ＭＳ ゴシック" pitchFamily="49" charset="-128"/>
              </a:rPr>
              <a:t>N</a:t>
            </a:r>
            <a:r>
              <a:rPr lang="en-US" altLang="ja-JP" baseline="-25000" dirty="0" err="1" smtClean="0">
                <a:ea typeface="ＭＳ ゴシック" pitchFamily="49" charset="-128"/>
              </a:rPr>
              <a:t>Gen</a:t>
            </a:r>
            <a:r>
              <a:rPr lang="en-US" altLang="ja-JP" dirty="0" smtClean="0">
                <a:ea typeface="ＭＳ ゴシック" pitchFamily="49" charset="-128"/>
              </a:rPr>
              <a:t> </a:t>
            </a:r>
            <a:r>
              <a:rPr lang="en-US" altLang="ja-JP" dirty="0">
                <a:ea typeface="ＭＳ ゴシック" pitchFamily="49" charset="-128"/>
              </a:rPr>
              <a:t>times.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/>
              <p:cNvSpPr txBox="1"/>
              <p:nvPr/>
            </p:nvSpPr>
            <p:spPr>
              <a:xfrm>
                <a:off x="2497782" y="4645347"/>
                <a:ext cx="835293" cy="2791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600" b="1" i="1" smtClean="0">
                              <a:latin typeface="Cambria Math" charset="0"/>
                            </a:rPr>
                            <m:t>𝒑</m:t>
                          </m:r>
                          <m:sSup>
                            <m:sSupPr>
                              <m:ctrlPr>
                                <a:rPr kumimoji="1" lang="en-US" altLang="ja-JP" sz="16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1" i="1" smtClean="0">
                                  <a:latin typeface="Cambria Math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ja-JP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≤</m:t>
                      </m:r>
                      <m:r>
                        <a:rPr kumimoji="1" lang="en-US" altLang="ja-JP" sz="1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𝑘</m:t>
                      </m:r>
                      <m:r>
                        <a:rPr kumimoji="1" lang="en-US" altLang="ja-JP" sz="1600" b="0" i="1" smtClean="0">
                          <a:latin typeface="Cambria Math" charset="0"/>
                        </a:rPr>
                        <m:t>,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7" name="テキスト ボックス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782" y="4645347"/>
                <a:ext cx="835293" cy="279179"/>
              </a:xfrm>
              <a:prstGeom prst="rect">
                <a:avLst/>
              </a:prstGeom>
              <a:blipFill rotWithShape="0">
                <a:blip r:embed="rId14"/>
                <a:stretch>
                  <a:fillRect l="-5839" b="-19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/>
              <p:cNvSpPr txBox="1"/>
              <p:nvPr/>
            </p:nvSpPr>
            <p:spPr>
              <a:xfrm>
                <a:off x="4871903" y="4896396"/>
                <a:ext cx="1638654" cy="6847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140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ja-JP" sz="1400" i="1">
                                          <a:latin typeface="Cambria Math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1400" i="1">
                                          <a:latin typeface="Cambria Math" charset="0"/>
                                        </a:rPr>
                                        <m:t>𝐻</m:t>
                                      </m:r>
                                    </m:e>
                                  </m:acc>
                                </m:e>
                                <m:e>
                                  <m:sSup>
                                    <m:sSupPr>
                                      <m:ctrlPr>
                                        <a:rPr lang="en-US" altLang="ja-JP" sz="1400" b="1" i="1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1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US" altLang="ja-JP" sz="1400" b="1" i="1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ja-JP" sz="1400" b="1" i="1">
                                      <a:latin typeface="Cambria Math" charset="0"/>
                                    </a:rPr>
                                    <m:t>𝒑</m:t>
                                  </m:r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(0)</m:t>
                                  </m:r>
                                </m:sup>
                              </m:sSubSup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ja-JP" sz="1400" i="1">
                                      <a:latin typeface="Cambria Math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ja-JP" sz="1400" b="1" i="1" smtClean="0">
                                          <a:latin typeface="Cambria Math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b="1" i="1" smtClean="0">
                                          <a:latin typeface="Cambria Math" charset="0"/>
                                        </a:rPr>
                                        <m:t>𝒑</m:t>
                                      </m:r>
                                    </m:e>
                                    <m:sup>
                                      <m:r>
                                        <a:rPr lang="en-US" altLang="ja-JP" sz="1400" b="1" i="1" smtClean="0">
                                          <a:latin typeface="Cambria Math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>
                                  <m:r>
                                    <a:rPr lang="en-US" altLang="ja-JP" sz="1400" i="1">
                                      <a:latin typeface="Cambria Math" charset="0"/>
                                    </a:rPr>
                                    <m:t>(0)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&gt;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𝑝𝑡h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1,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903" y="4896396"/>
                <a:ext cx="1638654" cy="68473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/>
              <p:cNvSpPr txBox="1"/>
              <p:nvPr/>
            </p:nvSpPr>
            <p:spPr>
              <a:xfrm>
                <a:off x="2114271" y="5087473"/>
                <a:ext cx="1631601" cy="326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ja-JP" sz="1400" i="1" smtClean="0">
                              <a:latin typeface="Cambria Math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ja-JP" sz="1400" b="1" i="1">
                                  <a:latin typeface="Cambria Math" charset="0"/>
                                </a:rPr>
                                <m:t>𝒑</m:t>
                              </m:r>
                            </m:sub>
                            <m:sup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(0)</m:t>
                              </m:r>
                            </m:sup>
                          </m:sSubSup>
                          <m:r>
                            <a:rPr lang="en-US" altLang="ja-JP" sz="1400" i="1">
                              <a:latin typeface="Cambria Math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400" i="1">
                                  <a:latin typeface="Cambria Math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ja-JP" sz="1400" b="1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b="1" i="1">
                                      <a:latin typeface="Cambria Math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en-US" altLang="ja-JP" sz="1400" b="1" i="1">
                                      <a:latin typeface="Cambria Math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ja-JP" sz="1400" i="1">
                                  <a:latin typeface="Cambria Math" charset="0"/>
                                </a:rPr>
                                <m:t>(0)</m:t>
                              </m:r>
                            </m:sup>
                          </m:sSubSup>
                        </m:e>
                      </m:d>
                      <m:r>
                        <a:rPr lang="en-US" altLang="ja-JP" sz="1400" b="0" i="1" smtClean="0">
                          <a:latin typeface="Cambria Math" charset="0"/>
                        </a:rPr>
                        <m:t>&gt;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𝑝𝑡h</m:t>
                      </m:r>
                      <m:r>
                        <a:rPr lang="en-US" altLang="ja-JP" sz="1400" b="0" i="1" smtClean="0">
                          <a:latin typeface="Cambria Math" charset="0"/>
                        </a:rPr>
                        <m:t>0,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9" name="テキスト ボックス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271" y="5087473"/>
                <a:ext cx="1631601" cy="326693"/>
              </a:xfrm>
              <a:prstGeom prst="rect">
                <a:avLst/>
              </a:prstGeom>
              <a:blipFill rotWithShape="0">
                <a:blip r:embed="rId16"/>
                <a:stretch>
                  <a:fillRect r="-749" b="-169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14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" y="698500"/>
            <a:ext cx="4370430" cy="3892550"/>
          </a:xfrm>
          <a:prstGeom prst="rect">
            <a:avLst/>
          </a:prstGeom>
        </p:spPr>
      </p:pic>
      <p:sp>
        <p:nvSpPr>
          <p:cNvPr id="22" name="テキスト ボックス 11"/>
          <p:cNvSpPr txBox="1">
            <a:spLocks noChangeArrowheads="1"/>
          </p:cNvSpPr>
          <p:nvPr/>
        </p:nvSpPr>
        <p:spPr bwMode="auto">
          <a:xfrm>
            <a:off x="2845555" y="210651"/>
            <a:ext cx="40124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K</a:t>
            </a:r>
            <a:r>
              <a:rPr lang="en-US" altLang="ja-JP" sz="1400" dirty="0"/>
              <a:t>. Yagi, S. Hirata, and K. </a:t>
            </a:r>
            <a:r>
              <a:rPr lang="en-US" altLang="ja-JP" sz="1400" dirty="0" err="1"/>
              <a:t>Hirao</a:t>
            </a:r>
            <a:r>
              <a:rPr lang="en-US" altLang="ja-JP" sz="1400" dirty="0"/>
              <a:t>, PCCP </a:t>
            </a:r>
            <a:r>
              <a:rPr lang="en-US" altLang="ja-JP" sz="1400" b="1" dirty="0"/>
              <a:t>10</a:t>
            </a:r>
            <a:r>
              <a:rPr lang="en-US" altLang="ja-JP" sz="1400" dirty="0"/>
              <a:t>, 1781 (2008).</a:t>
            </a:r>
            <a:endParaRPr lang="ja-JP" altLang="en-US" sz="1400" dirty="0"/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51" y="6090047"/>
            <a:ext cx="3451622" cy="2156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5" name="Group 27"/>
          <p:cNvGrpSpPr>
            <a:grpSpLocks/>
          </p:cNvGrpSpPr>
          <p:nvPr/>
        </p:nvGrpSpPr>
        <p:grpSpPr bwMode="auto">
          <a:xfrm>
            <a:off x="3620599" y="6151960"/>
            <a:ext cx="3073003" cy="2160985"/>
            <a:chOff x="3273" y="1871"/>
            <a:chExt cx="2581" cy="1815"/>
          </a:xfrm>
        </p:grpSpPr>
        <p:pic>
          <p:nvPicPr>
            <p:cNvPr id="26" name="Picture 6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1" y="1958"/>
              <a:ext cx="2421" cy="16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3273" y="1871"/>
              <a:ext cx="274" cy="29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defTabSz="685800">
                <a:defRPr/>
              </a:pPr>
              <a:endParaRPr kumimoji="0" lang="ja-JP" altLang="en-US" sz="1500" kern="0">
                <a:solidFill>
                  <a:sysClr val="windowText" lastClr="000000"/>
                </a:solidFill>
                <a:ea typeface="ＭＳ ゴシック" pitchFamily="49" charset="-128"/>
              </a:endParaRPr>
            </a:p>
          </p:txBody>
        </p:sp>
        <p:sp>
          <p:nvSpPr>
            <p:cNvPr id="28" name="Text Box 8"/>
            <p:cNvSpPr txBox="1">
              <a:spLocks noChangeArrowheads="1"/>
            </p:cNvSpPr>
            <p:nvPr/>
          </p:nvSpPr>
          <p:spPr bwMode="auto">
            <a:xfrm>
              <a:off x="3298" y="3073"/>
              <a:ext cx="380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Symbol" pitchFamily="18" charset="2"/>
                  <a:ea typeface="HG創英角ｺﾞｼｯｸUB" pitchFamily="49" charset="-128"/>
                </a:rPr>
                <a:t>-</a:t>
              </a: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40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5471" y="3111"/>
              <a:ext cx="383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 dirty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+40</a:t>
              </a: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5335" y="3424"/>
              <a:ext cx="383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+39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799" y="3424"/>
              <a:ext cx="349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-29</a:t>
              </a:r>
            </a:p>
          </p:txBody>
        </p:sp>
        <p:sp>
          <p:nvSpPr>
            <p:cNvPr id="32" name="Text Box 12"/>
            <p:cNvSpPr txBox="1">
              <a:spLocks noChangeArrowheads="1"/>
            </p:cNvSpPr>
            <p:nvPr/>
          </p:nvSpPr>
          <p:spPr bwMode="auto">
            <a:xfrm>
              <a:off x="3615" y="3256"/>
              <a:ext cx="349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-31</a:t>
              </a: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5036" y="3256"/>
              <a:ext cx="383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+22</a:t>
              </a:r>
            </a:p>
          </p:txBody>
        </p:sp>
        <p:sp>
          <p:nvSpPr>
            <p:cNvPr id="34" name="Text Box 14"/>
            <p:cNvSpPr txBox="1">
              <a:spLocks noChangeArrowheads="1"/>
            </p:cNvSpPr>
            <p:nvPr/>
          </p:nvSpPr>
          <p:spPr bwMode="auto">
            <a:xfrm>
              <a:off x="4394" y="3256"/>
              <a:ext cx="543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(3079)</a:t>
              </a:r>
            </a:p>
          </p:txBody>
        </p:sp>
        <p:sp>
          <p:nvSpPr>
            <p:cNvPr id="35" name="Text Box 15"/>
            <p:cNvSpPr txBox="1">
              <a:spLocks noChangeArrowheads="1"/>
            </p:cNvSpPr>
            <p:nvPr/>
          </p:nvSpPr>
          <p:spPr bwMode="auto">
            <a:xfrm>
              <a:off x="4441" y="3434"/>
              <a:ext cx="446" cy="25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685800">
                <a:defRPr/>
              </a:pPr>
              <a:r>
                <a:rPr kumimoji="0" lang="en-US" altLang="ja-JP" sz="1350" kern="0">
                  <a:solidFill>
                    <a:sysClr val="windowText" lastClr="000000"/>
                  </a:solidFill>
                  <a:latin typeface="Times New Roman" pitchFamily="18" charset="0"/>
                  <a:ea typeface="HG創英角ｺﾞｼｯｸUB" pitchFamily="49" charset="-128"/>
                </a:rPr>
                <a:t>3059</a:t>
              </a:r>
            </a:p>
          </p:txBody>
        </p:sp>
      </p:grpSp>
      <p:sp>
        <p:nvSpPr>
          <p:cNvPr id="36" name="Text Box 16"/>
          <p:cNvSpPr txBox="1">
            <a:spLocks noChangeArrowheads="1"/>
          </p:cNvSpPr>
          <p:nvPr/>
        </p:nvSpPr>
        <p:spPr bwMode="auto">
          <a:xfrm>
            <a:off x="3964688" y="8358188"/>
            <a:ext cx="245745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ja-JP" sz="1500">
                <a:solidFill>
                  <a:srgbClr val="CC6600"/>
                </a:solidFill>
                <a:ea typeface="HG創英角ｺﾞｼｯｸUB" pitchFamily="49" charset="-128"/>
              </a:rPr>
              <a:t>Multiresolution PES</a:t>
            </a:r>
          </a:p>
        </p:txBody>
      </p:sp>
      <p:sp>
        <p:nvSpPr>
          <p:cNvPr id="37" name="Text Box 18"/>
          <p:cNvSpPr txBox="1">
            <a:spLocks noChangeArrowheads="1"/>
          </p:cNvSpPr>
          <p:nvPr/>
        </p:nvSpPr>
        <p:spPr bwMode="auto">
          <a:xfrm>
            <a:off x="1976344" y="5154216"/>
            <a:ext cx="32127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685800">
              <a:defRPr/>
            </a:pPr>
            <a:r>
              <a:rPr kumimoji="0" lang="en-US" altLang="ja-JP" kern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kumimoji="0" lang="en-US" altLang="ja-JP" kern="0" baseline="-25000">
                <a:solidFill>
                  <a:srgbClr val="000000"/>
                </a:solidFill>
              </a:rPr>
              <a:t>12</a:t>
            </a:r>
            <a:r>
              <a:rPr kumimoji="0" lang="en-US" altLang="ja-JP" kern="0">
                <a:solidFill>
                  <a:srgbClr val="000000"/>
                </a:solidFill>
              </a:rPr>
              <a:t>   ⇔   </a:t>
            </a:r>
            <a:r>
              <a:rPr kumimoji="0" lang="en-US" altLang="ja-JP" kern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kumimoji="0" lang="en-US" altLang="ja-JP" kern="0" baseline="-25000">
                <a:solidFill>
                  <a:srgbClr val="000000"/>
                </a:solidFill>
              </a:rPr>
              <a:t>13</a:t>
            </a:r>
            <a:r>
              <a:rPr kumimoji="0" lang="en-US" altLang="ja-JP" kern="0">
                <a:solidFill>
                  <a:srgbClr val="000000"/>
                </a:solidFill>
              </a:rPr>
              <a:t>+</a:t>
            </a:r>
            <a:r>
              <a:rPr kumimoji="0" lang="en-US" altLang="ja-JP" kern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kumimoji="0" lang="en-US" altLang="ja-JP" kern="0" baseline="-25000">
                <a:solidFill>
                  <a:srgbClr val="000000"/>
                </a:solidFill>
              </a:rPr>
              <a:t>16</a:t>
            </a:r>
            <a:r>
              <a:rPr kumimoji="0" lang="en-US" altLang="ja-JP" kern="0">
                <a:solidFill>
                  <a:srgbClr val="000000"/>
                </a:solidFill>
              </a:rPr>
              <a:t>   ⇔   </a:t>
            </a:r>
            <a:r>
              <a:rPr kumimoji="0" lang="en-US" altLang="ja-JP" kern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kumimoji="0" lang="en-US" altLang="ja-JP" kern="0" baseline="-25000">
                <a:solidFill>
                  <a:srgbClr val="000000"/>
                </a:solidFill>
              </a:rPr>
              <a:t>2</a:t>
            </a:r>
            <a:r>
              <a:rPr kumimoji="0" lang="en-US" altLang="ja-JP" kern="0">
                <a:solidFill>
                  <a:srgbClr val="000000"/>
                </a:solidFill>
              </a:rPr>
              <a:t>+</a:t>
            </a:r>
            <a:r>
              <a:rPr kumimoji="0" lang="en-US" altLang="ja-JP" kern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kumimoji="0" lang="en-US" altLang="ja-JP" kern="0" baseline="-25000">
                <a:solidFill>
                  <a:srgbClr val="000000"/>
                </a:solidFill>
              </a:rPr>
              <a:t>13</a:t>
            </a:r>
            <a:r>
              <a:rPr kumimoji="0" lang="en-US" altLang="ja-JP" kern="0">
                <a:solidFill>
                  <a:srgbClr val="000000"/>
                </a:solidFill>
              </a:rPr>
              <a:t>+</a:t>
            </a:r>
            <a:r>
              <a:rPr kumimoji="0" lang="en-US" altLang="ja-JP" kern="0">
                <a:solidFill>
                  <a:srgbClr val="000000"/>
                </a:solidFill>
                <a:latin typeface="Symbol" pitchFamily="18" charset="2"/>
              </a:rPr>
              <a:t>n</a:t>
            </a:r>
            <a:r>
              <a:rPr kumimoji="0" lang="en-US" altLang="ja-JP" kern="0" baseline="-2500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38" name="Text Box 19"/>
          <p:cNvSpPr txBox="1">
            <a:spLocks noChangeArrowheads="1"/>
          </p:cNvSpPr>
          <p:nvPr/>
        </p:nvSpPr>
        <p:spPr bwMode="auto">
          <a:xfrm>
            <a:off x="1741791" y="5497116"/>
            <a:ext cx="79970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500">
                <a:ea typeface="HG創英角ｺﾞｼｯｸUB" pitchFamily="49" charset="-128"/>
              </a:rPr>
              <a:t>(CH str.)</a:t>
            </a:r>
          </a:p>
        </p:txBody>
      </p:sp>
      <p:sp>
        <p:nvSpPr>
          <p:cNvPr id="39" name="Text Box 20"/>
          <p:cNvSpPr txBox="1">
            <a:spLocks noChangeArrowheads="1"/>
          </p:cNvSpPr>
          <p:nvPr/>
        </p:nvSpPr>
        <p:spPr bwMode="auto">
          <a:xfrm>
            <a:off x="2794304" y="5497116"/>
            <a:ext cx="106792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500">
                <a:ea typeface="HG創英角ｺﾞｼｯｸUB" pitchFamily="49" charset="-128"/>
              </a:rPr>
              <a:t>(CCH bend)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4096847" y="5497116"/>
            <a:ext cx="165712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500">
                <a:ea typeface="HG創英角ｺﾞｼｯｸUB" pitchFamily="49" charset="-128"/>
              </a:rPr>
              <a:t>(Ring deformation)</a:t>
            </a:r>
          </a:p>
        </p:txBody>
      </p:sp>
      <p:grpSp>
        <p:nvGrpSpPr>
          <p:cNvPr id="41" name="Group 22"/>
          <p:cNvGrpSpPr>
            <a:grpSpLocks/>
          </p:cNvGrpSpPr>
          <p:nvPr/>
        </p:nvGrpSpPr>
        <p:grpSpPr bwMode="auto">
          <a:xfrm>
            <a:off x="691660" y="5145882"/>
            <a:ext cx="707231" cy="756047"/>
            <a:chOff x="606" y="1658"/>
            <a:chExt cx="784" cy="907"/>
          </a:xfrm>
        </p:grpSpPr>
        <p:sp>
          <p:nvSpPr>
            <p:cNvPr id="42" name="AutoShape 23"/>
            <p:cNvSpPr>
              <a:spLocks noChangeArrowheads="1"/>
            </p:cNvSpPr>
            <p:nvPr/>
          </p:nvSpPr>
          <p:spPr bwMode="auto">
            <a:xfrm rot="5400000">
              <a:off x="544" y="1720"/>
              <a:ext cx="907" cy="784"/>
            </a:xfrm>
            <a:prstGeom prst="hexagon">
              <a:avLst>
                <a:gd name="adj" fmla="val 28922"/>
                <a:gd name="vf" fmla="val 11547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defTabSz="685800">
                <a:defRPr/>
              </a:pPr>
              <a:endParaRPr kumimoji="0" lang="ja-JP" altLang="en-US" sz="1500" kern="0">
                <a:solidFill>
                  <a:sysClr val="windowText" lastClr="000000"/>
                </a:solidFill>
                <a:ea typeface="ＭＳ ゴシック" pitchFamily="49" charset="-128"/>
              </a:endParaRPr>
            </a:p>
          </p:txBody>
        </p:sp>
        <p:sp>
          <p:nvSpPr>
            <p:cNvPr id="43" name="Oval 24"/>
            <p:cNvSpPr>
              <a:spLocks noChangeArrowheads="1"/>
            </p:cNvSpPr>
            <p:nvPr/>
          </p:nvSpPr>
          <p:spPr bwMode="auto">
            <a:xfrm>
              <a:off x="732" y="1857"/>
              <a:ext cx="514" cy="5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defTabSz="685800">
                <a:defRPr/>
              </a:pPr>
              <a:endParaRPr kumimoji="0" lang="ja-JP" altLang="en-US" sz="1500" kern="0">
                <a:solidFill>
                  <a:sysClr val="windowText" lastClr="000000"/>
                </a:solidFill>
                <a:ea typeface="ＭＳ ゴシック" pitchFamily="49" charset="-128"/>
              </a:endParaRPr>
            </a:p>
          </p:txBody>
        </p:sp>
      </p:grpSp>
      <p:sp>
        <p:nvSpPr>
          <p:cNvPr id="44" name="Text Box 25"/>
          <p:cNvSpPr txBox="1">
            <a:spLocks noChangeArrowheads="1"/>
          </p:cNvSpPr>
          <p:nvPr/>
        </p:nvSpPr>
        <p:spPr bwMode="auto">
          <a:xfrm>
            <a:off x="161831" y="8358188"/>
            <a:ext cx="286702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800">
              <a:defRPr/>
            </a:pPr>
            <a:r>
              <a:rPr kumimoji="0" lang="en-US" altLang="ja-JP" sz="1500" kern="0">
                <a:solidFill>
                  <a:srgbClr val="CC6600"/>
                </a:solidFill>
                <a:ea typeface="HG創英角ｺﾞｼｯｸUB" pitchFamily="49" charset="-128"/>
              </a:rPr>
              <a:t>QFF (</a:t>
            </a:r>
            <a:r>
              <a:rPr kumimoji="0" lang="en-US" altLang="ja-JP" sz="1500" kern="0">
                <a:solidFill>
                  <a:srgbClr val="CC6600"/>
                </a:solidFill>
              </a:rPr>
              <a:t>B3LYP/cc-pVDZ)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27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495"/>
    </mc:Choice>
    <mc:Fallback xmlns="">
      <p:transition xmlns:p14="http://schemas.microsoft.com/office/powerpoint/2010/main" advTm="6049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|8.4|4.2"/>
</p:tagLst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1296</Words>
  <Application>Microsoft Macintosh PowerPoint</Application>
  <PresentationFormat>画面に合わせる (4:3)</PresentationFormat>
  <Paragraphs>134</Paragraphs>
  <Slides>7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Calibri</vt:lpstr>
      <vt:lpstr>Cambria Math</vt:lpstr>
      <vt:lpstr>HG創英角ｺﾞｼｯｸUB</vt:lpstr>
      <vt:lpstr>ＭＳ Ｐゴシック</vt:lpstr>
      <vt:lpstr>ＭＳ ゴシック</vt:lpstr>
      <vt:lpstr>Symbol</vt:lpstr>
      <vt:lpstr>Times New Roman</vt:lpstr>
      <vt:lpstr>Arial</vt:lpstr>
      <vt:lpstr>ホワイト</vt:lpstr>
      <vt:lpstr>数式</vt:lpstr>
      <vt:lpstr>Vibrational Møller Plesset Perturbation Theory</vt:lpstr>
      <vt:lpstr>PowerPoint プレゼンテーション</vt:lpstr>
      <vt:lpstr>PowerPoint プレゼンテーション</vt:lpstr>
      <vt:lpstr>Vibrational Quasi-degenerate Perturbation Theory</vt:lpstr>
      <vt:lpstr>PowerPoint プレゼンテーション</vt:lpstr>
      <vt:lpstr>PowerPoint プレゼンテーション</vt:lpstr>
      <vt:lpstr>PowerPoint プレゼンテーション</vt:lpstr>
    </vt:vector>
  </TitlesOfParts>
  <Company>RIKEN</Company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Yagi Kiyoshi</dc:creator>
  <cp:lastModifiedBy>Kiyoshi Yagi</cp:lastModifiedBy>
  <cp:revision>231</cp:revision>
  <dcterms:created xsi:type="dcterms:W3CDTF">2014-01-10T01:02:11Z</dcterms:created>
  <dcterms:modified xsi:type="dcterms:W3CDTF">2018-10-19T14:06:02Z</dcterms:modified>
</cp:coreProperties>
</file>