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348" r:id="rId3"/>
    <p:sldId id="257" r:id="rId4"/>
    <p:sldId id="329" r:id="rId5"/>
    <p:sldId id="330" r:id="rId6"/>
    <p:sldId id="291" r:id="rId7"/>
    <p:sldId id="304" r:id="rId8"/>
    <p:sldId id="331" r:id="rId9"/>
    <p:sldId id="332" r:id="rId10"/>
    <p:sldId id="334" r:id="rId11"/>
    <p:sldId id="335" r:id="rId12"/>
    <p:sldId id="333" r:id="rId13"/>
    <p:sldId id="336" r:id="rId14"/>
    <p:sldId id="338" r:id="rId15"/>
    <p:sldId id="339" r:id="rId16"/>
    <p:sldId id="337" r:id="rId17"/>
    <p:sldId id="340" r:id="rId18"/>
    <p:sldId id="341" r:id="rId19"/>
    <p:sldId id="343" r:id="rId20"/>
    <p:sldId id="344" r:id="rId21"/>
    <p:sldId id="345" r:id="rId22"/>
    <p:sldId id="346" r:id="rId23"/>
    <p:sldId id="347" r:id="rId2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52" userDrawn="1">
          <p15:clr>
            <a:srgbClr val="A4A3A4"/>
          </p15:clr>
        </p15:guide>
        <p15:guide id="2" pos="5239" userDrawn="1">
          <p15:clr>
            <a:srgbClr val="A4A3A4"/>
          </p15:clr>
        </p15:guide>
        <p15:guide id="3" pos="4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0"/>
    <p:restoredTop sz="89744"/>
  </p:normalViewPr>
  <p:slideViewPr>
    <p:cSldViewPr snapToGrid="0" snapToObjects="1">
      <p:cViewPr varScale="1">
        <p:scale>
          <a:sx n="78" d="100"/>
          <a:sy n="78" d="100"/>
        </p:scale>
        <p:origin x="1240" y="184"/>
      </p:cViewPr>
      <p:guideLst>
        <p:guide orient="horz" pos="3952"/>
        <p:guide pos="5239"/>
        <p:guide pos="49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69DC26-B38B-F143-8CF0-891C5D30D367}" type="datetimeFigureOut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330B12-DA10-564A-B315-552E0E80E3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5151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60AB-3E3A-634E-9588-3634E3BE52A0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97464-49D2-A046-AC0E-5FDFD3DF665B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D1245-BC8C-4342-A14F-D901B9B13210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5DFC-0E6C-E144-A5DD-E851AA0EE050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3E6F4-CB37-3348-B268-694CC61CFDE2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3CE9-A62D-D54F-B5B8-E5081BC50FF5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792D3-1EAE-B941-8FA8-A45BDC58D538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76D4D-D591-7843-A186-DB885C000B62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10034-284E-534E-87ED-A26A40A9A5A4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2FB92-4CFC-BF4B-81B2-16888C599581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F2432-0CDD-C544-BAB3-85372DA356EC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01117-FCED-794E-BE88-16E7FC9A3D9F}" type="datetime1">
              <a:rPr kumimoji="1" lang="ja-JP" altLang="en-US" smtClean="0"/>
              <a:t>2019/12/10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743873" y="1584506"/>
            <a:ext cx="75571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dirty="0"/>
              <a:t>Anharmonic vibrational calculations based on a QM/MM potential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97781" y="4020685"/>
            <a:ext cx="4093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Theoretical Molecular Science Laboratory</a:t>
            </a:r>
          </a:p>
          <a:p>
            <a:pPr algn="ctr"/>
            <a:r>
              <a:rPr kumimoji="1" lang="en-US" altLang="ja-JP" dirty="0"/>
              <a:t>RIKEN Cluster for Pioneering Research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/>
              <a:t>2019/11/10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Kiyoshi Yagi</a:t>
            </a:r>
          </a:p>
          <a:p>
            <a:pPr algn="ctr"/>
            <a:r>
              <a:rPr kumimoji="1" lang="en-US" altLang="ja-JP" dirty="0" err="1"/>
              <a:t>kiyoshi.yagi@riken.jp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00247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4A30B41-3586-E340-9E01-E6263AFB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A79D199-F7C7-9F4B-980E-70BDD4DCDEF2}"/>
              </a:ext>
            </a:extLst>
          </p:cNvPr>
          <p:cNvSpPr txBox="1"/>
          <p:nvPr/>
        </p:nvSpPr>
        <p:spPr>
          <a:xfrm>
            <a:off x="2630466" y="1639800"/>
            <a:ext cx="31127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%</a:t>
            </a:r>
            <a:r>
              <a:rPr lang="en-US" altLang="ja-JP" sz="1400" dirty="0" err="1"/>
              <a:t>chk</a:t>
            </a:r>
            <a:r>
              <a:rPr lang="en-US" altLang="ja-JP" sz="1400" dirty="0"/>
              <a:t>=</a:t>
            </a:r>
            <a:r>
              <a:rPr lang="en-US" altLang="ja-JP" sz="1400" dirty="0" err="1"/>
              <a:t>gaussian.chk</a:t>
            </a:r>
            <a:endParaRPr lang="en-US" altLang="ja-JP" sz="1400" dirty="0"/>
          </a:p>
          <a:p>
            <a:r>
              <a:rPr lang="en-US" altLang="ja-JP" sz="1400" dirty="0"/>
              <a:t>...</a:t>
            </a:r>
          </a:p>
          <a:p>
            <a:r>
              <a:rPr lang="en-US" altLang="ja-JP" sz="1400" dirty="0"/>
              <a:t>Charge </a:t>
            </a:r>
            <a:r>
              <a:rPr lang="en-US" altLang="ja-JP" sz="1400" dirty="0">
                <a:solidFill>
                  <a:srgbClr val="FF0000"/>
                </a:solidFill>
              </a:rPr>
              <a:t>Force</a:t>
            </a:r>
            <a:r>
              <a:rPr lang="en-US" altLang="ja-JP" sz="1400" dirty="0"/>
              <a:t> Prop=(</a:t>
            </a:r>
            <a:r>
              <a:rPr lang="en-US" altLang="ja-JP" sz="1400" dirty="0" err="1"/>
              <a:t>Field,Read</a:t>
            </a:r>
            <a:r>
              <a:rPr lang="en-US" altLang="ja-JP" sz="1400" dirty="0"/>
              <a:t>) pop=</a:t>
            </a:r>
            <a:r>
              <a:rPr lang="en-US" altLang="ja-JP" sz="1400" dirty="0" err="1"/>
              <a:t>mk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Gaussian run for QMMM in genesis</a:t>
            </a:r>
          </a:p>
          <a:p>
            <a:endParaRPr lang="en-US" altLang="ja-JP" sz="1400" dirty="0"/>
          </a:p>
          <a:p>
            <a:r>
              <a:rPr lang="en-US" altLang="ja-JP" sz="1400" dirty="0"/>
              <a:t>0 1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#coordinate#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#charge#</a:t>
            </a:r>
          </a:p>
          <a:p>
            <a:r>
              <a:rPr lang="en-US" altLang="ja-JP" sz="1400" dirty="0">
                <a:solidFill>
                  <a:srgbClr val="FF0000"/>
                </a:solidFill>
              </a:rPr>
              <a:t>#</a:t>
            </a:r>
            <a:r>
              <a:rPr lang="en-US" altLang="ja-JP" sz="1400" dirty="0" err="1">
                <a:solidFill>
                  <a:srgbClr val="FF0000"/>
                </a:solidFill>
              </a:rPr>
              <a:t>elec_field</a:t>
            </a:r>
            <a:r>
              <a:rPr lang="en-US" altLang="ja-JP" sz="1400" dirty="0">
                <a:solidFill>
                  <a:srgbClr val="FF0000"/>
                </a:solidFill>
              </a:rPr>
              <a:t>#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8BA458C-8511-8248-ADD0-D4FE30A972DA}"/>
              </a:ext>
            </a:extLst>
          </p:cNvPr>
          <p:cNvSpPr/>
          <p:nvPr/>
        </p:nvSpPr>
        <p:spPr>
          <a:xfrm>
            <a:off x="2241176" y="1172253"/>
            <a:ext cx="4930589" cy="2718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61784C-9337-DA43-8658-B83629F20CF2}"/>
              </a:ext>
            </a:extLst>
          </p:cNvPr>
          <p:cNvSpPr txBox="1"/>
          <p:nvPr/>
        </p:nvSpPr>
        <p:spPr>
          <a:xfrm>
            <a:off x="3920494" y="1232940"/>
            <a:ext cx="144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gaussian.com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3BC9FC-AE5A-6943-B207-6321F1C7627B}"/>
              </a:ext>
            </a:extLst>
          </p:cNvPr>
          <p:cNvSpPr txBox="1"/>
          <p:nvPr/>
        </p:nvSpPr>
        <p:spPr>
          <a:xfrm>
            <a:off x="792163" y="192619"/>
            <a:ext cx="7555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template file looks as follow. #coordinate#, #charge#, and #</a:t>
            </a:r>
            <a:r>
              <a:rPr kumimoji="1" lang="en-US" altLang="ja-JP" dirty="0" err="1"/>
              <a:t>elec_field</a:t>
            </a:r>
            <a:r>
              <a:rPr lang="en-US" altLang="ja-JP" dirty="0"/>
              <a:t># are replaced by the program. Note that we need to set a “force” option to obtain the gradient.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F19264-B07A-5C48-9D26-CE458145B9D5}"/>
              </a:ext>
            </a:extLst>
          </p:cNvPr>
          <p:cNvSpPr txBox="1"/>
          <p:nvPr/>
        </p:nvSpPr>
        <p:spPr>
          <a:xfrm>
            <a:off x="4647693" y="1534280"/>
            <a:ext cx="2252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The name of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chk</a:t>
            </a:r>
            <a:r>
              <a:rPr kumimoji="1" lang="en-US" altLang="ja-JP" sz="1400" dirty="0">
                <a:solidFill>
                  <a:srgbClr val="FF0000"/>
                </a:solidFill>
              </a:rPr>
              <a:t> file is fixed. Don’t change!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3B26F77-0D5E-2741-BFBA-ED7B42489086}"/>
              </a:ext>
            </a:extLst>
          </p:cNvPr>
          <p:cNvCxnSpPr/>
          <p:nvPr/>
        </p:nvCxnSpPr>
        <p:spPr>
          <a:xfrm flipH="1">
            <a:off x="4213860" y="1792200"/>
            <a:ext cx="4191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BA79BDF-4DD1-6B40-A010-0A4678AFBA7F}"/>
              </a:ext>
            </a:extLst>
          </p:cNvPr>
          <p:cNvSpPr txBox="1"/>
          <p:nvPr/>
        </p:nvSpPr>
        <p:spPr>
          <a:xfrm>
            <a:off x="4081528" y="3256914"/>
            <a:ext cx="2584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These keys are replaced by GENESIS.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81453C8D-55B7-D14E-B3A4-A2F8A96E3F3F}"/>
              </a:ext>
            </a:extLst>
          </p:cNvPr>
          <p:cNvSpPr/>
          <p:nvPr/>
        </p:nvSpPr>
        <p:spPr>
          <a:xfrm>
            <a:off x="3966360" y="3194807"/>
            <a:ext cx="72000" cy="593027"/>
          </a:xfrm>
          <a:prstGeom prst="rightBrace">
            <a:avLst>
              <a:gd name="adj1" fmla="val 5312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F60127D-EA3D-404C-9F49-15762432117B}"/>
              </a:ext>
            </a:extLst>
          </p:cNvPr>
          <p:cNvSpPr txBox="1"/>
          <p:nvPr/>
        </p:nvSpPr>
        <p:spPr>
          <a:xfrm>
            <a:off x="2968084" y="5001315"/>
            <a:ext cx="302031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# --- Set the path for Gaussian ---</a:t>
            </a:r>
          </a:p>
          <a:p>
            <a:r>
              <a:rPr lang="en-US" altLang="ja-JP" sz="1400" dirty="0"/>
              <a:t>export g09root</a:t>
            </a:r>
            <a:r>
              <a:rPr lang="en-US" altLang="ja-JP" sz="1400" dirty="0">
                <a:solidFill>
                  <a:srgbClr val="FF0000"/>
                </a:solidFill>
              </a:rPr>
              <a:t>=/path/to/gaussian</a:t>
            </a:r>
          </a:p>
          <a:p>
            <a:r>
              <a:rPr lang="en-US" altLang="ja-JP" sz="1400" dirty="0"/>
              <a:t>...</a:t>
            </a:r>
          </a:p>
          <a:p>
            <a:r>
              <a:rPr lang="en-US" altLang="ja-JP" sz="1400" dirty="0"/>
              <a:t># --- Set the path for a scratch folder ---</a:t>
            </a:r>
          </a:p>
          <a:p>
            <a:r>
              <a:rPr lang="en-US" altLang="ja-JP" sz="1400" dirty="0"/>
              <a:t>scratch</a:t>
            </a:r>
            <a:r>
              <a:rPr lang="en-US" altLang="ja-JP" sz="1400" dirty="0">
                <a:solidFill>
                  <a:srgbClr val="FF0000"/>
                </a:solidFill>
              </a:rPr>
              <a:t>=/</a:t>
            </a:r>
            <a:r>
              <a:rPr lang="en-US" altLang="ja-JP" sz="1400" dirty="0" err="1">
                <a:solidFill>
                  <a:srgbClr val="FF0000"/>
                </a:solidFill>
              </a:rPr>
              <a:t>scr</a:t>
            </a:r>
            <a:r>
              <a:rPr lang="en-US" altLang="ja-JP" sz="1400" dirty="0">
                <a:solidFill>
                  <a:srgbClr val="FF0000"/>
                </a:solidFill>
              </a:rPr>
              <a:t>/$USER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6D310F8-25A7-3141-9FA2-597141D3B0FF}"/>
              </a:ext>
            </a:extLst>
          </p:cNvPr>
          <p:cNvSpPr/>
          <p:nvPr/>
        </p:nvSpPr>
        <p:spPr>
          <a:xfrm>
            <a:off x="2259106" y="4622668"/>
            <a:ext cx="4948518" cy="16516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00930F-72A4-924A-AC4B-182AA1A92A67}"/>
              </a:ext>
            </a:extLst>
          </p:cNvPr>
          <p:cNvSpPr txBox="1"/>
          <p:nvPr/>
        </p:nvSpPr>
        <p:spPr>
          <a:xfrm>
            <a:off x="3913590" y="4683355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runGau.sh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2CBFD49-E34A-2243-AB8D-4932767A4725}"/>
              </a:ext>
            </a:extLst>
          </p:cNvPr>
          <p:cNvSpPr txBox="1"/>
          <p:nvPr/>
        </p:nvSpPr>
        <p:spPr>
          <a:xfrm>
            <a:off x="792164" y="3971268"/>
            <a:ext cx="752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first part of </a:t>
            </a:r>
            <a:r>
              <a:rPr kumimoji="1" lang="en-US" altLang="ja-JP" dirty="0" err="1"/>
              <a:t>runGau.sh</a:t>
            </a:r>
            <a:r>
              <a:rPr kumimoji="1" lang="en-US" altLang="ja-JP" dirty="0"/>
              <a:t> is as follow. Make sure that the path to Gaussian </a:t>
            </a:r>
            <a:r>
              <a:rPr lang="en-US" altLang="ja-JP" dirty="0"/>
              <a:t>and a local scratch directory are set correctly.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7128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818353D-7EAA-EE4C-B1C3-2A302D91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141B40-9AB1-4D41-93B0-BB097C981BD6}"/>
              </a:ext>
            </a:extLst>
          </p:cNvPr>
          <p:cNvSpPr txBox="1"/>
          <p:nvPr/>
        </p:nvSpPr>
        <p:spPr>
          <a:xfrm>
            <a:off x="1015037" y="1788614"/>
            <a:ext cx="7301875" cy="95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&gt; export  QM_NUM_THREADS=8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&gt; export OMP_NUM_THREADS=8</a:t>
            </a:r>
          </a:p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mpirun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-np 4 --map-by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node:pe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=8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atdyn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qmmm_mkqff.inp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&gt;&amp;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qmmm_mkqff.out</a:t>
            </a:r>
            <a:endParaRPr lang="en-US" altLang="ja-JP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3E9690C-6064-8947-A168-988B18867AC8}"/>
              </a:ext>
            </a:extLst>
          </p:cNvPr>
          <p:cNvSpPr txBox="1"/>
          <p:nvPr/>
        </p:nvSpPr>
        <p:spPr>
          <a:xfrm>
            <a:off x="700505" y="726987"/>
            <a:ext cx="7719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Now, we run GENESIS. The following command invokes 4 MPI processes using 8 thread. The number of MPI processes must match with “</a:t>
            </a:r>
            <a:r>
              <a:rPr lang="en-US" altLang="ja-JP" dirty="0" err="1"/>
              <a:t>nreplica</a:t>
            </a:r>
            <a:r>
              <a:rPr lang="en-US" altLang="ja-JP" dirty="0"/>
              <a:t>” in [VIBRATION] section of the input.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3F50922-3EB2-5643-925C-B50102F7B878}"/>
              </a:ext>
            </a:extLst>
          </p:cNvPr>
          <p:cNvSpPr txBox="1"/>
          <p:nvPr/>
        </p:nvSpPr>
        <p:spPr>
          <a:xfrm>
            <a:off x="700505" y="2840360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You will see the following message in the output if the jobs are running,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EDADBC8-71FB-0141-8F93-6936A49B8D26}"/>
              </a:ext>
            </a:extLst>
          </p:cNvPr>
          <p:cNvSpPr txBox="1"/>
          <p:nvPr/>
        </p:nvSpPr>
        <p:spPr>
          <a:xfrm>
            <a:off x="1640040" y="3329215"/>
            <a:ext cx="50133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Compute energy at grid points: </a:t>
            </a:r>
            <a:r>
              <a:rPr lang="en-US" altLang="ja-JP" sz="1400" dirty="0" err="1"/>
              <a:t>minfo</a:t>
            </a:r>
            <a:r>
              <a:rPr lang="en-US" altLang="ja-JP" sz="1400" dirty="0"/>
              <a:t> files created in [ </a:t>
            </a:r>
            <a:r>
              <a:rPr lang="en-US" altLang="ja-JP" sz="1400" dirty="0" err="1"/>
              <a:t>minfo.files</a:t>
            </a:r>
            <a:r>
              <a:rPr lang="en-US" altLang="ja-JP" sz="1400" dirty="0"/>
              <a:t> ]</a:t>
            </a:r>
          </a:p>
          <a:p>
            <a:r>
              <a:rPr lang="en-US" altLang="ja-JP" sz="1400" dirty="0"/>
              <a:t>      Done for             mkqff8-0 :    </a:t>
            </a:r>
            <a:r>
              <a:rPr lang="en-US" altLang="ja-JP" sz="1400" dirty="0" err="1"/>
              <a:t>replicaID</a:t>
            </a:r>
            <a:r>
              <a:rPr lang="en-US" altLang="ja-JP" sz="1400" dirty="0"/>
              <a:t> =     3</a:t>
            </a:r>
          </a:p>
          <a:p>
            <a:r>
              <a:rPr lang="en-US" altLang="ja-JP" sz="1400" dirty="0"/>
              <a:t>      Done for             mkqff8-2 :    </a:t>
            </a:r>
            <a:r>
              <a:rPr lang="en-US" altLang="ja-JP" sz="1400" dirty="0" err="1"/>
              <a:t>replicaID</a:t>
            </a:r>
            <a:r>
              <a:rPr lang="en-US" altLang="ja-JP" sz="1400" dirty="0"/>
              <a:t> =     1</a:t>
            </a:r>
          </a:p>
          <a:p>
            <a:r>
              <a:rPr lang="en-US" altLang="ja-JP" sz="1400" dirty="0"/>
              <a:t>      Done for             </a:t>
            </a:r>
            <a:r>
              <a:rPr lang="en-US" altLang="ja-JP" sz="1400" dirty="0" err="1"/>
              <a:t>mkqff-eq</a:t>
            </a:r>
            <a:r>
              <a:rPr lang="en-US" altLang="ja-JP" sz="1400" dirty="0"/>
              <a:t> :    </a:t>
            </a:r>
            <a:r>
              <a:rPr lang="en-US" altLang="ja-JP" sz="1400" dirty="0" err="1"/>
              <a:t>replicaID</a:t>
            </a:r>
            <a:r>
              <a:rPr lang="en-US" altLang="ja-JP" sz="1400" dirty="0"/>
              <a:t> =     2</a:t>
            </a:r>
          </a:p>
          <a:p>
            <a:r>
              <a:rPr lang="en-US" altLang="ja-JP" sz="1400" dirty="0"/>
              <a:t>      Done for             mkqff8-1 :    </a:t>
            </a:r>
            <a:r>
              <a:rPr lang="en-US" altLang="ja-JP" sz="1400" dirty="0" err="1"/>
              <a:t>replicaID</a:t>
            </a:r>
            <a:r>
              <a:rPr lang="en-US" altLang="ja-JP" sz="1400" dirty="0"/>
              <a:t> =     4</a:t>
            </a:r>
            <a:endParaRPr kumimoji="1" lang="ja-JP" altLang="en-US" sz="140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114F544-90A4-734E-AA50-15A9459895DD}"/>
              </a:ext>
            </a:extLst>
          </p:cNvPr>
          <p:cNvSpPr/>
          <p:nvPr/>
        </p:nvSpPr>
        <p:spPr>
          <a:xfrm>
            <a:off x="1016000" y="3267500"/>
            <a:ext cx="7044267" cy="12283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1C7892-96B4-3446-83E0-4C52156AA1B1}"/>
              </a:ext>
            </a:extLst>
          </p:cNvPr>
          <p:cNvSpPr txBox="1"/>
          <p:nvPr/>
        </p:nvSpPr>
        <p:spPr>
          <a:xfrm>
            <a:off x="700505" y="4610802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and the results are stored in a “</a:t>
            </a:r>
            <a:r>
              <a:rPr kumimoji="1" lang="en-US" altLang="ja-JP" dirty="0" err="1"/>
              <a:t>minfo.files</a:t>
            </a:r>
            <a:r>
              <a:rPr kumimoji="1" lang="en-US" altLang="ja-JP" dirty="0"/>
              <a:t>” directory,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C28A76-D8FF-C141-AEB4-3E978487BA7F}"/>
              </a:ext>
            </a:extLst>
          </p:cNvPr>
          <p:cNvSpPr txBox="1"/>
          <p:nvPr/>
        </p:nvSpPr>
        <p:spPr>
          <a:xfrm>
            <a:off x="1016000" y="5169768"/>
            <a:ext cx="7061200" cy="95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&gt; ls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minfo.files</a:t>
            </a:r>
            <a:endParaRPr lang="en-US" altLang="ja-JP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mkqff-eq.minfo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     mkqff10_9-0.minfo   mkqff11_10-1.minfo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mkqff10-0.minfo     mkqff10_9-1.minfo   mkqff11_10-2.minfo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2740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5A1BA5D-7687-DF41-ACE9-DFCE8260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C85F41F-A98D-3449-8F83-25E7530287B4}"/>
              </a:ext>
            </a:extLst>
          </p:cNvPr>
          <p:cNvSpPr txBox="1"/>
          <p:nvPr/>
        </p:nvSpPr>
        <p:spPr>
          <a:xfrm>
            <a:off x="700505" y="726987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When the GENESIS job is done, we run </a:t>
            </a:r>
            <a:r>
              <a:rPr lang="en-US" altLang="ja-JP" dirty="0" err="1"/>
              <a:t>MakePES</a:t>
            </a:r>
            <a:r>
              <a:rPr lang="en-US" altLang="ja-JP" dirty="0"/>
              <a:t> again,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6CE20E-F145-2E41-9750-24B63C0DB6EA}"/>
              </a:ext>
            </a:extLst>
          </p:cNvPr>
          <p:cNvSpPr txBox="1"/>
          <p:nvPr/>
        </p:nvSpPr>
        <p:spPr>
          <a:xfrm>
            <a:off x="700505" y="2013031"/>
            <a:ext cx="771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Then, it will create a mop file, where the information of QFF coefficients are included.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710D555-987E-0D44-B7B9-1DC586B08B23}"/>
              </a:ext>
            </a:extLst>
          </p:cNvPr>
          <p:cNvSpPr txBox="1"/>
          <p:nvPr/>
        </p:nvSpPr>
        <p:spPr>
          <a:xfrm>
            <a:off x="2090802" y="3243883"/>
            <a:ext cx="4112774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ea typeface="Courier" charset="0"/>
                <a:cs typeface="Courier" charset="0"/>
              </a:rPr>
              <a:t>SCALING FREQUENCIES N_FRQS=12</a:t>
            </a:r>
          </a:p>
          <a:p>
            <a:r>
              <a:rPr lang="en-US" altLang="ja-JP" sz="1400" dirty="0">
                <a:ea typeface="Courier" charset="0"/>
                <a:cs typeface="Courier" charset="0"/>
              </a:rPr>
              <a:t>8.2309152545488990000000e-04</a:t>
            </a:r>
          </a:p>
          <a:p>
            <a:r>
              <a:rPr lang="en-US" altLang="ja-JP" sz="1400" dirty="0">
                <a:ea typeface="Courier" charset="0"/>
                <a:cs typeface="Courier" charset="0"/>
              </a:rPr>
              <a:t>1.3157446189111168000000e-03</a:t>
            </a:r>
          </a:p>
          <a:p>
            <a:r>
              <a:rPr lang="en-US" altLang="ja-JP" sz="1400" dirty="0">
                <a:ea typeface="Courier" charset="0"/>
                <a:cs typeface="Courier" charset="0"/>
              </a:rPr>
              <a:t>...</a:t>
            </a:r>
          </a:p>
          <a:p>
            <a:r>
              <a:rPr lang="en-US" altLang="ja-JP" sz="1400" dirty="0">
                <a:ea typeface="Courier" charset="0"/>
                <a:cs typeface="Courier" charset="0"/>
              </a:rPr>
              <a:t>DALTON_FOR_MIDAS B3LYP-D3/cc-</a:t>
            </a:r>
            <a:r>
              <a:rPr lang="en-US" altLang="ja-JP" sz="1400" dirty="0" err="1">
                <a:ea typeface="Courier" charset="0"/>
                <a:cs typeface="Courier" charset="0"/>
              </a:rPr>
              <a:t>pVDZ</a:t>
            </a:r>
            <a:endParaRPr lang="en-US" altLang="ja-JP" sz="1400" dirty="0">
              <a:ea typeface="Courier" charset="0"/>
              <a:cs typeface="Courier" charset="0"/>
            </a:endParaRPr>
          </a:p>
          <a:p>
            <a:r>
              <a:rPr lang="en-US" altLang="ja-JP" sz="1400" dirty="0">
                <a:ea typeface="Courier" charset="0"/>
                <a:cs typeface="Courier" charset="0"/>
              </a:rPr>
              <a:t>-3.7152377587419910000000e-05    9</a:t>
            </a:r>
          </a:p>
          <a:p>
            <a:r>
              <a:rPr lang="en-US" altLang="ja-JP" sz="1400" dirty="0">
                <a:ea typeface="Courier" charset="0"/>
                <a:cs typeface="Courier" charset="0"/>
              </a:rPr>
              <a:t> 2.9957574984083245000000e-03    9    9</a:t>
            </a:r>
          </a:p>
          <a:p>
            <a:r>
              <a:rPr lang="en-US" altLang="ja-JP" sz="1400" dirty="0">
                <a:ea typeface="Courier" charset="0"/>
                <a:cs typeface="Courier" charset="0"/>
              </a:rPr>
              <a:t>-4.3574279250144276000000e-05    9    9    9</a:t>
            </a:r>
          </a:p>
          <a:p>
            <a:r>
              <a:rPr lang="en-US" altLang="ja-JP" sz="1400" dirty="0">
                <a:ea typeface="Courier" charset="0"/>
                <a:cs typeface="Courier" charset="0"/>
              </a:rPr>
              <a:t> 8.7827684324674090000000e-06    9    9    9    9</a:t>
            </a:r>
          </a:p>
          <a:p>
            <a:r>
              <a:rPr lang="en-US" altLang="ja-JP" sz="1400" dirty="0">
                <a:ea typeface="Courier" charset="0"/>
                <a:cs typeface="Courier" charset="0"/>
              </a:rPr>
              <a:t> 7.7816868733945820000000e-06   10</a:t>
            </a:r>
          </a:p>
          <a:p>
            <a:r>
              <a:rPr lang="en-US" altLang="ja-JP" sz="1400" dirty="0">
                <a:ea typeface="Courier" charset="0"/>
                <a:cs typeface="Courier" charset="0"/>
              </a:rPr>
              <a:t> 3.5915650302996167000000e-03   10   10</a:t>
            </a:r>
          </a:p>
          <a:p>
            <a:r>
              <a:rPr lang="en-US" altLang="ja-JP" sz="1400" dirty="0">
                <a:ea typeface="Courier" charset="0"/>
                <a:cs typeface="Courier" charset="0"/>
              </a:rPr>
              <a:t>...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C9B6306-5410-1B4A-8576-ED171D9821BF}"/>
              </a:ext>
            </a:extLst>
          </p:cNvPr>
          <p:cNvSpPr txBox="1"/>
          <p:nvPr/>
        </p:nvSpPr>
        <p:spPr>
          <a:xfrm>
            <a:off x="1015093" y="1258573"/>
            <a:ext cx="7165744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=/</a:t>
            </a:r>
            <a:r>
              <a:rPr lang="en-US" altLang="ja-JP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path/to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/sindo-4.0/jar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java –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‘$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/*'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–f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makePES.xml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&gt;&amp; makePES.out2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13FE11-628D-504A-BF62-609D90FD4A64}"/>
              </a:ext>
            </a:extLst>
          </p:cNvPr>
          <p:cNvSpPr/>
          <p:nvPr/>
        </p:nvSpPr>
        <p:spPr>
          <a:xfrm>
            <a:off x="1577788" y="2689412"/>
            <a:ext cx="5450541" cy="3281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299128F-48B7-9D4F-8934-DFA2074A96C5}"/>
              </a:ext>
            </a:extLst>
          </p:cNvPr>
          <p:cNvSpPr txBox="1"/>
          <p:nvPr/>
        </p:nvSpPr>
        <p:spPr>
          <a:xfrm>
            <a:off x="3382612" y="2810728"/>
            <a:ext cx="170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prop_no_1.mop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89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240CC14-A3AF-444B-B1FA-2CF250C3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D34BB6B-1E1A-9541-9560-488905BF54FF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53A2B5-1900-394F-B457-AF74AC275D7E}"/>
              </a:ext>
            </a:extLst>
          </p:cNvPr>
          <p:cNvSpPr txBox="1"/>
          <p:nvPr/>
        </p:nvSpPr>
        <p:spPr>
          <a:xfrm>
            <a:off x="391885" y="171448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2400" dirty="0">
                <a:solidFill>
                  <a:srgbClr val="000000"/>
                </a:solidFill>
                <a:cs typeface="メイリオ" charset="-128"/>
              </a:rPr>
              <a:t>7_mkgrid1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E786E15-5F2F-5D4B-B05C-F7C86DF24312}"/>
              </a:ext>
            </a:extLst>
          </p:cNvPr>
          <p:cNvCxnSpPr>
            <a:cxnSpLocks/>
          </p:cNvCxnSpPr>
          <p:nvPr/>
        </p:nvCxnSpPr>
        <p:spPr>
          <a:xfrm>
            <a:off x="257175" y="700082"/>
            <a:ext cx="84153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4EC609-305B-1E45-AD6D-43E3D108964B}"/>
              </a:ext>
            </a:extLst>
          </p:cNvPr>
          <p:cNvSpPr txBox="1"/>
          <p:nvPr/>
        </p:nvSpPr>
        <p:spPr>
          <a:xfrm>
            <a:off x="757238" y="1003986"/>
            <a:ext cx="794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Proceed to </a:t>
            </a:r>
            <a:r>
              <a:rPr lang="en-US" altLang="ja-JP" dirty="0"/>
              <a:t>7_mkgrid1 </a:t>
            </a:r>
            <a:r>
              <a:rPr kumimoji="1" lang="en-US" altLang="ja-JP" dirty="0"/>
              <a:t>to find input files to </a:t>
            </a:r>
            <a:r>
              <a:rPr lang="en-US" altLang="ja-JP" dirty="0"/>
              <a:t>generate 1MR-Grid PES </a:t>
            </a:r>
            <a:r>
              <a:rPr kumimoji="1" lang="en-US" altLang="ja-JP" dirty="0"/>
              <a:t>for Ala</a:t>
            </a:r>
            <a:r>
              <a:rPr kumimoji="1" lang="en-US" altLang="ja-JP" baseline="-25000" dirty="0"/>
              <a:t>3</a:t>
            </a:r>
            <a:r>
              <a:rPr kumimoji="1" lang="en-US" altLang="ja-JP" dirty="0"/>
              <a:t>,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ADBF69-A324-C343-AD2A-6A7CEF6AEB11}"/>
              </a:ext>
            </a:extLst>
          </p:cNvPr>
          <p:cNvSpPr txBox="1"/>
          <p:nvPr/>
        </p:nvSpPr>
        <p:spPr>
          <a:xfrm>
            <a:off x="1015038" y="1470324"/>
            <a:ext cx="7290762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cd 7_mkgrid1</a:t>
            </a:r>
            <a:endParaRPr kumimoji="1" lang="en-US" altLang="ja-JP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89950E5-7383-9342-8C38-620354FF6AE4}"/>
              </a:ext>
            </a:extLst>
          </p:cNvPr>
          <p:cNvSpPr txBox="1"/>
          <p:nvPr/>
        </p:nvSpPr>
        <p:spPr>
          <a:xfrm>
            <a:off x="757238" y="1924440"/>
            <a:ext cx="7629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We again run </a:t>
            </a:r>
            <a:r>
              <a:rPr lang="en-US" altLang="ja-JP" dirty="0" err="1"/>
              <a:t>MakePES</a:t>
            </a:r>
            <a:r>
              <a:rPr lang="en-US" altLang="ja-JP" dirty="0"/>
              <a:t> in generic mode, but now for Grid PES. </a:t>
            </a:r>
            <a:r>
              <a:rPr lang="en-US" altLang="ja-JP" dirty="0" err="1"/>
              <a:t>makePES.xml</a:t>
            </a:r>
            <a:r>
              <a:rPr kumimoji="1" lang="en-US" altLang="ja-JP" dirty="0"/>
              <a:t> looks as follow:</a:t>
            </a:r>
            <a:endParaRPr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D924A61-8557-EE45-987E-6B96608BBD9B}"/>
              </a:ext>
            </a:extLst>
          </p:cNvPr>
          <p:cNvSpPr txBox="1"/>
          <p:nvPr/>
        </p:nvSpPr>
        <p:spPr>
          <a:xfrm>
            <a:off x="1830832" y="2949813"/>
            <a:ext cx="451816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&lt;</a:t>
            </a:r>
            <a:r>
              <a:rPr lang="en-US" altLang="ja-JP" sz="1400" dirty="0" err="1"/>
              <a:t>makePES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   &lt;</a:t>
            </a:r>
            <a:r>
              <a:rPr lang="en-US" altLang="ja-JP" sz="1400" dirty="0" err="1"/>
              <a:t>minfoFile</a:t>
            </a:r>
            <a:r>
              <a:rPr lang="en-US" altLang="ja-JP" sz="1400" dirty="0"/>
              <a:t>   value="../5_qmmm-vib/</a:t>
            </a:r>
            <a:r>
              <a:rPr lang="en-US" altLang="ja-JP" sz="1400" dirty="0" err="1"/>
              <a:t>qmmm_vib.minfo</a:t>
            </a:r>
            <a:r>
              <a:rPr lang="en-US" altLang="ja-JP" sz="1400" dirty="0"/>
              <a:t>" /&gt;</a:t>
            </a:r>
          </a:p>
          <a:p>
            <a:r>
              <a:rPr lang="en-US" altLang="ja-JP" sz="1400" dirty="0"/>
              <a:t>   &lt;MR          value=”1" /&gt;</a:t>
            </a:r>
          </a:p>
          <a:p>
            <a:r>
              <a:rPr lang="en-US" altLang="ja-JP" sz="1400" dirty="0"/>
              <a:t>   &lt;</a:t>
            </a:r>
            <a:r>
              <a:rPr lang="en-US" altLang="ja-JP" sz="1400" dirty="0" err="1"/>
              <a:t>activemode</a:t>
            </a:r>
            <a:r>
              <a:rPr lang="en-US" altLang="ja-JP" sz="1400" dirty="0"/>
              <a:t>  value="9-12" /&gt;</a:t>
            </a:r>
          </a:p>
          <a:p>
            <a:r>
              <a:rPr lang="en-US" altLang="ja-JP" sz="1400" dirty="0"/>
              <a:t>   &lt;dipole      value="true" /&gt;</a:t>
            </a:r>
          </a:p>
          <a:p>
            <a:r>
              <a:rPr lang="en-US" altLang="ja-JP" sz="1400" dirty="0"/>
              <a:t>   &lt;</a:t>
            </a:r>
            <a:r>
              <a:rPr lang="en-US" altLang="ja-JP" sz="1400" dirty="0" err="1"/>
              <a:t>qchem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         &lt;program   value=”generic" /&gt;</a:t>
            </a:r>
          </a:p>
          <a:p>
            <a:r>
              <a:rPr lang="en-US" altLang="ja-JP" sz="1400" dirty="0"/>
              <a:t>         &lt;title     value="B3LYP-D3/cc-</a:t>
            </a:r>
            <a:r>
              <a:rPr lang="en-US" altLang="ja-JP" sz="1400" dirty="0" err="1"/>
              <a:t>pVDZ</a:t>
            </a:r>
            <a:r>
              <a:rPr lang="en-US" altLang="ja-JP" sz="1400" dirty="0"/>
              <a:t>" /&gt;</a:t>
            </a:r>
          </a:p>
          <a:p>
            <a:r>
              <a:rPr lang="en-US" altLang="ja-JP" sz="1400" dirty="0"/>
              <a:t>         &lt;</a:t>
            </a:r>
            <a:r>
              <a:rPr lang="en-US" altLang="ja-JP" sz="1400" dirty="0" err="1"/>
              <a:t>xyzfile</a:t>
            </a:r>
            <a:r>
              <a:rPr lang="en-US" altLang="ja-JP" sz="1400" dirty="0"/>
              <a:t>   value="</a:t>
            </a:r>
            <a:r>
              <a:rPr lang="en-US" altLang="ja-JP" sz="1400" dirty="0" err="1"/>
              <a:t>makeGrid</a:t>
            </a:r>
            <a:r>
              <a:rPr lang="en-US" altLang="ja-JP" sz="1400" dirty="0"/>
              <a:t>" /&gt;</a:t>
            </a:r>
          </a:p>
          <a:p>
            <a:r>
              <a:rPr lang="en-US" altLang="ja-JP" sz="1400" dirty="0"/>
              <a:t>   &lt;/</a:t>
            </a:r>
            <a:r>
              <a:rPr lang="en-US" altLang="ja-JP" sz="1400" dirty="0" err="1"/>
              <a:t>qchem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   &lt;grid&gt;</a:t>
            </a:r>
          </a:p>
          <a:p>
            <a:r>
              <a:rPr lang="en-US" altLang="ja-JP" sz="1400" dirty="0"/>
              <a:t>      &lt;</a:t>
            </a:r>
            <a:r>
              <a:rPr lang="en-US" altLang="ja-JP" sz="1400" dirty="0" err="1"/>
              <a:t>ngrid</a:t>
            </a:r>
            <a:r>
              <a:rPr lang="en-US" altLang="ja-JP" sz="1400" dirty="0"/>
              <a:t>  value="11" /&gt;</a:t>
            </a:r>
          </a:p>
          <a:p>
            <a:r>
              <a:rPr lang="en-US" altLang="ja-JP" sz="1400" dirty="0"/>
              <a:t>      &lt;</a:t>
            </a:r>
            <a:r>
              <a:rPr lang="en-US" altLang="ja-JP" sz="1400" dirty="0" err="1"/>
              <a:t>fullmc</a:t>
            </a:r>
            <a:r>
              <a:rPr lang="en-US" altLang="ja-JP" sz="1400" dirty="0"/>
              <a:t> value="true"/&gt;</a:t>
            </a:r>
          </a:p>
          <a:p>
            <a:r>
              <a:rPr lang="en-US" altLang="ja-JP" sz="1400" dirty="0"/>
              <a:t>   &lt;/grid&gt;</a:t>
            </a:r>
          </a:p>
          <a:p>
            <a:r>
              <a:rPr lang="en-US" altLang="ja-JP" sz="1400" dirty="0"/>
              <a:t>&lt;/</a:t>
            </a:r>
            <a:r>
              <a:rPr lang="en-US" altLang="ja-JP" sz="1400" dirty="0" err="1"/>
              <a:t>makePES</a:t>
            </a:r>
            <a:r>
              <a:rPr lang="en-US" altLang="ja-JP" sz="1400" dirty="0"/>
              <a:t>&gt;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A6E745A-7269-3349-AA66-884FA9111421}"/>
              </a:ext>
            </a:extLst>
          </p:cNvPr>
          <p:cNvSpPr/>
          <p:nvPr/>
        </p:nvSpPr>
        <p:spPr>
          <a:xfrm>
            <a:off x="1414630" y="2639159"/>
            <a:ext cx="6322906" cy="36169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9264812-B5A2-7447-A398-0E29E04B6E3B}"/>
              </a:ext>
            </a:extLst>
          </p:cNvPr>
          <p:cNvSpPr txBox="1"/>
          <p:nvPr/>
        </p:nvSpPr>
        <p:spPr>
          <a:xfrm>
            <a:off x="4485097" y="4700284"/>
            <a:ext cx="1736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the name of a </a:t>
            </a:r>
            <a:r>
              <a:rPr lang="en-US" altLang="ja-JP" sz="1400" dirty="0" err="1">
                <a:solidFill>
                  <a:srgbClr val="FF0000"/>
                </a:solidFill>
              </a:rPr>
              <a:t>xyz</a:t>
            </a:r>
            <a:r>
              <a:rPr lang="en-US" altLang="ja-JP" sz="1400" dirty="0">
                <a:solidFill>
                  <a:srgbClr val="FF0000"/>
                </a:solidFill>
              </a:rPr>
              <a:t> file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78494FB-13EB-B64D-B044-5810FF99692E}"/>
              </a:ext>
            </a:extLst>
          </p:cNvPr>
          <p:cNvSpPr txBox="1"/>
          <p:nvPr/>
        </p:nvSpPr>
        <p:spPr>
          <a:xfrm>
            <a:off x="3481348" y="2665981"/>
            <a:ext cx="142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makePES.xml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53386E6-0BF7-5A42-A3A8-651805E54CA7}"/>
              </a:ext>
            </a:extLst>
          </p:cNvPr>
          <p:cNvSpPr txBox="1"/>
          <p:nvPr/>
        </p:nvSpPr>
        <p:spPr>
          <a:xfrm>
            <a:off x="4393579" y="3375989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1</a:t>
            </a:r>
            <a:r>
              <a:rPr kumimoji="1" lang="en-US" altLang="ja-JP" sz="1400" dirty="0">
                <a:solidFill>
                  <a:srgbClr val="FF0000"/>
                </a:solidFill>
              </a:rPr>
              <a:t>MR-Grid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6D54CBB-08B1-674C-BD67-1707DC448183}"/>
              </a:ext>
            </a:extLst>
          </p:cNvPr>
          <p:cNvSpPr txBox="1"/>
          <p:nvPr/>
        </p:nvSpPr>
        <p:spPr>
          <a:xfrm>
            <a:off x="4058981" y="5290739"/>
            <a:ext cx="344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the number of grid points in each coordinate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4453C64-FBA5-B24C-B0BE-23D09EE0446E}"/>
              </a:ext>
            </a:extLst>
          </p:cNvPr>
          <p:cNvSpPr txBox="1"/>
          <p:nvPr/>
        </p:nvSpPr>
        <p:spPr>
          <a:xfrm>
            <a:off x="4053105" y="5516541"/>
            <a:ext cx="1937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generate all 1MR terms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F8DF3F5-1FD3-4A47-9E23-2DE28B76771A}"/>
              </a:ext>
            </a:extLst>
          </p:cNvPr>
          <p:cNvSpPr txBox="1"/>
          <p:nvPr/>
        </p:nvSpPr>
        <p:spPr>
          <a:xfrm>
            <a:off x="4393579" y="3809748"/>
            <a:ext cx="2673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calculate dipole </a:t>
            </a:r>
            <a:r>
              <a:rPr lang="en-US" altLang="ja-JP" sz="1400" dirty="0" err="1">
                <a:solidFill>
                  <a:srgbClr val="FF0000"/>
                </a:solidFill>
              </a:rPr>
              <a:t>mement</a:t>
            </a:r>
            <a:r>
              <a:rPr lang="en-US" altLang="ja-JP" sz="1400" dirty="0">
                <a:solidFill>
                  <a:srgbClr val="FF0000"/>
                </a:solidFill>
              </a:rPr>
              <a:t> surfaces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06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08CA24B-BDE5-3C48-9BE3-64BAC3AD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8FB675-44B7-9A46-8369-4D4F7F9449F1}"/>
              </a:ext>
            </a:extLst>
          </p:cNvPr>
          <p:cNvSpPr txBox="1"/>
          <p:nvPr/>
        </p:nvSpPr>
        <p:spPr>
          <a:xfrm>
            <a:off x="700505" y="318773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Running the program creates </a:t>
            </a:r>
            <a:r>
              <a:rPr lang="en-US" altLang="ja-JP" dirty="0" err="1"/>
              <a:t>makeGrid.xyz</a:t>
            </a:r>
            <a:r>
              <a:rPr lang="en-US" altLang="ja-JP" dirty="0"/>
              <a:t>,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748D68-7A34-1447-8D3F-6A16633F0F05}"/>
              </a:ext>
            </a:extLst>
          </p:cNvPr>
          <p:cNvSpPr txBox="1"/>
          <p:nvPr/>
        </p:nvSpPr>
        <p:spPr>
          <a:xfrm>
            <a:off x="1532908" y="2325046"/>
            <a:ext cx="598433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Courier" pitchFamily="2" charset="0"/>
              </a:rPr>
              <a:t> 4</a:t>
            </a:r>
          </a:p>
          <a:p>
            <a:r>
              <a:rPr lang="en-US" altLang="ja-JP" sz="1400" dirty="0" err="1">
                <a:solidFill>
                  <a:srgbClr val="FF0000"/>
                </a:solidFill>
                <a:latin typeface="Courier" pitchFamily="2" charset="0"/>
              </a:rPr>
              <a:t>mkg-eq</a:t>
            </a:r>
            <a:endParaRPr lang="en-US" altLang="ja-JP" sz="1400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en-US" altLang="ja-JP" sz="1400" dirty="0">
                <a:latin typeface="Courier" pitchFamily="2" charset="0"/>
              </a:rPr>
              <a:t> CY    -4.0454035711     6.0518032658    -1.0542278638</a:t>
            </a:r>
          </a:p>
          <a:p>
            <a:r>
              <a:rPr lang="en-US" altLang="ja-JP" sz="1400" dirty="0">
                <a:latin typeface="Courier" pitchFamily="2" charset="0"/>
              </a:rPr>
              <a:t> OY    -3.6124748284     6.0503734927     0.1129067982</a:t>
            </a:r>
          </a:p>
          <a:p>
            <a:r>
              <a:rPr lang="en-US" altLang="ja-JP" sz="1400" dirty="0">
                <a:latin typeface="Courier" pitchFamily="2" charset="0"/>
              </a:rPr>
              <a:t>  N    -3.2838770225     5.8998076018    -2.1586664849</a:t>
            </a:r>
          </a:p>
          <a:p>
            <a:r>
              <a:rPr lang="en-US" altLang="ja-JP" sz="1400" dirty="0">
                <a:latin typeface="Courier" pitchFamily="2" charset="0"/>
              </a:rPr>
              <a:t> HN    -3.7438296522     6.0476346883    -3.0591784947</a:t>
            </a:r>
          </a:p>
          <a:p>
            <a:r>
              <a:rPr lang="en-US" altLang="ja-JP" sz="1400" dirty="0">
                <a:latin typeface="Courier" pitchFamily="2" charset="0"/>
              </a:rPr>
              <a:t> 4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Courier" pitchFamily="2" charset="0"/>
              </a:rPr>
              <a:t>mkg-q9-11-0</a:t>
            </a:r>
          </a:p>
          <a:p>
            <a:r>
              <a:rPr lang="en-US" altLang="ja-JP" sz="1400" dirty="0">
                <a:latin typeface="Courier" pitchFamily="2" charset="0"/>
              </a:rPr>
              <a:t> CY    -3.9448692389     6.0383854347    -1.0805253292</a:t>
            </a:r>
          </a:p>
          <a:p>
            <a:r>
              <a:rPr lang="en-US" altLang="ja-JP" sz="1400" dirty="0">
                <a:latin typeface="Courier" pitchFamily="2" charset="0"/>
              </a:rPr>
              <a:t> OY    -3.6355121192     6.0513837888     0.0774413538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9F63D0-64BD-CD4F-BCA7-65C14271C2F6}"/>
              </a:ext>
            </a:extLst>
          </p:cNvPr>
          <p:cNvSpPr/>
          <p:nvPr/>
        </p:nvSpPr>
        <p:spPr>
          <a:xfrm>
            <a:off x="1375946" y="1912029"/>
            <a:ext cx="6593751" cy="28103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E5D4BC6-B087-B545-BF25-413E020FFABD}"/>
              </a:ext>
            </a:extLst>
          </p:cNvPr>
          <p:cNvSpPr txBox="1"/>
          <p:nvPr/>
        </p:nvSpPr>
        <p:spPr>
          <a:xfrm>
            <a:off x="3985677" y="1971188"/>
            <a:ext cx="144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makeGrid.xyz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536ECE-A860-0840-9DA3-7BE5AC66197C}"/>
              </a:ext>
            </a:extLst>
          </p:cNvPr>
          <p:cNvSpPr txBox="1"/>
          <p:nvPr/>
        </p:nvSpPr>
        <p:spPr>
          <a:xfrm>
            <a:off x="792163" y="1460225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makeGrid.xyz</a:t>
            </a:r>
            <a:r>
              <a:rPr lang="en-US" altLang="ja-JP" dirty="0"/>
              <a:t> is written in the usual </a:t>
            </a:r>
            <a:r>
              <a:rPr lang="en-US" altLang="ja-JP" dirty="0" err="1"/>
              <a:t>xyz</a:t>
            </a:r>
            <a:r>
              <a:rPr lang="en-US" altLang="ja-JP" dirty="0"/>
              <a:t> format,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513351-C93A-9F4E-8051-AE2C1669DFB7}"/>
              </a:ext>
            </a:extLst>
          </p:cNvPr>
          <p:cNvSpPr txBox="1"/>
          <p:nvPr/>
        </p:nvSpPr>
        <p:spPr>
          <a:xfrm>
            <a:off x="2917325" y="2293339"/>
            <a:ext cx="1757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The number of atoms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728E097-EA7C-DC44-8BCC-2353F5AFB4A2}"/>
              </a:ext>
            </a:extLst>
          </p:cNvPr>
          <p:cNvSpPr txBox="1"/>
          <p:nvPr/>
        </p:nvSpPr>
        <p:spPr>
          <a:xfrm>
            <a:off x="2917325" y="2507325"/>
            <a:ext cx="2135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The name of the first point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6131334-7B04-2040-8325-C6E69C88AD1A}"/>
              </a:ext>
            </a:extLst>
          </p:cNvPr>
          <p:cNvSpPr txBox="1"/>
          <p:nvPr/>
        </p:nvSpPr>
        <p:spPr>
          <a:xfrm>
            <a:off x="4205145" y="3046909"/>
            <a:ext cx="1312219" cy="30777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rgbClr val="FF0000"/>
                </a:solidFill>
              </a:rPr>
              <a:t>xyz</a:t>
            </a:r>
            <a:r>
              <a:rPr kumimoji="1" lang="en-US" altLang="ja-JP" sz="1400" dirty="0">
                <a:solidFill>
                  <a:srgbClr val="FF0000"/>
                </a:solidFill>
              </a:rPr>
              <a:t> coordinates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3F3F90-E37C-384D-86DB-17984A85C4C6}"/>
              </a:ext>
            </a:extLst>
          </p:cNvPr>
          <p:cNvSpPr txBox="1"/>
          <p:nvPr/>
        </p:nvSpPr>
        <p:spPr>
          <a:xfrm>
            <a:off x="4205145" y="4163509"/>
            <a:ext cx="1312219" cy="30777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rgbClr val="FF0000"/>
                </a:solidFill>
              </a:rPr>
              <a:t>xyz</a:t>
            </a:r>
            <a:r>
              <a:rPr kumimoji="1" lang="en-US" altLang="ja-JP" sz="1400" dirty="0">
                <a:solidFill>
                  <a:srgbClr val="FF0000"/>
                </a:solidFill>
              </a:rPr>
              <a:t> coordinates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76E1001-3808-6F4C-A135-117C09147AAB}"/>
              </a:ext>
            </a:extLst>
          </p:cNvPr>
          <p:cNvSpPr txBox="1"/>
          <p:nvPr/>
        </p:nvSpPr>
        <p:spPr>
          <a:xfrm>
            <a:off x="2883458" y="3803469"/>
            <a:ext cx="2368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The name of the second point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5FB46B8-0B0A-854B-80F2-B24788EAE4C8}"/>
              </a:ext>
            </a:extLst>
          </p:cNvPr>
          <p:cNvSpPr txBox="1"/>
          <p:nvPr/>
        </p:nvSpPr>
        <p:spPr>
          <a:xfrm>
            <a:off x="792163" y="4796331"/>
            <a:ext cx="771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Again, the coordinates are printed only for the atoms active in the vibrational analysis, that is, the amide group. You can count the number of grid points by,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27C397F-E4F6-104E-A36F-7E15A2416F02}"/>
              </a:ext>
            </a:extLst>
          </p:cNvPr>
          <p:cNvSpPr txBox="1"/>
          <p:nvPr/>
        </p:nvSpPr>
        <p:spPr>
          <a:xfrm>
            <a:off x="1015038" y="5517232"/>
            <a:ext cx="7265362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grep -c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mkg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makeGrid.xyz</a:t>
            </a:r>
            <a:endParaRPr lang="en-US" altLang="ja-JP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41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C32C4D0-64DE-E241-BBE7-BC2D994C45B9}"/>
              </a:ext>
            </a:extLst>
          </p:cNvPr>
          <p:cNvSpPr txBox="1"/>
          <p:nvPr/>
        </p:nvSpPr>
        <p:spPr>
          <a:xfrm>
            <a:off x="1015093" y="814155"/>
            <a:ext cx="7165744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=/</a:t>
            </a:r>
            <a:r>
              <a:rPr lang="en-US" altLang="ja-JP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path/to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/sindo-4.0/jar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java –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‘$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/*'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–f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makePES.xml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&gt;&amp; makePES.out1</a:t>
            </a:r>
          </a:p>
        </p:txBody>
      </p:sp>
    </p:spTree>
    <p:extLst>
      <p:ext uri="{BB962C8B-B14F-4D97-AF65-F5344CB8AC3E}">
        <p14:creationId xmlns:p14="http://schemas.microsoft.com/office/powerpoint/2010/main" val="3026629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652209-48E1-D942-990B-884D7934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D34BB6B-1E1A-9541-9560-488905BF54FF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7FB098-A51D-D946-A822-D223E566A20D}"/>
              </a:ext>
            </a:extLst>
          </p:cNvPr>
          <p:cNvSpPr txBox="1"/>
          <p:nvPr/>
        </p:nvSpPr>
        <p:spPr>
          <a:xfrm>
            <a:off x="700505" y="397715"/>
            <a:ext cx="771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Next, we run GENESIS to </a:t>
            </a:r>
            <a:r>
              <a:rPr lang="en-US" altLang="ja-JP" dirty="0" err="1"/>
              <a:t>caluclate</a:t>
            </a:r>
            <a:r>
              <a:rPr lang="en-US" altLang="ja-JP" dirty="0"/>
              <a:t> the energy at the grid points. In the input file, [VIBRATION] section looks as follow: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250226-7BCF-794D-9D02-C7DEC19989BD}"/>
              </a:ext>
            </a:extLst>
          </p:cNvPr>
          <p:cNvSpPr txBox="1"/>
          <p:nvPr/>
        </p:nvSpPr>
        <p:spPr>
          <a:xfrm>
            <a:off x="3042220" y="1771877"/>
            <a:ext cx="233961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[VIBRATION]</a:t>
            </a:r>
          </a:p>
          <a:p>
            <a:r>
              <a:rPr lang="en-US" altLang="ja-JP" sz="1400" dirty="0" err="1"/>
              <a:t>runmode</a:t>
            </a:r>
            <a:r>
              <a:rPr lang="en-US" altLang="ja-JP" sz="1400" dirty="0"/>
              <a:t>             = GRID</a:t>
            </a:r>
          </a:p>
          <a:p>
            <a:r>
              <a:rPr lang="en-US" altLang="ja-JP" sz="1400" dirty="0" err="1"/>
              <a:t>nreplica</a:t>
            </a:r>
            <a:r>
              <a:rPr lang="en-US" altLang="ja-JP" sz="1400" dirty="0"/>
              <a:t>            = 4</a:t>
            </a:r>
          </a:p>
          <a:p>
            <a:r>
              <a:rPr lang="en-US" altLang="ja-JP" sz="1400" dirty="0" err="1"/>
              <a:t>vibatm_select_index</a:t>
            </a:r>
            <a:r>
              <a:rPr lang="en-US" altLang="ja-JP" sz="1400" dirty="0"/>
              <a:t> = 2</a:t>
            </a:r>
          </a:p>
          <a:p>
            <a:r>
              <a:rPr lang="en-US" altLang="ja-JP" sz="1400" dirty="0" err="1"/>
              <a:t>gridfile</a:t>
            </a:r>
            <a:r>
              <a:rPr lang="en-US" altLang="ja-JP" sz="1400" dirty="0"/>
              <a:t>            = </a:t>
            </a:r>
            <a:r>
              <a:rPr lang="en-US" altLang="ja-JP" sz="1400" dirty="0" err="1"/>
              <a:t>makeGrid.xyz</a:t>
            </a:r>
            <a:endParaRPr lang="en-US" altLang="ja-JP" sz="1400" dirty="0"/>
          </a:p>
          <a:p>
            <a:r>
              <a:rPr lang="en-US" altLang="ja-JP" sz="1400" dirty="0"/>
              <a:t>datafile            = </a:t>
            </a:r>
            <a:r>
              <a:rPr lang="en-US" altLang="ja-JP" sz="1400" dirty="0" err="1"/>
              <a:t>makeGrid.dat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[SELECTION]</a:t>
            </a:r>
          </a:p>
          <a:p>
            <a:r>
              <a:rPr lang="en-US" altLang="ja-JP" sz="1400" dirty="0"/>
              <a:t>group1  = atomno:1-14</a:t>
            </a:r>
          </a:p>
          <a:p>
            <a:r>
              <a:rPr lang="en-US" altLang="ja-JP" sz="1400" dirty="0"/>
              <a:t>group2  = atomno:5-8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58FAE3B-84A7-E74D-BB87-400CB0EDB182}"/>
              </a:ext>
            </a:extLst>
          </p:cNvPr>
          <p:cNvSpPr/>
          <p:nvPr/>
        </p:nvSpPr>
        <p:spPr>
          <a:xfrm>
            <a:off x="2026305" y="1291893"/>
            <a:ext cx="4697226" cy="2745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C74FF3-30F8-094B-8F79-F8F5E9B205C9}"/>
              </a:ext>
            </a:extLst>
          </p:cNvPr>
          <p:cNvSpPr txBox="1"/>
          <p:nvPr/>
        </p:nvSpPr>
        <p:spPr>
          <a:xfrm>
            <a:off x="3293476" y="1352581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qmmm_mkgrid.inp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101CA48-96AF-3A41-8148-F2D9E2510683}"/>
              </a:ext>
            </a:extLst>
          </p:cNvPr>
          <p:cNvSpPr txBox="1"/>
          <p:nvPr/>
        </p:nvSpPr>
        <p:spPr>
          <a:xfrm>
            <a:off x="700505" y="4242475"/>
            <a:ext cx="80148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2482850" algn="l"/>
              </a:tabLst>
            </a:pPr>
            <a:r>
              <a:rPr lang="en-US" altLang="ja-JP" dirty="0" err="1"/>
              <a:t>runmode</a:t>
            </a:r>
            <a:r>
              <a:rPr lang="en-US" altLang="ja-JP" dirty="0"/>
              <a:t>	Set to GRID.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482850" algn="l"/>
              </a:tabLst>
            </a:pPr>
            <a:r>
              <a:rPr kumimoji="1" lang="en-US" altLang="ja-JP" dirty="0" err="1"/>
              <a:t>nreplica</a:t>
            </a:r>
            <a:r>
              <a:rPr kumimoji="1" lang="en-US" altLang="ja-JP" dirty="0"/>
              <a:t>	# of MPI processes to parallelize over the grid points.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482850" algn="l"/>
              </a:tabLst>
            </a:pPr>
            <a:r>
              <a:rPr lang="en-US" altLang="ja-JP" dirty="0" err="1"/>
              <a:t>vibatm_select_index</a:t>
            </a:r>
            <a:r>
              <a:rPr lang="en-US" altLang="ja-JP" dirty="0"/>
              <a:t>	Select VIB atoms through [SELECTION] section. </a:t>
            </a:r>
          </a:p>
          <a:p>
            <a:pPr>
              <a:tabLst>
                <a:tab pos="2482850" algn="l"/>
              </a:tabLst>
            </a:pPr>
            <a:r>
              <a:rPr lang="en-US" altLang="ja-JP" dirty="0"/>
              <a:t>	Note that the VIB atoms must match with the atoms in </a:t>
            </a:r>
          </a:p>
          <a:p>
            <a:pPr>
              <a:tabLst>
                <a:tab pos="2482850" algn="l"/>
              </a:tabLst>
            </a:pPr>
            <a:r>
              <a:rPr lang="en-US" altLang="ja-JP" dirty="0"/>
              <a:t>	the </a:t>
            </a:r>
            <a:r>
              <a:rPr lang="en-US" altLang="ja-JP" dirty="0" err="1"/>
              <a:t>gridfile</a:t>
            </a:r>
            <a:r>
              <a:rPr lang="en-US" altLang="ja-JP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482850" algn="l"/>
              </a:tabLst>
            </a:pPr>
            <a:r>
              <a:rPr lang="en-US" altLang="ja-JP" dirty="0" err="1"/>
              <a:t>gridfile</a:t>
            </a:r>
            <a:r>
              <a:rPr lang="en-US" altLang="ja-JP" dirty="0"/>
              <a:t>	The name of </a:t>
            </a:r>
            <a:r>
              <a:rPr lang="en-US" altLang="ja-JP" dirty="0" err="1"/>
              <a:t>xyz</a:t>
            </a:r>
            <a:r>
              <a:rPr lang="en-US" altLang="ja-JP" dirty="0"/>
              <a:t> file.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482850" algn="l"/>
              </a:tabLst>
            </a:pPr>
            <a:r>
              <a:rPr lang="en-US" altLang="ja-JP" dirty="0"/>
              <a:t>datafile	The name of </a:t>
            </a:r>
            <a:r>
              <a:rPr lang="en-US" altLang="ja-JP" dirty="0" err="1"/>
              <a:t>dat</a:t>
            </a:r>
            <a:r>
              <a:rPr lang="en-US" altLang="ja-JP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4119537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36CEA51-45E7-C641-93AC-30A337B4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EE018E-477A-664B-975C-1CE7AD02102A}"/>
              </a:ext>
            </a:extLst>
          </p:cNvPr>
          <p:cNvSpPr txBox="1"/>
          <p:nvPr/>
        </p:nvSpPr>
        <p:spPr>
          <a:xfrm>
            <a:off x="2773905" y="1585810"/>
            <a:ext cx="31127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%</a:t>
            </a:r>
            <a:r>
              <a:rPr lang="en-US" altLang="ja-JP" sz="1400" dirty="0" err="1"/>
              <a:t>chk</a:t>
            </a:r>
            <a:r>
              <a:rPr lang="en-US" altLang="ja-JP" sz="1400" dirty="0"/>
              <a:t>=</a:t>
            </a:r>
            <a:r>
              <a:rPr lang="en-US" altLang="ja-JP" sz="1400" dirty="0" err="1"/>
              <a:t>gaussian.chk</a:t>
            </a:r>
            <a:endParaRPr lang="en-US" altLang="ja-JP" sz="1400" dirty="0"/>
          </a:p>
          <a:p>
            <a:r>
              <a:rPr lang="en-US" altLang="ja-JP" sz="1400" dirty="0"/>
              <a:t>...</a:t>
            </a:r>
          </a:p>
          <a:p>
            <a:r>
              <a:rPr lang="en-US" altLang="ja-JP" sz="1400" dirty="0"/>
              <a:t>Charge </a:t>
            </a:r>
            <a:r>
              <a:rPr lang="en-US" altLang="ja-JP" sz="1400" strike="sngStrike" dirty="0">
                <a:solidFill>
                  <a:srgbClr val="FF0000"/>
                </a:solidFill>
              </a:rPr>
              <a:t>Force</a:t>
            </a:r>
            <a:r>
              <a:rPr lang="en-US" altLang="ja-JP" sz="1400" dirty="0"/>
              <a:t> Prop=(</a:t>
            </a:r>
            <a:r>
              <a:rPr lang="en-US" altLang="ja-JP" sz="1400" dirty="0" err="1"/>
              <a:t>Field,Read</a:t>
            </a:r>
            <a:r>
              <a:rPr lang="en-US" altLang="ja-JP" sz="1400" dirty="0"/>
              <a:t>) pop=</a:t>
            </a:r>
            <a:r>
              <a:rPr lang="en-US" altLang="ja-JP" sz="1400" dirty="0" err="1"/>
              <a:t>mk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Gaussian run for QMMM in genesis</a:t>
            </a:r>
          </a:p>
          <a:p>
            <a:endParaRPr lang="en-US" altLang="ja-JP" sz="1400" dirty="0"/>
          </a:p>
          <a:p>
            <a:r>
              <a:rPr lang="en-US" altLang="ja-JP" sz="1400" dirty="0"/>
              <a:t>0 1</a:t>
            </a:r>
          </a:p>
          <a:p>
            <a:r>
              <a:rPr lang="en-US" altLang="ja-JP" sz="1400" dirty="0"/>
              <a:t>#coordinate#</a:t>
            </a:r>
          </a:p>
          <a:p>
            <a:r>
              <a:rPr lang="en-US" altLang="ja-JP" sz="1400" dirty="0"/>
              <a:t>#charge#</a:t>
            </a:r>
          </a:p>
          <a:p>
            <a:r>
              <a:rPr lang="en-US" altLang="ja-JP" sz="1400" dirty="0"/>
              <a:t>#</a:t>
            </a:r>
            <a:r>
              <a:rPr lang="en-US" altLang="ja-JP" sz="1400" dirty="0" err="1"/>
              <a:t>elec_field</a:t>
            </a:r>
            <a:r>
              <a:rPr lang="en-US" altLang="ja-JP" sz="1400" dirty="0"/>
              <a:t>#</a:t>
            </a:r>
            <a:endParaRPr kumimoji="1" lang="ja-JP" altLang="en-US" sz="1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E192AAB-08B8-E740-970F-5B4607D76B88}"/>
              </a:ext>
            </a:extLst>
          </p:cNvPr>
          <p:cNvSpPr/>
          <p:nvPr/>
        </p:nvSpPr>
        <p:spPr>
          <a:xfrm>
            <a:off x="2259106" y="1064475"/>
            <a:ext cx="4589929" cy="29216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270F926-0174-D342-8617-EA37E014C0CE}"/>
              </a:ext>
            </a:extLst>
          </p:cNvPr>
          <p:cNvSpPr txBox="1"/>
          <p:nvPr/>
        </p:nvSpPr>
        <p:spPr>
          <a:xfrm>
            <a:off x="3920494" y="1125163"/>
            <a:ext cx="144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gaussian.com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761F57B-E438-EC4F-901E-7A6B7CDC9E98}"/>
              </a:ext>
            </a:extLst>
          </p:cNvPr>
          <p:cNvSpPr txBox="1"/>
          <p:nvPr/>
        </p:nvSpPr>
        <p:spPr>
          <a:xfrm>
            <a:off x="792163" y="334859"/>
            <a:ext cx="755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The [QMMM] section is the same as before. The template file looks almost the same, but </a:t>
            </a:r>
            <a:r>
              <a:rPr lang="en-US" altLang="ja-JP" dirty="0"/>
              <a:t>now we don’t need a “force” option.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EAE8489-383F-0342-99A8-8EE581950E79}"/>
              </a:ext>
            </a:extLst>
          </p:cNvPr>
          <p:cNvSpPr txBox="1"/>
          <p:nvPr/>
        </p:nvSpPr>
        <p:spPr>
          <a:xfrm>
            <a:off x="4156626" y="2716423"/>
            <a:ext cx="2252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Save your time without the “force” option.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6783038-9BBE-544C-AF2B-CBE6A4FD6184}"/>
              </a:ext>
            </a:extLst>
          </p:cNvPr>
          <p:cNvCxnSpPr>
            <a:cxnSpLocks/>
          </p:cNvCxnSpPr>
          <p:nvPr/>
        </p:nvCxnSpPr>
        <p:spPr>
          <a:xfrm flipH="1" flipV="1">
            <a:off x="3655060" y="2330877"/>
            <a:ext cx="476673" cy="5037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478A780-31BE-354A-B431-B07B490C2F49}"/>
              </a:ext>
            </a:extLst>
          </p:cNvPr>
          <p:cNvSpPr txBox="1"/>
          <p:nvPr/>
        </p:nvSpPr>
        <p:spPr>
          <a:xfrm>
            <a:off x="1811867" y="4083845"/>
            <a:ext cx="65362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NOTE: In fact, we don’t use the field (the gradient for MM atoms), so “Prop=(Field, Read)” is not needed either. However, this option </a:t>
            </a:r>
            <a:r>
              <a:rPr lang="en-US" altLang="ja-JP" sz="1400" dirty="0"/>
              <a:t>must be present in the input due to a restriction of the current program. This will be fixed in the near future.</a:t>
            </a:r>
            <a:endParaRPr kumimoji="1"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D6A8052-085A-2F48-AD23-E70B26CD477C}"/>
              </a:ext>
            </a:extLst>
          </p:cNvPr>
          <p:cNvSpPr txBox="1"/>
          <p:nvPr/>
        </p:nvSpPr>
        <p:spPr>
          <a:xfrm>
            <a:off x="1106696" y="5311016"/>
            <a:ext cx="7062162" cy="95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&gt; export  QM_NUM_THREADS=8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&gt; export OMP_NUM_THREADS=8</a:t>
            </a:r>
          </a:p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mpirun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-np 4 --map-by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node:pe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=8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atdyn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qmmm_mkgrid.inp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&gt;&amp;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qmmm_mkgrid.out</a:t>
            </a:r>
            <a:endParaRPr lang="en-US" altLang="ja-JP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97015DC-E45B-EE46-9A6B-7808D2BE4093}"/>
              </a:ext>
            </a:extLst>
          </p:cNvPr>
          <p:cNvSpPr txBox="1"/>
          <p:nvPr/>
        </p:nvSpPr>
        <p:spPr>
          <a:xfrm>
            <a:off x="792163" y="4878911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Run GENESIS as before,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42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F92E22E-1FC2-2B48-80BB-0E4B0C0AD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651CD64-D966-2940-8116-F07CDF331511}"/>
              </a:ext>
            </a:extLst>
          </p:cNvPr>
          <p:cNvSpPr txBox="1"/>
          <p:nvPr/>
        </p:nvSpPr>
        <p:spPr>
          <a:xfrm>
            <a:off x="700505" y="486941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results are written to </a:t>
            </a:r>
            <a:r>
              <a:rPr lang="en-US" altLang="ja-JP" dirty="0" err="1"/>
              <a:t>makeGrid.dat</a:t>
            </a:r>
            <a:r>
              <a:rPr lang="en-US" altLang="ja-JP" dirty="0"/>
              <a:t>,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63ABC8-8359-5140-A7CC-B974A38756AF}"/>
              </a:ext>
            </a:extLst>
          </p:cNvPr>
          <p:cNvSpPr txBox="1"/>
          <p:nvPr/>
        </p:nvSpPr>
        <p:spPr>
          <a:xfrm>
            <a:off x="1030973" y="1480383"/>
            <a:ext cx="714176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mkg-q9-11-2,   -320.8464503280177,  1.321597380E-01, -3.002390620E-01, -2.168002760E+00</a:t>
            </a:r>
          </a:p>
          <a:p>
            <a:r>
              <a:rPr lang="en-US" altLang="ja-JP" sz="1400" dirty="0"/>
              <a:t>mkg-q9-11-7,   -320.8542021292724, -1.709368340E-01, -2.895848650E-01, -2.172469420E+00</a:t>
            </a:r>
          </a:p>
          <a:p>
            <a:r>
              <a:rPr lang="en-US" altLang="ja-JP" sz="1400" dirty="0"/>
              <a:t>mkg-q10-11-0, -320.8051387191676,  3.831866730E-01, -3.561197620E-01, -2.486635390E+00</a:t>
            </a:r>
          </a:p>
          <a:p>
            <a:r>
              <a:rPr lang="en-US" altLang="ja-JP" sz="1400" dirty="0"/>
              <a:t>mkg-q10-11-4, -320.8577802419054,  1.532576170E-02, -3.033454440E-01, -2.225068920E+00</a:t>
            </a:r>
            <a:endParaRPr kumimoji="1" lang="ja-JP" altLang="en-US" sz="1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A7FF0FA-B23F-9043-895C-93A91E059089}"/>
              </a:ext>
            </a:extLst>
          </p:cNvPr>
          <p:cNvSpPr/>
          <p:nvPr/>
        </p:nvSpPr>
        <p:spPr>
          <a:xfrm>
            <a:off x="880538" y="985592"/>
            <a:ext cx="7436375" cy="15512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6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D18358-5E1F-8F4F-8CD8-3F300E2F0999}"/>
              </a:ext>
            </a:extLst>
          </p:cNvPr>
          <p:cNvSpPr txBox="1"/>
          <p:nvPr/>
        </p:nvSpPr>
        <p:spPr>
          <a:xfrm>
            <a:off x="3925624" y="1028450"/>
            <a:ext cx="145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makeGrid.dat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47E77F6-AFB1-8148-901B-7EEAAF81E986}"/>
              </a:ext>
            </a:extLst>
          </p:cNvPr>
          <p:cNvSpPr txBox="1"/>
          <p:nvPr/>
        </p:nvSpPr>
        <p:spPr>
          <a:xfrm>
            <a:off x="1568136" y="272984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ID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60E97A-73A9-164D-BDB1-595529239390}"/>
              </a:ext>
            </a:extLst>
          </p:cNvPr>
          <p:cNvSpPr txBox="1"/>
          <p:nvPr/>
        </p:nvSpPr>
        <p:spPr>
          <a:xfrm>
            <a:off x="2971017" y="2729848"/>
            <a:ext cx="82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Energy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26613A8-458B-1D49-9AD7-4E1E547940CB}"/>
              </a:ext>
            </a:extLst>
          </p:cNvPr>
          <p:cNvSpPr txBox="1"/>
          <p:nvPr/>
        </p:nvSpPr>
        <p:spPr>
          <a:xfrm>
            <a:off x="4576975" y="2729848"/>
            <a:ext cx="2706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Dipole moment (dx, </a:t>
            </a:r>
            <a:r>
              <a:rPr kumimoji="1" lang="en-US" altLang="ja-JP" dirty="0" err="1"/>
              <a:t>dy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dz</a:t>
            </a:r>
            <a:r>
              <a:rPr kumimoji="1" lang="en-US" altLang="ja-JP" dirty="0"/>
              <a:t>)</a:t>
            </a:r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C7C3F00-E55E-EE4A-8D33-5C11D10AA001}"/>
              </a:ext>
            </a:extLst>
          </p:cNvPr>
          <p:cNvCxnSpPr/>
          <p:nvPr/>
        </p:nvCxnSpPr>
        <p:spPr>
          <a:xfrm flipV="1">
            <a:off x="1741541" y="2399731"/>
            <a:ext cx="0" cy="37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B655C89-23D2-3F45-BDD4-B667D4549BA3}"/>
              </a:ext>
            </a:extLst>
          </p:cNvPr>
          <p:cNvCxnSpPr/>
          <p:nvPr/>
        </p:nvCxnSpPr>
        <p:spPr>
          <a:xfrm flipV="1">
            <a:off x="3373349" y="2399731"/>
            <a:ext cx="0" cy="37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A8B2943-2BF0-8E4E-A65E-821EF73D73B7}"/>
              </a:ext>
            </a:extLst>
          </p:cNvPr>
          <p:cNvCxnSpPr/>
          <p:nvPr/>
        </p:nvCxnSpPr>
        <p:spPr>
          <a:xfrm flipV="1">
            <a:off x="4768979" y="2399731"/>
            <a:ext cx="0" cy="37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7768F57-C4DA-994A-ACB9-E9218136AB10}"/>
              </a:ext>
            </a:extLst>
          </p:cNvPr>
          <p:cNvCxnSpPr/>
          <p:nvPr/>
        </p:nvCxnSpPr>
        <p:spPr>
          <a:xfrm flipV="1">
            <a:off x="6009883" y="2399731"/>
            <a:ext cx="0" cy="37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64D69CD-D154-A54C-B776-520D970513E3}"/>
              </a:ext>
            </a:extLst>
          </p:cNvPr>
          <p:cNvCxnSpPr/>
          <p:nvPr/>
        </p:nvCxnSpPr>
        <p:spPr>
          <a:xfrm flipV="1">
            <a:off x="6996787" y="2399731"/>
            <a:ext cx="0" cy="371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9CBCF50-4F93-634B-8D95-1C402DC1C8D6}"/>
              </a:ext>
            </a:extLst>
          </p:cNvPr>
          <p:cNvSpPr txBox="1"/>
          <p:nvPr/>
        </p:nvSpPr>
        <p:spPr>
          <a:xfrm>
            <a:off x="597536" y="3219973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When the GENESIS job is done, we run </a:t>
            </a:r>
            <a:r>
              <a:rPr lang="en-US" altLang="ja-JP" dirty="0" err="1"/>
              <a:t>MakePES</a:t>
            </a:r>
            <a:r>
              <a:rPr lang="en-US" altLang="ja-JP" dirty="0"/>
              <a:t> again,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8FAEF52-78E8-0942-B650-56446CAFD742}"/>
              </a:ext>
            </a:extLst>
          </p:cNvPr>
          <p:cNvSpPr txBox="1"/>
          <p:nvPr/>
        </p:nvSpPr>
        <p:spPr>
          <a:xfrm>
            <a:off x="597536" y="4566528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which will create pot and dipole files,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2620E91-F877-B948-A4DC-F9E0E8AE6A8F}"/>
              </a:ext>
            </a:extLst>
          </p:cNvPr>
          <p:cNvSpPr txBox="1"/>
          <p:nvPr/>
        </p:nvSpPr>
        <p:spPr>
          <a:xfrm>
            <a:off x="912069" y="5070584"/>
            <a:ext cx="7265362" cy="95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ls *.pot</a:t>
            </a:r>
          </a:p>
          <a:p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eq.pot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  q10.pot  q11.pot  q12.pot  q9.pot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&gt; ls *.dipole</a:t>
            </a:r>
          </a:p>
          <a:p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eq.dipole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  q10.dipole  q11.dipole  q12.dipole  q9.dipole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8AC2226-4869-F846-BACE-0C00BC909124}"/>
              </a:ext>
            </a:extLst>
          </p:cNvPr>
          <p:cNvSpPr txBox="1"/>
          <p:nvPr/>
        </p:nvSpPr>
        <p:spPr>
          <a:xfrm>
            <a:off x="912124" y="3764300"/>
            <a:ext cx="7165744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=/</a:t>
            </a:r>
            <a:r>
              <a:rPr lang="en-US" altLang="ja-JP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path/to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/sindo-4.0/jar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java –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‘$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/*'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–f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makePES.xml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&gt;&amp; makePES.out2</a:t>
            </a:r>
          </a:p>
        </p:txBody>
      </p:sp>
    </p:spTree>
    <p:extLst>
      <p:ext uri="{BB962C8B-B14F-4D97-AF65-F5344CB8AC3E}">
        <p14:creationId xmlns:p14="http://schemas.microsoft.com/office/powerpoint/2010/main" val="4281438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240CC14-A3AF-444B-B1FA-2CF250C3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F53A2B5-1900-394F-B457-AF74AC275D7E}"/>
              </a:ext>
            </a:extLst>
          </p:cNvPr>
          <p:cNvSpPr txBox="1"/>
          <p:nvPr/>
        </p:nvSpPr>
        <p:spPr>
          <a:xfrm>
            <a:off x="391885" y="171448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2400" dirty="0">
                <a:solidFill>
                  <a:srgbClr val="000000"/>
                </a:solidFill>
                <a:cs typeface="メイリオ" charset="-128"/>
              </a:rPr>
              <a:t>8_mrpes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E786E15-5F2F-5D4B-B05C-F7C86DF24312}"/>
              </a:ext>
            </a:extLst>
          </p:cNvPr>
          <p:cNvCxnSpPr>
            <a:cxnSpLocks/>
          </p:cNvCxnSpPr>
          <p:nvPr/>
        </p:nvCxnSpPr>
        <p:spPr>
          <a:xfrm>
            <a:off x="257175" y="700082"/>
            <a:ext cx="84153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64EC609-305B-1E45-AD6D-43E3D108964B}"/>
              </a:ext>
            </a:extLst>
          </p:cNvPr>
          <p:cNvSpPr txBox="1"/>
          <p:nvPr/>
        </p:nvSpPr>
        <p:spPr>
          <a:xfrm>
            <a:off x="757238" y="878480"/>
            <a:ext cx="7943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Proceed to </a:t>
            </a:r>
            <a:r>
              <a:rPr lang="en-US" altLang="ja-JP" dirty="0"/>
              <a:t>8_mrpes. Here, we will generate 2MR-Grid PES </a:t>
            </a:r>
            <a:r>
              <a:rPr kumimoji="1" lang="en-US" altLang="ja-JP" dirty="0"/>
              <a:t>for Ala</a:t>
            </a:r>
            <a:r>
              <a:rPr kumimoji="1" lang="en-US" altLang="ja-JP" baseline="-25000" dirty="0"/>
              <a:t>3</a:t>
            </a:r>
            <a:r>
              <a:rPr kumimoji="1" lang="en-US" altLang="ja-JP" dirty="0"/>
              <a:t> by a multiresolution method. </a:t>
            </a:r>
            <a:r>
              <a:rPr lang="en-US" altLang="ja-JP" dirty="0"/>
              <a:t>We first copy the QFF and 1MR-Grid files to current directory.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7ADBF69-A324-C343-AD2A-6A7CEF6AEB11}"/>
              </a:ext>
            </a:extLst>
          </p:cNvPr>
          <p:cNvSpPr txBox="1"/>
          <p:nvPr/>
        </p:nvSpPr>
        <p:spPr>
          <a:xfrm>
            <a:off x="1015038" y="1903618"/>
            <a:ext cx="7290762" cy="95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cd 8_mrpes</a:t>
            </a:r>
            <a:endParaRPr kumimoji="1" lang="en-US" altLang="ja-JP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../6_mkqff/prop_no_1.mop .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../7_mkgrid1/*pot ./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../7_mkgrid1/*dipole ./</a:t>
            </a:r>
            <a:endParaRPr kumimoji="1" lang="en-US" altLang="ja-JP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47F3E19-C595-084B-BAB9-E200A059E5AC}"/>
              </a:ext>
            </a:extLst>
          </p:cNvPr>
          <p:cNvSpPr txBox="1"/>
          <p:nvPr/>
        </p:nvSpPr>
        <p:spPr>
          <a:xfrm>
            <a:off x="757238" y="2923008"/>
            <a:ext cx="762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We run </a:t>
            </a:r>
            <a:r>
              <a:rPr lang="en-US" altLang="ja-JP" dirty="0" err="1"/>
              <a:t>MakePES</a:t>
            </a:r>
            <a:r>
              <a:rPr lang="en-US" altLang="ja-JP" dirty="0"/>
              <a:t> in generic mode. </a:t>
            </a:r>
            <a:r>
              <a:rPr lang="en-US" altLang="ja-JP" dirty="0" err="1"/>
              <a:t>makePES.xml</a:t>
            </a:r>
            <a:r>
              <a:rPr kumimoji="1" lang="en-US" altLang="ja-JP" dirty="0"/>
              <a:t> looks as follow: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AEBABA4-8F91-FE45-9047-F67EE9950BC6}"/>
              </a:ext>
            </a:extLst>
          </p:cNvPr>
          <p:cNvSpPr txBox="1"/>
          <p:nvPr/>
        </p:nvSpPr>
        <p:spPr>
          <a:xfrm>
            <a:off x="2167713" y="3712560"/>
            <a:ext cx="45181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&lt;</a:t>
            </a:r>
            <a:r>
              <a:rPr lang="en-US" altLang="ja-JP" sz="1400" dirty="0" err="1"/>
              <a:t>makePES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   &lt;</a:t>
            </a:r>
            <a:r>
              <a:rPr lang="en-US" altLang="ja-JP" sz="1400" dirty="0" err="1"/>
              <a:t>minfoFile</a:t>
            </a:r>
            <a:r>
              <a:rPr lang="en-US" altLang="ja-JP" sz="1400" dirty="0"/>
              <a:t>   value="../5_qmmm-vib/</a:t>
            </a:r>
            <a:r>
              <a:rPr lang="en-US" altLang="ja-JP" sz="1400" dirty="0" err="1"/>
              <a:t>qmmm_vib.minfo</a:t>
            </a:r>
            <a:r>
              <a:rPr lang="en-US" altLang="ja-JP" sz="1400" dirty="0"/>
              <a:t>" /&gt;</a:t>
            </a:r>
          </a:p>
          <a:p>
            <a:r>
              <a:rPr lang="en-US" altLang="ja-JP" sz="1400" dirty="0"/>
              <a:t>   &lt;MR          value=”2" /&gt;</a:t>
            </a:r>
          </a:p>
          <a:p>
            <a:r>
              <a:rPr lang="en-US" altLang="ja-JP" sz="1400" dirty="0"/>
              <a:t>   ...</a:t>
            </a:r>
          </a:p>
          <a:p>
            <a:r>
              <a:rPr lang="en-US" altLang="ja-JP" sz="1400" dirty="0"/>
              <a:t>   &lt;grid&gt;</a:t>
            </a:r>
          </a:p>
          <a:p>
            <a:r>
              <a:rPr lang="en-US" altLang="ja-JP" sz="1400" dirty="0"/>
              <a:t>      &lt;</a:t>
            </a:r>
            <a:r>
              <a:rPr lang="en-US" altLang="ja-JP" sz="1400" dirty="0" err="1"/>
              <a:t>ngrid</a:t>
            </a:r>
            <a:r>
              <a:rPr lang="en-US" altLang="ja-JP" sz="1400" dirty="0"/>
              <a:t>  value="9" /&gt;</a:t>
            </a:r>
          </a:p>
          <a:p>
            <a:r>
              <a:rPr lang="en-US" altLang="ja-JP" sz="1400" dirty="0"/>
              <a:t>      &lt;</a:t>
            </a:r>
            <a:r>
              <a:rPr lang="en-US" altLang="ja-JP" sz="1400" dirty="0" err="1"/>
              <a:t>mcstrength</a:t>
            </a:r>
            <a:r>
              <a:rPr lang="en-US" altLang="ja-JP" sz="1400" dirty="0"/>
              <a:t> value="10"/&gt;</a:t>
            </a:r>
          </a:p>
          <a:p>
            <a:r>
              <a:rPr lang="en-US" altLang="ja-JP" sz="1400" dirty="0"/>
              <a:t>      &lt;</a:t>
            </a:r>
            <a:r>
              <a:rPr lang="en-US" altLang="ja-JP" sz="1400" dirty="0" err="1"/>
              <a:t>mopfile</a:t>
            </a:r>
            <a:r>
              <a:rPr lang="en-US" altLang="ja-JP" sz="1400" dirty="0"/>
              <a:t>     value="prop_no_1.mop"/&gt;</a:t>
            </a:r>
          </a:p>
          <a:p>
            <a:r>
              <a:rPr lang="en-US" altLang="ja-JP" sz="1400" dirty="0"/>
              <a:t>   &lt;/grid&gt;</a:t>
            </a:r>
          </a:p>
          <a:p>
            <a:r>
              <a:rPr lang="en-US" altLang="ja-JP" sz="1400" dirty="0"/>
              <a:t>&lt;/</a:t>
            </a:r>
            <a:r>
              <a:rPr lang="en-US" altLang="ja-JP" sz="1400" dirty="0" err="1"/>
              <a:t>makePES</a:t>
            </a:r>
            <a:r>
              <a:rPr lang="en-US" altLang="ja-JP" sz="1400" dirty="0"/>
              <a:t>&gt;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C67186F-6FE4-7C40-A765-87A8CCD7130C}"/>
              </a:ext>
            </a:extLst>
          </p:cNvPr>
          <p:cNvSpPr/>
          <p:nvPr/>
        </p:nvSpPr>
        <p:spPr>
          <a:xfrm>
            <a:off x="1686560" y="3368040"/>
            <a:ext cx="5967306" cy="29057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792A38E-E820-BB49-94BB-133AA3C16B6C}"/>
              </a:ext>
            </a:extLst>
          </p:cNvPr>
          <p:cNvSpPr txBox="1"/>
          <p:nvPr/>
        </p:nvSpPr>
        <p:spPr>
          <a:xfrm>
            <a:off x="4007278" y="3428728"/>
            <a:ext cx="142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makePES.xml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DC89AD8-0B72-324A-B688-248B1F0B8C62}"/>
              </a:ext>
            </a:extLst>
          </p:cNvPr>
          <p:cNvSpPr txBox="1"/>
          <p:nvPr/>
        </p:nvSpPr>
        <p:spPr>
          <a:xfrm>
            <a:off x="4466663" y="4138736"/>
            <a:ext cx="894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2MR-Grid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DF6B3C2-61A0-EC47-A567-C5B1195924C0}"/>
              </a:ext>
            </a:extLst>
          </p:cNvPr>
          <p:cNvSpPr txBox="1"/>
          <p:nvPr/>
        </p:nvSpPr>
        <p:spPr>
          <a:xfrm>
            <a:off x="4030465" y="4708624"/>
            <a:ext cx="344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the number of grid points in each coordinate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6E9C9C0-9246-F74E-9794-3DCD79E435F4}"/>
              </a:ext>
            </a:extLst>
          </p:cNvPr>
          <p:cNvSpPr txBox="1"/>
          <p:nvPr/>
        </p:nvSpPr>
        <p:spPr>
          <a:xfrm>
            <a:off x="3736722" y="5535136"/>
            <a:ext cx="35276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generate all 2MR terms if mode coupling strength (MCS) is larger than 10.0. MCS is evaluated from QFF coefficients in a </a:t>
            </a:r>
            <a:r>
              <a:rPr lang="en-US" altLang="ja-JP" sz="1400" dirty="0" err="1">
                <a:solidFill>
                  <a:srgbClr val="FF0000"/>
                </a:solidFill>
              </a:rPr>
              <a:t>mopfile</a:t>
            </a:r>
            <a:r>
              <a:rPr lang="en-US" altLang="ja-JP" sz="1400" dirty="0">
                <a:solidFill>
                  <a:srgbClr val="FF0000"/>
                </a:solidFill>
              </a:rPr>
              <a:t>.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969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F60346E-F89F-A24B-B905-264F97EE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7985A0F-AF2D-3E4E-BB56-3F9F9F3629AE}"/>
              </a:ext>
            </a:extLst>
          </p:cNvPr>
          <p:cNvSpPr txBox="1"/>
          <p:nvPr/>
        </p:nvSpPr>
        <p:spPr>
          <a:xfrm>
            <a:off x="700505" y="726987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Running the program creates </a:t>
            </a:r>
            <a:r>
              <a:rPr lang="en-US" altLang="ja-JP" dirty="0" err="1"/>
              <a:t>makeGrid.xyz</a:t>
            </a:r>
            <a:r>
              <a:rPr lang="en-US" altLang="ja-JP" dirty="0"/>
              <a:t>,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843830-FCB9-7845-83FE-801C2988017E}"/>
              </a:ext>
            </a:extLst>
          </p:cNvPr>
          <p:cNvSpPr txBox="1"/>
          <p:nvPr/>
        </p:nvSpPr>
        <p:spPr>
          <a:xfrm>
            <a:off x="700505" y="1863368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In the output, you will find a message,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80D4D9-77C7-E24F-A39E-9A1C207506BD}"/>
              </a:ext>
            </a:extLst>
          </p:cNvPr>
          <p:cNvSpPr txBox="1"/>
          <p:nvPr/>
        </p:nvSpPr>
        <p:spPr>
          <a:xfrm>
            <a:off x="1842593" y="2672854"/>
            <a:ext cx="522623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Setup </a:t>
            </a:r>
            <a:r>
              <a:rPr lang="en-US" altLang="ja-JP" sz="1400" dirty="0" err="1"/>
              <a:t>MakeGrid</a:t>
            </a:r>
            <a:r>
              <a:rPr lang="en-US" altLang="ja-JP" sz="1400" dirty="0"/>
              <a:t> module</a:t>
            </a:r>
          </a:p>
          <a:p>
            <a:endParaRPr lang="en-US" altLang="ja-JP" sz="1400" dirty="0"/>
          </a:p>
          <a:p>
            <a:r>
              <a:rPr lang="en-US" altLang="ja-JP" sz="1400" dirty="0"/>
              <a:t>  o Setup MCS: Read QFF Data via ../6_mkqff/prop_no_1.mop ...  [OK]</a:t>
            </a:r>
          </a:p>
          <a:p>
            <a:r>
              <a:rPr lang="en-US" altLang="ja-JP" sz="1400" dirty="0"/>
              <a:t>  o </a:t>
            </a:r>
            <a:r>
              <a:rPr lang="en-US" altLang="ja-JP" sz="1400" dirty="0" err="1"/>
              <a:t>ngrid</a:t>
            </a:r>
            <a:r>
              <a:rPr lang="en-US" altLang="ja-JP" sz="1400" dirty="0"/>
              <a:t> =     9</a:t>
            </a:r>
          </a:p>
          <a:p>
            <a:r>
              <a:rPr lang="en-US" altLang="ja-JP" sz="1400" dirty="0"/>
              <a:t>  o 1MR Grid:</a:t>
            </a:r>
          </a:p>
          <a:p>
            <a:r>
              <a:rPr lang="en-US" altLang="ja-JP" sz="1400" dirty="0"/>
              <a:t>      12 9 10</a:t>
            </a:r>
          </a:p>
          <a:p>
            <a:r>
              <a:rPr lang="en-US" altLang="ja-JP" sz="1400" dirty="0"/>
              <a:t>  o 2MR Grid:</a:t>
            </a:r>
          </a:p>
          <a:p>
            <a:r>
              <a:rPr lang="en-US" altLang="ja-JP" sz="1400" dirty="0"/>
              <a:t>      (</a:t>
            </a:r>
            <a:r>
              <a:rPr lang="en-US" altLang="ja-JP" sz="1400" dirty="0">
                <a:solidFill>
                  <a:srgbClr val="FF0000"/>
                </a:solidFill>
              </a:rPr>
              <a:t>9,12</a:t>
            </a:r>
            <a:r>
              <a:rPr lang="en-US" altLang="ja-JP" sz="1400" dirty="0"/>
              <a:t>) (</a:t>
            </a:r>
            <a:r>
              <a:rPr lang="en-US" altLang="ja-JP" sz="1400" dirty="0">
                <a:solidFill>
                  <a:srgbClr val="FF0000"/>
                </a:solidFill>
              </a:rPr>
              <a:t>10,12</a:t>
            </a:r>
            <a:r>
              <a:rPr lang="en-US" altLang="ja-JP" sz="1400" dirty="0"/>
              <a:t>)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6206AAD-3869-EA4C-85A5-AC10CCB413C1}"/>
              </a:ext>
            </a:extLst>
          </p:cNvPr>
          <p:cNvSpPr/>
          <p:nvPr/>
        </p:nvSpPr>
        <p:spPr>
          <a:xfrm>
            <a:off x="1625600" y="2328334"/>
            <a:ext cx="5892800" cy="2243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120D67-8C41-5A45-8985-44CEAEAEE8B7}"/>
              </a:ext>
            </a:extLst>
          </p:cNvPr>
          <p:cNvSpPr txBox="1"/>
          <p:nvPr/>
        </p:nvSpPr>
        <p:spPr>
          <a:xfrm>
            <a:off x="3804078" y="2389022"/>
            <a:ext cx="152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makePES.out1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0879E0C-6CD9-044B-9162-CB7D0C036060}"/>
              </a:ext>
            </a:extLst>
          </p:cNvPr>
          <p:cNvSpPr txBox="1"/>
          <p:nvPr/>
        </p:nvSpPr>
        <p:spPr>
          <a:xfrm>
            <a:off x="700505" y="4618216"/>
            <a:ext cx="771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which detects that Q12Q9 and Q12Q10 are coupled with MCS &gt; 10.0. The grid points are written to </a:t>
            </a:r>
            <a:r>
              <a:rPr lang="en-US" altLang="ja-JP" dirty="0" err="1"/>
              <a:t>makeGrid.xyz</a:t>
            </a:r>
            <a:r>
              <a:rPr lang="en-US" altLang="ja-JP" dirty="0"/>
              <a:t>. You can count the number of grid points by,</a:t>
            </a:r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5C92BCE-3908-7C4C-9F78-BCB272BC0BEB}"/>
              </a:ext>
            </a:extLst>
          </p:cNvPr>
          <p:cNvSpPr txBox="1"/>
          <p:nvPr/>
        </p:nvSpPr>
        <p:spPr>
          <a:xfrm>
            <a:off x="1015038" y="5353968"/>
            <a:ext cx="7265362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grep -c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mkg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makeGrid.xyz</a:t>
            </a:r>
            <a:endParaRPr lang="en-US" altLang="ja-JP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128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0C1E18C-5DA2-544F-9D5B-F56708396787}"/>
              </a:ext>
            </a:extLst>
          </p:cNvPr>
          <p:cNvSpPr txBox="1"/>
          <p:nvPr/>
        </p:nvSpPr>
        <p:spPr>
          <a:xfrm>
            <a:off x="912124" y="1244620"/>
            <a:ext cx="7165744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=/</a:t>
            </a:r>
            <a:r>
              <a:rPr lang="en-US" altLang="ja-JP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path/to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/sindo-4.0/jar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java –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‘$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/*'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–f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makePES.xml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&gt;&amp; makePES.out1</a:t>
            </a:r>
          </a:p>
        </p:txBody>
      </p:sp>
    </p:spTree>
    <p:extLst>
      <p:ext uri="{BB962C8B-B14F-4D97-AF65-F5344CB8AC3E}">
        <p14:creationId xmlns:p14="http://schemas.microsoft.com/office/powerpoint/2010/main" val="261709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07CC799-7421-174C-AB84-232019A4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0734C7D-951B-B442-B1D9-63311CD723A3}"/>
              </a:ext>
            </a:extLst>
          </p:cNvPr>
          <p:cNvSpPr txBox="1"/>
          <p:nvPr/>
        </p:nvSpPr>
        <p:spPr>
          <a:xfrm>
            <a:off x="722769" y="668109"/>
            <a:ext cx="755763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In this guide, I will illustrate how to </a:t>
            </a:r>
            <a:r>
              <a:rPr lang="en-US" altLang="ja-JP" dirty="0"/>
              <a:t>combine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MakePES</a:t>
            </a:r>
            <a:r>
              <a:rPr kumimoji="1" lang="en-US" altLang="ja-JP" dirty="0"/>
              <a:t> and GENESIS to </a:t>
            </a:r>
            <a:r>
              <a:rPr lang="en-US" altLang="ja-JP" dirty="0"/>
              <a:t>generate anharmonic potential energy surface (PES) for complex systems using QM/MM, and how to calculate the vibrational spectrum using </a:t>
            </a:r>
            <a:r>
              <a:rPr lang="en-US" altLang="ja-JP" dirty="0" err="1"/>
              <a:t>sindo</a:t>
            </a:r>
            <a:r>
              <a:rPr lang="en-US" altLang="ja-JP" dirty="0"/>
              <a:t>.</a:t>
            </a:r>
            <a:endParaRPr kumimoji="1"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 err="1"/>
              <a:t>MakePES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sindo</a:t>
            </a:r>
            <a:r>
              <a:rPr kumimoji="1" lang="en-US" altLang="ja-JP" dirty="0"/>
              <a:t> are command line </a:t>
            </a:r>
            <a:r>
              <a:rPr lang="en-US" altLang="ja-JP" dirty="0"/>
              <a:t>based programs. </a:t>
            </a:r>
            <a:r>
              <a:rPr kumimoji="1" lang="en-US" altLang="ja-JP" dirty="0"/>
              <a:t>This guide assumes that you are familiar with basic commands in UNIX. Shell scripts are given for Bourne Shell (bash).</a:t>
            </a:r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This guid</a:t>
            </a:r>
            <a:r>
              <a:rPr lang="en-US" altLang="ja-JP" dirty="0"/>
              <a:t>e also </a:t>
            </a:r>
            <a:r>
              <a:rPr kumimoji="1" lang="en-US" altLang="ja-JP" dirty="0"/>
              <a:t>assumes that you have installed the program. Change “/path/to” to your installation directory when you see a command like this,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dirty="0"/>
              <a:t>This sample is based on a QM/MM tutorial of GENESIS,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ja-JP" dirty="0"/>
              <a:t>https://</a:t>
            </a:r>
            <a:r>
              <a:rPr lang="en-US" altLang="ja-JP" dirty="0" err="1"/>
              <a:t>www.r-ccs.riken.jp</a:t>
            </a:r>
            <a:r>
              <a:rPr lang="en-US" altLang="ja-JP" dirty="0"/>
              <a:t>/labs/</a:t>
            </a:r>
            <a:r>
              <a:rPr lang="en-US" altLang="ja-JP" dirty="0" err="1"/>
              <a:t>cbrt</a:t>
            </a:r>
            <a:r>
              <a:rPr lang="en-US" altLang="ja-JP" dirty="0"/>
              <a:t>/tutorials2019/tutorial-16-1/ </a:t>
            </a:r>
          </a:p>
          <a:p>
            <a:pPr marL="325438"/>
            <a:r>
              <a:rPr lang="en-US" altLang="ja-JP" dirty="0"/>
              <a:t>where QM/MM calculations are carried out for an alanine tripeptide (Ala</a:t>
            </a:r>
            <a:r>
              <a:rPr lang="en-US" altLang="ja-JP" baseline="-25000" dirty="0"/>
              <a:t>3</a:t>
            </a:r>
            <a:r>
              <a:rPr lang="en-US" altLang="ja-JP" dirty="0"/>
              <a:t>) in water solvent. It is recommended to go through this tutorial (and other GENESIS tutorials) before starting this guide.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1971CC-E8BE-3F4A-989A-C9556F5526A8}"/>
              </a:ext>
            </a:extLst>
          </p:cNvPr>
          <p:cNvSpPr txBox="1"/>
          <p:nvPr/>
        </p:nvSpPr>
        <p:spPr>
          <a:xfrm>
            <a:off x="1684565" y="3560901"/>
            <a:ext cx="3345788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=/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path/to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/sindo-4.0/jar</a:t>
            </a: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java –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‘$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/*'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45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9A3C418-AE0F-AD49-AC44-F9CE0F69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19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7D82BC-AF00-554B-B207-F15C0773F413}"/>
              </a:ext>
            </a:extLst>
          </p:cNvPr>
          <p:cNvSpPr txBox="1"/>
          <p:nvPr/>
        </p:nvSpPr>
        <p:spPr>
          <a:xfrm>
            <a:off x="1012371" y="1053656"/>
            <a:ext cx="7304542" cy="95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&gt; export  QM_NUM_THREADS=8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&gt; export OMP_NUM_THREADS=8</a:t>
            </a:r>
          </a:p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mpirun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-np 4 --map-by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node:pe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=8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atdyn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qmmm_mrpes.inp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&gt;&amp;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qmmm_mrpes.out</a:t>
            </a:r>
            <a:endParaRPr lang="en-US" altLang="ja-JP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829EB78-2A71-804B-8DF4-ACA703E75C07}"/>
              </a:ext>
            </a:extLst>
          </p:cNvPr>
          <p:cNvSpPr txBox="1"/>
          <p:nvPr/>
        </p:nvSpPr>
        <p:spPr>
          <a:xfrm>
            <a:off x="726847" y="567762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input file for GENESIS is the same as before. Run GENESIS by,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F06A7A3-A924-474B-BD3D-F875D4045940}"/>
              </a:ext>
            </a:extLst>
          </p:cNvPr>
          <p:cNvSpPr txBox="1"/>
          <p:nvPr/>
        </p:nvSpPr>
        <p:spPr>
          <a:xfrm>
            <a:off x="700505" y="2381858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When the GENESIS job is done, we run </a:t>
            </a:r>
            <a:r>
              <a:rPr lang="en-US" altLang="ja-JP" dirty="0" err="1"/>
              <a:t>MakePES</a:t>
            </a:r>
            <a:r>
              <a:rPr lang="en-US" altLang="ja-JP" dirty="0"/>
              <a:t> again,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11D361-0942-5141-89AF-A0FBC5A1F095}"/>
              </a:ext>
            </a:extLst>
          </p:cNvPr>
          <p:cNvSpPr txBox="1"/>
          <p:nvPr/>
        </p:nvSpPr>
        <p:spPr>
          <a:xfrm>
            <a:off x="700505" y="3369826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which will create pot and dipole files,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5847FBE-463A-314C-A6E5-F1FFF8B37D9D}"/>
              </a:ext>
            </a:extLst>
          </p:cNvPr>
          <p:cNvSpPr txBox="1"/>
          <p:nvPr/>
        </p:nvSpPr>
        <p:spPr>
          <a:xfrm>
            <a:off x="1015038" y="3873882"/>
            <a:ext cx="7265362" cy="11695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ls *.pot</a:t>
            </a:r>
          </a:p>
          <a:p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eq.pot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  q10.pot  q11.pot  q12.pot  </a:t>
            </a:r>
            <a:r>
              <a:rPr lang="en-US" altLang="ja-JP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q12q10.pot  q12q9.pot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 q9.pot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&gt; ls *.dipole</a:t>
            </a:r>
          </a:p>
          <a:p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eq.dipole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  q10.dipole  q11.dipole  </a:t>
            </a:r>
            <a:r>
              <a:rPr lang="en-US" altLang="ja-JP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q12.dipole  q12q10.dipole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 q12q9.dipole   q9.dipole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E16C9C2-0D03-DE43-95E2-CD2990525222}"/>
              </a:ext>
            </a:extLst>
          </p:cNvPr>
          <p:cNvSpPr txBox="1"/>
          <p:nvPr/>
        </p:nvSpPr>
        <p:spPr>
          <a:xfrm>
            <a:off x="1034043" y="2829580"/>
            <a:ext cx="7282869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=/</a:t>
            </a:r>
            <a:r>
              <a:rPr lang="en-US" altLang="ja-JP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path/to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/sindo-4.0/jar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java –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‘$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/*'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–f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makePES.xml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&gt;&amp; makePES.out2</a:t>
            </a:r>
          </a:p>
        </p:txBody>
      </p:sp>
    </p:spTree>
    <p:extLst>
      <p:ext uri="{BB962C8B-B14F-4D97-AF65-F5344CB8AC3E}">
        <p14:creationId xmlns:p14="http://schemas.microsoft.com/office/powerpoint/2010/main" val="1674924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063E3BC-B7DF-AC41-9283-438B8CE9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484931F-B67E-4A40-890D-B4039B03B34A}"/>
              </a:ext>
            </a:extLst>
          </p:cNvPr>
          <p:cNvSpPr txBox="1"/>
          <p:nvPr/>
        </p:nvSpPr>
        <p:spPr>
          <a:xfrm>
            <a:off x="391885" y="171448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2400" dirty="0">
                <a:solidFill>
                  <a:srgbClr val="000000"/>
                </a:solidFill>
                <a:cs typeface="メイリオ" charset="-128"/>
              </a:rPr>
              <a:t>9_anharm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21E0DD1-CD0E-8141-A706-6119E95CEF26}"/>
              </a:ext>
            </a:extLst>
          </p:cNvPr>
          <p:cNvCxnSpPr>
            <a:cxnSpLocks/>
          </p:cNvCxnSpPr>
          <p:nvPr/>
        </p:nvCxnSpPr>
        <p:spPr>
          <a:xfrm>
            <a:off x="257175" y="700082"/>
            <a:ext cx="84153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FE0A06-B8CC-7547-AE34-DE417DAAC6E6}"/>
              </a:ext>
            </a:extLst>
          </p:cNvPr>
          <p:cNvSpPr txBox="1"/>
          <p:nvPr/>
        </p:nvSpPr>
        <p:spPr>
          <a:xfrm>
            <a:off x="757238" y="878480"/>
            <a:ext cx="794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Finally, we perform vibrational calculations. Proceed to 9</a:t>
            </a:r>
            <a:r>
              <a:rPr lang="en-US" altLang="ja-JP" dirty="0"/>
              <a:t>_anharm to find the input files for </a:t>
            </a:r>
            <a:r>
              <a:rPr lang="en-US" altLang="ja-JP" dirty="0" err="1"/>
              <a:t>sindo</a:t>
            </a:r>
            <a:r>
              <a:rPr lang="en-US" altLang="ja-JP" dirty="0"/>
              <a:t>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AF56FF6-C07C-0E4B-AA0F-8E2612CFC88B}"/>
              </a:ext>
            </a:extLst>
          </p:cNvPr>
          <p:cNvSpPr txBox="1"/>
          <p:nvPr/>
        </p:nvSpPr>
        <p:spPr>
          <a:xfrm>
            <a:off x="1026151" y="1626033"/>
            <a:ext cx="7290762" cy="7386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cd 9_anharm</a:t>
            </a:r>
            <a:endParaRPr kumimoji="1" lang="en-US" altLang="ja-JP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ls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log/  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runSindo.sh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vci.inp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  vmp2.inp   vqdpt2.inp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vci-IR.gpi</a:t>
            </a:r>
            <a:endParaRPr kumimoji="1" lang="en-US" altLang="ja-JP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1F173F4-7646-C34B-ADB8-2FEDAD17D338}"/>
              </a:ext>
            </a:extLst>
          </p:cNvPr>
          <p:cNvSpPr txBox="1"/>
          <p:nvPr/>
        </p:nvSpPr>
        <p:spPr>
          <a:xfrm>
            <a:off x="757238" y="2496648"/>
            <a:ext cx="7943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These input files run VCI[4]-(8), VMP2-(4), VQDPT2-(4).  The calculation is invoked by a script, </a:t>
            </a:r>
            <a:r>
              <a:rPr lang="en-US" altLang="ja-JP" dirty="0" err="1"/>
              <a:t>runSindo.sh</a:t>
            </a:r>
            <a:r>
              <a:rPr lang="en-US" altLang="ja-JP" dirty="0"/>
              <a:t>: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3E471F-6F10-4848-8D9B-1C7926DA8C5E}"/>
              </a:ext>
            </a:extLst>
          </p:cNvPr>
          <p:cNvSpPr txBox="1"/>
          <p:nvPr/>
        </p:nvSpPr>
        <p:spPr>
          <a:xfrm>
            <a:off x="1859271" y="3788151"/>
            <a:ext cx="3952249" cy="160043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ea typeface="Courier" charset="0"/>
                <a:cs typeface="Courier" charset="0"/>
              </a:rPr>
              <a:t>&gt; cat </a:t>
            </a:r>
            <a:r>
              <a:rPr lang="en-US" altLang="ja-JP" sz="1400" dirty="0" err="1">
                <a:ea typeface="Courier" charset="0"/>
                <a:cs typeface="Courier" charset="0"/>
              </a:rPr>
              <a:t>runSindo.sh</a:t>
            </a:r>
            <a:endParaRPr lang="en-US" altLang="ja-JP" sz="1400" dirty="0">
              <a:ea typeface="Courier" charset="0"/>
              <a:cs typeface="Courier" charset="0"/>
            </a:endParaRPr>
          </a:p>
          <a:p>
            <a:r>
              <a:rPr lang="en-US" altLang="ja-JP" sz="1400" dirty="0">
                <a:ea typeface="Courier" charset="0"/>
                <a:cs typeface="Courier" charset="0"/>
              </a:rPr>
              <a:t>SINDO=/</a:t>
            </a:r>
            <a:r>
              <a:rPr lang="en-US" altLang="ja-JP" sz="1400" dirty="0">
                <a:solidFill>
                  <a:srgbClr val="FF0000"/>
                </a:solidFill>
                <a:ea typeface="Courier" charset="0"/>
                <a:cs typeface="Courier" charset="0"/>
              </a:rPr>
              <a:t>path/to</a:t>
            </a:r>
            <a:r>
              <a:rPr lang="en-US" altLang="ja-JP" sz="1400" dirty="0">
                <a:ea typeface="Courier" charset="0"/>
                <a:cs typeface="Courier" charset="0"/>
              </a:rPr>
              <a:t>/</a:t>
            </a:r>
            <a:r>
              <a:rPr lang="en-US" altLang="ja-JP" sz="1400" dirty="0" err="1">
                <a:ea typeface="Courier" charset="0"/>
                <a:cs typeface="Courier" charset="0"/>
              </a:rPr>
              <a:t>FSindo</a:t>
            </a:r>
            <a:r>
              <a:rPr lang="en-US" altLang="ja-JP" sz="1400" dirty="0">
                <a:ea typeface="Courier" charset="0"/>
                <a:cs typeface="Courier" charset="0"/>
              </a:rPr>
              <a:t>/bin/</a:t>
            </a:r>
            <a:r>
              <a:rPr lang="en-US" altLang="ja-JP" sz="1400" dirty="0" err="1">
                <a:ea typeface="Courier" charset="0"/>
                <a:cs typeface="Courier" charset="0"/>
              </a:rPr>
              <a:t>sindo</a:t>
            </a:r>
            <a:endParaRPr lang="en-US" altLang="ja-JP" sz="1400" dirty="0">
              <a:ea typeface="Courier" charset="0"/>
              <a:cs typeface="Courier" charset="0"/>
            </a:endParaRPr>
          </a:p>
          <a:p>
            <a:r>
              <a:rPr lang="en-US" altLang="ja-JP" sz="1400" dirty="0">
                <a:ea typeface="Courier" charset="0"/>
                <a:cs typeface="Courier" charset="0"/>
              </a:rPr>
              <a:t>export POTDIR=../8_mrpes</a:t>
            </a:r>
          </a:p>
          <a:p>
            <a:endParaRPr lang="en-US" altLang="ja-JP" sz="1400" dirty="0">
              <a:ea typeface="Courier" charset="0"/>
              <a:cs typeface="Courier" charset="0"/>
            </a:endParaRPr>
          </a:p>
          <a:p>
            <a:r>
              <a:rPr lang="en-US" altLang="ja-JP" sz="1400" dirty="0">
                <a:ea typeface="Courier" charset="0"/>
                <a:cs typeface="Courier" charset="0"/>
              </a:rPr>
              <a:t>${SINDO} &lt; vmp2.inp   &gt; vmp2.out   2&gt;&amp;1</a:t>
            </a:r>
          </a:p>
          <a:p>
            <a:r>
              <a:rPr lang="en-US" altLang="ja-JP" sz="1400" dirty="0">
                <a:ea typeface="Courier" charset="0"/>
                <a:cs typeface="Courier" charset="0"/>
              </a:rPr>
              <a:t>${SINDO} &lt; vqdpt2.inp &gt; vqdpt2.out 2&gt;&amp;1</a:t>
            </a:r>
          </a:p>
          <a:p>
            <a:r>
              <a:rPr lang="en-US" altLang="ja-JP" sz="1400" dirty="0">
                <a:ea typeface="Courier" charset="0"/>
                <a:cs typeface="Courier" charset="0"/>
              </a:rPr>
              <a:t>${SINDO} &lt; </a:t>
            </a:r>
            <a:r>
              <a:rPr lang="en-US" altLang="ja-JP" sz="1400" dirty="0" err="1">
                <a:ea typeface="Courier" charset="0"/>
                <a:cs typeface="Courier" charset="0"/>
              </a:rPr>
              <a:t>vci.inp</a:t>
            </a:r>
            <a:r>
              <a:rPr lang="en-US" altLang="ja-JP" sz="1400" dirty="0">
                <a:ea typeface="Courier" charset="0"/>
                <a:cs typeface="Courier" charset="0"/>
              </a:rPr>
              <a:t>    &gt; </a:t>
            </a:r>
            <a:r>
              <a:rPr lang="en-US" altLang="ja-JP" sz="1400" dirty="0" err="1">
                <a:ea typeface="Courier" charset="0"/>
                <a:cs typeface="Courier" charset="0"/>
              </a:rPr>
              <a:t>vci.out</a:t>
            </a:r>
            <a:r>
              <a:rPr lang="en-US" altLang="ja-JP" sz="1400" dirty="0">
                <a:ea typeface="Courier" charset="0"/>
                <a:cs typeface="Courier" charset="0"/>
              </a:rPr>
              <a:t>    2&gt;&amp;1</a:t>
            </a:r>
            <a:endParaRPr kumimoji="1" lang="en-US" altLang="ja-JP" sz="1400" dirty="0">
              <a:ea typeface="Courier" charset="0"/>
              <a:cs typeface="Courier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6FFADB-0D64-2240-9C3A-406F358989A4}"/>
              </a:ext>
            </a:extLst>
          </p:cNvPr>
          <p:cNvSpPr txBox="1"/>
          <p:nvPr/>
        </p:nvSpPr>
        <p:spPr>
          <a:xfrm>
            <a:off x="4726105" y="3997584"/>
            <a:ext cx="1770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set the path to SINDO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38D678-02E4-8E4E-94B3-580B042AF580}"/>
              </a:ext>
            </a:extLst>
          </p:cNvPr>
          <p:cNvSpPr txBox="1"/>
          <p:nvPr/>
        </p:nvSpPr>
        <p:spPr>
          <a:xfrm>
            <a:off x="757238" y="5724376"/>
            <a:ext cx="794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Note that we read the information of the PES from 8_mrpes (specified by POTDIR).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1DEA313-49C4-5645-BE9B-CC8C19C2F037}"/>
              </a:ext>
            </a:extLst>
          </p:cNvPr>
          <p:cNvSpPr/>
          <p:nvPr/>
        </p:nvSpPr>
        <p:spPr>
          <a:xfrm>
            <a:off x="1625600" y="3242734"/>
            <a:ext cx="5892800" cy="22436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D2F4130-A013-A745-A50F-FC7043A91CFC}"/>
              </a:ext>
            </a:extLst>
          </p:cNvPr>
          <p:cNvSpPr txBox="1"/>
          <p:nvPr/>
        </p:nvSpPr>
        <p:spPr>
          <a:xfrm>
            <a:off x="3804078" y="3344062"/>
            <a:ext cx="130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runSindo.sh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199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75CA4F0-8EB0-9E42-823B-4B9C37DB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21</a:t>
            </a:fld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715C08FB-5F81-AF4D-AEA9-84E7C4D1E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028583"/>
              </p:ext>
            </p:extLst>
          </p:nvPr>
        </p:nvGraphicFramePr>
        <p:xfrm>
          <a:off x="1681843" y="756556"/>
          <a:ext cx="5715000" cy="23527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856114685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02498406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86681767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136199432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387787806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997654355"/>
                    </a:ext>
                  </a:extLst>
                </a:gridCol>
              </a:tblGrid>
              <a:tr h="303893">
                <a:tc>
                  <a:txBody>
                    <a:bodyPr/>
                    <a:lstStyle/>
                    <a:p>
                      <a:pPr algn="ctr" fontAlgn="ctr"/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HARM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VSCF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VMP2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VQDPT2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VCI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912024"/>
                  </a:ext>
                </a:extLst>
              </a:tr>
              <a:tr h="3038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+mn-lt"/>
                        </a:rPr>
                        <a:t>ZPE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4041.58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4016.35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4012.44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4012.44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4012.01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55332823"/>
                  </a:ext>
                </a:extLst>
              </a:tr>
              <a:tr h="303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Amide III</a:t>
                      </a:r>
                    </a:p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(9_1)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1314.99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1316.74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1307.31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1307.31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1305.71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2619932"/>
                  </a:ext>
                </a:extLst>
              </a:tr>
              <a:tr h="303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Amide II</a:t>
                      </a:r>
                    </a:p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34" charset="-128"/>
                        </a:rPr>
                        <a:t>(10_1)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1576.51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1572.46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1559.88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1559.88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1560.42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1628518"/>
                  </a:ext>
                </a:extLst>
              </a:tr>
              <a:tr h="303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+mn-lt"/>
                        </a:rPr>
                        <a:t>Amide I</a:t>
                      </a:r>
                    </a:p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+mn-lt"/>
                        </a:rPr>
                        <a:t>(11_1)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1704.22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1698.11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1691.15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1691.15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  <a:latin typeface="+mn-lt"/>
                        </a:rPr>
                        <a:t>1691.25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49577178"/>
                  </a:ext>
                </a:extLst>
              </a:tr>
              <a:tr h="30389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+mn-lt"/>
                        </a:rPr>
                        <a:t>Amide A</a:t>
                      </a:r>
                    </a:p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+mn-lt"/>
                        </a:rPr>
                        <a:t>(12_1)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+mn-lt"/>
                        </a:rPr>
                        <a:t>3487.43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+mn-lt"/>
                        </a:rPr>
                        <a:t>3305.84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+mn-lt"/>
                        </a:rPr>
                        <a:t>3358.45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+mn-lt"/>
                        </a:rPr>
                        <a:t>3347.85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effectLst/>
                          <a:latin typeface="+mn-lt"/>
                        </a:rPr>
                        <a:t>3347.26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游ゴシック" panose="020B0400000000000000" pitchFamily="34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3026907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A8E6148-3750-CF46-B4AB-9B8257D61593}"/>
              </a:ext>
            </a:extLst>
          </p:cNvPr>
          <p:cNvSpPr txBox="1"/>
          <p:nvPr/>
        </p:nvSpPr>
        <p:spPr>
          <a:xfrm>
            <a:off x="757238" y="261562"/>
            <a:ext cx="794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From the output file, we obtain a table like this: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009ED1C-563A-8549-A63E-FA37622318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987800"/>
            <a:ext cx="3200400" cy="2286000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CAA4DD7-2D8C-5D48-A716-C47CD8265F24}"/>
              </a:ext>
            </a:extLst>
          </p:cNvPr>
          <p:cNvSpPr txBox="1"/>
          <p:nvPr/>
        </p:nvSpPr>
        <p:spPr>
          <a:xfrm>
            <a:off x="757238" y="3229163"/>
            <a:ext cx="794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We may also plot the IR spectrum using </a:t>
            </a:r>
            <a:r>
              <a:rPr lang="en-US" altLang="ja-JP" dirty="0" err="1"/>
              <a:t>gnuplot</a:t>
            </a:r>
            <a:r>
              <a:rPr lang="en-US" altLang="ja-JP" dirty="0"/>
              <a:t>,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62C2CA8-8F87-8546-B621-982B4397E2E0}"/>
              </a:ext>
            </a:extLst>
          </p:cNvPr>
          <p:cNvSpPr txBox="1"/>
          <p:nvPr/>
        </p:nvSpPr>
        <p:spPr>
          <a:xfrm>
            <a:off x="1026151" y="3635408"/>
            <a:ext cx="7290762" cy="30777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gnuplot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vci-IR.gpi</a:t>
            </a:r>
            <a:endParaRPr kumimoji="1" lang="en-US" altLang="ja-JP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DA65E31-77F7-AA4B-B588-C8F4BB8094D7}"/>
              </a:ext>
            </a:extLst>
          </p:cNvPr>
          <p:cNvSpPr txBox="1"/>
          <p:nvPr/>
        </p:nvSpPr>
        <p:spPr>
          <a:xfrm>
            <a:off x="3897630" y="531204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Amide III</a:t>
            </a:r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C760BBF-52F1-8943-82C9-C7A801FA3990}"/>
              </a:ext>
            </a:extLst>
          </p:cNvPr>
          <p:cNvSpPr txBox="1"/>
          <p:nvPr/>
        </p:nvSpPr>
        <p:spPr>
          <a:xfrm>
            <a:off x="3904496" y="459308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Amide II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53E62F2-BDED-B946-B7D9-E94A493358DA}"/>
              </a:ext>
            </a:extLst>
          </p:cNvPr>
          <p:cNvSpPr txBox="1"/>
          <p:nvPr/>
        </p:nvSpPr>
        <p:spPr>
          <a:xfrm>
            <a:off x="3953526" y="414884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Amide I</a:t>
            </a:r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1714F75-B5A9-D843-9FF7-64494048FB1C}"/>
              </a:ext>
            </a:extLst>
          </p:cNvPr>
          <p:cNvCxnSpPr>
            <a:cxnSpLocks/>
          </p:cNvCxnSpPr>
          <p:nvPr/>
        </p:nvCxnSpPr>
        <p:spPr>
          <a:xfrm flipH="1">
            <a:off x="3783330" y="4329068"/>
            <a:ext cx="17648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2335D17-8ED6-2246-97E7-BCDA66B4A7B6}"/>
              </a:ext>
            </a:extLst>
          </p:cNvPr>
          <p:cNvCxnSpPr>
            <a:cxnSpLocks/>
          </p:cNvCxnSpPr>
          <p:nvPr/>
        </p:nvCxnSpPr>
        <p:spPr>
          <a:xfrm flipH="1">
            <a:off x="3665349" y="4787394"/>
            <a:ext cx="2944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F133D44-F7D6-FC46-8496-C7B896659814}"/>
              </a:ext>
            </a:extLst>
          </p:cNvPr>
          <p:cNvCxnSpPr>
            <a:cxnSpLocks/>
          </p:cNvCxnSpPr>
          <p:nvPr/>
        </p:nvCxnSpPr>
        <p:spPr>
          <a:xfrm flipH="1">
            <a:off x="3463871" y="5507474"/>
            <a:ext cx="4959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C8DC687-FD0A-7B43-9361-3B9425CAB6D2}"/>
              </a:ext>
            </a:extLst>
          </p:cNvPr>
          <p:cNvSpPr txBox="1"/>
          <p:nvPr/>
        </p:nvSpPr>
        <p:spPr>
          <a:xfrm>
            <a:off x="4865515" y="505313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Amide 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374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3EE811F-4F12-5B4E-8CBA-4738FC96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22</a:t>
            </a:fld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8D296ED-E28A-CE4D-99BB-4A9879F193D5}"/>
              </a:ext>
            </a:extLst>
          </p:cNvPr>
          <p:cNvGrpSpPr/>
          <p:nvPr/>
        </p:nvGrpSpPr>
        <p:grpSpPr>
          <a:xfrm>
            <a:off x="2224216" y="1580482"/>
            <a:ext cx="4529563" cy="3235402"/>
            <a:chOff x="2466474" y="1903568"/>
            <a:chExt cx="3904246" cy="2788747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1FBD64F-83CC-5C4A-9579-8482EAD5E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66474" y="1903568"/>
              <a:ext cx="3904246" cy="2788747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A8E911D7-AB0D-CD4F-8539-25DC6366A829}"/>
                </a:ext>
              </a:extLst>
            </p:cNvPr>
            <p:cNvSpPr txBox="1"/>
            <p:nvPr/>
          </p:nvSpPr>
          <p:spPr>
            <a:xfrm>
              <a:off x="5168715" y="2070686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Amide A</a:t>
              </a:r>
              <a:endParaRPr kumimoji="1" lang="ja-JP" altLang="en-US"/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98FDEB7-5B24-E24A-961B-58A22C3C819D}"/>
                </a:ext>
              </a:extLst>
            </p:cNvPr>
            <p:cNvSpPr txBox="1"/>
            <p:nvPr/>
          </p:nvSpPr>
          <p:spPr>
            <a:xfrm>
              <a:off x="5174934" y="3407424"/>
              <a:ext cx="564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I x 2</a:t>
              </a:r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174C01A-9DC3-9F44-B9DF-A014F4C396D2}"/>
                </a:ext>
              </a:extLst>
            </p:cNvPr>
            <p:cNvSpPr txBox="1"/>
            <p:nvPr/>
          </p:nvSpPr>
          <p:spPr>
            <a:xfrm>
              <a:off x="3010072" y="2428999"/>
              <a:ext cx="694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II + III</a:t>
              </a:r>
              <a:endParaRPr kumimoji="1" lang="ja-JP" altLang="en-US"/>
            </a:p>
          </p:txBody>
        </p: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A34D3825-FAD8-EB4A-A024-11644268E454}"/>
                </a:ext>
              </a:extLst>
            </p:cNvPr>
            <p:cNvCxnSpPr>
              <a:cxnSpLocks/>
            </p:cNvCxnSpPr>
            <p:nvPr/>
          </p:nvCxnSpPr>
          <p:spPr>
            <a:xfrm>
              <a:off x="3165734" y="2767263"/>
              <a:ext cx="0" cy="1248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2B8EB80B-CAD7-FB41-9480-533D5DADA8DD}"/>
                </a:ext>
              </a:extLst>
            </p:cNvPr>
            <p:cNvCxnSpPr>
              <a:cxnSpLocks/>
            </p:cNvCxnSpPr>
            <p:nvPr/>
          </p:nvCxnSpPr>
          <p:spPr>
            <a:xfrm>
              <a:off x="3779913" y="3152274"/>
              <a:ext cx="0" cy="9492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F8CAF15-9526-444E-9E24-6BA6B358444D}"/>
                </a:ext>
              </a:extLst>
            </p:cNvPr>
            <p:cNvSpPr txBox="1"/>
            <p:nvPr/>
          </p:nvSpPr>
          <p:spPr>
            <a:xfrm>
              <a:off x="3465230" y="2767989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I + III</a:t>
              </a:r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817520C6-51CC-A64B-9555-3BFB86049A48}"/>
                </a:ext>
              </a:extLst>
            </p:cNvPr>
            <p:cNvCxnSpPr>
              <a:cxnSpLocks/>
            </p:cNvCxnSpPr>
            <p:nvPr/>
          </p:nvCxnSpPr>
          <p:spPr>
            <a:xfrm>
              <a:off x="4115888" y="3438939"/>
              <a:ext cx="0" cy="5194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4870672-140C-9846-B3AA-2BB4F5962007}"/>
                </a:ext>
              </a:extLst>
            </p:cNvPr>
            <p:cNvSpPr txBox="1"/>
            <p:nvPr/>
          </p:nvSpPr>
          <p:spPr>
            <a:xfrm>
              <a:off x="3817028" y="3095472"/>
              <a:ext cx="622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II x 2</a:t>
              </a:r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D188B00-2268-3045-8FAF-DCF6FECD4A00}"/>
                </a:ext>
              </a:extLst>
            </p:cNvPr>
            <p:cNvSpPr txBox="1"/>
            <p:nvPr/>
          </p:nvSpPr>
          <p:spPr>
            <a:xfrm>
              <a:off x="4487503" y="3407045"/>
              <a:ext cx="5790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dirty="0"/>
                <a:t>I + II</a:t>
              </a:r>
              <a:endParaRPr kumimoji="1" lang="ja-JP" altLang="en-US"/>
            </a:p>
          </p:txBody>
        </p: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A0118707-E195-3D4D-A4CD-E1377A9F77D0}"/>
                </a:ext>
              </a:extLst>
            </p:cNvPr>
            <p:cNvCxnSpPr>
              <a:cxnSpLocks/>
            </p:cNvCxnSpPr>
            <p:nvPr/>
          </p:nvCxnSpPr>
          <p:spPr>
            <a:xfrm>
              <a:off x="4768146" y="3710609"/>
              <a:ext cx="0" cy="4134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6D0CDC68-4F93-7240-8278-D4E98E97E6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63280" y="3780000"/>
              <a:ext cx="172720" cy="2360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C177EF6-2373-B34E-BD58-A50E14EDA7C1}"/>
              </a:ext>
            </a:extLst>
          </p:cNvPr>
          <p:cNvSpPr txBox="1"/>
          <p:nvPr/>
        </p:nvSpPr>
        <p:spPr>
          <a:xfrm>
            <a:off x="792164" y="524932"/>
            <a:ext cx="7524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If we magnify the high frequency region, we see overtones and combination tones of the amide I, II, and III.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901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タイトル 2"/>
          <p:cNvSpPr>
            <a:spLocks noGrp="1"/>
          </p:cNvSpPr>
          <p:nvPr>
            <p:ph type="title"/>
          </p:nvPr>
        </p:nvSpPr>
        <p:spPr>
          <a:xfrm>
            <a:off x="792163" y="455138"/>
            <a:ext cx="7886700" cy="713227"/>
          </a:xfrm>
        </p:spPr>
        <p:txBody>
          <a:bodyPr/>
          <a:lstStyle/>
          <a:p>
            <a:pPr eaLnBrk="1" hangingPunct="1"/>
            <a:r>
              <a:rPr lang="en-US" altLang="ja-JP">
                <a:cs typeface="メイリオ" charset="-128"/>
              </a:rPr>
              <a:t>Contents of Sample Files</a:t>
            </a:r>
            <a:endParaRPr lang="ja-JP" altLang="en-US">
              <a:cs typeface="メイリオ" charset="-128"/>
            </a:endParaRPr>
          </a:p>
        </p:txBody>
      </p:sp>
      <p:sp>
        <p:nvSpPr>
          <p:cNvPr id="15362" name="スライド番号プレースホルダー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charset="0"/>
              <a:buChar char="•"/>
              <a:defRPr kumimoji="1" sz="28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 sz="20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charset="0"/>
              <a:buChar char="•"/>
              <a:defRPr kumimoji="1"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DFF0D86F-A87B-6E43-B631-262A04F89B7F}" type="slidenum">
              <a:rPr lang="ja-JP" altLang="en-US" sz="1200">
                <a:solidFill>
                  <a:srgbClr val="898989"/>
                </a:solidFill>
                <a:latin typeface="Arial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ja-JP" altLang="en-US" sz="1200">
              <a:solidFill>
                <a:srgbClr val="898989"/>
              </a:solidFill>
              <a:latin typeface="Arial" charset="0"/>
            </a:endParaRPr>
          </a:p>
        </p:txBody>
      </p:sp>
      <p:sp>
        <p:nvSpPr>
          <p:cNvPr id="29699" name="テキスト ボックス 5"/>
          <p:cNvSpPr txBox="1">
            <a:spLocks noChangeArrowheads="1"/>
          </p:cNvSpPr>
          <p:nvPr/>
        </p:nvSpPr>
        <p:spPr bwMode="auto">
          <a:xfrm>
            <a:off x="1136946" y="1859872"/>
            <a:ext cx="632468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  <a:tabLst>
                <a:tab pos="3865563" algn="l"/>
              </a:tabLst>
              <a:defRPr/>
            </a:pPr>
            <a:r>
              <a:rPr lang="en-US" altLang="ja-JP" sz="1800" dirty="0" err="1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toppar</a:t>
            </a: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	Force field parameters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865563" algn="l"/>
              </a:tabLst>
              <a:defRPr/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2_setup/snapshot50.crd, </a:t>
            </a:r>
            <a:r>
              <a:rPr lang="en-US" altLang="ja-JP" sz="1800" dirty="0" err="1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pdb</a:t>
            </a: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, </a:t>
            </a:r>
            <a:r>
              <a:rPr lang="en-US" altLang="ja-JP" sz="1800" dirty="0" err="1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psf</a:t>
            </a: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	Setup files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tabLst>
                <a:tab pos="3865563" algn="l"/>
              </a:tabLst>
              <a:defRPr/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4_qmm-min/</a:t>
            </a:r>
            <a:r>
              <a:rPr lang="en-US" altLang="ja-JP" sz="1800" dirty="0" err="1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qmmm_min.rst</a:t>
            </a: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	Optimized geometry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865563" algn="l"/>
              </a:tabLst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5_qmmm-vib/</a:t>
            </a:r>
            <a:r>
              <a:rPr lang="en-US" altLang="ja-JP" sz="1800" dirty="0" err="1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qmmm_vib.minfo</a:t>
            </a: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	Normal modes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865563" algn="l"/>
              </a:tabLst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6_mkqff	QFF generation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865563" algn="l"/>
              </a:tabLst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7_mkgrid1	1MR-Grid generation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865563" algn="l"/>
              </a:tabLst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8_mrpes	2MR-MRPES generation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865563" algn="l"/>
              </a:tabLst>
            </a:pPr>
            <a:r>
              <a:rPr lang="en-US" altLang="ja-JP" sz="1800" dirty="0">
                <a:solidFill>
                  <a:srgbClr val="000000"/>
                </a:solidFill>
                <a:latin typeface="+mn-lt"/>
                <a:ea typeface="+mn-ea"/>
                <a:cs typeface="メイリオ" charset="-128"/>
              </a:rPr>
              <a:t>9_anharm	Vibrational calculations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58BF5DC-777B-994D-895E-5FFB1025CE3F}"/>
              </a:ext>
            </a:extLst>
          </p:cNvPr>
          <p:cNvSpPr txBox="1"/>
          <p:nvPr/>
        </p:nvSpPr>
        <p:spPr>
          <a:xfrm>
            <a:off x="720724" y="1325345"/>
            <a:ext cx="8051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following folders are included in this sample: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910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93E527-8AD8-D545-953A-F8F8561C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Files from the GENESIS tutorial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972750B-9BA8-7E43-A9EF-2FE0EDB33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E7A514-A722-7D45-AA2A-871B12C95576}"/>
              </a:ext>
            </a:extLst>
          </p:cNvPr>
          <p:cNvSpPr txBox="1"/>
          <p:nvPr/>
        </p:nvSpPr>
        <p:spPr>
          <a:xfrm>
            <a:off x="871537" y="3120116"/>
            <a:ext cx="53169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2_setup/snapshot50.psf, </a:t>
            </a:r>
            <a:r>
              <a:rPr lang="en-US" altLang="ja-JP" sz="1600" dirty="0" err="1"/>
              <a:t>pdb</a:t>
            </a:r>
            <a:r>
              <a:rPr lang="en-US" altLang="ja-JP" sz="1600" dirty="0"/>
              <a:t>, </a:t>
            </a:r>
            <a:r>
              <a:rPr lang="en-US" altLang="ja-JP" sz="1600" dirty="0" err="1"/>
              <a:t>crd</a:t>
            </a:r>
            <a:endParaRPr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The files prepared by </a:t>
            </a:r>
            <a:r>
              <a:rPr lang="en-US" altLang="ja-JP" sz="1600" dirty="0" err="1"/>
              <a:t>qmmm_generator</a:t>
            </a:r>
            <a:r>
              <a:rPr lang="en-US" altLang="ja-JP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Ala</a:t>
            </a:r>
            <a:r>
              <a:rPr lang="en-US" altLang="ja-JP" sz="1600" baseline="-25000" dirty="0"/>
              <a:t>3</a:t>
            </a:r>
            <a:r>
              <a:rPr lang="en-US" altLang="ja-JP" sz="1600" dirty="0"/>
              <a:t> + 1999 water molecules (6039 atoms) </a:t>
            </a:r>
          </a:p>
          <a:p>
            <a:r>
              <a:rPr lang="en-US" altLang="ja-JP" sz="1600" dirty="0"/>
              <a:t>4_qmmm-min/</a:t>
            </a:r>
            <a:r>
              <a:rPr lang="en-US" altLang="ja-JP" sz="1600" dirty="0" err="1"/>
              <a:t>qmmm_min.rst</a:t>
            </a:r>
            <a:endParaRPr kumimoji="1"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GENESIS restart file containing the QM/MM optimized structure</a:t>
            </a:r>
            <a:endParaRPr kumimoji="1" lang="en-US" altLang="ja-JP" sz="1600" dirty="0"/>
          </a:p>
          <a:p>
            <a:r>
              <a:rPr lang="en-US" altLang="ja-JP" sz="1600" dirty="0"/>
              <a:t>5_qmmm-vib/</a:t>
            </a:r>
            <a:r>
              <a:rPr lang="en-US" altLang="ja-JP" sz="1600" dirty="0" err="1"/>
              <a:t>qmmm_vib.minfo</a:t>
            </a:r>
            <a:endParaRPr kumimoji="1"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A </a:t>
            </a:r>
            <a:r>
              <a:rPr lang="en-US" altLang="ja-JP" sz="1600" dirty="0" err="1"/>
              <a:t>minfo</a:t>
            </a:r>
            <a:r>
              <a:rPr lang="en-US" altLang="ja-JP" sz="1600" dirty="0"/>
              <a:t> file containing the normal modes and harmonic frequencies</a:t>
            </a:r>
          </a:p>
          <a:p>
            <a:r>
              <a:rPr lang="en-US" altLang="ja-JP" sz="1600" dirty="0" err="1"/>
              <a:t>toppar</a:t>
            </a:r>
            <a:endParaRPr lang="en-US" altLang="ja-JP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1600" dirty="0"/>
              <a:t>CHARMM 36m force field for Ala and TIP3P for water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A21453F-15CE-E548-B737-44A0FA290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538" y="2844745"/>
            <a:ext cx="2351087" cy="226383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B9464B8-F37C-A347-9D3D-4D3A4442A26F}"/>
              </a:ext>
            </a:extLst>
          </p:cNvPr>
          <p:cNvSpPr txBox="1"/>
          <p:nvPr/>
        </p:nvSpPr>
        <p:spPr>
          <a:xfrm>
            <a:off x="5978276" y="5172075"/>
            <a:ext cx="2061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2_setup/ snapshot50.pdb</a:t>
            </a:r>
            <a:endParaRPr kumimoji="1" lang="ja-JP" altLang="en-US" sz="14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0608A5-649A-8648-9E69-A36B68728477}"/>
              </a:ext>
            </a:extLst>
          </p:cNvPr>
          <p:cNvSpPr txBox="1"/>
          <p:nvPr/>
        </p:nvSpPr>
        <p:spPr>
          <a:xfrm>
            <a:off x="792162" y="1011019"/>
            <a:ext cx="788035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This sample is based on a QM/MM tutorial </a:t>
            </a:r>
            <a:r>
              <a:rPr lang="en-US" altLang="ja-JP" dirty="0"/>
              <a:t>of GENESIS,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ja-JP" dirty="0"/>
              <a:t>https://</a:t>
            </a:r>
            <a:r>
              <a:rPr lang="en-US" altLang="ja-JP" dirty="0" err="1"/>
              <a:t>www.r-ccs.riken.jp</a:t>
            </a:r>
            <a:r>
              <a:rPr lang="en-US" altLang="ja-JP" dirty="0"/>
              <a:t>/labs/</a:t>
            </a:r>
            <a:r>
              <a:rPr lang="en-US" altLang="ja-JP" dirty="0" err="1"/>
              <a:t>cbrt</a:t>
            </a:r>
            <a:r>
              <a:rPr lang="en-US" altLang="ja-JP" dirty="0"/>
              <a:t>/tutorials2019/tutorial-16-1/ </a:t>
            </a:r>
          </a:p>
          <a:p>
            <a:r>
              <a:rPr lang="en-US" altLang="ja-JP" dirty="0"/>
              <a:t>where QM/MM calculations are carried out for an alanine tripeptide (Ala</a:t>
            </a:r>
            <a:r>
              <a:rPr lang="en-US" altLang="ja-JP" baseline="-25000" dirty="0"/>
              <a:t>3</a:t>
            </a:r>
            <a:r>
              <a:rPr lang="en-US" altLang="ja-JP" dirty="0"/>
              <a:t>) in water solvent. The first residue is treated by QM (B3LYP-D3/cc-</a:t>
            </a:r>
            <a:r>
              <a:rPr lang="en-US" altLang="ja-JP" dirty="0" err="1"/>
              <a:t>pVDZ</a:t>
            </a:r>
            <a:r>
              <a:rPr lang="en-US" altLang="ja-JP" dirty="0"/>
              <a:t>) and the others by MM (CHARMM36m, TIP3P). The following files are taken from the tutorial.</a:t>
            </a:r>
          </a:p>
        </p:txBody>
      </p:sp>
    </p:spTree>
    <p:extLst>
      <p:ext uri="{BB962C8B-B14F-4D97-AF65-F5344CB8AC3E}">
        <p14:creationId xmlns:p14="http://schemas.microsoft.com/office/powerpoint/2010/main" val="3405943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D4C0FBD-42FF-CA4D-9A73-8544E209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3C07B3-578D-1647-9EFF-DEC9E2F4F316}"/>
              </a:ext>
            </a:extLst>
          </p:cNvPr>
          <p:cNvSpPr txBox="1"/>
          <p:nvPr/>
        </p:nvSpPr>
        <p:spPr>
          <a:xfrm>
            <a:off x="391885" y="185736"/>
            <a:ext cx="18555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2400" dirty="0">
                <a:solidFill>
                  <a:srgbClr val="000000"/>
                </a:solidFill>
                <a:cs typeface="メイリオ" charset="-128"/>
              </a:rPr>
              <a:t>5_qmmm-vib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459C8FC-A1FC-4749-A232-029638A514B4}"/>
              </a:ext>
            </a:extLst>
          </p:cNvPr>
          <p:cNvCxnSpPr>
            <a:cxnSpLocks/>
          </p:cNvCxnSpPr>
          <p:nvPr/>
        </p:nvCxnSpPr>
        <p:spPr>
          <a:xfrm>
            <a:off x="257175" y="714370"/>
            <a:ext cx="84153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6188FE-4795-5944-9CAF-FF09A4C5D0D3}"/>
              </a:ext>
            </a:extLst>
          </p:cNvPr>
          <p:cNvSpPr txBox="1"/>
          <p:nvPr/>
        </p:nvSpPr>
        <p:spPr>
          <a:xfrm>
            <a:off x="720446" y="1077616"/>
            <a:ext cx="76711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dirty="0"/>
              <a:t>Before anharmonic calculations, let’s review what we‘ve got from the harmonic normal mode analysis. In the GENESIS tutorial, we obtained partial normal modes of an amide group at the c-terminal. Open 5_qmmm-vib/</a:t>
            </a:r>
            <a:r>
              <a:rPr kumimoji="1" lang="en-US" altLang="ja-JP" dirty="0" err="1"/>
              <a:t>qmmm_vib.minfo</a:t>
            </a:r>
            <a:r>
              <a:rPr kumimoji="1" lang="en-US" altLang="ja-JP" dirty="0"/>
              <a:t> using </a:t>
            </a:r>
            <a:r>
              <a:rPr kumimoji="1" lang="en-US" altLang="ja-JP" dirty="0" err="1"/>
              <a:t>JSindo</a:t>
            </a:r>
            <a:r>
              <a:rPr kumimoji="1" lang="en-US" altLang="ja-JP" dirty="0"/>
              <a:t>. The amide modes looks as follow:</a:t>
            </a:r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1D51599-A0C0-F845-BC42-DF0E5E8B8F3D}"/>
              </a:ext>
            </a:extLst>
          </p:cNvPr>
          <p:cNvGrpSpPr/>
          <p:nvPr/>
        </p:nvGrpSpPr>
        <p:grpSpPr>
          <a:xfrm>
            <a:off x="725360" y="2358009"/>
            <a:ext cx="7709529" cy="1838325"/>
            <a:chOff x="798512" y="2943225"/>
            <a:chExt cx="7709529" cy="1838325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548DF699-61EA-5B45-932D-A9ED7A480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8512" y="2943225"/>
              <a:ext cx="1905439" cy="1821600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8F624FDF-C692-5B4C-9B0E-B1A63455C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13498" y="2950116"/>
              <a:ext cx="1905439" cy="1821600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0E7895E3-A733-3741-A681-6FA6E7D9C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3145" y="2959950"/>
              <a:ext cx="1905439" cy="1821600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7D928D46-6166-1F44-9307-DAF61F7BE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02602" y="2952376"/>
              <a:ext cx="1905439" cy="1821600"/>
            </a:xfrm>
            <a:prstGeom prst="rect">
              <a:avLst/>
            </a:prstGeom>
          </p:spPr>
        </p:pic>
      </p:grp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5063FF6-ACBF-5840-B78F-AB9A1DE78B44}"/>
              </a:ext>
            </a:extLst>
          </p:cNvPr>
          <p:cNvSpPr txBox="1"/>
          <p:nvPr/>
        </p:nvSpPr>
        <p:spPr>
          <a:xfrm>
            <a:off x="869676" y="4096512"/>
            <a:ext cx="16446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Amide III</a:t>
            </a:r>
          </a:p>
          <a:p>
            <a:pPr algn="ctr"/>
            <a:r>
              <a:rPr lang="en-US" altLang="ja-JP" sz="1400" dirty="0"/>
              <a:t>(CN </a:t>
            </a:r>
            <a:r>
              <a:rPr lang="en-US" altLang="ja-JP" sz="1400" dirty="0" err="1"/>
              <a:t>str</a:t>
            </a:r>
            <a:r>
              <a:rPr lang="en-US" altLang="ja-JP" sz="1400" dirty="0"/>
              <a:t> + CNH bend)</a:t>
            </a:r>
          </a:p>
          <a:p>
            <a:pPr algn="ctr"/>
            <a:endParaRPr kumimoji="1" lang="en-US" altLang="ja-JP" sz="1400" dirty="0"/>
          </a:p>
          <a:p>
            <a:pPr algn="ctr"/>
            <a:r>
              <a:rPr lang="en-US" altLang="ja-JP" sz="1400" dirty="0"/>
              <a:t>1315.0 cm</a:t>
            </a:r>
            <a:r>
              <a:rPr lang="en-US" altLang="ja-JP" sz="1400" baseline="30000" dirty="0"/>
              <a:t>-1</a:t>
            </a:r>
            <a:endParaRPr kumimoji="1" lang="ja-JP" altLang="en-US" sz="1400" baseline="300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FB5C033-1B69-2D42-AC68-B65953D5142A}"/>
              </a:ext>
            </a:extLst>
          </p:cNvPr>
          <p:cNvSpPr txBox="1"/>
          <p:nvPr/>
        </p:nvSpPr>
        <p:spPr>
          <a:xfrm>
            <a:off x="2843808" y="4096512"/>
            <a:ext cx="16446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Amide II</a:t>
            </a:r>
          </a:p>
          <a:p>
            <a:pPr algn="ctr"/>
            <a:r>
              <a:rPr lang="en-US" altLang="ja-JP" sz="1400" dirty="0"/>
              <a:t>(CN </a:t>
            </a:r>
            <a:r>
              <a:rPr lang="en-US" altLang="ja-JP" sz="1400" dirty="0" err="1"/>
              <a:t>str</a:t>
            </a:r>
            <a:r>
              <a:rPr lang="en-US" altLang="ja-JP" sz="1400" dirty="0"/>
              <a:t> + CNH bend)</a:t>
            </a:r>
          </a:p>
          <a:p>
            <a:pPr algn="ctr"/>
            <a:endParaRPr kumimoji="1" lang="en-US" altLang="ja-JP" sz="1400" dirty="0"/>
          </a:p>
          <a:p>
            <a:pPr algn="ctr"/>
            <a:r>
              <a:rPr lang="en-US" altLang="ja-JP" sz="1400" dirty="0"/>
              <a:t>1576.5 cm</a:t>
            </a:r>
            <a:r>
              <a:rPr lang="en-US" altLang="ja-JP" sz="1400" baseline="30000" dirty="0"/>
              <a:t>-1</a:t>
            </a:r>
            <a:endParaRPr kumimoji="1" lang="ja-JP" altLang="en-US" sz="1400" baseline="300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A4DD2B9-0F34-E94D-9955-C1B989AF445B}"/>
              </a:ext>
            </a:extLst>
          </p:cNvPr>
          <p:cNvSpPr txBox="1"/>
          <p:nvPr/>
        </p:nvSpPr>
        <p:spPr>
          <a:xfrm>
            <a:off x="5017187" y="4096512"/>
            <a:ext cx="10422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Amide I</a:t>
            </a:r>
          </a:p>
          <a:p>
            <a:pPr algn="ctr"/>
            <a:r>
              <a:rPr lang="en-US" altLang="ja-JP" sz="1400" dirty="0"/>
              <a:t>(CO </a:t>
            </a:r>
            <a:r>
              <a:rPr lang="en-US" altLang="ja-JP" sz="1400" dirty="0" err="1"/>
              <a:t>str</a:t>
            </a:r>
            <a:r>
              <a:rPr lang="en-US" altLang="ja-JP" sz="1400" dirty="0"/>
              <a:t>)</a:t>
            </a:r>
          </a:p>
          <a:p>
            <a:pPr algn="ctr"/>
            <a:endParaRPr kumimoji="1" lang="en-US" altLang="ja-JP" sz="1400" dirty="0"/>
          </a:p>
          <a:p>
            <a:pPr algn="ctr"/>
            <a:r>
              <a:rPr lang="en-US" altLang="ja-JP" sz="1400" dirty="0"/>
              <a:t>1704.2 cm</a:t>
            </a:r>
            <a:r>
              <a:rPr lang="en-US" altLang="ja-JP" sz="1400" baseline="30000" dirty="0"/>
              <a:t>-1</a:t>
            </a:r>
            <a:endParaRPr kumimoji="1" lang="ja-JP" altLang="en-US" sz="1400" baseline="300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8E1A89A-3404-6F4F-8113-A4C425C29375}"/>
              </a:ext>
            </a:extLst>
          </p:cNvPr>
          <p:cNvSpPr txBox="1"/>
          <p:nvPr/>
        </p:nvSpPr>
        <p:spPr>
          <a:xfrm>
            <a:off x="6959543" y="4096512"/>
            <a:ext cx="10422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Amide A</a:t>
            </a:r>
          </a:p>
          <a:p>
            <a:pPr algn="ctr"/>
            <a:r>
              <a:rPr lang="en-US" altLang="ja-JP" sz="1400" dirty="0"/>
              <a:t>(NH </a:t>
            </a:r>
            <a:r>
              <a:rPr lang="en-US" altLang="ja-JP" sz="1400" dirty="0" err="1"/>
              <a:t>str</a:t>
            </a:r>
            <a:r>
              <a:rPr lang="en-US" altLang="ja-JP" sz="1400" dirty="0"/>
              <a:t>)</a:t>
            </a:r>
          </a:p>
          <a:p>
            <a:pPr algn="ctr"/>
            <a:endParaRPr kumimoji="1" lang="en-US" altLang="ja-JP" sz="1400" dirty="0"/>
          </a:p>
          <a:p>
            <a:pPr algn="ctr"/>
            <a:r>
              <a:rPr lang="en-US" altLang="ja-JP" sz="1400" dirty="0"/>
              <a:t>3487.4 cm</a:t>
            </a:r>
            <a:r>
              <a:rPr lang="en-US" altLang="ja-JP" sz="1400" baseline="30000" dirty="0"/>
              <a:t>-1</a:t>
            </a:r>
            <a:endParaRPr kumimoji="1" lang="ja-JP" altLang="en-US" sz="1400" baseline="300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2DCD17D-3B68-B449-94DA-CA9BF9F5EDA2}"/>
              </a:ext>
            </a:extLst>
          </p:cNvPr>
          <p:cNvSpPr txBox="1"/>
          <p:nvPr/>
        </p:nvSpPr>
        <p:spPr>
          <a:xfrm>
            <a:off x="792162" y="5157192"/>
            <a:ext cx="7671181" cy="378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en-US" altLang="ja-JP" dirty="0"/>
              <a:t>We will use these modes (mode 9 -12) in the following anharmonic calculations.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74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C6BE7C4-72BB-0C4D-AC50-C64D67BA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99EC92-518B-474E-86D8-A5FA421F0DB6}"/>
              </a:ext>
            </a:extLst>
          </p:cNvPr>
          <p:cNvSpPr txBox="1"/>
          <p:nvPr/>
        </p:nvSpPr>
        <p:spPr>
          <a:xfrm>
            <a:off x="391885" y="185736"/>
            <a:ext cx="1218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ja-JP" sz="2400" dirty="0">
                <a:solidFill>
                  <a:srgbClr val="000000"/>
                </a:solidFill>
                <a:cs typeface="メイリオ" charset="-128"/>
              </a:rPr>
              <a:t>6_mkqff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1D859F-B4EC-3647-9AEE-8202554E463D}"/>
              </a:ext>
            </a:extLst>
          </p:cNvPr>
          <p:cNvSpPr txBox="1"/>
          <p:nvPr/>
        </p:nvSpPr>
        <p:spPr>
          <a:xfrm>
            <a:off x="757238" y="878480"/>
            <a:ext cx="7943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Proceed to </a:t>
            </a:r>
            <a:r>
              <a:rPr lang="en-US" altLang="ja-JP" dirty="0"/>
              <a:t>6_mkqff </a:t>
            </a:r>
            <a:r>
              <a:rPr kumimoji="1" lang="en-US" altLang="ja-JP" dirty="0"/>
              <a:t>to find input files to </a:t>
            </a:r>
            <a:r>
              <a:rPr lang="en-US" altLang="ja-JP" dirty="0"/>
              <a:t>generate quartic force field (QFF) </a:t>
            </a:r>
            <a:r>
              <a:rPr kumimoji="1" lang="en-US" altLang="ja-JP" dirty="0"/>
              <a:t>for Ala</a:t>
            </a:r>
            <a:r>
              <a:rPr kumimoji="1" lang="en-US" altLang="ja-JP" baseline="-25000" dirty="0"/>
              <a:t>3</a:t>
            </a:r>
            <a:r>
              <a:rPr kumimoji="1" lang="en-US" altLang="ja-JP" dirty="0"/>
              <a:t>,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6AD7A4-BE82-AB44-93F6-C7231A4362A6}"/>
              </a:ext>
            </a:extLst>
          </p:cNvPr>
          <p:cNvSpPr txBox="1"/>
          <p:nvPr/>
        </p:nvSpPr>
        <p:spPr>
          <a:xfrm>
            <a:off x="1015038" y="1344818"/>
            <a:ext cx="7290762" cy="95410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cd 6_mkqff</a:t>
            </a:r>
            <a:endParaRPr kumimoji="1" lang="en-US" altLang="ja-JP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ls</a:t>
            </a:r>
          </a:p>
          <a:p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gaussian.com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makePES.xml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runGau.sh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*     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script.sh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*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log/           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qmmm_mkqff.inp</a:t>
            </a:r>
            <a:endParaRPr kumimoji="1" lang="en-US" altLang="ja-JP" sz="14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4D4C65-CC2F-6D44-910B-80E0AE1EB7E0}"/>
              </a:ext>
            </a:extLst>
          </p:cNvPr>
          <p:cNvSpPr txBox="1"/>
          <p:nvPr/>
        </p:nvSpPr>
        <p:spPr>
          <a:xfrm>
            <a:off x="757238" y="2372675"/>
            <a:ext cx="7629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We first run </a:t>
            </a:r>
            <a:r>
              <a:rPr lang="en-US" altLang="ja-JP" dirty="0" err="1"/>
              <a:t>MakePES</a:t>
            </a:r>
            <a:r>
              <a:rPr lang="en-US" altLang="ja-JP" dirty="0"/>
              <a:t> in generic mode. </a:t>
            </a:r>
            <a:r>
              <a:rPr lang="en-US" altLang="ja-JP" dirty="0" err="1"/>
              <a:t>makePES.xml</a:t>
            </a:r>
            <a:r>
              <a:rPr kumimoji="1" lang="en-US" altLang="ja-JP" dirty="0"/>
              <a:t> looks as follow: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078D3B-A32D-E748-951D-76501B094C75}"/>
              </a:ext>
            </a:extLst>
          </p:cNvPr>
          <p:cNvSpPr txBox="1"/>
          <p:nvPr/>
        </p:nvSpPr>
        <p:spPr>
          <a:xfrm>
            <a:off x="2139026" y="3128360"/>
            <a:ext cx="451816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&lt;</a:t>
            </a:r>
            <a:r>
              <a:rPr lang="en-US" altLang="ja-JP" sz="1400" dirty="0" err="1"/>
              <a:t>makePES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   &lt;</a:t>
            </a:r>
            <a:r>
              <a:rPr lang="en-US" altLang="ja-JP" sz="1400" dirty="0" err="1"/>
              <a:t>minfoFile</a:t>
            </a:r>
            <a:r>
              <a:rPr lang="en-US" altLang="ja-JP" sz="1400" dirty="0"/>
              <a:t>   value="../5_qmmm-vib/</a:t>
            </a:r>
            <a:r>
              <a:rPr lang="en-US" altLang="ja-JP" sz="1400" dirty="0" err="1"/>
              <a:t>qmmm_vib.minfo</a:t>
            </a:r>
            <a:r>
              <a:rPr lang="en-US" altLang="ja-JP" sz="1400" dirty="0"/>
              <a:t>" /&gt;</a:t>
            </a:r>
          </a:p>
          <a:p>
            <a:r>
              <a:rPr lang="en-US" altLang="ja-JP" sz="1400" dirty="0"/>
              <a:t>   &lt;MR          value="3" /&gt;</a:t>
            </a:r>
          </a:p>
          <a:p>
            <a:r>
              <a:rPr lang="en-US" altLang="ja-JP" sz="1400" dirty="0"/>
              <a:t>   &lt;</a:t>
            </a:r>
            <a:r>
              <a:rPr lang="en-US" altLang="ja-JP" sz="1400" dirty="0" err="1"/>
              <a:t>activemode</a:t>
            </a:r>
            <a:r>
              <a:rPr lang="en-US" altLang="ja-JP" sz="1400" dirty="0"/>
              <a:t>   value="9-12" /&gt;</a:t>
            </a:r>
          </a:p>
          <a:p>
            <a:r>
              <a:rPr lang="en-US" altLang="ja-JP" sz="1400" dirty="0"/>
              <a:t>   &lt;</a:t>
            </a:r>
            <a:r>
              <a:rPr lang="en-US" altLang="ja-JP" sz="1400" dirty="0" err="1"/>
              <a:t>qchem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         &lt;program   value=”generic" /&gt;</a:t>
            </a:r>
          </a:p>
          <a:p>
            <a:r>
              <a:rPr lang="en-US" altLang="ja-JP" sz="1400" dirty="0"/>
              <a:t>         &lt;title     value="B3LYP-D3/cc-</a:t>
            </a:r>
            <a:r>
              <a:rPr lang="en-US" altLang="ja-JP" sz="1400" dirty="0" err="1"/>
              <a:t>pVDZ</a:t>
            </a:r>
            <a:r>
              <a:rPr lang="en-US" altLang="ja-JP" sz="1400" dirty="0"/>
              <a:t>" /&gt;</a:t>
            </a:r>
          </a:p>
          <a:p>
            <a:r>
              <a:rPr lang="en-US" altLang="ja-JP" sz="1400" dirty="0"/>
              <a:t>         &lt;</a:t>
            </a:r>
            <a:r>
              <a:rPr lang="en-US" altLang="ja-JP" sz="1400" dirty="0" err="1"/>
              <a:t>xyzfile</a:t>
            </a:r>
            <a:r>
              <a:rPr lang="en-US" altLang="ja-JP" sz="1400" dirty="0"/>
              <a:t>   value="</a:t>
            </a:r>
            <a:r>
              <a:rPr lang="en-US" altLang="ja-JP" sz="1400" dirty="0" err="1"/>
              <a:t>makeQFF</a:t>
            </a:r>
            <a:r>
              <a:rPr lang="en-US" altLang="ja-JP" sz="1400" dirty="0"/>
              <a:t>" /&gt;</a:t>
            </a:r>
          </a:p>
          <a:p>
            <a:r>
              <a:rPr lang="en-US" altLang="ja-JP" sz="1400" dirty="0"/>
              <a:t>   &lt;/</a:t>
            </a:r>
            <a:r>
              <a:rPr lang="en-US" altLang="ja-JP" sz="1400" dirty="0" err="1"/>
              <a:t>qchem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    &lt;</a:t>
            </a:r>
            <a:r>
              <a:rPr lang="en-US" altLang="ja-JP" sz="1400" dirty="0" err="1"/>
              <a:t>qff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      &lt;</a:t>
            </a:r>
            <a:r>
              <a:rPr lang="en-US" altLang="ja-JP" sz="1400" dirty="0" err="1"/>
              <a:t>stepsize</a:t>
            </a:r>
            <a:r>
              <a:rPr lang="en-US" altLang="ja-JP" sz="1400" dirty="0"/>
              <a:t>  value="0.5" /&gt;</a:t>
            </a:r>
          </a:p>
          <a:p>
            <a:r>
              <a:rPr lang="en-US" altLang="ja-JP" sz="1400" dirty="0"/>
              <a:t>      &lt;</a:t>
            </a:r>
            <a:r>
              <a:rPr lang="en-US" altLang="ja-JP" sz="1400" dirty="0" err="1"/>
              <a:t>ndifftype</a:t>
            </a:r>
            <a:r>
              <a:rPr lang="en-US" altLang="ja-JP" sz="1400" dirty="0"/>
              <a:t> value="grad"/&gt;</a:t>
            </a:r>
          </a:p>
          <a:p>
            <a:r>
              <a:rPr lang="en-US" altLang="ja-JP" sz="1400" dirty="0"/>
              <a:t>      &lt;</a:t>
            </a:r>
            <a:r>
              <a:rPr lang="en-US" altLang="ja-JP" sz="1400" dirty="0" err="1"/>
              <a:t>mopfile</a:t>
            </a:r>
            <a:r>
              <a:rPr lang="en-US" altLang="ja-JP" sz="1400" dirty="0"/>
              <a:t>   value="prop_no_1.mop" /&gt;</a:t>
            </a:r>
          </a:p>
          <a:p>
            <a:r>
              <a:rPr lang="en-US" altLang="ja-JP" sz="1400" dirty="0"/>
              <a:t>   &lt;/</a:t>
            </a:r>
            <a:r>
              <a:rPr lang="en-US" altLang="ja-JP" sz="1400" dirty="0" err="1"/>
              <a:t>qff</a:t>
            </a:r>
            <a:r>
              <a:rPr lang="en-US" altLang="ja-JP" sz="1400" dirty="0"/>
              <a:t>&gt;</a:t>
            </a:r>
          </a:p>
          <a:p>
            <a:r>
              <a:rPr lang="en-US" altLang="ja-JP" sz="1400" dirty="0"/>
              <a:t>&lt;/</a:t>
            </a:r>
            <a:r>
              <a:rPr lang="en-US" altLang="ja-JP" sz="1400" dirty="0" err="1"/>
              <a:t>makePES</a:t>
            </a:r>
            <a:r>
              <a:rPr lang="en-US" altLang="ja-JP" sz="1400" dirty="0"/>
              <a:t>&gt;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072AB3B-1B2D-D242-87EC-A79A3B97E039}"/>
              </a:ext>
            </a:extLst>
          </p:cNvPr>
          <p:cNvSpPr txBox="1"/>
          <p:nvPr/>
        </p:nvSpPr>
        <p:spPr>
          <a:xfrm>
            <a:off x="5592630" y="3123647"/>
            <a:ext cx="1710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specify the </a:t>
            </a:r>
            <a:r>
              <a:rPr kumimoji="1" lang="en-US" altLang="ja-JP" sz="1400" dirty="0" err="1">
                <a:solidFill>
                  <a:srgbClr val="FF0000"/>
                </a:solidFill>
              </a:rPr>
              <a:t>minfo</a:t>
            </a:r>
            <a:r>
              <a:rPr kumimoji="1" lang="en-US" altLang="ja-JP" sz="1400" dirty="0">
                <a:solidFill>
                  <a:srgbClr val="FF0000"/>
                </a:solidFill>
              </a:rPr>
              <a:t> </a:t>
            </a:r>
            <a:r>
              <a:rPr lang="en-US" altLang="ja-JP" sz="1400" dirty="0">
                <a:solidFill>
                  <a:srgbClr val="FF0000"/>
                </a:solidFill>
              </a:rPr>
              <a:t>file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E560772-8089-6D43-9D7C-0E5D15FBE517}"/>
              </a:ext>
            </a:extLst>
          </p:cNvPr>
          <p:cNvCxnSpPr>
            <a:cxnSpLocks/>
          </p:cNvCxnSpPr>
          <p:nvPr/>
        </p:nvCxnSpPr>
        <p:spPr>
          <a:xfrm>
            <a:off x="257175" y="714370"/>
            <a:ext cx="84153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4607F7C-7F56-6E41-9AA9-A43B0E6B7A11}"/>
              </a:ext>
            </a:extLst>
          </p:cNvPr>
          <p:cNvSpPr/>
          <p:nvPr/>
        </p:nvSpPr>
        <p:spPr>
          <a:xfrm>
            <a:off x="1577787" y="2783840"/>
            <a:ext cx="5847379" cy="37998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F54A8C9-5614-F140-AD3A-AB624676CD59}"/>
              </a:ext>
            </a:extLst>
          </p:cNvPr>
          <p:cNvSpPr txBox="1"/>
          <p:nvPr/>
        </p:nvSpPr>
        <p:spPr>
          <a:xfrm>
            <a:off x="5319839" y="4617703"/>
            <a:ext cx="16098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the name of </a:t>
            </a:r>
            <a:r>
              <a:rPr lang="en-US" altLang="ja-JP" sz="1400" dirty="0" err="1">
                <a:solidFill>
                  <a:srgbClr val="FF0000"/>
                </a:solidFill>
              </a:rPr>
              <a:t>xyz</a:t>
            </a:r>
            <a:r>
              <a:rPr lang="en-US" altLang="ja-JP" sz="1400" dirty="0">
                <a:solidFill>
                  <a:srgbClr val="FF0000"/>
                </a:solidFill>
              </a:rPr>
              <a:t> file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9D05EFE-D6EB-A343-AE16-D931FD2C5C35}"/>
              </a:ext>
            </a:extLst>
          </p:cNvPr>
          <p:cNvSpPr txBox="1"/>
          <p:nvPr/>
        </p:nvSpPr>
        <p:spPr>
          <a:xfrm>
            <a:off x="3588925" y="2844528"/>
            <a:ext cx="1420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makePES.xml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19F75B6-154F-FE48-B54D-0039B5B83200}"/>
              </a:ext>
            </a:extLst>
          </p:cNvPr>
          <p:cNvSpPr txBox="1"/>
          <p:nvPr/>
        </p:nvSpPr>
        <p:spPr>
          <a:xfrm>
            <a:off x="4657910" y="3780606"/>
            <a:ext cx="2403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set the Amide modes to active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347FB7D-9AA3-7E45-ABFF-7F9FD1DE4270}"/>
              </a:ext>
            </a:extLst>
          </p:cNvPr>
          <p:cNvSpPr txBox="1"/>
          <p:nvPr/>
        </p:nvSpPr>
        <p:spPr>
          <a:xfrm>
            <a:off x="4657910" y="3554536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3MR-QFF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AEAE981-30C3-EC40-8F25-0EFABD6AFF6B}"/>
              </a:ext>
            </a:extLst>
          </p:cNvPr>
          <p:cNvSpPr txBox="1"/>
          <p:nvPr/>
        </p:nvSpPr>
        <p:spPr>
          <a:xfrm>
            <a:off x="5322379" y="5445224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set to gradient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8372CCC-1F05-464D-B2EC-C447EEA0F029}"/>
              </a:ext>
            </a:extLst>
          </p:cNvPr>
          <p:cNvSpPr txBox="1"/>
          <p:nvPr/>
        </p:nvSpPr>
        <p:spPr>
          <a:xfrm>
            <a:off x="5314511" y="5671026"/>
            <a:ext cx="1712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solidFill>
                  <a:srgbClr val="FF0000"/>
                </a:solidFill>
              </a:rPr>
              <a:t>the name of mop file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247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08CA24B-BDE5-3C48-9BE3-64BAC3AD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58FB675-44B7-9A46-8369-4D4F7F9449F1}"/>
              </a:ext>
            </a:extLst>
          </p:cNvPr>
          <p:cNvSpPr txBox="1"/>
          <p:nvPr/>
        </p:nvSpPr>
        <p:spPr>
          <a:xfrm>
            <a:off x="700505" y="335101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Running the program creates </a:t>
            </a:r>
            <a:r>
              <a:rPr lang="en-US" altLang="ja-JP" dirty="0" err="1"/>
              <a:t>makeQFF.xyz</a:t>
            </a:r>
            <a:r>
              <a:rPr lang="en-US" altLang="ja-JP" dirty="0"/>
              <a:t>,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748D68-7A34-1447-8D3F-6A16633F0F05}"/>
              </a:ext>
            </a:extLst>
          </p:cNvPr>
          <p:cNvSpPr txBox="1"/>
          <p:nvPr/>
        </p:nvSpPr>
        <p:spPr>
          <a:xfrm>
            <a:off x="1441250" y="2258451"/>
            <a:ext cx="60917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Courier" pitchFamily="2" charset="0"/>
              </a:rPr>
              <a:t> 4</a:t>
            </a:r>
          </a:p>
          <a:p>
            <a:r>
              <a:rPr lang="en-US" altLang="ja-JP" sz="1400" dirty="0" err="1">
                <a:solidFill>
                  <a:srgbClr val="FF0000"/>
                </a:solidFill>
                <a:latin typeface="Courier" pitchFamily="2" charset="0"/>
              </a:rPr>
              <a:t>mkqff-eq</a:t>
            </a:r>
            <a:endParaRPr lang="en-US" altLang="ja-JP" sz="1400" dirty="0">
              <a:solidFill>
                <a:srgbClr val="FF0000"/>
              </a:solidFill>
              <a:latin typeface="Courier" pitchFamily="2" charset="0"/>
            </a:endParaRPr>
          </a:p>
          <a:p>
            <a:r>
              <a:rPr lang="en-US" altLang="ja-JP" sz="1400" dirty="0">
                <a:latin typeface="Courier" pitchFamily="2" charset="0"/>
              </a:rPr>
              <a:t> CY    -4.0454035711     6.0518032658    -1.0542278638</a:t>
            </a:r>
          </a:p>
          <a:p>
            <a:r>
              <a:rPr lang="en-US" altLang="ja-JP" sz="1400" dirty="0">
                <a:latin typeface="Courier" pitchFamily="2" charset="0"/>
              </a:rPr>
              <a:t> OY    -3.6124748284     6.0503734927     0.1129067982</a:t>
            </a:r>
          </a:p>
          <a:p>
            <a:r>
              <a:rPr lang="en-US" altLang="ja-JP" sz="1400" dirty="0">
                <a:latin typeface="Courier" pitchFamily="2" charset="0"/>
              </a:rPr>
              <a:t>  N    -3.2838770225     5.8998076018    -2.1586664849</a:t>
            </a:r>
          </a:p>
          <a:p>
            <a:r>
              <a:rPr lang="en-US" altLang="ja-JP" sz="1400" dirty="0">
                <a:latin typeface="Courier" pitchFamily="2" charset="0"/>
              </a:rPr>
              <a:t> HN    -3.7438296522     6.0476346883    -3.0591784947</a:t>
            </a:r>
          </a:p>
          <a:p>
            <a:r>
              <a:rPr lang="en-US" altLang="ja-JP" sz="1400" dirty="0">
                <a:latin typeface="Courier" pitchFamily="2" charset="0"/>
              </a:rPr>
              <a:t> 4</a:t>
            </a:r>
          </a:p>
          <a:p>
            <a:r>
              <a:rPr lang="en-US" altLang="ja-JP" sz="1400" dirty="0">
                <a:solidFill>
                  <a:srgbClr val="FF0000"/>
                </a:solidFill>
                <a:latin typeface="Courier" pitchFamily="2" charset="0"/>
              </a:rPr>
              <a:t>mkqff8-0</a:t>
            </a:r>
          </a:p>
          <a:p>
            <a:r>
              <a:rPr lang="en-US" altLang="ja-JP" sz="1400" dirty="0">
                <a:latin typeface="Courier" pitchFamily="2" charset="0"/>
              </a:rPr>
              <a:t> CY    -4.0042961166     6.0463168527    -1.0649806269</a:t>
            </a:r>
          </a:p>
          <a:p>
            <a:r>
              <a:rPr lang="en-US" altLang="ja-JP" sz="1400" dirty="0">
                <a:latin typeface="Courier" pitchFamily="2" charset="0"/>
              </a:rPr>
              <a:t> OY    -3.6218945397     6.0507865924     0.0984053428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9F63D0-64BD-CD4F-BCA7-65C14271C2F6}"/>
              </a:ext>
            </a:extLst>
          </p:cNvPr>
          <p:cNvSpPr/>
          <p:nvPr/>
        </p:nvSpPr>
        <p:spPr>
          <a:xfrm>
            <a:off x="1284288" y="1845434"/>
            <a:ext cx="6593751" cy="28103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E5D4BC6-B087-B545-BF25-413E020FFABD}"/>
              </a:ext>
            </a:extLst>
          </p:cNvPr>
          <p:cNvSpPr txBox="1"/>
          <p:nvPr/>
        </p:nvSpPr>
        <p:spPr>
          <a:xfrm>
            <a:off x="3894019" y="1904593"/>
            <a:ext cx="138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makeQFF.xyz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1536ECE-A860-0840-9DA3-7BE5AC66197C}"/>
              </a:ext>
            </a:extLst>
          </p:cNvPr>
          <p:cNvSpPr txBox="1"/>
          <p:nvPr/>
        </p:nvSpPr>
        <p:spPr>
          <a:xfrm>
            <a:off x="720447" y="1393630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makeQFF.xyz</a:t>
            </a:r>
            <a:r>
              <a:rPr lang="en-US" altLang="ja-JP" dirty="0"/>
              <a:t> is written in the usual </a:t>
            </a:r>
            <a:r>
              <a:rPr lang="en-US" altLang="ja-JP" dirty="0" err="1"/>
              <a:t>xyz</a:t>
            </a:r>
            <a:r>
              <a:rPr lang="en-US" altLang="ja-JP" dirty="0"/>
              <a:t> format,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513351-C93A-9F4E-8051-AE2C1669DFB7}"/>
              </a:ext>
            </a:extLst>
          </p:cNvPr>
          <p:cNvSpPr txBox="1"/>
          <p:nvPr/>
        </p:nvSpPr>
        <p:spPr>
          <a:xfrm>
            <a:off x="2605533" y="2226744"/>
            <a:ext cx="1757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The number of atoms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728E097-EA7C-DC44-8BCC-2353F5AFB4A2}"/>
              </a:ext>
            </a:extLst>
          </p:cNvPr>
          <p:cNvSpPr txBox="1"/>
          <p:nvPr/>
        </p:nvSpPr>
        <p:spPr>
          <a:xfrm>
            <a:off x="2605533" y="2440730"/>
            <a:ext cx="18226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name of the first point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6131334-7B04-2040-8325-C6E69C88AD1A}"/>
              </a:ext>
            </a:extLst>
          </p:cNvPr>
          <p:cNvSpPr txBox="1"/>
          <p:nvPr/>
        </p:nvSpPr>
        <p:spPr>
          <a:xfrm>
            <a:off x="4113487" y="2980314"/>
            <a:ext cx="1312219" cy="30777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rgbClr val="FF0000"/>
                </a:solidFill>
              </a:rPr>
              <a:t>xyz</a:t>
            </a:r>
            <a:r>
              <a:rPr kumimoji="1" lang="en-US" altLang="ja-JP" sz="1400" dirty="0">
                <a:solidFill>
                  <a:srgbClr val="FF0000"/>
                </a:solidFill>
              </a:rPr>
              <a:t> coordinates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3F3F90-E37C-384D-86DB-17984A85C4C6}"/>
              </a:ext>
            </a:extLst>
          </p:cNvPr>
          <p:cNvSpPr txBox="1"/>
          <p:nvPr/>
        </p:nvSpPr>
        <p:spPr>
          <a:xfrm>
            <a:off x="4113487" y="4096914"/>
            <a:ext cx="1312219" cy="30777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solidFill>
                  <a:srgbClr val="FF0000"/>
                </a:solidFill>
              </a:rPr>
              <a:t>xyz</a:t>
            </a:r>
            <a:r>
              <a:rPr kumimoji="1" lang="en-US" altLang="ja-JP" sz="1400" dirty="0">
                <a:solidFill>
                  <a:srgbClr val="FF0000"/>
                </a:solidFill>
              </a:rPr>
              <a:t> coordinates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76E1001-3808-6F4C-A135-117C09147AAB}"/>
              </a:ext>
            </a:extLst>
          </p:cNvPr>
          <p:cNvSpPr txBox="1"/>
          <p:nvPr/>
        </p:nvSpPr>
        <p:spPr>
          <a:xfrm>
            <a:off x="2605533" y="3736874"/>
            <a:ext cx="2055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solidFill>
                  <a:srgbClr val="FF0000"/>
                </a:solidFill>
              </a:rPr>
              <a:t>name of the second point</a:t>
            </a:r>
            <a:endParaRPr kumimoji="1" lang="ja-JP" altLang="en-US" sz="140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5FB46B8-0B0A-854B-80F2-B24788EAE4C8}"/>
              </a:ext>
            </a:extLst>
          </p:cNvPr>
          <p:cNvSpPr txBox="1"/>
          <p:nvPr/>
        </p:nvSpPr>
        <p:spPr>
          <a:xfrm>
            <a:off x="700505" y="4837314"/>
            <a:ext cx="771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Note that the coordinates are printed only for the atoms active in the vibrational analysis, that is, the amide group.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B9EC545-4BDD-A94C-9AAA-41937A048B56}"/>
              </a:ext>
            </a:extLst>
          </p:cNvPr>
          <p:cNvSpPr txBox="1"/>
          <p:nvPr/>
        </p:nvSpPr>
        <p:spPr>
          <a:xfrm>
            <a:off x="1015038" y="5620304"/>
            <a:ext cx="7265362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grep -c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mkqff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makeQFF.xyz</a:t>
            </a:r>
            <a:endParaRPr lang="en-US" altLang="ja-JP" sz="14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41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6802E5-BE4F-5744-9424-E326973E8CE1}"/>
              </a:ext>
            </a:extLst>
          </p:cNvPr>
          <p:cNvSpPr txBox="1"/>
          <p:nvPr/>
        </p:nvSpPr>
        <p:spPr>
          <a:xfrm>
            <a:off x="1015093" y="752387"/>
            <a:ext cx="7165744" cy="5232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=/</a:t>
            </a:r>
            <a:r>
              <a:rPr lang="en-US" altLang="ja-JP" sz="14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path/to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/sindo-4.0/jar</a:t>
            </a:r>
          </a:p>
          <a:p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java –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‘$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sindo_jar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/*'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RunMakePES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–f </a:t>
            </a:r>
            <a:r>
              <a:rPr lang="en-US" altLang="ja-JP" sz="1400" dirty="0" err="1">
                <a:latin typeface="Courier" charset="0"/>
                <a:ea typeface="Courier" charset="0"/>
                <a:cs typeface="Courier" charset="0"/>
              </a:rPr>
              <a:t>makePES.xml</a:t>
            </a:r>
            <a:r>
              <a:rPr lang="en-US" altLang="ja-JP" sz="1400" dirty="0">
                <a:latin typeface="Courier" charset="0"/>
                <a:ea typeface="Courier" charset="0"/>
                <a:cs typeface="Courier" charset="0"/>
              </a:rPr>
              <a:t> &gt;&amp; makePES.out1</a:t>
            </a:r>
          </a:p>
        </p:txBody>
      </p:sp>
    </p:spTree>
    <p:extLst>
      <p:ext uri="{BB962C8B-B14F-4D97-AF65-F5344CB8AC3E}">
        <p14:creationId xmlns:p14="http://schemas.microsoft.com/office/powerpoint/2010/main" val="3254202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1652209-48E1-D942-990B-884D7934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D34BB6B-1E1A-9541-9560-488905BF54F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7FB098-A51D-D946-A822-D223E566A20D}"/>
              </a:ext>
            </a:extLst>
          </p:cNvPr>
          <p:cNvSpPr txBox="1"/>
          <p:nvPr/>
        </p:nvSpPr>
        <p:spPr>
          <a:xfrm>
            <a:off x="700505" y="765712"/>
            <a:ext cx="771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Next, we run GENESIS to </a:t>
            </a:r>
            <a:r>
              <a:rPr lang="en-US" altLang="ja-JP" dirty="0" err="1"/>
              <a:t>caluclate</a:t>
            </a:r>
            <a:r>
              <a:rPr lang="en-US" altLang="ja-JP" dirty="0"/>
              <a:t> the energy and gradient at the grid points. In the input file, [VIBRATION] section looks as follow: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250226-7BCF-794D-9D02-C7DEC19989BD}"/>
              </a:ext>
            </a:extLst>
          </p:cNvPr>
          <p:cNvSpPr txBox="1"/>
          <p:nvPr/>
        </p:nvSpPr>
        <p:spPr>
          <a:xfrm>
            <a:off x="2898784" y="2265381"/>
            <a:ext cx="22427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[VIBRATION]</a:t>
            </a:r>
          </a:p>
          <a:p>
            <a:r>
              <a:rPr lang="en-US" altLang="ja-JP" sz="1400" dirty="0" err="1"/>
              <a:t>runmode</a:t>
            </a:r>
            <a:r>
              <a:rPr lang="en-US" altLang="ja-JP" sz="1400" dirty="0"/>
              <a:t>             = QFF</a:t>
            </a:r>
          </a:p>
          <a:p>
            <a:r>
              <a:rPr lang="en-US" altLang="ja-JP" sz="1400" dirty="0" err="1"/>
              <a:t>nreplica</a:t>
            </a:r>
            <a:r>
              <a:rPr lang="en-US" altLang="ja-JP" sz="1400" dirty="0"/>
              <a:t>            = 4</a:t>
            </a:r>
          </a:p>
          <a:p>
            <a:r>
              <a:rPr lang="en-US" altLang="ja-JP" sz="1400" dirty="0" err="1"/>
              <a:t>vibatm_select_index</a:t>
            </a:r>
            <a:r>
              <a:rPr lang="en-US" altLang="ja-JP" sz="1400" dirty="0"/>
              <a:t> = 2</a:t>
            </a:r>
          </a:p>
          <a:p>
            <a:r>
              <a:rPr lang="en-US" altLang="ja-JP" sz="1400" dirty="0" err="1"/>
              <a:t>gridfile</a:t>
            </a:r>
            <a:r>
              <a:rPr lang="en-US" altLang="ja-JP" sz="1400" dirty="0"/>
              <a:t>            = </a:t>
            </a:r>
            <a:r>
              <a:rPr lang="en-US" altLang="ja-JP" sz="1400" dirty="0" err="1"/>
              <a:t>makeQFF.xyz</a:t>
            </a:r>
            <a:endParaRPr lang="en-US" altLang="ja-JP" sz="1400" dirty="0"/>
          </a:p>
          <a:p>
            <a:endParaRPr lang="en-US" altLang="ja-JP" sz="1400" dirty="0"/>
          </a:p>
          <a:p>
            <a:r>
              <a:rPr lang="en-US" altLang="ja-JP" sz="1400" dirty="0"/>
              <a:t>[SELECTION]</a:t>
            </a:r>
          </a:p>
          <a:p>
            <a:r>
              <a:rPr lang="en-US" altLang="ja-JP" sz="1400" dirty="0"/>
              <a:t>group1  = atomno:1-14</a:t>
            </a:r>
          </a:p>
          <a:p>
            <a:r>
              <a:rPr lang="en-US" altLang="ja-JP" sz="1400" dirty="0"/>
              <a:t>group2  = atomno:5-8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58FAE3B-84A7-E74D-BB87-400CB0EDB182}"/>
              </a:ext>
            </a:extLst>
          </p:cNvPr>
          <p:cNvSpPr/>
          <p:nvPr/>
        </p:nvSpPr>
        <p:spPr>
          <a:xfrm>
            <a:off x="1757363" y="1659890"/>
            <a:ext cx="4643438" cy="27454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C74FF3-30F8-094B-8F79-F8F5E9B205C9}"/>
              </a:ext>
            </a:extLst>
          </p:cNvPr>
          <p:cNvSpPr txBox="1"/>
          <p:nvPr/>
        </p:nvSpPr>
        <p:spPr>
          <a:xfrm>
            <a:off x="3132111" y="1774367"/>
            <a:ext cx="18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qmmm_mkqff.inp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101CA48-96AF-3A41-8148-F2D9E2510683}"/>
              </a:ext>
            </a:extLst>
          </p:cNvPr>
          <p:cNvSpPr txBox="1"/>
          <p:nvPr/>
        </p:nvSpPr>
        <p:spPr>
          <a:xfrm>
            <a:off x="700505" y="4610472"/>
            <a:ext cx="80148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2482850" algn="l"/>
              </a:tabLst>
            </a:pPr>
            <a:r>
              <a:rPr lang="en-US" altLang="ja-JP" dirty="0" err="1"/>
              <a:t>runmode</a:t>
            </a:r>
            <a:r>
              <a:rPr lang="en-US" altLang="ja-JP" dirty="0"/>
              <a:t>	Set to QFF.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482850" algn="l"/>
              </a:tabLst>
            </a:pPr>
            <a:r>
              <a:rPr kumimoji="1" lang="en-US" altLang="ja-JP" dirty="0" err="1"/>
              <a:t>nreplica</a:t>
            </a:r>
            <a:r>
              <a:rPr kumimoji="1" lang="en-US" altLang="ja-JP" dirty="0"/>
              <a:t>	# of MPI processes to parallelize over the grid points.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482850" algn="l"/>
              </a:tabLst>
            </a:pPr>
            <a:r>
              <a:rPr lang="en-US" altLang="ja-JP" dirty="0" err="1"/>
              <a:t>vibatm_select_index</a:t>
            </a:r>
            <a:r>
              <a:rPr lang="en-US" altLang="ja-JP" dirty="0"/>
              <a:t>	Select VIB atoms through [SELECTION] section. </a:t>
            </a:r>
          </a:p>
          <a:p>
            <a:pPr>
              <a:tabLst>
                <a:tab pos="2482850" algn="l"/>
              </a:tabLst>
            </a:pPr>
            <a:r>
              <a:rPr lang="en-US" altLang="ja-JP" dirty="0"/>
              <a:t>	Note that the VIB atoms must match with the atoms in </a:t>
            </a:r>
          </a:p>
          <a:p>
            <a:pPr>
              <a:tabLst>
                <a:tab pos="2482850" algn="l"/>
              </a:tabLst>
            </a:pPr>
            <a:r>
              <a:rPr lang="en-US" altLang="ja-JP" dirty="0"/>
              <a:t>	the </a:t>
            </a:r>
            <a:r>
              <a:rPr lang="en-US" altLang="ja-JP" dirty="0" err="1"/>
              <a:t>gridfile</a:t>
            </a:r>
            <a:r>
              <a:rPr lang="en-US" altLang="ja-JP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2482850" algn="l"/>
              </a:tabLst>
            </a:pPr>
            <a:r>
              <a:rPr lang="en-US" altLang="ja-JP" dirty="0" err="1"/>
              <a:t>gridfile</a:t>
            </a:r>
            <a:r>
              <a:rPr lang="en-US" altLang="ja-JP" dirty="0"/>
              <a:t>	The name of </a:t>
            </a:r>
            <a:r>
              <a:rPr lang="en-US" altLang="ja-JP" dirty="0" err="1"/>
              <a:t>xyz</a:t>
            </a:r>
            <a:r>
              <a:rPr lang="en-US" altLang="ja-JP" dirty="0"/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412416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0675F6F-1767-4147-BAC7-922EC5728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8</a:t>
            </a:fld>
            <a:endParaRPr kumimoji="1" lang="ja-JP" altLang="en-US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D85AC0E3-7FA2-F64F-A913-0830F80EEDE3}"/>
              </a:ext>
            </a:extLst>
          </p:cNvPr>
          <p:cNvGrpSpPr/>
          <p:nvPr/>
        </p:nvGrpSpPr>
        <p:grpSpPr>
          <a:xfrm>
            <a:off x="4988423" y="1350707"/>
            <a:ext cx="3415445" cy="2946430"/>
            <a:chOff x="3853815" y="1107817"/>
            <a:chExt cx="5530789" cy="4771291"/>
          </a:xfrm>
        </p:grpSpPr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C5167540-6F7C-994D-87DF-987FDD3CBAD4}"/>
                </a:ext>
              </a:extLst>
            </p:cNvPr>
            <p:cNvCxnSpPr>
              <a:cxnSpLocks/>
            </p:cNvCxnSpPr>
            <p:nvPr/>
          </p:nvCxnSpPr>
          <p:spPr>
            <a:xfrm>
              <a:off x="5155077" y="2383305"/>
              <a:ext cx="0" cy="3202727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CC8C15BB-B75C-1D4A-8277-8500CCF5A5E7}"/>
                </a:ext>
              </a:extLst>
            </p:cNvPr>
            <p:cNvSpPr txBox="1"/>
            <p:nvPr/>
          </p:nvSpPr>
          <p:spPr>
            <a:xfrm>
              <a:off x="4697877" y="1869817"/>
              <a:ext cx="1901905" cy="4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ja-JP" sz="1200" dirty="0" err="1">
                  <a:solidFill>
                    <a:prstClr val="black"/>
                  </a:solidFill>
                  <a:ea typeface="ＭＳ Ｐゴシック" panose="020B0600070205080204" pitchFamily="34" charset="-128"/>
                </a:rPr>
                <a:t>calc</a:t>
              </a:r>
              <a:r>
                <a:rPr lang="en-US" altLang="ja-JP" sz="1200" dirty="0">
                  <a:solidFill>
                    <a:prstClr val="black"/>
                  </a:solidFill>
                  <a:ea typeface="ＭＳ Ｐゴシック" panose="020B0600070205080204" pitchFamily="34" charset="-128"/>
                </a:rPr>
                <a:t> </a:t>
              </a:r>
              <a:r>
                <a:rPr lang="en-US" altLang="ja-JP" sz="1200" dirty="0" err="1">
                  <a:solidFill>
                    <a:prstClr val="black"/>
                  </a:solidFill>
                  <a:ea typeface="ＭＳ Ｐゴシック" panose="020B0600070205080204" pitchFamily="34" charset="-128"/>
                </a:rPr>
                <a:t>Ene</a:t>
              </a:r>
              <a:r>
                <a:rPr lang="en-US" altLang="ja-JP" sz="1200" dirty="0">
                  <a:solidFill>
                    <a:prstClr val="black"/>
                  </a:solidFill>
                  <a:ea typeface="ＭＳ Ｐゴシック" panose="020B0600070205080204" pitchFamily="34" charset="-128"/>
                </a:rPr>
                <a:t> &amp;Force</a:t>
              </a:r>
              <a:endParaRPr lang="ja-JP" altLang="en-US" sz="1200" dirty="0">
                <a:solidFill>
                  <a:prstClr val="black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B10E4BAB-69AA-5747-90B7-E0E990720776}"/>
                </a:ext>
              </a:extLst>
            </p:cNvPr>
            <p:cNvSpPr/>
            <p:nvPr/>
          </p:nvSpPr>
          <p:spPr>
            <a:xfrm>
              <a:off x="6577710" y="2312337"/>
              <a:ext cx="2116110" cy="411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>
                <a:tabLst>
                  <a:tab pos="2422525" algn="l"/>
                </a:tabLst>
              </a:pPr>
              <a:r>
                <a:rPr lang="en-US" altLang="ja-JP" sz="1050" dirty="0">
                  <a:solidFill>
                    <a:prstClr val="black"/>
                  </a:solidFill>
                  <a:latin typeface="Courier"/>
                  <a:ea typeface="ＭＳ Ｐゴシック" panose="020B0600070205080204" pitchFamily="34" charset="-128"/>
                  <a:cs typeface="Courier"/>
                </a:rPr>
                <a:t>“</a:t>
              </a:r>
              <a:r>
                <a:rPr lang="en-US" altLang="ja-JP" sz="1050" dirty="0" err="1">
                  <a:solidFill>
                    <a:prstClr val="black"/>
                  </a:solidFill>
                  <a:latin typeface="Courier"/>
                  <a:ea typeface="ＭＳ Ｐゴシック" panose="020B0600070205080204" pitchFamily="34" charset="-128"/>
                  <a:cs typeface="Courier"/>
                </a:rPr>
                <a:t>gaussian.com</a:t>
              </a:r>
              <a:r>
                <a:rPr lang="en-US" altLang="ja-JP" sz="1050" dirty="0">
                  <a:solidFill>
                    <a:prstClr val="black"/>
                  </a:solidFill>
                  <a:latin typeface="Courier"/>
                  <a:ea typeface="ＭＳ Ｐゴシック" panose="020B0600070205080204" pitchFamily="34" charset="-128"/>
                  <a:cs typeface="Courier"/>
                </a:rPr>
                <a:t>”</a:t>
              </a:r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6989185A-40CF-B146-BE8D-F3536DC3DBCF}"/>
                </a:ext>
              </a:extLst>
            </p:cNvPr>
            <p:cNvSpPr/>
            <p:nvPr/>
          </p:nvSpPr>
          <p:spPr>
            <a:xfrm rot="5400000">
              <a:off x="6254992" y="2620095"/>
              <a:ext cx="457201" cy="199292"/>
            </a:xfrm>
            <a:custGeom>
              <a:avLst/>
              <a:gdLst>
                <a:gd name="connsiteX0" fmla="*/ 0 w 797169"/>
                <a:gd name="connsiteY0" fmla="*/ 0 h 187569"/>
                <a:gd name="connsiteX1" fmla="*/ 0 w 797169"/>
                <a:gd name="connsiteY1" fmla="*/ 187569 h 187569"/>
                <a:gd name="connsiteX2" fmla="*/ 797169 w 797169"/>
                <a:gd name="connsiteY2" fmla="*/ 187569 h 1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7169" h="187569">
                  <a:moveTo>
                    <a:pt x="0" y="0"/>
                  </a:moveTo>
                  <a:lnTo>
                    <a:pt x="0" y="187569"/>
                  </a:lnTo>
                  <a:lnTo>
                    <a:pt x="797169" y="187569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05F3FDD2-2060-AA45-B289-16F448593103}"/>
                </a:ext>
              </a:extLst>
            </p:cNvPr>
            <p:cNvSpPr txBox="1"/>
            <p:nvPr/>
          </p:nvSpPr>
          <p:spPr>
            <a:xfrm>
              <a:off x="6876317" y="1987048"/>
              <a:ext cx="945708" cy="4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ja-JP" sz="1200" dirty="0" err="1">
                  <a:solidFill>
                    <a:srgbClr val="F79646"/>
                  </a:solidFill>
                  <a:ea typeface="ＭＳ Ｐゴシック" panose="020B0600070205080204" pitchFamily="34" charset="-128"/>
                </a:rPr>
                <a:t>qmcnt</a:t>
              </a:r>
              <a:endParaRPr lang="ja-JP" altLang="en-US" sz="1200" dirty="0">
                <a:solidFill>
                  <a:srgbClr val="F79646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B34BD40D-865B-DE4B-9CBC-6DC6283A2B28}"/>
                </a:ext>
              </a:extLst>
            </p:cNvPr>
            <p:cNvSpPr/>
            <p:nvPr/>
          </p:nvSpPr>
          <p:spPr>
            <a:xfrm>
              <a:off x="7245046" y="2828152"/>
              <a:ext cx="2116110" cy="411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>
                <a:tabLst>
                  <a:tab pos="2422525" algn="l"/>
                </a:tabLst>
              </a:pPr>
              <a:r>
                <a:rPr lang="en-US" altLang="ja-JP" sz="1050" dirty="0">
                  <a:solidFill>
                    <a:prstClr val="black"/>
                  </a:solidFill>
                  <a:latin typeface="Courier"/>
                  <a:ea typeface="ＭＳ Ｐゴシック" panose="020B0600070205080204" pitchFamily="34" charset="-128"/>
                  <a:cs typeface="Courier"/>
                </a:rPr>
                <a:t>“job000xx.com”</a:t>
              </a:r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9F1A8D70-6D63-8A4F-BD84-192FEB715DEB}"/>
                </a:ext>
              </a:extLst>
            </p:cNvPr>
            <p:cNvSpPr/>
            <p:nvPr/>
          </p:nvSpPr>
          <p:spPr>
            <a:xfrm>
              <a:off x="6787846" y="3496368"/>
              <a:ext cx="1726738" cy="411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>
                <a:tabLst>
                  <a:tab pos="2422525" algn="l"/>
                </a:tabLst>
              </a:pPr>
              <a:r>
                <a:rPr lang="en-US" altLang="ja-JP" sz="1050" dirty="0">
                  <a:solidFill>
                    <a:prstClr val="black"/>
                  </a:solidFill>
                  <a:latin typeface="Courier"/>
                  <a:ea typeface="ＭＳ Ｐゴシック" panose="020B0600070205080204" pitchFamily="34" charset="-128"/>
                  <a:cs typeface="Courier"/>
                </a:rPr>
                <a:t>“</a:t>
              </a:r>
              <a:r>
                <a:rPr lang="en-US" altLang="ja-JP" sz="1050" dirty="0" err="1">
                  <a:solidFill>
                    <a:prstClr val="black"/>
                  </a:solidFill>
                  <a:latin typeface="Courier"/>
                  <a:ea typeface="ＭＳ Ｐゴシック" panose="020B0600070205080204" pitchFamily="34" charset="-128"/>
                  <a:cs typeface="Courier"/>
                </a:rPr>
                <a:t>runGau.sh</a:t>
              </a:r>
              <a:r>
                <a:rPr lang="en-US" altLang="ja-JP" sz="1050" dirty="0">
                  <a:solidFill>
                    <a:prstClr val="black"/>
                  </a:solidFill>
                  <a:latin typeface="Courier"/>
                  <a:ea typeface="ＭＳ Ｐゴシック" panose="020B0600070205080204" pitchFamily="34" charset="-128"/>
                  <a:cs typeface="Courier"/>
                </a:rPr>
                <a:t>”</a:t>
              </a: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666DA9CC-C20B-A349-93F5-0A67F183D4DC}"/>
                </a:ext>
              </a:extLst>
            </p:cNvPr>
            <p:cNvSpPr txBox="1"/>
            <p:nvPr/>
          </p:nvSpPr>
          <p:spPr>
            <a:xfrm>
              <a:off x="7039562" y="3194525"/>
              <a:ext cx="976651" cy="4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ja-JP" sz="1200" dirty="0" err="1">
                  <a:solidFill>
                    <a:srgbClr val="F79646"/>
                  </a:solidFill>
                  <a:ea typeface="ＭＳ Ｐゴシック" panose="020B0600070205080204" pitchFamily="34" charset="-128"/>
                </a:rPr>
                <a:t>qmexe</a:t>
              </a:r>
              <a:endParaRPr lang="ja-JP" altLang="en-US" sz="1200" dirty="0">
                <a:solidFill>
                  <a:srgbClr val="F79646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4DDC207A-9238-D246-9F89-B44554EAE195}"/>
                </a:ext>
              </a:extLst>
            </p:cNvPr>
            <p:cNvSpPr/>
            <p:nvPr/>
          </p:nvSpPr>
          <p:spPr>
            <a:xfrm>
              <a:off x="7215407" y="3886186"/>
              <a:ext cx="1242646" cy="33996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gaussian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679E6563-6B05-9F46-BAFD-69188B368311}"/>
                </a:ext>
              </a:extLst>
            </p:cNvPr>
            <p:cNvCxnSpPr/>
            <p:nvPr/>
          </p:nvCxnSpPr>
          <p:spPr>
            <a:xfrm>
              <a:off x="7989130" y="4273048"/>
              <a:ext cx="0" cy="515815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/>
            </a:ln>
            <a:effectLst/>
          </p:spPr>
        </p:cxn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C4E8B183-15AA-0A47-815E-4730444AE093}"/>
                </a:ext>
              </a:extLst>
            </p:cNvPr>
            <p:cNvSpPr/>
            <p:nvPr/>
          </p:nvSpPr>
          <p:spPr>
            <a:xfrm>
              <a:off x="7268494" y="4832800"/>
              <a:ext cx="2116110" cy="411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>
                <a:tabLst>
                  <a:tab pos="2422525" algn="l"/>
                </a:tabLst>
              </a:pPr>
              <a:r>
                <a:rPr lang="en-US" altLang="ja-JP" sz="1050" dirty="0">
                  <a:solidFill>
                    <a:prstClr val="black"/>
                  </a:solidFill>
                  <a:latin typeface="Courier"/>
                  <a:ea typeface="ＭＳ Ｐゴシック" panose="020B0600070205080204" pitchFamily="34" charset="-128"/>
                  <a:cs typeface="Courier"/>
                </a:rPr>
                <a:t>“job000xx.log”</a:t>
              </a: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3A3DA69E-0081-584B-88CF-2A1EC4981BE8}"/>
                </a:ext>
              </a:extLst>
            </p:cNvPr>
            <p:cNvSpPr/>
            <p:nvPr/>
          </p:nvSpPr>
          <p:spPr>
            <a:xfrm>
              <a:off x="3853815" y="1271939"/>
              <a:ext cx="1242646" cy="339969"/>
            </a:xfrm>
            <a:prstGeom prst="rect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panose="020B0600070205080204" pitchFamily="34" charset="-128"/>
                  <a:cs typeface="+mn-cs"/>
                </a:rPr>
                <a:t>GENESIS</a:t>
              </a:r>
              <a:endParaRPr kumimoji="0" lang="ja-JP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35762D3D-4044-5D45-9567-E0CE721A732A}"/>
                </a:ext>
              </a:extLst>
            </p:cNvPr>
            <p:cNvSpPr txBox="1"/>
            <p:nvPr/>
          </p:nvSpPr>
          <p:spPr>
            <a:xfrm>
              <a:off x="5194935" y="3006956"/>
              <a:ext cx="1782081" cy="4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ja-JP" sz="1200">
                  <a:solidFill>
                    <a:prstClr val="black"/>
                  </a:solidFill>
                  <a:ea typeface="ＭＳ Ｐゴシック" panose="020B0600070205080204" pitchFamily="34" charset="-128"/>
                </a:rPr>
                <a:t>generate input</a:t>
              </a:r>
              <a:endParaRPr lang="ja-JP" altLang="en-US" sz="1200" dirty="0">
                <a:solidFill>
                  <a:prstClr val="black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661791F1-8B4B-9E43-B56B-066DA776109A}"/>
                </a:ext>
              </a:extLst>
            </p:cNvPr>
            <p:cNvSpPr txBox="1"/>
            <p:nvPr/>
          </p:nvSpPr>
          <p:spPr>
            <a:xfrm>
              <a:off x="5377814" y="4085479"/>
              <a:ext cx="1398315" cy="4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ja-JP" sz="1200" dirty="0">
                  <a:solidFill>
                    <a:prstClr val="black"/>
                  </a:solidFill>
                  <a:ea typeface="ＭＳ Ｐゴシック" panose="020B0600070205080204" pitchFamily="34" charset="-128"/>
                </a:rPr>
                <a:t>call system</a:t>
              </a:r>
              <a:endParaRPr lang="ja-JP" altLang="en-US" sz="1200" dirty="0">
                <a:solidFill>
                  <a:prstClr val="black"/>
                </a:solidFill>
                <a:ea typeface="ＭＳ Ｐゴシック" panose="020B0600070205080204" pitchFamily="34" charset="-128"/>
              </a:endParaRPr>
            </a:p>
          </p:txBody>
        </p:sp>
        <p:sp>
          <p:nvSpPr>
            <p:cNvPr id="42" name="フリーフォーム 41">
              <a:extLst>
                <a:ext uri="{FF2B5EF4-FFF2-40B4-BE49-F238E27FC236}">
                  <a16:creationId xmlns:a16="http://schemas.microsoft.com/office/drawing/2014/main" id="{E3F04DC2-48E0-5042-AB2C-BCFDC289CC9D}"/>
                </a:ext>
              </a:extLst>
            </p:cNvPr>
            <p:cNvSpPr/>
            <p:nvPr/>
          </p:nvSpPr>
          <p:spPr>
            <a:xfrm rot="5400000">
              <a:off x="6447546" y="3645863"/>
              <a:ext cx="351688" cy="410309"/>
            </a:xfrm>
            <a:custGeom>
              <a:avLst/>
              <a:gdLst>
                <a:gd name="connsiteX0" fmla="*/ 0 w 797169"/>
                <a:gd name="connsiteY0" fmla="*/ 0 h 187569"/>
                <a:gd name="connsiteX1" fmla="*/ 0 w 797169"/>
                <a:gd name="connsiteY1" fmla="*/ 187569 h 187569"/>
                <a:gd name="connsiteX2" fmla="*/ 797169 w 797169"/>
                <a:gd name="connsiteY2" fmla="*/ 187569 h 18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7169" h="187569">
                  <a:moveTo>
                    <a:pt x="0" y="0"/>
                  </a:moveTo>
                  <a:lnTo>
                    <a:pt x="0" y="187569"/>
                  </a:lnTo>
                  <a:lnTo>
                    <a:pt x="797169" y="187569"/>
                  </a:lnTo>
                </a:path>
              </a:pathLst>
            </a:custGeom>
            <a:noFill/>
            <a:ln w="28575" cap="flat" cmpd="sng" algn="ctr">
              <a:solidFill>
                <a:sysClr val="windowText" lastClr="000000"/>
              </a:solidFill>
              <a:prstDash val="solid"/>
              <a:headEnd type="none"/>
              <a:tailEnd type="triangle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75E4EED2-9FFD-0840-8CD9-300D091CF277}"/>
                </a:ext>
              </a:extLst>
            </p:cNvPr>
            <p:cNvGrpSpPr/>
            <p:nvPr/>
          </p:nvGrpSpPr>
          <p:grpSpPr>
            <a:xfrm>
              <a:off x="5155078" y="2983510"/>
              <a:ext cx="1948668" cy="2016370"/>
              <a:chOff x="4234962" y="3027963"/>
              <a:chExt cx="2836985" cy="2016370"/>
            </a:xfrm>
          </p:grpSpPr>
          <p:cxnSp>
            <p:nvCxnSpPr>
              <p:cNvPr id="44" name="直線矢印コネクタ 43">
                <a:extLst>
                  <a:ext uri="{FF2B5EF4-FFF2-40B4-BE49-F238E27FC236}">
                    <a16:creationId xmlns:a16="http://schemas.microsoft.com/office/drawing/2014/main" id="{E7B87ADE-1D17-2043-8616-1EC6234D1C0A}"/>
                  </a:ext>
                </a:extLst>
              </p:cNvPr>
              <p:cNvCxnSpPr/>
              <p:nvPr/>
            </p:nvCxnSpPr>
            <p:spPr>
              <a:xfrm>
                <a:off x="4234962" y="3027963"/>
                <a:ext cx="2836985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5" name="直線矢印コネクタ 44">
                <a:extLst>
                  <a:ext uri="{FF2B5EF4-FFF2-40B4-BE49-F238E27FC236}">
                    <a16:creationId xmlns:a16="http://schemas.microsoft.com/office/drawing/2014/main" id="{B7A2DAB4-77BC-344F-BBCA-DD56F96232B0}"/>
                  </a:ext>
                </a:extLst>
              </p:cNvPr>
              <p:cNvCxnSpPr/>
              <p:nvPr/>
            </p:nvCxnSpPr>
            <p:spPr>
              <a:xfrm>
                <a:off x="4234962" y="4106486"/>
                <a:ext cx="2836985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46" name="直線矢印コネクタ 45">
                <a:extLst>
                  <a:ext uri="{FF2B5EF4-FFF2-40B4-BE49-F238E27FC236}">
                    <a16:creationId xmlns:a16="http://schemas.microsoft.com/office/drawing/2014/main" id="{25353FF2-D69D-C442-A605-C9833C18CC1C}"/>
                  </a:ext>
                </a:extLst>
              </p:cNvPr>
              <p:cNvCxnSpPr/>
              <p:nvPr/>
            </p:nvCxnSpPr>
            <p:spPr>
              <a:xfrm>
                <a:off x="4234962" y="5044333"/>
                <a:ext cx="2836985" cy="0"/>
              </a:xfrm>
              <a:prstGeom prst="straightConnector1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17A43755-15E0-6D42-B77D-871A4DCEF511}"/>
                </a:ext>
              </a:extLst>
            </p:cNvPr>
            <p:cNvSpPr txBox="1"/>
            <p:nvPr/>
          </p:nvSpPr>
          <p:spPr>
            <a:xfrm>
              <a:off x="5377814" y="5011603"/>
              <a:ext cx="1954963" cy="7475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ja-JP" sz="1200" dirty="0">
                  <a:solidFill>
                    <a:prstClr val="black"/>
                  </a:solidFill>
                  <a:ea typeface="ＭＳ Ｐゴシック" panose="020B0600070205080204" pitchFamily="34" charset="-128"/>
                </a:rPr>
                <a:t>read output </a:t>
              </a:r>
            </a:p>
            <a:p>
              <a:pPr defTabSz="457200"/>
              <a:r>
                <a:rPr lang="en-US" altLang="ja-JP" sz="1200" dirty="0">
                  <a:solidFill>
                    <a:prstClr val="black"/>
                  </a:solidFill>
                  <a:ea typeface="ＭＳ Ｐゴシック" panose="020B0600070205080204" pitchFamily="34" charset="-128"/>
                </a:rPr>
                <a:t>(</a:t>
              </a:r>
              <a:r>
                <a:rPr lang="en-US" altLang="ja-JP" sz="1200" dirty="0" err="1">
                  <a:solidFill>
                    <a:prstClr val="black"/>
                  </a:solidFill>
                  <a:ea typeface="ＭＳ Ｐゴシック" panose="020B0600070205080204" pitchFamily="34" charset="-128"/>
                </a:rPr>
                <a:t>ene</a:t>
              </a:r>
              <a:r>
                <a:rPr lang="en-US" altLang="ja-JP" sz="1200" dirty="0">
                  <a:solidFill>
                    <a:prstClr val="black"/>
                  </a:solidFill>
                  <a:ea typeface="ＭＳ Ｐゴシック" panose="020B0600070205080204" pitchFamily="34" charset="-128"/>
                </a:rPr>
                <a:t>, force, etc.)</a:t>
              </a:r>
              <a:endParaRPr lang="ja-JP" altLang="en-US" sz="1200" dirty="0">
                <a:solidFill>
                  <a:prstClr val="black"/>
                </a:solidFill>
                <a:ea typeface="ＭＳ Ｐゴシック" panose="020B0600070205080204" pitchFamily="34" charset="-128"/>
              </a:endParaRPr>
            </a:p>
          </p:txBody>
        </p: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B5EBCCF7-3B21-8C45-AA02-DFD90B53C495}"/>
                </a:ext>
              </a:extLst>
            </p:cNvPr>
            <p:cNvCxnSpPr/>
            <p:nvPr/>
          </p:nvCxnSpPr>
          <p:spPr>
            <a:xfrm>
              <a:off x="4486862" y="5574311"/>
              <a:ext cx="679938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none" w="med" len="med"/>
            </a:ln>
            <a:effectLst/>
          </p:spPr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19197606-EB8D-0E4B-9191-DD901C7CAA3F}"/>
                </a:ext>
              </a:extLst>
            </p:cNvPr>
            <p:cNvCxnSpPr/>
            <p:nvPr/>
          </p:nvCxnSpPr>
          <p:spPr>
            <a:xfrm>
              <a:off x="4475139" y="1635356"/>
              <a:ext cx="0" cy="4243752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06A745E9-79D5-4443-A125-970B56C03DF3}"/>
                </a:ext>
              </a:extLst>
            </p:cNvPr>
            <p:cNvCxnSpPr/>
            <p:nvPr/>
          </p:nvCxnSpPr>
          <p:spPr>
            <a:xfrm>
              <a:off x="4475139" y="2080835"/>
              <a:ext cx="23446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none" w="med" len="med"/>
              <a:tailEnd type="triangle" w="med" len="med"/>
            </a:ln>
            <a:effectLst/>
          </p:spPr>
        </p:cxn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E0F40CDE-C419-874D-B52E-44D7E5C50CA8}"/>
                </a:ext>
              </a:extLst>
            </p:cNvPr>
            <p:cNvSpPr/>
            <p:nvPr/>
          </p:nvSpPr>
          <p:spPr>
            <a:xfrm>
              <a:off x="6636324" y="1433106"/>
              <a:ext cx="1596946" cy="4111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457200">
                <a:tabLst>
                  <a:tab pos="2422525" algn="l"/>
                </a:tabLst>
              </a:pPr>
              <a:r>
                <a:rPr lang="en-US" altLang="ja-JP" sz="1050" dirty="0">
                  <a:solidFill>
                    <a:prstClr val="black"/>
                  </a:solidFill>
                  <a:latin typeface="Courier"/>
                  <a:ea typeface="ＭＳ Ｐゴシック" panose="020B0600070205080204" pitchFamily="34" charset="-128"/>
                  <a:cs typeface="Courier"/>
                </a:rPr>
                <a:t>“gaussian”</a:t>
              </a: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26CAA896-FDF1-8041-AB9E-BE7F9E685640}"/>
                </a:ext>
              </a:extLst>
            </p:cNvPr>
            <p:cNvSpPr txBox="1"/>
            <p:nvPr/>
          </p:nvSpPr>
          <p:spPr>
            <a:xfrm>
              <a:off x="6841148" y="1107817"/>
              <a:ext cx="950900" cy="4485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altLang="ja-JP" sz="1200" dirty="0" err="1">
                  <a:solidFill>
                    <a:srgbClr val="F79646"/>
                  </a:solidFill>
                  <a:ea typeface="ＭＳ Ｐゴシック" panose="020B0600070205080204" pitchFamily="34" charset="-128"/>
                </a:rPr>
                <a:t>qmtyp</a:t>
              </a:r>
              <a:endParaRPr lang="ja-JP" altLang="en-US" sz="1200" dirty="0">
                <a:solidFill>
                  <a:srgbClr val="F79646"/>
                </a:solidFill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7C7F8EA-7E43-384F-AA75-F6108E835D3F}"/>
              </a:ext>
            </a:extLst>
          </p:cNvPr>
          <p:cNvSpPr txBox="1"/>
          <p:nvPr/>
        </p:nvSpPr>
        <p:spPr>
          <a:xfrm>
            <a:off x="700505" y="403762"/>
            <a:ext cx="7719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The input for GENESIS also has [QM/MM] section with the following options:</a:t>
            </a:r>
            <a:endParaRPr kumimoji="1" lang="ja-JP" altLang="en-US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BF3B88F-466A-1347-AF61-B4C5FF5BDF7D}"/>
              </a:ext>
            </a:extLst>
          </p:cNvPr>
          <p:cNvSpPr txBox="1"/>
          <p:nvPr/>
        </p:nvSpPr>
        <p:spPr>
          <a:xfrm>
            <a:off x="1249411" y="1501699"/>
            <a:ext cx="236468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[QMMM]</a:t>
            </a:r>
          </a:p>
          <a:p>
            <a:r>
              <a:rPr lang="en-US" altLang="ja-JP" sz="1400" dirty="0" err="1"/>
              <a:t>qmtyp</a:t>
            </a:r>
            <a:r>
              <a:rPr lang="en-US" altLang="ja-JP" sz="1400" dirty="0"/>
              <a:t>               = gaussian</a:t>
            </a:r>
          </a:p>
          <a:p>
            <a:r>
              <a:rPr lang="en-US" altLang="ja-JP" sz="1400" dirty="0" err="1"/>
              <a:t>qmcnt</a:t>
            </a:r>
            <a:r>
              <a:rPr lang="en-US" altLang="ja-JP" sz="1400" dirty="0"/>
              <a:t>               = </a:t>
            </a:r>
            <a:r>
              <a:rPr lang="en-US" altLang="ja-JP" sz="1400" dirty="0" err="1"/>
              <a:t>gaussian.com</a:t>
            </a:r>
            <a:endParaRPr lang="en-US" altLang="ja-JP" sz="1400" dirty="0"/>
          </a:p>
          <a:p>
            <a:r>
              <a:rPr lang="en-US" altLang="ja-JP" sz="1400" dirty="0" err="1"/>
              <a:t>qmexe</a:t>
            </a:r>
            <a:r>
              <a:rPr lang="en-US" altLang="ja-JP" sz="1400" dirty="0"/>
              <a:t>               = </a:t>
            </a:r>
            <a:r>
              <a:rPr lang="en-US" altLang="ja-JP" sz="1400" dirty="0" err="1"/>
              <a:t>runGau.sh</a:t>
            </a:r>
            <a:endParaRPr lang="en-US" altLang="ja-JP" sz="1400" dirty="0"/>
          </a:p>
          <a:p>
            <a:r>
              <a:rPr lang="en-US" altLang="ja-JP" sz="1400" dirty="0" err="1"/>
              <a:t>qmatm_select_index</a:t>
            </a:r>
            <a:r>
              <a:rPr lang="en-US" altLang="ja-JP" sz="1400" dirty="0"/>
              <a:t>  = </a:t>
            </a:r>
            <a:r>
              <a:rPr lang="en-US" altLang="ja-JP" sz="1400" dirty="0">
                <a:solidFill>
                  <a:srgbClr val="FF0000"/>
                </a:solidFill>
              </a:rPr>
              <a:t>1</a:t>
            </a:r>
          </a:p>
          <a:p>
            <a:r>
              <a:rPr lang="en-US" altLang="ja-JP" sz="1400" dirty="0" err="1"/>
              <a:t>workdir</a:t>
            </a:r>
            <a:r>
              <a:rPr lang="en-US" altLang="ja-JP" sz="1400" dirty="0"/>
              <a:t>             = </a:t>
            </a:r>
            <a:r>
              <a:rPr lang="en-US" altLang="ja-JP" sz="1400" dirty="0" err="1"/>
              <a:t>qmmm_qff</a:t>
            </a:r>
            <a:endParaRPr lang="en-US" altLang="ja-JP" sz="1400" dirty="0"/>
          </a:p>
          <a:p>
            <a:r>
              <a:rPr lang="en-US" altLang="ja-JP" sz="1400" dirty="0" err="1"/>
              <a:t>basename</a:t>
            </a:r>
            <a:r>
              <a:rPr lang="en-US" altLang="ja-JP" sz="1400" dirty="0"/>
              <a:t>            = job</a:t>
            </a:r>
          </a:p>
          <a:p>
            <a:r>
              <a:rPr lang="en-US" altLang="ja-JP" sz="1400" dirty="0" err="1"/>
              <a:t>qmsave_period</a:t>
            </a:r>
            <a:r>
              <a:rPr lang="en-US" altLang="ja-JP" sz="1400" dirty="0"/>
              <a:t>       = 10</a:t>
            </a:r>
          </a:p>
          <a:p>
            <a:r>
              <a:rPr lang="en-US" altLang="ja-JP" sz="1400" dirty="0" err="1"/>
              <a:t>qmmaxtrial</a:t>
            </a:r>
            <a:r>
              <a:rPr lang="en-US" altLang="ja-JP" sz="1400" dirty="0"/>
              <a:t>          = 1</a:t>
            </a:r>
          </a:p>
          <a:p>
            <a:r>
              <a:rPr lang="en-US" altLang="ja-JP" sz="1400" dirty="0" err="1"/>
              <a:t>exclude_charge</a:t>
            </a:r>
            <a:r>
              <a:rPr lang="en-US" altLang="ja-JP" sz="1400" dirty="0"/>
              <a:t>      = group</a:t>
            </a:r>
          </a:p>
          <a:p>
            <a:endParaRPr lang="en-US" altLang="ja-JP" sz="1400" dirty="0"/>
          </a:p>
          <a:p>
            <a:r>
              <a:rPr lang="en-US" altLang="ja-JP" sz="1400" dirty="0"/>
              <a:t>[SELECTION]</a:t>
            </a:r>
          </a:p>
          <a:p>
            <a:r>
              <a:rPr lang="en-US" altLang="ja-JP" sz="1400" dirty="0"/>
              <a:t>group1  = </a:t>
            </a:r>
            <a:r>
              <a:rPr lang="en-US" altLang="ja-JP" sz="1400" dirty="0">
                <a:solidFill>
                  <a:srgbClr val="FF0000"/>
                </a:solidFill>
              </a:rPr>
              <a:t>atomno:1-14</a:t>
            </a:r>
          </a:p>
          <a:p>
            <a:r>
              <a:rPr lang="en-US" altLang="ja-JP" sz="1400" dirty="0"/>
              <a:t>group2  = atomno:5-8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7975105D-0828-2E47-BAB5-10361442BB6D}"/>
              </a:ext>
            </a:extLst>
          </p:cNvPr>
          <p:cNvSpPr/>
          <p:nvPr/>
        </p:nvSpPr>
        <p:spPr>
          <a:xfrm>
            <a:off x="986116" y="1021715"/>
            <a:ext cx="3711389" cy="38169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4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3F906D3-8949-E947-B94D-724885445BFE}"/>
              </a:ext>
            </a:extLst>
          </p:cNvPr>
          <p:cNvSpPr txBox="1"/>
          <p:nvPr/>
        </p:nvSpPr>
        <p:spPr>
          <a:xfrm>
            <a:off x="1638179" y="1082403"/>
            <a:ext cx="185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qmmm_mkqff.inp</a:t>
            </a:r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9373227-00C7-304B-AA2C-CD7D299EEC8B}"/>
              </a:ext>
            </a:extLst>
          </p:cNvPr>
          <p:cNvSpPr txBox="1"/>
          <p:nvPr/>
        </p:nvSpPr>
        <p:spPr>
          <a:xfrm>
            <a:off x="685800" y="5086350"/>
            <a:ext cx="8096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In this sample, we use Gaussian for the QM program. </a:t>
            </a:r>
            <a:r>
              <a:rPr kumimoji="1" lang="en-US" altLang="ja-JP" dirty="0" err="1"/>
              <a:t>qmcnt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qmexe</a:t>
            </a:r>
            <a:r>
              <a:rPr kumimoji="1" lang="en-US" altLang="ja-JP" dirty="0"/>
              <a:t> are a template input a and an execution script file, respectively. </a:t>
            </a:r>
            <a:r>
              <a:rPr kumimoji="1" lang="en-US" altLang="ja-JP" dirty="0" err="1"/>
              <a:t>qmatm_select_index</a:t>
            </a:r>
            <a:r>
              <a:rPr kumimoji="1" lang="en-US" altLang="ja-JP" dirty="0"/>
              <a:t> specifies the QM region to be atomno:1-14, that is, the first residue of Ala</a:t>
            </a:r>
            <a:r>
              <a:rPr kumimoji="1" lang="en-US" altLang="ja-JP" baseline="-25000" dirty="0"/>
              <a:t>3</a:t>
            </a:r>
            <a:r>
              <a:rPr kumimoji="1" lang="en-US" altLang="ja-JP" dirty="0"/>
              <a:t>.</a:t>
            </a:r>
            <a:endParaRPr kumimoji="1" lang="ja-JP" altLang="en-US"/>
          </a:p>
        </p:txBody>
      </p:sp>
      <p:sp>
        <p:nvSpPr>
          <p:cNvPr id="67" name="フリーフォーム 66">
            <a:extLst>
              <a:ext uri="{FF2B5EF4-FFF2-40B4-BE49-F238E27FC236}">
                <a16:creationId xmlns:a16="http://schemas.microsoft.com/office/drawing/2014/main" id="{A5FBE47F-B196-2247-A667-2E7F60462AF6}"/>
              </a:ext>
            </a:extLst>
          </p:cNvPr>
          <p:cNvSpPr/>
          <p:nvPr/>
        </p:nvSpPr>
        <p:spPr>
          <a:xfrm>
            <a:off x="3063962" y="2506133"/>
            <a:ext cx="1151466" cy="1693334"/>
          </a:xfrm>
          <a:custGeom>
            <a:avLst/>
            <a:gdLst>
              <a:gd name="connsiteX0" fmla="*/ 355600 w 1151466"/>
              <a:gd name="connsiteY0" fmla="*/ 0 h 1744134"/>
              <a:gd name="connsiteX1" fmla="*/ 1151466 w 1151466"/>
              <a:gd name="connsiteY1" fmla="*/ 0 h 1744134"/>
              <a:gd name="connsiteX2" fmla="*/ 1151466 w 1151466"/>
              <a:gd name="connsiteY2" fmla="*/ 1744134 h 1744134"/>
              <a:gd name="connsiteX3" fmla="*/ 0 w 1151466"/>
              <a:gd name="connsiteY3" fmla="*/ 1744134 h 174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51466" h="1744134">
                <a:moveTo>
                  <a:pt x="355600" y="0"/>
                </a:moveTo>
                <a:lnTo>
                  <a:pt x="1151466" y="0"/>
                </a:lnTo>
                <a:lnTo>
                  <a:pt x="1151466" y="1744134"/>
                </a:lnTo>
                <a:lnTo>
                  <a:pt x="0" y="1744134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83990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12227</TotalTime>
  <Words>3128</Words>
  <Application>Microsoft Macintosh PowerPoint</Application>
  <PresentationFormat>画面に合わせる (4:3)</PresentationFormat>
  <Paragraphs>459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31" baseType="lpstr">
      <vt:lpstr>ＭＳ Ｐゴシック</vt:lpstr>
      <vt:lpstr>メイリオ</vt:lpstr>
      <vt:lpstr>Yu Gothic</vt:lpstr>
      <vt:lpstr>Yu Gothic</vt:lpstr>
      <vt:lpstr>Arial</vt:lpstr>
      <vt:lpstr>Calibri</vt:lpstr>
      <vt:lpstr>Courier</vt:lpstr>
      <vt:lpstr>ホワイト</vt:lpstr>
      <vt:lpstr>PowerPoint プレゼンテーション</vt:lpstr>
      <vt:lpstr>PowerPoint プレゼンテーション</vt:lpstr>
      <vt:lpstr>Contents of Sample Files</vt:lpstr>
      <vt:lpstr>Files from the GENESIS tutorial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Microsoft Office User</cp:lastModifiedBy>
  <cp:revision>865</cp:revision>
  <cp:lastPrinted>2019-11-13T11:46:30Z</cp:lastPrinted>
  <dcterms:created xsi:type="dcterms:W3CDTF">2018-02-18T14:36:46Z</dcterms:created>
  <dcterms:modified xsi:type="dcterms:W3CDTF">2019-12-09T15:12:42Z</dcterms:modified>
</cp:coreProperties>
</file>