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56"/>
  </p:notesMasterIdLst>
  <p:sldIdLst>
    <p:sldId id="256" r:id="rId2"/>
    <p:sldId id="286" r:id="rId3"/>
    <p:sldId id="257" r:id="rId4"/>
    <p:sldId id="290" r:id="rId5"/>
    <p:sldId id="292" r:id="rId6"/>
    <p:sldId id="329" r:id="rId7"/>
    <p:sldId id="291" r:id="rId8"/>
    <p:sldId id="293" r:id="rId9"/>
    <p:sldId id="294" r:id="rId10"/>
    <p:sldId id="295" r:id="rId11"/>
    <p:sldId id="297" r:id="rId12"/>
    <p:sldId id="296" r:id="rId13"/>
    <p:sldId id="303" r:id="rId14"/>
    <p:sldId id="298" r:id="rId15"/>
    <p:sldId id="299" r:id="rId16"/>
    <p:sldId id="300" r:id="rId17"/>
    <p:sldId id="301" r:id="rId18"/>
    <p:sldId id="302" r:id="rId19"/>
    <p:sldId id="304" r:id="rId20"/>
    <p:sldId id="305" r:id="rId21"/>
    <p:sldId id="306" r:id="rId22"/>
    <p:sldId id="307" r:id="rId23"/>
    <p:sldId id="308" r:id="rId24"/>
    <p:sldId id="309" r:id="rId25"/>
    <p:sldId id="310" r:id="rId26"/>
    <p:sldId id="311" r:id="rId27"/>
    <p:sldId id="331" r:id="rId28"/>
    <p:sldId id="312" r:id="rId29"/>
    <p:sldId id="313" r:id="rId30"/>
    <p:sldId id="314" r:id="rId31"/>
    <p:sldId id="315" r:id="rId32"/>
    <p:sldId id="316" r:id="rId33"/>
    <p:sldId id="317" r:id="rId34"/>
    <p:sldId id="318" r:id="rId35"/>
    <p:sldId id="319" r:id="rId36"/>
    <p:sldId id="333" r:id="rId37"/>
    <p:sldId id="320" r:id="rId38"/>
    <p:sldId id="321" r:id="rId39"/>
    <p:sldId id="336" r:id="rId40"/>
    <p:sldId id="322" r:id="rId41"/>
    <p:sldId id="323" r:id="rId42"/>
    <p:sldId id="334" r:id="rId43"/>
    <p:sldId id="335" r:id="rId44"/>
    <p:sldId id="337" r:id="rId45"/>
    <p:sldId id="330" r:id="rId46"/>
    <p:sldId id="332" r:id="rId47"/>
    <p:sldId id="274" r:id="rId48"/>
    <p:sldId id="338" r:id="rId49"/>
    <p:sldId id="280" r:id="rId50"/>
    <p:sldId id="275" r:id="rId51"/>
    <p:sldId id="277" r:id="rId52"/>
    <p:sldId id="278" r:id="rId53"/>
    <p:sldId id="282" r:id="rId54"/>
    <p:sldId id="279" r:id="rId5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52" userDrawn="1">
          <p15:clr>
            <a:srgbClr val="A4A3A4"/>
          </p15:clr>
        </p15:guide>
        <p15:guide id="2" pos="5239" userDrawn="1">
          <p15:clr>
            <a:srgbClr val="A4A3A4"/>
          </p15:clr>
        </p15:guide>
        <p15:guide id="3" pos="5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91"/>
    <p:restoredTop sz="94645"/>
  </p:normalViewPr>
  <p:slideViewPr>
    <p:cSldViewPr snapToGrid="0" snapToObjects="1">
      <p:cViewPr varScale="1">
        <p:scale>
          <a:sx n="89" d="100"/>
          <a:sy n="89" d="100"/>
        </p:scale>
        <p:origin x="968" y="168"/>
      </p:cViewPr>
      <p:guideLst>
        <p:guide orient="horz" pos="3952"/>
        <p:guide pos="5239"/>
        <p:guide pos="521"/>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9DC26-B38B-F143-8CF0-891C5D30D367}" type="datetimeFigureOut">
              <a:rPr kumimoji="1" lang="ja-JP" altLang="en-US" smtClean="0"/>
              <a:t>2019/12/10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30B12-DA10-564A-B315-552E0E80E3C6}" type="slidenum">
              <a:rPr kumimoji="1" lang="ja-JP" altLang="en-US" smtClean="0"/>
              <a:t>‹#›</a:t>
            </a:fld>
            <a:endParaRPr kumimoji="1" lang="ja-JP" altLang="en-US"/>
          </a:p>
        </p:txBody>
      </p:sp>
    </p:spTree>
    <p:extLst>
      <p:ext uri="{BB962C8B-B14F-4D97-AF65-F5344CB8AC3E}">
        <p14:creationId xmlns:p14="http://schemas.microsoft.com/office/powerpoint/2010/main" val="6051519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330B12-DA10-564A-B315-552E0E80E3C6}" type="slidenum">
              <a:rPr kumimoji="1" lang="ja-JP" altLang="en-US" smtClean="0"/>
              <a:t>46</a:t>
            </a:fld>
            <a:endParaRPr kumimoji="1" lang="ja-JP" altLang="en-US"/>
          </a:p>
        </p:txBody>
      </p:sp>
    </p:spTree>
    <p:extLst>
      <p:ext uri="{BB962C8B-B14F-4D97-AF65-F5344CB8AC3E}">
        <p14:creationId xmlns:p14="http://schemas.microsoft.com/office/powerpoint/2010/main" val="30682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E7860AB-3E3A-634E-9588-3634E3BE52A0}" type="datetime1">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F997464-49D2-A046-AC0E-5FDFD3DF665B}" type="datetime1">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CBD1245-BC8C-4342-A14F-D901B9B13210}" type="datetime1">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0FF5DFC-0E6C-E144-A5DD-E851AA0EE050}" type="datetime1">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373E6F4-CB37-3348-B268-694CC61CFDE2}" type="datetime1">
              <a:rPr kumimoji="1" lang="ja-JP" altLang="en-US" smtClean="0"/>
              <a:t>2019/12/10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3203CE9-A62D-D54F-B5B8-E5081BC50FF5}" type="datetime1">
              <a:rPr kumimoji="1" lang="ja-JP" altLang="en-US" smtClean="0"/>
              <a:t>2019/12/10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DF792D3-1EAE-B941-8FA8-A45BDC58D538}" type="datetime1">
              <a:rPr kumimoji="1" lang="ja-JP" altLang="en-US" smtClean="0"/>
              <a:t>2019/12/10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2976D4D-D591-7843-A186-DB885C000B62}" type="datetime1">
              <a:rPr kumimoji="1" lang="ja-JP" altLang="en-US" smtClean="0"/>
              <a:t>2019/12/10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10034-284E-534E-87ED-A26A40A9A5A4}" type="datetime1">
              <a:rPr kumimoji="1" lang="ja-JP" altLang="en-US" smtClean="0"/>
              <a:t>2019/12/10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FB2FB92-4CFC-BF4B-81B2-16888C599581}" type="datetime1">
              <a:rPr kumimoji="1" lang="ja-JP" altLang="en-US" smtClean="0"/>
              <a:t>2019/12/10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AF2432-0CDD-C544-BAB3-85372DA356EC}" type="datetime1">
              <a:rPr kumimoji="1" lang="ja-JP" altLang="en-US" smtClean="0"/>
              <a:t>2019/12/10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10207"/>
            <a:ext cx="7886700" cy="71322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019503"/>
            <a:ext cx="7886700" cy="515746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01117-FCED-794E-BE88-16E7FC9A3D9F}" type="datetime1">
              <a:rPr kumimoji="1" lang="ja-JP" altLang="en-US" smtClean="0"/>
              <a:t>2019/12/10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4BB6B-1E1A-9541-9560-488905BF54FF}" type="slidenum">
              <a:rPr kumimoji="1" lang="ja-JP" altLang="en-US" smtClean="0"/>
              <a:t>‹#›</a:t>
            </a:fld>
            <a:endParaRPr kumimoji="1" lang="ja-JP" altLang="en-US"/>
          </a:p>
        </p:txBody>
      </p:sp>
    </p:spTree>
    <p:extLst>
      <p:ext uri="{BB962C8B-B14F-4D97-AF65-F5344CB8AC3E}">
        <p14:creationId xmlns:p14="http://schemas.microsoft.com/office/powerpoint/2010/main" val="679652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586834" y="1584506"/>
            <a:ext cx="5828455" cy="769441"/>
          </a:xfrm>
          <a:prstGeom prst="rect">
            <a:avLst/>
          </a:prstGeom>
          <a:noFill/>
        </p:spPr>
        <p:txBody>
          <a:bodyPr wrap="none" rtlCol="0">
            <a:spAutoFit/>
          </a:bodyPr>
          <a:lstStyle/>
          <a:p>
            <a:r>
              <a:rPr kumimoji="1" lang="en-US" altLang="ja-JP" sz="4400" dirty="0"/>
              <a:t>Users’ guide </a:t>
            </a:r>
            <a:r>
              <a:rPr lang="en-US" altLang="ja-JP" sz="4400" dirty="0"/>
              <a:t>to</a:t>
            </a:r>
            <a:r>
              <a:rPr kumimoji="1" lang="en-US" altLang="ja-JP" sz="4400" dirty="0"/>
              <a:t> </a:t>
            </a:r>
            <a:r>
              <a:rPr lang="en-US" altLang="ja-JP" sz="4400" dirty="0" err="1"/>
              <a:t>MakePES</a:t>
            </a:r>
            <a:endParaRPr kumimoji="1" lang="ja-JP" altLang="en-US" sz="4400" dirty="0"/>
          </a:p>
        </p:txBody>
      </p:sp>
      <p:sp>
        <p:nvSpPr>
          <p:cNvPr id="5" name="テキスト ボックス 4"/>
          <p:cNvSpPr txBox="1"/>
          <p:nvPr/>
        </p:nvSpPr>
        <p:spPr>
          <a:xfrm>
            <a:off x="2397781" y="4020685"/>
            <a:ext cx="4093813" cy="1200329"/>
          </a:xfrm>
          <a:prstGeom prst="rect">
            <a:avLst/>
          </a:prstGeom>
          <a:noFill/>
        </p:spPr>
        <p:txBody>
          <a:bodyPr wrap="none" rtlCol="0">
            <a:spAutoFit/>
          </a:bodyPr>
          <a:lstStyle/>
          <a:p>
            <a:pPr algn="ctr"/>
            <a:r>
              <a:rPr lang="en-US" altLang="ja-JP" dirty="0"/>
              <a:t>Theoretical Molecular Science Laboratory</a:t>
            </a:r>
          </a:p>
          <a:p>
            <a:pPr algn="ctr"/>
            <a:r>
              <a:rPr kumimoji="1" lang="en-US" altLang="ja-JP" dirty="0"/>
              <a:t>RIKEN Cluster for Pioneering Research</a:t>
            </a:r>
          </a:p>
          <a:p>
            <a:pPr algn="ctr"/>
            <a:endParaRPr lang="en-US" altLang="ja-JP" dirty="0"/>
          </a:p>
          <a:p>
            <a:pPr algn="ctr"/>
            <a:r>
              <a:rPr kumimoji="1" lang="en-US" altLang="ja-JP" dirty="0"/>
              <a:t>2019/11/12</a:t>
            </a:r>
            <a:endParaRPr kumimoji="1" lang="ja-JP" altLang="en-US" dirty="0"/>
          </a:p>
        </p:txBody>
      </p:sp>
      <p:sp>
        <p:nvSpPr>
          <p:cNvPr id="9" name="テキスト ボックス 8"/>
          <p:cNvSpPr txBox="1"/>
          <p:nvPr/>
        </p:nvSpPr>
        <p:spPr>
          <a:xfrm>
            <a:off x="3365358" y="3176854"/>
            <a:ext cx="2160079" cy="646331"/>
          </a:xfrm>
          <a:prstGeom prst="rect">
            <a:avLst/>
          </a:prstGeom>
          <a:noFill/>
        </p:spPr>
        <p:txBody>
          <a:bodyPr wrap="none" rtlCol="0">
            <a:spAutoFit/>
          </a:bodyPr>
          <a:lstStyle/>
          <a:p>
            <a:pPr algn="ctr"/>
            <a:r>
              <a:rPr kumimoji="1" lang="en-US" altLang="ja-JP" dirty="0"/>
              <a:t>Kiyoshi Yagi</a:t>
            </a:r>
          </a:p>
          <a:p>
            <a:pPr algn="ctr"/>
            <a:r>
              <a:rPr kumimoji="1" lang="en-US" altLang="ja-JP" dirty="0" err="1"/>
              <a:t>kiyoshi.yagi@riken.jp</a:t>
            </a:r>
            <a:endParaRPr kumimoji="1" lang="en-US" altLang="ja-JP" dirty="0"/>
          </a:p>
        </p:txBody>
      </p:sp>
    </p:spTree>
    <p:extLst>
      <p:ext uri="{BB962C8B-B14F-4D97-AF65-F5344CB8AC3E}">
        <p14:creationId xmlns:p14="http://schemas.microsoft.com/office/powerpoint/2010/main" val="171208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25C6F83-4B32-094F-9135-FCB04A09F24B}"/>
              </a:ext>
            </a:extLst>
          </p:cNvPr>
          <p:cNvSpPr>
            <a:spLocks noGrp="1"/>
          </p:cNvSpPr>
          <p:nvPr>
            <p:ph type="sldNum" sz="quarter" idx="12"/>
          </p:nvPr>
        </p:nvSpPr>
        <p:spPr/>
        <p:txBody>
          <a:bodyPr/>
          <a:lstStyle/>
          <a:p>
            <a:fld id="{7D34BB6B-1E1A-9541-9560-488905BF54FF}" type="slidenum">
              <a:rPr kumimoji="1" lang="ja-JP" altLang="en-US" smtClean="0"/>
              <a:t>9</a:t>
            </a:fld>
            <a:endParaRPr kumimoji="1" lang="ja-JP" altLang="en-US"/>
          </a:p>
        </p:txBody>
      </p:sp>
      <p:sp>
        <p:nvSpPr>
          <p:cNvPr id="3" name="テキスト ボックス 2">
            <a:extLst>
              <a:ext uri="{FF2B5EF4-FFF2-40B4-BE49-F238E27FC236}">
                <a16:creationId xmlns:a16="http://schemas.microsoft.com/office/drawing/2014/main" id="{FC3B0F97-A020-6648-8EF9-A7AD65901E6B}"/>
              </a:ext>
            </a:extLst>
          </p:cNvPr>
          <p:cNvSpPr txBox="1"/>
          <p:nvPr/>
        </p:nvSpPr>
        <p:spPr>
          <a:xfrm>
            <a:off x="757238" y="458400"/>
            <a:ext cx="7943850" cy="369332"/>
          </a:xfrm>
          <a:prstGeom prst="rect">
            <a:avLst/>
          </a:prstGeom>
          <a:noFill/>
        </p:spPr>
        <p:txBody>
          <a:bodyPr wrap="square" rtlCol="0">
            <a:spAutoFit/>
          </a:bodyPr>
          <a:lstStyle/>
          <a:p>
            <a:r>
              <a:rPr kumimoji="1" lang="en-US" altLang="ja-JP" dirty="0" err="1"/>
              <a:t>MakePES</a:t>
            </a:r>
            <a:r>
              <a:rPr kumimoji="1" lang="en-US" altLang="ja-JP" dirty="0"/>
              <a:t> is invoked by the following command</a:t>
            </a:r>
            <a:endParaRPr kumimoji="1" lang="ja-JP" altLang="en-US"/>
          </a:p>
        </p:txBody>
      </p:sp>
      <p:sp>
        <p:nvSpPr>
          <p:cNvPr id="4" name="テキスト ボックス 3">
            <a:extLst>
              <a:ext uri="{FF2B5EF4-FFF2-40B4-BE49-F238E27FC236}">
                <a16:creationId xmlns:a16="http://schemas.microsoft.com/office/drawing/2014/main" id="{17362996-EDFD-9F47-8B2C-63F4D42E731B}"/>
              </a:ext>
            </a:extLst>
          </p:cNvPr>
          <p:cNvSpPr txBox="1"/>
          <p:nvPr/>
        </p:nvSpPr>
        <p:spPr>
          <a:xfrm>
            <a:off x="1015038" y="919592"/>
            <a:ext cx="6571625" cy="523220"/>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lang="en-US" altLang="ja-JP" sz="1400" dirty="0">
                <a:solidFill>
                  <a:srgbClr val="FF0000"/>
                </a:solidFill>
                <a:latin typeface="Courier" charset="0"/>
                <a:ea typeface="Courier" charset="0"/>
                <a:cs typeface="Courier" charset="0"/>
              </a:rPr>
              <a:t>/path/to</a:t>
            </a:r>
            <a:r>
              <a:rPr lang="en-US" altLang="ja-JP" sz="1400" dirty="0">
                <a:latin typeface="Courier" charset="0"/>
                <a:ea typeface="Courier" charset="0"/>
                <a:cs typeface="Courier" charset="0"/>
              </a:rPr>
              <a:t>/sindo-4.0/jar</a:t>
            </a:r>
          </a:p>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5" name="テキスト ボックス 4">
            <a:extLst>
              <a:ext uri="{FF2B5EF4-FFF2-40B4-BE49-F238E27FC236}">
                <a16:creationId xmlns:a16="http://schemas.microsoft.com/office/drawing/2014/main" id="{5DAB7AA3-6A61-F340-92A5-5B6137BE0248}"/>
              </a:ext>
            </a:extLst>
          </p:cNvPr>
          <p:cNvSpPr txBox="1"/>
          <p:nvPr/>
        </p:nvSpPr>
        <p:spPr>
          <a:xfrm>
            <a:off x="757238" y="1570505"/>
            <a:ext cx="7943850" cy="646331"/>
          </a:xfrm>
          <a:prstGeom prst="rect">
            <a:avLst/>
          </a:prstGeom>
          <a:noFill/>
        </p:spPr>
        <p:txBody>
          <a:bodyPr wrap="square" rtlCol="0">
            <a:spAutoFit/>
          </a:bodyPr>
          <a:lstStyle/>
          <a:p>
            <a:r>
              <a:rPr kumimoji="1" lang="en-US" altLang="ja-JP" dirty="0"/>
              <a:t>The main input file </a:t>
            </a:r>
            <a:r>
              <a:rPr lang="en-US" altLang="ja-JP" dirty="0"/>
              <a:t>is set to </a:t>
            </a:r>
            <a:r>
              <a:rPr lang="en-US" altLang="ja-JP" dirty="0" err="1"/>
              <a:t>makePES.xml</a:t>
            </a:r>
            <a:r>
              <a:rPr lang="en-US" altLang="ja-JP" dirty="0"/>
              <a:t> by default. You can specify a different input file with –f option,</a:t>
            </a:r>
            <a:endParaRPr kumimoji="1" lang="ja-JP" altLang="en-US"/>
          </a:p>
        </p:txBody>
      </p:sp>
      <p:sp>
        <p:nvSpPr>
          <p:cNvPr id="6" name="テキスト ボックス 5">
            <a:extLst>
              <a:ext uri="{FF2B5EF4-FFF2-40B4-BE49-F238E27FC236}">
                <a16:creationId xmlns:a16="http://schemas.microsoft.com/office/drawing/2014/main" id="{F43B12B1-338B-C64A-8A95-DE47786DCDEC}"/>
              </a:ext>
            </a:extLst>
          </p:cNvPr>
          <p:cNvSpPr txBox="1"/>
          <p:nvPr/>
        </p:nvSpPr>
        <p:spPr>
          <a:xfrm>
            <a:off x="1015038" y="2286577"/>
            <a:ext cx="7157412" cy="523220"/>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lang="en-US" altLang="ja-JP" sz="1400" dirty="0">
                <a:solidFill>
                  <a:srgbClr val="FF0000"/>
                </a:solidFill>
                <a:latin typeface="Courier" charset="0"/>
                <a:ea typeface="Courier" charset="0"/>
                <a:cs typeface="Courier" charset="0"/>
              </a:rPr>
              <a:t>/path/to</a:t>
            </a:r>
            <a:r>
              <a:rPr lang="en-US" altLang="ja-JP" sz="1400" dirty="0">
                <a:latin typeface="Courier" charset="0"/>
                <a:ea typeface="Courier" charset="0"/>
                <a:cs typeface="Courier" charset="0"/>
              </a:rPr>
              <a:t>/sindo-4.0/jar</a:t>
            </a:r>
          </a:p>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-f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7" name="テキスト ボックス 6">
            <a:extLst>
              <a:ext uri="{FF2B5EF4-FFF2-40B4-BE49-F238E27FC236}">
                <a16:creationId xmlns:a16="http://schemas.microsoft.com/office/drawing/2014/main" id="{92D453DA-025F-F549-A587-C0CB6B0069D9}"/>
              </a:ext>
            </a:extLst>
          </p:cNvPr>
          <p:cNvSpPr txBox="1"/>
          <p:nvPr/>
        </p:nvSpPr>
        <p:spPr>
          <a:xfrm>
            <a:off x="757238" y="2902264"/>
            <a:ext cx="7943850" cy="646331"/>
          </a:xfrm>
          <a:prstGeom prst="rect">
            <a:avLst/>
          </a:prstGeom>
          <a:noFill/>
        </p:spPr>
        <p:txBody>
          <a:bodyPr wrap="square" rtlCol="0">
            <a:spAutoFit/>
          </a:bodyPr>
          <a:lstStyle/>
          <a:p>
            <a:r>
              <a:rPr kumimoji="1" lang="en-US" altLang="ja-JP" dirty="0"/>
              <a:t>In the output file, the options are first printed, and then the status of </a:t>
            </a:r>
            <a:r>
              <a:rPr lang="en-US" altLang="ja-JP" dirty="0"/>
              <a:t>electronic structure </a:t>
            </a:r>
            <a:r>
              <a:rPr kumimoji="1" lang="en-US" altLang="ja-JP" dirty="0"/>
              <a:t>calculations</a:t>
            </a:r>
            <a:r>
              <a:rPr lang="en-US" altLang="ja-JP" dirty="0"/>
              <a:t> is printed,</a:t>
            </a:r>
            <a:endParaRPr kumimoji="1" lang="ja-JP" altLang="en-US"/>
          </a:p>
        </p:txBody>
      </p:sp>
      <p:sp>
        <p:nvSpPr>
          <p:cNvPr id="9" name="テキスト ボックス 8">
            <a:extLst>
              <a:ext uri="{FF2B5EF4-FFF2-40B4-BE49-F238E27FC236}">
                <a16:creationId xmlns:a16="http://schemas.microsoft.com/office/drawing/2014/main" id="{F3292435-2F09-234F-AEC1-EEAD6C3C0580}"/>
              </a:ext>
            </a:extLst>
          </p:cNvPr>
          <p:cNvSpPr txBox="1"/>
          <p:nvPr/>
        </p:nvSpPr>
        <p:spPr>
          <a:xfrm>
            <a:off x="1151317" y="4022412"/>
            <a:ext cx="5154809" cy="1169551"/>
          </a:xfrm>
          <a:prstGeom prst="rect">
            <a:avLst/>
          </a:prstGeom>
          <a:noFill/>
        </p:spPr>
        <p:txBody>
          <a:bodyPr wrap="none" rtlCol="0">
            <a:spAutoFit/>
          </a:bodyPr>
          <a:lstStyle/>
          <a:p>
            <a:r>
              <a:rPr lang="en-US" altLang="ja-JP" sz="1400" dirty="0"/>
              <a:t>Execute electronic structure calculations.</a:t>
            </a:r>
          </a:p>
          <a:p>
            <a:endParaRPr lang="en-US" altLang="ja-JP" sz="1400" dirty="0"/>
          </a:p>
          <a:p>
            <a:r>
              <a:rPr lang="en-US" altLang="ja-JP" sz="1400" dirty="0"/>
              <a:t>Thread0&gt; Running </a:t>
            </a:r>
            <a:r>
              <a:rPr lang="en-US" altLang="ja-JP" sz="1400" dirty="0" err="1"/>
              <a:t>minfo.files</a:t>
            </a:r>
            <a:r>
              <a:rPr lang="en-US" altLang="ja-JP" sz="1400" dirty="0"/>
              <a:t>/</a:t>
            </a:r>
            <a:r>
              <a:rPr lang="en-US" altLang="ja-JP" sz="1400" dirty="0" err="1"/>
              <a:t>mkqff-eq.inp</a:t>
            </a:r>
            <a:r>
              <a:rPr lang="en-US" altLang="ja-JP" sz="1400" dirty="0"/>
              <a:t> on kyagi-mac3.local at …</a:t>
            </a:r>
          </a:p>
          <a:p>
            <a:r>
              <a:rPr lang="en-US" altLang="ja-JP" sz="1400" dirty="0"/>
              <a:t>Thread0&gt; Running </a:t>
            </a:r>
            <a:r>
              <a:rPr lang="en-US" altLang="ja-JP" sz="1400" dirty="0" err="1"/>
              <a:t>minfo.files</a:t>
            </a:r>
            <a:r>
              <a:rPr lang="en-US" altLang="ja-JP" sz="1400" dirty="0"/>
              <a:t>/mkqff0-0.inp on kyagi-mac3.local at …</a:t>
            </a:r>
          </a:p>
          <a:p>
            <a:r>
              <a:rPr lang="en-US" altLang="ja-JP" sz="1400" dirty="0"/>
              <a:t>Thread0&gt; Running </a:t>
            </a:r>
            <a:r>
              <a:rPr lang="en-US" altLang="ja-JP" sz="1400" dirty="0" err="1"/>
              <a:t>minfo.files</a:t>
            </a:r>
            <a:r>
              <a:rPr lang="en-US" altLang="ja-JP" sz="1400" dirty="0"/>
              <a:t>/mkqff0-1.inp on kyagi-mac3.local at …</a:t>
            </a:r>
            <a:endParaRPr kumimoji="1" lang="ja-JP" altLang="en-US" sz="1400"/>
          </a:p>
        </p:txBody>
      </p:sp>
      <p:sp>
        <p:nvSpPr>
          <p:cNvPr id="10" name="正方形/長方形 9">
            <a:extLst>
              <a:ext uri="{FF2B5EF4-FFF2-40B4-BE49-F238E27FC236}">
                <a16:creationId xmlns:a16="http://schemas.microsoft.com/office/drawing/2014/main" id="{6810B9E3-4420-D043-BF16-F49A23F67CC2}"/>
              </a:ext>
            </a:extLst>
          </p:cNvPr>
          <p:cNvSpPr/>
          <p:nvPr/>
        </p:nvSpPr>
        <p:spPr>
          <a:xfrm>
            <a:off x="1032670" y="3600453"/>
            <a:ext cx="6621459" cy="170456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1" name="テキスト ボックス 10">
            <a:extLst>
              <a:ext uri="{FF2B5EF4-FFF2-40B4-BE49-F238E27FC236}">
                <a16:creationId xmlns:a16="http://schemas.microsoft.com/office/drawing/2014/main" id="{CE7DF9D1-E079-024C-8087-7624FC361F5C}"/>
              </a:ext>
            </a:extLst>
          </p:cNvPr>
          <p:cNvSpPr txBox="1"/>
          <p:nvPr/>
        </p:nvSpPr>
        <p:spPr>
          <a:xfrm>
            <a:off x="757238" y="5336738"/>
            <a:ext cx="7523162" cy="923330"/>
          </a:xfrm>
          <a:prstGeom prst="rect">
            <a:avLst/>
          </a:prstGeom>
          <a:noFill/>
        </p:spPr>
        <p:txBody>
          <a:bodyPr wrap="square" rtlCol="0">
            <a:spAutoFit/>
          </a:bodyPr>
          <a:lstStyle/>
          <a:p>
            <a:r>
              <a:rPr kumimoji="1" lang="en-US" altLang="ja-JP" dirty="0"/>
              <a:t>During this step, Gaussian jobs are carried out in a folder </a:t>
            </a:r>
            <a:r>
              <a:rPr kumimoji="1" lang="en-US" altLang="ja-JP" dirty="0" err="1"/>
              <a:t>minfo.files</a:t>
            </a:r>
            <a:r>
              <a:rPr kumimoji="1" lang="en-US" altLang="ja-JP" dirty="0"/>
              <a:t>. Because we‘ve set &lt;</a:t>
            </a:r>
            <a:r>
              <a:rPr kumimoji="1" lang="en-US" altLang="ja-JP" dirty="0" err="1"/>
              <a:t>removefiles</a:t>
            </a:r>
            <a:r>
              <a:rPr lang="en-US" altLang="ja-JP" dirty="0"/>
              <a:t>&gt; to true, the input and output files are removed leaving only </a:t>
            </a:r>
            <a:r>
              <a:rPr lang="en-US" altLang="ja-JP" dirty="0" err="1"/>
              <a:t>minfo</a:t>
            </a:r>
            <a:r>
              <a:rPr lang="en-US" altLang="ja-JP" dirty="0"/>
              <a:t> files in the folder.</a:t>
            </a:r>
            <a:endParaRPr kumimoji="1" lang="ja-JP" altLang="en-US"/>
          </a:p>
        </p:txBody>
      </p:sp>
      <p:sp>
        <p:nvSpPr>
          <p:cNvPr id="12" name="テキスト ボックス 11">
            <a:extLst>
              <a:ext uri="{FF2B5EF4-FFF2-40B4-BE49-F238E27FC236}">
                <a16:creationId xmlns:a16="http://schemas.microsoft.com/office/drawing/2014/main" id="{A2D8C4E6-09E8-4F43-A1C5-7AB77301E04A}"/>
              </a:ext>
            </a:extLst>
          </p:cNvPr>
          <p:cNvSpPr txBox="1"/>
          <p:nvPr/>
        </p:nvSpPr>
        <p:spPr>
          <a:xfrm>
            <a:off x="3641156" y="3671884"/>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Tree>
    <p:extLst>
      <p:ext uri="{BB962C8B-B14F-4D97-AF65-F5344CB8AC3E}">
        <p14:creationId xmlns:p14="http://schemas.microsoft.com/office/powerpoint/2010/main" val="1274045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E99FCD5-C909-0F43-80F0-34B3E0E34E6E}"/>
              </a:ext>
            </a:extLst>
          </p:cNvPr>
          <p:cNvSpPr>
            <a:spLocks noGrp="1"/>
          </p:cNvSpPr>
          <p:nvPr>
            <p:ph type="sldNum" sz="quarter" idx="12"/>
          </p:nvPr>
        </p:nvSpPr>
        <p:spPr/>
        <p:txBody>
          <a:bodyPr/>
          <a:lstStyle/>
          <a:p>
            <a:fld id="{7D34BB6B-1E1A-9541-9560-488905BF54FF}" type="slidenum">
              <a:rPr kumimoji="1" lang="ja-JP" altLang="en-US" smtClean="0"/>
              <a:t>10</a:t>
            </a:fld>
            <a:endParaRPr kumimoji="1" lang="ja-JP" altLang="en-US"/>
          </a:p>
        </p:txBody>
      </p:sp>
      <p:sp>
        <p:nvSpPr>
          <p:cNvPr id="3" name="テキスト ボックス 2">
            <a:extLst>
              <a:ext uri="{FF2B5EF4-FFF2-40B4-BE49-F238E27FC236}">
                <a16:creationId xmlns:a16="http://schemas.microsoft.com/office/drawing/2014/main" id="{ABA44EC1-51D3-494A-9A96-68F1F2205950}"/>
              </a:ext>
            </a:extLst>
          </p:cNvPr>
          <p:cNvSpPr txBox="1"/>
          <p:nvPr/>
        </p:nvSpPr>
        <p:spPr>
          <a:xfrm>
            <a:off x="1558130" y="1129394"/>
            <a:ext cx="4110228" cy="1169551"/>
          </a:xfrm>
          <a:prstGeom prst="rect">
            <a:avLst/>
          </a:prstGeom>
          <a:noFill/>
        </p:spPr>
        <p:txBody>
          <a:bodyPr wrap="none" rtlCol="0">
            <a:spAutoFit/>
          </a:bodyPr>
          <a:lstStyle/>
          <a:p>
            <a:r>
              <a:rPr lang="en-US" altLang="ja-JP" sz="1400" dirty="0"/>
              <a:t>End of electronic structure calculations.</a:t>
            </a:r>
          </a:p>
          <a:p>
            <a:r>
              <a:rPr lang="en-US" altLang="ja-JP" sz="1400" dirty="0"/>
              <a:t>Storing electronic structure data in </a:t>
            </a:r>
            <a:r>
              <a:rPr lang="en-US" altLang="ja-JP" sz="1400" dirty="0" err="1"/>
              <a:t>tempfile</a:t>
            </a:r>
            <a:r>
              <a:rPr lang="en-US" altLang="ja-JP" sz="1400" dirty="0"/>
              <a:t> ...   Done!</a:t>
            </a:r>
          </a:p>
          <a:p>
            <a:r>
              <a:rPr lang="en-US" altLang="ja-JP" sz="1400" dirty="0"/>
              <a:t>Generating </a:t>
            </a:r>
            <a:r>
              <a:rPr lang="en-US" altLang="ja-JP" sz="1400" dirty="0">
                <a:solidFill>
                  <a:srgbClr val="FF0000"/>
                </a:solidFill>
              </a:rPr>
              <a:t>prop_no_1.mop</a:t>
            </a:r>
            <a:r>
              <a:rPr lang="en-US" altLang="ja-JP" sz="1400" dirty="0"/>
              <a:t>... Done!</a:t>
            </a:r>
          </a:p>
          <a:p>
            <a:r>
              <a:rPr lang="en-US" altLang="ja-JP" sz="1400" dirty="0"/>
              <a:t>Removing the </a:t>
            </a:r>
            <a:r>
              <a:rPr lang="en-US" altLang="ja-JP" sz="1400" dirty="0" err="1"/>
              <a:t>tempfiles</a:t>
            </a:r>
            <a:r>
              <a:rPr lang="en-US" altLang="ja-JP" sz="1400" dirty="0"/>
              <a:t> ...   Done!</a:t>
            </a:r>
          </a:p>
          <a:p>
            <a:r>
              <a:rPr lang="en-US" altLang="ja-JP" sz="1400" dirty="0"/>
              <a:t>End of QFF generation.</a:t>
            </a:r>
            <a:endParaRPr kumimoji="1" lang="ja-JP" altLang="en-US" sz="1400"/>
          </a:p>
        </p:txBody>
      </p:sp>
      <p:sp>
        <p:nvSpPr>
          <p:cNvPr id="4" name="正方形/長方形 3">
            <a:extLst>
              <a:ext uri="{FF2B5EF4-FFF2-40B4-BE49-F238E27FC236}">
                <a16:creationId xmlns:a16="http://schemas.microsoft.com/office/drawing/2014/main" id="{FC26CE63-83DB-0241-AE57-F9ABCEEEB1F3}"/>
              </a:ext>
            </a:extLst>
          </p:cNvPr>
          <p:cNvSpPr/>
          <p:nvPr/>
        </p:nvSpPr>
        <p:spPr>
          <a:xfrm>
            <a:off x="1261270" y="757237"/>
            <a:ext cx="6621459" cy="16605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6" name="テキスト ボックス 5">
            <a:extLst>
              <a:ext uri="{FF2B5EF4-FFF2-40B4-BE49-F238E27FC236}">
                <a16:creationId xmlns:a16="http://schemas.microsoft.com/office/drawing/2014/main" id="{C0B603B1-44B5-9F4E-8E13-748C51ADBF5B}"/>
              </a:ext>
            </a:extLst>
          </p:cNvPr>
          <p:cNvSpPr txBox="1"/>
          <p:nvPr/>
        </p:nvSpPr>
        <p:spPr>
          <a:xfrm>
            <a:off x="746760" y="279763"/>
            <a:ext cx="5332742" cy="369332"/>
          </a:xfrm>
          <a:prstGeom prst="rect">
            <a:avLst/>
          </a:prstGeom>
          <a:noFill/>
        </p:spPr>
        <p:txBody>
          <a:bodyPr wrap="none" rtlCol="0">
            <a:spAutoFit/>
          </a:bodyPr>
          <a:lstStyle/>
          <a:p>
            <a:r>
              <a:rPr kumimoji="1" lang="en-US" altLang="ja-JP" dirty="0"/>
              <a:t>When this step is done, you will see an output like this,</a:t>
            </a:r>
            <a:endParaRPr kumimoji="1" lang="ja-JP" altLang="en-US"/>
          </a:p>
        </p:txBody>
      </p:sp>
      <p:sp>
        <p:nvSpPr>
          <p:cNvPr id="7" name="テキスト ボックス 6">
            <a:extLst>
              <a:ext uri="{FF2B5EF4-FFF2-40B4-BE49-F238E27FC236}">
                <a16:creationId xmlns:a16="http://schemas.microsoft.com/office/drawing/2014/main" id="{22827B4F-154E-0345-A187-5B0BF88E7B40}"/>
              </a:ext>
            </a:extLst>
          </p:cNvPr>
          <p:cNvSpPr txBox="1"/>
          <p:nvPr/>
        </p:nvSpPr>
        <p:spPr>
          <a:xfrm>
            <a:off x="746760" y="2506846"/>
            <a:ext cx="6507551" cy="369332"/>
          </a:xfrm>
          <a:prstGeom prst="rect">
            <a:avLst/>
          </a:prstGeom>
          <a:noFill/>
        </p:spPr>
        <p:txBody>
          <a:bodyPr wrap="none" rtlCol="0">
            <a:spAutoFit/>
          </a:bodyPr>
          <a:lstStyle/>
          <a:p>
            <a:r>
              <a:rPr kumimoji="1" lang="en-US" altLang="ja-JP" dirty="0"/>
              <a:t>The QFF coefficients are written to &lt;</a:t>
            </a:r>
            <a:r>
              <a:rPr kumimoji="1" lang="en-US" altLang="ja-JP" dirty="0" err="1"/>
              <a:t>mopfile</a:t>
            </a:r>
            <a:r>
              <a:rPr kumimoji="1" lang="en-US" altLang="ja-JP" dirty="0"/>
              <a:t>&gt;, i.e., prop_no_1.mop.</a:t>
            </a:r>
            <a:endParaRPr kumimoji="1" lang="ja-JP" altLang="en-US"/>
          </a:p>
        </p:txBody>
      </p:sp>
      <p:sp>
        <p:nvSpPr>
          <p:cNvPr id="8" name="テキスト ボックス 9">
            <a:extLst>
              <a:ext uri="{FF2B5EF4-FFF2-40B4-BE49-F238E27FC236}">
                <a16:creationId xmlns:a16="http://schemas.microsoft.com/office/drawing/2014/main" id="{57E8AA24-E9A6-7A49-A51E-C8705B9862DB}"/>
              </a:ext>
            </a:extLst>
          </p:cNvPr>
          <p:cNvSpPr txBox="1">
            <a:spLocks noChangeArrowheads="1"/>
          </p:cNvSpPr>
          <p:nvPr/>
        </p:nvSpPr>
        <p:spPr bwMode="auto">
          <a:xfrm>
            <a:off x="4381071" y="2996831"/>
            <a:ext cx="18982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latin typeface="+mn-lt"/>
                <a:ea typeface="+mn-ea"/>
              </a:rPr>
              <a:t>one-body terms: </a:t>
            </a:r>
          </a:p>
          <a:p>
            <a:pPr lvl="1">
              <a:defRPr/>
            </a:pPr>
            <a:r>
              <a:rPr lang="en-US" altLang="ja-JP" sz="1800" dirty="0">
                <a:latin typeface="+mn-lt"/>
                <a:ea typeface="+mn-ea"/>
              </a:rPr>
              <a:t>ci, cii, ciii, </a:t>
            </a:r>
            <a:r>
              <a:rPr lang="en-US" altLang="ja-JP" sz="1800" dirty="0" err="1">
                <a:latin typeface="+mn-lt"/>
                <a:ea typeface="+mn-ea"/>
              </a:rPr>
              <a:t>ciiii</a:t>
            </a:r>
            <a:endParaRPr lang="ja-JP" altLang="en-US" sz="1800" dirty="0">
              <a:latin typeface="+mn-lt"/>
              <a:ea typeface="+mn-ea"/>
            </a:endParaRPr>
          </a:p>
        </p:txBody>
      </p:sp>
      <p:sp>
        <p:nvSpPr>
          <p:cNvPr id="9" name="テキスト ボックス 10">
            <a:extLst>
              <a:ext uri="{FF2B5EF4-FFF2-40B4-BE49-F238E27FC236}">
                <a16:creationId xmlns:a16="http://schemas.microsoft.com/office/drawing/2014/main" id="{97DB337E-D105-DA45-A588-323AA6120D11}"/>
              </a:ext>
            </a:extLst>
          </p:cNvPr>
          <p:cNvSpPr txBox="1">
            <a:spLocks noChangeArrowheads="1"/>
          </p:cNvSpPr>
          <p:nvPr/>
        </p:nvSpPr>
        <p:spPr bwMode="auto">
          <a:xfrm>
            <a:off x="4381071" y="3978444"/>
            <a:ext cx="28600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latin typeface="+mn-lt"/>
                <a:ea typeface="+mn-ea"/>
              </a:rPr>
              <a:t>two-body terms: </a:t>
            </a:r>
          </a:p>
          <a:p>
            <a:pPr lvl="1">
              <a:defRPr/>
            </a:pPr>
            <a:r>
              <a:rPr lang="en-US" altLang="ja-JP" sz="1800" dirty="0" err="1">
                <a:latin typeface="+mn-lt"/>
                <a:ea typeface="+mn-ea"/>
              </a:rPr>
              <a:t>cij</a:t>
            </a:r>
            <a:r>
              <a:rPr lang="en-US" altLang="ja-JP" sz="1800" dirty="0">
                <a:latin typeface="+mn-lt"/>
                <a:ea typeface="+mn-ea"/>
              </a:rPr>
              <a:t>, </a:t>
            </a:r>
            <a:r>
              <a:rPr lang="en-US" altLang="ja-JP" sz="1800" dirty="0" err="1">
                <a:latin typeface="+mn-lt"/>
                <a:ea typeface="+mn-ea"/>
              </a:rPr>
              <a:t>cijj</a:t>
            </a:r>
            <a:r>
              <a:rPr lang="en-US" altLang="ja-JP" sz="1800" dirty="0">
                <a:latin typeface="+mn-lt"/>
                <a:ea typeface="+mn-ea"/>
              </a:rPr>
              <a:t>, </a:t>
            </a:r>
            <a:r>
              <a:rPr lang="en-US" altLang="ja-JP" sz="1800" dirty="0" err="1">
                <a:latin typeface="+mn-lt"/>
                <a:ea typeface="+mn-ea"/>
              </a:rPr>
              <a:t>cijjj</a:t>
            </a:r>
            <a:r>
              <a:rPr lang="en-US" altLang="ja-JP" sz="1800" dirty="0">
                <a:latin typeface="+mn-lt"/>
                <a:ea typeface="+mn-ea"/>
              </a:rPr>
              <a:t>, </a:t>
            </a:r>
            <a:r>
              <a:rPr lang="en-US" altLang="ja-JP" sz="1800" dirty="0" err="1">
                <a:latin typeface="+mn-lt"/>
                <a:ea typeface="+mn-ea"/>
              </a:rPr>
              <a:t>ciij</a:t>
            </a:r>
            <a:r>
              <a:rPr lang="en-US" altLang="ja-JP" sz="1800" dirty="0">
                <a:latin typeface="+mn-lt"/>
                <a:ea typeface="+mn-ea"/>
              </a:rPr>
              <a:t>, </a:t>
            </a:r>
            <a:r>
              <a:rPr lang="en-US" altLang="ja-JP" sz="1800" dirty="0" err="1">
                <a:latin typeface="+mn-lt"/>
                <a:ea typeface="+mn-ea"/>
              </a:rPr>
              <a:t>ciijj</a:t>
            </a:r>
            <a:r>
              <a:rPr lang="en-US" altLang="ja-JP" sz="1800" dirty="0">
                <a:latin typeface="+mn-lt"/>
                <a:ea typeface="+mn-ea"/>
              </a:rPr>
              <a:t>, </a:t>
            </a:r>
            <a:r>
              <a:rPr lang="en-US" altLang="ja-JP" sz="1800" dirty="0" err="1">
                <a:latin typeface="+mn-lt"/>
                <a:ea typeface="+mn-ea"/>
              </a:rPr>
              <a:t>ciiij</a:t>
            </a:r>
            <a:endParaRPr lang="ja-JP" altLang="en-US" sz="1800" dirty="0">
              <a:latin typeface="+mn-lt"/>
              <a:ea typeface="+mn-ea"/>
            </a:endParaRPr>
          </a:p>
        </p:txBody>
      </p:sp>
      <p:sp>
        <p:nvSpPr>
          <p:cNvPr id="10" name="テキスト ボックス 11">
            <a:extLst>
              <a:ext uri="{FF2B5EF4-FFF2-40B4-BE49-F238E27FC236}">
                <a16:creationId xmlns:a16="http://schemas.microsoft.com/office/drawing/2014/main" id="{D1E00107-788A-6F49-AA5F-0969D6279460}"/>
              </a:ext>
            </a:extLst>
          </p:cNvPr>
          <p:cNvSpPr txBox="1">
            <a:spLocks noChangeArrowheads="1"/>
          </p:cNvSpPr>
          <p:nvPr/>
        </p:nvSpPr>
        <p:spPr bwMode="auto">
          <a:xfrm>
            <a:off x="4355671" y="5189088"/>
            <a:ext cx="24272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latin typeface="+mn-lt"/>
                <a:ea typeface="+mn-ea"/>
              </a:rPr>
              <a:t>three-body terms: </a:t>
            </a:r>
          </a:p>
          <a:p>
            <a:pPr lvl="1">
              <a:defRPr/>
            </a:pPr>
            <a:r>
              <a:rPr lang="en-US" altLang="ja-JP" sz="1800" dirty="0" err="1">
                <a:latin typeface="+mn-lt"/>
                <a:ea typeface="+mn-ea"/>
              </a:rPr>
              <a:t>cijk</a:t>
            </a:r>
            <a:r>
              <a:rPr lang="en-US" altLang="ja-JP" sz="1800" dirty="0">
                <a:latin typeface="+mn-lt"/>
                <a:ea typeface="+mn-ea"/>
              </a:rPr>
              <a:t>, </a:t>
            </a:r>
            <a:r>
              <a:rPr lang="en-US" altLang="ja-JP" sz="1800" dirty="0" err="1">
                <a:latin typeface="+mn-lt"/>
                <a:ea typeface="+mn-ea"/>
              </a:rPr>
              <a:t>cijkk</a:t>
            </a:r>
            <a:r>
              <a:rPr lang="en-US" altLang="ja-JP" sz="1800" dirty="0">
                <a:latin typeface="+mn-lt"/>
                <a:ea typeface="+mn-ea"/>
              </a:rPr>
              <a:t>, </a:t>
            </a:r>
            <a:r>
              <a:rPr lang="en-US" altLang="ja-JP" sz="1800" dirty="0" err="1">
                <a:latin typeface="+mn-lt"/>
                <a:ea typeface="+mn-ea"/>
              </a:rPr>
              <a:t>cijjk</a:t>
            </a:r>
            <a:r>
              <a:rPr lang="en-US" altLang="ja-JP" sz="1800" dirty="0">
                <a:latin typeface="+mn-lt"/>
                <a:ea typeface="+mn-ea"/>
              </a:rPr>
              <a:t>, </a:t>
            </a:r>
            <a:r>
              <a:rPr lang="en-US" altLang="ja-JP" sz="1800" dirty="0" err="1">
                <a:latin typeface="+mn-lt"/>
                <a:ea typeface="+mn-ea"/>
              </a:rPr>
              <a:t>ciijk</a:t>
            </a:r>
            <a:endParaRPr lang="ja-JP" altLang="en-US" sz="1800">
              <a:latin typeface="+mn-lt"/>
              <a:ea typeface="+mn-ea"/>
            </a:endParaRPr>
          </a:p>
        </p:txBody>
      </p:sp>
      <p:grpSp>
        <p:nvGrpSpPr>
          <p:cNvPr id="12" name="図形グループ 16">
            <a:extLst>
              <a:ext uri="{FF2B5EF4-FFF2-40B4-BE49-F238E27FC236}">
                <a16:creationId xmlns:a16="http://schemas.microsoft.com/office/drawing/2014/main" id="{C1C2873E-ECA5-FE43-B058-15FF03B4140E}"/>
              </a:ext>
            </a:extLst>
          </p:cNvPr>
          <p:cNvGrpSpPr>
            <a:grpSpLocks/>
          </p:cNvGrpSpPr>
          <p:nvPr/>
        </p:nvGrpSpPr>
        <p:grpSpPr bwMode="auto">
          <a:xfrm>
            <a:off x="1642418" y="3013619"/>
            <a:ext cx="2501024" cy="2844251"/>
            <a:chOff x="609601" y="1659750"/>
            <a:chExt cx="3175000" cy="3610751"/>
          </a:xfrm>
        </p:grpSpPr>
        <p:pic>
          <p:nvPicPr>
            <p:cNvPr id="13" name="図 4">
              <a:extLst>
                <a:ext uri="{FF2B5EF4-FFF2-40B4-BE49-F238E27FC236}">
                  <a16:creationId xmlns:a16="http://schemas.microsoft.com/office/drawing/2014/main" id="{60403B89-8081-C447-9CDA-F24769C842C9}"/>
                </a:ext>
              </a:extLst>
            </p:cNvPr>
            <p:cNvPicPr>
              <a:picLocks noChangeAspect="1"/>
            </p:cNvPicPr>
            <p:nvPr/>
          </p:nvPicPr>
          <p:blipFill>
            <a:blip r:embed="rId2">
              <a:extLst>
                <a:ext uri="{28A0092B-C50C-407E-A947-70E740481C1C}">
                  <a14:useLocalDpi xmlns:a14="http://schemas.microsoft.com/office/drawing/2010/main" val="0"/>
                </a:ext>
              </a:extLst>
            </a:blip>
            <a:srcRect b="40314"/>
            <a:stretch>
              <a:fillRect/>
            </a:stretch>
          </p:blipFill>
          <p:spPr bwMode="auto">
            <a:xfrm>
              <a:off x="620463" y="1659750"/>
              <a:ext cx="3139225" cy="81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図 5">
              <a:extLst>
                <a:ext uri="{FF2B5EF4-FFF2-40B4-BE49-F238E27FC236}">
                  <a16:creationId xmlns:a16="http://schemas.microsoft.com/office/drawing/2014/main" id="{283E0E02-9AD3-5042-9F7F-7E7D9181DE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464" y="2874008"/>
              <a:ext cx="3139225" cy="1199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図 6">
              <a:extLst>
                <a:ext uri="{FF2B5EF4-FFF2-40B4-BE49-F238E27FC236}">
                  <a16:creationId xmlns:a16="http://schemas.microsoft.com/office/drawing/2014/main" id="{C90F7217-B49A-D244-8658-EFD8D6E72672}"/>
                </a:ext>
              </a:extLst>
            </p:cNvPr>
            <p:cNvPicPr>
              <a:picLocks noChangeAspect="1"/>
            </p:cNvPicPr>
            <p:nvPr/>
          </p:nvPicPr>
          <p:blipFill>
            <a:blip r:embed="rId4">
              <a:extLst>
                <a:ext uri="{28A0092B-C50C-407E-A947-70E740481C1C}">
                  <a14:useLocalDpi xmlns:a14="http://schemas.microsoft.com/office/drawing/2010/main" val="0"/>
                </a:ext>
              </a:extLst>
            </a:blip>
            <a:srcRect b="21359"/>
            <a:stretch>
              <a:fillRect/>
            </a:stretch>
          </p:blipFill>
          <p:spPr bwMode="auto">
            <a:xfrm>
              <a:off x="609601" y="4496831"/>
              <a:ext cx="3175000" cy="77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テキスト ボックス 13">
              <a:extLst>
                <a:ext uri="{FF2B5EF4-FFF2-40B4-BE49-F238E27FC236}">
                  <a16:creationId xmlns:a16="http://schemas.microsoft.com/office/drawing/2014/main" id="{895FD2B0-4BE9-6343-AE69-D07D9D450FB1}"/>
                </a:ext>
              </a:extLst>
            </p:cNvPr>
            <p:cNvSpPr txBox="1">
              <a:spLocks noChangeArrowheads="1"/>
            </p:cNvSpPr>
            <p:nvPr/>
          </p:nvSpPr>
          <p:spPr bwMode="auto">
            <a:xfrm rot="5400000">
              <a:off x="2070100" y="2374900"/>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r>
                <a:rPr lang="en-US" altLang="ja-JP" sz="3200">
                  <a:latin typeface="Arial" charset="0"/>
                </a:rPr>
                <a:t>…</a:t>
              </a:r>
              <a:endParaRPr lang="ja-JP" altLang="en-US" sz="3200">
                <a:latin typeface="Arial" charset="0"/>
              </a:endParaRPr>
            </a:p>
          </p:txBody>
        </p:sp>
        <p:sp>
          <p:nvSpPr>
            <p:cNvPr id="18" name="テキスト ボックス 14">
              <a:extLst>
                <a:ext uri="{FF2B5EF4-FFF2-40B4-BE49-F238E27FC236}">
                  <a16:creationId xmlns:a16="http://schemas.microsoft.com/office/drawing/2014/main" id="{4D3C9773-37DC-FC45-8A3D-D350C7923499}"/>
                </a:ext>
              </a:extLst>
            </p:cNvPr>
            <p:cNvSpPr txBox="1">
              <a:spLocks noChangeArrowheads="1"/>
            </p:cNvSpPr>
            <p:nvPr/>
          </p:nvSpPr>
          <p:spPr bwMode="auto">
            <a:xfrm rot="5400000">
              <a:off x="2070100" y="3987800"/>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r>
                <a:rPr lang="en-US" altLang="ja-JP" sz="3200">
                  <a:latin typeface="Arial" charset="0"/>
                </a:rPr>
                <a:t>…</a:t>
              </a:r>
              <a:endParaRPr lang="ja-JP" altLang="en-US" sz="3200">
                <a:latin typeface="Arial" charset="0"/>
              </a:endParaRPr>
            </a:p>
          </p:txBody>
        </p:sp>
      </p:grpSp>
      <p:sp>
        <p:nvSpPr>
          <p:cNvPr id="20" name="テキスト ボックス 19">
            <a:extLst>
              <a:ext uri="{FF2B5EF4-FFF2-40B4-BE49-F238E27FC236}">
                <a16:creationId xmlns:a16="http://schemas.microsoft.com/office/drawing/2014/main" id="{C6BFA704-11E9-1D4D-9D20-001A40445818}"/>
              </a:ext>
            </a:extLst>
          </p:cNvPr>
          <p:cNvSpPr txBox="1"/>
          <p:nvPr/>
        </p:nvSpPr>
        <p:spPr>
          <a:xfrm>
            <a:off x="746760" y="5966412"/>
            <a:ext cx="6919651" cy="369332"/>
          </a:xfrm>
          <a:prstGeom prst="rect">
            <a:avLst/>
          </a:prstGeom>
          <a:noFill/>
        </p:spPr>
        <p:txBody>
          <a:bodyPr wrap="none" rtlCol="0">
            <a:spAutoFit/>
          </a:bodyPr>
          <a:lstStyle/>
          <a:p>
            <a:r>
              <a:rPr kumimoji="1" lang="en-US" altLang="ja-JP" dirty="0"/>
              <a:t>Note that four-body terms (</a:t>
            </a:r>
            <a:r>
              <a:rPr kumimoji="1" lang="en-US" altLang="ja-JP" dirty="0" err="1"/>
              <a:t>cijkl</a:t>
            </a:r>
            <a:r>
              <a:rPr kumimoji="1" lang="en-US" altLang="ja-JP" dirty="0"/>
              <a:t>) are missing because &lt;MR&gt; </a:t>
            </a:r>
            <a:r>
              <a:rPr lang="en-US" altLang="ja-JP" dirty="0"/>
              <a:t>was set to 3.</a:t>
            </a:r>
            <a:endParaRPr kumimoji="1" lang="ja-JP" altLang="en-US"/>
          </a:p>
        </p:txBody>
      </p:sp>
      <p:sp>
        <p:nvSpPr>
          <p:cNvPr id="19" name="テキスト ボックス 18">
            <a:extLst>
              <a:ext uri="{FF2B5EF4-FFF2-40B4-BE49-F238E27FC236}">
                <a16:creationId xmlns:a16="http://schemas.microsoft.com/office/drawing/2014/main" id="{53194295-E340-794E-970D-AD36FA2BD0A5}"/>
              </a:ext>
            </a:extLst>
          </p:cNvPr>
          <p:cNvSpPr txBox="1"/>
          <p:nvPr/>
        </p:nvSpPr>
        <p:spPr>
          <a:xfrm>
            <a:off x="3869756" y="800091"/>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Tree>
    <p:extLst>
      <p:ext uri="{BB962C8B-B14F-4D97-AF65-F5344CB8AC3E}">
        <p14:creationId xmlns:p14="http://schemas.microsoft.com/office/powerpoint/2010/main" val="3043388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5054372-DF78-8B47-A43C-F558B8104E3B}"/>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11</a:t>
            </a:fld>
            <a:endParaRPr kumimoji="1" lang="ja-JP" altLang="en-US"/>
          </a:p>
        </p:txBody>
      </p:sp>
      <p:sp>
        <p:nvSpPr>
          <p:cNvPr id="3" name="テキスト ボックス 2">
            <a:extLst>
              <a:ext uri="{FF2B5EF4-FFF2-40B4-BE49-F238E27FC236}">
                <a16:creationId xmlns:a16="http://schemas.microsoft.com/office/drawing/2014/main" id="{D268B70D-6629-7E4A-A682-7F3C324338A8}"/>
              </a:ext>
            </a:extLst>
          </p:cNvPr>
          <p:cNvSpPr txBox="1"/>
          <p:nvPr/>
        </p:nvSpPr>
        <p:spPr>
          <a:xfrm>
            <a:off x="442913" y="429055"/>
            <a:ext cx="7943850" cy="400110"/>
          </a:xfrm>
          <a:prstGeom prst="rect">
            <a:avLst/>
          </a:prstGeom>
          <a:noFill/>
          <a:ln>
            <a:solidFill>
              <a:schemeClr val="tx1"/>
            </a:solidFill>
          </a:ln>
        </p:spPr>
        <p:txBody>
          <a:bodyPr wrap="square" rtlCol="0">
            <a:spAutoFit/>
          </a:bodyPr>
          <a:lstStyle/>
          <a:p>
            <a:r>
              <a:rPr lang="en-US" altLang="ja-JP" sz="2000" dirty="0"/>
              <a:t>1-2.parallel</a:t>
            </a:r>
            <a:endParaRPr kumimoji="1" lang="ja-JP" altLang="en-US" sz="2000"/>
          </a:p>
        </p:txBody>
      </p:sp>
      <p:sp>
        <p:nvSpPr>
          <p:cNvPr id="17" name="テキスト ボックス 16">
            <a:extLst>
              <a:ext uri="{FF2B5EF4-FFF2-40B4-BE49-F238E27FC236}">
                <a16:creationId xmlns:a16="http://schemas.microsoft.com/office/drawing/2014/main" id="{56F161BD-9C34-0B4D-A885-451B56A7991B}"/>
              </a:ext>
            </a:extLst>
          </p:cNvPr>
          <p:cNvSpPr txBox="1"/>
          <p:nvPr/>
        </p:nvSpPr>
        <p:spPr>
          <a:xfrm>
            <a:off x="746760" y="1008426"/>
            <a:ext cx="7525703" cy="5078313"/>
          </a:xfrm>
          <a:prstGeom prst="rect">
            <a:avLst/>
          </a:prstGeom>
          <a:noFill/>
        </p:spPr>
        <p:txBody>
          <a:bodyPr wrap="square" rtlCol="0">
            <a:spAutoFit/>
          </a:bodyPr>
          <a:lstStyle/>
          <a:p>
            <a:r>
              <a:rPr kumimoji="1" lang="en-US" altLang="ja-JP" dirty="0"/>
              <a:t>The electronic structure calculations are an </a:t>
            </a:r>
            <a:r>
              <a:rPr lang="en-US" altLang="ja-JP" dirty="0"/>
              <a:t>inten</a:t>
            </a:r>
            <a:r>
              <a:rPr kumimoji="1" lang="en-US" altLang="ja-JP" dirty="0"/>
              <a:t>sive bottleneck for generating the PES. In the case of H</a:t>
            </a:r>
            <a:r>
              <a:rPr kumimoji="1" lang="en-US" altLang="ja-JP" baseline="-25000" dirty="0"/>
              <a:t>2</a:t>
            </a:r>
            <a:r>
              <a:rPr kumimoji="1" lang="en-US" altLang="ja-JP" dirty="0"/>
              <a:t>CO, FREQ calculations at</a:t>
            </a:r>
            <a:r>
              <a:rPr lang="en-US" altLang="ja-JP" dirty="0"/>
              <a:t> 13 grid points </a:t>
            </a:r>
            <a:r>
              <a:rPr kumimoji="1" lang="en-US" altLang="ja-JP" dirty="0"/>
              <a:t>are required. They were carried out one by one </a:t>
            </a:r>
            <a:r>
              <a:rPr lang="en-US" altLang="ja-JP" dirty="0"/>
              <a:t>in the previous section using one node. </a:t>
            </a:r>
          </a:p>
          <a:p>
            <a:endParaRPr kumimoji="1" lang="en-US" altLang="ja-JP" dirty="0"/>
          </a:p>
          <a:p>
            <a:r>
              <a:rPr lang="en-US" altLang="ja-JP" dirty="0" err="1"/>
              <a:t>MakePES</a:t>
            </a:r>
            <a:r>
              <a:rPr lang="en-US" altLang="ja-JP" dirty="0"/>
              <a:t> can distribute the grid points to </a:t>
            </a:r>
            <a:r>
              <a:rPr kumimoji="1" lang="en-US" altLang="ja-JP" dirty="0"/>
              <a:t>multiple nodes, and process the FREQ calculations in parallel. This function substantially speeds up the calculation. It requires that the nodes have shared disks (via NFS), where the input files as well as </a:t>
            </a:r>
            <a:r>
              <a:rPr kumimoji="1" lang="en-US" altLang="ja-JP" dirty="0" err="1"/>
              <a:t>sindo</a:t>
            </a:r>
            <a:r>
              <a:rPr kumimoji="1" lang="en-US" altLang="ja-JP" dirty="0"/>
              <a:t>/gaussian are located, and are inter-connectable with SSH without being asked for a password.</a:t>
            </a:r>
          </a:p>
          <a:p>
            <a:endParaRPr lang="en-US" altLang="ja-JP" dirty="0"/>
          </a:p>
          <a:p>
            <a:r>
              <a:rPr lang="en-US" altLang="ja-JP" dirty="0"/>
              <a:t>Proceed to 1-2.parallel to find the same set of input files.</a:t>
            </a:r>
            <a:endParaRPr lang="ja-JP" altLang="en-US"/>
          </a:p>
          <a:p>
            <a:endParaRPr lang="en-US" altLang="ja-JP" dirty="0"/>
          </a:p>
          <a:p>
            <a:endParaRPr lang="en-US" altLang="ja-JP" dirty="0"/>
          </a:p>
          <a:p>
            <a:endParaRPr lang="en-US" altLang="ja-JP" dirty="0"/>
          </a:p>
          <a:p>
            <a:endParaRPr lang="en-US" altLang="ja-JP" dirty="0"/>
          </a:p>
          <a:p>
            <a:endParaRPr lang="en-US" altLang="ja-JP" dirty="0"/>
          </a:p>
          <a:p>
            <a:r>
              <a:rPr lang="en-US" altLang="ja-JP" dirty="0"/>
              <a:t>Assuming that we use 16 core x 2 nodes, we make the following modification to </a:t>
            </a:r>
            <a:r>
              <a:rPr lang="en-US" altLang="ja-JP" dirty="0" err="1"/>
              <a:t>resources.info</a:t>
            </a:r>
            <a:r>
              <a:rPr lang="en-US" altLang="ja-JP" dirty="0"/>
              <a:t> and </a:t>
            </a:r>
            <a:r>
              <a:rPr lang="en-US" altLang="ja-JP" dirty="0" err="1"/>
              <a:t>GaussianTemplate</a:t>
            </a:r>
            <a:endParaRPr kumimoji="1" lang="ja-JP" altLang="en-US"/>
          </a:p>
        </p:txBody>
      </p:sp>
      <p:sp>
        <p:nvSpPr>
          <p:cNvPr id="20" name="テキスト ボックス 19">
            <a:extLst>
              <a:ext uri="{FF2B5EF4-FFF2-40B4-BE49-F238E27FC236}">
                <a16:creationId xmlns:a16="http://schemas.microsoft.com/office/drawing/2014/main" id="{3903678C-53D2-C947-85E9-2A542BDEAB1D}"/>
              </a:ext>
            </a:extLst>
          </p:cNvPr>
          <p:cNvSpPr txBox="1"/>
          <p:nvPr/>
        </p:nvSpPr>
        <p:spPr>
          <a:xfrm>
            <a:off x="1015038" y="4361683"/>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1.qff_h2co/1-2.parallel</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357704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AD4CCAB-A3EA-644D-940A-664F4AA763B9}"/>
              </a:ext>
            </a:extLst>
          </p:cNvPr>
          <p:cNvSpPr>
            <a:spLocks noGrp="1"/>
          </p:cNvSpPr>
          <p:nvPr>
            <p:ph type="sldNum" sz="quarter" idx="12"/>
          </p:nvPr>
        </p:nvSpPr>
        <p:spPr/>
        <p:txBody>
          <a:bodyPr/>
          <a:lstStyle/>
          <a:p>
            <a:fld id="{7D34BB6B-1E1A-9541-9560-488905BF54FF}" type="slidenum">
              <a:rPr kumimoji="1" lang="ja-JP" altLang="en-US" smtClean="0"/>
              <a:t>12</a:t>
            </a:fld>
            <a:endParaRPr kumimoji="1" lang="ja-JP" altLang="en-US"/>
          </a:p>
        </p:txBody>
      </p:sp>
      <p:sp>
        <p:nvSpPr>
          <p:cNvPr id="3" name="テキスト ボックス 2">
            <a:extLst>
              <a:ext uri="{FF2B5EF4-FFF2-40B4-BE49-F238E27FC236}">
                <a16:creationId xmlns:a16="http://schemas.microsoft.com/office/drawing/2014/main" id="{528F3910-BFA3-AF49-B048-ECC22833812A}"/>
              </a:ext>
            </a:extLst>
          </p:cNvPr>
          <p:cNvSpPr txBox="1"/>
          <p:nvPr/>
        </p:nvSpPr>
        <p:spPr>
          <a:xfrm>
            <a:off x="1550509" y="935198"/>
            <a:ext cx="856196" cy="954107"/>
          </a:xfrm>
          <a:prstGeom prst="rect">
            <a:avLst/>
          </a:prstGeom>
          <a:noFill/>
        </p:spPr>
        <p:txBody>
          <a:bodyPr wrap="none" rtlCol="0">
            <a:spAutoFit/>
          </a:bodyPr>
          <a:lstStyle/>
          <a:p>
            <a:r>
              <a:rPr lang="en-US" altLang="ja-JP" sz="1400" dirty="0"/>
              <a:t>beluga01</a:t>
            </a:r>
          </a:p>
          <a:p>
            <a:r>
              <a:rPr lang="en-US" altLang="ja-JP" sz="1400" dirty="0"/>
              <a:t>beluga01</a:t>
            </a:r>
          </a:p>
          <a:p>
            <a:r>
              <a:rPr lang="en-US" altLang="ja-JP" sz="1400" dirty="0"/>
              <a:t>beluga02</a:t>
            </a:r>
          </a:p>
          <a:p>
            <a:r>
              <a:rPr lang="en-US" altLang="ja-JP" sz="1400" dirty="0"/>
              <a:t>beluga02</a:t>
            </a:r>
          </a:p>
        </p:txBody>
      </p:sp>
      <p:sp>
        <p:nvSpPr>
          <p:cNvPr id="4" name="正方形/長方形 3">
            <a:extLst>
              <a:ext uri="{FF2B5EF4-FFF2-40B4-BE49-F238E27FC236}">
                <a16:creationId xmlns:a16="http://schemas.microsoft.com/office/drawing/2014/main" id="{4B2B7C4D-267E-DC4C-8912-C6220F119CF9}"/>
              </a:ext>
            </a:extLst>
          </p:cNvPr>
          <p:cNvSpPr/>
          <p:nvPr/>
        </p:nvSpPr>
        <p:spPr>
          <a:xfrm>
            <a:off x="1406050" y="584550"/>
            <a:ext cx="6331900" cy="144901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E7F63924-A5BB-C545-86F3-2A21E93A4ECA}"/>
              </a:ext>
            </a:extLst>
          </p:cNvPr>
          <p:cNvSpPr txBox="1"/>
          <p:nvPr/>
        </p:nvSpPr>
        <p:spPr>
          <a:xfrm>
            <a:off x="2677675" y="1139823"/>
            <a:ext cx="3389454" cy="584775"/>
          </a:xfrm>
          <a:prstGeom prst="rect">
            <a:avLst/>
          </a:prstGeom>
          <a:noFill/>
        </p:spPr>
        <p:txBody>
          <a:bodyPr wrap="none" rtlCol="0">
            <a:spAutoFit/>
          </a:bodyPr>
          <a:lstStyle/>
          <a:p>
            <a:r>
              <a:rPr kumimoji="1" lang="en-US" altLang="ja-JP" sz="1600" dirty="0">
                <a:solidFill>
                  <a:srgbClr val="FF0000"/>
                </a:solidFill>
              </a:rPr>
              <a:t>The hostname of 2 </a:t>
            </a:r>
            <a:r>
              <a:rPr lang="en-US" altLang="ja-JP" sz="1600" dirty="0">
                <a:solidFill>
                  <a:srgbClr val="FF0000"/>
                </a:solidFill>
              </a:rPr>
              <a:t>nodes. </a:t>
            </a:r>
          </a:p>
          <a:p>
            <a:r>
              <a:rPr kumimoji="1" lang="en-US" altLang="ja-JP" sz="1600" dirty="0">
                <a:solidFill>
                  <a:srgbClr val="FF0000"/>
                </a:solidFill>
              </a:rPr>
              <a:t>We will run 2 </a:t>
            </a:r>
            <a:r>
              <a:rPr lang="en-US" altLang="ja-JP" sz="1600" dirty="0">
                <a:solidFill>
                  <a:srgbClr val="FF0000"/>
                </a:solidFill>
              </a:rPr>
              <a:t>processes in each nodes.</a:t>
            </a:r>
            <a:endParaRPr kumimoji="1" lang="ja-JP" altLang="en-US" sz="1600">
              <a:solidFill>
                <a:srgbClr val="FF0000"/>
              </a:solidFill>
            </a:endParaRPr>
          </a:p>
        </p:txBody>
      </p:sp>
      <p:sp>
        <p:nvSpPr>
          <p:cNvPr id="6" name="右中かっこ 5">
            <a:extLst>
              <a:ext uri="{FF2B5EF4-FFF2-40B4-BE49-F238E27FC236}">
                <a16:creationId xmlns:a16="http://schemas.microsoft.com/office/drawing/2014/main" id="{B283DF25-AA54-5042-81C8-44DD57967F3A}"/>
              </a:ext>
            </a:extLst>
          </p:cNvPr>
          <p:cNvSpPr/>
          <p:nvPr/>
        </p:nvSpPr>
        <p:spPr>
          <a:xfrm>
            <a:off x="2494927" y="1033070"/>
            <a:ext cx="157018" cy="757712"/>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039B484-DB8B-D047-BBF9-EBC312BE9A5A}"/>
              </a:ext>
            </a:extLst>
          </p:cNvPr>
          <p:cNvSpPr txBox="1"/>
          <p:nvPr/>
        </p:nvSpPr>
        <p:spPr>
          <a:xfrm>
            <a:off x="3836509" y="613115"/>
            <a:ext cx="1508939" cy="369332"/>
          </a:xfrm>
          <a:prstGeom prst="rect">
            <a:avLst/>
          </a:prstGeom>
          <a:noFill/>
        </p:spPr>
        <p:txBody>
          <a:bodyPr wrap="none" rtlCol="0">
            <a:spAutoFit/>
          </a:bodyPr>
          <a:lstStyle/>
          <a:p>
            <a:r>
              <a:rPr kumimoji="1" lang="en-US" altLang="ja-JP" dirty="0" err="1">
                <a:solidFill>
                  <a:schemeClr val="accent1"/>
                </a:solidFill>
              </a:rPr>
              <a:t>resources.info</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E4BBB7DC-3CE9-3F45-9770-A0825EA6E1AC}"/>
              </a:ext>
            </a:extLst>
          </p:cNvPr>
          <p:cNvSpPr txBox="1"/>
          <p:nvPr/>
        </p:nvSpPr>
        <p:spPr>
          <a:xfrm>
            <a:off x="1550509" y="2733609"/>
            <a:ext cx="1885453" cy="954107"/>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err="1"/>
              <a:t>basename</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a:t>
            </a:r>
            <a:r>
              <a:rPr lang="en-US" altLang="ja-JP" sz="1400" dirty="0">
                <a:solidFill>
                  <a:srgbClr val="FF0000"/>
                </a:solidFill>
              </a:rPr>
              <a:t>8</a:t>
            </a:r>
          </a:p>
          <a:p>
            <a:r>
              <a:rPr lang="en-US" altLang="ja-JP" sz="1400" dirty="0"/>
              <a:t>%mem=1GB</a:t>
            </a:r>
          </a:p>
          <a:p>
            <a:r>
              <a:rPr lang="en-US" altLang="ja-JP" sz="1400" dirty="0"/>
              <a:t>…</a:t>
            </a:r>
          </a:p>
        </p:txBody>
      </p:sp>
      <p:sp>
        <p:nvSpPr>
          <p:cNvPr id="9" name="正方形/長方形 8">
            <a:extLst>
              <a:ext uri="{FF2B5EF4-FFF2-40B4-BE49-F238E27FC236}">
                <a16:creationId xmlns:a16="http://schemas.microsoft.com/office/drawing/2014/main" id="{274B7EB6-76A1-4A42-BA1D-D43CA6300076}"/>
              </a:ext>
            </a:extLst>
          </p:cNvPr>
          <p:cNvSpPr/>
          <p:nvPr/>
        </p:nvSpPr>
        <p:spPr>
          <a:xfrm>
            <a:off x="1406050" y="2234445"/>
            <a:ext cx="6331900" cy="159753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791C9678-C1C0-3140-81B9-F93F23B0F008}"/>
              </a:ext>
            </a:extLst>
          </p:cNvPr>
          <p:cNvSpPr txBox="1"/>
          <p:nvPr/>
        </p:nvSpPr>
        <p:spPr>
          <a:xfrm>
            <a:off x="2999548" y="3003997"/>
            <a:ext cx="3108608" cy="338554"/>
          </a:xfrm>
          <a:prstGeom prst="rect">
            <a:avLst/>
          </a:prstGeom>
          <a:noFill/>
        </p:spPr>
        <p:txBody>
          <a:bodyPr wrap="none" rtlCol="0">
            <a:spAutoFit/>
          </a:bodyPr>
          <a:lstStyle/>
          <a:p>
            <a:r>
              <a:rPr kumimoji="1" lang="en-US" altLang="ja-JP" sz="1600" dirty="0">
                <a:solidFill>
                  <a:srgbClr val="FF0000"/>
                </a:solidFill>
              </a:rPr>
              <a:t>Each Gaussian process uses 8 cores</a:t>
            </a:r>
            <a:endParaRPr kumimoji="1" lang="ja-JP" altLang="en-US" sz="1600">
              <a:solidFill>
                <a:srgbClr val="FF0000"/>
              </a:solidFill>
            </a:endParaRPr>
          </a:p>
        </p:txBody>
      </p:sp>
      <p:sp>
        <p:nvSpPr>
          <p:cNvPr id="11" name="テキスト ボックス 10">
            <a:extLst>
              <a:ext uri="{FF2B5EF4-FFF2-40B4-BE49-F238E27FC236}">
                <a16:creationId xmlns:a16="http://schemas.microsoft.com/office/drawing/2014/main" id="{57BBAD73-DEF4-6147-B3FE-7C4C132FB987}"/>
              </a:ext>
            </a:extLst>
          </p:cNvPr>
          <p:cNvSpPr txBox="1"/>
          <p:nvPr/>
        </p:nvSpPr>
        <p:spPr>
          <a:xfrm>
            <a:off x="3625811" y="2305873"/>
            <a:ext cx="1892378" cy="369332"/>
          </a:xfrm>
          <a:prstGeom prst="rect">
            <a:avLst/>
          </a:prstGeom>
          <a:noFill/>
        </p:spPr>
        <p:txBody>
          <a:bodyPr wrap="none" rtlCol="0">
            <a:spAutoFit/>
          </a:bodyPr>
          <a:lstStyle/>
          <a:p>
            <a:r>
              <a:rPr kumimoji="1" lang="en-US" altLang="ja-JP" dirty="0" err="1">
                <a:solidFill>
                  <a:schemeClr val="accent1"/>
                </a:solidFill>
              </a:rPr>
              <a:t>GaussianTemplate</a:t>
            </a:r>
            <a:endParaRPr kumimoji="1" lang="ja-JP" altLang="en-US">
              <a:solidFill>
                <a:schemeClr val="accent1"/>
              </a:solidFill>
            </a:endParaRPr>
          </a:p>
        </p:txBody>
      </p:sp>
      <p:sp>
        <p:nvSpPr>
          <p:cNvPr id="12" name="テキスト ボックス 11">
            <a:extLst>
              <a:ext uri="{FF2B5EF4-FFF2-40B4-BE49-F238E27FC236}">
                <a16:creationId xmlns:a16="http://schemas.microsoft.com/office/drawing/2014/main" id="{0371204D-8396-414A-8F3A-195A13E777D0}"/>
              </a:ext>
            </a:extLst>
          </p:cNvPr>
          <p:cNvSpPr txBox="1"/>
          <p:nvPr/>
        </p:nvSpPr>
        <p:spPr>
          <a:xfrm>
            <a:off x="1015039" y="4703146"/>
            <a:ext cx="63001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13" name="テキスト ボックス 12">
            <a:extLst>
              <a:ext uri="{FF2B5EF4-FFF2-40B4-BE49-F238E27FC236}">
                <a16:creationId xmlns:a16="http://schemas.microsoft.com/office/drawing/2014/main" id="{6D609623-B378-8F45-8075-A489270DC378}"/>
              </a:ext>
            </a:extLst>
          </p:cNvPr>
          <p:cNvSpPr txBox="1"/>
          <p:nvPr/>
        </p:nvSpPr>
        <p:spPr>
          <a:xfrm>
            <a:off x="735011" y="4044848"/>
            <a:ext cx="7545389" cy="646331"/>
          </a:xfrm>
          <a:prstGeom prst="rect">
            <a:avLst/>
          </a:prstGeom>
          <a:noFill/>
        </p:spPr>
        <p:txBody>
          <a:bodyPr wrap="square" rtlCol="0">
            <a:spAutoFit/>
          </a:bodyPr>
          <a:lstStyle/>
          <a:p>
            <a:r>
              <a:rPr kumimoji="1" lang="en-US" altLang="ja-JP" dirty="0" err="1"/>
              <a:t>makePES.xml</a:t>
            </a:r>
            <a:r>
              <a:rPr kumimoji="1" lang="en-US" altLang="ja-JP" dirty="0"/>
              <a:t> is the same as before. Set an </a:t>
            </a:r>
            <a:r>
              <a:rPr lang="en-US" altLang="ja-JP" dirty="0"/>
              <a:t>environment variable SINDO_RSH =</a:t>
            </a:r>
            <a:r>
              <a:rPr lang="en-US" altLang="ja-JP" dirty="0" err="1"/>
              <a:t>ssh</a:t>
            </a:r>
            <a:r>
              <a:rPr lang="en-US" altLang="ja-JP" dirty="0"/>
              <a:t>, and then invoke </a:t>
            </a:r>
            <a:r>
              <a:rPr lang="en-US" altLang="ja-JP" dirty="0" err="1"/>
              <a:t>MakePES</a:t>
            </a:r>
            <a:r>
              <a:rPr lang="en-US" altLang="ja-JP" dirty="0"/>
              <a:t> as before,</a:t>
            </a:r>
            <a:endParaRPr kumimoji="1" lang="ja-JP" altLang="en-US"/>
          </a:p>
        </p:txBody>
      </p:sp>
      <p:sp>
        <p:nvSpPr>
          <p:cNvPr id="14" name="テキスト ボックス 13">
            <a:extLst>
              <a:ext uri="{FF2B5EF4-FFF2-40B4-BE49-F238E27FC236}">
                <a16:creationId xmlns:a16="http://schemas.microsoft.com/office/drawing/2014/main" id="{917C48BC-988A-0246-A28C-57DE4FBE8056}"/>
              </a:ext>
            </a:extLst>
          </p:cNvPr>
          <p:cNvSpPr txBox="1"/>
          <p:nvPr/>
        </p:nvSpPr>
        <p:spPr>
          <a:xfrm>
            <a:off x="735011" y="5484594"/>
            <a:ext cx="7545389" cy="646331"/>
          </a:xfrm>
          <a:prstGeom prst="rect">
            <a:avLst/>
          </a:prstGeom>
          <a:noFill/>
        </p:spPr>
        <p:txBody>
          <a:bodyPr wrap="square" rtlCol="0">
            <a:spAutoFit/>
          </a:bodyPr>
          <a:lstStyle/>
          <a:p>
            <a:r>
              <a:rPr kumimoji="1" lang="en-US" altLang="ja-JP" dirty="0"/>
              <a:t>You can see in the output that the grid points are distributed to beluga01 and 02, each in 2 processes.</a:t>
            </a:r>
            <a:endParaRPr kumimoji="1" lang="ja-JP" altLang="en-US"/>
          </a:p>
        </p:txBody>
      </p:sp>
    </p:spTree>
    <p:extLst>
      <p:ext uri="{BB962C8B-B14F-4D97-AF65-F5344CB8AC3E}">
        <p14:creationId xmlns:p14="http://schemas.microsoft.com/office/powerpoint/2010/main" val="4228425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0DC7D60-8A89-3343-A646-E62EFAA17A38}"/>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13</a:t>
            </a:fld>
            <a:endParaRPr kumimoji="1" lang="ja-JP" altLang="en-US"/>
          </a:p>
        </p:txBody>
      </p:sp>
      <p:sp>
        <p:nvSpPr>
          <p:cNvPr id="3" name="テキスト ボックス 2">
            <a:extLst>
              <a:ext uri="{FF2B5EF4-FFF2-40B4-BE49-F238E27FC236}">
                <a16:creationId xmlns:a16="http://schemas.microsoft.com/office/drawing/2014/main" id="{89BAE91A-C58A-5041-A235-E0982CF7031C}"/>
              </a:ext>
            </a:extLst>
          </p:cNvPr>
          <p:cNvSpPr txBox="1"/>
          <p:nvPr/>
        </p:nvSpPr>
        <p:spPr>
          <a:xfrm>
            <a:off x="1373491" y="988427"/>
            <a:ext cx="5490542" cy="1384995"/>
          </a:xfrm>
          <a:prstGeom prst="rect">
            <a:avLst/>
          </a:prstGeom>
          <a:noFill/>
        </p:spPr>
        <p:txBody>
          <a:bodyPr wrap="none" rtlCol="0">
            <a:spAutoFit/>
          </a:bodyPr>
          <a:lstStyle/>
          <a:p>
            <a:r>
              <a:rPr lang="en-US" altLang="ja-JP" sz="1400" dirty="0"/>
              <a:t>Execute electronic structure calculations.</a:t>
            </a:r>
          </a:p>
          <a:p>
            <a:endParaRPr lang="en-US" altLang="ja-JP" sz="1400" dirty="0"/>
          </a:p>
          <a:p>
            <a:r>
              <a:rPr lang="en-US" altLang="ja-JP" sz="1400" dirty="0">
                <a:solidFill>
                  <a:srgbClr val="FF0000"/>
                </a:solidFill>
              </a:rPr>
              <a:t>Thread2@beluga02</a:t>
            </a:r>
            <a:r>
              <a:rPr lang="en-US" altLang="ja-JP" sz="1400" dirty="0"/>
              <a:t>&gt; Running </a:t>
            </a:r>
            <a:r>
              <a:rPr lang="en-US" altLang="ja-JP" sz="1400" dirty="0" err="1"/>
              <a:t>minfo.files</a:t>
            </a:r>
            <a:r>
              <a:rPr lang="en-US" altLang="ja-JP" sz="1400" dirty="0"/>
              <a:t>/mkqff0-1.inp on beluga02 at …</a:t>
            </a:r>
          </a:p>
          <a:p>
            <a:r>
              <a:rPr lang="en-US" altLang="ja-JP" sz="1400" dirty="0">
                <a:solidFill>
                  <a:srgbClr val="FF0000"/>
                </a:solidFill>
              </a:rPr>
              <a:t>Thread3@beluga02</a:t>
            </a:r>
            <a:r>
              <a:rPr lang="en-US" altLang="ja-JP" sz="1400" dirty="0"/>
              <a:t>&gt; Running </a:t>
            </a:r>
            <a:r>
              <a:rPr lang="en-US" altLang="ja-JP" sz="1400" dirty="0" err="1"/>
              <a:t>minfo.files</a:t>
            </a:r>
            <a:r>
              <a:rPr lang="en-US" altLang="ja-JP" sz="1400" dirty="0"/>
              <a:t>/mkqff1-0.inp on beluga02 at … </a:t>
            </a:r>
          </a:p>
          <a:p>
            <a:r>
              <a:rPr lang="en-US" altLang="ja-JP" sz="1400" dirty="0">
                <a:solidFill>
                  <a:srgbClr val="FF0000"/>
                </a:solidFill>
              </a:rPr>
              <a:t>Thread0@beluga01</a:t>
            </a:r>
            <a:r>
              <a:rPr lang="en-US" altLang="ja-JP" sz="1400" dirty="0"/>
              <a:t>&gt; Running </a:t>
            </a:r>
            <a:r>
              <a:rPr lang="en-US" altLang="ja-JP" sz="1400" dirty="0" err="1"/>
              <a:t>minfo.files</a:t>
            </a:r>
            <a:r>
              <a:rPr lang="en-US" altLang="ja-JP" sz="1400" dirty="0"/>
              <a:t>/</a:t>
            </a:r>
            <a:r>
              <a:rPr lang="en-US" altLang="ja-JP" sz="1400" dirty="0" err="1"/>
              <a:t>mkqff-eq.inp</a:t>
            </a:r>
            <a:r>
              <a:rPr lang="en-US" altLang="ja-JP" sz="1400" dirty="0"/>
              <a:t> on beluga01 at …</a:t>
            </a:r>
          </a:p>
          <a:p>
            <a:r>
              <a:rPr lang="en-US" altLang="ja-JP" sz="1400" dirty="0">
                <a:solidFill>
                  <a:srgbClr val="FF0000"/>
                </a:solidFill>
              </a:rPr>
              <a:t>Thread1@beluga01</a:t>
            </a:r>
            <a:r>
              <a:rPr lang="en-US" altLang="ja-JP" sz="1400" dirty="0"/>
              <a:t>&gt; Running </a:t>
            </a:r>
            <a:r>
              <a:rPr lang="en-US" altLang="ja-JP" sz="1400" dirty="0" err="1"/>
              <a:t>minfo.files</a:t>
            </a:r>
            <a:r>
              <a:rPr lang="en-US" altLang="ja-JP" sz="1400" dirty="0"/>
              <a:t>/mkqff0-0.inp on beluga01 at …</a:t>
            </a:r>
            <a:endParaRPr kumimoji="1" lang="ja-JP" altLang="en-US" sz="1400"/>
          </a:p>
        </p:txBody>
      </p:sp>
      <p:sp>
        <p:nvSpPr>
          <p:cNvPr id="4" name="正方形/長方形 3">
            <a:extLst>
              <a:ext uri="{FF2B5EF4-FFF2-40B4-BE49-F238E27FC236}">
                <a16:creationId xmlns:a16="http://schemas.microsoft.com/office/drawing/2014/main" id="{ABC0F3CF-DA48-7C43-834C-474DA1575129}"/>
              </a:ext>
            </a:extLst>
          </p:cNvPr>
          <p:cNvSpPr/>
          <p:nvPr/>
        </p:nvSpPr>
        <p:spPr>
          <a:xfrm>
            <a:off x="1264201" y="495714"/>
            <a:ext cx="6615597" cy="195301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7" name="テキスト ボックス 16">
            <a:extLst>
              <a:ext uri="{FF2B5EF4-FFF2-40B4-BE49-F238E27FC236}">
                <a16:creationId xmlns:a16="http://schemas.microsoft.com/office/drawing/2014/main" id="{31F35923-6B47-FB43-A482-1B709086ACB0}"/>
              </a:ext>
            </a:extLst>
          </p:cNvPr>
          <p:cNvSpPr txBox="1"/>
          <p:nvPr/>
        </p:nvSpPr>
        <p:spPr>
          <a:xfrm>
            <a:off x="3869756" y="574571"/>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9" name="テキスト ボックス 8">
            <a:extLst>
              <a:ext uri="{FF2B5EF4-FFF2-40B4-BE49-F238E27FC236}">
                <a16:creationId xmlns:a16="http://schemas.microsoft.com/office/drawing/2014/main" id="{882B3E2F-5754-9B4B-B470-7A88EFC49EEA}"/>
              </a:ext>
            </a:extLst>
          </p:cNvPr>
          <p:cNvSpPr txBox="1"/>
          <p:nvPr/>
        </p:nvSpPr>
        <p:spPr>
          <a:xfrm>
            <a:off x="746760" y="2665776"/>
            <a:ext cx="7570153" cy="646331"/>
          </a:xfrm>
          <a:prstGeom prst="rect">
            <a:avLst/>
          </a:prstGeom>
          <a:noFill/>
        </p:spPr>
        <p:txBody>
          <a:bodyPr wrap="square" rtlCol="0">
            <a:spAutoFit/>
          </a:bodyPr>
          <a:lstStyle/>
          <a:p>
            <a:r>
              <a:rPr kumimoji="1" lang="en-US" altLang="ja-JP" dirty="0"/>
              <a:t>When the job is done, you will </a:t>
            </a:r>
            <a:r>
              <a:rPr lang="en-US" altLang="ja-JP" dirty="0"/>
              <a:t>obtain the same mop file as before, but in a much faster computational time.</a:t>
            </a:r>
            <a:endParaRPr kumimoji="1" lang="ja-JP" altLang="en-US"/>
          </a:p>
        </p:txBody>
      </p:sp>
    </p:spTree>
    <p:extLst>
      <p:ext uri="{BB962C8B-B14F-4D97-AF65-F5344CB8AC3E}">
        <p14:creationId xmlns:p14="http://schemas.microsoft.com/office/powerpoint/2010/main" val="1150378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973D026-DC6D-3244-8E88-8F0B0E6C9F6A}"/>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14</a:t>
            </a:fld>
            <a:endParaRPr kumimoji="1" lang="ja-JP" altLang="en-US"/>
          </a:p>
        </p:txBody>
      </p:sp>
      <p:sp>
        <p:nvSpPr>
          <p:cNvPr id="6" name="テキスト ボックス 5">
            <a:extLst>
              <a:ext uri="{FF2B5EF4-FFF2-40B4-BE49-F238E27FC236}">
                <a16:creationId xmlns:a16="http://schemas.microsoft.com/office/drawing/2014/main" id="{5E02130D-8F39-5E4B-8146-89B0E26B6168}"/>
              </a:ext>
            </a:extLst>
          </p:cNvPr>
          <p:cNvSpPr txBox="1"/>
          <p:nvPr/>
        </p:nvSpPr>
        <p:spPr>
          <a:xfrm>
            <a:off x="442913" y="489439"/>
            <a:ext cx="7943850" cy="400110"/>
          </a:xfrm>
          <a:prstGeom prst="rect">
            <a:avLst/>
          </a:prstGeom>
          <a:noFill/>
          <a:ln>
            <a:solidFill>
              <a:schemeClr val="tx1"/>
            </a:solidFill>
          </a:ln>
        </p:spPr>
        <p:txBody>
          <a:bodyPr wrap="square" rtlCol="0">
            <a:spAutoFit/>
          </a:bodyPr>
          <a:lstStyle/>
          <a:p>
            <a:r>
              <a:rPr lang="en-US" altLang="ja-JP" sz="2000" dirty="0"/>
              <a:t>1-3.dryrun</a:t>
            </a:r>
            <a:endParaRPr kumimoji="1" lang="ja-JP" altLang="en-US" sz="2000"/>
          </a:p>
        </p:txBody>
      </p:sp>
      <p:sp>
        <p:nvSpPr>
          <p:cNvPr id="7" name="テキスト ボックス 6">
            <a:extLst>
              <a:ext uri="{FF2B5EF4-FFF2-40B4-BE49-F238E27FC236}">
                <a16:creationId xmlns:a16="http://schemas.microsoft.com/office/drawing/2014/main" id="{05C6A5E9-89EB-5741-A17C-A8C22D277009}"/>
              </a:ext>
            </a:extLst>
          </p:cNvPr>
          <p:cNvSpPr txBox="1"/>
          <p:nvPr/>
        </p:nvSpPr>
        <p:spPr>
          <a:xfrm>
            <a:off x="1730167" y="3651121"/>
            <a:ext cx="2708114" cy="738664"/>
          </a:xfrm>
          <a:prstGeom prst="rect">
            <a:avLst/>
          </a:prstGeom>
          <a:noFill/>
        </p:spPr>
        <p:txBody>
          <a:bodyPr wrap="none" rtlCol="0">
            <a:spAutoFit/>
          </a:bodyPr>
          <a:lstStyle/>
          <a:p>
            <a:r>
              <a:rPr lang="en-US" altLang="ja-JP" sz="1400" dirty="0"/>
              <a:t>&lt;</a:t>
            </a:r>
            <a:r>
              <a:rPr lang="en-US" altLang="ja-JP" sz="1400" dirty="0" err="1"/>
              <a:t>qchem</a:t>
            </a:r>
            <a:r>
              <a:rPr lang="en-US" altLang="ja-JP" sz="1400" dirty="0"/>
              <a:t>&gt;</a:t>
            </a:r>
          </a:p>
          <a:p>
            <a:r>
              <a:rPr lang="en-US" altLang="ja-JP" sz="1400" dirty="0"/>
              <a:t>      &lt;program   value="gaussian" /&gt;</a:t>
            </a:r>
          </a:p>
          <a:p>
            <a:r>
              <a:rPr lang="en-US" altLang="ja-JP" sz="1400" dirty="0"/>
              <a:t>      &lt;</a:t>
            </a:r>
            <a:r>
              <a:rPr lang="en-US" altLang="ja-JP" sz="1400" dirty="0" err="1"/>
              <a:t>dryrun</a:t>
            </a:r>
            <a:r>
              <a:rPr lang="en-US" altLang="ja-JP" sz="1400" dirty="0"/>
              <a:t>      value=”</a:t>
            </a:r>
            <a:r>
              <a:rPr lang="en-US" altLang="ja-JP" sz="1400" dirty="0">
                <a:solidFill>
                  <a:srgbClr val="FF0000"/>
                </a:solidFill>
              </a:rPr>
              <a:t>true</a:t>
            </a:r>
            <a:r>
              <a:rPr lang="en-US" altLang="ja-JP" sz="1400" dirty="0"/>
              <a:t>"/&gt;</a:t>
            </a:r>
          </a:p>
        </p:txBody>
      </p:sp>
      <p:sp>
        <p:nvSpPr>
          <p:cNvPr id="13" name="テキスト ボックス 12">
            <a:extLst>
              <a:ext uri="{FF2B5EF4-FFF2-40B4-BE49-F238E27FC236}">
                <a16:creationId xmlns:a16="http://schemas.microsoft.com/office/drawing/2014/main" id="{970B494D-79AF-C74D-A6D5-99A9192B9720}"/>
              </a:ext>
            </a:extLst>
          </p:cNvPr>
          <p:cNvSpPr txBox="1"/>
          <p:nvPr/>
        </p:nvSpPr>
        <p:spPr>
          <a:xfrm>
            <a:off x="746999" y="1033509"/>
            <a:ext cx="7533401" cy="646331"/>
          </a:xfrm>
          <a:prstGeom prst="rect">
            <a:avLst/>
          </a:prstGeom>
          <a:noFill/>
        </p:spPr>
        <p:txBody>
          <a:bodyPr wrap="square" rtlCol="0">
            <a:spAutoFit/>
          </a:bodyPr>
          <a:lstStyle/>
          <a:p>
            <a:r>
              <a:rPr kumimoji="1" lang="en-US" altLang="ja-JP" dirty="0"/>
              <a:t>The &lt;</a:t>
            </a:r>
            <a:r>
              <a:rPr kumimoji="1" lang="en-US" altLang="ja-JP" dirty="0" err="1"/>
              <a:t>dryrun</a:t>
            </a:r>
            <a:r>
              <a:rPr kumimoji="1" lang="en-US" altLang="ja-JP" dirty="0"/>
              <a:t>&gt; option generates input files for grid points, and then stops the program without executing Gaussian. </a:t>
            </a:r>
            <a:r>
              <a:rPr lang="en-US" altLang="ja-JP" dirty="0"/>
              <a:t>Proceed to 1-3.dryrun,</a:t>
            </a:r>
            <a:endParaRPr kumimoji="1" lang="ja-JP" altLang="en-US"/>
          </a:p>
        </p:txBody>
      </p:sp>
      <p:sp>
        <p:nvSpPr>
          <p:cNvPr id="14" name="正方形/長方形 13">
            <a:extLst>
              <a:ext uri="{FF2B5EF4-FFF2-40B4-BE49-F238E27FC236}">
                <a16:creationId xmlns:a16="http://schemas.microsoft.com/office/drawing/2014/main" id="{D558710B-AA61-DC4F-84BD-1DF6811913B5}"/>
              </a:ext>
            </a:extLst>
          </p:cNvPr>
          <p:cNvSpPr/>
          <p:nvPr/>
        </p:nvSpPr>
        <p:spPr>
          <a:xfrm>
            <a:off x="1606551" y="3305283"/>
            <a:ext cx="5930897" cy="11737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6" name="テキスト ボックス 15">
            <a:extLst>
              <a:ext uri="{FF2B5EF4-FFF2-40B4-BE49-F238E27FC236}">
                <a16:creationId xmlns:a16="http://schemas.microsoft.com/office/drawing/2014/main" id="{070BE5C7-DFDA-0F4B-97C8-ABFE2B6BACBD}"/>
              </a:ext>
            </a:extLst>
          </p:cNvPr>
          <p:cNvSpPr txBox="1"/>
          <p:nvPr/>
        </p:nvSpPr>
        <p:spPr>
          <a:xfrm>
            <a:off x="4186305" y="4062501"/>
            <a:ext cx="2766463" cy="307777"/>
          </a:xfrm>
          <a:prstGeom prst="rect">
            <a:avLst/>
          </a:prstGeom>
          <a:noFill/>
        </p:spPr>
        <p:txBody>
          <a:bodyPr wrap="none" rtlCol="0">
            <a:spAutoFit/>
          </a:bodyPr>
          <a:lstStyle/>
          <a:p>
            <a:r>
              <a:rPr lang="en-US" altLang="ja-JP" sz="1400" dirty="0">
                <a:solidFill>
                  <a:srgbClr val="FF0000"/>
                </a:solidFill>
              </a:rPr>
              <a:t>stop after generating the input files</a:t>
            </a:r>
            <a:endParaRPr kumimoji="1" lang="ja-JP" altLang="en-US" sz="1400">
              <a:solidFill>
                <a:srgbClr val="FF0000"/>
              </a:solidFill>
            </a:endParaRPr>
          </a:p>
        </p:txBody>
      </p:sp>
      <p:sp>
        <p:nvSpPr>
          <p:cNvPr id="17" name="テキスト ボックス 16">
            <a:extLst>
              <a:ext uri="{FF2B5EF4-FFF2-40B4-BE49-F238E27FC236}">
                <a16:creationId xmlns:a16="http://schemas.microsoft.com/office/drawing/2014/main" id="{A9B04058-5A4B-834D-B75B-9B2F59C00B68}"/>
              </a:ext>
            </a:extLst>
          </p:cNvPr>
          <p:cNvSpPr txBox="1"/>
          <p:nvPr/>
        </p:nvSpPr>
        <p:spPr>
          <a:xfrm>
            <a:off x="3879847" y="3369850"/>
            <a:ext cx="1420517" cy="369332"/>
          </a:xfrm>
          <a:prstGeom prst="rect">
            <a:avLst/>
          </a:prstGeom>
          <a:noFill/>
        </p:spPr>
        <p:txBody>
          <a:bodyPr wrap="none" rtlCol="0">
            <a:spAutoFit/>
          </a:bodyPr>
          <a:lstStyle/>
          <a:p>
            <a:r>
              <a:rPr kumimoji="1" lang="en-US" altLang="ja-JP" dirty="0" err="1">
                <a:solidFill>
                  <a:schemeClr val="accent1"/>
                </a:solidFill>
              </a:rPr>
              <a:t>makePES.xml</a:t>
            </a:r>
            <a:endParaRPr kumimoji="1" lang="ja-JP" altLang="en-US">
              <a:solidFill>
                <a:schemeClr val="accent1"/>
              </a:solidFill>
            </a:endParaRPr>
          </a:p>
        </p:txBody>
      </p:sp>
      <p:sp>
        <p:nvSpPr>
          <p:cNvPr id="18" name="テキスト ボックス 17">
            <a:extLst>
              <a:ext uri="{FF2B5EF4-FFF2-40B4-BE49-F238E27FC236}">
                <a16:creationId xmlns:a16="http://schemas.microsoft.com/office/drawing/2014/main" id="{0C40D496-69A8-354C-8F97-A7BD5FC0669D}"/>
              </a:ext>
            </a:extLst>
          </p:cNvPr>
          <p:cNvSpPr txBox="1"/>
          <p:nvPr/>
        </p:nvSpPr>
        <p:spPr>
          <a:xfrm>
            <a:off x="1015038" y="1748198"/>
            <a:ext cx="72907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1.qff_h2co/1-3.dryrun</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log1_dryrun_true/  log2_dryrun_false/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19" name="テキスト ボックス 18">
            <a:extLst>
              <a:ext uri="{FF2B5EF4-FFF2-40B4-BE49-F238E27FC236}">
                <a16:creationId xmlns:a16="http://schemas.microsoft.com/office/drawing/2014/main" id="{4B19F74B-FDCB-394B-8347-23C9B20F09B1}"/>
              </a:ext>
            </a:extLst>
          </p:cNvPr>
          <p:cNvSpPr txBox="1"/>
          <p:nvPr/>
        </p:nvSpPr>
        <p:spPr>
          <a:xfrm>
            <a:off x="746999" y="2815505"/>
            <a:ext cx="7940040" cy="369332"/>
          </a:xfrm>
          <a:prstGeom prst="rect">
            <a:avLst/>
          </a:prstGeom>
          <a:noFill/>
        </p:spPr>
        <p:txBody>
          <a:bodyPr wrap="square" rtlCol="0">
            <a:spAutoFit/>
          </a:bodyPr>
          <a:lstStyle/>
          <a:p>
            <a:r>
              <a:rPr kumimoji="1" lang="en-US" altLang="ja-JP" dirty="0"/>
              <a:t>The only difference is the value of &lt;</a:t>
            </a:r>
            <a:r>
              <a:rPr kumimoji="1" lang="en-US" altLang="ja-JP" dirty="0" err="1"/>
              <a:t>dryrun</a:t>
            </a:r>
            <a:r>
              <a:rPr kumimoji="1" lang="en-US" altLang="ja-JP" dirty="0"/>
              <a:t>&gt; in </a:t>
            </a:r>
            <a:r>
              <a:rPr kumimoji="1" lang="en-US" altLang="ja-JP" dirty="0" err="1"/>
              <a:t>makePES.xml</a:t>
            </a:r>
            <a:endParaRPr kumimoji="1" lang="ja-JP" altLang="en-US"/>
          </a:p>
        </p:txBody>
      </p:sp>
      <p:sp>
        <p:nvSpPr>
          <p:cNvPr id="20" name="テキスト ボックス 19">
            <a:extLst>
              <a:ext uri="{FF2B5EF4-FFF2-40B4-BE49-F238E27FC236}">
                <a16:creationId xmlns:a16="http://schemas.microsoft.com/office/drawing/2014/main" id="{5FD10BE4-CBF7-7A4F-AA8D-0C0F77362C3E}"/>
              </a:ext>
            </a:extLst>
          </p:cNvPr>
          <p:cNvSpPr txBox="1"/>
          <p:nvPr/>
        </p:nvSpPr>
        <p:spPr>
          <a:xfrm>
            <a:off x="741737" y="4593035"/>
            <a:ext cx="7538663" cy="369332"/>
          </a:xfrm>
          <a:prstGeom prst="rect">
            <a:avLst/>
          </a:prstGeom>
          <a:noFill/>
        </p:spPr>
        <p:txBody>
          <a:bodyPr wrap="square" rtlCol="0">
            <a:spAutoFit/>
          </a:bodyPr>
          <a:lstStyle/>
          <a:p>
            <a:r>
              <a:rPr kumimoji="1" lang="en-US" altLang="ja-JP" dirty="0"/>
              <a:t>Running the program creates input files for Gaussian in “</a:t>
            </a:r>
            <a:r>
              <a:rPr kumimoji="1" lang="en-US" altLang="ja-JP" dirty="0" err="1"/>
              <a:t>minfo.files</a:t>
            </a:r>
            <a:r>
              <a:rPr lang="en-US" altLang="ja-JP" dirty="0"/>
              <a:t>”</a:t>
            </a:r>
            <a:r>
              <a:rPr kumimoji="1" lang="en-US" altLang="ja-JP" dirty="0"/>
              <a:t>,</a:t>
            </a:r>
            <a:endParaRPr kumimoji="1" lang="ja-JP" altLang="en-US"/>
          </a:p>
        </p:txBody>
      </p:sp>
      <p:sp>
        <p:nvSpPr>
          <p:cNvPr id="22" name="テキスト ボックス 21">
            <a:extLst>
              <a:ext uri="{FF2B5EF4-FFF2-40B4-BE49-F238E27FC236}">
                <a16:creationId xmlns:a16="http://schemas.microsoft.com/office/drawing/2014/main" id="{A06D390F-5FD1-8E47-8D6E-5BC411F21DD3}"/>
              </a:ext>
            </a:extLst>
          </p:cNvPr>
          <p:cNvSpPr txBox="1"/>
          <p:nvPr/>
        </p:nvSpPr>
        <p:spPr>
          <a:xfrm>
            <a:off x="1015038" y="5104249"/>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a:t>
            </a:r>
          </a:p>
          <a:p>
            <a:r>
              <a:rPr lang="en-US" altLang="ja-JP" sz="1400" dirty="0" err="1">
                <a:latin typeface="Courier" charset="0"/>
                <a:ea typeface="Courier" charset="0"/>
                <a:cs typeface="Courier" charset="0"/>
              </a:rPr>
              <a:t>mkqff-eq.inp</a:t>
            </a:r>
            <a:r>
              <a:rPr lang="en-US" altLang="ja-JP" sz="1400" dirty="0">
                <a:latin typeface="Courier" charset="0"/>
                <a:ea typeface="Courier" charset="0"/>
                <a:cs typeface="Courier" charset="0"/>
              </a:rPr>
              <a:t>  mkqff0-1.inp  mkqff1-1.inp  mkqff2-1.inp  </a:t>
            </a:r>
          </a:p>
          <a:p>
            <a:r>
              <a:rPr lang="en-US" altLang="ja-JP" sz="1400" dirty="0">
                <a:latin typeface="Courier" charset="0"/>
                <a:ea typeface="Courier" charset="0"/>
                <a:cs typeface="Courier" charset="0"/>
              </a:rPr>
              <a:t>mkqff3-1.inp  mkqff4-1.inp  …</a:t>
            </a:r>
          </a:p>
        </p:txBody>
      </p:sp>
    </p:spTree>
    <p:extLst>
      <p:ext uri="{BB962C8B-B14F-4D97-AF65-F5344CB8AC3E}">
        <p14:creationId xmlns:p14="http://schemas.microsoft.com/office/powerpoint/2010/main" val="1661378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BB8BA57-08DF-AE42-9A3E-47A00F3299D2}"/>
              </a:ext>
            </a:extLst>
          </p:cNvPr>
          <p:cNvSpPr>
            <a:spLocks noGrp="1"/>
          </p:cNvSpPr>
          <p:nvPr>
            <p:ph type="sldNum" sz="quarter" idx="12"/>
          </p:nvPr>
        </p:nvSpPr>
        <p:spPr/>
        <p:txBody>
          <a:bodyPr/>
          <a:lstStyle/>
          <a:p>
            <a:fld id="{7D34BB6B-1E1A-9541-9560-488905BF54FF}" type="slidenum">
              <a:rPr kumimoji="1" lang="ja-JP" altLang="en-US" smtClean="0"/>
              <a:t>15</a:t>
            </a:fld>
            <a:endParaRPr kumimoji="1" lang="ja-JP" altLang="en-US"/>
          </a:p>
        </p:txBody>
      </p:sp>
      <p:sp>
        <p:nvSpPr>
          <p:cNvPr id="5" name="テキスト ボックス 4">
            <a:extLst>
              <a:ext uri="{FF2B5EF4-FFF2-40B4-BE49-F238E27FC236}">
                <a16:creationId xmlns:a16="http://schemas.microsoft.com/office/drawing/2014/main" id="{FC541F1D-8E7A-DE45-8949-F68A7E6CA400}"/>
              </a:ext>
            </a:extLst>
          </p:cNvPr>
          <p:cNvSpPr txBox="1"/>
          <p:nvPr/>
        </p:nvSpPr>
        <p:spPr>
          <a:xfrm>
            <a:off x="757238" y="467773"/>
            <a:ext cx="7523162" cy="923330"/>
          </a:xfrm>
          <a:prstGeom prst="rect">
            <a:avLst/>
          </a:prstGeom>
          <a:noFill/>
        </p:spPr>
        <p:txBody>
          <a:bodyPr wrap="square" rtlCol="0">
            <a:spAutoFit/>
          </a:bodyPr>
          <a:lstStyle/>
          <a:p>
            <a:r>
              <a:rPr kumimoji="1" lang="en-US" altLang="ja-JP" dirty="0"/>
              <a:t>You may transfer these input files to other computer systems and carry out Gaussian there. Then, convert the formatted checkpoint files to </a:t>
            </a:r>
            <a:r>
              <a:rPr kumimoji="1" lang="en-US" altLang="ja-JP" dirty="0" err="1"/>
              <a:t>minfo</a:t>
            </a:r>
            <a:r>
              <a:rPr kumimoji="1" lang="en-US" altLang="ja-JP" dirty="0"/>
              <a:t> format using Fchk2Minfo. </a:t>
            </a:r>
            <a:endParaRPr kumimoji="1" lang="ja-JP" altLang="en-US"/>
          </a:p>
        </p:txBody>
      </p:sp>
      <p:sp>
        <p:nvSpPr>
          <p:cNvPr id="6" name="テキスト ボックス 5">
            <a:extLst>
              <a:ext uri="{FF2B5EF4-FFF2-40B4-BE49-F238E27FC236}">
                <a16:creationId xmlns:a16="http://schemas.microsoft.com/office/drawing/2014/main" id="{A4916535-5014-634D-B77C-D2636059799E}"/>
              </a:ext>
            </a:extLst>
          </p:cNvPr>
          <p:cNvSpPr txBox="1"/>
          <p:nvPr/>
        </p:nvSpPr>
        <p:spPr>
          <a:xfrm>
            <a:off x="1015038" y="1464969"/>
            <a:ext cx="7265362"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"/path/to/sindo-4.0/jar/*" Fchk2Minfo </a:t>
            </a:r>
            <a:r>
              <a:rPr lang="en-US" altLang="ja-JP" sz="1400" dirty="0" err="1">
                <a:latin typeface="Courier" charset="0"/>
                <a:ea typeface="Courier" charset="0"/>
                <a:cs typeface="Courier" charset="0"/>
              </a:rPr>
              <a:t>mkqff</a:t>
            </a:r>
            <a:r>
              <a:rPr lang="en-US" altLang="ja-JP" sz="1400" dirty="0" err="1">
                <a:solidFill>
                  <a:srgbClr val="FF0000"/>
                </a:solidFill>
                <a:latin typeface="Courier" charset="0"/>
                <a:ea typeface="Courier" charset="0"/>
                <a:cs typeface="Courier" charset="0"/>
              </a:rPr>
              <a:t>x</a:t>
            </a:r>
            <a:r>
              <a:rPr lang="en-US" altLang="ja-JP" sz="1400" dirty="0">
                <a:solidFill>
                  <a:srgbClr val="FF0000"/>
                </a:solidFill>
                <a:latin typeface="Courier" charset="0"/>
                <a:ea typeface="Courier" charset="0"/>
                <a:cs typeface="Courier" charset="0"/>
              </a:rPr>
              <a:t>-x</a:t>
            </a:r>
          </a:p>
        </p:txBody>
      </p:sp>
      <p:sp>
        <p:nvSpPr>
          <p:cNvPr id="8" name="テキスト ボックス 7">
            <a:extLst>
              <a:ext uri="{FF2B5EF4-FFF2-40B4-BE49-F238E27FC236}">
                <a16:creationId xmlns:a16="http://schemas.microsoft.com/office/drawing/2014/main" id="{DEA53B47-0200-A348-9ED3-E8F315367E66}"/>
              </a:ext>
            </a:extLst>
          </p:cNvPr>
          <p:cNvSpPr txBox="1"/>
          <p:nvPr/>
        </p:nvSpPr>
        <p:spPr>
          <a:xfrm>
            <a:off x="757238" y="1906625"/>
            <a:ext cx="7943850" cy="369332"/>
          </a:xfrm>
          <a:prstGeom prst="rect">
            <a:avLst/>
          </a:prstGeom>
          <a:noFill/>
        </p:spPr>
        <p:txBody>
          <a:bodyPr wrap="square" rtlCol="0">
            <a:spAutoFit/>
          </a:bodyPr>
          <a:lstStyle/>
          <a:p>
            <a:r>
              <a:rPr lang="en-US" altLang="ja-JP" dirty="0"/>
              <a:t>Bring back the </a:t>
            </a:r>
            <a:r>
              <a:rPr lang="en-US" altLang="ja-JP" dirty="0" err="1"/>
              <a:t>minfo</a:t>
            </a:r>
            <a:r>
              <a:rPr lang="en-US" altLang="ja-JP" dirty="0"/>
              <a:t> files and locate them in the </a:t>
            </a:r>
            <a:r>
              <a:rPr lang="en-US" altLang="ja-JP" dirty="0" err="1"/>
              <a:t>minfo.files</a:t>
            </a:r>
            <a:r>
              <a:rPr lang="en-US" altLang="ja-JP" dirty="0"/>
              <a:t> folder,  </a:t>
            </a:r>
            <a:endParaRPr lang="ja-JP" altLang="en-US"/>
          </a:p>
        </p:txBody>
      </p:sp>
      <p:sp>
        <p:nvSpPr>
          <p:cNvPr id="9" name="テキスト ボックス 8">
            <a:extLst>
              <a:ext uri="{FF2B5EF4-FFF2-40B4-BE49-F238E27FC236}">
                <a16:creationId xmlns:a16="http://schemas.microsoft.com/office/drawing/2014/main" id="{4F12A6CD-61DB-8D41-962E-4BE1A6D6B806}"/>
              </a:ext>
            </a:extLst>
          </p:cNvPr>
          <p:cNvSpPr txBox="1"/>
          <p:nvPr/>
        </p:nvSpPr>
        <p:spPr>
          <a:xfrm>
            <a:off x="1015039" y="2404451"/>
            <a:ext cx="7265362" cy="738664"/>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a:t>
            </a:r>
          </a:p>
          <a:p>
            <a:r>
              <a:rPr lang="en-US" altLang="ja-JP" sz="1400" dirty="0" err="1">
                <a:latin typeface="Courier" charset="0"/>
                <a:ea typeface="Courier" charset="0"/>
                <a:cs typeface="Courier" charset="0"/>
              </a:rPr>
              <a:t>mkqff-eq.inp</a:t>
            </a:r>
            <a:r>
              <a:rPr lang="en-US" altLang="ja-JP" sz="1400" dirty="0">
                <a:latin typeface="Courier" charset="0"/>
                <a:ea typeface="Courier" charset="0"/>
                <a:cs typeface="Courier" charset="0"/>
              </a:rPr>
              <a:t>    </a:t>
            </a:r>
            <a:r>
              <a:rPr lang="en-US" altLang="ja-JP" sz="1400" dirty="0" err="1">
                <a:solidFill>
                  <a:srgbClr val="FF0000"/>
                </a:solidFill>
                <a:latin typeface="Courier" charset="0"/>
                <a:ea typeface="Courier" charset="0"/>
                <a:cs typeface="Courier" charset="0"/>
              </a:rPr>
              <a:t>mkqff-eq.minfo</a:t>
            </a:r>
            <a:r>
              <a:rPr lang="en-US" altLang="ja-JP" sz="1400" dirty="0">
                <a:solidFill>
                  <a:srgbClr val="FF0000"/>
                </a:solidFill>
                <a:latin typeface="Courier" charset="0"/>
                <a:ea typeface="Courier" charset="0"/>
                <a:cs typeface="Courier" charset="0"/>
              </a:rPr>
              <a:t>  </a:t>
            </a:r>
            <a:r>
              <a:rPr lang="en-US" altLang="ja-JP" sz="1400" dirty="0">
                <a:latin typeface="Courier" charset="0"/>
                <a:ea typeface="Courier" charset="0"/>
                <a:cs typeface="Courier" charset="0"/>
              </a:rPr>
              <a:t>mkqff0-0.inp    </a:t>
            </a:r>
            <a:r>
              <a:rPr lang="en-US" altLang="ja-JP" sz="1400" dirty="0">
                <a:solidFill>
                  <a:srgbClr val="FF0000"/>
                </a:solidFill>
                <a:latin typeface="Courier" charset="0"/>
                <a:ea typeface="Courier" charset="0"/>
                <a:cs typeface="Courier" charset="0"/>
              </a:rPr>
              <a:t>mkqff0-0.minfo </a:t>
            </a:r>
            <a:r>
              <a:rPr lang="en-US" altLang="ja-JP" sz="1400" dirty="0">
                <a:latin typeface="Courier" charset="0"/>
                <a:ea typeface="Courier" charset="0"/>
                <a:cs typeface="Courier" charset="0"/>
              </a:rPr>
              <a:t>mkqff0-1.inp    </a:t>
            </a:r>
            <a:r>
              <a:rPr lang="en-US" altLang="ja-JP" sz="1400" dirty="0">
                <a:solidFill>
                  <a:srgbClr val="FF0000"/>
                </a:solidFill>
                <a:latin typeface="Courier" charset="0"/>
                <a:ea typeface="Courier" charset="0"/>
                <a:cs typeface="Courier" charset="0"/>
              </a:rPr>
              <a:t>mkqff0-1.minfo</a:t>
            </a:r>
            <a:r>
              <a:rPr lang="en-US" altLang="ja-JP" sz="1400" dirty="0">
                <a:latin typeface="Courier" charset="0"/>
                <a:ea typeface="Courier" charset="0"/>
                <a:cs typeface="Courier" charset="0"/>
              </a:rPr>
              <a:t>  …</a:t>
            </a:r>
          </a:p>
        </p:txBody>
      </p:sp>
      <p:sp>
        <p:nvSpPr>
          <p:cNvPr id="13" name="テキスト ボックス 12">
            <a:extLst>
              <a:ext uri="{FF2B5EF4-FFF2-40B4-BE49-F238E27FC236}">
                <a16:creationId xmlns:a16="http://schemas.microsoft.com/office/drawing/2014/main" id="{495E66DF-01FE-2F45-9BEF-B05E0DA25E9D}"/>
              </a:ext>
            </a:extLst>
          </p:cNvPr>
          <p:cNvSpPr txBox="1"/>
          <p:nvPr/>
        </p:nvSpPr>
        <p:spPr>
          <a:xfrm>
            <a:off x="4260406" y="4436638"/>
            <a:ext cx="3196068" cy="307777"/>
          </a:xfrm>
          <a:prstGeom prst="rect">
            <a:avLst/>
          </a:prstGeom>
          <a:noFill/>
        </p:spPr>
        <p:txBody>
          <a:bodyPr wrap="none" rtlCol="0">
            <a:spAutoFit/>
          </a:bodyPr>
          <a:lstStyle/>
          <a:p>
            <a:r>
              <a:rPr lang="en-US" altLang="ja-JP" sz="1400" dirty="0">
                <a:solidFill>
                  <a:srgbClr val="FF0000"/>
                </a:solidFill>
              </a:rPr>
              <a:t>don’t stop after generating the input files</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3041CD7D-4FFA-A94B-86EB-CFD452C04830}"/>
              </a:ext>
            </a:extLst>
          </p:cNvPr>
          <p:cNvSpPr txBox="1"/>
          <p:nvPr/>
        </p:nvSpPr>
        <p:spPr>
          <a:xfrm>
            <a:off x="757238" y="3223819"/>
            <a:ext cx="7943850" cy="369332"/>
          </a:xfrm>
          <a:prstGeom prst="rect">
            <a:avLst/>
          </a:prstGeom>
          <a:noFill/>
        </p:spPr>
        <p:txBody>
          <a:bodyPr wrap="square" rtlCol="0">
            <a:spAutoFit/>
          </a:bodyPr>
          <a:lstStyle/>
          <a:p>
            <a:r>
              <a:rPr lang="en-US" altLang="ja-JP" dirty="0"/>
              <a:t>Change </a:t>
            </a:r>
            <a:r>
              <a:rPr lang="en-US" altLang="ja-JP" dirty="0" err="1"/>
              <a:t>dryrun</a:t>
            </a:r>
            <a:r>
              <a:rPr lang="en-US" altLang="ja-JP" dirty="0"/>
              <a:t> to false and run the program again.</a:t>
            </a:r>
            <a:endParaRPr lang="ja-JP" altLang="en-US"/>
          </a:p>
        </p:txBody>
      </p:sp>
      <p:sp>
        <p:nvSpPr>
          <p:cNvPr id="17" name="テキスト ボックス 16">
            <a:extLst>
              <a:ext uri="{FF2B5EF4-FFF2-40B4-BE49-F238E27FC236}">
                <a16:creationId xmlns:a16="http://schemas.microsoft.com/office/drawing/2014/main" id="{AF2AA593-0F9C-EE43-9FB9-10FCE23EBECB}"/>
              </a:ext>
            </a:extLst>
          </p:cNvPr>
          <p:cNvSpPr txBox="1"/>
          <p:nvPr/>
        </p:nvSpPr>
        <p:spPr>
          <a:xfrm>
            <a:off x="1730167" y="4001766"/>
            <a:ext cx="2708114" cy="738664"/>
          </a:xfrm>
          <a:prstGeom prst="rect">
            <a:avLst/>
          </a:prstGeom>
          <a:noFill/>
        </p:spPr>
        <p:txBody>
          <a:bodyPr wrap="none" rtlCol="0">
            <a:spAutoFit/>
          </a:bodyPr>
          <a:lstStyle/>
          <a:p>
            <a:r>
              <a:rPr lang="en-US" altLang="ja-JP" sz="1400" dirty="0"/>
              <a:t>&lt;</a:t>
            </a:r>
            <a:r>
              <a:rPr lang="en-US" altLang="ja-JP" sz="1400" dirty="0" err="1"/>
              <a:t>qchem</a:t>
            </a:r>
            <a:r>
              <a:rPr lang="en-US" altLang="ja-JP" sz="1400" dirty="0"/>
              <a:t>&gt;</a:t>
            </a:r>
          </a:p>
          <a:p>
            <a:r>
              <a:rPr lang="en-US" altLang="ja-JP" sz="1400" dirty="0"/>
              <a:t>      &lt;program   value="gaussian" /&gt;</a:t>
            </a:r>
          </a:p>
          <a:p>
            <a:r>
              <a:rPr lang="en-US" altLang="ja-JP" sz="1400" dirty="0"/>
              <a:t>      &lt;</a:t>
            </a:r>
            <a:r>
              <a:rPr lang="en-US" altLang="ja-JP" sz="1400" dirty="0" err="1"/>
              <a:t>dryrun</a:t>
            </a:r>
            <a:r>
              <a:rPr lang="en-US" altLang="ja-JP" sz="1400" dirty="0"/>
              <a:t>      value=”</a:t>
            </a:r>
            <a:r>
              <a:rPr lang="en-US" altLang="ja-JP" sz="1400" dirty="0">
                <a:solidFill>
                  <a:srgbClr val="FF0000"/>
                </a:solidFill>
              </a:rPr>
              <a:t>false</a:t>
            </a:r>
            <a:r>
              <a:rPr lang="en-US" altLang="ja-JP" sz="1400" dirty="0"/>
              <a:t>"/&gt;</a:t>
            </a:r>
          </a:p>
        </p:txBody>
      </p:sp>
      <p:sp>
        <p:nvSpPr>
          <p:cNvPr id="18" name="正方形/長方形 17">
            <a:extLst>
              <a:ext uri="{FF2B5EF4-FFF2-40B4-BE49-F238E27FC236}">
                <a16:creationId xmlns:a16="http://schemas.microsoft.com/office/drawing/2014/main" id="{F12648C8-770C-304F-96AF-AAB58891A7DB}"/>
              </a:ext>
            </a:extLst>
          </p:cNvPr>
          <p:cNvSpPr/>
          <p:nvPr/>
        </p:nvSpPr>
        <p:spPr>
          <a:xfrm>
            <a:off x="1606551" y="3655928"/>
            <a:ext cx="5930897" cy="11737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20" name="テキスト ボックス 19">
            <a:extLst>
              <a:ext uri="{FF2B5EF4-FFF2-40B4-BE49-F238E27FC236}">
                <a16:creationId xmlns:a16="http://schemas.microsoft.com/office/drawing/2014/main" id="{A6AB3BC5-0CBA-7F42-8B79-F9393C645F6E}"/>
              </a:ext>
            </a:extLst>
          </p:cNvPr>
          <p:cNvSpPr txBox="1"/>
          <p:nvPr/>
        </p:nvSpPr>
        <p:spPr>
          <a:xfrm>
            <a:off x="3879847" y="3720495"/>
            <a:ext cx="1420517" cy="369332"/>
          </a:xfrm>
          <a:prstGeom prst="rect">
            <a:avLst/>
          </a:prstGeom>
          <a:noFill/>
        </p:spPr>
        <p:txBody>
          <a:bodyPr wrap="none" rtlCol="0">
            <a:spAutoFit/>
          </a:bodyPr>
          <a:lstStyle/>
          <a:p>
            <a:r>
              <a:rPr kumimoji="1" lang="en-US" altLang="ja-JP" dirty="0" err="1">
                <a:solidFill>
                  <a:schemeClr val="accent1"/>
                </a:solidFill>
              </a:rPr>
              <a:t>makePES.xml</a:t>
            </a:r>
            <a:endParaRPr kumimoji="1" lang="ja-JP" altLang="en-US">
              <a:solidFill>
                <a:schemeClr val="accent1"/>
              </a:solidFill>
            </a:endParaRPr>
          </a:p>
        </p:txBody>
      </p:sp>
      <p:sp>
        <p:nvSpPr>
          <p:cNvPr id="21" name="テキスト ボックス 20">
            <a:extLst>
              <a:ext uri="{FF2B5EF4-FFF2-40B4-BE49-F238E27FC236}">
                <a16:creationId xmlns:a16="http://schemas.microsoft.com/office/drawing/2014/main" id="{FA707314-5E4B-6D43-AED4-970434F9048B}"/>
              </a:ext>
            </a:extLst>
          </p:cNvPr>
          <p:cNvSpPr txBox="1"/>
          <p:nvPr/>
        </p:nvSpPr>
        <p:spPr>
          <a:xfrm>
            <a:off x="1015038" y="5010416"/>
            <a:ext cx="7265362" cy="1169551"/>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prop_no_1.mop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endParaRPr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1722047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9CA978D-7DC6-8F4B-99FD-5FC09F7AB3C4}"/>
              </a:ext>
            </a:extLst>
          </p:cNvPr>
          <p:cNvSpPr>
            <a:spLocks noGrp="1"/>
          </p:cNvSpPr>
          <p:nvPr>
            <p:ph type="sldNum" sz="quarter" idx="12"/>
          </p:nvPr>
        </p:nvSpPr>
        <p:spPr/>
        <p:txBody>
          <a:bodyPr/>
          <a:lstStyle/>
          <a:p>
            <a:fld id="{7D34BB6B-1E1A-9541-9560-488905BF54FF}" type="slidenum">
              <a:rPr kumimoji="1" lang="ja-JP" altLang="en-US" smtClean="0"/>
              <a:t>16</a:t>
            </a:fld>
            <a:endParaRPr kumimoji="1" lang="ja-JP" altLang="en-US"/>
          </a:p>
        </p:txBody>
      </p:sp>
      <p:sp>
        <p:nvSpPr>
          <p:cNvPr id="13" name="テキスト ボックス 12">
            <a:extLst>
              <a:ext uri="{FF2B5EF4-FFF2-40B4-BE49-F238E27FC236}">
                <a16:creationId xmlns:a16="http://schemas.microsoft.com/office/drawing/2014/main" id="{F3AA93AD-0A5C-BA48-B6BD-C973CFC979EF}"/>
              </a:ext>
            </a:extLst>
          </p:cNvPr>
          <p:cNvSpPr txBox="1"/>
          <p:nvPr/>
        </p:nvSpPr>
        <p:spPr>
          <a:xfrm>
            <a:off x="757238" y="507672"/>
            <a:ext cx="7523162" cy="2862322"/>
          </a:xfrm>
          <a:prstGeom prst="rect">
            <a:avLst/>
          </a:prstGeom>
          <a:noFill/>
        </p:spPr>
        <p:txBody>
          <a:bodyPr wrap="square" rtlCol="0">
            <a:spAutoFit/>
          </a:bodyPr>
          <a:lstStyle/>
          <a:p>
            <a:r>
              <a:rPr lang="en-US" altLang="ja-JP" dirty="0"/>
              <a:t>You will see that the program </a:t>
            </a:r>
            <a:r>
              <a:rPr lang="en-US" altLang="ja-JP" dirty="0" err="1"/>
              <a:t>immideately</a:t>
            </a:r>
            <a:r>
              <a:rPr lang="en-US" altLang="ja-JP" dirty="0"/>
              <a:t> produces the </a:t>
            </a:r>
            <a:r>
              <a:rPr lang="en-US" altLang="ja-JP" dirty="0" err="1"/>
              <a:t>mopfile</a:t>
            </a:r>
            <a:r>
              <a:rPr lang="en-US" altLang="ja-JP" dirty="0"/>
              <a:t>.</a:t>
            </a:r>
          </a:p>
          <a:p>
            <a:endParaRPr lang="en-US" altLang="ja-JP" dirty="0"/>
          </a:p>
          <a:p>
            <a:r>
              <a:rPr lang="en-US" altLang="ja-JP" dirty="0"/>
              <a:t>The two log folders contains the files for the first step (log1_dryrun_true), and the files for the second step (log2_dryrun_false).</a:t>
            </a:r>
          </a:p>
          <a:p>
            <a:endParaRPr lang="en-US" altLang="ja-JP" dirty="0"/>
          </a:p>
          <a:p>
            <a:r>
              <a:rPr lang="en-US" altLang="ja-JP" dirty="0"/>
              <a:t>Note that, in general, </a:t>
            </a:r>
            <a:r>
              <a:rPr lang="en-US" altLang="ja-JP" dirty="0" err="1"/>
              <a:t>MakePES</a:t>
            </a:r>
            <a:r>
              <a:rPr lang="en-US" altLang="ja-JP" dirty="0"/>
              <a:t> looks into </a:t>
            </a:r>
            <a:r>
              <a:rPr lang="en-US" altLang="ja-JP" dirty="0" err="1"/>
              <a:t>minfo.files</a:t>
            </a:r>
            <a:r>
              <a:rPr lang="en-US" altLang="ja-JP" dirty="0"/>
              <a:t> folder for </a:t>
            </a:r>
            <a:r>
              <a:rPr lang="en-US" altLang="ja-JP" dirty="0" err="1"/>
              <a:t>minfo</a:t>
            </a:r>
            <a:r>
              <a:rPr lang="en-US" altLang="ja-JP" dirty="0"/>
              <a:t> files before starting Gaussian jobs. The job is skipped if a </a:t>
            </a:r>
            <a:r>
              <a:rPr lang="en-US" altLang="ja-JP" dirty="0" err="1"/>
              <a:t>minfo</a:t>
            </a:r>
            <a:r>
              <a:rPr lang="en-US" altLang="ja-JP" dirty="0"/>
              <a:t> file is found, and starts from the grid point where it ended before. In this example, we provided all </a:t>
            </a:r>
            <a:r>
              <a:rPr lang="en-US" altLang="ja-JP" dirty="0" err="1"/>
              <a:t>minfo</a:t>
            </a:r>
            <a:r>
              <a:rPr lang="en-US" altLang="ja-JP" dirty="0"/>
              <a:t> files, and thus the electronic structure calculations were all skipped. See the TIPS in 4.2 for more detail.</a:t>
            </a:r>
            <a:endParaRPr lang="ja-JP" altLang="en-US"/>
          </a:p>
        </p:txBody>
      </p:sp>
    </p:spTree>
    <p:extLst>
      <p:ext uri="{BB962C8B-B14F-4D97-AF65-F5344CB8AC3E}">
        <p14:creationId xmlns:p14="http://schemas.microsoft.com/office/powerpoint/2010/main" val="1694772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56BDF5B-B9F3-2A4D-8CDD-63D0DCBDF27F}"/>
              </a:ext>
            </a:extLst>
          </p:cNvPr>
          <p:cNvSpPr>
            <a:spLocks noGrp="1"/>
          </p:cNvSpPr>
          <p:nvPr>
            <p:ph type="sldNum" sz="quarter" idx="12"/>
          </p:nvPr>
        </p:nvSpPr>
        <p:spPr/>
        <p:txBody>
          <a:bodyPr/>
          <a:lstStyle/>
          <a:p>
            <a:fld id="{7D34BB6B-1E1A-9541-9560-488905BF54FF}" type="slidenum">
              <a:rPr kumimoji="1" lang="ja-JP" altLang="en-US" smtClean="0"/>
              <a:t>17</a:t>
            </a:fld>
            <a:endParaRPr kumimoji="1" lang="ja-JP" altLang="en-US"/>
          </a:p>
        </p:txBody>
      </p:sp>
      <p:sp>
        <p:nvSpPr>
          <p:cNvPr id="3" name="テキスト ボックス 2">
            <a:extLst>
              <a:ext uri="{FF2B5EF4-FFF2-40B4-BE49-F238E27FC236}">
                <a16:creationId xmlns:a16="http://schemas.microsoft.com/office/drawing/2014/main" id="{FDD4D395-A406-624F-BBC3-4BEF53DC42AE}"/>
              </a:ext>
            </a:extLst>
          </p:cNvPr>
          <p:cNvSpPr txBox="1"/>
          <p:nvPr/>
        </p:nvSpPr>
        <p:spPr>
          <a:xfrm>
            <a:off x="442913" y="557643"/>
            <a:ext cx="7943850" cy="400110"/>
          </a:xfrm>
          <a:prstGeom prst="rect">
            <a:avLst/>
          </a:prstGeom>
          <a:noFill/>
          <a:ln>
            <a:solidFill>
              <a:schemeClr val="tx1"/>
            </a:solidFill>
          </a:ln>
        </p:spPr>
        <p:txBody>
          <a:bodyPr wrap="square" rtlCol="0">
            <a:spAutoFit/>
          </a:bodyPr>
          <a:lstStyle/>
          <a:p>
            <a:r>
              <a:rPr lang="en-US" altLang="ja-JP" sz="2000" dirty="0"/>
              <a:t>1-4.generic</a:t>
            </a:r>
            <a:endParaRPr kumimoji="1" lang="ja-JP" altLang="en-US" sz="2000"/>
          </a:p>
        </p:txBody>
      </p:sp>
      <p:sp>
        <p:nvSpPr>
          <p:cNvPr id="4" name="テキスト ボックス 3">
            <a:extLst>
              <a:ext uri="{FF2B5EF4-FFF2-40B4-BE49-F238E27FC236}">
                <a16:creationId xmlns:a16="http://schemas.microsoft.com/office/drawing/2014/main" id="{68E8B5A3-A8F8-7048-B0FE-D142A8EAE957}"/>
              </a:ext>
            </a:extLst>
          </p:cNvPr>
          <p:cNvSpPr txBox="1"/>
          <p:nvPr/>
        </p:nvSpPr>
        <p:spPr>
          <a:xfrm>
            <a:off x="1795363" y="4855918"/>
            <a:ext cx="2996461" cy="1169551"/>
          </a:xfrm>
          <a:prstGeom prst="rect">
            <a:avLst/>
          </a:prstGeom>
          <a:noFill/>
        </p:spPr>
        <p:txBody>
          <a:bodyPr wrap="none" rtlCol="0">
            <a:spAutoFit/>
          </a:bodyPr>
          <a:lstStyle/>
          <a:p>
            <a:r>
              <a:rPr lang="en-US" altLang="ja-JP" sz="1400" dirty="0"/>
              <a:t>&lt;</a:t>
            </a:r>
            <a:r>
              <a:rPr lang="en-US" altLang="ja-JP" sz="1400" dirty="0" err="1"/>
              <a:t>qchem</a:t>
            </a:r>
            <a:r>
              <a:rPr lang="en-US" altLang="ja-JP" sz="1400" dirty="0"/>
              <a:t>&gt;</a:t>
            </a:r>
          </a:p>
          <a:p>
            <a:r>
              <a:rPr lang="en-US" altLang="ja-JP" sz="1400" dirty="0"/>
              <a:t>      &lt;program   value=”generic" /&gt;</a:t>
            </a:r>
          </a:p>
          <a:p>
            <a:r>
              <a:rPr lang="en-US" altLang="ja-JP" sz="1400" dirty="0"/>
              <a:t>      &lt;title       value="B3LYP/cc-</a:t>
            </a:r>
            <a:r>
              <a:rPr lang="en-US" altLang="ja-JP" sz="1400" dirty="0" err="1"/>
              <a:t>pVDZ</a:t>
            </a:r>
            <a:r>
              <a:rPr lang="en-US" altLang="ja-JP" sz="1400" dirty="0"/>
              <a:t>" /&gt;</a:t>
            </a:r>
          </a:p>
          <a:p>
            <a:r>
              <a:rPr lang="en-US" altLang="ja-JP" sz="1400" dirty="0"/>
              <a:t>      &lt;</a:t>
            </a:r>
            <a:r>
              <a:rPr lang="en-US" altLang="ja-JP" sz="1400" dirty="0" err="1"/>
              <a:t>xyzfile</a:t>
            </a:r>
            <a:r>
              <a:rPr lang="en-US" altLang="ja-JP" sz="1400" dirty="0"/>
              <a:t>   value="</a:t>
            </a:r>
            <a:r>
              <a:rPr lang="en-US" altLang="ja-JP" sz="1400" dirty="0" err="1"/>
              <a:t>makeQFF</a:t>
            </a:r>
            <a:r>
              <a:rPr lang="en-US" altLang="ja-JP" sz="1400" dirty="0"/>
              <a:t>" /&gt;</a:t>
            </a:r>
          </a:p>
          <a:p>
            <a:r>
              <a:rPr lang="en-US" altLang="ja-JP" sz="1400" dirty="0"/>
              <a:t>&lt;/</a:t>
            </a:r>
            <a:r>
              <a:rPr lang="en-US" altLang="ja-JP" sz="1400" dirty="0" err="1"/>
              <a:t>qchem</a:t>
            </a:r>
            <a:r>
              <a:rPr lang="en-US" altLang="ja-JP" sz="1400" dirty="0"/>
              <a:t>&gt;</a:t>
            </a:r>
          </a:p>
        </p:txBody>
      </p:sp>
      <p:sp>
        <p:nvSpPr>
          <p:cNvPr id="6" name="正方形/長方形 5">
            <a:extLst>
              <a:ext uri="{FF2B5EF4-FFF2-40B4-BE49-F238E27FC236}">
                <a16:creationId xmlns:a16="http://schemas.microsoft.com/office/drawing/2014/main" id="{94F3019F-85EA-CC40-8A35-52A367493F43}"/>
              </a:ext>
            </a:extLst>
          </p:cNvPr>
          <p:cNvSpPr/>
          <p:nvPr/>
        </p:nvSpPr>
        <p:spPr>
          <a:xfrm>
            <a:off x="1284288" y="4442901"/>
            <a:ext cx="6593751" cy="16014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a:p>
        </p:txBody>
      </p:sp>
      <p:sp>
        <p:nvSpPr>
          <p:cNvPr id="9" name="テキスト ボックス 8">
            <a:extLst>
              <a:ext uri="{FF2B5EF4-FFF2-40B4-BE49-F238E27FC236}">
                <a16:creationId xmlns:a16="http://schemas.microsoft.com/office/drawing/2014/main" id="{D67965AA-E108-EC44-ACBE-C7D1AA2CB1CA}"/>
              </a:ext>
            </a:extLst>
          </p:cNvPr>
          <p:cNvSpPr txBox="1"/>
          <p:nvPr/>
        </p:nvSpPr>
        <p:spPr>
          <a:xfrm>
            <a:off x="4713302" y="5509425"/>
            <a:ext cx="1870192" cy="307777"/>
          </a:xfrm>
          <a:prstGeom prst="rect">
            <a:avLst/>
          </a:prstGeom>
          <a:noFill/>
        </p:spPr>
        <p:txBody>
          <a:bodyPr wrap="none" rtlCol="0">
            <a:spAutoFit/>
          </a:bodyPr>
          <a:lstStyle/>
          <a:p>
            <a:r>
              <a:rPr lang="en-US" altLang="ja-JP" sz="1400" dirty="0">
                <a:solidFill>
                  <a:srgbClr val="FF0000"/>
                </a:solidFill>
              </a:rPr>
              <a:t>set the name of </a:t>
            </a:r>
            <a:r>
              <a:rPr lang="en-US" altLang="ja-JP" sz="1400" dirty="0" err="1">
                <a:solidFill>
                  <a:srgbClr val="FF0000"/>
                </a:solidFill>
              </a:rPr>
              <a:t>xyz</a:t>
            </a:r>
            <a:r>
              <a:rPr lang="en-US" altLang="ja-JP" sz="1400" dirty="0">
                <a:solidFill>
                  <a:srgbClr val="FF0000"/>
                </a:solidFill>
              </a:rPr>
              <a:t> file</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ACE56D09-B132-2D47-89DB-3843BC7978A7}"/>
              </a:ext>
            </a:extLst>
          </p:cNvPr>
          <p:cNvSpPr txBox="1"/>
          <p:nvPr/>
        </p:nvSpPr>
        <p:spPr>
          <a:xfrm>
            <a:off x="4058911" y="4502060"/>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8" name="テキスト ボックス 17">
            <a:extLst>
              <a:ext uri="{FF2B5EF4-FFF2-40B4-BE49-F238E27FC236}">
                <a16:creationId xmlns:a16="http://schemas.microsoft.com/office/drawing/2014/main" id="{A15AD490-1B7F-5B49-808E-658D675182FE}"/>
              </a:ext>
            </a:extLst>
          </p:cNvPr>
          <p:cNvSpPr txBox="1"/>
          <p:nvPr/>
        </p:nvSpPr>
        <p:spPr>
          <a:xfrm>
            <a:off x="4713302" y="5025689"/>
            <a:ext cx="2864117" cy="307777"/>
          </a:xfrm>
          <a:prstGeom prst="rect">
            <a:avLst/>
          </a:prstGeom>
          <a:noFill/>
        </p:spPr>
        <p:txBody>
          <a:bodyPr wrap="none" rtlCol="0">
            <a:spAutoFit/>
          </a:bodyPr>
          <a:lstStyle/>
          <a:p>
            <a:r>
              <a:rPr kumimoji="1" lang="en-US" altLang="ja-JP" sz="1400" dirty="0">
                <a:solidFill>
                  <a:srgbClr val="FF0000"/>
                </a:solidFill>
              </a:rPr>
              <a:t>“generic” means no specific program</a:t>
            </a:r>
            <a:endParaRPr kumimoji="1" lang="ja-JP" altLang="en-US" sz="1400">
              <a:solidFill>
                <a:srgbClr val="FF0000"/>
              </a:solidFill>
            </a:endParaRPr>
          </a:p>
        </p:txBody>
      </p:sp>
      <p:sp>
        <p:nvSpPr>
          <p:cNvPr id="19" name="テキスト ボックス 18">
            <a:extLst>
              <a:ext uri="{FF2B5EF4-FFF2-40B4-BE49-F238E27FC236}">
                <a16:creationId xmlns:a16="http://schemas.microsoft.com/office/drawing/2014/main" id="{4865C176-8B8D-7448-8CA4-621B8F487899}"/>
              </a:ext>
            </a:extLst>
          </p:cNvPr>
          <p:cNvSpPr txBox="1"/>
          <p:nvPr/>
        </p:nvSpPr>
        <p:spPr>
          <a:xfrm>
            <a:off x="700505" y="1203990"/>
            <a:ext cx="7719377" cy="3139321"/>
          </a:xfrm>
          <a:prstGeom prst="rect">
            <a:avLst/>
          </a:prstGeom>
          <a:noFill/>
        </p:spPr>
        <p:txBody>
          <a:bodyPr wrap="square" rtlCol="0">
            <a:spAutoFit/>
          </a:bodyPr>
          <a:lstStyle/>
          <a:p>
            <a:r>
              <a:rPr lang="en-US" altLang="ja-JP" dirty="0"/>
              <a:t>Setting &lt;program&gt; to generic prints the coordinates to a file in </a:t>
            </a:r>
            <a:r>
              <a:rPr lang="en-US" altLang="ja-JP" dirty="0" err="1"/>
              <a:t>xyz</a:t>
            </a:r>
            <a:r>
              <a:rPr lang="en-US" altLang="ja-JP" dirty="0"/>
              <a:t> format. You have to generate the input files, carry out the electronic structure calculations, and return the information in </a:t>
            </a:r>
            <a:r>
              <a:rPr lang="en-US" altLang="ja-JP" dirty="0" err="1"/>
              <a:t>minfo</a:t>
            </a:r>
            <a:r>
              <a:rPr lang="en-US" altLang="ja-JP" dirty="0"/>
              <a:t> format by yourself. Nevertheless, this may be useful for users who wish to use programs other than Gaussian.</a:t>
            </a:r>
          </a:p>
          <a:p>
            <a:endParaRPr lang="en-US" altLang="ja-JP" dirty="0"/>
          </a:p>
          <a:p>
            <a:r>
              <a:rPr lang="en-US" altLang="ja-JP" dirty="0"/>
              <a:t>Proceed to 1-4.generic to find </a:t>
            </a:r>
            <a:r>
              <a:rPr lang="en-US" altLang="ja-JP" dirty="0" err="1"/>
              <a:t>makePES.xml</a:t>
            </a:r>
            <a:r>
              <a:rPr lang="en-US" altLang="ja-JP" dirty="0"/>
              <a:t>.</a:t>
            </a:r>
          </a:p>
          <a:p>
            <a:endParaRPr kumimoji="1" lang="en-US" altLang="ja-JP" dirty="0"/>
          </a:p>
          <a:p>
            <a:endParaRPr lang="en-US" altLang="ja-JP" dirty="0"/>
          </a:p>
          <a:p>
            <a:endParaRPr kumimoji="1" lang="en-US" altLang="ja-JP" dirty="0"/>
          </a:p>
          <a:p>
            <a:endParaRPr lang="en-US" altLang="ja-JP" dirty="0"/>
          </a:p>
          <a:p>
            <a:r>
              <a:rPr kumimoji="1" lang="en-US" altLang="ja-JP" dirty="0"/>
              <a:t>The file is different only </a:t>
            </a:r>
            <a:r>
              <a:rPr lang="en-US" altLang="ja-JP" dirty="0"/>
              <a:t>in &lt;</a:t>
            </a:r>
            <a:r>
              <a:rPr lang="en-US" altLang="ja-JP" dirty="0" err="1"/>
              <a:t>qchem</a:t>
            </a:r>
            <a:r>
              <a:rPr lang="en-US" altLang="ja-JP" dirty="0"/>
              <a:t>&gt; section,</a:t>
            </a:r>
            <a:endParaRPr kumimoji="1" lang="ja-JP" altLang="en-US"/>
          </a:p>
        </p:txBody>
      </p:sp>
      <p:sp>
        <p:nvSpPr>
          <p:cNvPr id="20" name="テキスト ボックス 19">
            <a:extLst>
              <a:ext uri="{FF2B5EF4-FFF2-40B4-BE49-F238E27FC236}">
                <a16:creationId xmlns:a16="http://schemas.microsoft.com/office/drawing/2014/main" id="{0CA8448B-8281-C142-8658-F77D8F4762CE}"/>
              </a:ext>
            </a:extLst>
          </p:cNvPr>
          <p:cNvSpPr txBox="1"/>
          <p:nvPr/>
        </p:nvSpPr>
        <p:spPr>
          <a:xfrm>
            <a:off x="1015038" y="3081052"/>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1.qff_h2co/1-4.generic</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log1_genxyz/ log2_genmop/ </a:t>
            </a:r>
            <a:r>
              <a:rPr lang="en-US" altLang="ja-JP" sz="1400" dirty="0" err="1">
                <a:latin typeface="Courier" charset="0"/>
                <a:ea typeface="Courier" charset="0"/>
                <a:cs typeface="Courier" charset="0"/>
              </a:rPr>
              <a:t>makePES.xml</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3242616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08CA24B-BDE5-3C48-9BE3-64BAC3AD2CFD}"/>
              </a:ext>
            </a:extLst>
          </p:cNvPr>
          <p:cNvSpPr>
            <a:spLocks noGrp="1"/>
          </p:cNvSpPr>
          <p:nvPr>
            <p:ph type="sldNum" sz="quarter" idx="12"/>
          </p:nvPr>
        </p:nvSpPr>
        <p:spPr/>
        <p:txBody>
          <a:bodyPr/>
          <a:lstStyle/>
          <a:p>
            <a:fld id="{7D34BB6B-1E1A-9541-9560-488905BF54FF}" type="slidenum">
              <a:rPr kumimoji="1" lang="ja-JP" altLang="en-US" smtClean="0"/>
              <a:t>18</a:t>
            </a:fld>
            <a:endParaRPr kumimoji="1" lang="ja-JP" altLang="en-US"/>
          </a:p>
        </p:txBody>
      </p:sp>
      <p:sp>
        <p:nvSpPr>
          <p:cNvPr id="3" name="テキスト ボックス 2">
            <a:extLst>
              <a:ext uri="{FF2B5EF4-FFF2-40B4-BE49-F238E27FC236}">
                <a16:creationId xmlns:a16="http://schemas.microsoft.com/office/drawing/2014/main" id="{F6E2CC0C-89D5-B542-B1A8-49428CC18E9C}"/>
              </a:ext>
            </a:extLst>
          </p:cNvPr>
          <p:cNvSpPr txBox="1"/>
          <p:nvPr/>
        </p:nvSpPr>
        <p:spPr>
          <a:xfrm>
            <a:off x="1015038" y="749328"/>
            <a:ext cx="7265362" cy="95410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kumimoji="1"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makeQFF.xyz</a:t>
            </a:r>
            <a:endParaRPr lang="en-US" altLang="ja-JP" sz="1400" dirty="0">
              <a:latin typeface="Courier" charset="0"/>
              <a:ea typeface="Courier" charset="0"/>
              <a:cs typeface="Courier" charset="0"/>
            </a:endParaRPr>
          </a:p>
        </p:txBody>
      </p:sp>
      <p:sp>
        <p:nvSpPr>
          <p:cNvPr id="4" name="テキスト ボックス 3">
            <a:extLst>
              <a:ext uri="{FF2B5EF4-FFF2-40B4-BE49-F238E27FC236}">
                <a16:creationId xmlns:a16="http://schemas.microsoft.com/office/drawing/2014/main" id="{B58FB675-44B7-9A46-8369-4D4F7F9449F1}"/>
              </a:ext>
            </a:extLst>
          </p:cNvPr>
          <p:cNvSpPr txBox="1"/>
          <p:nvPr/>
        </p:nvSpPr>
        <p:spPr>
          <a:xfrm>
            <a:off x="700505" y="320587"/>
            <a:ext cx="7719377" cy="369332"/>
          </a:xfrm>
          <a:prstGeom prst="rect">
            <a:avLst/>
          </a:prstGeom>
          <a:noFill/>
        </p:spPr>
        <p:txBody>
          <a:bodyPr wrap="square" rtlCol="0">
            <a:spAutoFit/>
          </a:bodyPr>
          <a:lstStyle/>
          <a:p>
            <a:r>
              <a:rPr lang="en-US" altLang="ja-JP" dirty="0"/>
              <a:t>Running the program creates </a:t>
            </a:r>
            <a:r>
              <a:rPr lang="en-US" altLang="ja-JP" dirty="0" err="1"/>
              <a:t>makeQFF.xyz</a:t>
            </a:r>
            <a:r>
              <a:rPr lang="en-US" altLang="ja-JP" dirty="0"/>
              <a:t>,</a:t>
            </a:r>
            <a:endParaRPr kumimoji="1" lang="ja-JP" altLang="en-US"/>
          </a:p>
        </p:txBody>
      </p:sp>
      <p:sp>
        <p:nvSpPr>
          <p:cNvPr id="5" name="テキスト ボックス 4">
            <a:extLst>
              <a:ext uri="{FF2B5EF4-FFF2-40B4-BE49-F238E27FC236}">
                <a16:creationId xmlns:a16="http://schemas.microsoft.com/office/drawing/2014/main" id="{80748D68-7A34-1447-8D3F-6A16633F0F05}"/>
              </a:ext>
            </a:extLst>
          </p:cNvPr>
          <p:cNvSpPr txBox="1"/>
          <p:nvPr/>
        </p:nvSpPr>
        <p:spPr>
          <a:xfrm>
            <a:off x="1441250" y="2670657"/>
            <a:ext cx="6091732" cy="2246769"/>
          </a:xfrm>
          <a:prstGeom prst="rect">
            <a:avLst/>
          </a:prstGeom>
          <a:noFill/>
        </p:spPr>
        <p:txBody>
          <a:bodyPr wrap="none" rtlCol="0">
            <a:spAutoFit/>
          </a:bodyPr>
          <a:lstStyle/>
          <a:p>
            <a:r>
              <a:rPr lang="en-US" altLang="ja-JP" sz="1400" dirty="0">
                <a:latin typeface="Courier" pitchFamily="2" charset="0"/>
              </a:rPr>
              <a:t> 4</a:t>
            </a:r>
          </a:p>
          <a:p>
            <a:r>
              <a:rPr lang="en-US" altLang="ja-JP" sz="1400" dirty="0" err="1">
                <a:solidFill>
                  <a:srgbClr val="FF0000"/>
                </a:solidFill>
                <a:latin typeface="Courier" pitchFamily="2" charset="0"/>
              </a:rPr>
              <a:t>mkqff-eq</a:t>
            </a:r>
            <a:endParaRPr lang="en-US" altLang="ja-JP" sz="1400" dirty="0">
              <a:solidFill>
                <a:srgbClr val="FF0000"/>
              </a:solidFill>
              <a:latin typeface="Courier" pitchFamily="2" charset="0"/>
            </a:endParaRPr>
          </a:p>
          <a:p>
            <a:r>
              <a:rPr lang="en-US" altLang="ja-JP" sz="1400" dirty="0">
                <a:latin typeface="Courier" pitchFamily="2" charset="0"/>
              </a:rPr>
              <a:t>   C    0.0000000000     0.0000000000    -0.6014736819</a:t>
            </a:r>
          </a:p>
          <a:p>
            <a:r>
              <a:rPr lang="en-US" altLang="ja-JP" sz="1400" dirty="0">
                <a:latin typeface="Courier" pitchFamily="2" charset="0"/>
              </a:rPr>
              <a:t>   O    0.0000000000    -0.0000000000     0.6027247362</a:t>
            </a:r>
          </a:p>
          <a:p>
            <a:r>
              <a:rPr lang="en-US" altLang="ja-JP" sz="1400" dirty="0">
                <a:latin typeface="Courier" pitchFamily="2" charset="0"/>
              </a:rPr>
              <a:t>   H    0.0000000000     0.9459644267    -1.2020174143</a:t>
            </a:r>
          </a:p>
          <a:p>
            <a:r>
              <a:rPr lang="en-US" altLang="ja-JP" sz="1400" dirty="0">
                <a:latin typeface="Courier" pitchFamily="2" charset="0"/>
              </a:rPr>
              <a:t>   H   -0.0000000000    -0.9459644267    -1.2020174143</a:t>
            </a:r>
          </a:p>
          <a:p>
            <a:r>
              <a:rPr lang="en-US" altLang="ja-JP" sz="1400" dirty="0">
                <a:latin typeface="Courier" pitchFamily="2" charset="0"/>
              </a:rPr>
              <a:t> 4</a:t>
            </a:r>
          </a:p>
          <a:p>
            <a:r>
              <a:rPr lang="en-US" altLang="ja-JP" sz="1400" dirty="0">
                <a:solidFill>
                  <a:srgbClr val="FF0000"/>
                </a:solidFill>
                <a:latin typeface="Courier" pitchFamily="2" charset="0"/>
              </a:rPr>
              <a:t>mkqff0-0</a:t>
            </a:r>
          </a:p>
          <a:p>
            <a:r>
              <a:rPr lang="en-US" altLang="ja-JP" sz="1400" dirty="0">
                <a:latin typeface="Courier" pitchFamily="2" charset="0"/>
              </a:rPr>
              <a:t>   C   -0.0125897498    -0.0000000000    -0.6014736819</a:t>
            </a:r>
          </a:p>
          <a:p>
            <a:r>
              <a:rPr lang="en-US" altLang="ja-JP" sz="1400" dirty="0">
                <a:latin typeface="Courier" pitchFamily="2" charset="0"/>
              </a:rPr>
              <a:t>   O    0.0031430124     0.0000000000     0.6027247362</a:t>
            </a:r>
          </a:p>
        </p:txBody>
      </p:sp>
      <p:sp>
        <p:nvSpPr>
          <p:cNvPr id="6" name="正方形/長方形 5">
            <a:extLst>
              <a:ext uri="{FF2B5EF4-FFF2-40B4-BE49-F238E27FC236}">
                <a16:creationId xmlns:a16="http://schemas.microsoft.com/office/drawing/2014/main" id="{6B9F63D0-64BD-CD4F-BCA7-65C14271C2F6}"/>
              </a:ext>
            </a:extLst>
          </p:cNvPr>
          <p:cNvSpPr/>
          <p:nvPr/>
        </p:nvSpPr>
        <p:spPr>
          <a:xfrm>
            <a:off x="1284288" y="2257640"/>
            <a:ext cx="6593751" cy="281030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a:p>
        </p:txBody>
      </p:sp>
      <p:sp>
        <p:nvSpPr>
          <p:cNvPr id="7" name="テキスト ボックス 6">
            <a:extLst>
              <a:ext uri="{FF2B5EF4-FFF2-40B4-BE49-F238E27FC236}">
                <a16:creationId xmlns:a16="http://schemas.microsoft.com/office/drawing/2014/main" id="{0E5D4BC6-B087-B545-BF25-413E020FFABD}"/>
              </a:ext>
            </a:extLst>
          </p:cNvPr>
          <p:cNvSpPr txBox="1"/>
          <p:nvPr/>
        </p:nvSpPr>
        <p:spPr>
          <a:xfrm>
            <a:off x="4058911" y="2316799"/>
            <a:ext cx="1058880" cy="369332"/>
          </a:xfrm>
          <a:prstGeom prst="rect">
            <a:avLst/>
          </a:prstGeom>
          <a:noFill/>
        </p:spPr>
        <p:txBody>
          <a:bodyPr wrap="none" rtlCol="0">
            <a:spAutoFit/>
          </a:bodyPr>
          <a:lstStyle/>
          <a:p>
            <a:r>
              <a:rPr kumimoji="1" lang="en-US" altLang="ja-JP" dirty="0" err="1">
                <a:solidFill>
                  <a:schemeClr val="accent1"/>
                </a:solidFill>
              </a:rPr>
              <a:t>makeQFF</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F1536ECE-A860-0840-9DA3-7BE5AC66197C}"/>
              </a:ext>
            </a:extLst>
          </p:cNvPr>
          <p:cNvSpPr txBox="1"/>
          <p:nvPr/>
        </p:nvSpPr>
        <p:spPr>
          <a:xfrm>
            <a:off x="700505" y="1772816"/>
            <a:ext cx="7719377" cy="369332"/>
          </a:xfrm>
          <a:prstGeom prst="rect">
            <a:avLst/>
          </a:prstGeom>
          <a:noFill/>
        </p:spPr>
        <p:txBody>
          <a:bodyPr wrap="square" rtlCol="0">
            <a:spAutoFit/>
          </a:bodyPr>
          <a:lstStyle/>
          <a:p>
            <a:r>
              <a:rPr lang="en-US" altLang="ja-JP" dirty="0" err="1"/>
              <a:t>makeQFF.xyz</a:t>
            </a:r>
            <a:r>
              <a:rPr lang="en-US" altLang="ja-JP" dirty="0"/>
              <a:t> is written in the usual </a:t>
            </a:r>
            <a:r>
              <a:rPr lang="en-US" altLang="ja-JP" dirty="0" err="1"/>
              <a:t>xyz</a:t>
            </a:r>
            <a:r>
              <a:rPr lang="en-US" altLang="ja-JP" dirty="0"/>
              <a:t> format,</a:t>
            </a:r>
            <a:endParaRPr kumimoji="1" lang="ja-JP" altLang="en-US"/>
          </a:p>
        </p:txBody>
      </p:sp>
      <p:sp>
        <p:nvSpPr>
          <p:cNvPr id="9" name="テキスト ボックス 8">
            <a:extLst>
              <a:ext uri="{FF2B5EF4-FFF2-40B4-BE49-F238E27FC236}">
                <a16:creationId xmlns:a16="http://schemas.microsoft.com/office/drawing/2014/main" id="{8A513351-C93A-9F4E-8051-AE2C1669DFB7}"/>
              </a:ext>
            </a:extLst>
          </p:cNvPr>
          <p:cNvSpPr txBox="1"/>
          <p:nvPr/>
        </p:nvSpPr>
        <p:spPr>
          <a:xfrm>
            <a:off x="2605533" y="2638950"/>
            <a:ext cx="1757019" cy="307777"/>
          </a:xfrm>
          <a:prstGeom prst="rect">
            <a:avLst/>
          </a:prstGeom>
          <a:noFill/>
        </p:spPr>
        <p:txBody>
          <a:bodyPr wrap="none" rtlCol="0">
            <a:spAutoFit/>
          </a:bodyPr>
          <a:lstStyle/>
          <a:p>
            <a:r>
              <a:rPr kumimoji="1" lang="en-US" altLang="ja-JP" sz="1400" dirty="0">
                <a:solidFill>
                  <a:srgbClr val="FF0000"/>
                </a:solidFill>
              </a:rPr>
              <a:t>The number of atoms</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E728E097-EA7C-DC44-8BCC-2353F5AFB4A2}"/>
              </a:ext>
            </a:extLst>
          </p:cNvPr>
          <p:cNvSpPr txBox="1"/>
          <p:nvPr/>
        </p:nvSpPr>
        <p:spPr>
          <a:xfrm>
            <a:off x="2605533" y="2852936"/>
            <a:ext cx="1822615" cy="307777"/>
          </a:xfrm>
          <a:prstGeom prst="rect">
            <a:avLst/>
          </a:prstGeom>
          <a:noFill/>
        </p:spPr>
        <p:txBody>
          <a:bodyPr wrap="none" rtlCol="0">
            <a:spAutoFit/>
          </a:bodyPr>
          <a:lstStyle/>
          <a:p>
            <a:r>
              <a:rPr kumimoji="1" lang="en-US" altLang="ja-JP" sz="1400" dirty="0">
                <a:solidFill>
                  <a:srgbClr val="FF0000"/>
                </a:solidFill>
              </a:rPr>
              <a:t>name of the first point</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F6131334-7B04-2040-8325-C6E69C88AD1A}"/>
              </a:ext>
            </a:extLst>
          </p:cNvPr>
          <p:cNvSpPr txBox="1"/>
          <p:nvPr/>
        </p:nvSpPr>
        <p:spPr>
          <a:xfrm>
            <a:off x="4113487" y="3392520"/>
            <a:ext cx="1312219" cy="307777"/>
          </a:xfrm>
          <a:prstGeom prst="rect">
            <a:avLst/>
          </a:prstGeom>
          <a:solidFill>
            <a:schemeClr val="bg1">
              <a:alpha val="74000"/>
            </a:schemeClr>
          </a:solidFill>
          <a:ln>
            <a:noFill/>
          </a:ln>
        </p:spPr>
        <p:txBody>
          <a:bodyPr wrap="none" rtlCol="0">
            <a:spAutoFit/>
          </a:bodyPr>
          <a:lstStyle/>
          <a:p>
            <a:r>
              <a:rPr kumimoji="1" lang="en-US" altLang="ja-JP" sz="1400" dirty="0" err="1">
                <a:solidFill>
                  <a:srgbClr val="FF0000"/>
                </a:solidFill>
              </a:rPr>
              <a:t>xyz</a:t>
            </a:r>
            <a:r>
              <a:rPr kumimoji="1" lang="en-US" altLang="ja-JP" sz="1400" dirty="0">
                <a:solidFill>
                  <a:srgbClr val="FF0000"/>
                </a:solidFill>
              </a:rPr>
              <a:t> coordinates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9A3F3F90-E37C-384D-86DB-17984A85C4C6}"/>
              </a:ext>
            </a:extLst>
          </p:cNvPr>
          <p:cNvSpPr txBox="1"/>
          <p:nvPr/>
        </p:nvSpPr>
        <p:spPr>
          <a:xfrm>
            <a:off x="4113487" y="4509120"/>
            <a:ext cx="1312219" cy="307777"/>
          </a:xfrm>
          <a:prstGeom prst="rect">
            <a:avLst/>
          </a:prstGeom>
          <a:solidFill>
            <a:schemeClr val="bg1">
              <a:alpha val="74000"/>
            </a:schemeClr>
          </a:solidFill>
          <a:ln>
            <a:noFill/>
          </a:ln>
        </p:spPr>
        <p:txBody>
          <a:bodyPr wrap="none" rtlCol="0">
            <a:spAutoFit/>
          </a:bodyPr>
          <a:lstStyle/>
          <a:p>
            <a:r>
              <a:rPr kumimoji="1" lang="en-US" altLang="ja-JP" sz="1400" dirty="0" err="1">
                <a:solidFill>
                  <a:srgbClr val="FF0000"/>
                </a:solidFill>
              </a:rPr>
              <a:t>xyz</a:t>
            </a:r>
            <a:r>
              <a:rPr kumimoji="1" lang="en-US" altLang="ja-JP" sz="1400" dirty="0">
                <a:solidFill>
                  <a:srgbClr val="FF0000"/>
                </a:solidFill>
              </a:rPr>
              <a:t> coordinates</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976E1001-3808-6F4C-A135-117C09147AAB}"/>
              </a:ext>
            </a:extLst>
          </p:cNvPr>
          <p:cNvSpPr txBox="1"/>
          <p:nvPr/>
        </p:nvSpPr>
        <p:spPr>
          <a:xfrm>
            <a:off x="2605533" y="4149080"/>
            <a:ext cx="2055434" cy="307777"/>
          </a:xfrm>
          <a:prstGeom prst="rect">
            <a:avLst/>
          </a:prstGeom>
          <a:noFill/>
        </p:spPr>
        <p:txBody>
          <a:bodyPr wrap="none" rtlCol="0">
            <a:spAutoFit/>
          </a:bodyPr>
          <a:lstStyle/>
          <a:p>
            <a:r>
              <a:rPr kumimoji="1" lang="en-US" altLang="ja-JP" sz="1400" dirty="0">
                <a:solidFill>
                  <a:srgbClr val="FF0000"/>
                </a:solidFill>
              </a:rPr>
              <a:t>name of the second point</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15FB46B8-0B0A-854B-80F2-B24788EAE4C8}"/>
              </a:ext>
            </a:extLst>
          </p:cNvPr>
          <p:cNvSpPr txBox="1"/>
          <p:nvPr/>
        </p:nvSpPr>
        <p:spPr>
          <a:xfrm>
            <a:off x="700505" y="5229200"/>
            <a:ext cx="7719377" cy="923330"/>
          </a:xfrm>
          <a:prstGeom prst="rect">
            <a:avLst/>
          </a:prstGeom>
          <a:noFill/>
        </p:spPr>
        <p:txBody>
          <a:bodyPr wrap="square" rtlCol="0">
            <a:spAutoFit/>
          </a:bodyPr>
          <a:lstStyle/>
          <a:p>
            <a:r>
              <a:rPr lang="en-US" altLang="ja-JP" dirty="0"/>
              <a:t>The name, colored in red, is the ID of each grid points. We assume you carry out the electronic structure calculations by yourself, and collect the data in a </a:t>
            </a:r>
            <a:r>
              <a:rPr lang="en-US" altLang="ja-JP" dirty="0" err="1"/>
              <a:t>minfo</a:t>
            </a:r>
            <a:r>
              <a:rPr lang="en-US" altLang="ja-JP" dirty="0"/>
              <a:t> file with a name, </a:t>
            </a:r>
            <a:r>
              <a:rPr lang="en-US" altLang="ja-JP" dirty="0" err="1"/>
              <a:t>ID.minfo</a:t>
            </a:r>
            <a:r>
              <a:rPr lang="en-US" altLang="ja-JP" dirty="0"/>
              <a:t>.</a:t>
            </a:r>
            <a:endParaRPr kumimoji="1" lang="ja-JP" altLang="en-US"/>
          </a:p>
        </p:txBody>
      </p:sp>
    </p:spTree>
    <p:extLst>
      <p:ext uri="{BB962C8B-B14F-4D97-AF65-F5344CB8AC3E}">
        <p14:creationId xmlns:p14="http://schemas.microsoft.com/office/powerpoint/2010/main" val="325420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07CC799-7421-174C-AB84-232019A4F20F}"/>
              </a:ext>
            </a:extLst>
          </p:cNvPr>
          <p:cNvSpPr>
            <a:spLocks noGrp="1"/>
          </p:cNvSpPr>
          <p:nvPr>
            <p:ph type="sldNum" sz="quarter" idx="12"/>
          </p:nvPr>
        </p:nvSpPr>
        <p:spPr/>
        <p:txBody>
          <a:bodyPr/>
          <a:lstStyle/>
          <a:p>
            <a:fld id="{7D34BB6B-1E1A-9541-9560-488905BF54FF}" type="slidenum">
              <a:rPr kumimoji="1" lang="ja-JP" altLang="en-US" smtClean="0"/>
              <a:t>1</a:t>
            </a:fld>
            <a:endParaRPr kumimoji="1" lang="ja-JP" altLang="en-US"/>
          </a:p>
        </p:txBody>
      </p:sp>
      <p:sp>
        <p:nvSpPr>
          <p:cNvPr id="3" name="テキスト ボックス 2">
            <a:extLst>
              <a:ext uri="{FF2B5EF4-FFF2-40B4-BE49-F238E27FC236}">
                <a16:creationId xmlns:a16="http://schemas.microsoft.com/office/drawing/2014/main" id="{E0734C7D-951B-B442-B1D9-63311CD723A3}"/>
              </a:ext>
            </a:extLst>
          </p:cNvPr>
          <p:cNvSpPr txBox="1"/>
          <p:nvPr/>
        </p:nvSpPr>
        <p:spPr>
          <a:xfrm>
            <a:off x="722769" y="341538"/>
            <a:ext cx="7557631" cy="618630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In this guide, I will illustrate how to use </a:t>
            </a:r>
            <a:r>
              <a:rPr kumimoji="1" lang="en-US" altLang="ja-JP" dirty="0" err="1"/>
              <a:t>MakePES</a:t>
            </a:r>
            <a:r>
              <a:rPr kumimoji="1" lang="en-US" altLang="ja-JP" dirty="0"/>
              <a:t> to </a:t>
            </a:r>
            <a:r>
              <a:rPr lang="en-US" altLang="ja-JP" dirty="0"/>
              <a:t>generate QFF, </a:t>
            </a:r>
            <a:r>
              <a:rPr lang="en-US" altLang="ja-JP" dirty="0" err="1"/>
              <a:t>GridPES</a:t>
            </a:r>
            <a:r>
              <a:rPr lang="en-US" altLang="ja-JP" dirty="0"/>
              <a:t>, and Multiresolution PES. F</a:t>
            </a:r>
            <a:r>
              <a:rPr kumimoji="1" lang="en-US" altLang="ja-JP" dirty="0"/>
              <a:t>ormaldehy</a:t>
            </a:r>
            <a:r>
              <a:rPr lang="en-US" altLang="ja-JP" dirty="0"/>
              <a:t>de (H</a:t>
            </a:r>
            <a:r>
              <a:rPr lang="en-US" altLang="ja-JP" baseline="-25000" dirty="0"/>
              <a:t>2</a:t>
            </a:r>
            <a:r>
              <a:rPr lang="en-US" altLang="ja-JP" dirty="0"/>
              <a:t>CO) is used as an example, but the method is applicable to any molecule.</a:t>
            </a:r>
            <a:endParaRPr kumimoji="1" lang="en-US" altLang="ja-JP" dirty="0"/>
          </a:p>
          <a:p>
            <a:endParaRPr lang="en-US" altLang="ja-JP" dirty="0"/>
          </a:p>
          <a:p>
            <a:pPr marL="285750" indent="-285750">
              <a:buFont typeface="Arial" panose="020B0604020202020204" pitchFamily="34" charset="0"/>
              <a:buChar char="•"/>
            </a:pPr>
            <a:r>
              <a:rPr kumimoji="1" lang="en-US" altLang="ja-JP" dirty="0" err="1"/>
              <a:t>MakePES</a:t>
            </a:r>
            <a:r>
              <a:rPr kumimoji="1" lang="en-US" altLang="ja-JP" dirty="0"/>
              <a:t> is a command line </a:t>
            </a:r>
            <a:r>
              <a:rPr lang="en-US" altLang="ja-JP" dirty="0"/>
              <a:t>based program. </a:t>
            </a:r>
            <a:r>
              <a:rPr kumimoji="1" lang="en-US" altLang="ja-JP" dirty="0"/>
              <a:t>This guide assumes that you are familiar with basic commands in UNIX. Shell scripts are given for Bourne Shell (bash).</a:t>
            </a:r>
          </a:p>
          <a:p>
            <a:endParaRPr lang="en-US" altLang="ja-JP" dirty="0"/>
          </a:p>
          <a:p>
            <a:pPr marL="285750" indent="-285750">
              <a:buFont typeface="Arial" panose="020B0604020202020204" pitchFamily="34" charset="0"/>
              <a:buChar char="•"/>
            </a:pPr>
            <a:r>
              <a:rPr kumimoji="1" lang="en-US" altLang="ja-JP" dirty="0"/>
              <a:t>This guid</a:t>
            </a:r>
            <a:r>
              <a:rPr lang="en-US" altLang="ja-JP" dirty="0"/>
              <a:t>e also </a:t>
            </a:r>
            <a:r>
              <a:rPr kumimoji="1" lang="en-US" altLang="ja-JP" dirty="0"/>
              <a:t>assumes that you have installed the program. Change “/path/to” to your installation directory when you see a command like this,</a:t>
            </a:r>
          </a:p>
          <a:p>
            <a:endParaRPr lang="en-US" altLang="ja-JP" dirty="0"/>
          </a:p>
          <a:p>
            <a:endParaRPr lang="en-US" altLang="ja-JP" dirty="0"/>
          </a:p>
          <a:p>
            <a:endParaRPr lang="en-US" altLang="ja-JP" dirty="0"/>
          </a:p>
          <a:p>
            <a:pPr marL="285750" indent="-285750">
              <a:buFont typeface="Arial" panose="020B0604020202020204" pitchFamily="34" charset="0"/>
              <a:buChar char="•"/>
            </a:pPr>
            <a:r>
              <a:rPr kumimoji="1" lang="en-US" altLang="ja-JP" dirty="0"/>
              <a:t>In this guide, we will use Gaussian for the electronic structure calculations. Make sure that you have configured “</a:t>
            </a:r>
            <a:r>
              <a:rPr kumimoji="1" lang="en-US" altLang="ja-JP" dirty="0" err="1"/>
              <a:t>runGaussian.sh</a:t>
            </a:r>
            <a:r>
              <a:rPr kumimoji="1" lang="en-US" altLang="ja-JP" dirty="0"/>
              <a:t>” and the path to it.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kumimoji="1" lang="en-US" altLang="ja-JP" dirty="0"/>
          </a:p>
          <a:p>
            <a:endParaRPr kumimoji="1" lang="en-US" altLang="ja-JP" dirty="0"/>
          </a:p>
          <a:p>
            <a:endParaRPr lang="en-US" altLang="ja-JP" dirty="0"/>
          </a:p>
          <a:p>
            <a:endParaRPr kumimoji="1" lang="en-US" altLang="ja-JP" dirty="0"/>
          </a:p>
          <a:p>
            <a:pPr marL="285750" indent="-285750">
              <a:buFont typeface="Arial" panose="020B0604020202020204" pitchFamily="34" charset="0"/>
              <a:buChar char="•"/>
            </a:pPr>
            <a:r>
              <a:rPr lang="en-US" altLang="ja-JP" dirty="0"/>
              <a:t>If you don’t use Gaussian, you may still use </a:t>
            </a:r>
            <a:r>
              <a:rPr lang="en-US" altLang="ja-JP" dirty="0" err="1"/>
              <a:t>MakePES</a:t>
            </a:r>
            <a:r>
              <a:rPr lang="en-US" altLang="ja-JP" dirty="0"/>
              <a:t> in generic mode; see 1.4 and 2.4.</a:t>
            </a:r>
            <a:endParaRPr kumimoji="1" lang="en-US" altLang="ja-JP" dirty="0"/>
          </a:p>
        </p:txBody>
      </p:sp>
      <p:sp>
        <p:nvSpPr>
          <p:cNvPr id="4" name="テキスト ボックス 3">
            <a:extLst>
              <a:ext uri="{FF2B5EF4-FFF2-40B4-BE49-F238E27FC236}">
                <a16:creationId xmlns:a16="http://schemas.microsoft.com/office/drawing/2014/main" id="{351971CC-E8BE-3F4A-989A-C9556F5526A8}"/>
              </a:ext>
            </a:extLst>
          </p:cNvPr>
          <p:cNvSpPr txBox="1"/>
          <p:nvPr/>
        </p:nvSpPr>
        <p:spPr>
          <a:xfrm>
            <a:off x="1684565" y="3234330"/>
            <a:ext cx="3345788" cy="461665"/>
          </a:xfrm>
          <a:prstGeom prst="rect">
            <a:avLst/>
          </a:prstGeom>
          <a:noFill/>
          <a:ln>
            <a:solidFill>
              <a:srgbClr val="00B050"/>
            </a:solidFill>
          </a:ln>
        </p:spPr>
        <p:txBody>
          <a:bodyPr wrap="none" rtlCol="0">
            <a:spAutoFit/>
          </a:bodyPr>
          <a:lstStyle/>
          <a:p>
            <a:r>
              <a:rPr lang="en-US" altLang="ja-JP" sz="1200" dirty="0" err="1">
                <a:latin typeface="Courier" charset="0"/>
                <a:ea typeface="Courier" charset="0"/>
                <a:cs typeface="Courier" charset="0"/>
              </a:rPr>
              <a:t>sindo_jar</a:t>
            </a:r>
            <a:r>
              <a:rPr lang="en-US" altLang="ja-JP" sz="1200" dirty="0">
                <a:latin typeface="Courier" charset="0"/>
                <a:ea typeface="Courier" charset="0"/>
                <a:cs typeface="Courier" charset="0"/>
              </a:rPr>
              <a:t>=/</a:t>
            </a:r>
            <a:r>
              <a:rPr lang="en-US" altLang="ja-JP" sz="1200" dirty="0">
                <a:solidFill>
                  <a:srgbClr val="FF0000"/>
                </a:solidFill>
                <a:latin typeface="Courier" charset="0"/>
                <a:ea typeface="Courier" charset="0"/>
                <a:cs typeface="Courier" charset="0"/>
              </a:rPr>
              <a:t>path/to</a:t>
            </a:r>
            <a:r>
              <a:rPr lang="en-US" altLang="ja-JP" sz="1200" dirty="0">
                <a:latin typeface="Courier" charset="0"/>
                <a:ea typeface="Courier" charset="0"/>
                <a:cs typeface="Courier" charset="0"/>
              </a:rPr>
              <a:t>/sindo-4.0/jar</a:t>
            </a:r>
          </a:p>
          <a:p>
            <a:r>
              <a:rPr lang="en-US" altLang="ja-JP" sz="1200" dirty="0">
                <a:latin typeface="Courier" charset="0"/>
                <a:ea typeface="Courier" charset="0"/>
                <a:cs typeface="Courier" charset="0"/>
              </a:rPr>
              <a:t>java –</a:t>
            </a:r>
            <a:r>
              <a:rPr lang="en-US" altLang="ja-JP" sz="1200" dirty="0" err="1">
                <a:latin typeface="Courier" charset="0"/>
                <a:ea typeface="Courier" charset="0"/>
                <a:cs typeface="Courier" charset="0"/>
              </a:rPr>
              <a:t>cp</a:t>
            </a:r>
            <a:r>
              <a:rPr lang="en-US" altLang="ja-JP" sz="1200" dirty="0">
                <a:latin typeface="Courier" charset="0"/>
                <a:ea typeface="Courier" charset="0"/>
                <a:cs typeface="Courier" charset="0"/>
              </a:rPr>
              <a:t> ‘$</a:t>
            </a:r>
            <a:r>
              <a:rPr lang="en-US" altLang="ja-JP" sz="1200" dirty="0" err="1">
                <a:latin typeface="Courier" charset="0"/>
                <a:ea typeface="Courier" charset="0"/>
                <a:cs typeface="Courier" charset="0"/>
              </a:rPr>
              <a:t>sindo_jar</a:t>
            </a:r>
            <a:r>
              <a:rPr lang="en-US" altLang="ja-JP" sz="1200" dirty="0">
                <a:latin typeface="Courier" charset="0"/>
                <a:ea typeface="Courier" charset="0"/>
                <a:cs typeface="Courier" charset="0"/>
              </a:rPr>
              <a:t>/*' </a:t>
            </a:r>
            <a:r>
              <a:rPr lang="en-US" altLang="ja-JP" sz="1200" dirty="0" err="1">
                <a:latin typeface="Courier" charset="0"/>
                <a:ea typeface="Courier" charset="0"/>
                <a:cs typeface="Courier" charset="0"/>
              </a:rPr>
              <a:t>RunMakePES</a:t>
            </a:r>
            <a:endParaRPr lang="en-US" altLang="ja-JP" sz="1200" dirty="0">
              <a:latin typeface="Courier" charset="0"/>
              <a:ea typeface="Courier" charset="0"/>
              <a:cs typeface="Courier" charset="0"/>
            </a:endParaRPr>
          </a:p>
        </p:txBody>
      </p:sp>
      <p:sp>
        <p:nvSpPr>
          <p:cNvPr id="5" name="テキスト ボックス 4">
            <a:extLst>
              <a:ext uri="{FF2B5EF4-FFF2-40B4-BE49-F238E27FC236}">
                <a16:creationId xmlns:a16="http://schemas.microsoft.com/office/drawing/2014/main" id="{F3D61BA9-3BB7-C24D-AEB6-7E9BB68C1495}"/>
              </a:ext>
            </a:extLst>
          </p:cNvPr>
          <p:cNvSpPr txBox="1"/>
          <p:nvPr/>
        </p:nvSpPr>
        <p:spPr>
          <a:xfrm>
            <a:off x="1684565" y="4581128"/>
            <a:ext cx="4554452" cy="1015663"/>
          </a:xfrm>
          <a:prstGeom prst="rect">
            <a:avLst/>
          </a:prstGeom>
          <a:noFill/>
          <a:ln>
            <a:solidFill>
              <a:srgbClr val="00B050"/>
            </a:solidFill>
          </a:ln>
        </p:spPr>
        <p:txBody>
          <a:bodyPr wrap="none" rtlCol="0">
            <a:spAutoFit/>
          </a:bodyPr>
          <a:lstStyle/>
          <a:p>
            <a:r>
              <a:rPr lang="en-US" altLang="ja-JP" sz="1200" dirty="0">
                <a:latin typeface="Courier" charset="0"/>
                <a:ea typeface="Courier" charset="0"/>
                <a:cs typeface="Courier" charset="0"/>
              </a:rPr>
              <a:t>&gt; export PATH=${PATH}:/</a:t>
            </a:r>
            <a:r>
              <a:rPr lang="en-US" altLang="ja-JP" sz="1200" dirty="0">
                <a:solidFill>
                  <a:srgbClr val="FF0000"/>
                </a:solidFill>
                <a:latin typeface="Courier" charset="0"/>
                <a:ea typeface="Courier" charset="0"/>
                <a:cs typeface="Courier" charset="0"/>
              </a:rPr>
              <a:t>path/to</a:t>
            </a:r>
            <a:r>
              <a:rPr lang="en-US" altLang="ja-JP" sz="1200" dirty="0">
                <a:latin typeface="Courier" charset="0"/>
                <a:ea typeface="Courier" charset="0"/>
                <a:cs typeface="Courier" charset="0"/>
              </a:rPr>
              <a:t>/sindo-4.0/script</a:t>
            </a:r>
          </a:p>
          <a:p>
            <a:r>
              <a:rPr lang="en-US" altLang="ja-JP" sz="1200" dirty="0">
                <a:latin typeface="Courier" charset="0"/>
                <a:ea typeface="Courier" charset="0"/>
                <a:cs typeface="Courier" charset="0"/>
              </a:rPr>
              <a:t>&gt; </a:t>
            </a:r>
            <a:r>
              <a:rPr lang="en-US" altLang="ja-JP" sz="1200" dirty="0" err="1">
                <a:latin typeface="Courier" charset="0"/>
                <a:ea typeface="Courier" charset="0"/>
                <a:cs typeface="Courier" charset="0"/>
              </a:rPr>
              <a:t>runGaussian.sh</a:t>
            </a:r>
            <a:endParaRPr lang="en-US" altLang="ja-JP" sz="1200" dirty="0">
              <a:latin typeface="Courier" charset="0"/>
              <a:ea typeface="Courier" charset="0"/>
              <a:cs typeface="Courier" charset="0"/>
            </a:endParaRPr>
          </a:p>
          <a:p>
            <a:r>
              <a:rPr lang="en-US" altLang="ja-JP" sz="1200" dirty="0">
                <a:latin typeface="Courier" charset="0"/>
                <a:ea typeface="Courier" charset="0"/>
                <a:cs typeface="Courier" charset="0"/>
              </a:rPr>
              <a:t>USAGE: </a:t>
            </a:r>
            <a:r>
              <a:rPr lang="en-US" altLang="ja-JP" sz="1200" dirty="0" err="1">
                <a:latin typeface="Courier" charset="0"/>
                <a:ea typeface="Courier" charset="0"/>
                <a:cs typeface="Courier" charset="0"/>
              </a:rPr>
              <a:t>runGaussian.sh</a:t>
            </a:r>
            <a:r>
              <a:rPr lang="en-US" altLang="ja-JP" sz="1200" dirty="0">
                <a:latin typeface="Courier" charset="0"/>
                <a:ea typeface="Courier" charset="0"/>
                <a:cs typeface="Courier" charset="0"/>
              </a:rPr>
              <a:t> </a:t>
            </a:r>
            <a:r>
              <a:rPr lang="en-US" altLang="ja-JP" sz="1200" dirty="0" err="1">
                <a:latin typeface="Courier" charset="0"/>
                <a:ea typeface="Courier" charset="0"/>
                <a:cs typeface="Courier" charset="0"/>
              </a:rPr>
              <a:t>arg</a:t>
            </a:r>
            <a:r>
              <a:rPr lang="en-US" altLang="ja-JP" sz="1200" dirty="0">
                <a:latin typeface="Courier" charset="0"/>
                <a:ea typeface="Courier" charset="0"/>
                <a:cs typeface="Courier" charset="0"/>
              </a:rPr>
              <a:t>[1] </a:t>
            </a:r>
            <a:r>
              <a:rPr lang="en-US" altLang="ja-JP" sz="1200" dirty="0" err="1">
                <a:latin typeface="Courier" charset="0"/>
                <a:ea typeface="Courier" charset="0"/>
                <a:cs typeface="Courier" charset="0"/>
              </a:rPr>
              <a:t>arg</a:t>
            </a:r>
            <a:r>
              <a:rPr lang="en-US" altLang="ja-JP" sz="1200" dirty="0">
                <a:latin typeface="Courier" charset="0"/>
                <a:ea typeface="Courier" charset="0"/>
                <a:cs typeface="Courier" charset="0"/>
              </a:rPr>
              <a:t>[2]</a:t>
            </a:r>
          </a:p>
          <a:p>
            <a:r>
              <a:rPr lang="en-US" altLang="ja-JP" sz="1200" dirty="0" err="1">
                <a:latin typeface="Courier" charset="0"/>
                <a:ea typeface="Courier" charset="0"/>
                <a:cs typeface="Courier" charset="0"/>
              </a:rPr>
              <a:t>arg</a:t>
            </a:r>
            <a:r>
              <a:rPr lang="en-US" altLang="ja-JP" sz="1200" dirty="0">
                <a:latin typeface="Courier" charset="0"/>
                <a:ea typeface="Courier" charset="0"/>
                <a:cs typeface="Courier" charset="0"/>
              </a:rPr>
              <a:t>[1] : current directory</a:t>
            </a:r>
          </a:p>
          <a:p>
            <a:r>
              <a:rPr lang="en-US" altLang="ja-JP" sz="1200" dirty="0" err="1">
                <a:latin typeface="Courier" charset="0"/>
                <a:ea typeface="Courier" charset="0"/>
                <a:cs typeface="Courier" charset="0"/>
              </a:rPr>
              <a:t>arg</a:t>
            </a:r>
            <a:r>
              <a:rPr lang="en-US" altLang="ja-JP" sz="1200" dirty="0">
                <a:latin typeface="Courier" charset="0"/>
                <a:ea typeface="Courier" charset="0"/>
                <a:cs typeface="Courier" charset="0"/>
              </a:rPr>
              <a:t>[2] : input file</a:t>
            </a:r>
          </a:p>
        </p:txBody>
      </p:sp>
    </p:spTree>
    <p:extLst>
      <p:ext uri="{BB962C8B-B14F-4D97-AF65-F5344CB8AC3E}">
        <p14:creationId xmlns:p14="http://schemas.microsoft.com/office/powerpoint/2010/main" val="211308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FAB3367-0C55-FD4E-A355-845ACB92D461}"/>
              </a:ext>
            </a:extLst>
          </p:cNvPr>
          <p:cNvSpPr>
            <a:spLocks noGrp="1"/>
          </p:cNvSpPr>
          <p:nvPr>
            <p:ph type="sldNum" sz="quarter" idx="12"/>
          </p:nvPr>
        </p:nvSpPr>
        <p:spPr/>
        <p:txBody>
          <a:bodyPr/>
          <a:lstStyle/>
          <a:p>
            <a:fld id="{7D34BB6B-1E1A-9541-9560-488905BF54FF}" type="slidenum">
              <a:rPr kumimoji="1" lang="ja-JP" altLang="en-US" smtClean="0"/>
              <a:t>19</a:t>
            </a:fld>
            <a:endParaRPr kumimoji="1" lang="ja-JP" altLang="en-US"/>
          </a:p>
        </p:txBody>
      </p:sp>
      <p:sp>
        <p:nvSpPr>
          <p:cNvPr id="3" name="テキスト ボックス 2">
            <a:extLst>
              <a:ext uri="{FF2B5EF4-FFF2-40B4-BE49-F238E27FC236}">
                <a16:creationId xmlns:a16="http://schemas.microsoft.com/office/drawing/2014/main" id="{72BA93C4-4D91-0845-90B4-C2F3B5B45956}"/>
              </a:ext>
            </a:extLst>
          </p:cNvPr>
          <p:cNvSpPr txBox="1"/>
          <p:nvPr/>
        </p:nvSpPr>
        <p:spPr>
          <a:xfrm>
            <a:off x="700086" y="604767"/>
            <a:ext cx="7943850" cy="646331"/>
          </a:xfrm>
          <a:prstGeom prst="rect">
            <a:avLst/>
          </a:prstGeom>
          <a:noFill/>
        </p:spPr>
        <p:txBody>
          <a:bodyPr wrap="square" rtlCol="0">
            <a:spAutoFit/>
          </a:bodyPr>
          <a:lstStyle/>
          <a:p>
            <a:r>
              <a:rPr lang="en-US" altLang="ja-JP" dirty="0"/>
              <a:t>Run the electronic structure calculations and </a:t>
            </a:r>
            <a:r>
              <a:rPr lang="en-US" altLang="ja-JP" dirty="0" err="1"/>
              <a:t>generete</a:t>
            </a:r>
            <a:r>
              <a:rPr lang="en-US" altLang="ja-JP" dirty="0"/>
              <a:t> </a:t>
            </a:r>
            <a:r>
              <a:rPr lang="en-US" altLang="ja-JP" dirty="0" err="1"/>
              <a:t>minfo</a:t>
            </a:r>
            <a:r>
              <a:rPr lang="en-US" altLang="ja-JP" dirty="0"/>
              <a:t> files by yourself. Locate the </a:t>
            </a:r>
            <a:r>
              <a:rPr lang="en-US" altLang="ja-JP" dirty="0" err="1"/>
              <a:t>minfo</a:t>
            </a:r>
            <a:r>
              <a:rPr lang="en-US" altLang="ja-JP" dirty="0"/>
              <a:t> files in a </a:t>
            </a:r>
            <a:r>
              <a:rPr lang="en-US" altLang="ja-JP" dirty="0" err="1"/>
              <a:t>minfo.files</a:t>
            </a:r>
            <a:r>
              <a:rPr lang="en-US" altLang="ja-JP" dirty="0"/>
              <a:t> folder,  </a:t>
            </a:r>
            <a:endParaRPr lang="ja-JP" altLang="en-US"/>
          </a:p>
        </p:txBody>
      </p:sp>
      <p:sp>
        <p:nvSpPr>
          <p:cNvPr id="4" name="テキスト ボックス 3">
            <a:extLst>
              <a:ext uri="{FF2B5EF4-FFF2-40B4-BE49-F238E27FC236}">
                <a16:creationId xmlns:a16="http://schemas.microsoft.com/office/drawing/2014/main" id="{07C062AB-AAF3-F64B-BBC7-B95E2F1DCF5D}"/>
              </a:ext>
            </a:extLst>
          </p:cNvPr>
          <p:cNvSpPr txBox="1"/>
          <p:nvPr/>
        </p:nvSpPr>
        <p:spPr>
          <a:xfrm>
            <a:off x="1015039" y="1345481"/>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a:t>
            </a:r>
          </a:p>
          <a:p>
            <a:r>
              <a:rPr lang="en-US" altLang="ja-JP" sz="1400" dirty="0" err="1">
                <a:latin typeface="Courier" charset="0"/>
                <a:ea typeface="Courier" charset="0"/>
                <a:cs typeface="Courier" charset="0"/>
              </a:rPr>
              <a:t>mkqff-eq.minfo</a:t>
            </a:r>
            <a:r>
              <a:rPr lang="en-US" altLang="ja-JP" sz="1400" dirty="0">
                <a:latin typeface="Courier" charset="0"/>
                <a:ea typeface="Courier" charset="0"/>
                <a:cs typeface="Courier" charset="0"/>
              </a:rPr>
              <a:t>  mkqff0-1.minfo  mkqff1-1.minfo  mkqff2-1.minfo  mkqff3-1.minfo  mkqff4-1.minfo  mkqff5-1.minfo  mkqff0-0.minfo  mkqff1-0.minfo  mkqff2-0.minfo  mkqff3-0.minfo  mkqff4-0.minfo  mkqff5-0.minfo</a:t>
            </a:r>
          </a:p>
        </p:txBody>
      </p:sp>
      <p:sp>
        <p:nvSpPr>
          <p:cNvPr id="5" name="テキスト ボックス 4">
            <a:extLst>
              <a:ext uri="{FF2B5EF4-FFF2-40B4-BE49-F238E27FC236}">
                <a16:creationId xmlns:a16="http://schemas.microsoft.com/office/drawing/2014/main" id="{3C555FFC-0E70-494D-BF45-26C4C0A0AC50}"/>
              </a:ext>
            </a:extLst>
          </p:cNvPr>
          <p:cNvSpPr txBox="1"/>
          <p:nvPr/>
        </p:nvSpPr>
        <p:spPr>
          <a:xfrm>
            <a:off x="1015038" y="3250127"/>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kumimoji="1"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makeQFF.xyz</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prop_no_1.mop</a:t>
            </a:r>
          </a:p>
        </p:txBody>
      </p:sp>
      <p:sp>
        <p:nvSpPr>
          <p:cNvPr id="6" name="テキスト ボックス 5">
            <a:extLst>
              <a:ext uri="{FF2B5EF4-FFF2-40B4-BE49-F238E27FC236}">
                <a16:creationId xmlns:a16="http://schemas.microsoft.com/office/drawing/2014/main" id="{50B0A6DA-7AC0-7644-88DE-C166D4040E27}"/>
              </a:ext>
            </a:extLst>
          </p:cNvPr>
          <p:cNvSpPr txBox="1"/>
          <p:nvPr/>
        </p:nvSpPr>
        <p:spPr>
          <a:xfrm>
            <a:off x="705347" y="2764234"/>
            <a:ext cx="7719377" cy="369332"/>
          </a:xfrm>
          <a:prstGeom prst="rect">
            <a:avLst/>
          </a:prstGeom>
          <a:noFill/>
        </p:spPr>
        <p:txBody>
          <a:bodyPr wrap="square" rtlCol="0">
            <a:spAutoFit/>
          </a:bodyPr>
          <a:lstStyle/>
          <a:p>
            <a:r>
              <a:rPr lang="en-US" altLang="ja-JP" dirty="0"/>
              <a:t>Run the program again (no need to change anything in </a:t>
            </a:r>
            <a:r>
              <a:rPr lang="en-US" altLang="ja-JP" dirty="0" err="1"/>
              <a:t>makePES.xml</a:t>
            </a:r>
            <a:r>
              <a:rPr lang="en-US" altLang="ja-JP" dirty="0"/>
              <a:t>).</a:t>
            </a:r>
            <a:endParaRPr kumimoji="1" lang="ja-JP" altLang="en-US"/>
          </a:p>
        </p:txBody>
      </p:sp>
      <p:sp>
        <p:nvSpPr>
          <p:cNvPr id="7" name="テキスト ボックス 6">
            <a:extLst>
              <a:ext uri="{FF2B5EF4-FFF2-40B4-BE49-F238E27FC236}">
                <a16:creationId xmlns:a16="http://schemas.microsoft.com/office/drawing/2014/main" id="{C40D95BC-3992-FA4C-94F0-921A598B09C4}"/>
              </a:ext>
            </a:extLst>
          </p:cNvPr>
          <p:cNvSpPr txBox="1"/>
          <p:nvPr/>
        </p:nvSpPr>
        <p:spPr>
          <a:xfrm>
            <a:off x="757238" y="4515565"/>
            <a:ext cx="7523162" cy="1477328"/>
          </a:xfrm>
          <a:prstGeom prst="rect">
            <a:avLst/>
          </a:prstGeom>
          <a:noFill/>
        </p:spPr>
        <p:txBody>
          <a:bodyPr wrap="square" rtlCol="0">
            <a:spAutoFit/>
          </a:bodyPr>
          <a:lstStyle/>
          <a:p>
            <a:r>
              <a:rPr lang="en-US" altLang="ja-JP" dirty="0"/>
              <a:t>The program produces the </a:t>
            </a:r>
            <a:r>
              <a:rPr lang="en-US" altLang="ja-JP" dirty="0" err="1"/>
              <a:t>mopfile</a:t>
            </a:r>
            <a:r>
              <a:rPr lang="en-US" altLang="ja-JP" dirty="0"/>
              <a:t>.</a:t>
            </a:r>
          </a:p>
          <a:p>
            <a:endParaRPr lang="en-US" altLang="ja-JP" dirty="0"/>
          </a:p>
          <a:p>
            <a:r>
              <a:rPr lang="en-US" altLang="ja-JP" dirty="0"/>
              <a:t>The two log folders contains the files for the first step (log1_genxyz), and the files for the second step (log2_genmop).</a:t>
            </a:r>
          </a:p>
          <a:p>
            <a:endParaRPr lang="en-US" altLang="ja-JP" dirty="0"/>
          </a:p>
        </p:txBody>
      </p:sp>
    </p:spTree>
    <p:extLst>
      <p:ext uri="{BB962C8B-B14F-4D97-AF65-F5344CB8AC3E}">
        <p14:creationId xmlns:p14="http://schemas.microsoft.com/office/powerpoint/2010/main" val="112181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4EFDB02-E44D-7D4E-80AA-65F7FE502883}"/>
              </a:ext>
            </a:extLst>
          </p:cNvPr>
          <p:cNvSpPr>
            <a:spLocks noGrp="1"/>
          </p:cNvSpPr>
          <p:nvPr>
            <p:ph type="sldNum" sz="quarter" idx="12"/>
          </p:nvPr>
        </p:nvSpPr>
        <p:spPr/>
        <p:txBody>
          <a:bodyPr/>
          <a:lstStyle/>
          <a:p>
            <a:fld id="{7D34BB6B-1E1A-9541-9560-488905BF54FF}" type="slidenum">
              <a:rPr kumimoji="1" lang="ja-JP" altLang="en-US" smtClean="0"/>
              <a:t>20</a:t>
            </a:fld>
            <a:endParaRPr kumimoji="1" lang="ja-JP" altLang="en-US"/>
          </a:p>
        </p:txBody>
      </p:sp>
      <p:sp>
        <p:nvSpPr>
          <p:cNvPr id="3" name="テキスト ボックス 2">
            <a:extLst>
              <a:ext uri="{FF2B5EF4-FFF2-40B4-BE49-F238E27FC236}">
                <a16:creationId xmlns:a16="http://schemas.microsoft.com/office/drawing/2014/main" id="{F770337C-04AC-3141-BE0A-4E5B102C9DEE}"/>
              </a:ext>
            </a:extLst>
          </p:cNvPr>
          <p:cNvSpPr txBox="1"/>
          <p:nvPr/>
        </p:nvSpPr>
        <p:spPr>
          <a:xfrm>
            <a:off x="391885" y="171448"/>
            <a:ext cx="2215863" cy="461665"/>
          </a:xfrm>
          <a:prstGeom prst="rect">
            <a:avLst/>
          </a:prstGeom>
          <a:noFill/>
        </p:spPr>
        <p:txBody>
          <a:bodyPr wrap="none" rtlCol="0">
            <a:spAutoFit/>
          </a:bodyPr>
          <a:lstStyle/>
          <a:p>
            <a:pPr>
              <a:defRPr/>
            </a:pPr>
            <a:r>
              <a:rPr lang="en-US" altLang="ja-JP" sz="2400" dirty="0">
                <a:solidFill>
                  <a:srgbClr val="000000"/>
                </a:solidFill>
                <a:cs typeface="メイリオ" charset="-128"/>
              </a:rPr>
              <a:t>2. Grid potential</a:t>
            </a:r>
          </a:p>
        </p:txBody>
      </p:sp>
      <p:sp>
        <p:nvSpPr>
          <p:cNvPr id="4" name="テキスト ボックス 3">
            <a:extLst>
              <a:ext uri="{FF2B5EF4-FFF2-40B4-BE49-F238E27FC236}">
                <a16:creationId xmlns:a16="http://schemas.microsoft.com/office/drawing/2014/main" id="{B2D2DDC6-3F6B-CD4B-A542-35EA59337903}"/>
              </a:ext>
            </a:extLst>
          </p:cNvPr>
          <p:cNvSpPr txBox="1"/>
          <p:nvPr/>
        </p:nvSpPr>
        <p:spPr>
          <a:xfrm>
            <a:off x="820179" y="1306784"/>
            <a:ext cx="7560233" cy="646331"/>
          </a:xfrm>
          <a:prstGeom prst="rect">
            <a:avLst/>
          </a:prstGeom>
          <a:noFill/>
        </p:spPr>
        <p:txBody>
          <a:bodyPr wrap="square" rtlCol="0">
            <a:spAutoFit/>
          </a:bodyPr>
          <a:lstStyle/>
          <a:p>
            <a:r>
              <a:rPr kumimoji="1" lang="en-US" altLang="ja-JP" dirty="0"/>
              <a:t>In this section, we generate a grid potential [2]. Proceed to 2.g</a:t>
            </a:r>
            <a:r>
              <a:rPr lang="en-US" altLang="ja-JP" dirty="0"/>
              <a:t>rid_h2co/2-1.1MR</a:t>
            </a:r>
            <a:r>
              <a:rPr kumimoji="1" lang="en-US" altLang="ja-JP" dirty="0"/>
              <a:t> to find input files,</a:t>
            </a:r>
            <a:endParaRPr kumimoji="1" lang="ja-JP" altLang="en-US"/>
          </a:p>
        </p:txBody>
      </p:sp>
      <p:sp>
        <p:nvSpPr>
          <p:cNvPr id="5" name="テキスト ボックス 4">
            <a:extLst>
              <a:ext uri="{FF2B5EF4-FFF2-40B4-BE49-F238E27FC236}">
                <a16:creationId xmlns:a16="http://schemas.microsoft.com/office/drawing/2014/main" id="{7C383AD0-0B36-E845-8772-D909D289608A}"/>
              </a:ext>
            </a:extLst>
          </p:cNvPr>
          <p:cNvSpPr txBox="1"/>
          <p:nvPr/>
        </p:nvSpPr>
        <p:spPr>
          <a:xfrm>
            <a:off x="542925" y="797815"/>
            <a:ext cx="7943850" cy="400110"/>
          </a:xfrm>
          <a:prstGeom prst="rect">
            <a:avLst/>
          </a:prstGeom>
          <a:noFill/>
          <a:ln>
            <a:solidFill>
              <a:schemeClr val="tx1"/>
            </a:solidFill>
          </a:ln>
        </p:spPr>
        <p:txBody>
          <a:bodyPr wrap="square" rtlCol="0">
            <a:spAutoFit/>
          </a:bodyPr>
          <a:lstStyle/>
          <a:p>
            <a:r>
              <a:rPr lang="en-US" altLang="ja-JP" sz="2000" dirty="0"/>
              <a:t>2.1. 1MR-grid PES</a:t>
            </a:r>
            <a:endParaRPr kumimoji="1" lang="ja-JP" altLang="en-US" sz="2000"/>
          </a:p>
        </p:txBody>
      </p:sp>
      <p:cxnSp>
        <p:nvCxnSpPr>
          <p:cNvPr id="6" name="直線コネクタ 5">
            <a:extLst>
              <a:ext uri="{FF2B5EF4-FFF2-40B4-BE49-F238E27FC236}">
                <a16:creationId xmlns:a16="http://schemas.microsoft.com/office/drawing/2014/main" id="{938A5DD9-E7ED-7842-A349-9FEBB8563E97}"/>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8701262A-168D-1543-A1C5-5C2BB340B505}"/>
              </a:ext>
            </a:extLst>
          </p:cNvPr>
          <p:cNvSpPr txBox="1"/>
          <p:nvPr/>
        </p:nvSpPr>
        <p:spPr>
          <a:xfrm>
            <a:off x="1115050" y="2025154"/>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2.grid_h2co/2-1.1MR</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8" name="テキスト ボックス 7">
            <a:extLst>
              <a:ext uri="{FF2B5EF4-FFF2-40B4-BE49-F238E27FC236}">
                <a16:creationId xmlns:a16="http://schemas.microsoft.com/office/drawing/2014/main" id="{F8EC0263-298C-DB43-8AAB-C090479CD5C6}"/>
              </a:ext>
            </a:extLst>
          </p:cNvPr>
          <p:cNvSpPr txBox="1"/>
          <p:nvPr/>
        </p:nvSpPr>
        <p:spPr>
          <a:xfrm>
            <a:off x="821625" y="2796173"/>
            <a:ext cx="7629525" cy="923330"/>
          </a:xfrm>
          <a:prstGeom prst="rect">
            <a:avLst/>
          </a:prstGeom>
          <a:noFill/>
        </p:spPr>
        <p:txBody>
          <a:bodyPr wrap="square" rtlCol="0">
            <a:spAutoFit/>
          </a:bodyPr>
          <a:lstStyle/>
          <a:p>
            <a:r>
              <a:rPr lang="en-US" altLang="ja-JP" dirty="0" err="1"/>
              <a:t>makePES.xml</a:t>
            </a:r>
            <a:r>
              <a:rPr kumimoji="1" lang="en-US" altLang="ja-JP" dirty="0"/>
              <a:t> has the same &lt;</a:t>
            </a:r>
            <a:r>
              <a:rPr kumimoji="1" lang="en-US" altLang="ja-JP" dirty="0" err="1"/>
              <a:t>qchem</a:t>
            </a:r>
            <a:r>
              <a:rPr kumimoji="1" lang="en-US" altLang="ja-JP" dirty="0"/>
              <a:t>&gt; section as before. A new </a:t>
            </a:r>
            <a:r>
              <a:rPr lang="en-US" altLang="ja-JP" dirty="0"/>
              <a:t>section &lt;grid&gt; replaces &lt;</a:t>
            </a:r>
            <a:r>
              <a:rPr lang="en-US" altLang="ja-JP" dirty="0" err="1"/>
              <a:t>qff</a:t>
            </a:r>
            <a:r>
              <a:rPr lang="en-US" altLang="ja-JP" dirty="0"/>
              <a:t>&gt;. We also set &lt;dipole&gt; to true to generate dipole </a:t>
            </a:r>
            <a:r>
              <a:rPr lang="en-US" altLang="ja-JP" dirty="0" err="1"/>
              <a:t>memoent</a:t>
            </a:r>
            <a:r>
              <a:rPr lang="en-US" altLang="ja-JP" dirty="0"/>
              <a:t> surfaces.</a:t>
            </a:r>
          </a:p>
        </p:txBody>
      </p:sp>
      <p:sp>
        <p:nvSpPr>
          <p:cNvPr id="9" name="テキスト ボックス 8">
            <a:extLst>
              <a:ext uri="{FF2B5EF4-FFF2-40B4-BE49-F238E27FC236}">
                <a16:creationId xmlns:a16="http://schemas.microsoft.com/office/drawing/2014/main" id="{39B42396-6B3C-144D-94EA-F3076C1DB2FC}"/>
              </a:ext>
            </a:extLst>
          </p:cNvPr>
          <p:cNvSpPr txBox="1"/>
          <p:nvPr/>
        </p:nvSpPr>
        <p:spPr>
          <a:xfrm>
            <a:off x="1971181" y="3971126"/>
            <a:ext cx="5177251" cy="2246769"/>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r>
              <a:rPr lang="en-US" altLang="ja-JP" sz="1400" dirty="0"/>
              <a:t>   &lt;MR          value=”1" /&gt;</a:t>
            </a:r>
          </a:p>
          <a:p>
            <a:r>
              <a:rPr lang="en-US" altLang="ja-JP" sz="1400" dirty="0"/>
              <a:t>   &lt;dipole     value="true" /&gt;</a:t>
            </a:r>
          </a:p>
          <a:p>
            <a:r>
              <a:rPr lang="en-US" altLang="ja-JP" sz="1400" dirty="0"/>
              <a:t>   …</a:t>
            </a:r>
          </a:p>
          <a:p>
            <a:r>
              <a:rPr lang="en-US" altLang="ja-JP" sz="1400" dirty="0"/>
              <a:t>   &lt;grid&gt;</a:t>
            </a:r>
          </a:p>
          <a:p>
            <a:r>
              <a:rPr lang="en-US" altLang="ja-JP" sz="1400" dirty="0"/>
              <a:t>      &lt;</a:t>
            </a:r>
            <a:r>
              <a:rPr lang="en-US" altLang="ja-JP" sz="1400" dirty="0" err="1"/>
              <a:t>ngrid</a:t>
            </a:r>
            <a:r>
              <a:rPr lang="en-US" altLang="ja-JP" sz="1400" dirty="0"/>
              <a:t>  value="11" /&gt;</a:t>
            </a:r>
          </a:p>
          <a:p>
            <a:r>
              <a:rPr lang="en-US" altLang="ja-JP" sz="1400" dirty="0"/>
              <a:t>      &lt;</a:t>
            </a:r>
            <a:r>
              <a:rPr lang="en-US" altLang="ja-JP" sz="1400" dirty="0" err="1"/>
              <a:t>fullmc</a:t>
            </a:r>
            <a:r>
              <a:rPr lang="en-US" altLang="ja-JP" sz="1400" dirty="0"/>
              <a:t> value="true"/&gt;</a:t>
            </a:r>
          </a:p>
          <a:p>
            <a:r>
              <a:rPr lang="en-US" altLang="ja-JP" sz="1400" dirty="0"/>
              <a:t>   &lt;/grid&gt;</a:t>
            </a:r>
          </a:p>
          <a:p>
            <a:r>
              <a:rPr lang="en-US" altLang="ja-JP" sz="1400" dirty="0"/>
              <a:t>&lt;/</a:t>
            </a:r>
            <a:r>
              <a:rPr lang="en-US" altLang="ja-JP" sz="1400" dirty="0" err="1"/>
              <a:t>makePES</a:t>
            </a:r>
            <a:r>
              <a:rPr lang="en-US" altLang="ja-JP" sz="1400" dirty="0"/>
              <a:t>&gt;   </a:t>
            </a:r>
            <a:endParaRPr kumimoji="1" lang="ja-JP" altLang="en-US" sz="1400"/>
          </a:p>
        </p:txBody>
      </p:sp>
      <p:sp>
        <p:nvSpPr>
          <p:cNvPr id="10" name="正方形/長方形 9">
            <a:extLst>
              <a:ext uri="{FF2B5EF4-FFF2-40B4-BE49-F238E27FC236}">
                <a16:creationId xmlns:a16="http://schemas.microsoft.com/office/drawing/2014/main" id="{A6581035-3166-644B-A8DF-64397604ABB2}"/>
              </a:ext>
            </a:extLst>
          </p:cNvPr>
          <p:cNvSpPr/>
          <p:nvPr/>
        </p:nvSpPr>
        <p:spPr>
          <a:xfrm>
            <a:off x="1627982" y="3686175"/>
            <a:ext cx="6088060" cy="258762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2" name="テキスト ボックス 11">
            <a:extLst>
              <a:ext uri="{FF2B5EF4-FFF2-40B4-BE49-F238E27FC236}">
                <a16:creationId xmlns:a16="http://schemas.microsoft.com/office/drawing/2014/main" id="{975BB473-E8BA-D646-BDE4-09368C201022}"/>
              </a:ext>
            </a:extLst>
          </p:cNvPr>
          <p:cNvSpPr txBox="1"/>
          <p:nvPr/>
        </p:nvSpPr>
        <p:spPr>
          <a:xfrm>
            <a:off x="4100867" y="4399333"/>
            <a:ext cx="1564146" cy="307777"/>
          </a:xfrm>
          <a:prstGeom prst="rect">
            <a:avLst/>
          </a:prstGeom>
          <a:noFill/>
        </p:spPr>
        <p:txBody>
          <a:bodyPr wrap="none" rtlCol="0">
            <a:spAutoFit/>
          </a:bodyPr>
          <a:lstStyle/>
          <a:p>
            <a:r>
              <a:rPr lang="en-US" altLang="ja-JP" sz="1400" dirty="0">
                <a:solidFill>
                  <a:srgbClr val="FF0000"/>
                </a:solidFill>
              </a:rPr>
              <a:t>MR=1 for 1MR-PES</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396ECE67-D176-5348-9D49-70D2F087318B}"/>
              </a:ext>
            </a:extLst>
          </p:cNvPr>
          <p:cNvSpPr txBox="1"/>
          <p:nvPr/>
        </p:nvSpPr>
        <p:spPr>
          <a:xfrm>
            <a:off x="4144167" y="3728839"/>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4" name="テキスト ボックス 13">
            <a:extLst>
              <a:ext uri="{FF2B5EF4-FFF2-40B4-BE49-F238E27FC236}">
                <a16:creationId xmlns:a16="http://schemas.microsoft.com/office/drawing/2014/main" id="{5A5F7E3B-357D-6A40-9FCD-2A7C163FA631}"/>
              </a:ext>
            </a:extLst>
          </p:cNvPr>
          <p:cNvSpPr txBox="1"/>
          <p:nvPr/>
        </p:nvSpPr>
        <p:spPr>
          <a:xfrm>
            <a:off x="4100867" y="4667226"/>
            <a:ext cx="2643031" cy="307777"/>
          </a:xfrm>
          <a:prstGeom prst="rect">
            <a:avLst/>
          </a:prstGeom>
          <a:noFill/>
        </p:spPr>
        <p:txBody>
          <a:bodyPr wrap="none" rtlCol="0">
            <a:spAutoFit/>
          </a:bodyPr>
          <a:lstStyle/>
          <a:p>
            <a:r>
              <a:rPr lang="en-US" altLang="ja-JP" sz="1400" dirty="0">
                <a:solidFill>
                  <a:srgbClr val="FF0000"/>
                </a:solidFill>
              </a:rPr>
              <a:t>calculate dipole moment surface </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D3A20C35-F350-3C44-A527-8B0C535F0768}"/>
              </a:ext>
            </a:extLst>
          </p:cNvPr>
          <p:cNvSpPr txBox="1"/>
          <p:nvPr/>
        </p:nvSpPr>
        <p:spPr>
          <a:xfrm>
            <a:off x="4100867" y="5244048"/>
            <a:ext cx="3303981" cy="307777"/>
          </a:xfrm>
          <a:prstGeom prst="rect">
            <a:avLst/>
          </a:prstGeom>
          <a:noFill/>
        </p:spPr>
        <p:txBody>
          <a:bodyPr wrap="none" rtlCol="0">
            <a:spAutoFit/>
          </a:bodyPr>
          <a:lstStyle/>
          <a:p>
            <a:r>
              <a:rPr lang="en-US" altLang="ja-JP" sz="1400" dirty="0">
                <a:solidFill>
                  <a:srgbClr val="FF0000"/>
                </a:solidFill>
              </a:rPr>
              <a:t>number of grid points for each coordinates</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DF1A3055-8D08-4D4D-862B-3196D1603870}"/>
              </a:ext>
            </a:extLst>
          </p:cNvPr>
          <p:cNvSpPr txBox="1"/>
          <p:nvPr/>
        </p:nvSpPr>
        <p:spPr>
          <a:xfrm>
            <a:off x="4100867" y="5460072"/>
            <a:ext cx="1574214" cy="307777"/>
          </a:xfrm>
          <a:prstGeom prst="rect">
            <a:avLst/>
          </a:prstGeom>
          <a:noFill/>
        </p:spPr>
        <p:txBody>
          <a:bodyPr wrap="none" rtlCol="0">
            <a:spAutoFit/>
          </a:bodyPr>
          <a:lstStyle/>
          <a:p>
            <a:r>
              <a:rPr lang="en-US" altLang="ja-JP" sz="1400" dirty="0">
                <a:solidFill>
                  <a:srgbClr val="FF0000"/>
                </a:solidFill>
              </a:rPr>
              <a:t>calculate all modes</a:t>
            </a:r>
            <a:endParaRPr kumimoji="1" lang="ja-JP" altLang="en-US" sz="1400">
              <a:solidFill>
                <a:srgbClr val="FF0000"/>
              </a:solidFill>
            </a:endParaRPr>
          </a:p>
        </p:txBody>
      </p:sp>
    </p:spTree>
    <p:extLst>
      <p:ext uri="{BB962C8B-B14F-4D97-AF65-F5344CB8AC3E}">
        <p14:creationId xmlns:p14="http://schemas.microsoft.com/office/powerpoint/2010/main" val="464909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7069231-4932-DD4E-A969-3773DCBB0431}"/>
              </a:ext>
            </a:extLst>
          </p:cNvPr>
          <p:cNvSpPr>
            <a:spLocks noGrp="1"/>
          </p:cNvSpPr>
          <p:nvPr>
            <p:ph type="sldNum" sz="quarter" idx="12"/>
          </p:nvPr>
        </p:nvSpPr>
        <p:spPr/>
        <p:txBody>
          <a:bodyPr/>
          <a:lstStyle/>
          <a:p>
            <a:fld id="{7D34BB6B-1E1A-9541-9560-488905BF54FF}" type="slidenum">
              <a:rPr kumimoji="1" lang="ja-JP" altLang="en-US" smtClean="0"/>
              <a:t>21</a:t>
            </a:fld>
            <a:endParaRPr kumimoji="1" lang="ja-JP" altLang="en-US"/>
          </a:p>
        </p:txBody>
      </p:sp>
      <p:sp>
        <p:nvSpPr>
          <p:cNvPr id="3" name="テキスト ボックス 2">
            <a:extLst>
              <a:ext uri="{FF2B5EF4-FFF2-40B4-BE49-F238E27FC236}">
                <a16:creationId xmlns:a16="http://schemas.microsoft.com/office/drawing/2014/main" id="{C41CD550-0F2C-6842-A5EA-2EDE8285E636}"/>
              </a:ext>
            </a:extLst>
          </p:cNvPr>
          <p:cNvSpPr txBox="1"/>
          <p:nvPr/>
        </p:nvSpPr>
        <p:spPr>
          <a:xfrm>
            <a:off x="1550509" y="4994455"/>
            <a:ext cx="856196" cy="1169551"/>
          </a:xfrm>
          <a:prstGeom prst="rect">
            <a:avLst/>
          </a:prstGeom>
          <a:noFill/>
        </p:spPr>
        <p:txBody>
          <a:bodyPr wrap="none" rtlCol="0">
            <a:spAutoFit/>
          </a:bodyPr>
          <a:lstStyle/>
          <a:p>
            <a:r>
              <a:rPr lang="en-US" altLang="ja-JP" sz="1400" dirty="0"/>
              <a:t>beluga01</a:t>
            </a:r>
          </a:p>
          <a:p>
            <a:r>
              <a:rPr lang="en-US" altLang="ja-JP" sz="1400" dirty="0"/>
              <a:t>beluga01</a:t>
            </a:r>
          </a:p>
          <a:p>
            <a:r>
              <a:rPr lang="en-US" altLang="ja-JP" sz="1400" dirty="0"/>
              <a:t>…</a:t>
            </a:r>
          </a:p>
          <a:p>
            <a:r>
              <a:rPr lang="en-US" altLang="ja-JP" sz="1400" dirty="0"/>
              <a:t>beluga04</a:t>
            </a:r>
          </a:p>
          <a:p>
            <a:r>
              <a:rPr lang="en-US" altLang="ja-JP" sz="1400" dirty="0"/>
              <a:t>beluga04</a:t>
            </a:r>
          </a:p>
        </p:txBody>
      </p:sp>
      <p:sp>
        <p:nvSpPr>
          <p:cNvPr id="4" name="正方形/長方形 3">
            <a:extLst>
              <a:ext uri="{FF2B5EF4-FFF2-40B4-BE49-F238E27FC236}">
                <a16:creationId xmlns:a16="http://schemas.microsoft.com/office/drawing/2014/main" id="{D7E734BE-102B-6349-A769-363244943993}"/>
              </a:ext>
            </a:extLst>
          </p:cNvPr>
          <p:cNvSpPr/>
          <p:nvPr/>
        </p:nvSpPr>
        <p:spPr>
          <a:xfrm>
            <a:off x="1406050" y="4643806"/>
            <a:ext cx="6331900" cy="15385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AA81A209-271D-A646-B92B-EC9F200C6D08}"/>
              </a:ext>
            </a:extLst>
          </p:cNvPr>
          <p:cNvSpPr txBox="1"/>
          <p:nvPr/>
        </p:nvSpPr>
        <p:spPr>
          <a:xfrm>
            <a:off x="2677675" y="5386650"/>
            <a:ext cx="2430345" cy="338554"/>
          </a:xfrm>
          <a:prstGeom prst="rect">
            <a:avLst/>
          </a:prstGeom>
          <a:noFill/>
        </p:spPr>
        <p:txBody>
          <a:bodyPr wrap="none" rtlCol="0">
            <a:spAutoFit/>
          </a:bodyPr>
          <a:lstStyle/>
          <a:p>
            <a:r>
              <a:rPr kumimoji="1" lang="en-US" altLang="ja-JP" sz="1600" dirty="0">
                <a:solidFill>
                  <a:srgbClr val="FF0000"/>
                </a:solidFill>
              </a:rPr>
              <a:t>4 </a:t>
            </a:r>
            <a:r>
              <a:rPr lang="en-US" altLang="ja-JP" sz="1600" dirty="0">
                <a:solidFill>
                  <a:srgbClr val="FF0000"/>
                </a:solidFill>
              </a:rPr>
              <a:t>nodes x </a:t>
            </a:r>
            <a:r>
              <a:rPr kumimoji="1" lang="en-US" altLang="ja-JP" sz="1600" dirty="0">
                <a:solidFill>
                  <a:srgbClr val="FF0000"/>
                </a:solidFill>
              </a:rPr>
              <a:t>2  = 8 </a:t>
            </a:r>
            <a:r>
              <a:rPr lang="en-US" altLang="ja-JP" sz="1600" dirty="0">
                <a:solidFill>
                  <a:srgbClr val="FF0000"/>
                </a:solidFill>
              </a:rPr>
              <a:t>processes</a:t>
            </a:r>
            <a:endParaRPr kumimoji="1" lang="ja-JP" altLang="en-US" sz="1600">
              <a:solidFill>
                <a:srgbClr val="FF0000"/>
              </a:solidFill>
            </a:endParaRPr>
          </a:p>
        </p:txBody>
      </p:sp>
      <p:sp>
        <p:nvSpPr>
          <p:cNvPr id="6" name="右中かっこ 5">
            <a:extLst>
              <a:ext uri="{FF2B5EF4-FFF2-40B4-BE49-F238E27FC236}">
                <a16:creationId xmlns:a16="http://schemas.microsoft.com/office/drawing/2014/main" id="{6F8B4DA3-2282-5B4F-AE5E-530BC5C78A78}"/>
              </a:ext>
            </a:extLst>
          </p:cNvPr>
          <p:cNvSpPr/>
          <p:nvPr/>
        </p:nvSpPr>
        <p:spPr>
          <a:xfrm>
            <a:off x="2494927" y="5092326"/>
            <a:ext cx="157018" cy="947793"/>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2FA98ED-8977-B14C-B35E-6341F40BED8A}"/>
              </a:ext>
            </a:extLst>
          </p:cNvPr>
          <p:cNvSpPr txBox="1"/>
          <p:nvPr/>
        </p:nvSpPr>
        <p:spPr>
          <a:xfrm>
            <a:off x="3836509" y="4672372"/>
            <a:ext cx="1508939" cy="369332"/>
          </a:xfrm>
          <a:prstGeom prst="rect">
            <a:avLst/>
          </a:prstGeom>
          <a:noFill/>
        </p:spPr>
        <p:txBody>
          <a:bodyPr wrap="none" rtlCol="0">
            <a:spAutoFit/>
          </a:bodyPr>
          <a:lstStyle/>
          <a:p>
            <a:r>
              <a:rPr kumimoji="1" lang="en-US" altLang="ja-JP" dirty="0" err="1">
                <a:solidFill>
                  <a:schemeClr val="accent1"/>
                </a:solidFill>
              </a:rPr>
              <a:t>resources.info</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6AFAE120-84CE-6444-9251-B31EAE33C648}"/>
              </a:ext>
            </a:extLst>
          </p:cNvPr>
          <p:cNvSpPr txBox="1"/>
          <p:nvPr/>
        </p:nvSpPr>
        <p:spPr>
          <a:xfrm>
            <a:off x="1550509" y="2456025"/>
            <a:ext cx="4814908" cy="1169551"/>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err="1"/>
              <a:t>basename</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a:t>
            </a:r>
            <a:r>
              <a:rPr lang="en-US" altLang="ja-JP" sz="1400" dirty="0">
                <a:solidFill>
                  <a:srgbClr val="FF0000"/>
                </a:solidFill>
              </a:rPr>
              <a:t>8</a:t>
            </a:r>
          </a:p>
          <a:p>
            <a:r>
              <a:rPr lang="en-US" altLang="ja-JP" sz="1400" dirty="0"/>
              <a:t>%mem=1GB</a:t>
            </a:r>
          </a:p>
          <a:p>
            <a:r>
              <a:rPr lang="en-US" altLang="ja-JP" sz="1400" dirty="0"/>
              <a:t>#P B3LYP/CC-PVDZ SCF=TIGHT  NOSYMMETRY MAXDISK=240GB</a:t>
            </a:r>
          </a:p>
          <a:p>
            <a:r>
              <a:rPr lang="en-US" altLang="ja-JP" sz="1400" dirty="0"/>
              <a:t>…</a:t>
            </a:r>
          </a:p>
        </p:txBody>
      </p:sp>
      <p:sp>
        <p:nvSpPr>
          <p:cNvPr id="9" name="正方形/長方形 8">
            <a:extLst>
              <a:ext uri="{FF2B5EF4-FFF2-40B4-BE49-F238E27FC236}">
                <a16:creationId xmlns:a16="http://schemas.microsoft.com/office/drawing/2014/main" id="{02A855F7-1CDF-4845-AE0A-F6E8CBD22D71}"/>
              </a:ext>
            </a:extLst>
          </p:cNvPr>
          <p:cNvSpPr/>
          <p:nvPr/>
        </p:nvSpPr>
        <p:spPr>
          <a:xfrm>
            <a:off x="1406050" y="1956861"/>
            <a:ext cx="6331900" cy="18077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0757EC23-09E9-B74C-8477-2DCB96375E6A}"/>
              </a:ext>
            </a:extLst>
          </p:cNvPr>
          <p:cNvSpPr txBox="1"/>
          <p:nvPr/>
        </p:nvSpPr>
        <p:spPr>
          <a:xfrm>
            <a:off x="2999548" y="2726413"/>
            <a:ext cx="3108608" cy="338554"/>
          </a:xfrm>
          <a:prstGeom prst="rect">
            <a:avLst/>
          </a:prstGeom>
          <a:noFill/>
        </p:spPr>
        <p:txBody>
          <a:bodyPr wrap="none" rtlCol="0">
            <a:spAutoFit/>
          </a:bodyPr>
          <a:lstStyle/>
          <a:p>
            <a:r>
              <a:rPr kumimoji="1" lang="en-US" altLang="ja-JP" sz="1600" dirty="0">
                <a:solidFill>
                  <a:srgbClr val="FF0000"/>
                </a:solidFill>
              </a:rPr>
              <a:t>Each Gaussian process uses 8 cores</a:t>
            </a:r>
            <a:endParaRPr kumimoji="1" lang="ja-JP" altLang="en-US" sz="1600">
              <a:solidFill>
                <a:srgbClr val="FF0000"/>
              </a:solidFill>
            </a:endParaRPr>
          </a:p>
        </p:txBody>
      </p:sp>
      <p:sp>
        <p:nvSpPr>
          <p:cNvPr id="11" name="テキスト ボックス 10">
            <a:extLst>
              <a:ext uri="{FF2B5EF4-FFF2-40B4-BE49-F238E27FC236}">
                <a16:creationId xmlns:a16="http://schemas.microsoft.com/office/drawing/2014/main" id="{C39D07F2-1E8D-7E4B-A141-DE554736C670}"/>
              </a:ext>
            </a:extLst>
          </p:cNvPr>
          <p:cNvSpPr txBox="1"/>
          <p:nvPr/>
        </p:nvSpPr>
        <p:spPr>
          <a:xfrm>
            <a:off x="3625811" y="2028289"/>
            <a:ext cx="1892378" cy="369332"/>
          </a:xfrm>
          <a:prstGeom prst="rect">
            <a:avLst/>
          </a:prstGeom>
          <a:noFill/>
        </p:spPr>
        <p:txBody>
          <a:bodyPr wrap="none" rtlCol="0">
            <a:spAutoFit/>
          </a:bodyPr>
          <a:lstStyle/>
          <a:p>
            <a:r>
              <a:rPr kumimoji="1" lang="en-US" altLang="ja-JP" dirty="0" err="1">
                <a:solidFill>
                  <a:schemeClr val="accent1"/>
                </a:solidFill>
              </a:rPr>
              <a:t>GaussianTemplate</a:t>
            </a:r>
            <a:endParaRPr kumimoji="1" lang="ja-JP" altLang="en-US">
              <a:solidFill>
                <a:schemeClr val="accent1"/>
              </a:solidFill>
            </a:endParaRPr>
          </a:p>
        </p:txBody>
      </p:sp>
      <p:sp>
        <p:nvSpPr>
          <p:cNvPr id="12" name="テキスト ボックス 11">
            <a:extLst>
              <a:ext uri="{FF2B5EF4-FFF2-40B4-BE49-F238E27FC236}">
                <a16:creationId xmlns:a16="http://schemas.microsoft.com/office/drawing/2014/main" id="{B4F8ECE5-AC25-CC40-B912-3DCC54794198}"/>
              </a:ext>
            </a:extLst>
          </p:cNvPr>
          <p:cNvSpPr txBox="1"/>
          <p:nvPr/>
        </p:nvSpPr>
        <p:spPr>
          <a:xfrm>
            <a:off x="735011" y="3867048"/>
            <a:ext cx="7545389" cy="646331"/>
          </a:xfrm>
          <a:prstGeom prst="rect">
            <a:avLst/>
          </a:prstGeom>
          <a:noFill/>
        </p:spPr>
        <p:txBody>
          <a:bodyPr wrap="square" rtlCol="0">
            <a:spAutoFit/>
          </a:bodyPr>
          <a:lstStyle/>
          <a:p>
            <a:r>
              <a:rPr lang="en-US" altLang="ja-JP" dirty="0"/>
              <a:t>Modify </a:t>
            </a:r>
            <a:r>
              <a:rPr lang="en-US" altLang="ja-JP" dirty="0" err="1"/>
              <a:t>resource.info</a:t>
            </a:r>
            <a:r>
              <a:rPr lang="en-US" altLang="ja-JP" dirty="0"/>
              <a:t> and %</a:t>
            </a:r>
            <a:r>
              <a:rPr lang="en-US" altLang="ja-JP" dirty="0" err="1"/>
              <a:t>NprocShared</a:t>
            </a:r>
            <a:r>
              <a:rPr lang="en-US" altLang="ja-JP" dirty="0"/>
              <a:t> for your system. In </a:t>
            </a:r>
            <a:r>
              <a:rPr kumimoji="1" lang="en-US" altLang="ja-JP" dirty="0"/>
              <a:t>this sample, we run 8 processes </a:t>
            </a:r>
            <a:r>
              <a:rPr lang="en-US" altLang="ja-JP" dirty="0"/>
              <a:t>of Gaussian with 8 cores (64 cores in total).</a:t>
            </a:r>
            <a:r>
              <a:rPr kumimoji="1" lang="en-US" altLang="ja-JP" dirty="0"/>
              <a:t> </a:t>
            </a:r>
            <a:endParaRPr kumimoji="1" lang="ja-JP" altLang="en-US"/>
          </a:p>
        </p:txBody>
      </p:sp>
      <p:sp>
        <p:nvSpPr>
          <p:cNvPr id="13" name="テキスト ボックス 12">
            <a:extLst>
              <a:ext uri="{FF2B5EF4-FFF2-40B4-BE49-F238E27FC236}">
                <a16:creationId xmlns:a16="http://schemas.microsoft.com/office/drawing/2014/main" id="{B4372C3A-4336-AC44-BC36-71A8E7C7443F}"/>
              </a:ext>
            </a:extLst>
          </p:cNvPr>
          <p:cNvSpPr txBox="1"/>
          <p:nvPr/>
        </p:nvSpPr>
        <p:spPr>
          <a:xfrm>
            <a:off x="735011" y="360750"/>
            <a:ext cx="7545389" cy="1477328"/>
          </a:xfrm>
          <a:prstGeom prst="rect">
            <a:avLst/>
          </a:prstGeom>
          <a:noFill/>
        </p:spPr>
        <p:txBody>
          <a:bodyPr wrap="square" rtlCol="0">
            <a:spAutoFit/>
          </a:bodyPr>
          <a:lstStyle/>
          <a:p>
            <a:r>
              <a:rPr lang="en-US" altLang="ja-JP" dirty="0"/>
              <a:t>The generation of a </a:t>
            </a:r>
            <a:r>
              <a:rPr lang="en-US" altLang="ja-JP" dirty="0" err="1"/>
              <a:t>gridPES</a:t>
            </a:r>
            <a:r>
              <a:rPr lang="en-US" altLang="ja-JP" dirty="0"/>
              <a:t> requires only the energy at grid points, so that FREQ is no longer needed </a:t>
            </a:r>
            <a:r>
              <a:rPr kumimoji="1" lang="en-US" altLang="ja-JP" dirty="0"/>
              <a:t>in </a:t>
            </a:r>
            <a:r>
              <a:rPr kumimoji="1" lang="en-US" altLang="ja-JP" dirty="0" err="1"/>
              <a:t>GaussianTemplate</a:t>
            </a:r>
            <a:r>
              <a:rPr kumimoji="1" lang="en-US" altLang="ja-JP" dirty="0"/>
              <a:t>. </a:t>
            </a:r>
            <a:r>
              <a:rPr lang="en-US" altLang="ja-JP" dirty="0">
                <a:solidFill>
                  <a:srgbClr val="FF0000"/>
                </a:solidFill>
              </a:rPr>
              <a:t>Don’t forget to remove FREQ</a:t>
            </a:r>
            <a:r>
              <a:rPr lang="en-US" altLang="ja-JP" dirty="0"/>
              <a:t> if you copy the file from QFF. Note that </a:t>
            </a:r>
            <a:r>
              <a:rPr lang="en-US" altLang="ja-JP" dirty="0" err="1"/>
              <a:t>MakePES</a:t>
            </a:r>
            <a:r>
              <a:rPr lang="en-US" altLang="ja-JP" dirty="0"/>
              <a:t> still works as long as the energy is printed in the output; however, it would be an enormous waste of time! </a:t>
            </a:r>
            <a:r>
              <a:rPr kumimoji="1" lang="en-US" altLang="ja-JP" dirty="0"/>
              <a:t>SCF=TIGHT is recommended for HF/DFT calculations. </a:t>
            </a:r>
            <a:endParaRPr kumimoji="1" lang="ja-JP" altLang="en-US"/>
          </a:p>
        </p:txBody>
      </p:sp>
      <p:sp>
        <p:nvSpPr>
          <p:cNvPr id="14" name="テキスト ボックス 13">
            <a:extLst>
              <a:ext uri="{FF2B5EF4-FFF2-40B4-BE49-F238E27FC236}">
                <a16:creationId xmlns:a16="http://schemas.microsoft.com/office/drawing/2014/main" id="{EB632FC6-3918-E04A-BBBE-3132DF1E4323}"/>
              </a:ext>
            </a:extLst>
          </p:cNvPr>
          <p:cNvSpPr txBox="1"/>
          <p:nvPr/>
        </p:nvSpPr>
        <p:spPr>
          <a:xfrm>
            <a:off x="2999548" y="3352428"/>
            <a:ext cx="2484398" cy="338554"/>
          </a:xfrm>
          <a:prstGeom prst="rect">
            <a:avLst/>
          </a:prstGeom>
          <a:noFill/>
        </p:spPr>
        <p:txBody>
          <a:bodyPr wrap="none" rtlCol="0">
            <a:spAutoFit/>
          </a:bodyPr>
          <a:lstStyle/>
          <a:p>
            <a:r>
              <a:rPr kumimoji="1" lang="en-US" altLang="ja-JP" sz="1600" dirty="0">
                <a:solidFill>
                  <a:srgbClr val="FF0000"/>
                </a:solidFill>
              </a:rPr>
              <a:t>Don’t put a FREQ keyword!</a:t>
            </a:r>
            <a:endParaRPr kumimoji="1" lang="ja-JP" altLang="en-US" sz="1600">
              <a:solidFill>
                <a:srgbClr val="FF0000"/>
              </a:solidFill>
            </a:endParaRPr>
          </a:p>
        </p:txBody>
      </p:sp>
    </p:spTree>
    <p:extLst>
      <p:ext uri="{BB962C8B-B14F-4D97-AF65-F5344CB8AC3E}">
        <p14:creationId xmlns:p14="http://schemas.microsoft.com/office/powerpoint/2010/main" val="1231432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C9D5C43-CC0F-224C-A930-241A2F3F314E}"/>
              </a:ext>
            </a:extLst>
          </p:cNvPr>
          <p:cNvSpPr>
            <a:spLocks noGrp="1"/>
          </p:cNvSpPr>
          <p:nvPr>
            <p:ph type="sldNum" sz="quarter" idx="12"/>
          </p:nvPr>
        </p:nvSpPr>
        <p:spPr/>
        <p:txBody>
          <a:bodyPr/>
          <a:lstStyle/>
          <a:p>
            <a:fld id="{7D34BB6B-1E1A-9541-9560-488905BF54FF}" type="slidenum">
              <a:rPr kumimoji="1" lang="ja-JP" altLang="en-US" smtClean="0"/>
              <a:t>22</a:t>
            </a:fld>
            <a:endParaRPr kumimoji="1" lang="ja-JP" altLang="en-US"/>
          </a:p>
        </p:txBody>
      </p:sp>
      <p:sp>
        <p:nvSpPr>
          <p:cNvPr id="3" name="テキスト ボックス 2">
            <a:extLst>
              <a:ext uri="{FF2B5EF4-FFF2-40B4-BE49-F238E27FC236}">
                <a16:creationId xmlns:a16="http://schemas.microsoft.com/office/drawing/2014/main" id="{38C78B2B-CE44-1A4B-BE11-D7E2CF981464}"/>
              </a:ext>
            </a:extLst>
          </p:cNvPr>
          <p:cNvSpPr txBox="1"/>
          <p:nvPr/>
        </p:nvSpPr>
        <p:spPr>
          <a:xfrm>
            <a:off x="1015039" y="913781"/>
            <a:ext cx="7301874"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4" name="テキスト ボックス 3">
            <a:extLst>
              <a:ext uri="{FF2B5EF4-FFF2-40B4-BE49-F238E27FC236}">
                <a16:creationId xmlns:a16="http://schemas.microsoft.com/office/drawing/2014/main" id="{76A3F54A-6FBA-4D42-A512-E3B7F3DC443F}"/>
              </a:ext>
            </a:extLst>
          </p:cNvPr>
          <p:cNvSpPr txBox="1"/>
          <p:nvPr/>
        </p:nvSpPr>
        <p:spPr>
          <a:xfrm>
            <a:off x="735011" y="463448"/>
            <a:ext cx="7545389" cy="369332"/>
          </a:xfrm>
          <a:prstGeom prst="rect">
            <a:avLst/>
          </a:prstGeom>
          <a:noFill/>
        </p:spPr>
        <p:txBody>
          <a:bodyPr wrap="square" rtlCol="0">
            <a:spAutoFit/>
          </a:bodyPr>
          <a:lstStyle/>
          <a:p>
            <a:r>
              <a:rPr kumimoji="1" lang="en-US" altLang="ja-JP" dirty="0"/>
              <a:t>Set an </a:t>
            </a:r>
            <a:r>
              <a:rPr lang="en-US" altLang="ja-JP" dirty="0"/>
              <a:t>environment variable SINDO_RSH=</a:t>
            </a:r>
            <a:r>
              <a:rPr lang="en-US" altLang="ja-JP" dirty="0" err="1"/>
              <a:t>ssh</a:t>
            </a:r>
            <a:r>
              <a:rPr lang="en-US" altLang="ja-JP" dirty="0"/>
              <a:t>, and then run </a:t>
            </a:r>
            <a:r>
              <a:rPr lang="en-US" altLang="ja-JP" dirty="0" err="1"/>
              <a:t>MakePES</a:t>
            </a:r>
            <a:r>
              <a:rPr lang="en-US" altLang="ja-JP" dirty="0"/>
              <a:t>,</a:t>
            </a:r>
            <a:endParaRPr kumimoji="1" lang="ja-JP" altLang="en-US"/>
          </a:p>
        </p:txBody>
      </p:sp>
      <p:sp>
        <p:nvSpPr>
          <p:cNvPr id="5" name="テキスト ボックス 4">
            <a:extLst>
              <a:ext uri="{FF2B5EF4-FFF2-40B4-BE49-F238E27FC236}">
                <a16:creationId xmlns:a16="http://schemas.microsoft.com/office/drawing/2014/main" id="{1B23DE0B-E7EE-F045-BA23-5B206D1174FA}"/>
              </a:ext>
            </a:extLst>
          </p:cNvPr>
          <p:cNvSpPr txBox="1"/>
          <p:nvPr/>
        </p:nvSpPr>
        <p:spPr>
          <a:xfrm>
            <a:off x="735011" y="1811987"/>
            <a:ext cx="7545389" cy="369332"/>
          </a:xfrm>
          <a:prstGeom prst="rect">
            <a:avLst/>
          </a:prstGeom>
          <a:noFill/>
        </p:spPr>
        <p:txBody>
          <a:bodyPr wrap="square" rtlCol="0">
            <a:spAutoFit/>
          </a:bodyPr>
          <a:lstStyle/>
          <a:p>
            <a:r>
              <a:rPr kumimoji="1" lang="en-US" altLang="ja-JP" dirty="0"/>
              <a:t>You will find in the output,</a:t>
            </a:r>
            <a:endParaRPr kumimoji="1" lang="ja-JP" altLang="en-US"/>
          </a:p>
        </p:txBody>
      </p:sp>
      <p:sp>
        <p:nvSpPr>
          <p:cNvPr id="6" name="テキスト ボックス 5">
            <a:extLst>
              <a:ext uri="{FF2B5EF4-FFF2-40B4-BE49-F238E27FC236}">
                <a16:creationId xmlns:a16="http://schemas.microsoft.com/office/drawing/2014/main" id="{9D755C57-C33D-F448-BDDD-874F38D7950F}"/>
              </a:ext>
            </a:extLst>
          </p:cNvPr>
          <p:cNvSpPr txBox="1"/>
          <p:nvPr/>
        </p:nvSpPr>
        <p:spPr>
          <a:xfrm>
            <a:off x="1531092" y="2738647"/>
            <a:ext cx="6108082" cy="2893100"/>
          </a:xfrm>
          <a:prstGeom prst="rect">
            <a:avLst/>
          </a:prstGeom>
          <a:noFill/>
        </p:spPr>
        <p:txBody>
          <a:bodyPr wrap="none" rtlCol="0">
            <a:spAutoFit/>
          </a:bodyPr>
          <a:lstStyle/>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a:t>
            </a:r>
            <a:r>
              <a:rPr lang="en-US" altLang="ja-JP" sz="1400" dirty="0" err="1"/>
              <a:t>ngrid</a:t>
            </a:r>
            <a:r>
              <a:rPr lang="en-US" altLang="ja-JP" sz="1400" dirty="0"/>
              <a:t> =    11</a:t>
            </a:r>
          </a:p>
          <a:p>
            <a:r>
              <a:rPr lang="en-US" altLang="ja-JP" sz="1400" dirty="0"/>
              <a:t>  o 1MR Grid:</a:t>
            </a:r>
          </a:p>
          <a:p>
            <a:r>
              <a:rPr lang="en-US" altLang="ja-JP" sz="1400" dirty="0"/>
              <a:t>           1     2     3     4     5     6</a:t>
            </a:r>
          </a:p>
          <a:p>
            <a:endParaRPr lang="en-US" altLang="ja-JP" sz="1400" dirty="0"/>
          </a:p>
          <a:p>
            <a:r>
              <a:rPr lang="en-US" altLang="ja-JP" sz="1400" dirty="0"/>
              <a:t>Enter </a:t>
            </a:r>
            <a:r>
              <a:rPr lang="en-US" altLang="ja-JP" sz="1400" dirty="0" err="1"/>
              <a:t>GridPES</a:t>
            </a:r>
            <a:r>
              <a:rPr lang="en-US" altLang="ja-JP" sz="1400" dirty="0"/>
              <a:t> generation:</a:t>
            </a:r>
          </a:p>
          <a:p>
            <a:endParaRPr lang="en-US" altLang="ja-JP" sz="1400" dirty="0"/>
          </a:p>
          <a:p>
            <a:r>
              <a:rPr lang="en-US" altLang="ja-JP" sz="1400" dirty="0"/>
              <a:t>Execute electronic structure calculations.</a:t>
            </a:r>
          </a:p>
          <a:p>
            <a:endParaRPr lang="en-US" altLang="ja-JP" sz="1400" dirty="0"/>
          </a:p>
          <a:p>
            <a:r>
              <a:rPr lang="en-US" altLang="ja-JP" sz="1400" dirty="0"/>
              <a:t>Thread2@beluga02.local&gt; Running </a:t>
            </a:r>
            <a:r>
              <a:rPr lang="en-US" altLang="ja-JP" sz="1400" dirty="0" err="1"/>
              <a:t>minfo.files</a:t>
            </a:r>
            <a:r>
              <a:rPr lang="en-US" altLang="ja-JP" sz="1400" dirty="0"/>
              <a:t>/mkg-q1-11-1.inp on beluga02 at …</a:t>
            </a:r>
          </a:p>
          <a:p>
            <a:r>
              <a:rPr lang="en-US" altLang="ja-JP" sz="1400" dirty="0"/>
              <a:t>Thread3@beluga02.local&gt; Running </a:t>
            </a:r>
            <a:r>
              <a:rPr lang="en-US" altLang="ja-JP" sz="1400" dirty="0" err="1"/>
              <a:t>minfo.files</a:t>
            </a:r>
            <a:r>
              <a:rPr lang="en-US" altLang="ja-JP" sz="1400" dirty="0"/>
              <a:t>/mkg-q1-11-2.inp on beluga02 at …</a:t>
            </a:r>
          </a:p>
          <a:p>
            <a:r>
              <a:rPr lang="en-US" altLang="ja-JP" sz="1400" dirty="0"/>
              <a:t>Thread0@beluga03.local&gt; Running </a:t>
            </a:r>
            <a:r>
              <a:rPr lang="en-US" altLang="ja-JP" sz="1400" dirty="0" err="1"/>
              <a:t>minfo.files</a:t>
            </a:r>
            <a:r>
              <a:rPr lang="en-US" altLang="ja-JP" sz="1400" dirty="0"/>
              <a:t>/</a:t>
            </a:r>
            <a:r>
              <a:rPr lang="en-US" altLang="ja-JP" sz="1400" dirty="0" err="1"/>
              <a:t>mkg-eq.inp</a:t>
            </a:r>
            <a:r>
              <a:rPr lang="en-US" altLang="ja-JP" sz="1400" dirty="0"/>
              <a:t> on beluga03 at …</a:t>
            </a:r>
          </a:p>
        </p:txBody>
      </p:sp>
      <p:sp>
        <p:nvSpPr>
          <p:cNvPr id="7" name="正方形/長方形 6">
            <a:extLst>
              <a:ext uri="{FF2B5EF4-FFF2-40B4-BE49-F238E27FC236}">
                <a16:creationId xmlns:a16="http://schemas.microsoft.com/office/drawing/2014/main" id="{FF835A1A-0C3A-9E49-80E2-F87BF69A7087}"/>
              </a:ext>
            </a:extLst>
          </p:cNvPr>
          <p:cNvSpPr/>
          <p:nvPr/>
        </p:nvSpPr>
        <p:spPr>
          <a:xfrm>
            <a:off x="1406050" y="2239482"/>
            <a:ext cx="6331900" cy="347092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8" name="テキスト ボックス 7">
            <a:extLst>
              <a:ext uri="{FF2B5EF4-FFF2-40B4-BE49-F238E27FC236}">
                <a16:creationId xmlns:a16="http://schemas.microsoft.com/office/drawing/2014/main" id="{07000683-5A67-E143-9E35-1F6FB461D33D}"/>
              </a:ext>
            </a:extLst>
          </p:cNvPr>
          <p:cNvSpPr txBox="1"/>
          <p:nvPr/>
        </p:nvSpPr>
        <p:spPr>
          <a:xfrm>
            <a:off x="3625811" y="2310911"/>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9" name="テキスト ボックス 8">
            <a:extLst>
              <a:ext uri="{FF2B5EF4-FFF2-40B4-BE49-F238E27FC236}">
                <a16:creationId xmlns:a16="http://schemas.microsoft.com/office/drawing/2014/main" id="{A921F9E1-7A94-7A4F-A646-888443AED4EC}"/>
              </a:ext>
            </a:extLst>
          </p:cNvPr>
          <p:cNvSpPr txBox="1"/>
          <p:nvPr/>
        </p:nvSpPr>
        <p:spPr>
          <a:xfrm>
            <a:off x="3909646" y="3395100"/>
            <a:ext cx="2685287" cy="307777"/>
          </a:xfrm>
          <a:prstGeom prst="rect">
            <a:avLst/>
          </a:prstGeom>
          <a:noFill/>
        </p:spPr>
        <p:txBody>
          <a:bodyPr wrap="none" rtlCol="0">
            <a:spAutoFit/>
          </a:bodyPr>
          <a:lstStyle/>
          <a:p>
            <a:r>
              <a:rPr kumimoji="1" lang="en-US" altLang="ja-JP" sz="1400" dirty="0">
                <a:solidFill>
                  <a:srgbClr val="FF0000"/>
                </a:solidFill>
              </a:rPr>
              <a:t> 6 modes x 11 grid = 66 grid points</a:t>
            </a:r>
            <a:endParaRPr kumimoji="1" lang="ja-JP" altLang="en-US" sz="1400">
              <a:solidFill>
                <a:srgbClr val="FF0000"/>
              </a:solidFill>
            </a:endParaRPr>
          </a:p>
        </p:txBody>
      </p:sp>
      <p:sp>
        <p:nvSpPr>
          <p:cNvPr id="10" name="右中かっこ 9">
            <a:extLst>
              <a:ext uri="{FF2B5EF4-FFF2-40B4-BE49-F238E27FC236}">
                <a16:creationId xmlns:a16="http://schemas.microsoft.com/office/drawing/2014/main" id="{163CA2BA-4FFB-1B4F-B43D-3A1611B0C77A}"/>
              </a:ext>
            </a:extLst>
          </p:cNvPr>
          <p:cNvSpPr/>
          <p:nvPr/>
        </p:nvSpPr>
        <p:spPr>
          <a:xfrm>
            <a:off x="3839307" y="3241348"/>
            <a:ext cx="90453" cy="616813"/>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68045D2-71CF-1643-ADFD-A694FA7407DD}"/>
              </a:ext>
            </a:extLst>
          </p:cNvPr>
          <p:cNvSpPr txBox="1"/>
          <p:nvPr/>
        </p:nvSpPr>
        <p:spPr>
          <a:xfrm>
            <a:off x="735011" y="5807299"/>
            <a:ext cx="7545389" cy="369332"/>
          </a:xfrm>
          <a:prstGeom prst="rect">
            <a:avLst/>
          </a:prstGeom>
          <a:noFill/>
        </p:spPr>
        <p:txBody>
          <a:bodyPr wrap="square" rtlCol="0">
            <a:spAutoFit/>
          </a:bodyPr>
          <a:lstStyle/>
          <a:p>
            <a:r>
              <a:rPr lang="en-US" altLang="ja-JP" dirty="0"/>
              <a:t>After the energy calculations are done, pot/dipole files are created.</a:t>
            </a:r>
            <a:endParaRPr kumimoji="1" lang="ja-JP" altLang="en-US"/>
          </a:p>
        </p:txBody>
      </p:sp>
    </p:spTree>
    <p:extLst>
      <p:ext uri="{BB962C8B-B14F-4D97-AF65-F5344CB8AC3E}">
        <p14:creationId xmlns:p14="http://schemas.microsoft.com/office/powerpoint/2010/main" val="1377157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6F54D7F-BA8E-5544-889C-4369F17A8E86}"/>
              </a:ext>
            </a:extLst>
          </p:cNvPr>
          <p:cNvSpPr>
            <a:spLocks noGrp="1"/>
          </p:cNvSpPr>
          <p:nvPr>
            <p:ph type="sldNum" sz="quarter" idx="12"/>
          </p:nvPr>
        </p:nvSpPr>
        <p:spPr/>
        <p:txBody>
          <a:bodyPr/>
          <a:lstStyle/>
          <a:p>
            <a:fld id="{7D34BB6B-1E1A-9541-9560-488905BF54FF}" type="slidenum">
              <a:rPr kumimoji="1" lang="ja-JP" altLang="en-US" smtClean="0"/>
              <a:t>23</a:t>
            </a:fld>
            <a:endParaRPr kumimoji="1" lang="ja-JP" altLang="en-US"/>
          </a:p>
        </p:txBody>
      </p:sp>
      <p:sp>
        <p:nvSpPr>
          <p:cNvPr id="3" name="テキスト ボックス 2">
            <a:extLst>
              <a:ext uri="{FF2B5EF4-FFF2-40B4-BE49-F238E27FC236}">
                <a16:creationId xmlns:a16="http://schemas.microsoft.com/office/drawing/2014/main" id="{970BC67F-C6CC-B948-9C80-4FAFEE65013B}"/>
              </a:ext>
            </a:extLst>
          </p:cNvPr>
          <p:cNvSpPr txBox="1"/>
          <p:nvPr/>
        </p:nvSpPr>
        <p:spPr>
          <a:xfrm>
            <a:off x="1573956" y="930809"/>
            <a:ext cx="2146229" cy="1815882"/>
          </a:xfrm>
          <a:prstGeom prst="rect">
            <a:avLst/>
          </a:prstGeom>
          <a:noFill/>
        </p:spPr>
        <p:txBody>
          <a:bodyPr wrap="none" rtlCol="0">
            <a:spAutoFit/>
          </a:bodyPr>
          <a:lstStyle/>
          <a:p>
            <a:r>
              <a:rPr lang="en-US" altLang="ja-JP" sz="1400" dirty="0"/>
              <a:t>Generating pot files.</a:t>
            </a:r>
          </a:p>
          <a:p>
            <a:endParaRPr lang="en-US" altLang="ja-JP" sz="1400" dirty="0"/>
          </a:p>
          <a:p>
            <a:r>
              <a:rPr lang="en-US" altLang="ja-JP" sz="1400" dirty="0"/>
              <a:t>   o q1.pot  [OK]</a:t>
            </a:r>
          </a:p>
          <a:p>
            <a:r>
              <a:rPr lang="en-US" altLang="ja-JP" sz="1400" dirty="0"/>
              <a:t>   o q1.dipole  [OK]</a:t>
            </a:r>
          </a:p>
          <a:p>
            <a:r>
              <a:rPr lang="en-US" altLang="ja-JP" sz="1400" dirty="0"/>
              <a:t>   …</a:t>
            </a:r>
          </a:p>
          <a:p>
            <a:r>
              <a:rPr lang="en-US" altLang="ja-JP" sz="1400" dirty="0"/>
              <a:t>   o q6.dipole  [OK]</a:t>
            </a:r>
          </a:p>
          <a:p>
            <a:endParaRPr lang="en-US" altLang="ja-JP" sz="1400" dirty="0"/>
          </a:p>
          <a:p>
            <a:r>
              <a:rPr lang="en-US" altLang="ja-JP" sz="1400" dirty="0"/>
              <a:t>End of </a:t>
            </a:r>
            <a:r>
              <a:rPr lang="en-US" altLang="ja-JP" sz="1400" dirty="0" err="1"/>
              <a:t>GridPES</a:t>
            </a:r>
            <a:r>
              <a:rPr lang="en-US" altLang="ja-JP" sz="1400" dirty="0"/>
              <a:t> generation:</a:t>
            </a:r>
          </a:p>
        </p:txBody>
      </p:sp>
      <p:sp>
        <p:nvSpPr>
          <p:cNvPr id="4" name="正方形/長方形 3">
            <a:extLst>
              <a:ext uri="{FF2B5EF4-FFF2-40B4-BE49-F238E27FC236}">
                <a16:creationId xmlns:a16="http://schemas.microsoft.com/office/drawing/2014/main" id="{3DC29BF4-9EDF-7F4B-B506-A6EF03DF1E96}"/>
              </a:ext>
            </a:extLst>
          </p:cNvPr>
          <p:cNvSpPr/>
          <p:nvPr/>
        </p:nvSpPr>
        <p:spPr>
          <a:xfrm>
            <a:off x="1406050" y="431645"/>
            <a:ext cx="6331900" cy="241843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C15A18DD-A44A-074E-84DF-076DFCF47547}"/>
              </a:ext>
            </a:extLst>
          </p:cNvPr>
          <p:cNvSpPr txBox="1"/>
          <p:nvPr/>
        </p:nvSpPr>
        <p:spPr>
          <a:xfrm>
            <a:off x="3625811" y="503073"/>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5A097C4A-1F0B-2548-94A5-1D5011F1D63D}"/>
              </a:ext>
            </a:extLst>
          </p:cNvPr>
          <p:cNvSpPr txBox="1"/>
          <p:nvPr/>
        </p:nvSpPr>
        <p:spPr>
          <a:xfrm>
            <a:off x="3315879" y="1635229"/>
            <a:ext cx="2500685" cy="307777"/>
          </a:xfrm>
          <a:prstGeom prst="rect">
            <a:avLst/>
          </a:prstGeom>
          <a:noFill/>
        </p:spPr>
        <p:txBody>
          <a:bodyPr wrap="none" rtlCol="0">
            <a:spAutoFit/>
          </a:bodyPr>
          <a:lstStyle/>
          <a:p>
            <a:r>
              <a:rPr kumimoji="1" lang="en-US" altLang="ja-JP" sz="1400" dirty="0">
                <a:solidFill>
                  <a:srgbClr val="FF0000"/>
                </a:solidFill>
              </a:rPr>
              <a:t>pot and dipole files are created.</a:t>
            </a:r>
            <a:endParaRPr kumimoji="1" lang="ja-JP" altLang="en-US" sz="1400">
              <a:solidFill>
                <a:srgbClr val="FF0000"/>
              </a:solidFill>
            </a:endParaRPr>
          </a:p>
        </p:txBody>
      </p:sp>
      <p:sp>
        <p:nvSpPr>
          <p:cNvPr id="9" name="右中かっこ 8">
            <a:extLst>
              <a:ext uri="{FF2B5EF4-FFF2-40B4-BE49-F238E27FC236}">
                <a16:creationId xmlns:a16="http://schemas.microsoft.com/office/drawing/2014/main" id="{6CE74765-BE69-0547-868C-CC343CDBF14C}"/>
              </a:ext>
            </a:extLst>
          </p:cNvPr>
          <p:cNvSpPr/>
          <p:nvPr/>
        </p:nvSpPr>
        <p:spPr>
          <a:xfrm>
            <a:off x="3245540" y="1409760"/>
            <a:ext cx="90453" cy="801946"/>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7006B13-0AAD-CB4E-9535-C106AE0A56AD}"/>
              </a:ext>
            </a:extLst>
          </p:cNvPr>
          <p:cNvSpPr txBox="1"/>
          <p:nvPr/>
        </p:nvSpPr>
        <p:spPr>
          <a:xfrm>
            <a:off x="1015038" y="3141625"/>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ls q*</a:t>
            </a:r>
          </a:p>
          <a:p>
            <a:r>
              <a:rPr lang="en-US" altLang="ja-JP" sz="1400" dirty="0">
                <a:latin typeface="Courier" charset="0"/>
                <a:ea typeface="Courier" charset="0"/>
                <a:cs typeface="Courier" charset="0"/>
              </a:rPr>
              <a:t>q1.dipole  q2.dipole  q3.dipole  q4.dipole  q5.dipole  q6.dipole</a:t>
            </a:r>
          </a:p>
          <a:p>
            <a:r>
              <a:rPr lang="en-US" altLang="ja-JP" sz="1400" dirty="0">
                <a:latin typeface="Courier" charset="0"/>
                <a:ea typeface="Courier" charset="0"/>
                <a:cs typeface="Courier" charset="0"/>
              </a:rPr>
              <a:t>q1.pot     q2.pot     q3.pot     q4.pot     q5.pot     q6.pot</a:t>
            </a:r>
            <a:endParaRPr kumimoji="1" lang="en-US" altLang="ja-JP" sz="1400" dirty="0">
              <a:latin typeface="Courier" charset="0"/>
              <a:ea typeface="Courier" charset="0"/>
              <a:cs typeface="Courier" charset="0"/>
            </a:endParaRPr>
          </a:p>
        </p:txBody>
      </p:sp>
      <p:sp>
        <p:nvSpPr>
          <p:cNvPr id="11" name="テキスト ボックス 10">
            <a:extLst>
              <a:ext uri="{FF2B5EF4-FFF2-40B4-BE49-F238E27FC236}">
                <a16:creationId xmlns:a16="http://schemas.microsoft.com/office/drawing/2014/main" id="{0558AB4C-451E-C547-850B-E52289BE8E4C}"/>
              </a:ext>
            </a:extLst>
          </p:cNvPr>
          <p:cNvSpPr txBox="1"/>
          <p:nvPr/>
        </p:nvSpPr>
        <p:spPr>
          <a:xfrm>
            <a:off x="735011" y="4144626"/>
            <a:ext cx="7545389" cy="923330"/>
          </a:xfrm>
          <a:prstGeom prst="rect">
            <a:avLst/>
          </a:prstGeom>
          <a:noFill/>
        </p:spPr>
        <p:txBody>
          <a:bodyPr wrap="square" rtlCol="0">
            <a:spAutoFit/>
          </a:bodyPr>
          <a:lstStyle/>
          <a:p>
            <a:r>
              <a:rPr kumimoji="1" lang="en-US" altLang="ja-JP" dirty="0" err="1"/>
              <a:t>q</a:t>
            </a:r>
            <a:r>
              <a:rPr kumimoji="1" lang="en-US" altLang="ja-JP" i="1" dirty="0" err="1"/>
              <a:t>N</a:t>
            </a:r>
            <a:r>
              <a:rPr kumimoji="1" lang="en-US" altLang="ja-JP" dirty="0" err="1"/>
              <a:t>.pot</a:t>
            </a:r>
            <a:r>
              <a:rPr kumimoji="1" lang="en-US" altLang="ja-JP" dirty="0"/>
              <a:t> and </a:t>
            </a:r>
            <a:r>
              <a:rPr kumimoji="1" lang="en-US" altLang="ja-JP" dirty="0" err="1"/>
              <a:t>q</a:t>
            </a:r>
            <a:r>
              <a:rPr kumimoji="1" lang="en-US" altLang="ja-JP" i="1" dirty="0" err="1"/>
              <a:t>N</a:t>
            </a:r>
            <a:r>
              <a:rPr kumimoji="1" lang="en-US" altLang="ja-JP" dirty="0" err="1"/>
              <a:t>.dipole</a:t>
            </a:r>
            <a:r>
              <a:rPr kumimoji="1" lang="en-US" altLang="ja-JP" dirty="0"/>
              <a:t> contain the change of the potential energy and dipole moment, respectively, with respect to the </a:t>
            </a:r>
            <a:r>
              <a:rPr kumimoji="1" lang="en-US" altLang="ja-JP" dirty="0" err="1"/>
              <a:t>equlibrium</a:t>
            </a:r>
            <a:r>
              <a:rPr kumimoji="1" lang="en-US" altLang="ja-JP" dirty="0"/>
              <a:t> </a:t>
            </a:r>
            <a:r>
              <a:rPr kumimoji="1" lang="en-US" altLang="ja-JP" dirty="0" err="1"/>
              <a:t>geomety</a:t>
            </a:r>
            <a:r>
              <a:rPr kumimoji="1" lang="en-US" altLang="ja-JP" dirty="0"/>
              <a:t> along mode </a:t>
            </a:r>
            <a:r>
              <a:rPr kumimoji="1" lang="en-US" altLang="ja-JP" i="1" dirty="0"/>
              <a:t>N</a:t>
            </a:r>
            <a:r>
              <a:rPr kumimoji="1" lang="en-US" altLang="ja-JP" dirty="0"/>
              <a:t>. </a:t>
            </a:r>
            <a:r>
              <a:rPr lang="en-US" altLang="ja-JP" dirty="0"/>
              <a:t>The values at the equilibrium geometry are written in </a:t>
            </a:r>
            <a:r>
              <a:rPr lang="en-US" altLang="ja-JP" dirty="0" err="1"/>
              <a:t>eq.pot</a:t>
            </a:r>
            <a:r>
              <a:rPr lang="en-US" altLang="ja-JP" dirty="0"/>
              <a:t> and </a:t>
            </a:r>
            <a:r>
              <a:rPr lang="en-US" altLang="ja-JP" dirty="0" err="1"/>
              <a:t>eq.dipole</a:t>
            </a:r>
            <a:r>
              <a:rPr lang="en-US" altLang="ja-JP" dirty="0"/>
              <a:t>.  </a:t>
            </a:r>
            <a:endParaRPr kumimoji="1" lang="ja-JP" altLang="en-US"/>
          </a:p>
        </p:txBody>
      </p:sp>
    </p:spTree>
    <p:extLst>
      <p:ext uri="{BB962C8B-B14F-4D97-AF65-F5344CB8AC3E}">
        <p14:creationId xmlns:p14="http://schemas.microsoft.com/office/powerpoint/2010/main" val="2346847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CDF9C3D-E720-C042-850D-1F4CEEED634A}"/>
              </a:ext>
            </a:extLst>
          </p:cNvPr>
          <p:cNvSpPr>
            <a:spLocks noGrp="1"/>
          </p:cNvSpPr>
          <p:nvPr>
            <p:ph type="sldNum" sz="quarter" idx="12"/>
          </p:nvPr>
        </p:nvSpPr>
        <p:spPr/>
        <p:txBody>
          <a:bodyPr/>
          <a:lstStyle/>
          <a:p>
            <a:fld id="{7D34BB6B-1E1A-9541-9560-488905BF54FF}" type="slidenum">
              <a:rPr kumimoji="1" lang="ja-JP" altLang="en-US" smtClean="0"/>
              <a:t>24</a:t>
            </a:fld>
            <a:endParaRPr kumimoji="1" lang="ja-JP" altLang="en-US"/>
          </a:p>
        </p:txBody>
      </p:sp>
      <p:grpSp>
        <p:nvGrpSpPr>
          <p:cNvPr id="7" name="グループ化 6">
            <a:extLst>
              <a:ext uri="{FF2B5EF4-FFF2-40B4-BE49-F238E27FC236}">
                <a16:creationId xmlns:a16="http://schemas.microsoft.com/office/drawing/2014/main" id="{BECE5B38-5123-B042-B3DF-6C0D5D06B84F}"/>
              </a:ext>
            </a:extLst>
          </p:cNvPr>
          <p:cNvGrpSpPr/>
          <p:nvPr/>
        </p:nvGrpSpPr>
        <p:grpSpPr>
          <a:xfrm>
            <a:off x="1045999" y="754731"/>
            <a:ext cx="7053264" cy="2411068"/>
            <a:chOff x="1160117" y="716445"/>
            <a:chExt cx="8022450" cy="2742372"/>
          </a:xfrm>
        </p:grpSpPr>
        <p:pic>
          <p:nvPicPr>
            <p:cNvPr id="4" name="図 3">
              <a:extLst>
                <a:ext uri="{FF2B5EF4-FFF2-40B4-BE49-F238E27FC236}">
                  <a16:creationId xmlns:a16="http://schemas.microsoft.com/office/drawing/2014/main" id="{E7DC9AB6-6995-5545-A791-6DB76B58A573}"/>
                </a:ext>
              </a:extLst>
            </p:cNvPr>
            <p:cNvPicPr>
              <a:picLocks noChangeAspect="1"/>
            </p:cNvPicPr>
            <p:nvPr/>
          </p:nvPicPr>
          <p:blipFill>
            <a:blip r:embed="rId2"/>
            <a:stretch>
              <a:fillRect/>
            </a:stretch>
          </p:blipFill>
          <p:spPr>
            <a:xfrm>
              <a:off x="1160117" y="716445"/>
              <a:ext cx="2614591" cy="2742372"/>
            </a:xfrm>
            <a:prstGeom prst="rect">
              <a:avLst/>
            </a:prstGeom>
          </p:spPr>
        </p:pic>
        <p:pic>
          <p:nvPicPr>
            <p:cNvPr id="6" name="図 5">
              <a:extLst>
                <a:ext uri="{FF2B5EF4-FFF2-40B4-BE49-F238E27FC236}">
                  <a16:creationId xmlns:a16="http://schemas.microsoft.com/office/drawing/2014/main" id="{3028D01E-6857-5C44-ADB3-DD81283538A8}"/>
                </a:ext>
              </a:extLst>
            </p:cNvPr>
            <p:cNvPicPr>
              <a:picLocks noChangeAspect="1"/>
            </p:cNvPicPr>
            <p:nvPr/>
          </p:nvPicPr>
          <p:blipFill>
            <a:blip r:embed="rId3"/>
            <a:stretch>
              <a:fillRect/>
            </a:stretch>
          </p:blipFill>
          <p:spPr>
            <a:xfrm>
              <a:off x="3822147" y="729698"/>
              <a:ext cx="5360420" cy="2729119"/>
            </a:xfrm>
            <a:prstGeom prst="rect">
              <a:avLst/>
            </a:prstGeom>
          </p:spPr>
        </p:pic>
      </p:grpSp>
      <p:pic>
        <p:nvPicPr>
          <p:cNvPr id="9" name="図 8">
            <a:extLst>
              <a:ext uri="{FF2B5EF4-FFF2-40B4-BE49-F238E27FC236}">
                <a16:creationId xmlns:a16="http://schemas.microsoft.com/office/drawing/2014/main" id="{2FF4F283-C62F-B844-934E-384EB4D70696}"/>
              </a:ext>
            </a:extLst>
          </p:cNvPr>
          <p:cNvPicPr>
            <a:picLocks noChangeAspect="1"/>
          </p:cNvPicPr>
          <p:nvPr/>
        </p:nvPicPr>
        <p:blipFill>
          <a:blip r:embed="rId4"/>
          <a:stretch>
            <a:fillRect/>
          </a:stretch>
        </p:blipFill>
        <p:spPr>
          <a:xfrm>
            <a:off x="869255" y="3494088"/>
            <a:ext cx="4572000" cy="2743200"/>
          </a:xfrm>
          <a:prstGeom prst="rect">
            <a:avLst/>
          </a:prstGeom>
        </p:spPr>
      </p:pic>
      <p:pic>
        <p:nvPicPr>
          <p:cNvPr id="11" name="図 10">
            <a:extLst>
              <a:ext uri="{FF2B5EF4-FFF2-40B4-BE49-F238E27FC236}">
                <a16:creationId xmlns:a16="http://schemas.microsoft.com/office/drawing/2014/main" id="{54A62634-BE97-264B-A231-36323085FBE8}"/>
              </a:ext>
            </a:extLst>
          </p:cNvPr>
          <p:cNvPicPr>
            <a:picLocks noChangeAspect="1"/>
          </p:cNvPicPr>
          <p:nvPr/>
        </p:nvPicPr>
        <p:blipFill>
          <a:blip r:embed="rId5"/>
          <a:stretch>
            <a:fillRect/>
          </a:stretch>
        </p:blipFill>
        <p:spPr>
          <a:xfrm>
            <a:off x="2113855" y="3835144"/>
            <a:ext cx="1597991" cy="1158095"/>
          </a:xfrm>
          <a:prstGeom prst="rect">
            <a:avLst/>
          </a:prstGeom>
        </p:spPr>
      </p:pic>
      <p:sp>
        <p:nvSpPr>
          <p:cNvPr id="13" name="テキスト ボックス 12">
            <a:extLst>
              <a:ext uri="{FF2B5EF4-FFF2-40B4-BE49-F238E27FC236}">
                <a16:creationId xmlns:a16="http://schemas.microsoft.com/office/drawing/2014/main" id="{28FAEC71-BD3C-494C-BE02-FE4FC77834C7}"/>
              </a:ext>
            </a:extLst>
          </p:cNvPr>
          <p:cNvSpPr txBox="1"/>
          <p:nvPr/>
        </p:nvSpPr>
        <p:spPr>
          <a:xfrm>
            <a:off x="4926488" y="1001770"/>
            <a:ext cx="405880" cy="369332"/>
          </a:xfrm>
          <a:prstGeom prst="rect">
            <a:avLst/>
          </a:prstGeom>
          <a:noFill/>
        </p:spPr>
        <p:txBody>
          <a:bodyPr wrap="none" rtlCol="0">
            <a:spAutoFit/>
          </a:bodyPr>
          <a:lstStyle/>
          <a:p>
            <a:r>
              <a:rPr kumimoji="1" lang="en-US" altLang="ja-JP" dirty="0">
                <a:solidFill>
                  <a:srgbClr val="FFC000"/>
                </a:solidFill>
              </a:rPr>
              <a:t>dx</a:t>
            </a:r>
            <a:endParaRPr kumimoji="1" lang="ja-JP" altLang="en-US">
              <a:solidFill>
                <a:srgbClr val="FFC000"/>
              </a:solidFill>
            </a:endParaRPr>
          </a:p>
        </p:txBody>
      </p:sp>
      <p:sp>
        <p:nvSpPr>
          <p:cNvPr id="14" name="テキスト ボックス 13">
            <a:extLst>
              <a:ext uri="{FF2B5EF4-FFF2-40B4-BE49-F238E27FC236}">
                <a16:creationId xmlns:a16="http://schemas.microsoft.com/office/drawing/2014/main" id="{13B6A319-A12D-5347-9915-2D1C14640719}"/>
              </a:ext>
            </a:extLst>
          </p:cNvPr>
          <p:cNvSpPr txBox="1"/>
          <p:nvPr/>
        </p:nvSpPr>
        <p:spPr>
          <a:xfrm>
            <a:off x="6096825" y="1001770"/>
            <a:ext cx="410690" cy="369332"/>
          </a:xfrm>
          <a:prstGeom prst="rect">
            <a:avLst/>
          </a:prstGeom>
          <a:noFill/>
        </p:spPr>
        <p:txBody>
          <a:bodyPr wrap="none" rtlCol="0">
            <a:spAutoFit/>
          </a:bodyPr>
          <a:lstStyle/>
          <a:p>
            <a:r>
              <a:rPr kumimoji="1" lang="en-US" altLang="ja-JP" dirty="0" err="1">
                <a:solidFill>
                  <a:srgbClr val="FFC000"/>
                </a:solidFill>
              </a:rPr>
              <a:t>dy</a:t>
            </a:r>
            <a:endParaRPr kumimoji="1" lang="ja-JP" altLang="en-US">
              <a:solidFill>
                <a:srgbClr val="FFC000"/>
              </a:solidFill>
            </a:endParaRPr>
          </a:p>
        </p:txBody>
      </p:sp>
      <p:sp>
        <p:nvSpPr>
          <p:cNvPr id="15" name="テキスト ボックス 14">
            <a:extLst>
              <a:ext uri="{FF2B5EF4-FFF2-40B4-BE49-F238E27FC236}">
                <a16:creationId xmlns:a16="http://schemas.microsoft.com/office/drawing/2014/main" id="{0280710E-2AF9-E949-BD7E-90CA272B39EE}"/>
              </a:ext>
            </a:extLst>
          </p:cNvPr>
          <p:cNvSpPr txBox="1"/>
          <p:nvPr/>
        </p:nvSpPr>
        <p:spPr>
          <a:xfrm>
            <a:off x="7248953" y="1001770"/>
            <a:ext cx="405880" cy="369332"/>
          </a:xfrm>
          <a:prstGeom prst="rect">
            <a:avLst/>
          </a:prstGeom>
          <a:noFill/>
        </p:spPr>
        <p:txBody>
          <a:bodyPr wrap="none" rtlCol="0">
            <a:spAutoFit/>
          </a:bodyPr>
          <a:lstStyle/>
          <a:p>
            <a:r>
              <a:rPr kumimoji="1" lang="en-US" altLang="ja-JP" dirty="0" err="1">
                <a:solidFill>
                  <a:srgbClr val="FFC000"/>
                </a:solidFill>
              </a:rPr>
              <a:t>dz</a:t>
            </a:r>
            <a:endParaRPr kumimoji="1" lang="ja-JP" altLang="en-US">
              <a:solidFill>
                <a:srgbClr val="FFC000"/>
              </a:solidFill>
            </a:endParaRPr>
          </a:p>
        </p:txBody>
      </p:sp>
      <p:sp>
        <p:nvSpPr>
          <p:cNvPr id="16" name="テキスト ボックス 15">
            <a:extLst>
              <a:ext uri="{FF2B5EF4-FFF2-40B4-BE49-F238E27FC236}">
                <a16:creationId xmlns:a16="http://schemas.microsoft.com/office/drawing/2014/main" id="{978B8E97-642D-134F-B994-3582D8A05FFC}"/>
              </a:ext>
            </a:extLst>
          </p:cNvPr>
          <p:cNvSpPr txBox="1"/>
          <p:nvPr/>
        </p:nvSpPr>
        <p:spPr>
          <a:xfrm>
            <a:off x="2565529" y="1001770"/>
            <a:ext cx="394660" cy="369332"/>
          </a:xfrm>
          <a:prstGeom prst="rect">
            <a:avLst/>
          </a:prstGeom>
          <a:noFill/>
        </p:spPr>
        <p:txBody>
          <a:bodyPr wrap="none" rtlCol="0">
            <a:spAutoFit/>
          </a:bodyPr>
          <a:lstStyle/>
          <a:p>
            <a:r>
              <a:rPr kumimoji="1" lang="en-US" altLang="ja-JP" dirty="0">
                <a:solidFill>
                  <a:srgbClr val="FFC000"/>
                </a:solidFill>
              </a:rPr>
              <a:t>V</a:t>
            </a:r>
            <a:r>
              <a:rPr kumimoji="1" lang="en-US" altLang="ja-JP" baseline="-25000" dirty="0">
                <a:solidFill>
                  <a:srgbClr val="FFC000"/>
                </a:solidFill>
              </a:rPr>
              <a:t>5</a:t>
            </a:r>
            <a:endParaRPr kumimoji="1" lang="ja-JP" altLang="en-US" baseline="-25000">
              <a:solidFill>
                <a:srgbClr val="FFC000"/>
              </a:solidFill>
            </a:endParaRPr>
          </a:p>
        </p:txBody>
      </p:sp>
      <p:sp>
        <p:nvSpPr>
          <p:cNvPr id="17" name="テキスト ボックス 16">
            <a:extLst>
              <a:ext uri="{FF2B5EF4-FFF2-40B4-BE49-F238E27FC236}">
                <a16:creationId xmlns:a16="http://schemas.microsoft.com/office/drawing/2014/main" id="{B8E685CB-88B7-9B46-BD15-C418697916AA}"/>
              </a:ext>
            </a:extLst>
          </p:cNvPr>
          <p:cNvSpPr txBox="1"/>
          <p:nvPr/>
        </p:nvSpPr>
        <p:spPr>
          <a:xfrm>
            <a:off x="1480329" y="301234"/>
            <a:ext cx="2078902" cy="369332"/>
          </a:xfrm>
          <a:prstGeom prst="rect">
            <a:avLst/>
          </a:prstGeom>
          <a:noFill/>
        </p:spPr>
        <p:txBody>
          <a:bodyPr wrap="none" rtlCol="0">
            <a:spAutoFit/>
          </a:bodyPr>
          <a:lstStyle/>
          <a:p>
            <a:r>
              <a:rPr kumimoji="1" lang="en-US" altLang="ja-JP" dirty="0"/>
              <a:t>grid points along Q</a:t>
            </a:r>
            <a:r>
              <a:rPr kumimoji="1" lang="en-US" altLang="ja-JP" baseline="-25000" dirty="0"/>
              <a:t>5</a:t>
            </a:r>
            <a:endParaRPr kumimoji="1" lang="ja-JP" altLang="en-US" baseline="-25000"/>
          </a:p>
        </p:txBody>
      </p:sp>
      <p:cxnSp>
        <p:nvCxnSpPr>
          <p:cNvPr id="19" name="直線矢印コネクタ 18">
            <a:extLst>
              <a:ext uri="{FF2B5EF4-FFF2-40B4-BE49-F238E27FC236}">
                <a16:creationId xmlns:a16="http://schemas.microsoft.com/office/drawing/2014/main" id="{3855ABBC-F27F-DF4A-8B9C-D3B6FED3F189}"/>
              </a:ext>
            </a:extLst>
          </p:cNvPr>
          <p:cNvCxnSpPr/>
          <p:nvPr/>
        </p:nvCxnSpPr>
        <p:spPr>
          <a:xfrm>
            <a:off x="1745023" y="646140"/>
            <a:ext cx="0" cy="72991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3E3310D4-B06B-9148-B026-425A1FA799FF}"/>
              </a:ext>
            </a:extLst>
          </p:cNvPr>
          <p:cNvCxnSpPr>
            <a:cxnSpLocks/>
          </p:cNvCxnSpPr>
          <p:nvPr/>
        </p:nvCxnSpPr>
        <p:spPr>
          <a:xfrm>
            <a:off x="3144497" y="646140"/>
            <a:ext cx="838400" cy="68981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C650FC1-8FA3-6140-975D-3A14620586DE}"/>
              </a:ext>
            </a:extLst>
          </p:cNvPr>
          <p:cNvSpPr txBox="1"/>
          <p:nvPr/>
        </p:nvSpPr>
        <p:spPr>
          <a:xfrm>
            <a:off x="5384086" y="3772529"/>
            <a:ext cx="2614212" cy="1600438"/>
          </a:xfrm>
          <a:prstGeom prst="rect">
            <a:avLst/>
          </a:prstGeom>
          <a:noFill/>
        </p:spPr>
        <p:txBody>
          <a:bodyPr wrap="square" rtlCol="0">
            <a:spAutoFit/>
          </a:bodyPr>
          <a:lstStyle/>
          <a:p>
            <a:r>
              <a:rPr kumimoji="1" lang="en-US" altLang="ja-JP" sz="1400" dirty="0"/>
              <a:t>Plots of V</a:t>
            </a:r>
            <a:r>
              <a:rPr kumimoji="1" lang="en-US" altLang="ja-JP" sz="1400" baseline="-25000" dirty="0"/>
              <a:t>5</a:t>
            </a:r>
            <a:r>
              <a:rPr kumimoji="1" lang="en-US" altLang="ja-JP" sz="1400" dirty="0"/>
              <a:t> at grid points of Q</a:t>
            </a:r>
            <a:r>
              <a:rPr kumimoji="1" lang="en-US" altLang="ja-JP" sz="1400" baseline="-25000" dirty="0"/>
              <a:t>5</a:t>
            </a:r>
            <a:r>
              <a:rPr kumimoji="1" lang="en-US" altLang="ja-JP" sz="1400" dirty="0"/>
              <a:t>. </a:t>
            </a:r>
            <a:r>
              <a:rPr lang="en-US" altLang="ja-JP" sz="1400" dirty="0"/>
              <a:t>Q</a:t>
            </a:r>
            <a:r>
              <a:rPr lang="en-US" altLang="ja-JP" sz="1400" baseline="-25000" dirty="0"/>
              <a:t>5</a:t>
            </a:r>
            <a:r>
              <a:rPr lang="en-US" altLang="ja-JP" sz="1400" dirty="0"/>
              <a:t> (</a:t>
            </a:r>
            <a:r>
              <a:rPr lang="en-US" altLang="ja-JP" sz="1400" dirty="0" err="1"/>
              <a:t>symmetic</a:t>
            </a:r>
            <a:r>
              <a:rPr lang="en-US" altLang="ja-JP" sz="1400" dirty="0"/>
              <a:t> CH stretching mode)  is visualized in the inset. Note that the arrow corresponds to the negative direction of Q</a:t>
            </a:r>
            <a:r>
              <a:rPr lang="en-US" altLang="ja-JP" sz="1400" baseline="-25000" dirty="0"/>
              <a:t>5</a:t>
            </a:r>
            <a:r>
              <a:rPr lang="en-US" altLang="ja-JP" sz="1400" dirty="0"/>
              <a:t>, that is, the potential becomes flat as the CH bond extends.</a:t>
            </a:r>
            <a:endParaRPr kumimoji="1" lang="ja-JP" altLang="en-US" sz="1400"/>
          </a:p>
        </p:txBody>
      </p:sp>
    </p:spTree>
    <p:extLst>
      <p:ext uri="{BB962C8B-B14F-4D97-AF65-F5344CB8AC3E}">
        <p14:creationId xmlns:p14="http://schemas.microsoft.com/office/powerpoint/2010/main" val="2962216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70F7A11-AA8D-9643-BDAC-61DEB6E9D6EE}"/>
              </a:ext>
            </a:extLst>
          </p:cNvPr>
          <p:cNvSpPr>
            <a:spLocks noGrp="1"/>
          </p:cNvSpPr>
          <p:nvPr>
            <p:ph type="sldNum" sz="quarter" idx="12"/>
          </p:nvPr>
        </p:nvSpPr>
        <p:spPr/>
        <p:txBody>
          <a:bodyPr/>
          <a:lstStyle/>
          <a:p>
            <a:fld id="{7D34BB6B-1E1A-9541-9560-488905BF54FF}" type="slidenum">
              <a:rPr kumimoji="1" lang="ja-JP" altLang="en-US" smtClean="0"/>
              <a:t>25</a:t>
            </a:fld>
            <a:endParaRPr kumimoji="1" lang="ja-JP" altLang="en-US"/>
          </a:p>
        </p:txBody>
      </p:sp>
      <p:sp>
        <p:nvSpPr>
          <p:cNvPr id="3" name="テキスト ボックス 2">
            <a:extLst>
              <a:ext uri="{FF2B5EF4-FFF2-40B4-BE49-F238E27FC236}">
                <a16:creationId xmlns:a16="http://schemas.microsoft.com/office/drawing/2014/main" id="{EA442D3B-3A2E-9042-B814-23834E56B068}"/>
              </a:ext>
            </a:extLst>
          </p:cNvPr>
          <p:cNvSpPr txBox="1"/>
          <p:nvPr/>
        </p:nvSpPr>
        <p:spPr>
          <a:xfrm>
            <a:off x="720167" y="915434"/>
            <a:ext cx="7560233" cy="646331"/>
          </a:xfrm>
          <a:prstGeom prst="rect">
            <a:avLst/>
          </a:prstGeom>
          <a:noFill/>
        </p:spPr>
        <p:txBody>
          <a:bodyPr wrap="square" rtlCol="0">
            <a:spAutoFit/>
          </a:bodyPr>
          <a:lstStyle/>
          <a:p>
            <a:r>
              <a:rPr lang="en-US" altLang="ja-JP" dirty="0"/>
              <a:t>In this section, we generate 2MR-grid PES for (Q1, Q2) and (Q5, Q6). </a:t>
            </a:r>
            <a:r>
              <a:rPr kumimoji="1" lang="en-US" altLang="ja-JP" dirty="0"/>
              <a:t>Proceed to 2.g</a:t>
            </a:r>
            <a:r>
              <a:rPr lang="en-US" altLang="ja-JP" dirty="0"/>
              <a:t>rid_h2co/2-2.2MR</a:t>
            </a:r>
            <a:r>
              <a:rPr kumimoji="1" lang="en-US" altLang="ja-JP" dirty="0"/>
              <a:t>,</a:t>
            </a:r>
            <a:endParaRPr kumimoji="1" lang="ja-JP" altLang="en-US"/>
          </a:p>
        </p:txBody>
      </p:sp>
      <p:sp>
        <p:nvSpPr>
          <p:cNvPr id="4" name="テキスト ボックス 3">
            <a:extLst>
              <a:ext uri="{FF2B5EF4-FFF2-40B4-BE49-F238E27FC236}">
                <a16:creationId xmlns:a16="http://schemas.microsoft.com/office/drawing/2014/main" id="{4BAD6DC7-0F06-1E4B-9A79-1A218C755CFD}"/>
              </a:ext>
            </a:extLst>
          </p:cNvPr>
          <p:cNvSpPr txBox="1"/>
          <p:nvPr/>
        </p:nvSpPr>
        <p:spPr>
          <a:xfrm>
            <a:off x="442913" y="406465"/>
            <a:ext cx="7943850" cy="400110"/>
          </a:xfrm>
          <a:prstGeom prst="rect">
            <a:avLst/>
          </a:prstGeom>
          <a:noFill/>
          <a:ln>
            <a:solidFill>
              <a:schemeClr val="tx1"/>
            </a:solidFill>
          </a:ln>
        </p:spPr>
        <p:txBody>
          <a:bodyPr wrap="square" rtlCol="0">
            <a:spAutoFit/>
          </a:bodyPr>
          <a:lstStyle/>
          <a:p>
            <a:r>
              <a:rPr lang="en-US" altLang="ja-JP" sz="2000" dirty="0"/>
              <a:t>2.2. 2MR-grid PES</a:t>
            </a:r>
            <a:endParaRPr kumimoji="1" lang="ja-JP" altLang="en-US" sz="2000"/>
          </a:p>
        </p:txBody>
      </p:sp>
      <p:sp>
        <p:nvSpPr>
          <p:cNvPr id="8" name="テキスト ボックス 7">
            <a:extLst>
              <a:ext uri="{FF2B5EF4-FFF2-40B4-BE49-F238E27FC236}">
                <a16:creationId xmlns:a16="http://schemas.microsoft.com/office/drawing/2014/main" id="{4AB769C4-20DA-8D4F-ACA5-3D3F5A3DC8F2}"/>
              </a:ext>
            </a:extLst>
          </p:cNvPr>
          <p:cNvSpPr txBox="1"/>
          <p:nvPr/>
        </p:nvSpPr>
        <p:spPr>
          <a:xfrm>
            <a:off x="1842593" y="3007556"/>
            <a:ext cx="5177251" cy="203132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r>
              <a:rPr lang="en-US" altLang="ja-JP" sz="1400" dirty="0"/>
              <a:t>   &lt;MR          value=”2" /&gt;</a:t>
            </a:r>
          </a:p>
          <a:p>
            <a:r>
              <a:rPr lang="en-US" altLang="ja-JP" sz="1400" dirty="0"/>
              <a:t>   …</a:t>
            </a:r>
          </a:p>
          <a:p>
            <a:r>
              <a:rPr lang="en-US" altLang="ja-JP" sz="1400" dirty="0"/>
              <a:t>   &lt;grid&gt;</a:t>
            </a:r>
          </a:p>
          <a:p>
            <a:r>
              <a:rPr lang="en-US" altLang="ja-JP" sz="1400" dirty="0"/>
              <a:t>      &lt;</a:t>
            </a:r>
            <a:r>
              <a:rPr lang="en-US" altLang="ja-JP" sz="1400" dirty="0" err="1"/>
              <a:t>ngrid</a:t>
            </a:r>
            <a:r>
              <a:rPr lang="en-US" altLang="ja-JP" sz="1400" dirty="0"/>
              <a:t>  value=”9" /&gt;</a:t>
            </a:r>
          </a:p>
          <a:p>
            <a:r>
              <a:rPr lang="en-US" altLang="ja-JP" sz="1400" dirty="0"/>
              <a:t>      &lt;mc2 value="1,2, 5,6"/&gt;</a:t>
            </a:r>
          </a:p>
          <a:p>
            <a:r>
              <a:rPr lang="en-US" altLang="ja-JP" sz="1400" dirty="0"/>
              <a:t>   &lt;/grid&gt;</a:t>
            </a:r>
          </a:p>
          <a:p>
            <a:r>
              <a:rPr lang="en-US" altLang="ja-JP" sz="1400" dirty="0"/>
              <a:t>&lt;/</a:t>
            </a:r>
            <a:r>
              <a:rPr lang="en-US" altLang="ja-JP" sz="1400" dirty="0" err="1"/>
              <a:t>makePES</a:t>
            </a:r>
            <a:r>
              <a:rPr lang="en-US" altLang="ja-JP" sz="1400" dirty="0"/>
              <a:t>&gt;   </a:t>
            </a:r>
            <a:endParaRPr kumimoji="1" lang="ja-JP" altLang="en-US" sz="1400"/>
          </a:p>
        </p:txBody>
      </p:sp>
      <p:sp>
        <p:nvSpPr>
          <p:cNvPr id="9" name="正方形/長方形 8">
            <a:extLst>
              <a:ext uri="{FF2B5EF4-FFF2-40B4-BE49-F238E27FC236}">
                <a16:creationId xmlns:a16="http://schemas.microsoft.com/office/drawing/2014/main" id="{BD8FE4A4-A8E3-0E4C-83AF-A7CAED584058}"/>
              </a:ext>
            </a:extLst>
          </p:cNvPr>
          <p:cNvSpPr/>
          <p:nvPr/>
        </p:nvSpPr>
        <p:spPr>
          <a:xfrm>
            <a:off x="1527970" y="2677865"/>
            <a:ext cx="6088060" cy="24021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F3D7E120-2281-524C-A9B9-248783EA7559}"/>
              </a:ext>
            </a:extLst>
          </p:cNvPr>
          <p:cNvSpPr txBox="1"/>
          <p:nvPr/>
        </p:nvSpPr>
        <p:spPr>
          <a:xfrm>
            <a:off x="4000855" y="3450051"/>
            <a:ext cx="1564146" cy="307777"/>
          </a:xfrm>
          <a:prstGeom prst="rect">
            <a:avLst/>
          </a:prstGeom>
          <a:noFill/>
        </p:spPr>
        <p:txBody>
          <a:bodyPr wrap="none" rtlCol="0">
            <a:spAutoFit/>
          </a:bodyPr>
          <a:lstStyle/>
          <a:p>
            <a:r>
              <a:rPr lang="en-US" altLang="ja-JP" sz="1400" dirty="0">
                <a:solidFill>
                  <a:srgbClr val="FF0000"/>
                </a:solidFill>
              </a:rPr>
              <a:t>MR=2 for 2MR-PES</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1B1EDE94-E4F5-4E4B-A0F1-129198F6F449}"/>
              </a:ext>
            </a:extLst>
          </p:cNvPr>
          <p:cNvSpPr txBox="1"/>
          <p:nvPr/>
        </p:nvSpPr>
        <p:spPr>
          <a:xfrm>
            <a:off x="4044155" y="2720723"/>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3" name="テキスト ボックス 12">
            <a:extLst>
              <a:ext uri="{FF2B5EF4-FFF2-40B4-BE49-F238E27FC236}">
                <a16:creationId xmlns:a16="http://schemas.microsoft.com/office/drawing/2014/main" id="{A371DBA0-4F97-C942-8348-7EB29DC3E173}"/>
              </a:ext>
            </a:extLst>
          </p:cNvPr>
          <p:cNvSpPr txBox="1"/>
          <p:nvPr/>
        </p:nvSpPr>
        <p:spPr>
          <a:xfrm>
            <a:off x="4000855" y="4032563"/>
            <a:ext cx="2887970" cy="307777"/>
          </a:xfrm>
          <a:prstGeom prst="rect">
            <a:avLst/>
          </a:prstGeom>
          <a:noFill/>
        </p:spPr>
        <p:txBody>
          <a:bodyPr wrap="none" rtlCol="0">
            <a:spAutoFit/>
          </a:bodyPr>
          <a:lstStyle/>
          <a:p>
            <a:r>
              <a:rPr lang="en-US" altLang="ja-JP" sz="1400" dirty="0">
                <a:solidFill>
                  <a:srgbClr val="FF0000"/>
                </a:solidFill>
              </a:rPr>
              <a:t>number of grid points is reduced to 9</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9E485022-8620-9F40-A5AE-21FC3939CE7A}"/>
              </a:ext>
            </a:extLst>
          </p:cNvPr>
          <p:cNvSpPr txBox="1"/>
          <p:nvPr/>
        </p:nvSpPr>
        <p:spPr>
          <a:xfrm>
            <a:off x="4000855" y="4308347"/>
            <a:ext cx="1774845" cy="307777"/>
          </a:xfrm>
          <a:prstGeom prst="rect">
            <a:avLst/>
          </a:prstGeom>
          <a:noFill/>
        </p:spPr>
        <p:txBody>
          <a:bodyPr wrap="none" rtlCol="0">
            <a:spAutoFit/>
          </a:bodyPr>
          <a:lstStyle/>
          <a:p>
            <a:r>
              <a:rPr kumimoji="1" lang="en-US" altLang="ja-JP" sz="1400" dirty="0">
                <a:solidFill>
                  <a:srgbClr val="FF0000"/>
                </a:solidFill>
              </a:rPr>
              <a:t>(</a:t>
            </a:r>
            <a:r>
              <a:rPr lang="en-US" altLang="ja-JP" sz="1400" dirty="0">
                <a:solidFill>
                  <a:srgbClr val="FF0000"/>
                </a:solidFill>
              </a:rPr>
              <a:t>Q1, Q2) and (Q5, Q6)</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7F998D4D-3A60-5544-956D-DDBF2C31AD09}"/>
              </a:ext>
            </a:extLst>
          </p:cNvPr>
          <p:cNvSpPr txBox="1"/>
          <p:nvPr/>
        </p:nvSpPr>
        <p:spPr>
          <a:xfrm>
            <a:off x="1015038" y="1762392"/>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2.grid_h2co/2-2.2MR</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endParaRPr kumimoji="1" lang="en-US" altLang="ja-JP" sz="1400" dirty="0">
              <a:latin typeface="Courier" charset="0"/>
              <a:ea typeface="Courier" charset="0"/>
              <a:cs typeface="Courier" charset="0"/>
            </a:endParaRPr>
          </a:p>
        </p:txBody>
      </p:sp>
      <p:sp>
        <p:nvSpPr>
          <p:cNvPr id="16" name="テキスト ボックス 15">
            <a:extLst>
              <a:ext uri="{FF2B5EF4-FFF2-40B4-BE49-F238E27FC236}">
                <a16:creationId xmlns:a16="http://schemas.microsoft.com/office/drawing/2014/main" id="{71A837F7-AD3E-0240-9518-E698E269CA08}"/>
              </a:ext>
            </a:extLst>
          </p:cNvPr>
          <p:cNvSpPr txBox="1"/>
          <p:nvPr/>
        </p:nvSpPr>
        <p:spPr>
          <a:xfrm>
            <a:off x="720167" y="5224313"/>
            <a:ext cx="7560233" cy="646331"/>
          </a:xfrm>
          <a:prstGeom prst="rect">
            <a:avLst/>
          </a:prstGeom>
          <a:noFill/>
        </p:spPr>
        <p:txBody>
          <a:bodyPr wrap="square" rtlCol="0">
            <a:spAutoFit/>
          </a:bodyPr>
          <a:lstStyle/>
          <a:p>
            <a:r>
              <a:rPr lang="en-US" altLang="ja-JP" dirty="0"/>
              <a:t>The two-mode terms are specified by &lt;mc2&gt; to (Q1,Q2) and (Q5,Q6). See the appendix on the details of format of mc2.</a:t>
            </a:r>
          </a:p>
        </p:txBody>
      </p:sp>
    </p:spTree>
    <p:extLst>
      <p:ext uri="{BB962C8B-B14F-4D97-AF65-F5344CB8AC3E}">
        <p14:creationId xmlns:p14="http://schemas.microsoft.com/office/powerpoint/2010/main" val="8304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51CECF9-FA0E-B843-A95E-F749FACDF2E5}"/>
              </a:ext>
            </a:extLst>
          </p:cNvPr>
          <p:cNvSpPr>
            <a:spLocks noGrp="1"/>
          </p:cNvSpPr>
          <p:nvPr>
            <p:ph type="sldNum" sz="quarter" idx="12"/>
          </p:nvPr>
        </p:nvSpPr>
        <p:spPr/>
        <p:txBody>
          <a:bodyPr/>
          <a:lstStyle/>
          <a:p>
            <a:fld id="{7D34BB6B-1E1A-9541-9560-488905BF54FF}" type="slidenum">
              <a:rPr kumimoji="1" lang="ja-JP" altLang="en-US" smtClean="0"/>
              <a:t>26</a:t>
            </a:fld>
            <a:endParaRPr kumimoji="1" lang="ja-JP" altLang="en-US"/>
          </a:p>
        </p:txBody>
      </p:sp>
      <p:sp>
        <p:nvSpPr>
          <p:cNvPr id="3" name="テキスト ボックス 2">
            <a:extLst>
              <a:ext uri="{FF2B5EF4-FFF2-40B4-BE49-F238E27FC236}">
                <a16:creationId xmlns:a16="http://schemas.microsoft.com/office/drawing/2014/main" id="{A1368FD2-7846-614A-89D4-1CF7CBFAE7E0}"/>
              </a:ext>
            </a:extLst>
          </p:cNvPr>
          <p:cNvSpPr txBox="1"/>
          <p:nvPr/>
        </p:nvSpPr>
        <p:spPr>
          <a:xfrm>
            <a:off x="1015038" y="1876692"/>
            <a:ext cx="7265362" cy="738664"/>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*pot *dipole</a:t>
            </a:r>
          </a:p>
          <a:p>
            <a:r>
              <a:rPr lang="en-US" altLang="ja-JP" sz="1400" dirty="0" err="1">
                <a:latin typeface="Courier" charset="0"/>
                <a:ea typeface="Courier" charset="0"/>
                <a:cs typeface="Courier" charset="0"/>
              </a:rPr>
              <a:t>eq.dipole</a:t>
            </a:r>
            <a:r>
              <a:rPr lang="en-US" altLang="ja-JP" sz="1400" dirty="0">
                <a:latin typeface="Courier" charset="0"/>
                <a:ea typeface="Courier" charset="0"/>
                <a:cs typeface="Courier" charset="0"/>
              </a:rPr>
              <a:t>  q1.dipole  q2.dipole  q5.dipole  q6.dipole</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q1.pot     q2.pot     q5.pot     q6.pot</a:t>
            </a:r>
            <a:endParaRPr kumimoji="1" lang="en-US" altLang="ja-JP" sz="1400" dirty="0">
              <a:latin typeface="Courier" charset="0"/>
              <a:ea typeface="Courier" charset="0"/>
              <a:cs typeface="Courier" charset="0"/>
            </a:endParaRPr>
          </a:p>
        </p:txBody>
      </p:sp>
      <p:sp>
        <p:nvSpPr>
          <p:cNvPr id="5" name="テキスト ボックス 4">
            <a:extLst>
              <a:ext uri="{FF2B5EF4-FFF2-40B4-BE49-F238E27FC236}">
                <a16:creationId xmlns:a16="http://schemas.microsoft.com/office/drawing/2014/main" id="{CE896B4F-40D7-8E47-AECE-B0F0C1E0F927}"/>
              </a:ext>
            </a:extLst>
          </p:cNvPr>
          <p:cNvSpPr txBox="1"/>
          <p:nvPr/>
        </p:nvSpPr>
        <p:spPr>
          <a:xfrm>
            <a:off x="720167" y="2795437"/>
            <a:ext cx="7560233" cy="1477328"/>
          </a:xfrm>
          <a:prstGeom prst="rect">
            <a:avLst/>
          </a:prstGeom>
          <a:noFill/>
        </p:spPr>
        <p:txBody>
          <a:bodyPr wrap="square" rtlCol="0">
            <a:spAutoFit/>
          </a:bodyPr>
          <a:lstStyle/>
          <a:p>
            <a:r>
              <a:rPr lang="en-US" altLang="ja-JP" dirty="0" err="1"/>
              <a:t>MakePES</a:t>
            </a:r>
            <a:r>
              <a:rPr lang="en-US" altLang="ja-JP" dirty="0"/>
              <a:t> make use of the previous calculation whenever possible. In this example, the information along the Q1, Q2, Q5, Q6 axis is provided by the files. Therefore, the number of grid points is reduced from 162 to to 8 x 8 x 2 =  128. </a:t>
            </a:r>
          </a:p>
          <a:p>
            <a:endParaRPr lang="en-US" altLang="ja-JP" dirty="0"/>
          </a:p>
          <a:p>
            <a:r>
              <a:rPr lang="en-US" altLang="ja-JP" dirty="0" err="1"/>
              <a:t>GaussianTemplate</a:t>
            </a:r>
            <a:r>
              <a:rPr lang="en-US" altLang="ja-JP" dirty="0"/>
              <a:t> and </a:t>
            </a:r>
            <a:r>
              <a:rPr lang="en-US" altLang="ja-JP" dirty="0" err="1"/>
              <a:t>resources.info</a:t>
            </a:r>
            <a:r>
              <a:rPr lang="en-US" altLang="ja-JP" dirty="0"/>
              <a:t> are the same as before. Run </a:t>
            </a:r>
            <a:r>
              <a:rPr lang="en-US" altLang="ja-JP" dirty="0" err="1"/>
              <a:t>MakePES</a:t>
            </a:r>
            <a:r>
              <a:rPr lang="en-US" altLang="ja-JP" dirty="0"/>
              <a:t>,</a:t>
            </a:r>
            <a:endParaRPr lang="ja-JP" altLang="en-US"/>
          </a:p>
        </p:txBody>
      </p:sp>
      <p:sp>
        <p:nvSpPr>
          <p:cNvPr id="6" name="テキスト ボックス 5">
            <a:extLst>
              <a:ext uri="{FF2B5EF4-FFF2-40B4-BE49-F238E27FC236}">
                <a16:creationId xmlns:a16="http://schemas.microsoft.com/office/drawing/2014/main" id="{2BE8495A-DB8E-C64B-B8FC-CBE1F8A4E3E0}"/>
              </a:ext>
            </a:extLst>
          </p:cNvPr>
          <p:cNvSpPr txBox="1"/>
          <p:nvPr/>
        </p:nvSpPr>
        <p:spPr>
          <a:xfrm>
            <a:off x="720167" y="518394"/>
            <a:ext cx="7560233" cy="1200329"/>
          </a:xfrm>
          <a:prstGeom prst="rect">
            <a:avLst/>
          </a:prstGeom>
          <a:noFill/>
        </p:spPr>
        <p:txBody>
          <a:bodyPr wrap="square" rtlCol="0">
            <a:spAutoFit/>
          </a:bodyPr>
          <a:lstStyle/>
          <a:p>
            <a:r>
              <a:rPr lang="en-US" altLang="ja-JP" dirty="0"/>
              <a:t>Calculating two 2MR-terms with </a:t>
            </a:r>
            <a:r>
              <a:rPr lang="en-US" altLang="ja-JP" dirty="0" err="1"/>
              <a:t>ngrid</a:t>
            </a:r>
            <a:r>
              <a:rPr lang="en-US" altLang="ja-JP" dirty="0"/>
              <a:t> = 9 requires 9 x 9 x 2 = 162 grid points. However, we have already calculated the grid points along the axis. In order to re-use them, the pot and dipole files obtained in Sec. 2-1 are placed in the same directory: </a:t>
            </a:r>
            <a:endParaRPr lang="ja-JP" altLang="en-US"/>
          </a:p>
        </p:txBody>
      </p:sp>
      <p:sp>
        <p:nvSpPr>
          <p:cNvPr id="7" name="テキスト ボックス 6">
            <a:extLst>
              <a:ext uri="{FF2B5EF4-FFF2-40B4-BE49-F238E27FC236}">
                <a16:creationId xmlns:a16="http://schemas.microsoft.com/office/drawing/2014/main" id="{5C7E0495-4600-0841-84CF-DB677A1098B0}"/>
              </a:ext>
            </a:extLst>
          </p:cNvPr>
          <p:cNvSpPr txBox="1"/>
          <p:nvPr/>
        </p:nvSpPr>
        <p:spPr>
          <a:xfrm>
            <a:off x="1015039" y="4362858"/>
            <a:ext cx="63001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211011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4472081-4210-7348-8E38-9C3751B52AE0}"/>
              </a:ext>
            </a:extLst>
          </p:cNvPr>
          <p:cNvSpPr>
            <a:spLocks noGrp="1"/>
          </p:cNvSpPr>
          <p:nvPr>
            <p:ph type="sldNum" sz="quarter" idx="12"/>
          </p:nvPr>
        </p:nvSpPr>
        <p:spPr/>
        <p:txBody>
          <a:bodyPr/>
          <a:lstStyle/>
          <a:p>
            <a:fld id="{7D34BB6B-1E1A-9541-9560-488905BF54FF}" type="slidenum">
              <a:rPr kumimoji="1" lang="ja-JP" altLang="en-US" smtClean="0"/>
              <a:t>27</a:t>
            </a:fld>
            <a:endParaRPr kumimoji="1" lang="ja-JP" altLang="en-US"/>
          </a:p>
        </p:txBody>
      </p:sp>
      <p:sp>
        <p:nvSpPr>
          <p:cNvPr id="6" name="テキスト ボックス 5">
            <a:extLst>
              <a:ext uri="{FF2B5EF4-FFF2-40B4-BE49-F238E27FC236}">
                <a16:creationId xmlns:a16="http://schemas.microsoft.com/office/drawing/2014/main" id="{ACE6909E-8590-3A47-AD2F-206073627630}"/>
              </a:ext>
            </a:extLst>
          </p:cNvPr>
          <p:cNvSpPr txBox="1"/>
          <p:nvPr/>
        </p:nvSpPr>
        <p:spPr>
          <a:xfrm>
            <a:off x="1573956" y="1239252"/>
            <a:ext cx="2072106" cy="2031325"/>
          </a:xfrm>
          <a:prstGeom prst="rect">
            <a:avLst/>
          </a:prstGeom>
          <a:noFill/>
        </p:spPr>
        <p:txBody>
          <a:bodyPr wrap="none" rtlCol="0">
            <a:spAutoFit/>
          </a:bodyPr>
          <a:lstStyle/>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a:t>
            </a:r>
            <a:r>
              <a:rPr lang="en-US" altLang="ja-JP" sz="1400" dirty="0" err="1"/>
              <a:t>ngrid</a:t>
            </a:r>
            <a:r>
              <a:rPr lang="en-US" altLang="ja-JP" sz="1400" dirty="0"/>
              <a:t> =     9</a:t>
            </a:r>
          </a:p>
          <a:p>
            <a:r>
              <a:rPr lang="en-US" altLang="ja-JP" sz="1400" dirty="0"/>
              <a:t>  o 1MR Grid:</a:t>
            </a:r>
          </a:p>
          <a:p>
            <a:r>
              <a:rPr lang="en-US" altLang="ja-JP" sz="1400" dirty="0"/>
              <a:t>      1    2    5    6</a:t>
            </a:r>
          </a:p>
          <a:p>
            <a:r>
              <a:rPr lang="en-US" altLang="ja-JP" sz="1400" dirty="0"/>
              <a:t>  o 2MR Grid:</a:t>
            </a:r>
          </a:p>
          <a:p>
            <a:r>
              <a:rPr lang="en-US" altLang="ja-JP" sz="1400" dirty="0"/>
              <a:t>      (1,2)    (5,6)</a:t>
            </a:r>
          </a:p>
          <a:p>
            <a:endParaRPr lang="en-US" altLang="ja-JP" sz="1400" dirty="0"/>
          </a:p>
          <a:p>
            <a:r>
              <a:rPr lang="en-US" altLang="ja-JP" sz="1400" dirty="0"/>
              <a:t>Enter </a:t>
            </a:r>
            <a:r>
              <a:rPr lang="en-US" altLang="ja-JP" sz="1400" dirty="0" err="1"/>
              <a:t>GridPES</a:t>
            </a:r>
            <a:r>
              <a:rPr lang="en-US" altLang="ja-JP" sz="1400" dirty="0"/>
              <a:t> generation:</a:t>
            </a:r>
          </a:p>
        </p:txBody>
      </p:sp>
      <p:sp>
        <p:nvSpPr>
          <p:cNvPr id="7" name="正方形/長方形 6">
            <a:extLst>
              <a:ext uri="{FF2B5EF4-FFF2-40B4-BE49-F238E27FC236}">
                <a16:creationId xmlns:a16="http://schemas.microsoft.com/office/drawing/2014/main" id="{BEAAD216-45B4-6240-A060-56C6E0BEF027}"/>
              </a:ext>
            </a:extLst>
          </p:cNvPr>
          <p:cNvSpPr/>
          <p:nvPr/>
        </p:nvSpPr>
        <p:spPr>
          <a:xfrm>
            <a:off x="1406050" y="845018"/>
            <a:ext cx="6331900" cy="25190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8" name="テキスト ボックス 7">
            <a:extLst>
              <a:ext uri="{FF2B5EF4-FFF2-40B4-BE49-F238E27FC236}">
                <a16:creationId xmlns:a16="http://schemas.microsoft.com/office/drawing/2014/main" id="{C56CDCE0-239D-4448-921F-80372DF6F0B2}"/>
              </a:ext>
            </a:extLst>
          </p:cNvPr>
          <p:cNvSpPr txBox="1"/>
          <p:nvPr/>
        </p:nvSpPr>
        <p:spPr>
          <a:xfrm>
            <a:off x="3625811" y="916446"/>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9" name="テキスト ボックス 8">
            <a:extLst>
              <a:ext uri="{FF2B5EF4-FFF2-40B4-BE49-F238E27FC236}">
                <a16:creationId xmlns:a16="http://schemas.microsoft.com/office/drawing/2014/main" id="{EBD40F3D-DE5E-C04F-9777-78791C8DEE91}"/>
              </a:ext>
            </a:extLst>
          </p:cNvPr>
          <p:cNvSpPr txBox="1"/>
          <p:nvPr/>
        </p:nvSpPr>
        <p:spPr>
          <a:xfrm>
            <a:off x="3133791" y="2075814"/>
            <a:ext cx="1256754" cy="307777"/>
          </a:xfrm>
          <a:prstGeom prst="rect">
            <a:avLst/>
          </a:prstGeom>
          <a:noFill/>
        </p:spPr>
        <p:txBody>
          <a:bodyPr wrap="none" rtlCol="0">
            <a:spAutoFit/>
          </a:bodyPr>
          <a:lstStyle/>
          <a:p>
            <a:r>
              <a:rPr kumimoji="1" lang="en-US" altLang="ja-JP" sz="1400" dirty="0">
                <a:solidFill>
                  <a:srgbClr val="FF0000"/>
                </a:solidFill>
              </a:rPr>
              <a:t> 1-mode terms</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21CCFB27-B341-7A40-8F80-400C95C4B10A}"/>
              </a:ext>
            </a:extLst>
          </p:cNvPr>
          <p:cNvSpPr txBox="1"/>
          <p:nvPr/>
        </p:nvSpPr>
        <p:spPr>
          <a:xfrm>
            <a:off x="720167" y="421454"/>
            <a:ext cx="7560233" cy="369332"/>
          </a:xfrm>
          <a:prstGeom prst="rect">
            <a:avLst/>
          </a:prstGeom>
          <a:noFill/>
        </p:spPr>
        <p:txBody>
          <a:bodyPr wrap="square" rtlCol="0">
            <a:spAutoFit/>
          </a:bodyPr>
          <a:lstStyle/>
          <a:p>
            <a:r>
              <a:rPr lang="en-US" altLang="ja-JP" dirty="0"/>
              <a:t>You may check the settings in the output,</a:t>
            </a:r>
            <a:endParaRPr lang="ja-JP" altLang="en-US"/>
          </a:p>
        </p:txBody>
      </p:sp>
      <p:sp>
        <p:nvSpPr>
          <p:cNvPr id="12" name="テキスト ボックス 11">
            <a:extLst>
              <a:ext uri="{FF2B5EF4-FFF2-40B4-BE49-F238E27FC236}">
                <a16:creationId xmlns:a16="http://schemas.microsoft.com/office/drawing/2014/main" id="{8ED48383-7512-614E-BEBF-D83CD6DEEF8F}"/>
              </a:ext>
            </a:extLst>
          </p:cNvPr>
          <p:cNvSpPr txBox="1"/>
          <p:nvPr/>
        </p:nvSpPr>
        <p:spPr>
          <a:xfrm>
            <a:off x="3147646" y="1646108"/>
            <a:ext cx="1811650" cy="307777"/>
          </a:xfrm>
          <a:prstGeom prst="rect">
            <a:avLst/>
          </a:prstGeom>
          <a:noFill/>
        </p:spPr>
        <p:txBody>
          <a:bodyPr wrap="none" rtlCol="0">
            <a:spAutoFit/>
          </a:bodyPr>
          <a:lstStyle/>
          <a:p>
            <a:r>
              <a:rPr kumimoji="1" lang="en-US" altLang="ja-JP" sz="1400" dirty="0">
                <a:solidFill>
                  <a:srgbClr val="FF0000"/>
                </a:solidFill>
              </a:rPr>
              <a:t>number of grid points</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FACA60B8-3D97-0841-A6D0-84089F3D9DD7}"/>
              </a:ext>
            </a:extLst>
          </p:cNvPr>
          <p:cNvSpPr txBox="1"/>
          <p:nvPr/>
        </p:nvSpPr>
        <p:spPr>
          <a:xfrm>
            <a:off x="3175356" y="2510204"/>
            <a:ext cx="1216680" cy="307777"/>
          </a:xfrm>
          <a:prstGeom prst="rect">
            <a:avLst/>
          </a:prstGeom>
          <a:noFill/>
        </p:spPr>
        <p:txBody>
          <a:bodyPr wrap="none" rtlCol="0">
            <a:spAutoFit/>
          </a:bodyPr>
          <a:lstStyle/>
          <a:p>
            <a:r>
              <a:rPr kumimoji="1" lang="en-US" altLang="ja-JP" sz="1400" dirty="0">
                <a:solidFill>
                  <a:srgbClr val="FF0000"/>
                </a:solidFill>
              </a:rPr>
              <a:t>2-mode terms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CC9983D2-6BA6-B545-BE93-C5B1073B17D5}"/>
              </a:ext>
            </a:extLst>
          </p:cNvPr>
          <p:cNvSpPr txBox="1"/>
          <p:nvPr/>
        </p:nvSpPr>
        <p:spPr>
          <a:xfrm>
            <a:off x="1573956" y="4543052"/>
            <a:ext cx="2146229" cy="1600438"/>
          </a:xfrm>
          <a:prstGeom prst="rect">
            <a:avLst/>
          </a:prstGeom>
          <a:noFill/>
        </p:spPr>
        <p:txBody>
          <a:bodyPr wrap="none" rtlCol="0">
            <a:spAutoFit/>
          </a:bodyPr>
          <a:lstStyle/>
          <a:p>
            <a:r>
              <a:rPr lang="en-US" altLang="ja-JP" sz="1400" dirty="0"/>
              <a:t>Generating pot files.</a:t>
            </a:r>
          </a:p>
          <a:p>
            <a:endParaRPr lang="en-US" altLang="ja-JP" sz="1400" dirty="0"/>
          </a:p>
          <a:p>
            <a:r>
              <a:rPr lang="en-US" altLang="ja-JP" sz="1400" dirty="0"/>
              <a:t>   o q2q1.pot  [OK]</a:t>
            </a:r>
          </a:p>
          <a:p>
            <a:r>
              <a:rPr lang="en-US" altLang="ja-JP" sz="1400" dirty="0"/>
              <a:t>   o q2q1.dipole  [OK]</a:t>
            </a:r>
          </a:p>
          <a:p>
            <a:r>
              <a:rPr lang="en-US" altLang="ja-JP" sz="1400" dirty="0"/>
              <a:t>   o q6q5.pot  [OK]</a:t>
            </a:r>
          </a:p>
          <a:p>
            <a:r>
              <a:rPr lang="en-US" altLang="ja-JP" sz="1400" dirty="0"/>
              <a:t>   o q6q5.dipole  [OK]</a:t>
            </a:r>
          </a:p>
          <a:p>
            <a:r>
              <a:rPr lang="en-US" altLang="ja-JP" sz="1400" dirty="0"/>
              <a:t>End of </a:t>
            </a:r>
            <a:r>
              <a:rPr lang="en-US" altLang="ja-JP" sz="1400" dirty="0" err="1"/>
              <a:t>GridPES</a:t>
            </a:r>
            <a:r>
              <a:rPr lang="en-US" altLang="ja-JP" sz="1400" dirty="0"/>
              <a:t> generation:</a:t>
            </a:r>
          </a:p>
        </p:txBody>
      </p:sp>
      <p:sp>
        <p:nvSpPr>
          <p:cNvPr id="15" name="正方形/長方形 14">
            <a:extLst>
              <a:ext uri="{FF2B5EF4-FFF2-40B4-BE49-F238E27FC236}">
                <a16:creationId xmlns:a16="http://schemas.microsoft.com/office/drawing/2014/main" id="{C1B97EAA-68D9-6448-9596-7D0769FD7B15}"/>
              </a:ext>
            </a:extLst>
          </p:cNvPr>
          <p:cNvSpPr/>
          <p:nvPr/>
        </p:nvSpPr>
        <p:spPr>
          <a:xfrm>
            <a:off x="1406050" y="4043887"/>
            <a:ext cx="6331900" cy="22299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6" name="テキスト ボックス 15">
            <a:extLst>
              <a:ext uri="{FF2B5EF4-FFF2-40B4-BE49-F238E27FC236}">
                <a16:creationId xmlns:a16="http://schemas.microsoft.com/office/drawing/2014/main" id="{E7724D68-C935-5F46-9C16-8A1CB5E850FB}"/>
              </a:ext>
            </a:extLst>
          </p:cNvPr>
          <p:cNvSpPr txBox="1"/>
          <p:nvPr/>
        </p:nvSpPr>
        <p:spPr>
          <a:xfrm>
            <a:off x="3625811" y="4115316"/>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17" name="右中かっこ 16">
            <a:extLst>
              <a:ext uri="{FF2B5EF4-FFF2-40B4-BE49-F238E27FC236}">
                <a16:creationId xmlns:a16="http://schemas.microsoft.com/office/drawing/2014/main" id="{9080AA34-9009-7C4D-8F03-AD4F20A3A506}"/>
              </a:ext>
            </a:extLst>
          </p:cNvPr>
          <p:cNvSpPr/>
          <p:nvPr/>
        </p:nvSpPr>
        <p:spPr>
          <a:xfrm>
            <a:off x="3386709" y="5048257"/>
            <a:ext cx="90453" cy="801800"/>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EC148BEB-560F-B84B-8971-F32B5BC997F6}"/>
              </a:ext>
            </a:extLst>
          </p:cNvPr>
          <p:cNvSpPr txBox="1"/>
          <p:nvPr/>
        </p:nvSpPr>
        <p:spPr>
          <a:xfrm>
            <a:off x="3506359" y="5315485"/>
            <a:ext cx="3361113" cy="307777"/>
          </a:xfrm>
          <a:prstGeom prst="rect">
            <a:avLst/>
          </a:prstGeom>
          <a:noFill/>
        </p:spPr>
        <p:txBody>
          <a:bodyPr wrap="none" rtlCol="0">
            <a:spAutoFit/>
          </a:bodyPr>
          <a:lstStyle/>
          <a:p>
            <a:r>
              <a:rPr kumimoji="1" lang="en-US" altLang="ja-JP" sz="1400" dirty="0">
                <a:solidFill>
                  <a:srgbClr val="FF0000"/>
                </a:solidFill>
              </a:rPr>
              <a:t>2-mode terms (9x9 grid points) are created.</a:t>
            </a:r>
            <a:endParaRPr kumimoji="1" lang="ja-JP" altLang="en-US" sz="1400">
              <a:solidFill>
                <a:srgbClr val="FF0000"/>
              </a:solidFill>
            </a:endParaRPr>
          </a:p>
        </p:txBody>
      </p:sp>
      <p:sp>
        <p:nvSpPr>
          <p:cNvPr id="19" name="テキスト ボックス 18">
            <a:extLst>
              <a:ext uri="{FF2B5EF4-FFF2-40B4-BE49-F238E27FC236}">
                <a16:creationId xmlns:a16="http://schemas.microsoft.com/office/drawing/2014/main" id="{EE7D3852-9936-644B-AE2D-A62D393FFB43}"/>
              </a:ext>
            </a:extLst>
          </p:cNvPr>
          <p:cNvSpPr txBox="1"/>
          <p:nvPr/>
        </p:nvSpPr>
        <p:spPr>
          <a:xfrm>
            <a:off x="720167" y="3537293"/>
            <a:ext cx="7560233" cy="369332"/>
          </a:xfrm>
          <a:prstGeom prst="rect">
            <a:avLst/>
          </a:prstGeom>
          <a:noFill/>
        </p:spPr>
        <p:txBody>
          <a:bodyPr wrap="square" rtlCol="0">
            <a:spAutoFit/>
          </a:bodyPr>
          <a:lstStyle/>
          <a:p>
            <a:r>
              <a:rPr lang="en-US" altLang="ja-JP" dirty="0"/>
              <a:t>and that pot/dipole files are created at the end of the calculation.</a:t>
            </a:r>
            <a:endParaRPr lang="ja-JP" altLang="en-US"/>
          </a:p>
        </p:txBody>
      </p:sp>
    </p:spTree>
    <p:extLst>
      <p:ext uri="{BB962C8B-B14F-4D97-AF65-F5344CB8AC3E}">
        <p14:creationId xmlns:p14="http://schemas.microsoft.com/office/powerpoint/2010/main" val="648480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CAC09EC-1A91-C244-AFE8-4D5D5C7D5455}"/>
              </a:ext>
            </a:extLst>
          </p:cNvPr>
          <p:cNvSpPr>
            <a:spLocks noGrp="1"/>
          </p:cNvSpPr>
          <p:nvPr>
            <p:ph type="sldNum" sz="quarter" idx="12"/>
          </p:nvPr>
        </p:nvSpPr>
        <p:spPr/>
        <p:txBody>
          <a:bodyPr/>
          <a:lstStyle/>
          <a:p>
            <a:fld id="{7D34BB6B-1E1A-9541-9560-488905BF54FF}" type="slidenum">
              <a:rPr kumimoji="1" lang="ja-JP" altLang="en-US" smtClean="0"/>
              <a:t>28</a:t>
            </a:fld>
            <a:endParaRPr kumimoji="1" lang="ja-JP" altLang="en-US"/>
          </a:p>
        </p:txBody>
      </p:sp>
      <p:sp>
        <p:nvSpPr>
          <p:cNvPr id="10" name="テキスト ボックス 9">
            <a:extLst>
              <a:ext uri="{FF2B5EF4-FFF2-40B4-BE49-F238E27FC236}">
                <a16:creationId xmlns:a16="http://schemas.microsoft.com/office/drawing/2014/main" id="{38F6AA63-6C8C-EB46-A898-18B1A26A55EB}"/>
              </a:ext>
            </a:extLst>
          </p:cNvPr>
          <p:cNvSpPr txBox="1"/>
          <p:nvPr/>
        </p:nvSpPr>
        <p:spPr>
          <a:xfrm>
            <a:off x="720167" y="374035"/>
            <a:ext cx="7560233" cy="923330"/>
          </a:xfrm>
          <a:prstGeom prst="rect">
            <a:avLst/>
          </a:prstGeom>
          <a:noFill/>
        </p:spPr>
        <p:txBody>
          <a:bodyPr wrap="square" rtlCol="0">
            <a:spAutoFit/>
          </a:bodyPr>
          <a:lstStyle/>
          <a:p>
            <a:r>
              <a:rPr lang="en-US" altLang="ja-JP" dirty="0"/>
              <a:t>In addition to the original files with 11 grid points (q[1-6].pot/dipole), new files for 2MR-PES with 9 grid points (q2q1.pot/dipole and q6q5.pot/dipole) are created.</a:t>
            </a:r>
            <a:endParaRPr lang="ja-JP" altLang="en-US"/>
          </a:p>
        </p:txBody>
      </p:sp>
      <p:sp>
        <p:nvSpPr>
          <p:cNvPr id="11" name="テキスト ボックス 10">
            <a:extLst>
              <a:ext uri="{FF2B5EF4-FFF2-40B4-BE49-F238E27FC236}">
                <a16:creationId xmlns:a16="http://schemas.microsoft.com/office/drawing/2014/main" id="{D6FAEC87-5A7B-7346-A311-5E8B7DC72330}"/>
              </a:ext>
            </a:extLst>
          </p:cNvPr>
          <p:cNvSpPr txBox="1"/>
          <p:nvPr/>
        </p:nvSpPr>
        <p:spPr>
          <a:xfrm>
            <a:off x="1015039" y="1465151"/>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ls q*</a:t>
            </a:r>
          </a:p>
          <a:p>
            <a:r>
              <a:rPr lang="en-US" altLang="ja-JP" sz="1400" dirty="0">
                <a:latin typeface="Courier" charset="0"/>
                <a:ea typeface="Courier" charset="0"/>
                <a:cs typeface="Courier" charset="0"/>
              </a:rPr>
              <a:t>q1.dipole    q2.pot       q5.dipole    q6.pot</a:t>
            </a:r>
          </a:p>
          <a:p>
            <a:r>
              <a:rPr lang="en-US" altLang="ja-JP" sz="1400" dirty="0">
                <a:latin typeface="Courier" charset="0"/>
                <a:ea typeface="Courier" charset="0"/>
                <a:cs typeface="Courier" charset="0"/>
              </a:rPr>
              <a:t>q1.pot       </a:t>
            </a:r>
            <a:r>
              <a:rPr lang="en-US" altLang="ja-JP" sz="1400" dirty="0">
                <a:solidFill>
                  <a:srgbClr val="FF0000"/>
                </a:solidFill>
                <a:latin typeface="Courier" charset="0"/>
                <a:ea typeface="Courier" charset="0"/>
                <a:cs typeface="Courier" charset="0"/>
              </a:rPr>
              <a:t>q2q1.dipole</a:t>
            </a:r>
            <a:r>
              <a:rPr lang="en-US" altLang="ja-JP" sz="1400" dirty="0">
                <a:latin typeface="Courier" charset="0"/>
                <a:ea typeface="Courier" charset="0"/>
                <a:cs typeface="Courier" charset="0"/>
              </a:rPr>
              <a:t>  q5.pot       </a:t>
            </a:r>
            <a:r>
              <a:rPr lang="en-US" altLang="ja-JP" sz="1400" dirty="0">
                <a:solidFill>
                  <a:srgbClr val="FF0000"/>
                </a:solidFill>
                <a:latin typeface="Courier" charset="0"/>
                <a:ea typeface="Courier" charset="0"/>
                <a:cs typeface="Courier" charset="0"/>
              </a:rPr>
              <a:t>q6q5.dipole</a:t>
            </a:r>
          </a:p>
          <a:p>
            <a:r>
              <a:rPr lang="en-US" altLang="ja-JP" sz="1400" dirty="0">
                <a:latin typeface="Courier" charset="0"/>
                <a:ea typeface="Courier" charset="0"/>
                <a:cs typeface="Courier" charset="0"/>
              </a:rPr>
              <a:t>q2.dipole    </a:t>
            </a:r>
            <a:r>
              <a:rPr lang="en-US" altLang="ja-JP" sz="1400" dirty="0">
                <a:solidFill>
                  <a:srgbClr val="FF0000"/>
                </a:solidFill>
                <a:latin typeface="Courier" charset="0"/>
                <a:ea typeface="Courier" charset="0"/>
                <a:cs typeface="Courier" charset="0"/>
              </a:rPr>
              <a:t>q2q1.pot</a:t>
            </a:r>
            <a:r>
              <a:rPr lang="en-US" altLang="ja-JP" sz="1400" dirty="0">
                <a:latin typeface="Courier" charset="0"/>
                <a:ea typeface="Courier" charset="0"/>
                <a:cs typeface="Courier" charset="0"/>
              </a:rPr>
              <a:t>     q6.dipole    </a:t>
            </a:r>
            <a:r>
              <a:rPr lang="en-US" altLang="ja-JP" sz="1400" dirty="0">
                <a:solidFill>
                  <a:srgbClr val="FF0000"/>
                </a:solidFill>
                <a:latin typeface="Courier" charset="0"/>
                <a:ea typeface="Courier" charset="0"/>
                <a:cs typeface="Courier" charset="0"/>
              </a:rPr>
              <a:t>q6q5.pot</a:t>
            </a:r>
            <a:endParaRPr kumimoji="1" lang="en-US" altLang="ja-JP" sz="1400" dirty="0">
              <a:solidFill>
                <a:srgbClr val="FF0000"/>
              </a:solidFill>
              <a:latin typeface="Courier" charset="0"/>
              <a:ea typeface="Courier" charset="0"/>
              <a:cs typeface="Courier" charset="0"/>
            </a:endParaRPr>
          </a:p>
        </p:txBody>
      </p:sp>
      <p:pic>
        <p:nvPicPr>
          <p:cNvPr id="7" name="図 6">
            <a:extLst>
              <a:ext uri="{FF2B5EF4-FFF2-40B4-BE49-F238E27FC236}">
                <a16:creationId xmlns:a16="http://schemas.microsoft.com/office/drawing/2014/main" id="{3EB8FC48-9B63-EC49-88FA-E97B3E57963E}"/>
              </a:ext>
            </a:extLst>
          </p:cNvPr>
          <p:cNvPicPr>
            <a:picLocks noChangeAspect="1"/>
          </p:cNvPicPr>
          <p:nvPr/>
        </p:nvPicPr>
        <p:blipFill>
          <a:blip r:embed="rId2"/>
          <a:stretch>
            <a:fillRect/>
          </a:stretch>
        </p:blipFill>
        <p:spPr>
          <a:xfrm>
            <a:off x="1077912" y="3351762"/>
            <a:ext cx="3265488" cy="1948899"/>
          </a:xfrm>
          <a:prstGeom prst="rect">
            <a:avLst/>
          </a:prstGeom>
        </p:spPr>
      </p:pic>
      <p:sp>
        <p:nvSpPr>
          <p:cNvPr id="14" name="テキスト ボックス 13">
            <a:extLst>
              <a:ext uri="{FF2B5EF4-FFF2-40B4-BE49-F238E27FC236}">
                <a16:creationId xmlns:a16="http://schemas.microsoft.com/office/drawing/2014/main" id="{F57172B4-B5D9-2844-8401-8D64A20E2F1C}"/>
              </a:ext>
            </a:extLst>
          </p:cNvPr>
          <p:cNvSpPr txBox="1"/>
          <p:nvPr/>
        </p:nvSpPr>
        <p:spPr>
          <a:xfrm>
            <a:off x="1437465" y="2744396"/>
            <a:ext cx="2805921" cy="369332"/>
          </a:xfrm>
          <a:prstGeom prst="rect">
            <a:avLst/>
          </a:prstGeom>
          <a:noFill/>
        </p:spPr>
        <p:txBody>
          <a:bodyPr wrap="square" rtlCol="0">
            <a:spAutoFit/>
          </a:bodyPr>
          <a:lstStyle/>
          <a:p>
            <a:r>
              <a:rPr kumimoji="1" lang="en-US" altLang="ja-JP" dirty="0"/>
              <a:t>grid points </a:t>
            </a:r>
            <a:r>
              <a:rPr lang="en-US" altLang="ja-JP" dirty="0"/>
              <a:t>along Q</a:t>
            </a:r>
            <a:r>
              <a:rPr lang="en-US" altLang="ja-JP" baseline="-25000" dirty="0"/>
              <a:t>5</a:t>
            </a:r>
            <a:r>
              <a:rPr lang="en-US" altLang="ja-JP" dirty="0"/>
              <a:t> </a:t>
            </a:r>
            <a:r>
              <a:rPr kumimoji="1" lang="en-US" altLang="ja-JP" dirty="0"/>
              <a:t>and Q</a:t>
            </a:r>
            <a:r>
              <a:rPr kumimoji="1" lang="en-US" altLang="ja-JP" baseline="-25000" dirty="0"/>
              <a:t>6</a:t>
            </a:r>
            <a:endParaRPr kumimoji="1" lang="ja-JP" altLang="en-US" baseline="-25000"/>
          </a:p>
        </p:txBody>
      </p:sp>
      <p:cxnSp>
        <p:nvCxnSpPr>
          <p:cNvPr id="15" name="直線矢印コネクタ 14">
            <a:extLst>
              <a:ext uri="{FF2B5EF4-FFF2-40B4-BE49-F238E27FC236}">
                <a16:creationId xmlns:a16="http://schemas.microsoft.com/office/drawing/2014/main" id="{8DCFC6DB-AEDB-8A47-943B-351604F5896D}"/>
              </a:ext>
            </a:extLst>
          </p:cNvPr>
          <p:cNvCxnSpPr/>
          <p:nvPr/>
        </p:nvCxnSpPr>
        <p:spPr>
          <a:xfrm>
            <a:off x="1702160" y="3089302"/>
            <a:ext cx="0" cy="72991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D3CFF5A-58FD-1546-A57E-A188076753E7}"/>
              </a:ext>
            </a:extLst>
          </p:cNvPr>
          <p:cNvSpPr txBox="1"/>
          <p:nvPr/>
        </p:nvSpPr>
        <p:spPr>
          <a:xfrm>
            <a:off x="3500437" y="3444932"/>
            <a:ext cx="473206" cy="369332"/>
          </a:xfrm>
          <a:prstGeom prst="rect">
            <a:avLst/>
          </a:prstGeom>
          <a:noFill/>
        </p:spPr>
        <p:txBody>
          <a:bodyPr wrap="none" rtlCol="0">
            <a:spAutoFit/>
          </a:bodyPr>
          <a:lstStyle/>
          <a:p>
            <a:r>
              <a:rPr kumimoji="1" lang="en-US" altLang="ja-JP" dirty="0">
                <a:solidFill>
                  <a:srgbClr val="FFC000"/>
                </a:solidFill>
              </a:rPr>
              <a:t>V</a:t>
            </a:r>
            <a:r>
              <a:rPr kumimoji="1" lang="en-US" altLang="ja-JP" baseline="-25000" dirty="0">
                <a:solidFill>
                  <a:srgbClr val="FFC000"/>
                </a:solidFill>
              </a:rPr>
              <a:t>65</a:t>
            </a:r>
            <a:endParaRPr kumimoji="1" lang="ja-JP" altLang="en-US" baseline="-25000">
              <a:solidFill>
                <a:srgbClr val="FFC000"/>
              </a:solidFill>
            </a:endParaRPr>
          </a:p>
        </p:txBody>
      </p:sp>
      <p:cxnSp>
        <p:nvCxnSpPr>
          <p:cNvPr id="18" name="直線矢印コネクタ 17">
            <a:extLst>
              <a:ext uri="{FF2B5EF4-FFF2-40B4-BE49-F238E27FC236}">
                <a16:creationId xmlns:a16="http://schemas.microsoft.com/office/drawing/2014/main" id="{10B55D6C-CF91-3742-983B-8E1A140959D6}"/>
              </a:ext>
            </a:extLst>
          </p:cNvPr>
          <p:cNvCxnSpPr/>
          <p:nvPr/>
        </p:nvCxnSpPr>
        <p:spPr>
          <a:xfrm>
            <a:off x="2564333" y="3089302"/>
            <a:ext cx="0" cy="72991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216CA05-D3BA-D944-93BF-4599A8193281}"/>
              </a:ext>
            </a:extLst>
          </p:cNvPr>
          <p:cNvSpPr txBox="1"/>
          <p:nvPr/>
        </p:nvSpPr>
        <p:spPr>
          <a:xfrm>
            <a:off x="4686300" y="3257550"/>
            <a:ext cx="3421706" cy="369332"/>
          </a:xfrm>
          <a:prstGeom prst="rect">
            <a:avLst/>
          </a:prstGeom>
          <a:noFill/>
        </p:spPr>
        <p:txBody>
          <a:bodyPr wrap="none" rtlCol="0">
            <a:spAutoFit/>
          </a:bodyPr>
          <a:lstStyle/>
          <a:p>
            <a:r>
              <a:rPr kumimoji="1" lang="en-US" altLang="ja-JP" dirty="0"/>
              <a:t>Note that the coupling term V</a:t>
            </a:r>
            <a:r>
              <a:rPr kumimoji="1" lang="en-US" altLang="ja-JP" baseline="-25000" dirty="0"/>
              <a:t>65</a:t>
            </a:r>
            <a:r>
              <a:rPr kumimoji="1" lang="en-US" altLang="ja-JP" dirty="0"/>
              <a:t> is</a:t>
            </a:r>
            <a:endParaRPr kumimoji="1" lang="ja-JP" altLang="en-US"/>
          </a:p>
        </p:txBody>
      </p:sp>
      <p:sp>
        <p:nvSpPr>
          <p:cNvPr id="20" name="テキスト ボックス 19">
            <a:extLst>
              <a:ext uri="{FF2B5EF4-FFF2-40B4-BE49-F238E27FC236}">
                <a16:creationId xmlns:a16="http://schemas.microsoft.com/office/drawing/2014/main" id="{0659C2EA-F34A-B54E-8D56-9CE20C9ADC72}"/>
              </a:ext>
            </a:extLst>
          </p:cNvPr>
          <p:cNvSpPr txBox="1"/>
          <p:nvPr/>
        </p:nvSpPr>
        <p:spPr>
          <a:xfrm>
            <a:off x="5129213" y="3571875"/>
            <a:ext cx="1688283" cy="369332"/>
          </a:xfrm>
          <a:prstGeom prst="rect">
            <a:avLst/>
          </a:prstGeom>
          <a:noFill/>
        </p:spPr>
        <p:txBody>
          <a:bodyPr wrap="none" rtlCol="0">
            <a:spAutoFit/>
          </a:bodyPr>
          <a:lstStyle/>
          <a:p>
            <a:r>
              <a:rPr kumimoji="1" lang="en-US" altLang="ja-JP" dirty="0"/>
              <a:t>V</a:t>
            </a:r>
            <a:r>
              <a:rPr kumimoji="1" lang="en-US" altLang="ja-JP" baseline="-25000" dirty="0"/>
              <a:t>65</a:t>
            </a:r>
            <a:r>
              <a:rPr kumimoji="1" lang="en-US" altLang="ja-JP" dirty="0"/>
              <a:t> = V – V</a:t>
            </a:r>
            <a:r>
              <a:rPr kumimoji="1" lang="en-US" altLang="ja-JP" baseline="-25000" dirty="0"/>
              <a:t>6</a:t>
            </a:r>
            <a:r>
              <a:rPr kumimoji="1" lang="en-US" altLang="ja-JP" dirty="0"/>
              <a:t> – V</a:t>
            </a:r>
            <a:r>
              <a:rPr kumimoji="1" lang="en-US" altLang="ja-JP" baseline="-25000" dirty="0"/>
              <a:t>5</a:t>
            </a:r>
            <a:endParaRPr kumimoji="1" lang="ja-JP" altLang="en-US" baseline="-25000"/>
          </a:p>
        </p:txBody>
      </p:sp>
      <p:sp>
        <p:nvSpPr>
          <p:cNvPr id="21" name="テキスト ボックス 20">
            <a:extLst>
              <a:ext uri="{FF2B5EF4-FFF2-40B4-BE49-F238E27FC236}">
                <a16:creationId xmlns:a16="http://schemas.microsoft.com/office/drawing/2014/main" id="{94E6179D-1699-774D-9015-BCA698792E1A}"/>
              </a:ext>
            </a:extLst>
          </p:cNvPr>
          <p:cNvSpPr txBox="1"/>
          <p:nvPr/>
        </p:nvSpPr>
        <p:spPr>
          <a:xfrm>
            <a:off x="4686301" y="3992488"/>
            <a:ext cx="3487738" cy="1200329"/>
          </a:xfrm>
          <a:prstGeom prst="rect">
            <a:avLst/>
          </a:prstGeom>
          <a:noFill/>
        </p:spPr>
        <p:txBody>
          <a:bodyPr wrap="square" rtlCol="0">
            <a:spAutoFit/>
          </a:bodyPr>
          <a:lstStyle/>
          <a:p>
            <a:r>
              <a:rPr kumimoji="1" lang="en-US" altLang="ja-JP" dirty="0"/>
              <a:t>where V is the total energy, and V</a:t>
            </a:r>
            <a:r>
              <a:rPr kumimoji="1" lang="en-US" altLang="ja-JP" baseline="-25000" dirty="0"/>
              <a:t>5</a:t>
            </a:r>
            <a:r>
              <a:rPr kumimoji="1" lang="en-US" altLang="ja-JP" dirty="0"/>
              <a:t> and V</a:t>
            </a:r>
            <a:r>
              <a:rPr kumimoji="1" lang="en-US" altLang="ja-JP" baseline="-25000" dirty="0"/>
              <a:t>6</a:t>
            </a:r>
            <a:r>
              <a:rPr kumimoji="1" lang="en-US" altLang="ja-JP" dirty="0"/>
              <a:t> are the 1MR potential along Q</a:t>
            </a:r>
            <a:r>
              <a:rPr kumimoji="1" lang="en-US" altLang="ja-JP" baseline="-25000" dirty="0"/>
              <a:t>5</a:t>
            </a:r>
            <a:r>
              <a:rPr kumimoji="1" lang="en-US" altLang="ja-JP" dirty="0"/>
              <a:t> and Q</a:t>
            </a:r>
            <a:r>
              <a:rPr kumimoji="1" lang="en-US" altLang="ja-JP" baseline="-25000" dirty="0"/>
              <a:t>6</a:t>
            </a:r>
            <a:r>
              <a:rPr kumimoji="1" lang="en-US" altLang="ja-JP" dirty="0"/>
              <a:t>, respectively. V</a:t>
            </a:r>
            <a:r>
              <a:rPr kumimoji="1" lang="en-US" altLang="ja-JP" baseline="-25000" dirty="0"/>
              <a:t>65</a:t>
            </a:r>
            <a:r>
              <a:rPr kumimoji="1" lang="en-US" altLang="ja-JP" dirty="0"/>
              <a:t> is often called an “intrinsic” coupling term.</a:t>
            </a:r>
            <a:endParaRPr kumimoji="1" lang="ja-JP" altLang="en-US"/>
          </a:p>
        </p:txBody>
      </p:sp>
    </p:spTree>
    <p:extLst>
      <p:ext uri="{BB962C8B-B14F-4D97-AF65-F5344CB8AC3E}">
        <p14:creationId xmlns:p14="http://schemas.microsoft.com/office/powerpoint/2010/main" val="2933188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タイトル 2"/>
          <p:cNvSpPr>
            <a:spLocks noGrp="1"/>
          </p:cNvSpPr>
          <p:nvPr>
            <p:ph type="title"/>
          </p:nvPr>
        </p:nvSpPr>
        <p:spPr/>
        <p:txBody>
          <a:bodyPr/>
          <a:lstStyle/>
          <a:p>
            <a:pPr eaLnBrk="1" hangingPunct="1"/>
            <a:r>
              <a:rPr lang="en-US" altLang="ja-JP" dirty="0">
                <a:cs typeface="メイリオ" charset="-128"/>
              </a:rPr>
              <a:t>Contents</a:t>
            </a:r>
            <a:endParaRPr lang="ja-JP" altLang="en-US">
              <a:cs typeface="メイリオ" charset="-128"/>
            </a:endParaRPr>
          </a:p>
        </p:txBody>
      </p:sp>
      <p:sp>
        <p:nvSpPr>
          <p:cNvPr id="15362"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DFF0D86F-A87B-6E43-B631-262A04F89B7F}" type="slidenum">
              <a:rPr lang="ja-JP" altLang="en-US" sz="1200">
                <a:solidFill>
                  <a:srgbClr val="898989"/>
                </a:solidFill>
                <a:latin typeface="Arial" charset="0"/>
              </a:rPr>
              <a:pPr>
                <a:lnSpc>
                  <a:spcPct val="100000"/>
                </a:lnSpc>
                <a:spcBef>
                  <a:spcPct val="0"/>
                </a:spcBef>
                <a:buFontTx/>
                <a:buNone/>
              </a:pPr>
              <a:t>2</a:t>
            </a:fld>
            <a:endParaRPr lang="ja-JP" altLang="en-US" sz="1200">
              <a:solidFill>
                <a:srgbClr val="898989"/>
              </a:solidFill>
              <a:latin typeface="Arial" charset="0"/>
            </a:endParaRPr>
          </a:p>
        </p:txBody>
      </p:sp>
      <p:sp>
        <p:nvSpPr>
          <p:cNvPr id="29699" name="テキスト ボックス 5"/>
          <p:cNvSpPr txBox="1">
            <a:spLocks noChangeArrowheads="1"/>
          </p:cNvSpPr>
          <p:nvPr/>
        </p:nvSpPr>
        <p:spPr bwMode="auto">
          <a:xfrm>
            <a:off x="1122658" y="1074061"/>
            <a:ext cx="493808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solidFill>
                  <a:srgbClr val="000000"/>
                </a:solidFill>
                <a:latin typeface="+mn-lt"/>
                <a:ea typeface="+mn-ea"/>
                <a:cs typeface="メイリオ" charset="-128"/>
              </a:rPr>
              <a:t>0. Harmonic analysis and generation of a </a:t>
            </a:r>
            <a:r>
              <a:rPr lang="en-US" altLang="ja-JP" sz="1800" dirty="0" err="1">
                <a:solidFill>
                  <a:srgbClr val="000000"/>
                </a:solidFill>
                <a:latin typeface="+mn-lt"/>
                <a:ea typeface="+mn-ea"/>
                <a:cs typeface="メイリオ" charset="-128"/>
              </a:rPr>
              <a:t>minfo</a:t>
            </a:r>
            <a:r>
              <a:rPr lang="en-US" altLang="ja-JP" sz="1800" dirty="0">
                <a:solidFill>
                  <a:srgbClr val="000000"/>
                </a:solidFill>
                <a:latin typeface="+mn-lt"/>
                <a:ea typeface="+mn-ea"/>
                <a:cs typeface="メイリオ" charset="-128"/>
              </a:rPr>
              <a:t> file</a:t>
            </a:r>
          </a:p>
          <a:p>
            <a:pPr lvl="1">
              <a:defRPr/>
            </a:pPr>
            <a:r>
              <a:rPr lang="en-US" altLang="ja-JP" sz="1800" dirty="0">
                <a:solidFill>
                  <a:srgbClr val="000000"/>
                </a:solidFill>
                <a:latin typeface="+mn-lt"/>
                <a:ea typeface="+mn-ea"/>
                <a:cs typeface="メイリオ" charset="-128"/>
              </a:rPr>
              <a:t>(0.harmonic_h2co)</a:t>
            </a:r>
          </a:p>
          <a:p>
            <a:pPr>
              <a:defRPr/>
            </a:pPr>
            <a:r>
              <a:rPr lang="en-US" altLang="ja-JP" sz="1800" dirty="0">
                <a:solidFill>
                  <a:srgbClr val="000000"/>
                </a:solidFill>
                <a:latin typeface="+mn-lt"/>
                <a:ea typeface="+mn-ea"/>
                <a:cs typeface="メイリオ" charset="-128"/>
              </a:rPr>
              <a:t>1. Quartic force field (1.qff_h2co)</a:t>
            </a:r>
          </a:p>
          <a:p>
            <a:pPr lvl="1">
              <a:defRPr/>
            </a:pPr>
            <a:r>
              <a:rPr lang="en-US" altLang="ja-JP" sz="1800" dirty="0">
                <a:solidFill>
                  <a:srgbClr val="000000"/>
                </a:solidFill>
                <a:latin typeface="+mn-lt"/>
                <a:ea typeface="+mn-ea"/>
                <a:cs typeface="メイリオ" charset="-128"/>
              </a:rPr>
              <a:t>1.1. Using single node (1-1.single)</a:t>
            </a:r>
          </a:p>
          <a:p>
            <a:pPr lvl="1"/>
            <a:r>
              <a:rPr lang="en-US" altLang="ja-JP" sz="1800" dirty="0">
                <a:latin typeface="+mn-lt"/>
                <a:ea typeface="+mn-ea"/>
              </a:rPr>
              <a:t>1.2. Using parallel computers (1-2.parallel)</a:t>
            </a:r>
          </a:p>
          <a:p>
            <a:pPr lvl="1"/>
            <a:r>
              <a:rPr lang="en-US" altLang="ja-JP" sz="1800" dirty="0">
                <a:latin typeface="+mn-lt"/>
                <a:ea typeface="+mn-ea"/>
              </a:rPr>
              <a:t>1.3. Generate input files and exit (1-3.dryrun)</a:t>
            </a:r>
          </a:p>
          <a:p>
            <a:pPr lvl="1"/>
            <a:r>
              <a:rPr lang="en-US" altLang="ja-JP" sz="1800" dirty="0">
                <a:latin typeface="+mn-lt"/>
                <a:ea typeface="+mn-ea"/>
              </a:rPr>
              <a:t>1.4. Generic mode (1-4.generic)</a:t>
            </a:r>
            <a:endParaRPr lang="en-US" altLang="ja-JP" sz="1800" dirty="0">
              <a:solidFill>
                <a:srgbClr val="000000"/>
              </a:solidFill>
              <a:latin typeface="+mn-lt"/>
              <a:ea typeface="+mn-ea"/>
              <a:cs typeface="メイリオ" charset="-128"/>
            </a:endParaRPr>
          </a:p>
          <a:p>
            <a:r>
              <a:rPr lang="en-US" altLang="ja-JP" sz="1800" dirty="0">
                <a:solidFill>
                  <a:srgbClr val="000000"/>
                </a:solidFill>
                <a:latin typeface="+mn-lt"/>
                <a:ea typeface="+mn-ea"/>
                <a:cs typeface="メイリオ" charset="-128"/>
              </a:rPr>
              <a:t>2. Grid potential (2.grid_h2co)</a:t>
            </a:r>
          </a:p>
          <a:p>
            <a:pPr lvl="1"/>
            <a:r>
              <a:rPr lang="en-US" altLang="ja-JP" sz="1800" dirty="0">
                <a:solidFill>
                  <a:srgbClr val="000000"/>
                </a:solidFill>
                <a:latin typeface="+mn-lt"/>
                <a:ea typeface="+mn-ea"/>
                <a:cs typeface="メイリオ" charset="-128"/>
              </a:rPr>
              <a:t>2.1. 1MR-grid PES (2-1.1MR)</a:t>
            </a:r>
          </a:p>
          <a:p>
            <a:pPr lvl="1"/>
            <a:r>
              <a:rPr lang="en-US" altLang="ja-JP" sz="1800" dirty="0">
                <a:solidFill>
                  <a:srgbClr val="000000"/>
                </a:solidFill>
                <a:latin typeface="+mn-lt"/>
                <a:ea typeface="+mn-ea"/>
                <a:cs typeface="メイリオ" charset="-128"/>
              </a:rPr>
              <a:t>2.2. 2MR-grid PES (2-2.2MR)</a:t>
            </a:r>
          </a:p>
          <a:p>
            <a:pPr lvl="1"/>
            <a:r>
              <a:rPr lang="en-US" altLang="ja-JP" sz="1800" dirty="0">
                <a:solidFill>
                  <a:srgbClr val="000000"/>
                </a:solidFill>
                <a:latin typeface="+mn-lt"/>
                <a:ea typeface="+mn-ea"/>
                <a:cs typeface="メイリオ" charset="-128"/>
              </a:rPr>
              <a:t>2.3. 3MR-grid PES (2-3.3MR)</a:t>
            </a:r>
          </a:p>
          <a:p>
            <a:pPr lvl="1"/>
            <a:r>
              <a:rPr lang="en-US" altLang="ja-JP" sz="1800" dirty="0">
                <a:solidFill>
                  <a:srgbClr val="000000"/>
                </a:solidFill>
                <a:latin typeface="+mn-lt"/>
                <a:ea typeface="+mn-ea"/>
                <a:cs typeface="メイリオ" charset="-128"/>
              </a:rPr>
              <a:t>2.4. Generic mode (2-4.1MR_generic)</a:t>
            </a:r>
          </a:p>
          <a:p>
            <a:r>
              <a:rPr lang="en-US" altLang="ja-JP" sz="1800" dirty="0">
                <a:solidFill>
                  <a:srgbClr val="000000"/>
                </a:solidFill>
                <a:latin typeface="+mn-lt"/>
                <a:ea typeface="+mn-ea"/>
                <a:cs typeface="メイリオ" charset="-128"/>
              </a:rPr>
              <a:t>3. Multiresolution PES (3.mrpes_h2co)</a:t>
            </a:r>
          </a:p>
          <a:p>
            <a:r>
              <a:rPr lang="en-US" altLang="ja-JP" sz="1800" dirty="0">
                <a:solidFill>
                  <a:srgbClr val="000000"/>
                </a:solidFill>
                <a:latin typeface="+mn-lt"/>
                <a:ea typeface="+mn-ea"/>
                <a:cs typeface="メイリオ" charset="-128"/>
              </a:rPr>
              <a:t>4. TIP and FAQ</a:t>
            </a:r>
          </a:p>
          <a:p>
            <a:r>
              <a:rPr lang="en-US" altLang="ja-JP" sz="1800" dirty="0">
                <a:solidFill>
                  <a:srgbClr val="000000"/>
                </a:solidFill>
                <a:latin typeface="+mn-lt"/>
                <a:ea typeface="+mn-ea"/>
                <a:cs typeface="メイリオ" charset="-128"/>
              </a:rPr>
              <a:t>5. References</a:t>
            </a:r>
          </a:p>
          <a:p>
            <a:r>
              <a:rPr lang="en-US" altLang="ja-JP" sz="1800" dirty="0">
                <a:solidFill>
                  <a:srgbClr val="000000"/>
                </a:solidFill>
                <a:latin typeface="+mn-lt"/>
                <a:ea typeface="+mn-ea"/>
                <a:cs typeface="メイリオ" charset="-128"/>
              </a:rPr>
              <a:t>Appendix: List of all keys</a:t>
            </a:r>
          </a:p>
        </p:txBody>
      </p:sp>
      <p:sp>
        <p:nvSpPr>
          <p:cNvPr id="3" name="テキスト ボックス 2">
            <a:extLst>
              <a:ext uri="{FF2B5EF4-FFF2-40B4-BE49-F238E27FC236}">
                <a16:creationId xmlns:a16="http://schemas.microsoft.com/office/drawing/2014/main" id="{658BF5DC-777B-994D-895E-5FFB1025CE3F}"/>
              </a:ext>
            </a:extLst>
          </p:cNvPr>
          <p:cNvSpPr txBox="1"/>
          <p:nvPr/>
        </p:nvSpPr>
        <p:spPr>
          <a:xfrm>
            <a:off x="1420811" y="5761593"/>
            <a:ext cx="6528134" cy="369332"/>
          </a:xfrm>
          <a:prstGeom prst="rect">
            <a:avLst/>
          </a:prstGeom>
          <a:noFill/>
        </p:spPr>
        <p:txBody>
          <a:bodyPr wrap="none" rtlCol="0">
            <a:spAutoFit/>
          </a:bodyPr>
          <a:lstStyle/>
          <a:p>
            <a:r>
              <a:rPr kumimoji="1" lang="en-US" altLang="ja-JP" dirty="0"/>
              <a:t>Sample files are found in sindo-4.0/doc/</a:t>
            </a:r>
            <a:r>
              <a:rPr kumimoji="1" lang="en-US" altLang="ja-JP" dirty="0" err="1"/>
              <a:t>MakePES</a:t>
            </a:r>
            <a:r>
              <a:rPr kumimoji="1" lang="en-US" altLang="ja-JP" dirty="0"/>
              <a:t>/</a:t>
            </a:r>
            <a:r>
              <a:rPr kumimoji="1" lang="en-US" altLang="ja-JP" dirty="0" err="1"/>
              <a:t>sample_</a:t>
            </a:r>
            <a:r>
              <a:rPr lang="en-US" altLang="ja-JP" dirty="0" err="1"/>
              <a:t>MakePES</a:t>
            </a:r>
            <a:endParaRPr kumimoji="1" lang="ja-JP" altLang="en-US"/>
          </a:p>
        </p:txBody>
      </p:sp>
    </p:spTree>
    <p:extLst>
      <p:ext uri="{BB962C8B-B14F-4D97-AF65-F5344CB8AC3E}">
        <p14:creationId xmlns:p14="http://schemas.microsoft.com/office/powerpoint/2010/main" val="2489109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7ACC450-E3C2-CE47-B6A0-16ADA47038DD}"/>
              </a:ext>
            </a:extLst>
          </p:cNvPr>
          <p:cNvSpPr>
            <a:spLocks noGrp="1"/>
          </p:cNvSpPr>
          <p:nvPr>
            <p:ph type="sldNum" sz="quarter" idx="12"/>
          </p:nvPr>
        </p:nvSpPr>
        <p:spPr/>
        <p:txBody>
          <a:bodyPr/>
          <a:lstStyle/>
          <a:p>
            <a:fld id="{7D34BB6B-1E1A-9541-9560-488905BF54FF}" type="slidenum">
              <a:rPr kumimoji="1" lang="ja-JP" altLang="en-US" smtClean="0"/>
              <a:t>29</a:t>
            </a:fld>
            <a:endParaRPr kumimoji="1" lang="ja-JP" altLang="en-US"/>
          </a:p>
        </p:txBody>
      </p:sp>
      <p:sp>
        <p:nvSpPr>
          <p:cNvPr id="3" name="テキスト ボックス 2">
            <a:extLst>
              <a:ext uri="{FF2B5EF4-FFF2-40B4-BE49-F238E27FC236}">
                <a16:creationId xmlns:a16="http://schemas.microsoft.com/office/drawing/2014/main" id="{91EC8482-7374-5E43-A7AB-8E7948FBFA8B}"/>
              </a:ext>
            </a:extLst>
          </p:cNvPr>
          <p:cNvSpPr txBox="1"/>
          <p:nvPr/>
        </p:nvSpPr>
        <p:spPr>
          <a:xfrm>
            <a:off x="442913" y="406465"/>
            <a:ext cx="7943850" cy="400110"/>
          </a:xfrm>
          <a:prstGeom prst="rect">
            <a:avLst/>
          </a:prstGeom>
          <a:noFill/>
          <a:ln>
            <a:solidFill>
              <a:schemeClr val="tx1"/>
            </a:solidFill>
          </a:ln>
        </p:spPr>
        <p:txBody>
          <a:bodyPr wrap="square" rtlCol="0">
            <a:spAutoFit/>
          </a:bodyPr>
          <a:lstStyle/>
          <a:p>
            <a:r>
              <a:rPr lang="en-US" altLang="ja-JP" sz="2000" dirty="0"/>
              <a:t>2.3. 3MR-grid PES</a:t>
            </a:r>
            <a:endParaRPr kumimoji="1" lang="ja-JP" altLang="en-US" sz="2000"/>
          </a:p>
        </p:txBody>
      </p:sp>
      <p:sp>
        <p:nvSpPr>
          <p:cNvPr id="5" name="テキスト ボックス 4">
            <a:extLst>
              <a:ext uri="{FF2B5EF4-FFF2-40B4-BE49-F238E27FC236}">
                <a16:creationId xmlns:a16="http://schemas.microsoft.com/office/drawing/2014/main" id="{401C072D-7FFC-AA4C-8CD5-B6A75842B73F}"/>
              </a:ext>
            </a:extLst>
          </p:cNvPr>
          <p:cNvSpPr txBox="1"/>
          <p:nvPr/>
        </p:nvSpPr>
        <p:spPr>
          <a:xfrm>
            <a:off x="720167" y="915434"/>
            <a:ext cx="7560233" cy="646331"/>
          </a:xfrm>
          <a:prstGeom prst="rect">
            <a:avLst/>
          </a:prstGeom>
          <a:noFill/>
        </p:spPr>
        <p:txBody>
          <a:bodyPr wrap="square" rtlCol="0">
            <a:spAutoFit/>
          </a:bodyPr>
          <a:lstStyle/>
          <a:p>
            <a:r>
              <a:rPr lang="en-US" altLang="ja-JP" dirty="0"/>
              <a:t>In this section, we generate 3MR-grid PES for (Q4, Q5, Q6). </a:t>
            </a:r>
            <a:r>
              <a:rPr kumimoji="1" lang="en-US" altLang="ja-JP" dirty="0"/>
              <a:t>Proceed to 2.g</a:t>
            </a:r>
            <a:r>
              <a:rPr lang="en-US" altLang="ja-JP" dirty="0"/>
              <a:t>rid_h2co/2-3.3MR</a:t>
            </a:r>
            <a:r>
              <a:rPr kumimoji="1" lang="en-US" altLang="ja-JP" dirty="0"/>
              <a:t>,</a:t>
            </a:r>
            <a:endParaRPr kumimoji="1" lang="ja-JP" altLang="en-US"/>
          </a:p>
        </p:txBody>
      </p:sp>
      <p:sp>
        <p:nvSpPr>
          <p:cNvPr id="6" name="テキスト ボックス 5">
            <a:extLst>
              <a:ext uri="{FF2B5EF4-FFF2-40B4-BE49-F238E27FC236}">
                <a16:creationId xmlns:a16="http://schemas.microsoft.com/office/drawing/2014/main" id="{EF200EB7-AB31-CD47-A2F5-F7488F739037}"/>
              </a:ext>
            </a:extLst>
          </p:cNvPr>
          <p:cNvSpPr txBox="1"/>
          <p:nvPr/>
        </p:nvSpPr>
        <p:spPr>
          <a:xfrm>
            <a:off x="1015038" y="1633804"/>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2.grid_h2co/2-3.3MR</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*pot *dipole</a:t>
            </a:r>
          </a:p>
          <a:p>
            <a:r>
              <a:rPr lang="en-US" altLang="ja-JP" sz="1400" dirty="0" err="1">
                <a:latin typeface="Courier" charset="0"/>
                <a:ea typeface="Courier" charset="0"/>
                <a:cs typeface="Courier" charset="0"/>
              </a:rPr>
              <a:t>eq.dipole</a:t>
            </a:r>
            <a:r>
              <a:rPr lang="en-US" altLang="ja-JP" sz="1400" dirty="0">
                <a:latin typeface="Courier" charset="0"/>
                <a:ea typeface="Courier" charset="0"/>
                <a:cs typeface="Courier" charset="0"/>
              </a:rPr>
              <a:t>    q4.dipole    q5.dipole    q6.dipole    q6q5.dipole</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q4.pot       q5.pot       q6.pot       q6q5.pot</a:t>
            </a:r>
            <a:endParaRPr kumimoji="1" lang="en-US" altLang="ja-JP" sz="1400" dirty="0">
              <a:latin typeface="Courier" charset="0"/>
              <a:ea typeface="Courier" charset="0"/>
              <a:cs typeface="Courier" charset="0"/>
            </a:endParaRPr>
          </a:p>
        </p:txBody>
      </p:sp>
      <p:sp>
        <p:nvSpPr>
          <p:cNvPr id="7" name="テキスト ボックス 6">
            <a:extLst>
              <a:ext uri="{FF2B5EF4-FFF2-40B4-BE49-F238E27FC236}">
                <a16:creationId xmlns:a16="http://schemas.microsoft.com/office/drawing/2014/main" id="{701892A1-9C01-F345-AD7B-E9767BA63232}"/>
              </a:ext>
            </a:extLst>
          </p:cNvPr>
          <p:cNvSpPr txBox="1"/>
          <p:nvPr/>
        </p:nvSpPr>
        <p:spPr>
          <a:xfrm>
            <a:off x="720167" y="2780928"/>
            <a:ext cx="7560233" cy="923330"/>
          </a:xfrm>
          <a:prstGeom prst="rect">
            <a:avLst/>
          </a:prstGeom>
          <a:noFill/>
        </p:spPr>
        <p:txBody>
          <a:bodyPr wrap="square" rtlCol="0">
            <a:spAutoFit/>
          </a:bodyPr>
          <a:lstStyle/>
          <a:p>
            <a:r>
              <a:rPr lang="en-US" altLang="ja-JP" dirty="0"/>
              <a:t>Again, we use the </a:t>
            </a:r>
            <a:r>
              <a:rPr lang="en-US" altLang="ja-JP" dirty="0" err="1"/>
              <a:t>exisiting</a:t>
            </a:r>
            <a:r>
              <a:rPr lang="en-US" altLang="ja-JP" dirty="0"/>
              <a:t> information (q4, q5, q6, and q6q5) to reduce the cost. By placing these files in the same folder, the grid points are reduced from 729 (=9 x 9 x 9) points to 640 points.</a:t>
            </a:r>
            <a:endParaRPr kumimoji="1" lang="ja-JP" altLang="en-US"/>
          </a:p>
        </p:txBody>
      </p:sp>
      <p:sp>
        <p:nvSpPr>
          <p:cNvPr id="8" name="テキスト ボックス 7">
            <a:extLst>
              <a:ext uri="{FF2B5EF4-FFF2-40B4-BE49-F238E27FC236}">
                <a16:creationId xmlns:a16="http://schemas.microsoft.com/office/drawing/2014/main" id="{F2C7CA48-7E29-7A4D-84E4-CE58DBDC7584}"/>
              </a:ext>
            </a:extLst>
          </p:cNvPr>
          <p:cNvSpPr txBox="1"/>
          <p:nvPr/>
        </p:nvSpPr>
        <p:spPr>
          <a:xfrm>
            <a:off x="1842593" y="4164843"/>
            <a:ext cx="5177251" cy="203132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r>
              <a:rPr lang="en-US" altLang="ja-JP" sz="1400" dirty="0"/>
              <a:t>   &lt;MR          value=”3" /&gt;</a:t>
            </a:r>
          </a:p>
          <a:p>
            <a:r>
              <a:rPr lang="en-US" altLang="ja-JP" sz="1400" dirty="0"/>
              <a:t>   …</a:t>
            </a:r>
          </a:p>
          <a:p>
            <a:r>
              <a:rPr lang="en-US" altLang="ja-JP" sz="1400" dirty="0"/>
              <a:t>   &lt;grid&gt;</a:t>
            </a:r>
          </a:p>
          <a:p>
            <a:r>
              <a:rPr lang="en-US" altLang="ja-JP" sz="1400" dirty="0"/>
              <a:t>      &lt;</a:t>
            </a:r>
            <a:r>
              <a:rPr lang="en-US" altLang="ja-JP" sz="1400" dirty="0" err="1"/>
              <a:t>ngrid</a:t>
            </a:r>
            <a:r>
              <a:rPr lang="en-US" altLang="ja-JP" sz="1400" dirty="0"/>
              <a:t>  value=”9" /&gt;</a:t>
            </a:r>
          </a:p>
          <a:p>
            <a:r>
              <a:rPr lang="en-US" altLang="ja-JP" sz="1400" dirty="0"/>
              <a:t>      &lt;mc3 value=”4,5,6"/&gt;</a:t>
            </a:r>
          </a:p>
          <a:p>
            <a:r>
              <a:rPr lang="en-US" altLang="ja-JP" sz="1400" dirty="0"/>
              <a:t>   &lt;/grid&gt;</a:t>
            </a:r>
          </a:p>
          <a:p>
            <a:r>
              <a:rPr lang="en-US" altLang="ja-JP" sz="1400" dirty="0"/>
              <a:t>&lt;/</a:t>
            </a:r>
            <a:r>
              <a:rPr lang="en-US" altLang="ja-JP" sz="1400" dirty="0" err="1"/>
              <a:t>makePES</a:t>
            </a:r>
            <a:r>
              <a:rPr lang="en-US" altLang="ja-JP" sz="1400" dirty="0"/>
              <a:t>&gt;   </a:t>
            </a:r>
            <a:endParaRPr kumimoji="1" lang="ja-JP" altLang="en-US" sz="1400"/>
          </a:p>
        </p:txBody>
      </p:sp>
      <p:sp>
        <p:nvSpPr>
          <p:cNvPr id="9" name="正方形/長方形 8">
            <a:extLst>
              <a:ext uri="{FF2B5EF4-FFF2-40B4-BE49-F238E27FC236}">
                <a16:creationId xmlns:a16="http://schemas.microsoft.com/office/drawing/2014/main" id="{EAE77CE9-1881-934D-98DE-B62AC904F91B}"/>
              </a:ext>
            </a:extLst>
          </p:cNvPr>
          <p:cNvSpPr/>
          <p:nvPr/>
        </p:nvSpPr>
        <p:spPr>
          <a:xfrm>
            <a:off x="1527970" y="3835152"/>
            <a:ext cx="6088060" cy="24021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B2A1FEB5-6C3A-1445-B904-4FF671F7DBCE}"/>
              </a:ext>
            </a:extLst>
          </p:cNvPr>
          <p:cNvSpPr txBox="1"/>
          <p:nvPr/>
        </p:nvSpPr>
        <p:spPr>
          <a:xfrm>
            <a:off x="4000855" y="4607338"/>
            <a:ext cx="1564146" cy="307777"/>
          </a:xfrm>
          <a:prstGeom prst="rect">
            <a:avLst/>
          </a:prstGeom>
          <a:noFill/>
        </p:spPr>
        <p:txBody>
          <a:bodyPr wrap="none" rtlCol="0">
            <a:spAutoFit/>
          </a:bodyPr>
          <a:lstStyle/>
          <a:p>
            <a:r>
              <a:rPr lang="en-US" altLang="ja-JP" sz="1400" dirty="0">
                <a:solidFill>
                  <a:srgbClr val="FF0000"/>
                </a:solidFill>
              </a:rPr>
              <a:t>MR=3 for 3MR-PES</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4932F510-6439-6849-8B49-E23D2793C93B}"/>
              </a:ext>
            </a:extLst>
          </p:cNvPr>
          <p:cNvSpPr txBox="1"/>
          <p:nvPr/>
        </p:nvSpPr>
        <p:spPr>
          <a:xfrm>
            <a:off x="4044155" y="3878010"/>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3" name="テキスト ボックス 12">
            <a:extLst>
              <a:ext uri="{FF2B5EF4-FFF2-40B4-BE49-F238E27FC236}">
                <a16:creationId xmlns:a16="http://schemas.microsoft.com/office/drawing/2014/main" id="{DBAA6DE3-39C6-AC48-AC7E-A14769A9EC7C}"/>
              </a:ext>
            </a:extLst>
          </p:cNvPr>
          <p:cNvSpPr txBox="1"/>
          <p:nvPr/>
        </p:nvSpPr>
        <p:spPr>
          <a:xfrm>
            <a:off x="4000855" y="5465634"/>
            <a:ext cx="1098378" cy="307777"/>
          </a:xfrm>
          <a:prstGeom prst="rect">
            <a:avLst/>
          </a:prstGeom>
          <a:noFill/>
        </p:spPr>
        <p:txBody>
          <a:bodyPr wrap="none" rtlCol="0">
            <a:spAutoFit/>
          </a:bodyPr>
          <a:lstStyle/>
          <a:p>
            <a:r>
              <a:rPr lang="en-US" altLang="ja-JP" sz="1400" dirty="0">
                <a:solidFill>
                  <a:srgbClr val="FF0000"/>
                </a:solidFill>
              </a:rPr>
              <a:t>(Q4, Q5, Q6)</a:t>
            </a:r>
            <a:endParaRPr kumimoji="1" lang="ja-JP" altLang="en-US" sz="1400">
              <a:solidFill>
                <a:srgbClr val="FF0000"/>
              </a:solidFill>
            </a:endParaRPr>
          </a:p>
        </p:txBody>
      </p:sp>
    </p:spTree>
    <p:extLst>
      <p:ext uri="{BB962C8B-B14F-4D97-AF65-F5344CB8AC3E}">
        <p14:creationId xmlns:p14="http://schemas.microsoft.com/office/powerpoint/2010/main" val="2267287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7741AD4-8E4F-E94D-95B3-0F53C1843B78}"/>
              </a:ext>
            </a:extLst>
          </p:cNvPr>
          <p:cNvSpPr>
            <a:spLocks noGrp="1"/>
          </p:cNvSpPr>
          <p:nvPr>
            <p:ph type="sldNum" sz="quarter" idx="12"/>
          </p:nvPr>
        </p:nvSpPr>
        <p:spPr/>
        <p:txBody>
          <a:bodyPr/>
          <a:lstStyle/>
          <a:p>
            <a:fld id="{7D34BB6B-1E1A-9541-9560-488905BF54FF}" type="slidenum">
              <a:rPr kumimoji="1" lang="ja-JP" altLang="en-US" smtClean="0"/>
              <a:t>30</a:t>
            </a:fld>
            <a:endParaRPr kumimoji="1" lang="ja-JP" altLang="en-US"/>
          </a:p>
        </p:txBody>
      </p:sp>
      <p:sp>
        <p:nvSpPr>
          <p:cNvPr id="3" name="テキスト ボックス 2">
            <a:extLst>
              <a:ext uri="{FF2B5EF4-FFF2-40B4-BE49-F238E27FC236}">
                <a16:creationId xmlns:a16="http://schemas.microsoft.com/office/drawing/2014/main" id="{6D17E568-2AB1-4D4C-8452-168C3ED9EC4C}"/>
              </a:ext>
            </a:extLst>
          </p:cNvPr>
          <p:cNvSpPr txBox="1"/>
          <p:nvPr/>
        </p:nvSpPr>
        <p:spPr>
          <a:xfrm>
            <a:off x="1573956" y="2872063"/>
            <a:ext cx="2072106" cy="2462213"/>
          </a:xfrm>
          <a:prstGeom prst="rect">
            <a:avLst/>
          </a:prstGeom>
          <a:noFill/>
        </p:spPr>
        <p:txBody>
          <a:bodyPr wrap="none" rtlCol="0">
            <a:spAutoFit/>
          </a:bodyPr>
          <a:lstStyle/>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a:t>
            </a:r>
            <a:r>
              <a:rPr lang="en-US" altLang="ja-JP" sz="1400" dirty="0" err="1"/>
              <a:t>ngrid</a:t>
            </a:r>
            <a:r>
              <a:rPr lang="en-US" altLang="ja-JP" sz="1400" dirty="0"/>
              <a:t> =     9</a:t>
            </a:r>
          </a:p>
          <a:p>
            <a:r>
              <a:rPr lang="en-US" altLang="ja-JP" sz="1400" dirty="0"/>
              <a:t>  o 1MR Grid:</a:t>
            </a:r>
          </a:p>
          <a:p>
            <a:r>
              <a:rPr lang="en-US" altLang="ja-JP" sz="1400" dirty="0"/>
              <a:t>      4    5    6</a:t>
            </a:r>
          </a:p>
          <a:p>
            <a:r>
              <a:rPr lang="en-US" altLang="ja-JP" sz="1400" dirty="0"/>
              <a:t>  o 2MR Grid:</a:t>
            </a:r>
          </a:p>
          <a:p>
            <a:r>
              <a:rPr lang="en-US" altLang="ja-JP" sz="1400" dirty="0"/>
              <a:t>      (4,5)    (4,6)    (5,6)</a:t>
            </a:r>
          </a:p>
          <a:p>
            <a:r>
              <a:rPr lang="en-US" altLang="ja-JP" sz="1400" dirty="0"/>
              <a:t>  o 3MR Grid:</a:t>
            </a:r>
          </a:p>
          <a:p>
            <a:r>
              <a:rPr lang="en-US" altLang="ja-JP" sz="1400" dirty="0"/>
              <a:t>      (4,5,6)</a:t>
            </a:r>
          </a:p>
          <a:p>
            <a:endParaRPr lang="en-US" altLang="ja-JP" sz="1400" dirty="0"/>
          </a:p>
          <a:p>
            <a:r>
              <a:rPr lang="en-US" altLang="ja-JP" sz="1400" dirty="0"/>
              <a:t>Enter </a:t>
            </a:r>
            <a:r>
              <a:rPr lang="en-US" altLang="ja-JP" sz="1400" dirty="0" err="1"/>
              <a:t>GridPES</a:t>
            </a:r>
            <a:r>
              <a:rPr lang="en-US" altLang="ja-JP" sz="1400" dirty="0"/>
              <a:t> generation:</a:t>
            </a:r>
          </a:p>
        </p:txBody>
      </p:sp>
      <p:sp>
        <p:nvSpPr>
          <p:cNvPr id="4" name="正方形/長方形 3">
            <a:extLst>
              <a:ext uri="{FF2B5EF4-FFF2-40B4-BE49-F238E27FC236}">
                <a16:creationId xmlns:a16="http://schemas.microsoft.com/office/drawing/2014/main" id="{FE09C012-92D3-8743-965C-8C442EB73316}"/>
              </a:ext>
            </a:extLst>
          </p:cNvPr>
          <p:cNvSpPr/>
          <p:nvPr/>
        </p:nvSpPr>
        <p:spPr>
          <a:xfrm>
            <a:off x="1406050" y="2477829"/>
            <a:ext cx="6331900" cy="294237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2B69710B-AABF-B544-A279-6451A2AC7EB6}"/>
              </a:ext>
            </a:extLst>
          </p:cNvPr>
          <p:cNvSpPr txBox="1"/>
          <p:nvPr/>
        </p:nvSpPr>
        <p:spPr>
          <a:xfrm>
            <a:off x="3625811" y="2549257"/>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7" name="テキスト ボックス 6">
            <a:extLst>
              <a:ext uri="{FF2B5EF4-FFF2-40B4-BE49-F238E27FC236}">
                <a16:creationId xmlns:a16="http://schemas.microsoft.com/office/drawing/2014/main" id="{163D1E57-4826-9646-AD4A-8F0EB9871F22}"/>
              </a:ext>
            </a:extLst>
          </p:cNvPr>
          <p:cNvSpPr txBox="1"/>
          <p:nvPr/>
        </p:nvSpPr>
        <p:spPr>
          <a:xfrm>
            <a:off x="720167" y="1720710"/>
            <a:ext cx="7560233" cy="646331"/>
          </a:xfrm>
          <a:prstGeom prst="rect">
            <a:avLst/>
          </a:prstGeom>
          <a:noFill/>
        </p:spPr>
        <p:txBody>
          <a:bodyPr wrap="square" rtlCol="0">
            <a:spAutoFit/>
          </a:bodyPr>
          <a:lstStyle/>
          <a:p>
            <a:r>
              <a:rPr lang="en-US" altLang="ja-JP" dirty="0"/>
              <a:t>You will find in the output that the 2-mode terms, (Q4, Q5) and (Q4, Q6), are automatically added,</a:t>
            </a:r>
            <a:endParaRPr lang="ja-JP" altLang="en-US"/>
          </a:p>
        </p:txBody>
      </p:sp>
      <p:sp>
        <p:nvSpPr>
          <p:cNvPr id="9" name="テキスト ボックス 8">
            <a:extLst>
              <a:ext uri="{FF2B5EF4-FFF2-40B4-BE49-F238E27FC236}">
                <a16:creationId xmlns:a16="http://schemas.microsoft.com/office/drawing/2014/main" id="{62586DD5-B4E5-EE4D-B880-220F67C44656}"/>
              </a:ext>
            </a:extLst>
          </p:cNvPr>
          <p:cNvSpPr txBox="1"/>
          <p:nvPr/>
        </p:nvSpPr>
        <p:spPr>
          <a:xfrm>
            <a:off x="3475159" y="3782462"/>
            <a:ext cx="4184815" cy="523220"/>
          </a:xfrm>
          <a:prstGeom prst="rect">
            <a:avLst/>
          </a:prstGeom>
          <a:noFill/>
        </p:spPr>
        <p:txBody>
          <a:bodyPr wrap="square" rtlCol="0">
            <a:spAutoFit/>
          </a:bodyPr>
          <a:lstStyle/>
          <a:p>
            <a:r>
              <a:rPr kumimoji="1" lang="en-US" altLang="ja-JP" sz="1400" dirty="0">
                <a:solidFill>
                  <a:srgbClr val="FF0000"/>
                </a:solidFill>
              </a:rPr>
              <a:t>1- and 2-mode terms that ar</a:t>
            </a:r>
            <a:r>
              <a:rPr lang="en-US" altLang="ja-JP" sz="1400" dirty="0">
                <a:solidFill>
                  <a:srgbClr val="FF0000"/>
                </a:solidFill>
              </a:rPr>
              <a:t>e subsets of the 3-mode terms are automatically added by the program.</a:t>
            </a:r>
            <a:endParaRPr kumimoji="1" lang="ja-JP" altLang="en-US" sz="1400">
              <a:solidFill>
                <a:srgbClr val="FF0000"/>
              </a:solidFill>
            </a:endParaRPr>
          </a:p>
        </p:txBody>
      </p:sp>
      <p:sp>
        <p:nvSpPr>
          <p:cNvPr id="10" name="右中かっこ 9">
            <a:extLst>
              <a:ext uri="{FF2B5EF4-FFF2-40B4-BE49-F238E27FC236}">
                <a16:creationId xmlns:a16="http://schemas.microsoft.com/office/drawing/2014/main" id="{FF267944-591F-174A-A6C4-13D59264E7B5}"/>
              </a:ext>
            </a:extLst>
          </p:cNvPr>
          <p:cNvSpPr/>
          <p:nvPr/>
        </p:nvSpPr>
        <p:spPr>
          <a:xfrm>
            <a:off x="3386709" y="3623082"/>
            <a:ext cx="90453" cy="818437"/>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2FC79AC-9AF2-0A46-981B-50D9E290D42C}"/>
              </a:ext>
            </a:extLst>
          </p:cNvPr>
          <p:cNvSpPr txBox="1"/>
          <p:nvPr/>
        </p:nvSpPr>
        <p:spPr>
          <a:xfrm>
            <a:off x="3475159" y="4514825"/>
            <a:ext cx="4184815" cy="307777"/>
          </a:xfrm>
          <a:prstGeom prst="rect">
            <a:avLst/>
          </a:prstGeom>
          <a:noFill/>
        </p:spPr>
        <p:txBody>
          <a:bodyPr wrap="square" rtlCol="0">
            <a:spAutoFit/>
          </a:bodyPr>
          <a:lstStyle/>
          <a:p>
            <a:r>
              <a:rPr kumimoji="1" lang="en-US" altLang="ja-JP" sz="1400" dirty="0">
                <a:solidFill>
                  <a:srgbClr val="FF0000"/>
                </a:solidFill>
              </a:rPr>
              <a:t>the </a:t>
            </a:r>
            <a:r>
              <a:rPr lang="en-US" altLang="ja-JP" sz="1400" dirty="0">
                <a:solidFill>
                  <a:srgbClr val="FF0000"/>
                </a:solidFill>
              </a:rPr>
              <a:t>3-mode term specified in the input</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8E86D66E-6955-3B43-A4BD-5D77037FC2A8}"/>
              </a:ext>
            </a:extLst>
          </p:cNvPr>
          <p:cNvSpPr txBox="1"/>
          <p:nvPr/>
        </p:nvSpPr>
        <p:spPr>
          <a:xfrm>
            <a:off x="720167" y="512247"/>
            <a:ext cx="7560233" cy="369332"/>
          </a:xfrm>
          <a:prstGeom prst="rect">
            <a:avLst/>
          </a:prstGeom>
          <a:noFill/>
        </p:spPr>
        <p:txBody>
          <a:bodyPr wrap="square" rtlCol="0">
            <a:spAutoFit/>
          </a:bodyPr>
          <a:lstStyle/>
          <a:p>
            <a:r>
              <a:rPr lang="en-US" altLang="ja-JP" dirty="0" err="1"/>
              <a:t>GaussianTemplate</a:t>
            </a:r>
            <a:r>
              <a:rPr lang="en-US" altLang="ja-JP" dirty="0"/>
              <a:t> and </a:t>
            </a:r>
            <a:r>
              <a:rPr lang="en-US" altLang="ja-JP" dirty="0" err="1"/>
              <a:t>resources.info</a:t>
            </a:r>
            <a:r>
              <a:rPr lang="en-US" altLang="ja-JP" dirty="0"/>
              <a:t> are the same as before. Run </a:t>
            </a:r>
            <a:r>
              <a:rPr lang="en-US" altLang="ja-JP" dirty="0" err="1"/>
              <a:t>MakePES</a:t>
            </a:r>
            <a:r>
              <a:rPr lang="en-US" altLang="ja-JP" dirty="0"/>
              <a:t>,</a:t>
            </a:r>
            <a:endParaRPr lang="ja-JP" altLang="en-US"/>
          </a:p>
        </p:txBody>
      </p:sp>
      <p:sp>
        <p:nvSpPr>
          <p:cNvPr id="14" name="テキスト ボックス 13">
            <a:extLst>
              <a:ext uri="{FF2B5EF4-FFF2-40B4-BE49-F238E27FC236}">
                <a16:creationId xmlns:a16="http://schemas.microsoft.com/office/drawing/2014/main" id="{843803C2-BC13-9345-8C10-7A35240A0ED0}"/>
              </a:ext>
            </a:extLst>
          </p:cNvPr>
          <p:cNvSpPr txBox="1"/>
          <p:nvPr/>
        </p:nvSpPr>
        <p:spPr>
          <a:xfrm>
            <a:off x="1015039" y="905283"/>
            <a:ext cx="63001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1228163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650D877-4649-2C4C-9A45-F514024E3A49}"/>
              </a:ext>
            </a:extLst>
          </p:cNvPr>
          <p:cNvSpPr>
            <a:spLocks noGrp="1"/>
          </p:cNvSpPr>
          <p:nvPr>
            <p:ph type="sldNum" sz="quarter" idx="12"/>
          </p:nvPr>
        </p:nvSpPr>
        <p:spPr/>
        <p:txBody>
          <a:bodyPr/>
          <a:lstStyle/>
          <a:p>
            <a:fld id="{7D34BB6B-1E1A-9541-9560-488905BF54FF}" type="slidenum">
              <a:rPr kumimoji="1" lang="ja-JP" altLang="en-US" smtClean="0"/>
              <a:t>31</a:t>
            </a:fld>
            <a:endParaRPr kumimoji="1" lang="ja-JP" altLang="en-US"/>
          </a:p>
        </p:txBody>
      </p:sp>
      <p:sp>
        <p:nvSpPr>
          <p:cNvPr id="3" name="テキスト ボックス 2">
            <a:extLst>
              <a:ext uri="{FF2B5EF4-FFF2-40B4-BE49-F238E27FC236}">
                <a16:creationId xmlns:a16="http://schemas.microsoft.com/office/drawing/2014/main" id="{A012C3D6-BA8A-3C4D-AFB0-77BB23341578}"/>
              </a:ext>
            </a:extLst>
          </p:cNvPr>
          <p:cNvSpPr txBox="1"/>
          <p:nvPr/>
        </p:nvSpPr>
        <p:spPr>
          <a:xfrm>
            <a:off x="1015038" y="4276990"/>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q*</a:t>
            </a:r>
          </a:p>
          <a:p>
            <a:r>
              <a:rPr lang="en-US" altLang="ja-JP" sz="1400" dirty="0">
                <a:latin typeface="Courier" charset="0"/>
                <a:ea typeface="Courier" charset="0"/>
                <a:cs typeface="Courier" charset="0"/>
              </a:rPr>
              <a:t>q4.dipole      </a:t>
            </a:r>
            <a:r>
              <a:rPr lang="en-US" altLang="ja-JP" sz="1400" dirty="0">
                <a:solidFill>
                  <a:srgbClr val="FF0000"/>
                </a:solidFill>
                <a:latin typeface="Courier" charset="0"/>
                <a:ea typeface="Courier" charset="0"/>
                <a:cs typeface="Courier" charset="0"/>
              </a:rPr>
              <a:t>q5q4.dipole    q6q4.dipole    q6q5q4.dipole</a:t>
            </a:r>
          </a:p>
          <a:p>
            <a:r>
              <a:rPr lang="en-US" altLang="ja-JP" sz="1400" dirty="0">
                <a:latin typeface="Courier" charset="0"/>
                <a:ea typeface="Courier" charset="0"/>
                <a:cs typeface="Courier" charset="0"/>
              </a:rPr>
              <a:t>q4.pot         </a:t>
            </a:r>
            <a:r>
              <a:rPr lang="en-US" altLang="ja-JP" sz="1400" dirty="0">
                <a:solidFill>
                  <a:srgbClr val="FF0000"/>
                </a:solidFill>
                <a:latin typeface="Courier" charset="0"/>
                <a:ea typeface="Courier" charset="0"/>
                <a:cs typeface="Courier" charset="0"/>
              </a:rPr>
              <a:t>q5q4.pot       q6q4.pot       q6q5q4.pot</a:t>
            </a:r>
          </a:p>
          <a:p>
            <a:r>
              <a:rPr lang="en-US" altLang="ja-JP" sz="1400" dirty="0">
                <a:latin typeface="Courier" charset="0"/>
                <a:ea typeface="Courier" charset="0"/>
                <a:cs typeface="Courier" charset="0"/>
              </a:rPr>
              <a:t>q5.dipole      q6.dipole      q6q5.dipole</a:t>
            </a:r>
          </a:p>
          <a:p>
            <a:r>
              <a:rPr lang="en-US" altLang="ja-JP" sz="1400" dirty="0">
                <a:latin typeface="Courier" charset="0"/>
                <a:ea typeface="Courier" charset="0"/>
                <a:cs typeface="Courier" charset="0"/>
              </a:rPr>
              <a:t>q5.pot         q6.pot         q6q5.pot</a:t>
            </a:r>
          </a:p>
        </p:txBody>
      </p:sp>
      <p:sp>
        <p:nvSpPr>
          <p:cNvPr id="5" name="テキスト ボックス 4">
            <a:extLst>
              <a:ext uri="{FF2B5EF4-FFF2-40B4-BE49-F238E27FC236}">
                <a16:creationId xmlns:a16="http://schemas.microsoft.com/office/drawing/2014/main" id="{2EAF998F-255C-064B-AD46-750286890644}"/>
              </a:ext>
            </a:extLst>
          </p:cNvPr>
          <p:cNvSpPr txBox="1"/>
          <p:nvPr/>
        </p:nvSpPr>
        <p:spPr>
          <a:xfrm>
            <a:off x="1573956" y="1925891"/>
            <a:ext cx="2146229" cy="2031325"/>
          </a:xfrm>
          <a:prstGeom prst="rect">
            <a:avLst/>
          </a:prstGeom>
          <a:noFill/>
        </p:spPr>
        <p:txBody>
          <a:bodyPr wrap="none" rtlCol="0">
            <a:spAutoFit/>
          </a:bodyPr>
          <a:lstStyle/>
          <a:p>
            <a:r>
              <a:rPr lang="en-US" altLang="ja-JP" sz="1400" dirty="0"/>
              <a:t>Generating pot files.</a:t>
            </a:r>
          </a:p>
          <a:p>
            <a:endParaRPr lang="en-US" altLang="ja-JP" sz="1400" dirty="0"/>
          </a:p>
          <a:p>
            <a:r>
              <a:rPr lang="en-US" altLang="ja-JP" sz="1400" dirty="0"/>
              <a:t>   o q5q4.pot  [OK]</a:t>
            </a:r>
          </a:p>
          <a:p>
            <a:r>
              <a:rPr lang="en-US" altLang="ja-JP" sz="1400" dirty="0"/>
              <a:t>   o q5q4.dipole  [OK]</a:t>
            </a:r>
          </a:p>
          <a:p>
            <a:r>
              <a:rPr lang="en-US" altLang="ja-JP" sz="1400" dirty="0"/>
              <a:t>   o q6q4.pot  [OK]</a:t>
            </a:r>
          </a:p>
          <a:p>
            <a:r>
              <a:rPr lang="en-US" altLang="ja-JP" sz="1400" dirty="0"/>
              <a:t>   o q6q4.dipole  [OK]</a:t>
            </a:r>
          </a:p>
          <a:p>
            <a:r>
              <a:rPr lang="en-US" altLang="ja-JP" sz="1400" dirty="0"/>
              <a:t>   o q6q5q4.pot  [OK]</a:t>
            </a:r>
          </a:p>
          <a:p>
            <a:r>
              <a:rPr lang="en-US" altLang="ja-JP" sz="1400" dirty="0"/>
              <a:t>   o q6q5q4.dipole  [OK]</a:t>
            </a:r>
          </a:p>
          <a:p>
            <a:r>
              <a:rPr lang="en-US" altLang="ja-JP" sz="1400" dirty="0"/>
              <a:t>End of </a:t>
            </a:r>
            <a:r>
              <a:rPr lang="en-US" altLang="ja-JP" sz="1400" dirty="0" err="1"/>
              <a:t>GridPES</a:t>
            </a:r>
            <a:r>
              <a:rPr lang="en-US" altLang="ja-JP" sz="1400" dirty="0"/>
              <a:t> generation:</a:t>
            </a:r>
          </a:p>
        </p:txBody>
      </p:sp>
      <p:sp>
        <p:nvSpPr>
          <p:cNvPr id="6" name="正方形/長方形 5">
            <a:extLst>
              <a:ext uri="{FF2B5EF4-FFF2-40B4-BE49-F238E27FC236}">
                <a16:creationId xmlns:a16="http://schemas.microsoft.com/office/drawing/2014/main" id="{21DB5B1E-9C4B-204D-BB3C-FD67F60EDCD0}"/>
              </a:ext>
            </a:extLst>
          </p:cNvPr>
          <p:cNvSpPr/>
          <p:nvPr/>
        </p:nvSpPr>
        <p:spPr>
          <a:xfrm>
            <a:off x="1406050" y="1426726"/>
            <a:ext cx="6331900" cy="26381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7" name="テキスト ボックス 6">
            <a:extLst>
              <a:ext uri="{FF2B5EF4-FFF2-40B4-BE49-F238E27FC236}">
                <a16:creationId xmlns:a16="http://schemas.microsoft.com/office/drawing/2014/main" id="{0B720E08-A02F-F54D-B319-C1EF17ECB610}"/>
              </a:ext>
            </a:extLst>
          </p:cNvPr>
          <p:cNvSpPr txBox="1"/>
          <p:nvPr/>
        </p:nvSpPr>
        <p:spPr>
          <a:xfrm>
            <a:off x="3625811" y="1498155"/>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8" name="右中かっこ 7">
            <a:extLst>
              <a:ext uri="{FF2B5EF4-FFF2-40B4-BE49-F238E27FC236}">
                <a16:creationId xmlns:a16="http://schemas.microsoft.com/office/drawing/2014/main" id="{0E8511C5-1902-684F-9F64-81130ED2D14C}"/>
              </a:ext>
            </a:extLst>
          </p:cNvPr>
          <p:cNvSpPr/>
          <p:nvPr/>
        </p:nvSpPr>
        <p:spPr>
          <a:xfrm>
            <a:off x="3386709" y="2431096"/>
            <a:ext cx="90453" cy="801800"/>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8D960E7-32D2-1449-82EC-3AB73808C291}"/>
              </a:ext>
            </a:extLst>
          </p:cNvPr>
          <p:cNvSpPr txBox="1"/>
          <p:nvPr/>
        </p:nvSpPr>
        <p:spPr>
          <a:xfrm>
            <a:off x="3506359" y="2698324"/>
            <a:ext cx="2765116" cy="307777"/>
          </a:xfrm>
          <a:prstGeom prst="rect">
            <a:avLst/>
          </a:prstGeom>
          <a:noFill/>
        </p:spPr>
        <p:txBody>
          <a:bodyPr wrap="none" rtlCol="0">
            <a:spAutoFit/>
          </a:bodyPr>
          <a:lstStyle/>
          <a:p>
            <a:r>
              <a:rPr kumimoji="1" lang="en-US" altLang="ja-JP" sz="1400" dirty="0">
                <a:solidFill>
                  <a:srgbClr val="FF0000"/>
                </a:solidFill>
              </a:rPr>
              <a:t>Automatically added 2-mode terms</a:t>
            </a:r>
            <a:endParaRPr kumimoji="1" lang="ja-JP" altLang="en-US" sz="1400">
              <a:solidFill>
                <a:srgbClr val="FF0000"/>
              </a:solidFill>
            </a:endParaRPr>
          </a:p>
        </p:txBody>
      </p:sp>
      <p:sp>
        <p:nvSpPr>
          <p:cNvPr id="10" name="テキスト ボックス 9">
            <a:extLst>
              <a:ext uri="{FF2B5EF4-FFF2-40B4-BE49-F238E27FC236}">
                <a16:creationId xmlns:a16="http://schemas.microsoft.com/office/drawing/2014/main" id="{82DB8135-2904-2446-85E3-58BB5558C78E}"/>
              </a:ext>
            </a:extLst>
          </p:cNvPr>
          <p:cNvSpPr txBox="1"/>
          <p:nvPr/>
        </p:nvSpPr>
        <p:spPr>
          <a:xfrm>
            <a:off x="720167" y="671916"/>
            <a:ext cx="7560233" cy="646331"/>
          </a:xfrm>
          <a:prstGeom prst="rect">
            <a:avLst/>
          </a:prstGeom>
          <a:noFill/>
        </p:spPr>
        <p:txBody>
          <a:bodyPr wrap="square" rtlCol="0">
            <a:spAutoFit/>
          </a:bodyPr>
          <a:lstStyle/>
          <a:p>
            <a:r>
              <a:rPr lang="en-US" altLang="ja-JP" dirty="0"/>
              <a:t>After iteration over the grid points, we obtain pot and dipole files for (Q4, Q5), (Q4, Q6), and (Q4, Q5, Q6).</a:t>
            </a:r>
            <a:endParaRPr lang="ja-JP" altLang="en-US"/>
          </a:p>
        </p:txBody>
      </p:sp>
      <p:sp>
        <p:nvSpPr>
          <p:cNvPr id="12" name="右中かっこ 11">
            <a:extLst>
              <a:ext uri="{FF2B5EF4-FFF2-40B4-BE49-F238E27FC236}">
                <a16:creationId xmlns:a16="http://schemas.microsoft.com/office/drawing/2014/main" id="{89ADC595-3CEE-4740-8D23-4ADB2B157258}"/>
              </a:ext>
            </a:extLst>
          </p:cNvPr>
          <p:cNvSpPr/>
          <p:nvPr/>
        </p:nvSpPr>
        <p:spPr>
          <a:xfrm>
            <a:off x="3398160" y="3277885"/>
            <a:ext cx="90453" cy="402847"/>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C1D17E4-7007-F844-B122-EF45B4A46F11}"/>
              </a:ext>
            </a:extLst>
          </p:cNvPr>
          <p:cNvSpPr txBox="1"/>
          <p:nvPr/>
        </p:nvSpPr>
        <p:spPr>
          <a:xfrm>
            <a:off x="3514371" y="3318133"/>
            <a:ext cx="2007922" cy="307777"/>
          </a:xfrm>
          <a:prstGeom prst="rect">
            <a:avLst/>
          </a:prstGeom>
          <a:noFill/>
        </p:spPr>
        <p:txBody>
          <a:bodyPr wrap="none" rtlCol="0">
            <a:spAutoFit/>
          </a:bodyPr>
          <a:lstStyle/>
          <a:p>
            <a:r>
              <a:rPr kumimoji="1" lang="en-US" altLang="ja-JP" sz="1400" dirty="0">
                <a:solidFill>
                  <a:srgbClr val="FF0000"/>
                </a:solidFill>
              </a:rPr>
              <a:t>The target 3-mode term</a:t>
            </a:r>
            <a:endParaRPr kumimoji="1" lang="ja-JP" altLang="en-US" sz="1400">
              <a:solidFill>
                <a:srgbClr val="FF0000"/>
              </a:solidFill>
            </a:endParaRPr>
          </a:p>
        </p:txBody>
      </p:sp>
    </p:spTree>
    <p:extLst>
      <p:ext uri="{BB962C8B-B14F-4D97-AF65-F5344CB8AC3E}">
        <p14:creationId xmlns:p14="http://schemas.microsoft.com/office/powerpoint/2010/main" val="968691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E99FF2B-522D-3D4E-B19B-6D60E59763C8}"/>
              </a:ext>
            </a:extLst>
          </p:cNvPr>
          <p:cNvSpPr>
            <a:spLocks noGrp="1"/>
          </p:cNvSpPr>
          <p:nvPr>
            <p:ph type="sldNum" sz="quarter" idx="12"/>
          </p:nvPr>
        </p:nvSpPr>
        <p:spPr/>
        <p:txBody>
          <a:bodyPr/>
          <a:lstStyle/>
          <a:p>
            <a:fld id="{7D34BB6B-1E1A-9541-9560-488905BF54FF}" type="slidenum">
              <a:rPr kumimoji="1" lang="ja-JP" altLang="en-US" smtClean="0"/>
              <a:t>32</a:t>
            </a:fld>
            <a:endParaRPr kumimoji="1" lang="ja-JP" altLang="en-US"/>
          </a:p>
        </p:txBody>
      </p:sp>
      <p:sp>
        <p:nvSpPr>
          <p:cNvPr id="3" name="テキスト ボックス 2">
            <a:extLst>
              <a:ext uri="{FF2B5EF4-FFF2-40B4-BE49-F238E27FC236}">
                <a16:creationId xmlns:a16="http://schemas.microsoft.com/office/drawing/2014/main" id="{AD830C05-622E-7F46-8D94-A96E92A343F9}"/>
              </a:ext>
            </a:extLst>
          </p:cNvPr>
          <p:cNvSpPr txBox="1"/>
          <p:nvPr/>
        </p:nvSpPr>
        <p:spPr>
          <a:xfrm>
            <a:off x="442913" y="406465"/>
            <a:ext cx="7943850" cy="400110"/>
          </a:xfrm>
          <a:prstGeom prst="rect">
            <a:avLst/>
          </a:prstGeom>
          <a:noFill/>
          <a:ln>
            <a:solidFill>
              <a:schemeClr val="tx1"/>
            </a:solidFill>
          </a:ln>
        </p:spPr>
        <p:txBody>
          <a:bodyPr wrap="square" rtlCol="0">
            <a:spAutoFit/>
          </a:bodyPr>
          <a:lstStyle/>
          <a:p>
            <a:r>
              <a:rPr lang="en-US" altLang="ja-JP" sz="2000" dirty="0"/>
              <a:t>2.4. Generic mode</a:t>
            </a:r>
            <a:endParaRPr kumimoji="1" lang="ja-JP" altLang="en-US" sz="2000"/>
          </a:p>
        </p:txBody>
      </p:sp>
      <p:sp>
        <p:nvSpPr>
          <p:cNvPr id="4" name="テキスト ボックス 3">
            <a:extLst>
              <a:ext uri="{FF2B5EF4-FFF2-40B4-BE49-F238E27FC236}">
                <a16:creationId xmlns:a16="http://schemas.microsoft.com/office/drawing/2014/main" id="{0157BCEA-8A49-994B-9F02-2A15CEC8A10C}"/>
              </a:ext>
            </a:extLst>
          </p:cNvPr>
          <p:cNvSpPr txBox="1"/>
          <p:nvPr/>
        </p:nvSpPr>
        <p:spPr>
          <a:xfrm>
            <a:off x="720167" y="915434"/>
            <a:ext cx="7560233" cy="646331"/>
          </a:xfrm>
          <a:prstGeom prst="rect">
            <a:avLst/>
          </a:prstGeom>
          <a:noFill/>
        </p:spPr>
        <p:txBody>
          <a:bodyPr wrap="square" rtlCol="0">
            <a:spAutoFit/>
          </a:bodyPr>
          <a:lstStyle/>
          <a:p>
            <a:r>
              <a:rPr lang="en-US" altLang="ja-JP" dirty="0"/>
              <a:t>In this section, we illustrate the generic mode for grid PES. Proceed to 2-4. 1MR_generic,</a:t>
            </a:r>
            <a:endParaRPr kumimoji="1" lang="ja-JP" altLang="en-US"/>
          </a:p>
        </p:txBody>
      </p:sp>
      <p:sp>
        <p:nvSpPr>
          <p:cNvPr id="5" name="テキスト ボックス 4">
            <a:extLst>
              <a:ext uri="{FF2B5EF4-FFF2-40B4-BE49-F238E27FC236}">
                <a16:creationId xmlns:a16="http://schemas.microsoft.com/office/drawing/2014/main" id="{56CA425B-CE2F-D54C-A143-8459E2522C24}"/>
              </a:ext>
            </a:extLst>
          </p:cNvPr>
          <p:cNvSpPr txBox="1"/>
          <p:nvPr/>
        </p:nvSpPr>
        <p:spPr>
          <a:xfrm>
            <a:off x="1015038" y="1633804"/>
            <a:ext cx="7265362" cy="30777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2.grid_h2co/2-4.1MR_generic</a:t>
            </a:r>
            <a:endParaRPr kumimoji="1" lang="en-US" altLang="ja-JP" sz="1400" dirty="0">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D11AD68A-E6B2-6D40-BC51-F65F0F30A0C4}"/>
              </a:ext>
            </a:extLst>
          </p:cNvPr>
          <p:cNvSpPr txBox="1"/>
          <p:nvPr/>
        </p:nvSpPr>
        <p:spPr>
          <a:xfrm>
            <a:off x="1842593" y="2764668"/>
            <a:ext cx="3076611" cy="1815882"/>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a:t>
            </a:r>
          </a:p>
          <a:p>
            <a:r>
              <a:rPr lang="en-US" altLang="ja-JP" sz="1400" dirty="0"/>
              <a:t>   &lt;</a:t>
            </a:r>
            <a:r>
              <a:rPr lang="en-US" altLang="ja-JP" sz="1400" dirty="0" err="1"/>
              <a:t>qchem</a:t>
            </a:r>
            <a:r>
              <a:rPr lang="en-US" altLang="ja-JP" sz="1400" dirty="0"/>
              <a:t>&gt;</a:t>
            </a:r>
          </a:p>
          <a:p>
            <a:r>
              <a:rPr lang="en-US" altLang="ja-JP" sz="1400" dirty="0"/>
              <a:t>      &lt;program     value="generic" /&gt;</a:t>
            </a:r>
          </a:p>
          <a:p>
            <a:r>
              <a:rPr lang="en-US" altLang="ja-JP" sz="1400" dirty="0"/>
              <a:t>      &lt;title         value="B3LYP/cc-</a:t>
            </a:r>
            <a:r>
              <a:rPr lang="en-US" altLang="ja-JP" sz="1400" dirty="0" err="1"/>
              <a:t>pVDZ</a:t>
            </a:r>
            <a:r>
              <a:rPr lang="en-US" altLang="ja-JP" sz="1400" dirty="0"/>
              <a:t>" /&gt;</a:t>
            </a:r>
          </a:p>
          <a:p>
            <a:r>
              <a:rPr lang="en-US" altLang="ja-JP" sz="1400" dirty="0"/>
              <a:t>      &lt;</a:t>
            </a:r>
            <a:r>
              <a:rPr lang="en-US" altLang="ja-JP" sz="1400" dirty="0" err="1"/>
              <a:t>xyzfile</a:t>
            </a:r>
            <a:r>
              <a:rPr lang="en-US" altLang="ja-JP" sz="1400" dirty="0"/>
              <a:t>     value="</a:t>
            </a:r>
            <a:r>
              <a:rPr lang="en-US" altLang="ja-JP" sz="1400" dirty="0" err="1"/>
              <a:t>makeGrid</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&lt;/</a:t>
            </a:r>
            <a:r>
              <a:rPr lang="en-US" altLang="ja-JP" sz="1400" dirty="0" err="1"/>
              <a:t>makePES</a:t>
            </a:r>
            <a:r>
              <a:rPr lang="en-US" altLang="ja-JP" sz="1400" dirty="0"/>
              <a:t>&gt;   </a:t>
            </a:r>
            <a:endParaRPr kumimoji="1" lang="ja-JP" altLang="en-US" sz="1400"/>
          </a:p>
        </p:txBody>
      </p:sp>
      <p:sp>
        <p:nvSpPr>
          <p:cNvPr id="7" name="正方形/長方形 6">
            <a:extLst>
              <a:ext uri="{FF2B5EF4-FFF2-40B4-BE49-F238E27FC236}">
                <a16:creationId xmlns:a16="http://schemas.microsoft.com/office/drawing/2014/main" id="{D1844BFA-21E5-764F-B6D0-CC51F57D4800}"/>
              </a:ext>
            </a:extLst>
          </p:cNvPr>
          <p:cNvSpPr/>
          <p:nvPr/>
        </p:nvSpPr>
        <p:spPr>
          <a:xfrm>
            <a:off x="1527970" y="2434977"/>
            <a:ext cx="6088060" cy="220846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9" name="テキスト ボックス 8">
            <a:extLst>
              <a:ext uri="{FF2B5EF4-FFF2-40B4-BE49-F238E27FC236}">
                <a16:creationId xmlns:a16="http://schemas.microsoft.com/office/drawing/2014/main" id="{E024AC5E-5228-0748-AE27-B56F14E75D60}"/>
              </a:ext>
            </a:extLst>
          </p:cNvPr>
          <p:cNvSpPr txBox="1"/>
          <p:nvPr/>
        </p:nvSpPr>
        <p:spPr>
          <a:xfrm>
            <a:off x="4044155" y="2477835"/>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1" name="テキスト ボックス 10">
            <a:extLst>
              <a:ext uri="{FF2B5EF4-FFF2-40B4-BE49-F238E27FC236}">
                <a16:creationId xmlns:a16="http://schemas.microsoft.com/office/drawing/2014/main" id="{FD511419-5404-C24D-B8F5-8C0386543BC0}"/>
              </a:ext>
            </a:extLst>
          </p:cNvPr>
          <p:cNvSpPr txBox="1"/>
          <p:nvPr/>
        </p:nvSpPr>
        <p:spPr>
          <a:xfrm>
            <a:off x="720167" y="1992833"/>
            <a:ext cx="7560233" cy="369332"/>
          </a:xfrm>
          <a:prstGeom prst="rect">
            <a:avLst/>
          </a:prstGeom>
          <a:noFill/>
        </p:spPr>
        <p:txBody>
          <a:bodyPr wrap="square" rtlCol="0">
            <a:spAutoFit/>
          </a:bodyPr>
          <a:lstStyle/>
          <a:p>
            <a:r>
              <a:rPr lang="en-US" altLang="ja-JP" dirty="0" err="1"/>
              <a:t>makePES.xml</a:t>
            </a:r>
            <a:r>
              <a:rPr lang="en-US" altLang="ja-JP" dirty="0"/>
              <a:t> has &lt;</a:t>
            </a:r>
            <a:r>
              <a:rPr lang="en-US" altLang="ja-JP" dirty="0" err="1"/>
              <a:t>qchem</a:t>
            </a:r>
            <a:r>
              <a:rPr lang="en-US" altLang="ja-JP" dirty="0"/>
              <a:t>&gt; section as follow,</a:t>
            </a:r>
            <a:endParaRPr kumimoji="1" lang="ja-JP" altLang="en-US"/>
          </a:p>
        </p:txBody>
      </p:sp>
      <p:sp>
        <p:nvSpPr>
          <p:cNvPr id="12" name="テキスト ボックス 11">
            <a:extLst>
              <a:ext uri="{FF2B5EF4-FFF2-40B4-BE49-F238E27FC236}">
                <a16:creationId xmlns:a16="http://schemas.microsoft.com/office/drawing/2014/main" id="{148036C5-1C3D-6343-8C67-3C527BE0025C}"/>
              </a:ext>
            </a:extLst>
          </p:cNvPr>
          <p:cNvSpPr txBox="1"/>
          <p:nvPr/>
        </p:nvSpPr>
        <p:spPr>
          <a:xfrm>
            <a:off x="4713302" y="3880647"/>
            <a:ext cx="1870192" cy="307777"/>
          </a:xfrm>
          <a:prstGeom prst="rect">
            <a:avLst/>
          </a:prstGeom>
          <a:noFill/>
        </p:spPr>
        <p:txBody>
          <a:bodyPr wrap="none" rtlCol="0">
            <a:spAutoFit/>
          </a:bodyPr>
          <a:lstStyle/>
          <a:p>
            <a:r>
              <a:rPr lang="en-US" altLang="ja-JP" sz="1400" dirty="0">
                <a:solidFill>
                  <a:srgbClr val="FF0000"/>
                </a:solidFill>
              </a:rPr>
              <a:t>set the name of </a:t>
            </a:r>
            <a:r>
              <a:rPr lang="en-US" altLang="ja-JP" sz="1400" dirty="0" err="1">
                <a:solidFill>
                  <a:srgbClr val="FF0000"/>
                </a:solidFill>
              </a:rPr>
              <a:t>xyz</a:t>
            </a:r>
            <a:r>
              <a:rPr lang="en-US" altLang="ja-JP" sz="1400" dirty="0">
                <a:solidFill>
                  <a:srgbClr val="FF0000"/>
                </a:solidFill>
              </a:rPr>
              <a:t> file</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36AF8E86-0BFE-7441-B4CC-1875A0C7EAFD}"/>
              </a:ext>
            </a:extLst>
          </p:cNvPr>
          <p:cNvSpPr txBox="1"/>
          <p:nvPr/>
        </p:nvSpPr>
        <p:spPr>
          <a:xfrm>
            <a:off x="4713302" y="3396911"/>
            <a:ext cx="2864117" cy="307777"/>
          </a:xfrm>
          <a:prstGeom prst="rect">
            <a:avLst/>
          </a:prstGeom>
          <a:noFill/>
        </p:spPr>
        <p:txBody>
          <a:bodyPr wrap="none" rtlCol="0">
            <a:spAutoFit/>
          </a:bodyPr>
          <a:lstStyle/>
          <a:p>
            <a:r>
              <a:rPr kumimoji="1" lang="en-US" altLang="ja-JP" sz="1400" dirty="0">
                <a:solidFill>
                  <a:srgbClr val="FF0000"/>
                </a:solidFill>
              </a:rPr>
              <a:t>“generic” means no specific program</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7266004E-20C5-8D4A-975D-2337D22DC8E1}"/>
              </a:ext>
            </a:extLst>
          </p:cNvPr>
          <p:cNvSpPr txBox="1"/>
          <p:nvPr/>
        </p:nvSpPr>
        <p:spPr>
          <a:xfrm>
            <a:off x="1015038" y="5096421"/>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makeGrid.xyz</a:t>
            </a:r>
            <a:endParaRPr lang="en-US" altLang="ja-JP" sz="1400" dirty="0">
              <a:latin typeface="Courier" charset="0"/>
              <a:ea typeface="Courier" charset="0"/>
              <a:cs typeface="Courier" charset="0"/>
            </a:endParaRPr>
          </a:p>
        </p:txBody>
      </p:sp>
      <p:sp>
        <p:nvSpPr>
          <p:cNvPr id="15" name="テキスト ボックス 14">
            <a:extLst>
              <a:ext uri="{FF2B5EF4-FFF2-40B4-BE49-F238E27FC236}">
                <a16:creationId xmlns:a16="http://schemas.microsoft.com/office/drawing/2014/main" id="{327912F2-5EF7-E142-B29A-D488C2D74A1E}"/>
              </a:ext>
            </a:extLst>
          </p:cNvPr>
          <p:cNvSpPr txBox="1"/>
          <p:nvPr/>
        </p:nvSpPr>
        <p:spPr>
          <a:xfrm>
            <a:off x="700505" y="4681968"/>
            <a:ext cx="7719377" cy="369332"/>
          </a:xfrm>
          <a:prstGeom prst="rect">
            <a:avLst/>
          </a:prstGeom>
          <a:noFill/>
        </p:spPr>
        <p:txBody>
          <a:bodyPr wrap="square" rtlCol="0">
            <a:spAutoFit/>
          </a:bodyPr>
          <a:lstStyle/>
          <a:p>
            <a:r>
              <a:rPr lang="en-US" altLang="ja-JP" dirty="0"/>
              <a:t>Running the program creates </a:t>
            </a:r>
            <a:r>
              <a:rPr lang="en-US" altLang="ja-JP" dirty="0" err="1"/>
              <a:t>makeGrid.xyz</a:t>
            </a:r>
            <a:r>
              <a:rPr lang="en-US" altLang="ja-JP" dirty="0"/>
              <a:t>,</a:t>
            </a:r>
            <a:endParaRPr kumimoji="1" lang="ja-JP" altLang="en-US"/>
          </a:p>
        </p:txBody>
      </p:sp>
    </p:spTree>
    <p:extLst>
      <p:ext uri="{BB962C8B-B14F-4D97-AF65-F5344CB8AC3E}">
        <p14:creationId xmlns:p14="http://schemas.microsoft.com/office/powerpoint/2010/main" val="3372026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8999391-51C3-CA4C-911B-091599379AE9}"/>
              </a:ext>
            </a:extLst>
          </p:cNvPr>
          <p:cNvSpPr>
            <a:spLocks noGrp="1"/>
          </p:cNvSpPr>
          <p:nvPr>
            <p:ph type="sldNum" sz="quarter" idx="12"/>
          </p:nvPr>
        </p:nvSpPr>
        <p:spPr/>
        <p:txBody>
          <a:bodyPr/>
          <a:lstStyle/>
          <a:p>
            <a:fld id="{7D34BB6B-1E1A-9541-9560-488905BF54FF}" type="slidenum">
              <a:rPr kumimoji="1" lang="ja-JP" altLang="en-US" smtClean="0"/>
              <a:t>33</a:t>
            </a:fld>
            <a:endParaRPr kumimoji="1" lang="ja-JP" altLang="en-US"/>
          </a:p>
        </p:txBody>
      </p:sp>
      <p:sp>
        <p:nvSpPr>
          <p:cNvPr id="8" name="テキスト ボックス 7">
            <a:extLst>
              <a:ext uri="{FF2B5EF4-FFF2-40B4-BE49-F238E27FC236}">
                <a16:creationId xmlns:a16="http://schemas.microsoft.com/office/drawing/2014/main" id="{5997FC62-E198-F74D-96B5-8B1C837105EF}"/>
              </a:ext>
            </a:extLst>
          </p:cNvPr>
          <p:cNvSpPr txBox="1"/>
          <p:nvPr/>
        </p:nvSpPr>
        <p:spPr>
          <a:xfrm>
            <a:off x="714793" y="472653"/>
            <a:ext cx="7719377" cy="1200329"/>
          </a:xfrm>
          <a:prstGeom prst="rect">
            <a:avLst/>
          </a:prstGeom>
          <a:noFill/>
        </p:spPr>
        <p:txBody>
          <a:bodyPr wrap="square" rtlCol="0">
            <a:spAutoFit/>
          </a:bodyPr>
          <a:lstStyle/>
          <a:p>
            <a:r>
              <a:rPr lang="en-US" altLang="ja-JP" dirty="0" err="1"/>
              <a:t>makeGrid.xyz</a:t>
            </a:r>
            <a:r>
              <a:rPr lang="en-US" altLang="ja-JP" dirty="0"/>
              <a:t> has the same format as in QFF (see Sec. 1.4). For the grid points written in the file, calculate the energy and dipole moments of formaldehyde using your </a:t>
            </a:r>
            <a:r>
              <a:rPr lang="en-US" altLang="ja-JP" dirty="0" err="1"/>
              <a:t>favorate</a:t>
            </a:r>
            <a:r>
              <a:rPr lang="en-US" altLang="ja-JP" dirty="0"/>
              <a:t> program. Then, compile the information to a file, </a:t>
            </a:r>
            <a:r>
              <a:rPr lang="en-US" altLang="ja-JP" dirty="0" err="1"/>
              <a:t>makeGrid.dat</a:t>
            </a:r>
            <a:r>
              <a:rPr lang="en-US" altLang="ja-JP" dirty="0"/>
              <a:t>, in a format as follow,</a:t>
            </a:r>
            <a:endParaRPr kumimoji="1" lang="ja-JP" altLang="en-US"/>
          </a:p>
        </p:txBody>
      </p:sp>
      <p:sp>
        <p:nvSpPr>
          <p:cNvPr id="15" name="テキスト ボックス 14">
            <a:extLst>
              <a:ext uri="{FF2B5EF4-FFF2-40B4-BE49-F238E27FC236}">
                <a16:creationId xmlns:a16="http://schemas.microsoft.com/office/drawing/2014/main" id="{F31080E8-AB3D-9543-820C-4FDB92561161}"/>
              </a:ext>
            </a:extLst>
          </p:cNvPr>
          <p:cNvSpPr txBox="1"/>
          <p:nvPr/>
        </p:nvSpPr>
        <p:spPr>
          <a:xfrm>
            <a:off x="1628282" y="2207453"/>
            <a:ext cx="6245684" cy="954107"/>
          </a:xfrm>
          <a:prstGeom prst="rect">
            <a:avLst/>
          </a:prstGeom>
          <a:noFill/>
        </p:spPr>
        <p:txBody>
          <a:bodyPr wrap="none" rtlCol="0">
            <a:spAutoFit/>
          </a:bodyPr>
          <a:lstStyle/>
          <a:p>
            <a:r>
              <a:rPr lang="en-US" altLang="ja-JP" sz="1400" dirty="0" err="1"/>
              <a:t>mkg-eq</a:t>
            </a:r>
            <a:r>
              <a:rPr lang="en-US" altLang="ja-JP" sz="1400" dirty="0"/>
              <a:t>,                  -114.507640,     0.686660E-15,    -0.112327E-13,    -0.814248E+00</a:t>
            </a:r>
          </a:p>
          <a:p>
            <a:r>
              <a:rPr lang="en-US" altLang="ja-JP" sz="1400" dirty="0"/>
              <a:t>mkg-q1-11-0,        -114.468383,    -0.536891E-01,     0.321103E-13,    -0.696204E+00</a:t>
            </a:r>
          </a:p>
          <a:p>
            <a:r>
              <a:rPr lang="en-US" altLang="ja-JP" sz="1400" dirty="0"/>
              <a:t>mkg-q1-11-1,        -114.485563,    -0.396727E-01,    -0.420800E-14,    -0.744696E+00</a:t>
            </a:r>
          </a:p>
          <a:p>
            <a:r>
              <a:rPr lang="en-US" altLang="ja-JP" sz="1400" dirty="0"/>
              <a:t>mkg-q1-11-2,        -114.496189,    -0.278582E-01,    -0.494537E-13,    -0.776962E+00</a:t>
            </a:r>
            <a:endParaRPr kumimoji="1" lang="ja-JP" altLang="en-US" sz="1400"/>
          </a:p>
        </p:txBody>
      </p:sp>
      <p:sp>
        <p:nvSpPr>
          <p:cNvPr id="16" name="正方形/長方形 15">
            <a:extLst>
              <a:ext uri="{FF2B5EF4-FFF2-40B4-BE49-F238E27FC236}">
                <a16:creationId xmlns:a16="http://schemas.microsoft.com/office/drawing/2014/main" id="{F1C73006-6FD5-F54D-A6F6-AB5336577898}"/>
              </a:ext>
            </a:extLst>
          </p:cNvPr>
          <p:cNvSpPr/>
          <p:nvPr/>
        </p:nvSpPr>
        <p:spPr>
          <a:xfrm>
            <a:off x="1527969" y="1763462"/>
            <a:ext cx="6501605" cy="155123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7" name="テキスト ボックス 16">
            <a:extLst>
              <a:ext uri="{FF2B5EF4-FFF2-40B4-BE49-F238E27FC236}">
                <a16:creationId xmlns:a16="http://schemas.microsoft.com/office/drawing/2014/main" id="{E9C4E1EF-4AFB-FB48-B17F-AFBB4BAB923C}"/>
              </a:ext>
            </a:extLst>
          </p:cNvPr>
          <p:cNvSpPr txBox="1"/>
          <p:nvPr/>
        </p:nvSpPr>
        <p:spPr>
          <a:xfrm>
            <a:off x="4044155" y="1806320"/>
            <a:ext cx="1457515" cy="369332"/>
          </a:xfrm>
          <a:prstGeom prst="rect">
            <a:avLst/>
          </a:prstGeom>
          <a:noFill/>
        </p:spPr>
        <p:txBody>
          <a:bodyPr wrap="none" rtlCol="0">
            <a:spAutoFit/>
          </a:bodyPr>
          <a:lstStyle/>
          <a:p>
            <a:r>
              <a:rPr kumimoji="1" lang="en-US" altLang="ja-JP" dirty="0" err="1">
                <a:solidFill>
                  <a:schemeClr val="accent1"/>
                </a:solidFill>
              </a:rPr>
              <a:t>makeGrid.dat</a:t>
            </a:r>
            <a:endParaRPr kumimoji="1" lang="ja-JP" altLang="en-US">
              <a:solidFill>
                <a:schemeClr val="accent1"/>
              </a:solidFill>
            </a:endParaRPr>
          </a:p>
        </p:txBody>
      </p:sp>
      <p:sp>
        <p:nvSpPr>
          <p:cNvPr id="18" name="テキスト ボックス 17">
            <a:extLst>
              <a:ext uri="{FF2B5EF4-FFF2-40B4-BE49-F238E27FC236}">
                <a16:creationId xmlns:a16="http://schemas.microsoft.com/office/drawing/2014/main" id="{35EC7AB3-B831-3145-8B59-4AA5CE70294A}"/>
              </a:ext>
            </a:extLst>
          </p:cNvPr>
          <p:cNvSpPr txBox="1"/>
          <p:nvPr/>
        </p:nvSpPr>
        <p:spPr>
          <a:xfrm>
            <a:off x="1971675" y="3471860"/>
            <a:ext cx="385042" cy="369332"/>
          </a:xfrm>
          <a:prstGeom prst="rect">
            <a:avLst/>
          </a:prstGeom>
          <a:noFill/>
        </p:spPr>
        <p:txBody>
          <a:bodyPr wrap="none" rtlCol="0">
            <a:spAutoFit/>
          </a:bodyPr>
          <a:lstStyle/>
          <a:p>
            <a:r>
              <a:rPr kumimoji="1" lang="en-US" altLang="ja-JP" dirty="0"/>
              <a:t>ID</a:t>
            </a:r>
            <a:endParaRPr kumimoji="1" lang="ja-JP" altLang="en-US"/>
          </a:p>
        </p:txBody>
      </p:sp>
      <p:sp>
        <p:nvSpPr>
          <p:cNvPr id="19" name="テキスト ボックス 18">
            <a:extLst>
              <a:ext uri="{FF2B5EF4-FFF2-40B4-BE49-F238E27FC236}">
                <a16:creationId xmlns:a16="http://schemas.microsoft.com/office/drawing/2014/main" id="{6E123A1B-1011-504A-85D4-F1C04FC00EF6}"/>
              </a:ext>
            </a:extLst>
          </p:cNvPr>
          <p:cNvSpPr txBox="1"/>
          <p:nvPr/>
        </p:nvSpPr>
        <p:spPr>
          <a:xfrm>
            <a:off x="3089548" y="3471860"/>
            <a:ext cx="824328" cy="369332"/>
          </a:xfrm>
          <a:prstGeom prst="rect">
            <a:avLst/>
          </a:prstGeom>
          <a:noFill/>
        </p:spPr>
        <p:txBody>
          <a:bodyPr wrap="none" rtlCol="0">
            <a:spAutoFit/>
          </a:bodyPr>
          <a:lstStyle/>
          <a:p>
            <a:r>
              <a:rPr kumimoji="1" lang="en-US" altLang="ja-JP" dirty="0"/>
              <a:t>Energy</a:t>
            </a:r>
            <a:endParaRPr kumimoji="1" lang="ja-JP" altLang="en-US"/>
          </a:p>
        </p:txBody>
      </p:sp>
      <p:sp>
        <p:nvSpPr>
          <p:cNvPr id="20" name="テキスト ボックス 19">
            <a:extLst>
              <a:ext uri="{FF2B5EF4-FFF2-40B4-BE49-F238E27FC236}">
                <a16:creationId xmlns:a16="http://schemas.microsoft.com/office/drawing/2014/main" id="{716096E0-8BE2-1941-BCAF-44C2CCE7C908}"/>
              </a:ext>
            </a:extLst>
          </p:cNvPr>
          <p:cNvSpPr txBox="1"/>
          <p:nvPr/>
        </p:nvSpPr>
        <p:spPr>
          <a:xfrm>
            <a:off x="4676577" y="3471860"/>
            <a:ext cx="2706831" cy="369332"/>
          </a:xfrm>
          <a:prstGeom prst="rect">
            <a:avLst/>
          </a:prstGeom>
          <a:noFill/>
        </p:spPr>
        <p:txBody>
          <a:bodyPr wrap="none" rtlCol="0">
            <a:spAutoFit/>
          </a:bodyPr>
          <a:lstStyle/>
          <a:p>
            <a:r>
              <a:rPr kumimoji="1" lang="en-US" altLang="ja-JP" dirty="0"/>
              <a:t>Dipole moment (dx, </a:t>
            </a:r>
            <a:r>
              <a:rPr kumimoji="1" lang="en-US" altLang="ja-JP" dirty="0" err="1"/>
              <a:t>dy</a:t>
            </a:r>
            <a:r>
              <a:rPr kumimoji="1" lang="en-US" altLang="ja-JP" dirty="0"/>
              <a:t>, </a:t>
            </a:r>
            <a:r>
              <a:rPr kumimoji="1" lang="en-US" altLang="ja-JP" dirty="0" err="1"/>
              <a:t>dz</a:t>
            </a:r>
            <a:r>
              <a:rPr kumimoji="1" lang="en-US" altLang="ja-JP" dirty="0"/>
              <a:t>)</a:t>
            </a:r>
            <a:endParaRPr kumimoji="1" lang="ja-JP" altLang="en-US"/>
          </a:p>
        </p:txBody>
      </p:sp>
      <p:cxnSp>
        <p:nvCxnSpPr>
          <p:cNvPr id="22" name="直線矢印コネクタ 21">
            <a:extLst>
              <a:ext uri="{FF2B5EF4-FFF2-40B4-BE49-F238E27FC236}">
                <a16:creationId xmlns:a16="http://schemas.microsoft.com/office/drawing/2014/main" id="{87638761-2004-8046-B6F9-9F19DC46FFAC}"/>
              </a:ext>
            </a:extLst>
          </p:cNvPr>
          <p:cNvCxnSpPr/>
          <p:nvPr/>
        </p:nvCxnSpPr>
        <p:spPr>
          <a:xfrm flipV="1">
            <a:off x="2145080"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1D5D032-4755-5746-A505-2680343ABEA0}"/>
              </a:ext>
            </a:extLst>
          </p:cNvPr>
          <p:cNvCxnSpPr/>
          <p:nvPr/>
        </p:nvCxnSpPr>
        <p:spPr>
          <a:xfrm flipV="1">
            <a:off x="3491880"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256F449-A4F1-BA4A-A1A4-A79FA918CB47}"/>
              </a:ext>
            </a:extLst>
          </p:cNvPr>
          <p:cNvCxnSpPr/>
          <p:nvPr/>
        </p:nvCxnSpPr>
        <p:spPr>
          <a:xfrm flipV="1">
            <a:off x="5004048"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0D9E960E-46BE-504D-A77D-42EE0429D2DA}"/>
              </a:ext>
            </a:extLst>
          </p:cNvPr>
          <p:cNvCxnSpPr/>
          <p:nvPr/>
        </p:nvCxnSpPr>
        <p:spPr>
          <a:xfrm flipV="1">
            <a:off x="5940152"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73140FD5-6B4B-F74A-99DC-61809695F977}"/>
              </a:ext>
            </a:extLst>
          </p:cNvPr>
          <p:cNvCxnSpPr/>
          <p:nvPr/>
        </p:nvCxnSpPr>
        <p:spPr>
          <a:xfrm flipV="1">
            <a:off x="6876256"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ED6CCBD2-60CE-9E43-89C6-58906EBC1973}"/>
              </a:ext>
            </a:extLst>
          </p:cNvPr>
          <p:cNvSpPr txBox="1"/>
          <p:nvPr/>
        </p:nvSpPr>
        <p:spPr>
          <a:xfrm>
            <a:off x="700505" y="3819320"/>
            <a:ext cx="7719377" cy="1477328"/>
          </a:xfrm>
          <a:prstGeom prst="rect">
            <a:avLst/>
          </a:prstGeom>
          <a:noFill/>
        </p:spPr>
        <p:txBody>
          <a:bodyPr wrap="square" rtlCol="0">
            <a:spAutoFit/>
          </a:bodyPr>
          <a:lstStyle/>
          <a:p>
            <a:r>
              <a:rPr lang="en-US" altLang="ja-JP" dirty="0"/>
              <a:t>The column must be separated by comma. The length / digit is arbitrary. The order of grid points (i.e., the order of  the raw) is also arbitrary. A sample is found in log2_genpot/</a:t>
            </a:r>
            <a:r>
              <a:rPr lang="en-US" altLang="ja-JP" dirty="0" err="1"/>
              <a:t>makeGrid.dat</a:t>
            </a:r>
            <a:r>
              <a:rPr lang="en-US" altLang="ja-JP" dirty="0"/>
              <a:t>. </a:t>
            </a:r>
          </a:p>
          <a:p>
            <a:endParaRPr kumimoji="1" lang="en-US" altLang="ja-JP" dirty="0"/>
          </a:p>
          <a:p>
            <a:r>
              <a:rPr lang="en-US" altLang="ja-JP" dirty="0"/>
              <a:t>Then, run the program again to obtain the pot/dipole files.</a:t>
            </a:r>
            <a:endParaRPr kumimoji="1" lang="ja-JP" altLang="en-US"/>
          </a:p>
        </p:txBody>
      </p:sp>
      <p:sp>
        <p:nvSpPr>
          <p:cNvPr id="28" name="テキスト ボックス 27">
            <a:extLst>
              <a:ext uri="{FF2B5EF4-FFF2-40B4-BE49-F238E27FC236}">
                <a16:creationId xmlns:a16="http://schemas.microsoft.com/office/drawing/2014/main" id="{D35344D4-5591-5747-845B-29F3A29A1F09}"/>
              </a:ext>
            </a:extLst>
          </p:cNvPr>
          <p:cNvSpPr txBox="1"/>
          <p:nvPr/>
        </p:nvSpPr>
        <p:spPr>
          <a:xfrm>
            <a:off x="1015038" y="5319693"/>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*pot</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q1.pot  q2.pot  q3.pot  q4.pot  q5.pot  q6.pot</a:t>
            </a:r>
          </a:p>
        </p:txBody>
      </p:sp>
    </p:spTree>
    <p:extLst>
      <p:ext uri="{BB962C8B-B14F-4D97-AF65-F5344CB8AC3E}">
        <p14:creationId xmlns:p14="http://schemas.microsoft.com/office/powerpoint/2010/main" val="2306641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9AC8D31-A546-8445-8219-0C26A2DECE75}"/>
              </a:ext>
            </a:extLst>
          </p:cNvPr>
          <p:cNvSpPr>
            <a:spLocks noGrp="1"/>
          </p:cNvSpPr>
          <p:nvPr>
            <p:ph type="sldNum" sz="quarter" idx="12"/>
          </p:nvPr>
        </p:nvSpPr>
        <p:spPr/>
        <p:txBody>
          <a:bodyPr/>
          <a:lstStyle/>
          <a:p>
            <a:fld id="{7D34BB6B-1E1A-9541-9560-488905BF54FF}" type="slidenum">
              <a:rPr kumimoji="1" lang="ja-JP" altLang="en-US" smtClean="0"/>
              <a:t>34</a:t>
            </a:fld>
            <a:endParaRPr kumimoji="1" lang="ja-JP" altLang="en-US"/>
          </a:p>
        </p:txBody>
      </p:sp>
      <p:sp>
        <p:nvSpPr>
          <p:cNvPr id="3" name="テキスト ボックス 2">
            <a:extLst>
              <a:ext uri="{FF2B5EF4-FFF2-40B4-BE49-F238E27FC236}">
                <a16:creationId xmlns:a16="http://schemas.microsoft.com/office/drawing/2014/main" id="{D00B86CB-3C88-6B4F-8E6D-2576750FDF5F}"/>
              </a:ext>
            </a:extLst>
          </p:cNvPr>
          <p:cNvSpPr txBox="1"/>
          <p:nvPr/>
        </p:nvSpPr>
        <p:spPr>
          <a:xfrm>
            <a:off x="391885" y="171448"/>
            <a:ext cx="2939587" cy="461665"/>
          </a:xfrm>
          <a:prstGeom prst="rect">
            <a:avLst/>
          </a:prstGeom>
          <a:noFill/>
        </p:spPr>
        <p:txBody>
          <a:bodyPr wrap="none" rtlCol="0">
            <a:spAutoFit/>
          </a:bodyPr>
          <a:lstStyle/>
          <a:p>
            <a:pPr>
              <a:defRPr/>
            </a:pPr>
            <a:r>
              <a:rPr lang="en-US" altLang="ja-JP" sz="2400" dirty="0">
                <a:solidFill>
                  <a:srgbClr val="000000"/>
                </a:solidFill>
                <a:cs typeface="メイリオ" charset="-128"/>
              </a:rPr>
              <a:t>3. Multiresolution PES</a:t>
            </a:r>
          </a:p>
        </p:txBody>
      </p:sp>
      <p:cxnSp>
        <p:nvCxnSpPr>
          <p:cNvPr id="6" name="直線コネクタ 5">
            <a:extLst>
              <a:ext uri="{FF2B5EF4-FFF2-40B4-BE49-F238E27FC236}">
                <a16:creationId xmlns:a16="http://schemas.microsoft.com/office/drawing/2014/main" id="{CEF57270-9F36-BF40-8119-6746247DEFAA}"/>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E1B52D02-CBF5-4449-A219-0A38FD6EDFA1}"/>
              </a:ext>
            </a:extLst>
          </p:cNvPr>
          <p:cNvSpPr txBox="1"/>
          <p:nvPr/>
        </p:nvSpPr>
        <p:spPr>
          <a:xfrm>
            <a:off x="720167" y="1021037"/>
            <a:ext cx="7560233" cy="923330"/>
          </a:xfrm>
          <a:prstGeom prst="rect">
            <a:avLst/>
          </a:prstGeom>
          <a:noFill/>
        </p:spPr>
        <p:txBody>
          <a:bodyPr wrap="square" rtlCol="0">
            <a:spAutoFit/>
          </a:bodyPr>
          <a:lstStyle/>
          <a:p>
            <a:r>
              <a:rPr kumimoji="1" lang="en-US" altLang="ja-JP" dirty="0"/>
              <a:t>In this section, we generate a </a:t>
            </a:r>
            <a:r>
              <a:rPr lang="en-US" altLang="ja-JP" dirty="0"/>
              <a:t>multi-resolution PES [3], which combines different levels of electronic structure and functional forms. Here, we will use the following combination:</a:t>
            </a:r>
            <a:endParaRPr kumimoji="1" lang="en-US" altLang="ja-JP" dirty="0"/>
          </a:p>
        </p:txBody>
      </p:sp>
      <p:graphicFrame>
        <p:nvGraphicFramePr>
          <p:cNvPr id="5" name="表 4">
            <a:extLst>
              <a:ext uri="{FF2B5EF4-FFF2-40B4-BE49-F238E27FC236}">
                <a16:creationId xmlns:a16="http://schemas.microsoft.com/office/drawing/2014/main" id="{1D0F04CB-31CD-7F4D-9DD9-58F004336726}"/>
              </a:ext>
            </a:extLst>
          </p:cNvPr>
          <p:cNvGraphicFramePr>
            <a:graphicFrameLocks noGrp="1"/>
          </p:cNvGraphicFramePr>
          <p:nvPr>
            <p:extLst>
              <p:ext uri="{D42A27DB-BD31-4B8C-83A1-F6EECF244321}">
                <p14:modId xmlns:p14="http://schemas.microsoft.com/office/powerpoint/2010/main" val="3010553302"/>
              </p:ext>
            </p:extLst>
          </p:nvPr>
        </p:nvGraphicFramePr>
        <p:xfrm>
          <a:off x="1438274" y="2025650"/>
          <a:ext cx="6634164" cy="2392680"/>
        </p:xfrm>
        <a:graphic>
          <a:graphicData uri="http://schemas.openxmlformats.org/drawingml/2006/table">
            <a:tbl>
              <a:tblPr firstRow="1" bandRow="1">
                <a:tableStyleId>{5C22544A-7EE6-4342-B048-85BDC9FD1C3A}</a:tableStyleId>
              </a:tblPr>
              <a:tblGrid>
                <a:gridCol w="1899173">
                  <a:extLst>
                    <a:ext uri="{9D8B030D-6E8A-4147-A177-3AD203B41FA5}">
                      <a16:colId xmlns:a16="http://schemas.microsoft.com/office/drawing/2014/main" val="1760943901"/>
                    </a:ext>
                  </a:extLst>
                </a:gridCol>
                <a:gridCol w="2243299">
                  <a:extLst>
                    <a:ext uri="{9D8B030D-6E8A-4147-A177-3AD203B41FA5}">
                      <a16:colId xmlns:a16="http://schemas.microsoft.com/office/drawing/2014/main" val="3170351638"/>
                    </a:ext>
                  </a:extLst>
                </a:gridCol>
                <a:gridCol w="2491692">
                  <a:extLst>
                    <a:ext uri="{9D8B030D-6E8A-4147-A177-3AD203B41FA5}">
                      <a16:colId xmlns:a16="http://schemas.microsoft.com/office/drawing/2014/main" val="1783533395"/>
                    </a:ext>
                  </a:extLst>
                </a:gridCol>
              </a:tblGrid>
              <a:tr h="370840">
                <a:tc>
                  <a:txBody>
                    <a:bodyPr/>
                    <a:lstStyle/>
                    <a:p>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Electronic Structure</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Functional Form</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8977582"/>
                  </a:ext>
                </a:extLst>
              </a:tr>
              <a:tr h="370840">
                <a:tc>
                  <a:txBody>
                    <a:bodyPr/>
                    <a:lstStyle/>
                    <a:p>
                      <a:r>
                        <a:rPr kumimoji="1" lang="en-US" altLang="ja-JP" dirty="0">
                          <a:solidFill>
                            <a:sysClr val="windowText" lastClr="000000"/>
                          </a:solidFill>
                        </a:rPr>
                        <a:t>1MR</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CCSD(T)/cc-</a:t>
                      </a:r>
                      <a:r>
                        <a:rPr kumimoji="1" lang="en-US" altLang="ja-JP" dirty="0" err="1">
                          <a:solidFill>
                            <a:sysClr val="windowText" lastClr="000000"/>
                          </a:solidFill>
                        </a:rPr>
                        <a:t>pVTZ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Grid-PES (11 points)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0627081"/>
                  </a:ext>
                </a:extLst>
              </a:tr>
              <a:tr h="370840">
                <a:tc>
                  <a:txBody>
                    <a:bodyPr/>
                    <a:lstStyle/>
                    <a:p>
                      <a:r>
                        <a:rPr kumimoji="1" lang="en-US" altLang="ja-JP" dirty="0">
                          <a:solidFill>
                            <a:sysClr val="windowText" lastClr="000000"/>
                          </a:solidFill>
                        </a:rPr>
                        <a:t>Strongly coupled terms (MCS&gt;10)</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CCSD(T)/cc-</a:t>
                      </a:r>
                      <a:r>
                        <a:rPr kumimoji="1" lang="en-US" altLang="ja-JP" dirty="0" err="1">
                          <a:solidFill>
                            <a:sysClr val="windowText" lastClr="000000"/>
                          </a:solidFill>
                        </a:rPr>
                        <a:t>pVTZ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Grid-PES (9 points)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0871285"/>
                  </a:ext>
                </a:extLst>
              </a:tr>
              <a:tr h="370840">
                <a:tc>
                  <a:txBody>
                    <a:bodyPr/>
                    <a:lstStyle/>
                    <a:p>
                      <a:r>
                        <a:rPr kumimoji="1" lang="en-US" altLang="ja-JP" dirty="0">
                          <a:solidFill>
                            <a:sysClr val="windowText" lastClr="000000"/>
                          </a:solidFill>
                        </a:rPr>
                        <a:t>Weakly coupled terms (MCS&gt;1)</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B3LYP/cc-</a:t>
                      </a:r>
                      <a:r>
                        <a:rPr kumimoji="1" lang="en-US" altLang="ja-JP" dirty="0" err="1">
                          <a:solidFill>
                            <a:sysClr val="windowText" lastClr="000000"/>
                          </a:solidFill>
                        </a:rPr>
                        <a:t>pVDZ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ysClr val="windowText" lastClr="000000"/>
                          </a:solidFill>
                        </a:rPr>
                        <a:t>Grid-PES (7 points)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7384306"/>
                  </a:ext>
                </a:extLst>
              </a:tr>
              <a:tr h="370840">
                <a:tc>
                  <a:txBody>
                    <a:bodyPr/>
                    <a:lstStyle/>
                    <a:p>
                      <a:r>
                        <a:rPr kumimoji="1" lang="en-US" altLang="ja-JP" dirty="0">
                          <a:solidFill>
                            <a:sysClr val="windowText" lastClr="000000"/>
                          </a:solidFill>
                        </a:rPr>
                        <a:t>Other terms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B3LYP/cc-</a:t>
                      </a:r>
                      <a:r>
                        <a:rPr kumimoji="1" lang="en-US" altLang="ja-JP" dirty="0" err="1">
                          <a:solidFill>
                            <a:sysClr val="windowText" lastClr="000000"/>
                          </a:solidFill>
                        </a:rPr>
                        <a:t>pVDZ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ysClr val="windowText" lastClr="000000"/>
                          </a:solidFill>
                        </a:rPr>
                        <a:t>QFF</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8543086"/>
                  </a:ext>
                </a:extLst>
              </a:tr>
            </a:tbl>
          </a:graphicData>
        </a:graphic>
      </p:graphicFrame>
      <p:sp>
        <p:nvSpPr>
          <p:cNvPr id="11" name="テキスト ボックス 10">
            <a:extLst>
              <a:ext uri="{FF2B5EF4-FFF2-40B4-BE49-F238E27FC236}">
                <a16:creationId xmlns:a16="http://schemas.microsoft.com/office/drawing/2014/main" id="{417A42D5-8D54-9C45-A6DC-2B7311B48680}"/>
              </a:ext>
            </a:extLst>
          </p:cNvPr>
          <p:cNvSpPr txBox="1"/>
          <p:nvPr/>
        </p:nvSpPr>
        <p:spPr>
          <a:xfrm>
            <a:off x="720167" y="4898800"/>
            <a:ext cx="7560233" cy="369332"/>
          </a:xfrm>
          <a:prstGeom prst="rect">
            <a:avLst/>
          </a:prstGeom>
          <a:noFill/>
        </p:spPr>
        <p:txBody>
          <a:bodyPr wrap="square" rtlCol="0">
            <a:spAutoFit/>
          </a:bodyPr>
          <a:lstStyle/>
          <a:p>
            <a:r>
              <a:rPr kumimoji="1" lang="en-US" altLang="ja-JP" dirty="0"/>
              <a:t>Proceed to 3.mrpes</a:t>
            </a:r>
            <a:r>
              <a:rPr lang="en-US" altLang="ja-JP" dirty="0"/>
              <a:t>_h2co</a:t>
            </a:r>
            <a:r>
              <a:rPr kumimoji="1" lang="en-US" altLang="ja-JP" dirty="0"/>
              <a:t> to find </a:t>
            </a:r>
            <a:r>
              <a:rPr lang="en-US" altLang="ja-JP" dirty="0"/>
              <a:t>i</a:t>
            </a:r>
            <a:r>
              <a:rPr kumimoji="1" lang="en-US" altLang="ja-JP" dirty="0"/>
              <a:t>nput files,</a:t>
            </a:r>
            <a:endParaRPr kumimoji="1" lang="ja-JP" altLang="en-US"/>
          </a:p>
        </p:txBody>
      </p:sp>
      <p:sp>
        <p:nvSpPr>
          <p:cNvPr id="12" name="テキスト ボックス 11">
            <a:extLst>
              <a:ext uri="{FF2B5EF4-FFF2-40B4-BE49-F238E27FC236}">
                <a16:creationId xmlns:a16="http://schemas.microsoft.com/office/drawing/2014/main" id="{F349CF42-C2B0-934D-89D1-E2383FFA0CD9}"/>
              </a:ext>
            </a:extLst>
          </p:cNvPr>
          <p:cNvSpPr txBox="1"/>
          <p:nvPr/>
        </p:nvSpPr>
        <p:spPr>
          <a:xfrm>
            <a:off x="1015038" y="5319693"/>
            <a:ext cx="72907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3.mrpes_h2co</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GaussianTemplate1  GaussianTemplate2  GaussianTemplate3  log/  makePES1.xml  makePES2.xml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9" name="テキスト ボックス 8">
            <a:extLst>
              <a:ext uri="{FF2B5EF4-FFF2-40B4-BE49-F238E27FC236}">
                <a16:creationId xmlns:a16="http://schemas.microsoft.com/office/drawing/2014/main" id="{B15E0E1A-8818-374B-B7ED-6DF667443AD0}"/>
              </a:ext>
            </a:extLst>
          </p:cNvPr>
          <p:cNvSpPr txBox="1"/>
          <p:nvPr/>
        </p:nvSpPr>
        <p:spPr>
          <a:xfrm>
            <a:off x="720167" y="4509120"/>
            <a:ext cx="7560233" cy="369332"/>
          </a:xfrm>
          <a:prstGeom prst="rect">
            <a:avLst/>
          </a:prstGeom>
          <a:noFill/>
        </p:spPr>
        <p:txBody>
          <a:bodyPr wrap="square" rtlCol="0">
            <a:spAutoFit/>
          </a:bodyPr>
          <a:lstStyle/>
          <a:p>
            <a:r>
              <a:rPr kumimoji="1" lang="en-US" altLang="ja-JP" dirty="0"/>
              <a:t>Mode coupling strength (MCS) is calculated from QFF coefficients [4].</a:t>
            </a:r>
            <a:endParaRPr kumimoji="1" lang="ja-JP" altLang="en-US"/>
          </a:p>
        </p:txBody>
      </p:sp>
    </p:spTree>
    <p:extLst>
      <p:ext uri="{BB962C8B-B14F-4D97-AF65-F5344CB8AC3E}">
        <p14:creationId xmlns:p14="http://schemas.microsoft.com/office/powerpoint/2010/main" val="3276832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6379484-24D6-B44B-9B05-2AE37D4D26DE}"/>
              </a:ext>
            </a:extLst>
          </p:cNvPr>
          <p:cNvSpPr>
            <a:spLocks noGrp="1"/>
          </p:cNvSpPr>
          <p:nvPr>
            <p:ph type="sldNum" sz="quarter" idx="12"/>
          </p:nvPr>
        </p:nvSpPr>
        <p:spPr/>
        <p:txBody>
          <a:bodyPr/>
          <a:lstStyle/>
          <a:p>
            <a:fld id="{7D34BB6B-1E1A-9541-9560-488905BF54FF}" type="slidenum">
              <a:rPr kumimoji="1" lang="ja-JP" altLang="en-US" smtClean="0"/>
              <a:t>35</a:t>
            </a:fld>
            <a:endParaRPr kumimoji="1" lang="ja-JP" altLang="en-US"/>
          </a:p>
        </p:txBody>
      </p:sp>
      <p:sp>
        <p:nvSpPr>
          <p:cNvPr id="5" name="テキスト ボックス 4">
            <a:extLst>
              <a:ext uri="{FF2B5EF4-FFF2-40B4-BE49-F238E27FC236}">
                <a16:creationId xmlns:a16="http://schemas.microsoft.com/office/drawing/2014/main" id="{54A2A06E-E05F-1848-85D6-8DD436FD8C9A}"/>
              </a:ext>
            </a:extLst>
          </p:cNvPr>
          <p:cNvSpPr txBox="1"/>
          <p:nvPr/>
        </p:nvSpPr>
        <p:spPr>
          <a:xfrm>
            <a:off x="720167" y="391468"/>
            <a:ext cx="7560233" cy="1754326"/>
          </a:xfrm>
          <a:prstGeom prst="rect">
            <a:avLst/>
          </a:prstGeom>
          <a:noFill/>
        </p:spPr>
        <p:txBody>
          <a:bodyPr wrap="square" rtlCol="0">
            <a:spAutoFit/>
          </a:bodyPr>
          <a:lstStyle/>
          <a:p>
            <a:r>
              <a:rPr kumimoji="1" lang="en-US" altLang="ja-JP" dirty="0"/>
              <a:t>GaussianTemplate1 and GaussianTemplate2 are the template files for Gaussian to calculate the Hessian matrix (FREQ) and only the energy, respectively, at the B3LYP/cc-</a:t>
            </a:r>
            <a:r>
              <a:rPr kumimoji="1" lang="en-US" altLang="ja-JP" dirty="0" err="1"/>
              <a:t>pVDZ</a:t>
            </a:r>
            <a:r>
              <a:rPr kumimoji="1" lang="en-US" altLang="ja-JP" dirty="0"/>
              <a:t> level. </a:t>
            </a:r>
            <a:r>
              <a:rPr lang="en-US" altLang="ja-JP" dirty="0"/>
              <a:t>In makePES1.xml, t</a:t>
            </a:r>
            <a:r>
              <a:rPr kumimoji="1" lang="en-US" altLang="ja-JP" dirty="0"/>
              <a:t>hes</a:t>
            </a:r>
            <a:r>
              <a:rPr lang="en-US" altLang="ja-JP" dirty="0"/>
              <a:t>e files are associated with &lt;</a:t>
            </a:r>
            <a:r>
              <a:rPr lang="en-US" altLang="ja-JP" dirty="0" err="1"/>
              <a:t>qchem</a:t>
            </a:r>
            <a:r>
              <a:rPr lang="en-US" altLang="ja-JP" dirty="0"/>
              <a:t>&gt; sections with id=“</a:t>
            </a:r>
            <a:r>
              <a:rPr lang="en-US" altLang="ja-JP" dirty="0" err="1"/>
              <a:t>freq</a:t>
            </a:r>
            <a:r>
              <a:rPr lang="en-US" altLang="ja-JP" dirty="0"/>
              <a:t>” and “</a:t>
            </a:r>
            <a:r>
              <a:rPr lang="en-US" altLang="ja-JP" dirty="0" err="1"/>
              <a:t>ene</a:t>
            </a:r>
            <a:r>
              <a:rPr lang="en-US" altLang="ja-JP" dirty="0"/>
              <a:t>”, and the ID is associated with QCID of &lt;</a:t>
            </a:r>
            <a:r>
              <a:rPr lang="en-US" altLang="ja-JP" dirty="0" err="1"/>
              <a:t>qff</a:t>
            </a:r>
            <a:r>
              <a:rPr lang="en-US" altLang="ja-JP" dirty="0"/>
              <a:t>&gt; and &lt;grid&gt;.</a:t>
            </a:r>
            <a:endParaRPr lang="ja-JP" altLang="en-US"/>
          </a:p>
          <a:p>
            <a:endParaRPr kumimoji="1" lang="ja-JP" altLang="en-US"/>
          </a:p>
        </p:txBody>
      </p:sp>
      <p:sp>
        <p:nvSpPr>
          <p:cNvPr id="7" name="テキスト ボックス 6">
            <a:extLst>
              <a:ext uri="{FF2B5EF4-FFF2-40B4-BE49-F238E27FC236}">
                <a16:creationId xmlns:a16="http://schemas.microsoft.com/office/drawing/2014/main" id="{2E57119E-30F2-1F43-A2E1-90702560551D}"/>
              </a:ext>
            </a:extLst>
          </p:cNvPr>
          <p:cNvSpPr txBox="1"/>
          <p:nvPr/>
        </p:nvSpPr>
        <p:spPr>
          <a:xfrm>
            <a:off x="1842593" y="2390685"/>
            <a:ext cx="3585790" cy="3754874"/>
          </a:xfrm>
          <a:prstGeom prst="rect">
            <a:avLst/>
          </a:prstGeom>
          <a:noFill/>
        </p:spPr>
        <p:txBody>
          <a:bodyPr wrap="none" rtlCol="0">
            <a:spAutoFit/>
          </a:bodyPr>
          <a:lstStyle/>
          <a:p>
            <a:r>
              <a:rPr lang="en-US" altLang="ja-JP" sz="1400" dirty="0"/>
              <a:t>  &lt;</a:t>
            </a:r>
            <a:r>
              <a:rPr lang="en-US" altLang="ja-JP" sz="1400" dirty="0" err="1"/>
              <a:t>qchem</a:t>
            </a:r>
            <a:r>
              <a:rPr lang="en-US" altLang="ja-JP" sz="1400" dirty="0"/>
              <a:t> id="</a:t>
            </a:r>
            <a:r>
              <a:rPr lang="en-US" altLang="ja-JP" sz="1400" dirty="0" err="1">
                <a:solidFill>
                  <a:srgbClr val="FF0000"/>
                </a:solidFill>
              </a:rPr>
              <a:t>freq</a:t>
            </a:r>
            <a:r>
              <a:rPr lang="en-US" altLang="ja-JP" sz="1400" dirty="0"/>
              <a:t>"&gt;</a:t>
            </a:r>
          </a:p>
          <a:p>
            <a:r>
              <a:rPr lang="en-US" altLang="ja-JP" sz="1400" dirty="0"/>
              <a:t>      …</a:t>
            </a:r>
          </a:p>
          <a:p>
            <a:r>
              <a:rPr lang="en-US" altLang="ja-JP" sz="1400" dirty="0"/>
              <a:t>      &lt;template    value="</a:t>
            </a:r>
            <a:r>
              <a:rPr lang="en-US" altLang="ja-JP" sz="1400" dirty="0">
                <a:solidFill>
                  <a:srgbClr val="FF0000"/>
                </a:solidFill>
              </a:rPr>
              <a:t>GaussianTemplate1</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   &lt;</a:t>
            </a:r>
            <a:r>
              <a:rPr lang="en-US" altLang="ja-JP" sz="1400" dirty="0" err="1"/>
              <a:t>qchem</a:t>
            </a:r>
            <a:r>
              <a:rPr lang="en-US" altLang="ja-JP" sz="1400" dirty="0"/>
              <a:t> id="</a:t>
            </a:r>
            <a:r>
              <a:rPr lang="en-US" altLang="ja-JP" sz="1400" dirty="0" err="1">
                <a:solidFill>
                  <a:srgbClr val="FF0000"/>
                </a:solidFill>
              </a:rPr>
              <a:t>ene</a:t>
            </a:r>
            <a:r>
              <a:rPr lang="en-US" altLang="ja-JP" sz="1400" dirty="0"/>
              <a:t>"&gt;</a:t>
            </a:r>
          </a:p>
          <a:p>
            <a:r>
              <a:rPr lang="en-US" altLang="ja-JP" sz="1400" dirty="0"/>
              <a:t>       …</a:t>
            </a:r>
          </a:p>
          <a:p>
            <a:r>
              <a:rPr lang="en-US" altLang="ja-JP" sz="1400" dirty="0"/>
              <a:t>      &lt;template    value="</a:t>
            </a:r>
            <a:r>
              <a:rPr lang="en-US" altLang="ja-JP" sz="1400" dirty="0">
                <a:solidFill>
                  <a:srgbClr val="FF0000"/>
                </a:solidFill>
              </a:rPr>
              <a:t>GaussianTemplate2</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   &lt;</a:t>
            </a:r>
            <a:r>
              <a:rPr lang="en-US" altLang="ja-JP" sz="1400" dirty="0" err="1"/>
              <a:t>qff</a:t>
            </a:r>
            <a:r>
              <a:rPr lang="en-US" altLang="ja-JP" sz="1400" dirty="0"/>
              <a:t>&gt;</a:t>
            </a:r>
          </a:p>
          <a:p>
            <a:r>
              <a:rPr lang="en-US" altLang="ja-JP" sz="1400" dirty="0"/>
              <a:t>      &lt;QCID      value="</a:t>
            </a:r>
            <a:r>
              <a:rPr lang="en-US" altLang="ja-JP" sz="1400" dirty="0" err="1">
                <a:solidFill>
                  <a:srgbClr val="FF0000"/>
                </a:solidFill>
              </a:rPr>
              <a:t>freq</a:t>
            </a:r>
            <a:r>
              <a:rPr lang="en-US" altLang="ja-JP" sz="1400" dirty="0"/>
              <a:t>" /&gt;</a:t>
            </a:r>
          </a:p>
          <a:p>
            <a:r>
              <a:rPr lang="en-US" altLang="ja-JP" sz="1400" dirty="0"/>
              <a:t>      …</a:t>
            </a:r>
          </a:p>
          <a:p>
            <a:r>
              <a:rPr lang="en-US" altLang="ja-JP" sz="1400" dirty="0"/>
              <a:t>   &lt;/</a:t>
            </a:r>
            <a:r>
              <a:rPr lang="en-US" altLang="ja-JP" sz="1400" dirty="0" err="1"/>
              <a:t>qff</a:t>
            </a:r>
            <a:r>
              <a:rPr lang="en-US" altLang="ja-JP" sz="1400" dirty="0"/>
              <a:t>&gt;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a:t>
            </a:r>
          </a:p>
          <a:p>
            <a:r>
              <a:rPr lang="en-US" altLang="ja-JP" sz="1400" dirty="0"/>
              <a:t>   &lt;/grid&gt;</a:t>
            </a:r>
          </a:p>
          <a:p>
            <a:r>
              <a:rPr lang="en-US" altLang="ja-JP" sz="1400" dirty="0"/>
              <a:t> …</a:t>
            </a:r>
          </a:p>
        </p:txBody>
      </p:sp>
      <p:sp>
        <p:nvSpPr>
          <p:cNvPr id="8" name="正方形/長方形 7">
            <a:extLst>
              <a:ext uri="{FF2B5EF4-FFF2-40B4-BE49-F238E27FC236}">
                <a16:creationId xmlns:a16="http://schemas.microsoft.com/office/drawing/2014/main" id="{362F4826-769C-D742-9888-F439B820892D}"/>
              </a:ext>
            </a:extLst>
          </p:cNvPr>
          <p:cNvSpPr/>
          <p:nvPr/>
        </p:nvSpPr>
        <p:spPr>
          <a:xfrm>
            <a:off x="1527970" y="1990657"/>
            <a:ext cx="6088060" cy="41790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9" name="テキスト ボックス 8">
            <a:extLst>
              <a:ext uri="{FF2B5EF4-FFF2-40B4-BE49-F238E27FC236}">
                <a16:creationId xmlns:a16="http://schemas.microsoft.com/office/drawing/2014/main" id="{225F7638-6A22-2E4E-B9E4-9BE732B05C60}"/>
              </a:ext>
            </a:extLst>
          </p:cNvPr>
          <p:cNvSpPr txBox="1"/>
          <p:nvPr/>
        </p:nvSpPr>
        <p:spPr>
          <a:xfrm>
            <a:off x="3886990" y="2033516"/>
            <a:ext cx="1537537" cy="369332"/>
          </a:xfrm>
          <a:prstGeom prst="rect">
            <a:avLst/>
          </a:prstGeom>
          <a:noFill/>
        </p:spPr>
        <p:txBody>
          <a:bodyPr wrap="none" rtlCol="0">
            <a:spAutoFit/>
          </a:bodyPr>
          <a:lstStyle/>
          <a:p>
            <a:r>
              <a:rPr kumimoji="1" lang="en-US" altLang="ja-JP" dirty="0">
                <a:solidFill>
                  <a:schemeClr val="accent1"/>
                </a:solidFill>
              </a:rPr>
              <a:t>makePES1.xml</a:t>
            </a:r>
            <a:endParaRPr kumimoji="1" lang="ja-JP" altLang="en-US">
              <a:solidFill>
                <a:schemeClr val="accent1"/>
              </a:solidFill>
            </a:endParaRPr>
          </a:p>
        </p:txBody>
      </p:sp>
      <p:sp>
        <p:nvSpPr>
          <p:cNvPr id="20" name="フリーフォーム 19">
            <a:extLst>
              <a:ext uri="{FF2B5EF4-FFF2-40B4-BE49-F238E27FC236}">
                <a16:creationId xmlns:a16="http://schemas.microsoft.com/office/drawing/2014/main" id="{7C1213E9-B05B-8B47-839B-902B2778D777}"/>
              </a:ext>
            </a:extLst>
          </p:cNvPr>
          <p:cNvSpPr/>
          <p:nvPr/>
        </p:nvSpPr>
        <p:spPr>
          <a:xfrm>
            <a:off x="4135582" y="2856598"/>
            <a:ext cx="1652154" cy="1602652"/>
          </a:xfrm>
          <a:custGeom>
            <a:avLst/>
            <a:gdLst>
              <a:gd name="connsiteX0" fmla="*/ 1506682 w 1652154"/>
              <a:gd name="connsiteY0" fmla="*/ 0 h 1880754"/>
              <a:gd name="connsiteX1" fmla="*/ 1652154 w 1652154"/>
              <a:gd name="connsiteY1" fmla="*/ 0 h 1880754"/>
              <a:gd name="connsiteX2" fmla="*/ 1652154 w 1652154"/>
              <a:gd name="connsiteY2" fmla="*/ 1880754 h 1880754"/>
              <a:gd name="connsiteX3" fmla="*/ 0 w 1652154"/>
              <a:gd name="connsiteY3" fmla="*/ 1880754 h 1880754"/>
            </a:gdLst>
            <a:ahLst/>
            <a:cxnLst>
              <a:cxn ang="0">
                <a:pos x="connsiteX0" y="connsiteY0"/>
              </a:cxn>
              <a:cxn ang="0">
                <a:pos x="connsiteX1" y="connsiteY1"/>
              </a:cxn>
              <a:cxn ang="0">
                <a:pos x="connsiteX2" y="connsiteY2"/>
              </a:cxn>
              <a:cxn ang="0">
                <a:pos x="connsiteX3" y="connsiteY3"/>
              </a:cxn>
            </a:cxnLst>
            <a:rect l="l" t="t" r="r" b="b"/>
            <a:pathLst>
              <a:path w="1652154" h="1880754">
                <a:moveTo>
                  <a:pt x="1506682" y="0"/>
                </a:moveTo>
                <a:lnTo>
                  <a:pt x="1652154" y="0"/>
                </a:lnTo>
                <a:lnTo>
                  <a:pt x="1652154" y="1880754"/>
                </a:lnTo>
                <a:lnTo>
                  <a:pt x="0" y="1880754"/>
                </a:lnTo>
              </a:path>
            </a:pathLst>
          </a:custGeom>
          <a:noFill/>
          <a:ln w="1270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右中かっこ 20">
            <a:extLst>
              <a:ext uri="{FF2B5EF4-FFF2-40B4-BE49-F238E27FC236}">
                <a16:creationId xmlns:a16="http://schemas.microsoft.com/office/drawing/2014/main" id="{50D2D092-1B9F-3E4C-9413-1867F81B1DF2}"/>
              </a:ext>
            </a:extLst>
          </p:cNvPr>
          <p:cNvSpPr/>
          <p:nvPr/>
        </p:nvSpPr>
        <p:spPr>
          <a:xfrm>
            <a:off x="5409897" y="2454643"/>
            <a:ext cx="113825" cy="803171"/>
          </a:xfrm>
          <a:prstGeom prst="rightBrace">
            <a:avLst>
              <a:gd name="adj1" fmla="val 48626"/>
              <a:gd name="adj2" fmla="val 50000"/>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フリーフォーム 23">
            <a:extLst>
              <a:ext uri="{FF2B5EF4-FFF2-40B4-BE49-F238E27FC236}">
                <a16:creationId xmlns:a16="http://schemas.microsoft.com/office/drawing/2014/main" id="{22635816-6230-284D-80B2-AF538F97A0AE}"/>
              </a:ext>
            </a:extLst>
          </p:cNvPr>
          <p:cNvSpPr/>
          <p:nvPr/>
        </p:nvSpPr>
        <p:spPr>
          <a:xfrm>
            <a:off x="3926048" y="3683266"/>
            <a:ext cx="1996580" cy="1652406"/>
          </a:xfrm>
          <a:custGeom>
            <a:avLst/>
            <a:gdLst>
              <a:gd name="connsiteX0" fmla="*/ 1744910 w 1996580"/>
              <a:gd name="connsiteY0" fmla="*/ 0 h 1669410"/>
              <a:gd name="connsiteX1" fmla="*/ 1996580 w 1996580"/>
              <a:gd name="connsiteY1" fmla="*/ 0 h 1669410"/>
              <a:gd name="connsiteX2" fmla="*/ 1996580 w 1996580"/>
              <a:gd name="connsiteY2" fmla="*/ 1669410 h 1669410"/>
              <a:gd name="connsiteX3" fmla="*/ 0 w 1996580"/>
              <a:gd name="connsiteY3" fmla="*/ 1669410 h 1669410"/>
            </a:gdLst>
            <a:ahLst/>
            <a:cxnLst>
              <a:cxn ang="0">
                <a:pos x="connsiteX0" y="connsiteY0"/>
              </a:cxn>
              <a:cxn ang="0">
                <a:pos x="connsiteX1" y="connsiteY1"/>
              </a:cxn>
              <a:cxn ang="0">
                <a:pos x="connsiteX2" y="connsiteY2"/>
              </a:cxn>
              <a:cxn ang="0">
                <a:pos x="connsiteX3" y="connsiteY3"/>
              </a:cxn>
            </a:cxnLst>
            <a:rect l="l" t="t" r="r" b="b"/>
            <a:pathLst>
              <a:path w="1996580" h="1669410">
                <a:moveTo>
                  <a:pt x="1744910" y="0"/>
                </a:moveTo>
                <a:lnTo>
                  <a:pt x="1996580" y="0"/>
                </a:lnTo>
                <a:lnTo>
                  <a:pt x="1996580" y="1669410"/>
                </a:lnTo>
                <a:lnTo>
                  <a:pt x="0" y="1669410"/>
                </a:lnTo>
              </a:path>
            </a:pathLst>
          </a:custGeom>
          <a:noFill/>
          <a:ln w="12700">
            <a:solidFill>
              <a:schemeClr val="accent5"/>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中かっこ 26">
            <a:extLst>
              <a:ext uri="{FF2B5EF4-FFF2-40B4-BE49-F238E27FC236}">
                <a16:creationId xmlns:a16="http://schemas.microsoft.com/office/drawing/2014/main" id="{02CB7C1D-2940-894C-9B8E-1A9C1BC34C08}"/>
              </a:ext>
            </a:extLst>
          </p:cNvPr>
          <p:cNvSpPr/>
          <p:nvPr/>
        </p:nvSpPr>
        <p:spPr>
          <a:xfrm>
            <a:off x="5409897" y="3291688"/>
            <a:ext cx="113825" cy="803171"/>
          </a:xfrm>
          <a:prstGeom prst="rightBrace">
            <a:avLst>
              <a:gd name="adj1" fmla="val 48626"/>
              <a:gd name="adj2" fmla="val 5000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65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0231028-7F8E-8343-86B8-D6EADA4CF918}"/>
              </a:ext>
            </a:extLst>
          </p:cNvPr>
          <p:cNvSpPr>
            <a:spLocks noGrp="1"/>
          </p:cNvSpPr>
          <p:nvPr>
            <p:ph type="sldNum" sz="quarter" idx="12"/>
          </p:nvPr>
        </p:nvSpPr>
        <p:spPr/>
        <p:txBody>
          <a:bodyPr/>
          <a:lstStyle/>
          <a:p>
            <a:fld id="{7D34BB6B-1E1A-9541-9560-488905BF54FF}" type="slidenum">
              <a:rPr kumimoji="1" lang="ja-JP" altLang="en-US" smtClean="0"/>
              <a:t>36</a:t>
            </a:fld>
            <a:endParaRPr kumimoji="1" lang="ja-JP" altLang="en-US"/>
          </a:p>
        </p:txBody>
      </p:sp>
      <p:sp>
        <p:nvSpPr>
          <p:cNvPr id="3" name="テキスト ボックス 2">
            <a:extLst>
              <a:ext uri="{FF2B5EF4-FFF2-40B4-BE49-F238E27FC236}">
                <a16:creationId xmlns:a16="http://schemas.microsoft.com/office/drawing/2014/main" id="{F4024B3C-0CC2-F04C-8456-625B93F2867F}"/>
              </a:ext>
            </a:extLst>
          </p:cNvPr>
          <p:cNvSpPr txBox="1"/>
          <p:nvPr/>
        </p:nvSpPr>
        <p:spPr>
          <a:xfrm>
            <a:off x="1842593" y="935867"/>
            <a:ext cx="3237809" cy="4832092"/>
          </a:xfrm>
          <a:prstGeom prst="rect">
            <a:avLst/>
          </a:prstGeom>
          <a:noFill/>
        </p:spPr>
        <p:txBody>
          <a:bodyPr wrap="none" rtlCol="0">
            <a:spAutoFit/>
          </a:bodyPr>
          <a:lstStyle/>
          <a:p>
            <a:r>
              <a:rPr lang="en-US" altLang="ja-JP" sz="1400" dirty="0"/>
              <a:t>    &lt;</a:t>
            </a:r>
            <a:r>
              <a:rPr lang="en-US" altLang="ja-JP" sz="1400" dirty="0" err="1"/>
              <a:t>qff</a:t>
            </a:r>
            <a:r>
              <a:rPr lang="en-US" altLang="ja-JP" sz="1400" dirty="0"/>
              <a:t>&gt;</a:t>
            </a:r>
          </a:p>
          <a:p>
            <a:r>
              <a:rPr lang="en-US" altLang="ja-JP" sz="1400" dirty="0"/>
              <a:t>      &lt;QCID      value="</a:t>
            </a:r>
            <a:r>
              <a:rPr lang="en-US" altLang="ja-JP" sz="1400" dirty="0" err="1">
                <a:solidFill>
                  <a:srgbClr val="FF0000"/>
                </a:solidFill>
              </a:rPr>
              <a:t>freq</a:t>
            </a:r>
            <a:r>
              <a:rPr lang="en-US" altLang="ja-JP" sz="1400" dirty="0"/>
              <a:t>" /&gt;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 / &gt;</a:t>
            </a:r>
          </a:p>
          <a:p>
            <a:r>
              <a:rPr lang="en-US" altLang="ja-JP" sz="1400" dirty="0"/>
              <a:t>      …</a:t>
            </a:r>
          </a:p>
          <a:p>
            <a:r>
              <a:rPr lang="en-US" altLang="ja-JP" sz="1400" dirty="0"/>
              <a:t>   &lt;/</a:t>
            </a:r>
            <a:r>
              <a:rPr lang="en-US" altLang="ja-JP" sz="1400" dirty="0" err="1"/>
              <a:t>qff</a:t>
            </a:r>
            <a:r>
              <a:rPr lang="en-US" altLang="ja-JP" sz="1400" dirty="0"/>
              <a:t>&gt;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&lt;</a:t>
            </a:r>
            <a:r>
              <a:rPr lang="en-US" altLang="ja-JP" sz="1400" dirty="0" err="1"/>
              <a:t>ngrid</a:t>
            </a:r>
            <a:r>
              <a:rPr lang="en-US" altLang="ja-JP" sz="1400" dirty="0"/>
              <a:t>  value="11" /&gt;</a:t>
            </a:r>
          </a:p>
          <a:p>
            <a:r>
              <a:rPr lang="en-US" altLang="ja-JP" sz="1400" dirty="0"/>
              <a:t>      &lt;mc1    value="1-6"/&gt;</a:t>
            </a:r>
          </a:p>
          <a:p>
            <a:r>
              <a:rPr lang="en-US" altLang="ja-JP" sz="1400" dirty="0"/>
              <a:t>   &lt;/grid&gt;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&lt;</a:t>
            </a:r>
            <a:r>
              <a:rPr lang="en-US" altLang="ja-JP" sz="1400" dirty="0" err="1"/>
              <a:t>ngrid</a:t>
            </a:r>
            <a:r>
              <a:rPr lang="en-US" altLang="ja-JP" sz="1400" dirty="0"/>
              <a:t>  value=”9" /&gt;</a:t>
            </a:r>
          </a:p>
          <a:p>
            <a:r>
              <a:rPr lang="en-US" altLang="ja-JP" sz="1400" dirty="0"/>
              <a:t>      &lt;</a:t>
            </a:r>
            <a:r>
              <a:rPr lang="en-US" altLang="ja-JP" sz="1400" dirty="0" err="1"/>
              <a:t>mcstrength</a:t>
            </a:r>
            <a:r>
              <a:rPr lang="en-US" altLang="ja-JP" sz="1400" dirty="0"/>
              <a:t> value="10"/&gt;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"/&gt;</a:t>
            </a:r>
          </a:p>
          <a:p>
            <a:r>
              <a:rPr lang="en-US" altLang="ja-JP" sz="1400" dirty="0"/>
              <a:t>   &lt;/grid&gt;</a:t>
            </a:r>
          </a:p>
          <a:p>
            <a:r>
              <a:rPr lang="en-US" altLang="ja-JP" sz="1400" dirty="0"/>
              <a:t>   &lt;grid&gt;</a:t>
            </a:r>
          </a:p>
          <a:p>
            <a:r>
              <a:rPr lang="en-US" altLang="ja-JP" sz="1400" dirty="0"/>
              <a:t>      &lt;QCID   value="</a:t>
            </a:r>
            <a:r>
              <a:rPr lang="en-US" altLang="ja-JP" sz="1400" dirty="0" err="1"/>
              <a:t>ene</a:t>
            </a:r>
            <a:r>
              <a:rPr lang="en-US" altLang="ja-JP" sz="1400" dirty="0"/>
              <a:t>" /&gt;</a:t>
            </a:r>
          </a:p>
          <a:p>
            <a:r>
              <a:rPr lang="en-US" altLang="ja-JP" sz="1400" dirty="0"/>
              <a:t>      &lt;</a:t>
            </a:r>
            <a:r>
              <a:rPr lang="en-US" altLang="ja-JP" sz="1400" dirty="0" err="1"/>
              <a:t>ngrid</a:t>
            </a:r>
            <a:r>
              <a:rPr lang="en-US" altLang="ja-JP" sz="1400" dirty="0"/>
              <a:t>  value="7" /&gt;</a:t>
            </a:r>
          </a:p>
          <a:p>
            <a:r>
              <a:rPr lang="en-US" altLang="ja-JP" sz="1400" dirty="0"/>
              <a:t>      &lt;</a:t>
            </a:r>
            <a:r>
              <a:rPr lang="en-US" altLang="ja-JP" sz="1400" dirty="0" err="1"/>
              <a:t>mcstrength</a:t>
            </a:r>
            <a:r>
              <a:rPr lang="en-US" altLang="ja-JP" sz="1400" dirty="0"/>
              <a:t> value="1"/&gt;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"/&gt;</a:t>
            </a:r>
          </a:p>
          <a:p>
            <a:r>
              <a:rPr lang="en-US" altLang="ja-JP" sz="1400" dirty="0"/>
              <a:t>   &lt;/grid&gt;</a:t>
            </a:r>
            <a:endParaRPr kumimoji="1" lang="ja-JP" altLang="en-US" sz="1400"/>
          </a:p>
        </p:txBody>
      </p:sp>
      <p:sp>
        <p:nvSpPr>
          <p:cNvPr id="4" name="正方形/長方形 3">
            <a:extLst>
              <a:ext uri="{FF2B5EF4-FFF2-40B4-BE49-F238E27FC236}">
                <a16:creationId xmlns:a16="http://schemas.microsoft.com/office/drawing/2014/main" id="{44E366FF-6931-1343-B12F-B2735DA2237A}"/>
              </a:ext>
            </a:extLst>
          </p:cNvPr>
          <p:cNvSpPr/>
          <p:nvPr/>
        </p:nvSpPr>
        <p:spPr>
          <a:xfrm>
            <a:off x="1527970" y="606176"/>
            <a:ext cx="6088060" cy="52017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35D80996-A3BB-6741-A498-83E69D2C4B2E}"/>
              </a:ext>
            </a:extLst>
          </p:cNvPr>
          <p:cNvSpPr txBox="1"/>
          <p:nvPr/>
        </p:nvSpPr>
        <p:spPr>
          <a:xfrm>
            <a:off x="3886990" y="649034"/>
            <a:ext cx="1537537" cy="369332"/>
          </a:xfrm>
          <a:prstGeom prst="rect">
            <a:avLst/>
          </a:prstGeom>
          <a:noFill/>
        </p:spPr>
        <p:txBody>
          <a:bodyPr wrap="none" rtlCol="0">
            <a:spAutoFit/>
          </a:bodyPr>
          <a:lstStyle/>
          <a:p>
            <a:r>
              <a:rPr kumimoji="1" lang="en-US" altLang="ja-JP" dirty="0">
                <a:solidFill>
                  <a:schemeClr val="accent1"/>
                </a:solidFill>
              </a:rPr>
              <a:t>makePES1.xml</a:t>
            </a:r>
            <a:endParaRPr kumimoji="1" lang="ja-JP" altLang="en-US">
              <a:solidFill>
                <a:schemeClr val="accent1"/>
              </a:solidFill>
            </a:endParaRPr>
          </a:p>
        </p:txBody>
      </p:sp>
      <p:cxnSp>
        <p:nvCxnSpPr>
          <p:cNvPr id="15" name="直線矢印コネクタ 14">
            <a:extLst>
              <a:ext uri="{FF2B5EF4-FFF2-40B4-BE49-F238E27FC236}">
                <a16:creationId xmlns:a16="http://schemas.microsoft.com/office/drawing/2014/main" id="{CC3F9722-BC1F-DD44-94D3-75C2307F1FDC}"/>
              </a:ext>
            </a:extLst>
          </p:cNvPr>
          <p:cNvCxnSpPr>
            <a:cxnSpLocks/>
          </p:cNvCxnSpPr>
          <p:nvPr/>
        </p:nvCxnSpPr>
        <p:spPr>
          <a:xfrm>
            <a:off x="4539343" y="1636626"/>
            <a:ext cx="0" cy="359856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344C958-76C1-9C41-8D1E-258D2907EC60}"/>
              </a:ext>
            </a:extLst>
          </p:cNvPr>
          <p:cNvCxnSpPr/>
          <p:nvPr/>
        </p:nvCxnSpPr>
        <p:spPr>
          <a:xfrm>
            <a:off x="4427984" y="1636626"/>
            <a:ext cx="0" cy="228600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0D92209-F380-7644-8397-989299FE1333}"/>
              </a:ext>
            </a:extLst>
          </p:cNvPr>
          <p:cNvSpPr txBox="1"/>
          <p:nvPr/>
        </p:nvSpPr>
        <p:spPr>
          <a:xfrm>
            <a:off x="4064299" y="2387476"/>
            <a:ext cx="1320501" cy="307777"/>
          </a:xfrm>
          <a:prstGeom prst="rect">
            <a:avLst/>
          </a:prstGeom>
          <a:noFill/>
        </p:spPr>
        <p:txBody>
          <a:bodyPr wrap="square" rtlCol="0">
            <a:spAutoFit/>
          </a:bodyPr>
          <a:lstStyle/>
          <a:p>
            <a:r>
              <a:rPr lang="en-US" altLang="ja-JP" sz="1400" dirty="0">
                <a:solidFill>
                  <a:srgbClr val="FF0000"/>
                </a:solidFill>
              </a:rPr>
              <a:t>1MR-grid PES</a:t>
            </a:r>
            <a:endParaRPr kumimoji="1" lang="ja-JP" altLang="en-US" sz="1400">
              <a:solidFill>
                <a:srgbClr val="FF0000"/>
              </a:solidFill>
            </a:endParaRPr>
          </a:p>
        </p:txBody>
      </p:sp>
      <p:sp>
        <p:nvSpPr>
          <p:cNvPr id="17" name="テキスト ボックス 16">
            <a:extLst>
              <a:ext uri="{FF2B5EF4-FFF2-40B4-BE49-F238E27FC236}">
                <a16:creationId xmlns:a16="http://schemas.microsoft.com/office/drawing/2014/main" id="{9858E608-79AC-664C-9D99-000349E50AAA}"/>
              </a:ext>
            </a:extLst>
          </p:cNvPr>
          <p:cNvSpPr txBox="1"/>
          <p:nvPr/>
        </p:nvSpPr>
        <p:spPr>
          <a:xfrm>
            <a:off x="4067944" y="3429000"/>
            <a:ext cx="2040756" cy="307777"/>
          </a:xfrm>
          <a:prstGeom prst="rect">
            <a:avLst/>
          </a:prstGeom>
          <a:noFill/>
        </p:spPr>
        <p:txBody>
          <a:bodyPr wrap="square" rtlCol="0">
            <a:spAutoFit/>
          </a:bodyPr>
          <a:lstStyle/>
          <a:p>
            <a:r>
              <a:rPr lang="en-US" altLang="ja-JP" sz="1400" dirty="0">
                <a:solidFill>
                  <a:srgbClr val="FF0000"/>
                </a:solidFill>
              </a:rPr>
              <a:t>Grid PES with MCS &gt; 10</a:t>
            </a:r>
            <a:endParaRPr kumimoji="1" lang="ja-JP" altLang="en-US" sz="1400">
              <a:solidFill>
                <a:srgbClr val="FF0000"/>
              </a:solidFill>
            </a:endParaRPr>
          </a:p>
        </p:txBody>
      </p:sp>
      <p:sp>
        <p:nvSpPr>
          <p:cNvPr id="18" name="テキスト ボックス 17">
            <a:extLst>
              <a:ext uri="{FF2B5EF4-FFF2-40B4-BE49-F238E27FC236}">
                <a16:creationId xmlns:a16="http://schemas.microsoft.com/office/drawing/2014/main" id="{7E061618-F299-9446-A89A-668A63912210}"/>
              </a:ext>
            </a:extLst>
          </p:cNvPr>
          <p:cNvSpPr txBox="1"/>
          <p:nvPr/>
        </p:nvSpPr>
        <p:spPr>
          <a:xfrm>
            <a:off x="4067944" y="4797152"/>
            <a:ext cx="2040756" cy="307777"/>
          </a:xfrm>
          <a:prstGeom prst="rect">
            <a:avLst/>
          </a:prstGeom>
          <a:noFill/>
        </p:spPr>
        <p:txBody>
          <a:bodyPr wrap="square" rtlCol="0">
            <a:spAutoFit/>
          </a:bodyPr>
          <a:lstStyle/>
          <a:p>
            <a:r>
              <a:rPr lang="en-US" altLang="ja-JP" sz="1400" dirty="0">
                <a:solidFill>
                  <a:srgbClr val="FF0000"/>
                </a:solidFill>
              </a:rPr>
              <a:t>Grid PES with MCS &gt; 1</a:t>
            </a:r>
            <a:endParaRPr kumimoji="1" lang="ja-JP" altLang="en-US" sz="1400">
              <a:solidFill>
                <a:srgbClr val="FF0000"/>
              </a:solidFill>
            </a:endParaRPr>
          </a:p>
        </p:txBody>
      </p:sp>
    </p:spTree>
    <p:extLst>
      <p:ext uri="{BB962C8B-B14F-4D97-AF65-F5344CB8AC3E}">
        <p14:creationId xmlns:p14="http://schemas.microsoft.com/office/powerpoint/2010/main" val="1981612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8FB4285-CCAF-9244-8EC3-3086AE709434}"/>
              </a:ext>
            </a:extLst>
          </p:cNvPr>
          <p:cNvSpPr>
            <a:spLocks noGrp="1"/>
          </p:cNvSpPr>
          <p:nvPr>
            <p:ph type="sldNum" sz="quarter" idx="12"/>
          </p:nvPr>
        </p:nvSpPr>
        <p:spPr/>
        <p:txBody>
          <a:bodyPr/>
          <a:lstStyle/>
          <a:p>
            <a:fld id="{7D34BB6B-1E1A-9541-9560-488905BF54FF}" type="slidenum">
              <a:rPr kumimoji="1" lang="ja-JP" altLang="en-US" smtClean="0"/>
              <a:t>37</a:t>
            </a:fld>
            <a:endParaRPr kumimoji="1" lang="ja-JP" altLang="en-US"/>
          </a:p>
        </p:txBody>
      </p:sp>
      <p:sp>
        <p:nvSpPr>
          <p:cNvPr id="3" name="テキスト ボックス 2">
            <a:extLst>
              <a:ext uri="{FF2B5EF4-FFF2-40B4-BE49-F238E27FC236}">
                <a16:creationId xmlns:a16="http://schemas.microsoft.com/office/drawing/2014/main" id="{62226C38-A213-AC42-AD32-30AB6CD8F69D}"/>
              </a:ext>
            </a:extLst>
          </p:cNvPr>
          <p:cNvSpPr txBox="1"/>
          <p:nvPr/>
        </p:nvSpPr>
        <p:spPr>
          <a:xfrm>
            <a:off x="720167" y="430057"/>
            <a:ext cx="7560233" cy="4524315"/>
          </a:xfrm>
          <a:prstGeom prst="rect">
            <a:avLst/>
          </a:prstGeom>
          <a:noFill/>
        </p:spPr>
        <p:txBody>
          <a:bodyPr wrap="square" rtlCol="0">
            <a:spAutoFit/>
          </a:bodyPr>
          <a:lstStyle/>
          <a:p>
            <a:r>
              <a:rPr lang="en-US" altLang="ja-JP" dirty="0"/>
              <a:t>&lt;</a:t>
            </a:r>
            <a:r>
              <a:rPr lang="en-US" altLang="ja-JP" dirty="0" err="1"/>
              <a:t>qchem</a:t>
            </a:r>
            <a:r>
              <a:rPr lang="en-US" altLang="ja-JP" dirty="0"/>
              <a:t>&gt; sections are followed by </a:t>
            </a:r>
            <a:r>
              <a:rPr kumimoji="1" lang="en-US" altLang="ja-JP" dirty="0"/>
              <a:t>one &lt;</a:t>
            </a:r>
            <a:r>
              <a:rPr kumimoji="1" lang="en-US" altLang="ja-JP" dirty="0" err="1"/>
              <a:t>qff</a:t>
            </a:r>
            <a:r>
              <a:rPr kumimoji="1" lang="en-US" altLang="ja-JP" dirty="0"/>
              <a:t>&gt; and three &lt;grid&gt; sections. </a:t>
            </a:r>
            <a:r>
              <a:rPr kumimoji="1" lang="en-US" altLang="ja-JP" dirty="0" err="1"/>
              <a:t>MakePES</a:t>
            </a:r>
            <a:r>
              <a:rPr kumimoji="1" lang="en-US" altLang="ja-JP" dirty="0"/>
              <a:t> processes these sections </a:t>
            </a:r>
            <a:r>
              <a:rPr kumimoji="1" lang="en-US" altLang="ja-JP" dirty="0">
                <a:solidFill>
                  <a:srgbClr val="FF0000"/>
                </a:solidFill>
              </a:rPr>
              <a:t>in the order they appear </a:t>
            </a:r>
            <a:r>
              <a:rPr kumimoji="1" lang="en-US" altLang="ja-JP" dirty="0"/>
              <a:t>in the input file. In the present example, </a:t>
            </a:r>
          </a:p>
          <a:p>
            <a:endParaRPr lang="en-US" altLang="ja-JP" dirty="0"/>
          </a:p>
          <a:p>
            <a:pPr marL="800100" lvl="1" indent="-342900">
              <a:buFont typeface="+mj-lt"/>
              <a:buAutoNum type="arabicPeriod"/>
            </a:pPr>
            <a:r>
              <a:rPr lang="en-US" altLang="ja-JP" dirty="0"/>
              <a:t>Generate QFF</a:t>
            </a:r>
          </a:p>
          <a:p>
            <a:pPr lvl="2"/>
            <a:r>
              <a:rPr lang="en-US" altLang="ja-JP" dirty="0"/>
              <a:t>prop_no_1.mop is created.</a:t>
            </a:r>
          </a:p>
          <a:p>
            <a:pPr marL="800100" lvl="1" indent="-342900">
              <a:buFont typeface="+mj-lt"/>
              <a:buAutoNum type="arabicPeriod"/>
            </a:pPr>
            <a:r>
              <a:rPr lang="en-US" altLang="ja-JP" dirty="0"/>
              <a:t>Generate 1MR-grid PES with </a:t>
            </a:r>
            <a:r>
              <a:rPr lang="en-US" altLang="ja-JP" dirty="0" err="1"/>
              <a:t>ngrid</a:t>
            </a:r>
            <a:r>
              <a:rPr lang="en-US" altLang="ja-JP" dirty="0"/>
              <a:t> = 11</a:t>
            </a:r>
          </a:p>
          <a:p>
            <a:pPr lvl="2"/>
            <a:r>
              <a:rPr lang="en-US" altLang="ja-JP" dirty="0"/>
              <a:t> q1 - q6.pot / dipole files are created.</a:t>
            </a:r>
          </a:p>
          <a:p>
            <a:pPr marL="800100" lvl="1" indent="-342900">
              <a:buFont typeface="+mj-lt"/>
              <a:buAutoNum type="arabicPeriod"/>
            </a:pPr>
            <a:r>
              <a:rPr lang="en-US" altLang="ja-JP" dirty="0"/>
              <a:t>Generate 3MR-grid PES with </a:t>
            </a:r>
            <a:r>
              <a:rPr lang="en-US" altLang="ja-JP" dirty="0" err="1"/>
              <a:t>ngrid</a:t>
            </a:r>
            <a:r>
              <a:rPr lang="en-US" altLang="ja-JP" dirty="0"/>
              <a:t> = 9</a:t>
            </a:r>
          </a:p>
          <a:p>
            <a:pPr lvl="2"/>
            <a:r>
              <a:rPr lang="en-US" altLang="ja-JP" dirty="0"/>
              <a:t>pot/dipole files with MCS &gt; 10 are created.</a:t>
            </a:r>
          </a:p>
          <a:p>
            <a:pPr marL="800100" lvl="1" indent="-342900">
              <a:buFont typeface="+mj-lt"/>
              <a:buAutoNum type="arabicPeriod"/>
            </a:pPr>
            <a:r>
              <a:rPr lang="en-US" altLang="ja-JP" dirty="0"/>
              <a:t>Generate 3MR-grid PES with </a:t>
            </a:r>
            <a:r>
              <a:rPr lang="en-US" altLang="ja-JP" dirty="0" err="1"/>
              <a:t>ngrid</a:t>
            </a:r>
            <a:r>
              <a:rPr lang="en-US" altLang="ja-JP" dirty="0"/>
              <a:t> = 7</a:t>
            </a:r>
          </a:p>
          <a:p>
            <a:pPr lvl="2"/>
            <a:r>
              <a:rPr lang="en-US" altLang="ja-JP" dirty="0"/>
              <a:t>pot/dipole files with MCS &gt; 1 are created.</a:t>
            </a:r>
          </a:p>
          <a:p>
            <a:endParaRPr kumimoji="1" lang="en-US" altLang="ja-JP" dirty="0"/>
          </a:p>
          <a:p>
            <a:r>
              <a:rPr lang="en-US" altLang="ja-JP" dirty="0"/>
              <a:t>Step 1 (QFF) must precede Step 3 and 4, because prop_no.1.mop is needed to calculate MCS. Note that we only need step4 for the final </a:t>
            </a:r>
            <a:r>
              <a:rPr lang="en-US" altLang="ja-JP" dirty="0" err="1"/>
              <a:t>mrpes</a:t>
            </a:r>
            <a:r>
              <a:rPr lang="en-US" altLang="ja-JP" dirty="0"/>
              <a:t>; however, we carry out step2 and 3 for a reference.</a:t>
            </a:r>
          </a:p>
        </p:txBody>
      </p:sp>
    </p:spTree>
    <p:extLst>
      <p:ext uri="{BB962C8B-B14F-4D97-AF65-F5344CB8AC3E}">
        <p14:creationId xmlns:p14="http://schemas.microsoft.com/office/powerpoint/2010/main" val="3369356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2677D03-74A1-C644-A261-D7022A376AFE}"/>
              </a:ext>
            </a:extLst>
          </p:cNvPr>
          <p:cNvSpPr>
            <a:spLocks noGrp="1"/>
          </p:cNvSpPr>
          <p:nvPr>
            <p:ph type="sldNum" sz="quarter" idx="12"/>
          </p:nvPr>
        </p:nvSpPr>
        <p:spPr/>
        <p:txBody>
          <a:bodyPr/>
          <a:lstStyle/>
          <a:p>
            <a:fld id="{7D34BB6B-1E1A-9541-9560-488905BF54FF}" type="slidenum">
              <a:rPr kumimoji="1" lang="ja-JP" altLang="en-US" smtClean="0"/>
              <a:t>38</a:t>
            </a:fld>
            <a:endParaRPr kumimoji="1" lang="ja-JP" altLang="en-US"/>
          </a:p>
        </p:txBody>
      </p:sp>
      <p:sp>
        <p:nvSpPr>
          <p:cNvPr id="3" name="テキスト ボックス 2">
            <a:extLst>
              <a:ext uri="{FF2B5EF4-FFF2-40B4-BE49-F238E27FC236}">
                <a16:creationId xmlns:a16="http://schemas.microsoft.com/office/drawing/2014/main" id="{B969E4F2-90F9-DB4B-A911-F1FB1988DE84}"/>
              </a:ext>
            </a:extLst>
          </p:cNvPr>
          <p:cNvSpPr txBox="1"/>
          <p:nvPr/>
        </p:nvSpPr>
        <p:spPr>
          <a:xfrm>
            <a:off x="1550509" y="3368855"/>
            <a:ext cx="856196" cy="1169551"/>
          </a:xfrm>
          <a:prstGeom prst="rect">
            <a:avLst/>
          </a:prstGeom>
          <a:noFill/>
        </p:spPr>
        <p:txBody>
          <a:bodyPr wrap="none" rtlCol="0">
            <a:spAutoFit/>
          </a:bodyPr>
          <a:lstStyle/>
          <a:p>
            <a:r>
              <a:rPr lang="en-US" altLang="ja-JP" sz="1400" dirty="0"/>
              <a:t>beluga01</a:t>
            </a:r>
          </a:p>
          <a:p>
            <a:r>
              <a:rPr lang="en-US" altLang="ja-JP" sz="1400" dirty="0"/>
              <a:t>beluga01</a:t>
            </a:r>
          </a:p>
          <a:p>
            <a:r>
              <a:rPr lang="en-US" altLang="ja-JP" sz="1400" dirty="0"/>
              <a:t>…</a:t>
            </a:r>
          </a:p>
          <a:p>
            <a:r>
              <a:rPr lang="en-US" altLang="ja-JP" sz="1400" dirty="0"/>
              <a:t>beluga04</a:t>
            </a:r>
          </a:p>
          <a:p>
            <a:r>
              <a:rPr lang="en-US" altLang="ja-JP" sz="1400" dirty="0"/>
              <a:t>beluga04</a:t>
            </a:r>
          </a:p>
        </p:txBody>
      </p:sp>
      <p:sp>
        <p:nvSpPr>
          <p:cNvPr id="4" name="正方形/長方形 3">
            <a:extLst>
              <a:ext uri="{FF2B5EF4-FFF2-40B4-BE49-F238E27FC236}">
                <a16:creationId xmlns:a16="http://schemas.microsoft.com/office/drawing/2014/main" id="{8C968E67-B161-4843-A63D-B4F9DA0DF79A}"/>
              </a:ext>
            </a:extLst>
          </p:cNvPr>
          <p:cNvSpPr/>
          <p:nvPr/>
        </p:nvSpPr>
        <p:spPr>
          <a:xfrm>
            <a:off x="1406050" y="3018206"/>
            <a:ext cx="5147150" cy="15385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13E27529-C265-DF45-B8A3-2D0CA6465B4A}"/>
              </a:ext>
            </a:extLst>
          </p:cNvPr>
          <p:cNvSpPr txBox="1"/>
          <p:nvPr/>
        </p:nvSpPr>
        <p:spPr>
          <a:xfrm>
            <a:off x="2677675" y="3761050"/>
            <a:ext cx="2430345" cy="338554"/>
          </a:xfrm>
          <a:prstGeom prst="rect">
            <a:avLst/>
          </a:prstGeom>
          <a:noFill/>
        </p:spPr>
        <p:txBody>
          <a:bodyPr wrap="none" rtlCol="0">
            <a:spAutoFit/>
          </a:bodyPr>
          <a:lstStyle/>
          <a:p>
            <a:r>
              <a:rPr kumimoji="1" lang="en-US" altLang="ja-JP" sz="1600" dirty="0">
                <a:solidFill>
                  <a:srgbClr val="FF0000"/>
                </a:solidFill>
              </a:rPr>
              <a:t>4 </a:t>
            </a:r>
            <a:r>
              <a:rPr lang="en-US" altLang="ja-JP" sz="1600" dirty="0">
                <a:solidFill>
                  <a:srgbClr val="FF0000"/>
                </a:solidFill>
              </a:rPr>
              <a:t>nodes x </a:t>
            </a:r>
            <a:r>
              <a:rPr kumimoji="1" lang="en-US" altLang="ja-JP" sz="1600" dirty="0">
                <a:solidFill>
                  <a:srgbClr val="FF0000"/>
                </a:solidFill>
              </a:rPr>
              <a:t>2  = 8 </a:t>
            </a:r>
            <a:r>
              <a:rPr lang="en-US" altLang="ja-JP" sz="1600" dirty="0">
                <a:solidFill>
                  <a:srgbClr val="FF0000"/>
                </a:solidFill>
              </a:rPr>
              <a:t>processes</a:t>
            </a:r>
            <a:endParaRPr kumimoji="1" lang="ja-JP" altLang="en-US" sz="1600">
              <a:solidFill>
                <a:srgbClr val="FF0000"/>
              </a:solidFill>
            </a:endParaRPr>
          </a:p>
        </p:txBody>
      </p:sp>
      <p:sp>
        <p:nvSpPr>
          <p:cNvPr id="6" name="右中かっこ 5">
            <a:extLst>
              <a:ext uri="{FF2B5EF4-FFF2-40B4-BE49-F238E27FC236}">
                <a16:creationId xmlns:a16="http://schemas.microsoft.com/office/drawing/2014/main" id="{C61B8CE5-F754-9045-B78A-050084A6C774}"/>
              </a:ext>
            </a:extLst>
          </p:cNvPr>
          <p:cNvSpPr/>
          <p:nvPr/>
        </p:nvSpPr>
        <p:spPr>
          <a:xfrm>
            <a:off x="2494927" y="3466726"/>
            <a:ext cx="157018" cy="947793"/>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931EEE2-A470-EB4B-A718-791FF44C2BAB}"/>
              </a:ext>
            </a:extLst>
          </p:cNvPr>
          <p:cNvSpPr txBox="1"/>
          <p:nvPr/>
        </p:nvSpPr>
        <p:spPr>
          <a:xfrm>
            <a:off x="3125309" y="3046772"/>
            <a:ext cx="1508939" cy="369332"/>
          </a:xfrm>
          <a:prstGeom prst="rect">
            <a:avLst/>
          </a:prstGeom>
          <a:noFill/>
        </p:spPr>
        <p:txBody>
          <a:bodyPr wrap="none" rtlCol="0">
            <a:spAutoFit/>
          </a:bodyPr>
          <a:lstStyle/>
          <a:p>
            <a:r>
              <a:rPr kumimoji="1" lang="en-US" altLang="ja-JP" dirty="0" err="1">
                <a:solidFill>
                  <a:schemeClr val="accent1"/>
                </a:solidFill>
              </a:rPr>
              <a:t>resources.info</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CFF0A4ED-E014-0446-AB9D-A0D504880BFD}"/>
              </a:ext>
            </a:extLst>
          </p:cNvPr>
          <p:cNvSpPr txBox="1"/>
          <p:nvPr/>
        </p:nvSpPr>
        <p:spPr>
          <a:xfrm>
            <a:off x="735011" y="565048"/>
            <a:ext cx="7545389" cy="923330"/>
          </a:xfrm>
          <a:prstGeom prst="rect">
            <a:avLst/>
          </a:prstGeom>
          <a:noFill/>
        </p:spPr>
        <p:txBody>
          <a:bodyPr wrap="square" rtlCol="0">
            <a:spAutoFit/>
          </a:bodyPr>
          <a:lstStyle/>
          <a:p>
            <a:r>
              <a:rPr lang="en-US" altLang="ja-JP" dirty="0"/>
              <a:t>Modify </a:t>
            </a:r>
            <a:r>
              <a:rPr lang="en-US" altLang="ja-JP" dirty="0" err="1"/>
              <a:t>resource.info</a:t>
            </a:r>
            <a:r>
              <a:rPr lang="en-US" altLang="ja-JP" dirty="0"/>
              <a:t> and %</a:t>
            </a:r>
            <a:r>
              <a:rPr lang="en-US" altLang="ja-JP" dirty="0" err="1"/>
              <a:t>NprocShared</a:t>
            </a:r>
            <a:r>
              <a:rPr lang="en-US" altLang="ja-JP" dirty="0"/>
              <a:t> in GaussianTemplate1/2 for your system. In </a:t>
            </a:r>
            <a:r>
              <a:rPr kumimoji="1" lang="en-US" altLang="ja-JP" dirty="0"/>
              <a:t>this sample, we run 8 processes </a:t>
            </a:r>
            <a:r>
              <a:rPr lang="en-US" altLang="ja-JP" dirty="0"/>
              <a:t>of Gaussian with 8 cores (64 cores in total).</a:t>
            </a:r>
            <a:r>
              <a:rPr kumimoji="1" lang="en-US" altLang="ja-JP" dirty="0"/>
              <a:t> </a:t>
            </a:r>
            <a:endParaRPr kumimoji="1" lang="ja-JP" altLang="en-US"/>
          </a:p>
        </p:txBody>
      </p:sp>
      <p:sp>
        <p:nvSpPr>
          <p:cNvPr id="9" name="テキスト ボックス 8">
            <a:extLst>
              <a:ext uri="{FF2B5EF4-FFF2-40B4-BE49-F238E27FC236}">
                <a16:creationId xmlns:a16="http://schemas.microsoft.com/office/drawing/2014/main" id="{643D58F4-94AB-1648-B859-041253343113}"/>
              </a:ext>
            </a:extLst>
          </p:cNvPr>
          <p:cNvSpPr txBox="1"/>
          <p:nvPr/>
        </p:nvSpPr>
        <p:spPr>
          <a:xfrm>
            <a:off x="763588" y="4826000"/>
            <a:ext cx="2750433" cy="369332"/>
          </a:xfrm>
          <a:prstGeom prst="rect">
            <a:avLst/>
          </a:prstGeom>
          <a:noFill/>
        </p:spPr>
        <p:txBody>
          <a:bodyPr wrap="none" rtlCol="0">
            <a:spAutoFit/>
          </a:bodyPr>
          <a:lstStyle/>
          <a:p>
            <a:r>
              <a:rPr lang="en-US" altLang="ja-JP" dirty="0"/>
              <a:t>Run the program by typing,</a:t>
            </a:r>
          </a:p>
        </p:txBody>
      </p:sp>
      <p:sp>
        <p:nvSpPr>
          <p:cNvPr id="10" name="テキスト ボックス 9">
            <a:extLst>
              <a:ext uri="{FF2B5EF4-FFF2-40B4-BE49-F238E27FC236}">
                <a16:creationId xmlns:a16="http://schemas.microsoft.com/office/drawing/2014/main" id="{EBD550B0-BB4B-6B41-8486-ECC5AC85CFE4}"/>
              </a:ext>
            </a:extLst>
          </p:cNvPr>
          <p:cNvSpPr txBox="1"/>
          <p:nvPr/>
        </p:nvSpPr>
        <p:spPr>
          <a:xfrm>
            <a:off x="1015038" y="5370036"/>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–f makePES1.xml &gt;&amp; makePES1.out</a:t>
            </a:r>
          </a:p>
        </p:txBody>
      </p:sp>
      <p:sp>
        <p:nvSpPr>
          <p:cNvPr id="11" name="テキスト ボックス 10">
            <a:extLst>
              <a:ext uri="{FF2B5EF4-FFF2-40B4-BE49-F238E27FC236}">
                <a16:creationId xmlns:a16="http://schemas.microsoft.com/office/drawing/2014/main" id="{B0016157-5076-2245-B033-AF9B2231D32B}"/>
              </a:ext>
            </a:extLst>
          </p:cNvPr>
          <p:cNvSpPr txBox="1"/>
          <p:nvPr/>
        </p:nvSpPr>
        <p:spPr>
          <a:xfrm>
            <a:off x="1620836" y="2053271"/>
            <a:ext cx="1885453" cy="738664"/>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err="1"/>
              <a:t>basename</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a:t>
            </a:r>
            <a:r>
              <a:rPr lang="en-US" altLang="ja-JP" sz="1400" dirty="0">
                <a:solidFill>
                  <a:srgbClr val="FF0000"/>
                </a:solidFill>
              </a:rPr>
              <a:t>8</a:t>
            </a:r>
          </a:p>
          <a:p>
            <a:r>
              <a:rPr lang="en-US" altLang="ja-JP" sz="1400" dirty="0"/>
              <a:t>%mem=1GB</a:t>
            </a:r>
          </a:p>
        </p:txBody>
      </p:sp>
      <p:sp>
        <p:nvSpPr>
          <p:cNvPr id="12" name="正方形/長方形 11">
            <a:extLst>
              <a:ext uri="{FF2B5EF4-FFF2-40B4-BE49-F238E27FC236}">
                <a16:creationId xmlns:a16="http://schemas.microsoft.com/office/drawing/2014/main" id="{4E3CF587-2C4F-8B48-90D6-7E4B22BEBE5A}"/>
              </a:ext>
            </a:extLst>
          </p:cNvPr>
          <p:cNvSpPr/>
          <p:nvPr/>
        </p:nvSpPr>
        <p:spPr>
          <a:xfrm>
            <a:off x="1409699" y="1643061"/>
            <a:ext cx="5141217" cy="122713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3" name="テキスト ボックス 12">
            <a:extLst>
              <a:ext uri="{FF2B5EF4-FFF2-40B4-BE49-F238E27FC236}">
                <a16:creationId xmlns:a16="http://schemas.microsoft.com/office/drawing/2014/main" id="{077C550C-8144-B345-B128-0B8C78C24FCB}"/>
              </a:ext>
            </a:extLst>
          </p:cNvPr>
          <p:cNvSpPr txBox="1"/>
          <p:nvPr/>
        </p:nvSpPr>
        <p:spPr>
          <a:xfrm>
            <a:off x="2914611" y="1714494"/>
            <a:ext cx="2216184" cy="369332"/>
          </a:xfrm>
          <a:prstGeom prst="rect">
            <a:avLst/>
          </a:prstGeom>
          <a:noFill/>
        </p:spPr>
        <p:txBody>
          <a:bodyPr wrap="none" rtlCol="0">
            <a:spAutoFit/>
          </a:bodyPr>
          <a:lstStyle/>
          <a:p>
            <a:r>
              <a:rPr kumimoji="1" lang="en-US" altLang="ja-JP" dirty="0">
                <a:solidFill>
                  <a:schemeClr val="accent1"/>
                </a:solidFill>
              </a:rPr>
              <a:t>GaussianTemplate1/2</a:t>
            </a:r>
            <a:endParaRPr kumimoji="1" lang="ja-JP" altLang="en-US">
              <a:solidFill>
                <a:schemeClr val="accent1"/>
              </a:solidFill>
            </a:endParaRPr>
          </a:p>
        </p:txBody>
      </p:sp>
    </p:spTree>
    <p:extLst>
      <p:ext uri="{BB962C8B-B14F-4D97-AF65-F5344CB8AC3E}">
        <p14:creationId xmlns:p14="http://schemas.microsoft.com/office/powerpoint/2010/main" val="244077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D20C032-4C8C-8840-AC98-08743B6AF86B}"/>
              </a:ext>
            </a:extLst>
          </p:cNvPr>
          <p:cNvSpPr>
            <a:spLocks noGrp="1"/>
          </p:cNvSpPr>
          <p:nvPr>
            <p:ph type="sldNum" sz="quarter" idx="12"/>
          </p:nvPr>
        </p:nvSpPr>
        <p:spPr/>
        <p:txBody>
          <a:bodyPr/>
          <a:lstStyle/>
          <a:p>
            <a:fld id="{7D34BB6B-1E1A-9541-9560-488905BF54FF}" type="slidenum">
              <a:rPr kumimoji="1" lang="ja-JP" altLang="en-US" smtClean="0"/>
              <a:t>3</a:t>
            </a:fld>
            <a:endParaRPr kumimoji="1" lang="ja-JP" altLang="en-US"/>
          </a:p>
        </p:txBody>
      </p:sp>
      <p:sp>
        <p:nvSpPr>
          <p:cNvPr id="5" name="テキスト ボックス 4">
            <a:extLst>
              <a:ext uri="{FF2B5EF4-FFF2-40B4-BE49-F238E27FC236}">
                <a16:creationId xmlns:a16="http://schemas.microsoft.com/office/drawing/2014/main" id="{81FF278B-9D17-B948-A408-B4EA796EEA69}"/>
              </a:ext>
            </a:extLst>
          </p:cNvPr>
          <p:cNvSpPr txBox="1"/>
          <p:nvPr/>
        </p:nvSpPr>
        <p:spPr>
          <a:xfrm>
            <a:off x="391885" y="328616"/>
            <a:ext cx="6435929" cy="461665"/>
          </a:xfrm>
          <a:prstGeom prst="rect">
            <a:avLst/>
          </a:prstGeom>
          <a:noFill/>
        </p:spPr>
        <p:txBody>
          <a:bodyPr wrap="none" rtlCol="0">
            <a:spAutoFit/>
          </a:bodyPr>
          <a:lstStyle/>
          <a:p>
            <a:pPr>
              <a:defRPr/>
            </a:pPr>
            <a:r>
              <a:rPr lang="en-US" altLang="ja-JP" sz="2400" dirty="0">
                <a:solidFill>
                  <a:srgbClr val="000000"/>
                </a:solidFill>
                <a:cs typeface="メイリオ" charset="-128"/>
              </a:rPr>
              <a:t>0.Harmonic analysis and generation of a </a:t>
            </a:r>
            <a:r>
              <a:rPr lang="en-US" altLang="ja-JP" sz="2400" dirty="0" err="1">
                <a:solidFill>
                  <a:srgbClr val="000000"/>
                </a:solidFill>
                <a:cs typeface="メイリオ" charset="-128"/>
              </a:rPr>
              <a:t>minfo</a:t>
            </a:r>
            <a:r>
              <a:rPr lang="en-US" altLang="ja-JP" sz="2400" dirty="0">
                <a:solidFill>
                  <a:srgbClr val="000000"/>
                </a:solidFill>
                <a:cs typeface="メイリオ" charset="-128"/>
              </a:rPr>
              <a:t> file</a:t>
            </a:r>
          </a:p>
        </p:txBody>
      </p:sp>
      <p:sp>
        <p:nvSpPr>
          <p:cNvPr id="6" name="テキスト ボックス 5">
            <a:extLst>
              <a:ext uri="{FF2B5EF4-FFF2-40B4-BE49-F238E27FC236}">
                <a16:creationId xmlns:a16="http://schemas.microsoft.com/office/drawing/2014/main" id="{0C39865C-CA7F-D54E-9A4C-A9E64AB9D05C}"/>
              </a:ext>
            </a:extLst>
          </p:cNvPr>
          <p:cNvSpPr txBox="1"/>
          <p:nvPr/>
        </p:nvSpPr>
        <p:spPr>
          <a:xfrm>
            <a:off x="757238" y="923532"/>
            <a:ext cx="7702550" cy="646331"/>
          </a:xfrm>
          <a:prstGeom prst="rect">
            <a:avLst/>
          </a:prstGeom>
          <a:noFill/>
        </p:spPr>
        <p:txBody>
          <a:bodyPr wrap="square" rtlCol="0">
            <a:spAutoFit/>
          </a:bodyPr>
          <a:lstStyle/>
          <a:p>
            <a:r>
              <a:rPr kumimoji="1" lang="en-US" altLang="ja-JP" dirty="0"/>
              <a:t>Proceed to 0.harmoic_h2co and find an input file to </a:t>
            </a:r>
            <a:r>
              <a:rPr lang="en-US" altLang="ja-JP" dirty="0"/>
              <a:t>perform harmonic vibrational analysis </a:t>
            </a:r>
            <a:r>
              <a:rPr kumimoji="1" lang="en-US" altLang="ja-JP" dirty="0"/>
              <a:t>for formaldehyde using Gaussian.</a:t>
            </a:r>
            <a:endParaRPr kumimoji="1" lang="ja-JP" altLang="en-US"/>
          </a:p>
        </p:txBody>
      </p:sp>
      <p:sp>
        <p:nvSpPr>
          <p:cNvPr id="7" name="テキスト ボックス 6">
            <a:extLst>
              <a:ext uri="{FF2B5EF4-FFF2-40B4-BE49-F238E27FC236}">
                <a16:creationId xmlns:a16="http://schemas.microsoft.com/office/drawing/2014/main" id="{6D580501-43B7-4C4A-A132-55236A37F62C}"/>
              </a:ext>
            </a:extLst>
          </p:cNvPr>
          <p:cNvSpPr txBox="1"/>
          <p:nvPr/>
        </p:nvSpPr>
        <p:spPr>
          <a:xfrm>
            <a:off x="1015039" y="1652378"/>
            <a:ext cx="4742824"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cd 0.harmonic_h2co</a:t>
            </a: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h2co-b3lyp-dz.inp    log/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9" name="テキスト ボックス 8">
            <a:extLst>
              <a:ext uri="{FF2B5EF4-FFF2-40B4-BE49-F238E27FC236}">
                <a16:creationId xmlns:a16="http://schemas.microsoft.com/office/drawing/2014/main" id="{4881D79B-1F64-2642-9865-A00452669ECC}"/>
              </a:ext>
            </a:extLst>
          </p:cNvPr>
          <p:cNvSpPr txBox="1"/>
          <p:nvPr/>
        </p:nvSpPr>
        <p:spPr>
          <a:xfrm>
            <a:off x="757238" y="2908379"/>
            <a:ext cx="7943850" cy="369332"/>
          </a:xfrm>
          <a:prstGeom prst="rect">
            <a:avLst/>
          </a:prstGeom>
          <a:noFill/>
        </p:spPr>
        <p:txBody>
          <a:bodyPr wrap="square" rtlCol="0">
            <a:spAutoFit/>
          </a:bodyPr>
          <a:lstStyle/>
          <a:p>
            <a:r>
              <a:rPr lang="en-US" altLang="ja-JP" dirty="0"/>
              <a:t>h2co-b3lyp-dz.inp is the input file. Run Gaussian by the following command:</a:t>
            </a:r>
            <a:endParaRPr kumimoji="1" lang="ja-JP" altLang="en-US"/>
          </a:p>
        </p:txBody>
      </p:sp>
      <p:sp>
        <p:nvSpPr>
          <p:cNvPr id="10" name="テキスト ボックス 9">
            <a:extLst>
              <a:ext uri="{FF2B5EF4-FFF2-40B4-BE49-F238E27FC236}">
                <a16:creationId xmlns:a16="http://schemas.microsoft.com/office/drawing/2014/main" id="{C6F52AA7-4F56-3043-B4B5-860C7E400E8D}"/>
              </a:ext>
            </a:extLst>
          </p:cNvPr>
          <p:cNvSpPr txBox="1"/>
          <p:nvPr/>
        </p:nvSpPr>
        <p:spPr>
          <a:xfrm>
            <a:off x="1015038" y="3370715"/>
            <a:ext cx="7265362" cy="315460"/>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runGaussian.sh</a:t>
            </a:r>
            <a:r>
              <a:rPr lang="en-US" altLang="ja-JP" sz="1400" dirty="0">
                <a:latin typeface="Courier" charset="0"/>
                <a:ea typeface="Courier" charset="0"/>
                <a:cs typeface="Courier" charset="0"/>
              </a:rPr>
              <a:t> ./ h2co-b3lyp-dz.inp </a:t>
            </a:r>
            <a:endParaRPr kumimoji="1" lang="en-US" altLang="ja-JP" sz="1400" dirty="0">
              <a:latin typeface="Courier" charset="0"/>
              <a:ea typeface="Courier" charset="0"/>
              <a:cs typeface="Courier" charset="0"/>
            </a:endParaRPr>
          </a:p>
        </p:txBody>
      </p:sp>
      <p:sp>
        <p:nvSpPr>
          <p:cNvPr id="11" name="テキスト ボックス 10">
            <a:extLst>
              <a:ext uri="{FF2B5EF4-FFF2-40B4-BE49-F238E27FC236}">
                <a16:creationId xmlns:a16="http://schemas.microsoft.com/office/drawing/2014/main" id="{A8292D94-E2D4-E048-B741-13EDD2E89C70}"/>
              </a:ext>
            </a:extLst>
          </p:cNvPr>
          <p:cNvSpPr txBox="1"/>
          <p:nvPr/>
        </p:nvSpPr>
        <p:spPr>
          <a:xfrm>
            <a:off x="757238" y="4590864"/>
            <a:ext cx="7943850" cy="369332"/>
          </a:xfrm>
          <a:prstGeom prst="rect">
            <a:avLst/>
          </a:prstGeom>
          <a:noFill/>
        </p:spPr>
        <p:txBody>
          <a:bodyPr wrap="square" rtlCol="0">
            <a:spAutoFit/>
          </a:bodyPr>
          <a:lstStyle/>
          <a:p>
            <a:r>
              <a:rPr lang="en-US" altLang="ja-JP" dirty="0"/>
              <a:t>You will obtain the following output files when the job ends.</a:t>
            </a:r>
            <a:endParaRPr kumimoji="1" lang="ja-JP" altLang="en-US"/>
          </a:p>
        </p:txBody>
      </p:sp>
      <p:sp>
        <p:nvSpPr>
          <p:cNvPr id="12" name="テキスト ボックス 11">
            <a:extLst>
              <a:ext uri="{FF2B5EF4-FFF2-40B4-BE49-F238E27FC236}">
                <a16:creationId xmlns:a16="http://schemas.microsoft.com/office/drawing/2014/main" id="{7AE4C306-85BC-7240-8B42-5AE8207C95DC}"/>
              </a:ext>
            </a:extLst>
          </p:cNvPr>
          <p:cNvSpPr txBox="1"/>
          <p:nvPr/>
        </p:nvSpPr>
        <p:spPr>
          <a:xfrm>
            <a:off x="1015038" y="5081774"/>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ls </a:t>
            </a:r>
            <a:r>
              <a:rPr lang="en-US" altLang="ja-JP" sz="1400" dirty="0">
                <a:latin typeface="Courier" charset="0"/>
                <a:ea typeface="Courier" charset="0"/>
                <a:cs typeface="Courier" charset="0"/>
              </a:rPr>
              <a:t>h2co-b3lyp-dz.*</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h2co-b3lyp-dz.chk   h2co-b3lyp-dz.fchk  h2co-b3lyp-dz.inp   </a:t>
            </a:r>
            <a:br>
              <a:rPr lang="en-US" altLang="ja-JP" sz="1400" dirty="0">
                <a:latin typeface="Courier" charset="0"/>
                <a:ea typeface="Courier" charset="0"/>
                <a:cs typeface="Courier" charset="0"/>
              </a:rPr>
            </a:br>
            <a:r>
              <a:rPr lang="en-US" altLang="ja-JP" sz="1400" dirty="0">
                <a:latin typeface="Courier" charset="0"/>
                <a:ea typeface="Courier" charset="0"/>
                <a:cs typeface="Courier" charset="0"/>
              </a:rPr>
              <a:t>h2co-b3lyp-dz.out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4" name="テキスト ボックス 3">
            <a:extLst>
              <a:ext uri="{FF2B5EF4-FFF2-40B4-BE49-F238E27FC236}">
                <a16:creationId xmlns:a16="http://schemas.microsoft.com/office/drawing/2014/main" id="{F4BC57C8-B192-9C42-BB38-0C0B1EC7FF0C}"/>
              </a:ext>
            </a:extLst>
          </p:cNvPr>
          <p:cNvSpPr txBox="1"/>
          <p:nvPr/>
        </p:nvSpPr>
        <p:spPr>
          <a:xfrm>
            <a:off x="1314450" y="3771902"/>
            <a:ext cx="7019742" cy="646331"/>
          </a:xfrm>
          <a:prstGeom prst="rect">
            <a:avLst/>
          </a:prstGeom>
          <a:noFill/>
        </p:spPr>
        <p:txBody>
          <a:bodyPr wrap="none" rtlCol="0">
            <a:spAutoFit/>
          </a:bodyPr>
          <a:lstStyle/>
          <a:p>
            <a:pPr marL="285750" indent="-285750">
              <a:buFont typeface="Arial" panose="020B0604020202020204" pitchFamily="34" charset="0"/>
              <a:buChar char="•"/>
            </a:pPr>
            <a:r>
              <a:rPr lang="en-US" altLang="ja-JP" dirty="0"/>
              <a:t>review the installation if you cannot run Gaussian with this command.</a:t>
            </a:r>
          </a:p>
          <a:p>
            <a:pPr marL="285750" indent="-285750">
              <a:buFont typeface="Arial" panose="020B0604020202020204" pitchFamily="34" charset="0"/>
              <a:buChar char="•"/>
            </a:pPr>
            <a:r>
              <a:rPr lang="en-US" altLang="ja-JP" dirty="0"/>
              <a:t>the two arguments are (working folder) and (input file), respectively.</a:t>
            </a:r>
          </a:p>
        </p:txBody>
      </p:sp>
      <p:sp>
        <p:nvSpPr>
          <p:cNvPr id="16" name="テキスト ボックス 15">
            <a:extLst>
              <a:ext uri="{FF2B5EF4-FFF2-40B4-BE49-F238E27FC236}">
                <a16:creationId xmlns:a16="http://schemas.microsoft.com/office/drawing/2014/main" id="{66F5D3DA-B216-1942-A550-45E7A9F14937}"/>
              </a:ext>
            </a:extLst>
          </p:cNvPr>
          <p:cNvSpPr txBox="1"/>
          <p:nvPr/>
        </p:nvSpPr>
        <p:spPr>
          <a:xfrm>
            <a:off x="1314450" y="2492896"/>
            <a:ext cx="4322850" cy="369332"/>
          </a:xfrm>
          <a:prstGeom prst="rect">
            <a:avLst/>
          </a:prstGeom>
          <a:noFill/>
        </p:spPr>
        <p:txBody>
          <a:bodyPr wrap="none" rtlCol="0">
            <a:spAutoFit/>
          </a:bodyPr>
          <a:lstStyle/>
          <a:p>
            <a:pPr marL="285750" indent="-285750">
              <a:buFont typeface="Arial" panose="020B0604020202020204" pitchFamily="34" charset="0"/>
              <a:buChar char="•"/>
            </a:pPr>
            <a:r>
              <a:rPr lang="en-US" altLang="ja-JP" dirty="0"/>
              <a:t>“log” folder contains sample output files.</a:t>
            </a:r>
          </a:p>
        </p:txBody>
      </p:sp>
      <p:cxnSp>
        <p:nvCxnSpPr>
          <p:cNvPr id="8" name="直線コネクタ 7">
            <a:extLst>
              <a:ext uri="{FF2B5EF4-FFF2-40B4-BE49-F238E27FC236}">
                <a16:creationId xmlns:a16="http://schemas.microsoft.com/office/drawing/2014/main" id="{1F78216C-21F6-5943-83D5-C6743D5F7A76}"/>
              </a:ext>
            </a:extLst>
          </p:cNvPr>
          <p:cNvCxnSpPr>
            <a:cxnSpLocks/>
          </p:cNvCxnSpPr>
          <p:nvPr/>
        </p:nvCxnSpPr>
        <p:spPr>
          <a:xfrm>
            <a:off x="257175" y="828674"/>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796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930DF12-1387-1445-8F0F-73B6C61E25CD}"/>
              </a:ext>
            </a:extLst>
          </p:cNvPr>
          <p:cNvSpPr>
            <a:spLocks noGrp="1"/>
          </p:cNvSpPr>
          <p:nvPr>
            <p:ph type="sldNum" sz="quarter" idx="12"/>
          </p:nvPr>
        </p:nvSpPr>
        <p:spPr/>
        <p:txBody>
          <a:bodyPr/>
          <a:lstStyle/>
          <a:p>
            <a:fld id="{7D34BB6B-1E1A-9541-9560-488905BF54FF}" type="slidenum">
              <a:rPr kumimoji="1" lang="ja-JP" altLang="en-US" smtClean="0"/>
              <a:t>39</a:t>
            </a:fld>
            <a:endParaRPr kumimoji="1" lang="ja-JP" altLang="en-US"/>
          </a:p>
        </p:txBody>
      </p:sp>
      <p:sp>
        <p:nvSpPr>
          <p:cNvPr id="4" name="テキスト ボックス 3">
            <a:extLst>
              <a:ext uri="{FF2B5EF4-FFF2-40B4-BE49-F238E27FC236}">
                <a16:creationId xmlns:a16="http://schemas.microsoft.com/office/drawing/2014/main" id="{90E631D1-F971-9D48-B001-16FFE4406542}"/>
              </a:ext>
            </a:extLst>
          </p:cNvPr>
          <p:cNvSpPr txBox="1"/>
          <p:nvPr/>
        </p:nvSpPr>
        <p:spPr>
          <a:xfrm>
            <a:off x="1598996" y="1281947"/>
            <a:ext cx="4396140" cy="4832092"/>
          </a:xfrm>
          <a:prstGeom prst="rect">
            <a:avLst/>
          </a:prstGeom>
          <a:noFill/>
        </p:spPr>
        <p:txBody>
          <a:bodyPr wrap="none" rtlCol="0">
            <a:spAutoFit/>
          </a:bodyPr>
          <a:lstStyle/>
          <a:p>
            <a:r>
              <a:rPr lang="en-US" altLang="ja-JP" sz="1400" dirty="0"/>
              <a:t>…</a:t>
            </a:r>
          </a:p>
          <a:p>
            <a:r>
              <a:rPr lang="en-US" altLang="ja-JP" sz="1400" dirty="0"/>
              <a:t>Enter QFF generation:</a:t>
            </a:r>
          </a:p>
          <a:p>
            <a:r>
              <a:rPr lang="en-US" altLang="ja-JP" sz="1400" dirty="0"/>
              <a:t>…</a:t>
            </a:r>
          </a:p>
          <a:p>
            <a:r>
              <a:rPr lang="en-US" altLang="ja-JP" sz="1400" dirty="0"/>
              <a:t>Generating </a:t>
            </a:r>
            <a:r>
              <a:rPr lang="en-US" altLang="ja-JP" sz="1400" dirty="0">
                <a:solidFill>
                  <a:srgbClr val="FF0000"/>
                </a:solidFill>
              </a:rPr>
              <a:t>prop_no_1.mop</a:t>
            </a:r>
            <a:r>
              <a:rPr lang="en-US" altLang="ja-JP" sz="1400" dirty="0"/>
              <a:t>... Done!</a:t>
            </a:r>
          </a:p>
          <a:p>
            <a:endParaRPr lang="en-US" altLang="ja-JP" sz="1400" dirty="0"/>
          </a:p>
          <a:p>
            <a:r>
              <a:rPr lang="en-US" altLang="ja-JP" sz="1400" dirty="0"/>
              <a:t>Setup </a:t>
            </a:r>
            <a:r>
              <a:rPr lang="en-US" altLang="ja-JP" sz="1400" dirty="0" err="1"/>
              <a:t>MakeGrid</a:t>
            </a:r>
            <a:r>
              <a:rPr lang="en-US" altLang="ja-JP" sz="1400" dirty="0"/>
              <a:t> module</a:t>
            </a:r>
          </a:p>
          <a:p>
            <a:r>
              <a:rPr lang="en-US" altLang="ja-JP" sz="1400" dirty="0"/>
              <a:t>…</a:t>
            </a:r>
          </a:p>
          <a:p>
            <a:r>
              <a:rPr lang="en-US" altLang="ja-JP" sz="1400" dirty="0"/>
              <a:t>Generating pot files.</a:t>
            </a:r>
          </a:p>
          <a:p>
            <a:r>
              <a:rPr lang="en-US" altLang="ja-JP" sz="1400" dirty="0"/>
              <a:t>   o </a:t>
            </a:r>
            <a:r>
              <a:rPr lang="en-US" altLang="ja-JP" sz="1400" dirty="0">
                <a:solidFill>
                  <a:srgbClr val="FF0000"/>
                </a:solidFill>
              </a:rPr>
              <a:t>q1.pot</a:t>
            </a:r>
            <a:r>
              <a:rPr lang="en-US" altLang="ja-JP" sz="1400" dirty="0"/>
              <a:t>  [OK]</a:t>
            </a:r>
          </a:p>
          <a:p>
            <a:r>
              <a:rPr lang="en-US" altLang="ja-JP" sz="1400" dirty="0"/>
              <a:t>   …</a:t>
            </a:r>
          </a:p>
          <a:p>
            <a:endParaRPr lang="en-US" altLang="ja-JP" sz="1400" dirty="0"/>
          </a:p>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Setup MCS: Read QFF Data via prop_no_1.mop ...  [OK]</a:t>
            </a:r>
          </a:p>
          <a:p>
            <a:r>
              <a:rPr lang="en-US" altLang="ja-JP" sz="1400" dirty="0"/>
              <a:t>  o </a:t>
            </a:r>
            <a:r>
              <a:rPr lang="en-US" altLang="ja-JP" sz="1400" dirty="0" err="1"/>
              <a:t>ngrid</a:t>
            </a:r>
            <a:r>
              <a:rPr lang="en-US" altLang="ja-JP" sz="1400" dirty="0"/>
              <a:t> =     9</a:t>
            </a:r>
          </a:p>
          <a:p>
            <a:r>
              <a:rPr lang="en-US" altLang="ja-JP" sz="1400" dirty="0"/>
              <a:t>  o 1MR Grid:</a:t>
            </a:r>
          </a:p>
          <a:p>
            <a:r>
              <a:rPr lang="en-US" altLang="ja-JP" sz="1400" dirty="0"/>
              <a:t>      5 1 2 3 6 4</a:t>
            </a:r>
          </a:p>
          <a:p>
            <a:r>
              <a:rPr lang="en-US" altLang="ja-JP" sz="1400" dirty="0"/>
              <a:t>  o 2MR Grid:</a:t>
            </a:r>
          </a:p>
          <a:p>
            <a:r>
              <a:rPr lang="en-US" altLang="ja-JP" sz="1400" dirty="0"/>
              <a:t>      </a:t>
            </a:r>
            <a:r>
              <a:rPr lang="en-US" altLang="ja-JP" sz="1400" dirty="0">
                <a:solidFill>
                  <a:srgbClr val="FF0000"/>
                </a:solidFill>
              </a:rPr>
              <a:t>(1,5) (2,5) (3,5) (1,6) (2,6) (3,6) (5,6) (2,3) (2,4) (4,6)</a:t>
            </a:r>
          </a:p>
          <a:p>
            <a:r>
              <a:rPr lang="en-US" altLang="ja-JP" sz="1400" dirty="0"/>
              <a:t>  o 3MR Grid:</a:t>
            </a:r>
          </a:p>
          <a:p>
            <a:r>
              <a:rPr lang="en-US" altLang="ja-JP" sz="1400" dirty="0"/>
              <a:t>      </a:t>
            </a:r>
            <a:r>
              <a:rPr lang="en-US" altLang="ja-JP" sz="1400" dirty="0">
                <a:solidFill>
                  <a:srgbClr val="FF0000"/>
                </a:solidFill>
              </a:rPr>
              <a:t>(2,3,6) (2,4,6)</a:t>
            </a:r>
          </a:p>
          <a:p>
            <a:endParaRPr lang="en-US" altLang="ja-JP" sz="1400" dirty="0"/>
          </a:p>
        </p:txBody>
      </p:sp>
      <p:sp>
        <p:nvSpPr>
          <p:cNvPr id="5" name="正方形/長方形 4">
            <a:extLst>
              <a:ext uri="{FF2B5EF4-FFF2-40B4-BE49-F238E27FC236}">
                <a16:creationId xmlns:a16="http://schemas.microsoft.com/office/drawing/2014/main" id="{59E68DBD-42C6-4444-9504-3AD73E7E1A5F}"/>
              </a:ext>
            </a:extLst>
          </p:cNvPr>
          <p:cNvSpPr/>
          <p:nvPr/>
        </p:nvSpPr>
        <p:spPr>
          <a:xfrm>
            <a:off x="1511299" y="782783"/>
            <a:ext cx="5540665" cy="52506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6" name="テキスト ボックス 5">
            <a:extLst>
              <a:ext uri="{FF2B5EF4-FFF2-40B4-BE49-F238E27FC236}">
                <a16:creationId xmlns:a16="http://schemas.microsoft.com/office/drawing/2014/main" id="{2FB772C7-1C75-544E-9237-D9036A09BA41}"/>
              </a:ext>
            </a:extLst>
          </p:cNvPr>
          <p:cNvSpPr txBox="1"/>
          <p:nvPr/>
        </p:nvSpPr>
        <p:spPr>
          <a:xfrm>
            <a:off x="3537097" y="854211"/>
            <a:ext cx="1521507" cy="369332"/>
          </a:xfrm>
          <a:prstGeom prst="rect">
            <a:avLst/>
          </a:prstGeom>
          <a:noFill/>
        </p:spPr>
        <p:txBody>
          <a:bodyPr wrap="none" rtlCol="0">
            <a:spAutoFit/>
          </a:bodyPr>
          <a:lstStyle/>
          <a:p>
            <a:r>
              <a:rPr kumimoji="1" lang="en-US" altLang="ja-JP" dirty="0">
                <a:solidFill>
                  <a:schemeClr val="accent1"/>
                </a:solidFill>
              </a:rPr>
              <a:t>makePES1.out</a:t>
            </a:r>
            <a:endParaRPr kumimoji="1" lang="ja-JP" altLang="en-US">
              <a:solidFill>
                <a:schemeClr val="accent1"/>
              </a:solidFill>
            </a:endParaRPr>
          </a:p>
        </p:txBody>
      </p:sp>
      <p:sp>
        <p:nvSpPr>
          <p:cNvPr id="13" name="右中かっこ 12">
            <a:extLst>
              <a:ext uri="{FF2B5EF4-FFF2-40B4-BE49-F238E27FC236}">
                <a16:creationId xmlns:a16="http://schemas.microsoft.com/office/drawing/2014/main" id="{D2C166D2-FC84-D645-8473-9E18B6ED0AEB}"/>
              </a:ext>
            </a:extLst>
          </p:cNvPr>
          <p:cNvSpPr/>
          <p:nvPr/>
        </p:nvSpPr>
        <p:spPr>
          <a:xfrm>
            <a:off x="4540318" y="1572967"/>
            <a:ext cx="76287" cy="591763"/>
          </a:xfrm>
          <a:prstGeom prst="rightBrace">
            <a:avLst>
              <a:gd name="adj1" fmla="val 48626"/>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BF5719D0-7B1D-124E-A0F6-ED53875D9147}"/>
              </a:ext>
            </a:extLst>
          </p:cNvPr>
          <p:cNvSpPr txBox="1"/>
          <p:nvPr/>
        </p:nvSpPr>
        <p:spPr>
          <a:xfrm>
            <a:off x="4623098" y="1677866"/>
            <a:ext cx="1301575" cy="307777"/>
          </a:xfrm>
          <a:prstGeom prst="rect">
            <a:avLst/>
          </a:prstGeom>
          <a:noFill/>
        </p:spPr>
        <p:txBody>
          <a:bodyPr wrap="none" rtlCol="0">
            <a:spAutoFit/>
          </a:bodyPr>
          <a:lstStyle/>
          <a:p>
            <a:r>
              <a:rPr kumimoji="1" lang="en-US" altLang="ja-JP" sz="1400" dirty="0">
                <a:solidFill>
                  <a:srgbClr val="FF0000"/>
                </a:solidFill>
              </a:rPr>
              <a:t>QFF generation</a:t>
            </a:r>
            <a:endParaRPr kumimoji="1" lang="ja-JP" altLang="en-US" sz="1400">
              <a:solidFill>
                <a:srgbClr val="FF0000"/>
              </a:solidFill>
            </a:endParaRPr>
          </a:p>
        </p:txBody>
      </p:sp>
      <p:sp>
        <p:nvSpPr>
          <p:cNvPr id="15" name="右中かっこ 14">
            <a:extLst>
              <a:ext uri="{FF2B5EF4-FFF2-40B4-BE49-F238E27FC236}">
                <a16:creationId xmlns:a16="http://schemas.microsoft.com/office/drawing/2014/main" id="{1E7D99F6-CF3D-BC4D-9199-1C19F6D96209}"/>
              </a:ext>
            </a:extLst>
          </p:cNvPr>
          <p:cNvSpPr/>
          <p:nvPr/>
        </p:nvSpPr>
        <p:spPr>
          <a:xfrm>
            <a:off x="4540318" y="2394599"/>
            <a:ext cx="87438" cy="1007918"/>
          </a:xfrm>
          <a:prstGeom prst="rightBrace">
            <a:avLst>
              <a:gd name="adj1" fmla="val 48626"/>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F3ABA7A-8875-CD46-AE4A-A8EE2A6F1E69}"/>
              </a:ext>
            </a:extLst>
          </p:cNvPr>
          <p:cNvSpPr txBox="1"/>
          <p:nvPr/>
        </p:nvSpPr>
        <p:spPr>
          <a:xfrm>
            <a:off x="4623098" y="2741035"/>
            <a:ext cx="2000356" cy="307777"/>
          </a:xfrm>
          <a:prstGeom prst="rect">
            <a:avLst/>
          </a:prstGeom>
          <a:noFill/>
        </p:spPr>
        <p:txBody>
          <a:bodyPr wrap="none" rtlCol="0">
            <a:spAutoFit/>
          </a:bodyPr>
          <a:lstStyle/>
          <a:p>
            <a:r>
              <a:rPr kumimoji="1" lang="en-US" altLang="ja-JP" sz="1400" dirty="0">
                <a:solidFill>
                  <a:srgbClr val="FF0000"/>
                </a:solidFill>
              </a:rPr>
              <a:t>1MR-grid PES generation</a:t>
            </a:r>
            <a:endParaRPr kumimoji="1" lang="ja-JP" altLang="en-US" sz="1400">
              <a:solidFill>
                <a:srgbClr val="FF0000"/>
              </a:solidFill>
            </a:endParaRPr>
          </a:p>
        </p:txBody>
      </p:sp>
      <p:sp>
        <p:nvSpPr>
          <p:cNvPr id="3" name="正方形/長方形 2">
            <a:extLst>
              <a:ext uri="{FF2B5EF4-FFF2-40B4-BE49-F238E27FC236}">
                <a16:creationId xmlns:a16="http://schemas.microsoft.com/office/drawing/2014/main" id="{FC25FC28-C3DE-4A45-BCE8-8B5FA182A388}"/>
              </a:ext>
            </a:extLst>
          </p:cNvPr>
          <p:cNvSpPr/>
          <p:nvPr/>
        </p:nvSpPr>
        <p:spPr>
          <a:xfrm>
            <a:off x="792162" y="282248"/>
            <a:ext cx="7447485" cy="369332"/>
          </a:xfrm>
          <a:prstGeom prst="rect">
            <a:avLst/>
          </a:prstGeom>
        </p:spPr>
        <p:txBody>
          <a:bodyPr wrap="square">
            <a:spAutoFit/>
          </a:bodyPr>
          <a:lstStyle/>
          <a:p>
            <a:r>
              <a:rPr lang="en-US" altLang="ja-JP" dirty="0"/>
              <a:t>Find in the makePES1.out that the calculation is performed in the above order.</a:t>
            </a:r>
            <a:endParaRPr lang="ja-JP" altLang="en-US"/>
          </a:p>
        </p:txBody>
      </p:sp>
      <p:sp>
        <p:nvSpPr>
          <p:cNvPr id="17" name="テキスト ボックス 16">
            <a:extLst>
              <a:ext uri="{FF2B5EF4-FFF2-40B4-BE49-F238E27FC236}">
                <a16:creationId xmlns:a16="http://schemas.microsoft.com/office/drawing/2014/main" id="{FC283D48-61EA-CB44-8EDB-406D69EFE24A}"/>
              </a:ext>
            </a:extLst>
          </p:cNvPr>
          <p:cNvSpPr txBox="1"/>
          <p:nvPr/>
        </p:nvSpPr>
        <p:spPr>
          <a:xfrm>
            <a:off x="4364362" y="5515983"/>
            <a:ext cx="2496004" cy="307777"/>
          </a:xfrm>
          <a:prstGeom prst="rect">
            <a:avLst/>
          </a:prstGeom>
          <a:noFill/>
        </p:spPr>
        <p:txBody>
          <a:bodyPr wrap="none" rtlCol="0">
            <a:spAutoFit/>
          </a:bodyPr>
          <a:lstStyle/>
          <a:p>
            <a:r>
              <a:rPr kumimoji="1" lang="en-US" altLang="ja-JP" sz="1400" dirty="0">
                <a:solidFill>
                  <a:srgbClr val="FF0000"/>
                </a:solidFill>
              </a:rPr>
              <a:t>Coupling terms with MCS &gt; 10.0</a:t>
            </a:r>
            <a:endParaRPr kumimoji="1" lang="ja-JP" altLang="en-US" sz="1400">
              <a:solidFill>
                <a:srgbClr val="FF0000"/>
              </a:solidFill>
            </a:endParaRPr>
          </a:p>
        </p:txBody>
      </p:sp>
      <p:sp>
        <p:nvSpPr>
          <p:cNvPr id="18" name="テキスト ボックス 17">
            <a:extLst>
              <a:ext uri="{FF2B5EF4-FFF2-40B4-BE49-F238E27FC236}">
                <a16:creationId xmlns:a16="http://schemas.microsoft.com/office/drawing/2014/main" id="{ED069503-0A60-7C4E-A9EA-4C5285FD6F6D}"/>
              </a:ext>
            </a:extLst>
          </p:cNvPr>
          <p:cNvSpPr txBox="1"/>
          <p:nvPr/>
        </p:nvSpPr>
        <p:spPr>
          <a:xfrm>
            <a:off x="4379352" y="4344456"/>
            <a:ext cx="2321661" cy="307777"/>
          </a:xfrm>
          <a:prstGeom prst="rect">
            <a:avLst/>
          </a:prstGeom>
          <a:noFill/>
        </p:spPr>
        <p:txBody>
          <a:bodyPr wrap="none" rtlCol="0">
            <a:spAutoFit/>
          </a:bodyPr>
          <a:lstStyle/>
          <a:p>
            <a:r>
              <a:rPr kumimoji="1" lang="en-US" altLang="ja-JP" sz="1400" dirty="0">
                <a:solidFill>
                  <a:srgbClr val="FF0000"/>
                </a:solidFill>
              </a:rPr>
              <a:t>Reads the output of QFF calc.</a:t>
            </a:r>
            <a:endParaRPr kumimoji="1" lang="ja-JP" altLang="en-US" sz="1400">
              <a:solidFill>
                <a:srgbClr val="FF0000"/>
              </a:solidFill>
            </a:endParaRPr>
          </a:p>
        </p:txBody>
      </p:sp>
    </p:spTree>
    <p:extLst>
      <p:ext uri="{BB962C8B-B14F-4D97-AF65-F5344CB8AC3E}">
        <p14:creationId xmlns:p14="http://schemas.microsoft.com/office/powerpoint/2010/main" val="1435465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4EB097B-884F-D446-A7F8-4391E6451AAD}"/>
              </a:ext>
            </a:extLst>
          </p:cNvPr>
          <p:cNvSpPr>
            <a:spLocks noGrp="1"/>
          </p:cNvSpPr>
          <p:nvPr>
            <p:ph type="sldNum" sz="quarter" idx="12"/>
          </p:nvPr>
        </p:nvSpPr>
        <p:spPr/>
        <p:txBody>
          <a:bodyPr/>
          <a:lstStyle/>
          <a:p>
            <a:fld id="{7D34BB6B-1E1A-9541-9560-488905BF54FF}" type="slidenum">
              <a:rPr kumimoji="1" lang="ja-JP" altLang="en-US" smtClean="0"/>
              <a:t>40</a:t>
            </a:fld>
            <a:endParaRPr kumimoji="1" lang="ja-JP" altLang="en-US"/>
          </a:p>
        </p:txBody>
      </p:sp>
      <p:sp>
        <p:nvSpPr>
          <p:cNvPr id="4" name="テキスト ボックス 3">
            <a:extLst>
              <a:ext uri="{FF2B5EF4-FFF2-40B4-BE49-F238E27FC236}">
                <a16:creationId xmlns:a16="http://schemas.microsoft.com/office/drawing/2014/main" id="{B5712501-C9BC-A44D-AF81-24B568D1D0C8}"/>
              </a:ext>
            </a:extLst>
          </p:cNvPr>
          <p:cNvSpPr txBox="1"/>
          <p:nvPr/>
        </p:nvSpPr>
        <p:spPr>
          <a:xfrm>
            <a:off x="711954" y="432928"/>
            <a:ext cx="7604960" cy="646331"/>
          </a:xfrm>
          <a:prstGeom prst="rect">
            <a:avLst/>
          </a:prstGeom>
          <a:noFill/>
        </p:spPr>
        <p:txBody>
          <a:bodyPr wrap="square" rtlCol="0">
            <a:spAutoFit/>
          </a:bodyPr>
          <a:lstStyle/>
          <a:p>
            <a:r>
              <a:rPr kumimoji="1" lang="en-US" altLang="ja-JP" dirty="0"/>
              <a:t>When the calculation is done, you will find the following pot files in the current directory.</a:t>
            </a:r>
            <a:endParaRPr kumimoji="1" lang="ja-JP" altLang="en-US"/>
          </a:p>
        </p:txBody>
      </p:sp>
      <p:sp>
        <p:nvSpPr>
          <p:cNvPr id="5" name="テキスト ボックス 4">
            <a:extLst>
              <a:ext uri="{FF2B5EF4-FFF2-40B4-BE49-F238E27FC236}">
                <a16:creationId xmlns:a16="http://schemas.microsoft.com/office/drawing/2014/main" id="{5FEFE550-4AA2-7046-B09C-ED5AD49ED21D}"/>
              </a:ext>
            </a:extLst>
          </p:cNvPr>
          <p:cNvSpPr txBox="1"/>
          <p:nvPr/>
        </p:nvSpPr>
        <p:spPr>
          <a:xfrm>
            <a:off x="1015038" y="1173581"/>
            <a:ext cx="7116591" cy="1384995"/>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ls *pot</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q3q2.pot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q5q1.pot</a:t>
            </a:r>
            <a:r>
              <a:rPr lang="en-US" altLang="ja-JP" sz="1400" dirty="0">
                <a:latin typeface="Courier" charset="0"/>
                <a:ea typeface="Courier" charset="0"/>
                <a:cs typeface="Courier" charset="0"/>
              </a:rPr>
              <a:t>    q6.pot      </a:t>
            </a:r>
            <a:r>
              <a:rPr lang="en-US" altLang="ja-JP" sz="1400" dirty="0">
                <a:solidFill>
                  <a:srgbClr val="FF0000"/>
                </a:solidFill>
                <a:latin typeface="Courier" charset="0"/>
                <a:ea typeface="Courier" charset="0"/>
                <a:cs typeface="Courier" charset="0"/>
              </a:rPr>
              <a:t>q6q4.pot</a:t>
            </a:r>
          </a:p>
          <a:p>
            <a:r>
              <a:rPr lang="en-US" altLang="ja-JP" sz="1400" dirty="0">
                <a:latin typeface="Courier" charset="0"/>
                <a:ea typeface="Courier" charset="0"/>
                <a:cs typeface="Courier" charset="0"/>
              </a:rPr>
              <a:t>q1.pot      q4.pot      </a:t>
            </a:r>
            <a:r>
              <a:rPr lang="en-US" altLang="ja-JP" sz="1400" dirty="0">
                <a:solidFill>
                  <a:srgbClr val="FF0000"/>
                </a:solidFill>
                <a:latin typeface="Courier" charset="0"/>
                <a:ea typeface="Courier" charset="0"/>
                <a:cs typeface="Courier" charset="0"/>
              </a:rPr>
              <a:t>q5q2.pot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q6q1.pot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q6q4q2.pot</a:t>
            </a:r>
          </a:p>
          <a:p>
            <a:r>
              <a:rPr lang="en-US" altLang="ja-JP" sz="1400" dirty="0">
                <a:latin typeface="Courier" charset="0"/>
                <a:ea typeface="Courier" charset="0"/>
                <a:cs typeface="Courier" charset="0"/>
              </a:rPr>
              <a:t>q2.pot      </a:t>
            </a:r>
            <a:r>
              <a:rPr lang="en-US" altLang="ja-JP" sz="1400" dirty="0">
                <a:solidFill>
                  <a:srgbClr val="FF0000"/>
                </a:solidFill>
                <a:latin typeface="Courier" charset="0"/>
                <a:ea typeface="Courier" charset="0"/>
                <a:cs typeface="Courier" charset="0"/>
              </a:rPr>
              <a:t>q4q2.pot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q5q3.pot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q6q5.pot</a:t>
            </a:r>
          </a:p>
          <a:p>
            <a:r>
              <a:rPr lang="en-US" altLang="ja-JP" sz="1400" dirty="0">
                <a:solidFill>
                  <a:srgbClr val="00B0F0"/>
                </a:solidFill>
                <a:latin typeface="Courier" charset="0"/>
                <a:ea typeface="Courier" charset="0"/>
                <a:cs typeface="Courier" charset="0"/>
              </a:rPr>
              <a:t>q2q1.pot</a:t>
            </a:r>
            <a:r>
              <a:rPr lang="en-US" altLang="ja-JP" sz="1400" dirty="0">
                <a:latin typeface="Courier" charset="0"/>
                <a:ea typeface="Courier" charset="0"/>
                <a:cs typeface="Courier" charset="0"/>
              </a:rPr>
              <a:t>    </a:t>
            </a:r>
            <a:r>
              <a:rPr lang="en-US" altLang="ja-JP" sz="1400" dirty="0">
                <a:solidFill>
                  <a:srgbClr val="00B0F0"/>
                </a:solidFill>
                <a:latin typeface="Courier" charset="0"/>
                <a:ea typeface="Courier" charset="0"/>
                <a:cs typeface="Courier" charset="0"/>
              </a:rPr>
              <a:t>q4q3.pot</a:t>
            </a:r>
            <a:r>
              <a:rPr lang="en-US" altLang="ja-JP" sz="1400" dirty="0">
                <a:latin typeface="Courier" charset="0"/>
                <a:ea typeface="Courier" charset="0"/>
                <a:cs typeface="Courier" charset="0"/>
              </a:rPr>
              <a:t>    </a:t>
            </a:r>
            <a:r>
              <a:rPr lang="en-US" altLang="ja-JP" sz="1400" dirty="0">
                <a:solidFill>
                  <a:srgbClr val="00B0F0"/>
                </a:solidFill>
                <a:latin typeface="Courier" charset="0"/>
                <a:ea typeface="Courier" charset="0"/>
                <a:cs typeface="Courier" charset="0"/>
              </a:rPr>
              <a:t>q5q4.pot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q6q3.pot</a:t>
            </a:r>
          </a:p>
          <a:p>
            <a:r>
              <a:rPr lang="en-US" altLang="ja-JP" sz="1400" dirty="0">
                <a:latin typeface="Courier" charset="0"/>
                <a:ea typeface="Courier" charset="0"/>
                <a:cs typeface="Courier" charset="0"/>
              </a:rPr>
              <a:t>q3.pot      q5.pot      </a:t>
            </a:r>
            <a:r>
              <a:rPr lang="en-US" altLang="ja-JP" sz="1400" dirty="0">
                <a:solidFill>
                  <a:srgbClr val="00B0F0"/>
                </a:solidFill>
                <a:latin typeface="Courier" charset="0"/>
                <a:ea typeface="Courier" charset="0"/>
                <a:cs typeface="Courier" charset="0"/>
              </a:rPr>
              <a:t>q5q4q3.pot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q6q3q2.pot</a:t>
            </a:r>
            <a:endParaRPr kumimoji="1" lang="en-US" altLang="ja-JP" sz="1400" dirty="0">
              <a:solidFill>
                <a:srgbClr val="FF0000"/>
              </a:solidFill>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21D44F63-B5FA-1D4E-9037-446C031F07D3}"/>
              </a:ext>
            </a:extLst>
          </p:cNvPr>
          <p:cNvSpPr txBox="1"/>
          <p:nvPr/>
        </p:nvSpPr>
        <p:spPr>
          <a:xfrm>
            <a:off x="711954" y="2708920"/>
            <a:ext cx="7604960" cy="1754326"/>
          </a:xfrm>
          <a:prstGeom prst="rect">
            <a:avLst/>
          </a:prstGeom>
          <a:noFill/>
        </p:spPr>
        <p:txBody>
          <a:bodyPr wrap="square" rtlCol="0">
            <a:spAutoFit/>
          </a:bodyPr>
          <a:lstStyle/>
          <a:p>
            <a:r>
              <a:rPr kumimoji="1" lang="en-US" altLang="ja-JP" dirty="0"/>
              <a:t>Note that the red ones are strongly coupled terms (MCS &gt; 10) generated by 9 grid points, and the blue ones are weakly coupled terms (MCS &gt; 1) generated by 7 grid points.</a:t>
            </a:r>
          </a:p>
          <a:p>
            <a:endParaRPr lang="en-US" altLang="ja-JP" dirty="0"/>
          </a:p>
          <a:p>
            <a:r>
              <a:rPr kumimoji="1" lang="en-US" altLang="ja-JP" dirty="0"/>
              <a:t>Before moving on to generate the PES at the CCSD(T)/cc-</a:t>
            </a:r>
            <a:r>
              <a:rPr kumimoji="1" lang="en-US" altLang="ja-JP" dirty="0" err="1"/>
              <a:t>pVTZ</a:t>
            </a:r>
            <a:r>
              <a:rPr kumimoji="1" lang="en-US" altLang="ja-JP" dirty="0"/>
              <a:t> level, we must save the PES@B3LYP data and clean up the current directory,</a:t>
            </a:r>
            <a:endParaRPr kumimoji="1" lang="ja-JP" altLang="en-US"/>
          </a:p>
        </p:txBody>
      </p:sp>
      <p:sp>
        <p:nvSpPr>
          <p:cNvPr id="7" name="テキスト ボックス 6">
            <a:extLst>
              <a:ext uri="{FF2B5EF4-FFF2-40B4-BE49-F238E27FC236}">
                <a16:creationId xmlns:a16="http://schemas.microsoft.com/office/drawing/2014/main" id="{3E9534FD-8074-9545-A285-1515496E3A72}"/>
              </a:ext>
            </a:extLst>
          </p:cNvPr>
          <p:cNvSpPr txBox="1"/>
          <p:nvPr/>
        </p:nvSpPr>
        <p:spPr>
          <a:xfrm>
            <a:off x="1015038" y="4581128"/>
            <a:ext cx="7116591" cy="523220"/>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mkdir</a:t>
            </a:r>
            <a:r>
              <a:rPr lang="en-US" altLang="ja-JP" sz="1400" dirty="0">
                <a:latin typeface="Courier" charset="0"/>
                <a:ea typeface="Courier" charset="0"/>
                <a:cs typeface="Courier" charset="0"/>
              </a:rPr>
              <a:t> pes_b3lyp</a:t>
            </a:r>
          </a:p>
          <a:p>
            <a:r>
              <a:rPr lang="en-US" altLang="ja-JP" sz="1400" dirty="0">
                <a:latin typeface="Courier" charset="0"/>
                <a:ea typeface="Courier" charset="0"/>
                <a:cs typeface="Courier" charset="0"/>
              </a:rPr>
              <a:t>&gt; mv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*pot *dipole pes_b3lyp</a:t>
            </a:r>
            <a:endParaRPr kumimoji="1" lang="en-US" altLang="ja-JP" sz="1400" dirty="0">
              <a:solidFill>
                <a:srgbClr val="FF0000"/>
              </a:solidFill>
              <a:latin typeface="Courier" charset="0"/>
              <a:ea typeface="Courier" charset="0"/>
              <a:cs typeface="Courier" charset="0"/>
            </a:endParaRPr>
          </a:p>
        </p:txBody>
      </p:sp>
      <p:sp>
        <p:nvSpPr>
          <p:cNvPr id="3" name="テキスト ボックス 2">
            <a:extLst>
              <a:ext uri="{FF2B5EF4-FFF2-40B4-BE49-F238E27FC236}">
                <a16:creationId xmlns:a16="http://schemas.microsoft.com/office/drawing/2014/main" id="{9A5A33E0-DD87-0642-9843-6D1E05840241}"/>
              </a:ext>
            </a:extLst>
          </p:cNvPr>
          <p:cNvSpPr txBox="1"/>
          <p:nvPr/>
        </p:nvSpPr>
        <p:spPr>
          <a:xfrm>
            <a:off x="708660" y="5223510"/>
            <a:ext cx="7608253" cy="646331"/>
          </a:xfrm>
          <a:prstGeom prst="rect">
            <a:avLst/>
          </a:prstGeom>
          <a:noFill/>
        </p:spPr>
        <p:txBody>
          <a:bodyPr wrap="square" rtlCol="0">
            <a:spAutoFit/>
          </a:bodyPr>
          <a:lstStyle/>
          <a:p>
            <a:r>
              <a:rPr kumimoji="1" lang="en-US" altLang="ja-JP" dirty="0"/>
              <a:t>This is because </a:t>
            </a:r>
            <a:r>
              <a:rPr kumimoji="1" lang="en-US" altLang="ja-JP" dirty="0" err="1"/>
              <a:t>MakePES</a:t>
            </a:r>
            <a:r>
              <a:rPr kumimoji="1" lang="en-US" altLang="ja-JP" dirty="0"/>
              <a:t> looks for pot/dipole files and </a:t>
            </a:r>
            <a:r>
              <a:rPr kumimoji="1" lang="en-US" altLang="ja-JP" dirty="0" err="1"/>
              <a:t>minfo</a:t>
            </a:r>
            <a:r>
              <a:rPr kumimoji="1" lang="en-US" altLang="ja-JP" dirty="0"/>
              <a:t> files </a:t>
            </a:r>
            <a:r>
              <a:rPr lang="en-US" altLang="ja-JP" dirty="0"/>
              <a:t>in the current directory</a:t>
            </a:r>
            <a:r>
              <a:rPr kumimoji="1" lang="en-US" altLang="ja-JP" dirty="0"/>
              <a:t> to restart the job. </a:t>
            </a:r>
            <a:endParaRPr kumimoji="1" lang="ja-JP" altLang="en-US"/>
          </a:p>
        </p:txBody>
      </p:sp>
    </p:spTree>
    <p:extLst>
      <p:ext uri="{BB962C8B-B14F-4D97-AF65-F5344CB8AC3E}">
        <p14:creationId xmlns:p14="http://schemas.microsoft.com/office/powerpoint/2010/main" val="25554966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ED89F1F-F431-2145-9478-8C0462DBAA34}"/>
              </a:ext>
            </a:extLst>
          </p:cNvPr>
          <p:cNvSpPr>
            <a:spLocks noGrp="1"/>
          </p:cNvSpPr>
          <p:nvPr>
            <p:ph type="sldNum" sz="quarter" idx="12"/>
          </p:nvPr>
        </p:nvSpPr>
        <p:spPr/>
        <p:txBody>
          <a:bodyPr/>
          <a:lstStyle/>
          <a:p>
            <a:fld id="{7D34BB6B-1E1A-9541-9560-488905BF54FF}" type="slidenum">
              <a:rPr kumimoji="1" lang="ja-JP" altLang="en-US" smtClean="0"/>
              <a:t>41</a:t>
            </a:fld>
            <a:endParaRPr kumimoji="1" lang="ja-JP" altLang="en-US"/>
          </a:p>
        </p:txBody>
      </p:sp>
      <p:sp>
        <p:nvSpPr>
          <p:cNvPr id="3" name="テキスト ボックス 2">
            <a:extLst>
              <a:ext uri="{FF2B5EF4-FFF2-40B4-BE49-F238E27FC236}">
                <a16:creationId xmlns:a16="http://schemas.microsoft.com/office/drawing/2014/main" id="{867FF07C-FAFC-AC44-A387-8212986DA837}"/>
              </a:ext>
            </a:extLst>
          </p:cNvPr>
          <p:cNvSpPr txBox="1"/>
          <p:nvPr/>
        </p:nvSpPr>
        <p:spPr>
          <a:xfrm>
            <a:off x="1842593" y="1214665"/>
            <a:ext cx="3585790" cy="440120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a:t>
            </a:r>
          </a:p>
          <a:p>
            <a:r>
              <a:rPr lang="en-US" altLang="ja-JP" sz="1400" dirty="0"/>
              <a:t>   &lt;dipole      value="</a:t>
            </a:r>
            <a:r>
              <a:rPr lang="en-US" altLang="ja-JP" sz="1400" dirty="0">
                <a:solidFill>
                  <a:srgbClr val="FF0000"/>
                </a:solidFill>
              </a:rPr>
              <a:t>false</a:t>
            </a:r>
            <a:r>
              <a:rPr lang="en-US" altLang="ja-JP" sz="1400" dirty="0"/>
              <a:t>" /&gt;</a:t>
            </a:r>
          </a:p>
          <a:p>
            <a:r>
              <a:rPr lang="en-US" altLang="ja-JP" sz="1400" dirty="0"/>
              <a:t>   &lt;</a:t>
            </a:r>
            <a:r>
              <a:rPr lang="en-US" altLang="ja-JP" sz="1400" dirty="0" err="1"/>
              <a:t>qchem</a:t>
            </a:r>
            <a:r>
              <a:rPr lang="en-US" altLang="ja-JP" sz="1400" dirty="0"/>
              <a:t> id="</a:t>
            </a:r>
            <a:r>
              <a:rPr lang="en-US" altLang="ja-JP" sz="1400" dirty="0" err="1"/>
              <a:t>ene</a:t>
            </a:r>
            <a:r>
              <a:rPr lang="en-US" altLang="ja-JP" sz="1400" dirty="0"/>
              <a:t>"&gt;</a:t>
            </a:r>
          </a:p>
          <a:p>
            <a:r>
              <a:rPr lang="en-US" altLang="ja-JP" sz="1400" dirty="0"/>
              <a:t>      ...</a:t>
            </a:r>
          </a:p>
          <a:p>
            <a:r>
              <a:rPr lang="en-US" altLang="ja-JP" sz="1400" dirty="0"/>
              <a:t>      &lt;title       value="CCSD(T)/cc-</a:t>
            </a:r>
            <a:r>
              <a:rPr lang="en-US" altLang="ja-JP" sz="1400" dirty="0" err="1"/>
              <a:t>pVTZ</a:t>
            </a:r>
            <a:r>
              <a:rPr lang="en-US" altLang="ja-JP" sz="1400" dirty="0"/>
              <a:t>" /&gt;</a:t>
            </a:r>
          </a:p>
          <a:p>
            <a:r>
              <a:rPr lang="en-US" altLang="ja-JP" sz="1400" dirty="0"/>
              <a:t>      &lt;template    value="</a:t>
            </a:r>
            <a:r>
              <a:rPr lang="en-US" altLang="ja-JP" sz="1400" dirty="0">
                <a:solidFill>
                  <a:srgbClr val="FF0000"/>
                </a:solidFill>
              </a:rPr>
              <a:t>GaussianTemplate3</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   &lt;grid&gt;</a:t>
            </a:r>
          </a:p>
          <a:p>
            <a:r>
              <a:rPr lang="en-US" altLang="ja-JP" sz="1400" dirty="0"/>
              <a:t>      &lt;QCID   value="</a:t>
            </a:r>
            <a:r>
              <a:rPr lang="en-US" altLang="ja-JP" sz="1400" dirty="0" err="1"/>
              <a:t>ene</a:t>
            </a:r>
            <a:r>
              <a:rPr lang="en-US" altLang="ja-JP" sz="1400" dirty="0"/>
              <a:t>" /&gt;</a:t>
            </a:r>
          </a:p>
          <a:p>
            <a:r>
              <a:rPr lang="en-US" altLang="ja-JP" sz="1400" dirty="0"/>
              <a:t>      &lt;</a:t>
            </a:r>
            <a:r>
              <a:rPr lang="en-US" altLang="ja-JP" sz="1400" dirty="0" err="1"/>
              <a:t>ngrid</a:t>
            </a:r>
            <a:r>
              <a:rPr lang="en-US" altLang="ja-JP" sz="1400" dirty="0"/>
              <a:t>  value="11" /&gt;</a:t>
            </a:r>
          </a:p>
          <a:p>
            <a:r>
              <a:rPr lang="en-US" altLang="ja-JP" sz="1400" dirty="0"/>
              <a:t>      &lt;mc1    value="1-6"/&gt;</a:t>
            </a:r>
          </a:p>
          <a:p>
            <a:r>
              <a:rPr lang="en-US" altLang="ja-JP" sz="1400" dirty="0"/>
              <a:t>   &lt;/grid&gt;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&lt;</a:t>
            </a:r>
            <a:r>
              <a:rPr lang="en-US" altLang="ja-JP" sz="1400" dirty="0" err="1"/>
              <a:t>ngrid</a:t>
            </a:r>
            <a:r>
              <a:rPr lang="en-US" altLang="ja-JP" sz="1400" dirty="0"/>
              <a:t>  value="9" /&gt;</a:t>
            </a:r>
          </a:p>
          <a:p>
            <a:r>
              <a:rPr lang="en-US" altLang="ja-JP" sz="1400" dirty="0"/>
              <a:t>      &lt;</a:t>
            </a:r>
            <a:r>
              <a:rPr lang="en-US" altLang="ja-JP" sz="1400" dirty="0" err="1"/>
              <a:t>mcstrength</a:t>
            </a:r>
            <a:r>
              <a:rPr lang="en-US" altLang="ja-JP" sz="1400" dirty="0"/>
              <a:t> value="10"/&gt;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"/&gt;</a:t>
            </a:r>
          </a:p>
          <a:p>
            <a:r>
              <a:rPr lang="en-US" altLang="ja-JP" sz="1400" dirty="0"/>
              <a:t>   &lt;/grid&gt;</a:t>
            </a:r>
          </a:p>
          <a:p>
            <a:r>
              <a:rPr lang="en-US" altLang="ja-JP" sz="1400" dirty="0"/>
              <a:t>&lt;/</a:t>
            </a:r>
            <a:r>
              <a:rPr lang="en-US" altLang="ja-JP" sz="1400" dirty="0" err="1"/>
              <a:t>makePES</a:t>
            </a:r>
            <a:r>
              <a:rPr lang="en-US" altLang="ja-JP" sz="1400" dirty="0"/>
              <a:t>&gt;</a:t>
            </a:r>
          </a:p>
        </p:txBody>
      </p:sp>
      <p:sp>
        <p:nvSpPr>
          <p:cNvPr id="4" name="正方形/長方形 3">
            <a:extLst>
              <a:ext uri="{FF2B5EF4-FFF2-40B4-BE49-F238E27FC236}">
                <a16:creationId xmlns:a16="http://schemas.microsoft.com/office/drawing/2014/main" id="{A11A4D28-6FBA-464B-B1A8-84A317232B86}"/>
              </a:ext>
            </a:extLst>
          </p:cNvPr>
          <p:cNvSpPr/>
          <p:nvPr/>
        </p:nvSpPr>
        <p:spPr>
          <a:xfrm>
            <a:off x="1527970" y="814637"/>
            <a:ext cx="6088060" cy="48559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5E20DC2D-2487-164A-977F-D2750B463ED3}"/>
              </a:ext>
            </a:extLst>
          </p:cNvPr>
          <p:cNvSpPr txBox="1"/>
          <p:nvPr/>
        </p:nvSpPr>
        <p:spPr>
          <a:xfrm>
            <a:off x="3886990" y="857496"/>
            <a:ext cx="1537537" cy="369332"/>
          </a:xfrm>
          <a:prstGeom prst="rect">
            <a:avLst/>
          </a:prstGeom>
          <a:noFill/>
        </p:spPr>
        <p:txBody>
          <a:bodyPr wrap="none" rtlCol="0">
            <a:spAutoFit/>
          </a:bodyPr>
          <a:lstStyle/>
          <a:p>
            <a:r>
              <a:rPr kumimoji="1" lang="en-US" altLang="ja-JP" dirty="0">
                <a:solidFill>
                  <a:schemeClr val="accent1"/>
                </a:solidFill>
              </a:rPr>
              <a:t>makePES2.xml</a:t>
            </a:r>
            <a:endParaRPr kumimoji="1" lang="ja-JP" altLang="en-US">
              <a:solidFill>
                <a:schemeClr val="accent1"/>
              </a:solidFill>
            </a:endParaRPr>
          </a:p>
        </p:txBody>
      </p:sp>
      <p:sp>
        <p:nvSpPr>
          <p:cNvPr id="8" name="フリーフォーム 7">
            <a:extLst>
              <a:ext uri="{FF2B5EF4-FFF2-40B4-BE49-F238E27FC236}">
                <a16:creationId xmlns:a16="http://schemas.microsoft.com/office/drawing/2014/main" id="{5333090D-1FF4-6E49-A5AC-918A4EC4BB05}"/>
              </a:ext>
            </a:extLst>
          </p:cNvPr>
          <p:cNvSpPr/>
          <p:nvPr/>
        </p:nvSpPr>
        <p:spPr>
          <a:xfrm>
            <a:off x="3993356" y="2440094"/>
            <a:ext cx="1793540" cy="1923149"/>
          </a:xfrm>
          <a:custGeom>
            <a:avLst/>
            <a:gdLst>
              <a:gd name="connsiteX0" fmla="*/ 1744910 w 1996580"/>
              <a:gd name="connsiteY0" fmla="*/ 0 h 1669410"/>
              <a:gd name="connsiteX1" fmla="*/ 1996580 w 1996580"/>
              <a:gd name="connsiteY1" fmla="*/ 0 h 1669410"/>
              <a:gd name="connsiteX2" fmla="*/ 1996580 w 1996580"/>
              <a:gd name="connsiteY2" fmla="*/ 1669410 h 1669410"/>
              <a:gd name="connsiteX3" fmla="*/ 0 w 1996580"/>
              <a:gd name="connsiteY3" fmla="*/ 1669410 h 1669410"/>
            </a:gdLst>
            <a:ahLst/>
            <a:cxnLst>
              <a:cxn ang="0">
                <a:pos x="connsiteX0" y="connsiteY0"/>
              </a:cxn>
              <a:cxn ang="0">
                <a:pos x="connsiteX1" y="connsiteY1"/>
              </a:cxn>
              <a:cxn ang="0">
                <a:pos x="connsiteX2" y="connsiteY2"/>
              </a:cxn>
              <a:cxn ang="0">
                <a:pos x="connsiteX3" y="connsiteY3"/>
              </a:cxn>
            </a:cxnLst>
            <a:rect l="l" t="t" r="r" b="b"/>
            <a:pathLst>
              <a:path w="1996580" h="1669410">
                <a:moveTo>
                  <a:pt x="1744910" y="0"/>
                </a:moveTo>
                <a:lnTo>
                  <a:pt x="1996580" y="0"/>
                </a:lnTo>
                <a:lnTo>
                  <a:pt x="1996580" y="1669410"/>
                </a:lnTo>
                <a:lnTo>
                  <a:pt x="0" y="1669410"/>
                </a:lnTo>
              </a:path>
            </a:pathLst>
          </a:custGeom>
          <a:noFill/>
          <a:ln w="12700">
            <a:solidFill>
              <a:schemeClr val="accent5"/>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F0663655-F155-3A4B-8DB5-D71E0C536693}"/>
              </a:ext>
            </a:extLst>
          </p:cNvPr>
          <p:cNvSpPr/>
          <p:nvPr/>
        </p:nvSpPr>
        <p:spPr>
          <a:xfrm>
            <a:off x="5380148" y="1942339"/>
            <a:ext cx="99989" cy="1007714"/>
          </a:xfrm>
          <a:prstGeom prst="rightBrace">
            <a:avLst>
              <a:gd name="adj1" fmla="val 48626"/>
              <a:gd name="adj2" fmla="val 5000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503CE99-9688-B64C-9395-E459A9117DF8}"/>
              </a:ext>
            </a:extLst>
          </p:cNvPr>
          <p:cNvSpPr txBox="1"/>
          <p:nvPr/>
        </p:nvSpPr>
        <p:spPr>
          <a:xfrm>
            <a:off x="708660" y="377190"/>
            <a:ext cx="7608253" cy="369332"/>
          </a:xfrm>
          <a:prstGeom prst="rect">
            <a:avLst/>
          </a:prstGeom>
          <a:noFill/>
        </p:spPr>
        <p:txBody>
          <a:bodyPr wrap="square" rtlCol="0">
            <a:spAutoFit/>
          </a:bodyPr>
          <a:lstStyle/>
          <a:p>
            <a:r>
              <a:rPr kumimoji="1" lang="en-US" altLang="ja-JP" dirty="0"/>
              <a:t>The input file for </a:t>
            </a:r>
            <a:r>
              <a:rPr kumimoji="1" lang="en-US" altLang="ja-JP" dirty="0" err="1"/>
              <a:t>MakePES</a:t>
            </a:r>
            <a:r>
              <a:rPr kumimoji="1" lang="en-US" altLang="ja-JP" dirty="0"/>
              <a:t> looks as follow:</a:t>
            </a:r>
            <a:endParaRPr kumimoji="1" lang="ja-JP" altLang="en-US"/>
          </a:p>
        </p:txBody>
      </p:sp>
      <p:sp>
        <p:nvSpPr>
          <p:cNvPr id="11" name="テキスト ボックス 10">
            <a:extLst>
              <a:ext uri="{FF2B5EF4-FFF2-40B4-BE49-F238E27FC236}">
                <a16:creationId xmlns:a16="http://schemas.microsoft.com/office/drawing/2014/main" id="{B0B62B03-83DD-A44F-8E50-F3F4678A041A}"/>
              </a:ext>
            </a:extLst>
          </p:cNvPr>
          <p:cNvSpPr txBox="1"/>
          <p:nvPr/>
        </p:nvSpPr>
        <p:spPr>
          <a:xfrm>
            <a:off x="4026199" y="1411166"/>
            <a:ext cx="3974802" cy="523220"/>
          </a:xfrm>
          <a:prstGeom prst="rect">
            <a:avLst/>
          </a:prstGeom>
          <a:noFill/>
        </p:spPr>
        <p:txBody>
          <a:bodyPr wrap="square" rtlCol="0">
            <a:spAutoFit/>
          </a:bodyPr>
          <a:lstStyle/>
          <a:p>
            <a:r>
              <a:rPr kumimoji="1" lang="en-US" altLang="ja-JP" sz="1400" dirty="0">
                <a:solidFill>
                  <a:srgbClr val="FF0000"/>
                </a:solidFill>
              </a:rPr>
              <a:t>Dipole is turned off because CCSD(T) does not provide a dipole moment.</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745CF66D-0483-5C42-A0CA-9BE0BD79E18D}"/>
              </a:ext>
            </a:extLst>
          </p:cNvPr>
          <p:cNvSpPr txBox="1"/>
          <p:nvPr/>
        </p:nvSpPr>
        <p:spPr>
          <a:xfrm>
            <a:off x="4026199" y="5085184"/>
            <a:ext cx="3225501" cy="523220"/>
          </a:xfrm>
          <a:prstGeom prst="rect">
            <a:avLst/>
          </a:prstGeom>
          <a:noFill/>
        </p:spPr>
        <p:txBody>
          <a:bodyPr wrap="square" rtlCol="0">
            <a:spAutoFit/>
          </a:bodyPr>
          <a:lstStyle/>
          <a:p>
            <a:r>
              <a:rPr lang="en-US" altLang="ja-JP" sz="1400" dirty="0">
                <a:solidFill>
                  <a:srgbClr val="FF0000"/>
                </a:solidFill>
              </a:rPr>
              <a:t>use the mop file generated in the last step.</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121A0B88-28FC-734B-97DF-35FCC864319D}"/>
              </a:ext>
            </a:extLst>
          </p:cNvPr>
          <p:cNvSpPr txBox="1"/>
          <p:nvPr/>
        </p:nvSpPr>
        <p:spPr>
          <a:xfrm>
            <a:off x="4026199" y="3212976"/>
            <a:ext cx="1320501" cy="307777"/>
          </a:xfrm>
          <a:prstGeom prst="rect">
            <a:avLst/>
          </a:prstGeom>
          <a:noFill/>
        </p:spPr>
        <p:txBody>
          <a:bodyPr wrap="square" rtlCol="0">
            <a:spAutoFit/>
          </a:bodyPr>
          <a:lstStyle/>
          <a:p>
            <a:r>
              <a:rPr lang="en-US" altLang="ja-JP" sz="1400" dirty="0">
                <a:solidFill>
                  <a:srgbClr val="FF0000"/>
                </a:solidFill>
              </a:rPr>
              <a:t>1MR-grid PES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829B15B1-F64B-4B4F-AC16-1218C23A8D00}"/>
              </a:ext>
            </a:extLst>
          </p:cNvPr>
          <p:cNvSpPr txBox="1"/>
          <p:nvPr/>
        </p:nvSpPr>
        <p:spPr>
          <a:xfrm>
            <a:off x="4026199" y="4437112"/>
            <a:ext cx="2082501" cy="307777"/>
          </a:xfrm>
          <a:prstGeom prst="rect">
            <a:avLst/>
          </a:prstGeom>
          <a:noFill/>
        </p:spPr>
        <p:txBody>
          <a:bodyPr wrap="square" rtlCol="0">
            <a:spAutoFit/>
          </a:bodyPr>
          <a:lstStyle/>
          <a:p>
            <a:r>
              <a:rPr lang="en-US" altLang="ja-JP" sz="1400" dirty="0">
                <a:solidFill>
                  <a:srgbClr val="FF0000"/>
                </a:solidFill>
              </a:rPr>
              <a:t>Grid PES with MCS &gt; 10</a:t>
            </a:r>
            <a:endParaRPr kumimoji="1" lang="ja-JP" altLang="en-US" sz="1400">
              <a:solidFill>
                <a:srgbClr val="FF0000"/>
              </a:solidFill>
            </a:endParaRPr>
          </a:p>
        </p:txBody>
      </p:sp>
    </p:spTree>
    <p:extLst>
      <p:ext uri="{BB962C8B-B14F-4D97-AF65-F5344CB8AC3E}">
        <p14:creationId xmlns:p14="http://schemas.microsoft.com/office/powerpoint/2010/main" val="25458548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B7A2744-7652-9B45-AFB8-39181CA65279}"/>
              </a:ext>
            </a:extLst>
          </p:cNvPr>
          <p:cNvSpPr>
            <a:spLocks noGrp="1"/>
          </p:cNvSpPr>
          <p:nvPr>
            <p:ph type="sldNum" sz="quarter" idx="12"/>
          </p:nvPr>
        </p:nvSpPr>
        <p:spPr/>
        <p:txBody>
          <a:bodyPr/>
          <a:lstStyle/>
          <a:p>
            <a:fld id="{7D34BB6B-1E1A-9541-9560-488905BF54FF}" type="slidenum">
              <a:rPr kumimoji="1" lang="ja-JP" altLang="en-US" smtClean="0"/>
              <a:t>42</a:t>
            </a:fld>
            <a:endParaRPr kumimoji="1" lang="ja-JP" altLang="en-US"/>
          </a:p>
        </p:txBody>
      </p:sp>
      <p:sp>
        <p:nvSpPr>
          <p:cNvPr id="3" name="テキスト ボックス 2">
            <a:extLst>
              <a:ext uri="{FF2B5EF4-FFF2-40B4-BE49-F238E27FC236}">
                <a16:creationId xmlns:a16="http://schemas.microsoft.com/office/drawing/2014/main" id="{8EE76903-A5D6-DD48-823B-47D21F910D41}"/>
              </a:ext>
            </a:extLst>
          </p:cNvPr>
          <p:cNvSpPr txBox="1"/>
          <p:nvPr/>
        </p:nvSpPr>
        <p:spPr>
          <a:xfrm>
            <a:off x="1417636" y="1207132"/>
            <a:ext cx="4077911" cy="523220"/>
          </a:xfrm>
          <a:prstGeom prst="rect">
            <a:avLst/>
          </a:prstGeom>
          <a:noFill/>
        </p:spPr>
        <p:txBody>
          <a:bodyPr wrap="none" rtlCol="0">
            <a:spAutoFit/>
          </a:bodyPr>
          <a:lstStyle/>
          <a:p>
            <a:r>
              <a:rPr lang="en-US" altLang="ja-JP" sz="1400" dirty="0"/>
              <a:t>…</a:t>
            </a:r>
          </a:p>
          <a:p>
            <a:r>
              <a:rPr lang="en-US" altLang="ja-JP" sz="1400" dirty="0"/>
              <a:t>#P </a:t>
            </a:r>
            <a:r>
              <a:rPr lang="en-US" altLang="ja-JP" sz="1400" dirty="0">
                <a:solidFill>
                  <a:srgbClr val="FF0000"/>
                </a:solidFill>
              </a:rPr>
              <a:t>CCSD(T)/CC-PVTZ </a:t>
            </a:r>
            <a:r>
              <a:rPr lang="en-US" altLang="ja-JP" sz="1400" dirty="0"/>
              <a:t>NOSYMMETRY MAXDISK=240GB</a:t>
            </a:r>
          </a:p>
        </p:txBody>
      </p:sp>
      <p:sp>
        <p:nvSpPr>
          <p:cNvPr id="4" name="正方形/長方形 3">
            <a:extLst>
              <a:ext uri="{FF2B5EF4-FFF2-40B4-BE49-F238E27FC236}">
                <a16:creationId xmlns:a16="http://schemas.microsoft.com/office/drawing/2014/main" id="{91DA25A1-9D2E-434E-90F7-BC145631279A}"/>
              </a:ext>
            </a:extLst>
          </p:cNvPr>
          <p:cNvSpPr/>
          <p:nvPr/>
        </p:nvSpPr>
        <p:spPr>
          <a:xfrm>
            <a:off x="1273176" y="796922"/>
            <a:ext cx="6597647" cy="101917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A0E53029-6BF6-FC43-94E4-9D9759C3E9E7}"/>
              </a:ext>
            </a:extLst>
          </p:cNvPr>
          <p:cNvSpPr txBox="1"/>
          <p:nvPr/>
        </p:nvSpPr>
        <p:spPr>
          <a:xfrm>
            <a:off x="3625811" y="868355"/>
            <a:ext cx="2009396" cy="369332"/>
          </a:xfrm>
          <a:prstGeom prst="rect">
            <a:avLst/>
          </a:prstGeom>
          <a:noFill/>
        </p:spPr>
        <p:txBody>
          <a:bodyPr wrap="none" rtlCol="0">
            <a:spAutoFit/>
          </a:bodyPr>
          <a:lstStyle/>
          <a:p>
            <a:r>
              <a:rPr kumimoji="1" lang="en-US" altLang="ja-JP" dirty="0">
                <a:solidFill>
                  <a:schemeClr val="accent1"/>
                </a:solidFill>
              </a:rPr>
              <a:t>GaussianTemplate3</a:t>
            </a:r>
            <a:endParaRPr kumimoji="1" lang="ja-JP" altLang="en-US">
              <a:solidFill>
                <a:schemeClr val="accent1"/>
              </a:solidFill>
            </a:endParaRPr>
          </a:p>
        </p:txBody>
      </p:sp>
      <p:sp>
        <p:nvSpPr>
          <p:cNvPr id="6" name="テキスト ボックス 5">
            <a:extLst>
              <a:ext uri="{FF2B5EF4-FFF2-40B4-BE49-F238E27FC236}">
                <a16:creationId xmlns:a16="http://schemas.microsoft.com/office/drawing/2014/main" id="{A71658DC-CC40-A246-856C-3F1C1B79E54D}"/>
              </a:ext>
            </a:extLst>
          </p:cNvPr>
          <p:cNvSpPr txBox="1"/>
          <p:nvPr/>
        </p:nvSpPr>
        <p:spPr>
          <a:xfrm>
            <a:off x="708660" y="377190"/>
            <a:ext cx="7608253" cy="369332"/>
          </a:xfrm>
          <a:prstGeom prst="rect">
            <a:avLst/>
          </a:prstGeom>
          <a:noFill/>
        </p:spPr>
        <p:txBody>
          <a:bodyPr wrap="square" rtlCol="0">
            <a:spAutoFit/>
          </a:bodyPr>
          <a:lstStyle/>
          <a:p>
            <a:r>
              <a:rPr kumimoji="1" lang="en-US" altLang="ja-JP" dirty="0"/>
              <a:t>The template input file for CCSD(T)/cc-</a:t>
            </a:r>
            <a:r>
              <a:rPr kumimoji="1" lang="en-US" altLang="ja-JP" dirty="0" err="1"/>
              <a:t>pVTZ</a:t>
            </a:r>
            <a:r>
              <a:rPr kumimoji="1" lang="en-US" altLang="ja-JP" dirty="0"/>
              <a:t> is as follow</a:t>
            </a:r>
            <a:endParaRPr kumimoji="1" lang="ja-JP" altLang="en-US"/>
          </a:p>
        </p:txBody>
      </p:sp>
      <p:sp>
        <p:nvSpPr>
          <p:cNvPr id="7" name="テキスト ボックス 6">
            <a:extLst>
              <a:ext uri="{FF2B5EF4-FFF2-40B4-BE49-F238E27FC236}">
                <a16:creationId xmlns:a16="http://schemas.microsoft.com/office/drawing/2014/main" id="{02B7159C-9A2E-9D41-89E4-A4614B02C62A}"/>
              </a:ext>
            </a:extLst>
          </p:cNvPr>
          <p:cNvSpPr txBox="1"/>
          <p:nvPr/>
        </p:nvSpPr>
        <p:spPr>
          <a:xfrm>
            <a:off x="1015038" y="2410936"/>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–f makePES2.xml &gt;&amp; makePES2.out</a:t>
            </a:r>
          </a:p>
        </p:txBody>
      </p:sp>
      <p:sp>
        <p:nvSpPr>
          <p:cNvPr id="8" name="テキスト ボックス 7">
            <a:extLst>
              <a:ext uri="{FF2B5EF4-FFF2-40B4-BE49-F238E27FC236}">
                <a16:creationId xmlns:a16="http://schemas.microsoft.com/office/drawing/2014/main" id="{91534084-F9CD-5746-AE26-28310F538A11}"/>
              </a:ext>
            </a:extLst>
          </p:cNvPr>
          <p:cNvSpPr txBox="1"/>
          <p:nvPr/>
        </p:nvSpPr>
        <p:spPr>
          <a:xfrm>
            <a:off x="708660" y="1938412"/>
            <a:ext cx="7608253" cy="369332"/>
          </a:xfrm>
          <a:prstGeom prst="rect">
            <a:avLst/>
          </a:prstGeom>
          <a:noFill/>
        </p:spPr>
        <p:txBody>
          <a:bodyPr wrap="square" rtlCol="0">
            <a:spAutoFit/>
          </a:bodyPr>
          <a:lstStyle/>
          <a:p>
            <a:r>
              <a:rPr kumimoji="1" lang="en-US" altLang="ja-JP" dirty="0"/>
              <a:t>Run the program by typing,</a:t>
            </a:r>
            <a:endParaRPr kumimoji="1" lang="ja-JP" altLang="en-US"/>
          </a:p>
        </p:txBody>
      </p:sp>
      <p:sp>
        <p:nvSpPr>
          <p:cNvPr id="9" name="テキスト ボックス 8">
            <a:extLst>
              <a:ext uri="{FF2B5EF4-FFF2-40B4-BE49-F238E27FC236}">
                <a16:creationId xmlns:a16="http://schemas.microsoft.com/office/drawing/2014/main" id="{702D9991-CAD3-E043-8FC7-918293549683}"/>
              </a:ext>
            </a:extLst>
          </p:cNvPr>
          <p:cNvSpPr txBox="1"/>
          <p:nvPr/>
        </p:nvSpPr>
        <p:spPr>
          <a:xfrm>
            <a:off x="711954" y="3214228"/>
            <a:ext cx="7604960" cy="646331"/>
          </a:xfrm>
          <a:prstGeom prst="rect">
            <a:avLst/>
          </a:prstGeom>
          <a:noFill/>
        </p:spPr>
        <p:txBody>
          <a:bodyPr wrap="square" rtlCol="0">
            <a:spAutoFit/>
          </a:bodyPr>
          <a:lstStyle/>
          <a:p>
            <a:r>
              <a:rPr kumimoji="1" lang="en-US" altLang="ja-JP" dirty="0"/>
              <a:t>When the calculation is done, you will find the following pot files in the current directory.</a:t>
            </a:r>
            <a:endParaRPr kumimoji="1" lang="ja-JP" altLang="en-US"/>
          </a:p>
        </p:txBody>
      </p:sp>
      <p:sp>
        <p:nvSpPr>
          <p:cNvPr id="10" name="テキスト ボックス 9">
            <a:extLst>
              <a:ext uri="{FF2B5EF4-FFF2-40B4-BE49-F238E27FC236}">
                <a16:creationId xmlns:a16="http://schemas.microsoft.com/office/drawing/2014/main" id="{80E4B580-A900-A445-BDF9-93FF5E73A31E}"/>
              </a:ext>
            </a:extLst>
          </p:cNvPr>
          <p:cNvSpPr txBox="1"/>
          <p:nvPr/>
        </p:nvSpPr>
        <p:spPr>
          <a:xfrm>
            <a:off x="1015038" y="3954881"/>
            <a:ext cx="7301875" cy="1169551"/>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ls *pot</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q3q2.pot    q5q1.pot    q6q1.pot    q6q4.pot</a:t>
            </a:r>
          </a:p>
          <a:p>
            <a:r>
              <a:rPr lang="en-US" altLang="ja-JP" sz="1400" dirty="0">
                <a:latin typeface="Courier" charset="0"/>
                <a:ea typeface="Courier" charset="0"/>
                <a:cs typeface="Courier" charset="0"/>
              </a:rPr>
              <a:t>q1.pot      q4.pot      q5q2.pot    q6q2.pot    q6q4q2.pot</a:t>
            </a:r>
          </a:p>
          <a:p>
            <a:r>
              <a:rPr lang="en-US" altLang="ja-JP" sz="1400" dirty="0">
                <a:latin typeface="Courier" charset="0"/>
                <a:ea typeface="Courier" charset="0"/>
                <a:cs typeface="Courier" charset="0"/>
              </a:rPr>
              <a:t>q2.pot      q4q2.pot    q5q3.pot    q6q3.pot    q6q5.pot</a:t>
            </a:r>
          </a:p>
          <a:p>
            <a:r>
              <a:rPr lang="en-US" altLang="ja-JP" sz="1400" dirty="0">
                <a:latin typeface="Courier" charset="0"/>
                <a:ea typeface="Courier" charset="0"/>
                <a:cs typeface="Courier" charset="0"/>
              </a:rPr>
              <a:t>q3.pot      q5.pot      q6.pot      q6q3q2.pot</a:t>
            </a:r>
            <a:endParaRPr kumimoji="1" lang="en-US" altLang="ja-JP" sz="1400" dirty="0">
              <a:solidFill>
                <a:srgbClr val="FF0000"/>
              </a:solidFill>
              <a:latin typeface="Courier" charset="0"/>
              <a:ea typeface="Courier" charset="0"/>
              <a:cs typeface="Courier" charset="0"/>
            </a:endParaRPr>
          </a:p>
        </p:txBody>
      </p:sp>
      <p:sp>
        <p:nvSpPr>
          <p:cNvPr id="11" name="テキスト ボックス 10">
            <a:extLst>
              <a:ext uri="{FF2B5EF4-FFF2-40B4-BE49-F238E27FC236}">
                <a16:creationId xmlns:a16="http://schemas.microsoft.com/office/drawing/2014/main" id="{931A75DB-ACAC-4B49-BAC3-3434E74AC7B4}"/>
              </a:ext>
            </a:extLst>
          </p:cNvPr>
          <p:cNvSpPr txBox="1"/>
          <p:nvPr/>
        </p:nvSpPr>
        <p:spPr>
          <a:xfrm>
            <a:off x="1015038" y="5750580"/>
            <a:ext cx="7301875" cy="523220"/>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mkdir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pes_ccsdt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mv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*pot </a:t>
            </a:r>
            <a:r>
              <a:rPr lang="en-US" altLang="ja-JP" sz="1400" dirty="0" err="1">
                <a:latin typeface="Courier" charset="0"/>
                <a:ea typeface="Courier" charset="0"/>
                <a:cs typeface="Courier" charset="0"/>
              </a:rPr>
              <a:t>pes_ccsdt</a:t>
            </a:r>
            <a:endParaRPr lang="en-US" altLang="ja-JP" sz="1400" dirty="0">
              <a:latin typeface="Courier" charset="0"/>
              <a:ea typeface="Courier" charset="0"/>
              <a:cs typeface="Courier" charset="0"/>
            </a:endParaRPr>
          </a:p>
        </p:txBody>
      </p:sp>
      <p:sp>
        <p:nvSpPr>
          <p:cNvPr id="12" name="テキスト ボックス 11">
            <a:extLst>
              <a:ext uri="{FF2B5EF4-FFF2-40B4-BE49-F238E27FC236}">
                <a16:creationId xmlns:a16="http://schemas.microsoft.com/office/drawing/2014/main" id="{A8A9D94D-9355-4945-8E18-38D56E715813}"/>
              </a:ext>
            </a:extLst>
          </p:cNvPr>
          <p:cNvSpPr txBox="1"/>
          <p:nvPr/>
        </p:nvSpPr>
        <p:spPr>
          <a:xfrm>
            <a:off x="711954" y="5258792"/>
            <a:ext cx="7604960" cy="369332"/>
          </a:xfrm>
          <a:prstGeom prst="rect">
            <a:avLst/>
          </a:prstGeom>
          <a:noFill/>
        </p:spPr>
        <p:txBody>
          <a:bodyPr wrap="square" rtlCol="0">
            <a:spAutoFit/>
          </a:bodyPr>
          <a:lstStyle/>
          <a:p>
            <a:r>
              <a:rPr kumimoji="1" lang="en-US" altLang="ja-JP" dirty="0"/>
              <a:t>Again, we will save all the CCSD(T) data to a directory,</a:t>
            </a:r>
            <a:endParaRPr kumimoji="1" lang="ja-JP" altLang="en-US"/>
          </a:p>
        </p:txBody>
      </p:sp>
    </p:spTree>
    <p:extLst>
      <p:ext uri="{BB962C8B-B14F-4D97-AF65-F5344CB8AC3E}">
        <p14:creationId xmlns:p14="http://schemas.microsoft.com/office/powerpoint/2010/main" val="856799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7A65C7E-71D6-3742-8755-7EF73FFC9137}"/>
              </a:ext>
            </a:extLst>
          </p:cNvPr>
          <p:cNvSpPr>
            <a:spLocks noGrp="1"/>
          </p:cNvSpPr>
          <p:nvPr>
            <p:ph type="sldNum" sz="quarter" idx="12"/>
          </p:nvPr>
        </p:nvSpPr>
        <p:spPr/>
        <p:txBody>
          <a:bodyPr/>
          <a:lstStyle/>
          <a:p>
            <a:fld id="{7D34BB6B-1E1A-9541-9560-488905BF54FF}" type="slidenum">
              <a:rPr kumimoji="1" lang="ja-JP" altLang="en-US" smtClean="0"/>
              <a:t>43</a:t>
            </a:fld>
            <a:endParaRPr kumimoji="1" lang="ja-JP" altLang="en-US"/>
          </a:p>
        </p:txBody>
      </p:sp>
      <p:sp>
        <p:nvSpPr>
          <p:cNvPr id="5" name="テキスト ボックス 4">
            <a:extLst>
              <a:ext uri="{FF2B5EF4-FFF2-40B4-BE49-F238E27FC236}">
                <a16:creationId xmlns:a16="http://schemas.microsoft.com/office/drawing/2014/main" id="{CACC030D-17DE-4345-BCA4-EEB87B0AD1AB}"/>
              </a:ext>
            </a:extLst>
          </p:cNvPr>
          <p:cNvSpPr txBox="1"/>
          <p:nvPr/>
        </p:nvSpPr>
        <p:spPr>
          <a:xfrm>
            <a:off x="1015038" y="1050280"/>
            <a:ext cx="7301875" cy="1384995"/>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mkdir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mv prop_no_1.mop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$b3lypdir/*pot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ccsdtdir</a:t>
            </a:r>
            <a:r>
              <a:rPr lang="en-US" altLang="ja-JP" sz="1400" dirty="0">
                <a:latin typeface="Courier" charset="0"/>
                <a:ea typeface="Courier" charset="0"/>
                <a:cs typeface="Courier" charset="0"/>
              </a:rPr>
              <a:t>/*pot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endParaRPr kumimoji="1" lang="en-US" altLang="ja-JP" sz="1400" dirty="0">
              <a:solidFill>
                <a:srgbClr val="FF0000"/>
              </a:solidFill>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$b3lypdir/*dipole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EDBBA6AC-39AF-5648-A0CF-1C038700EDEC}"/>
              </a:ext>
            </a:extLst>
          </p:cNvPr>
          <p:cNvSpPr txBox="1"/>
          <p:nvPr/>
        </p:nvSpPr>
        <p:spPr>
          <a:xfrm>
            <a:off x="711954" y="597892"/>
            <a:ext cx="7604960" cy="369332"/>
          </a:xfrm>
          <a:prstGeom prst="rect">
            <a:avLst/>
          </a:prstGeom>
          <a:noFill/>
        </p:spPr>
        <p:txBody>
          <a:bodyPr wrap="square" rtlCol="0">
            <a:spAutoFit/>
          </a:bodyPr>
          <a:lstStyle/>
          <a:p>
            <a:r>
              <a:rPr kumimoji="1" lang="en-US" altLang="ja-JP" dirty="0"/>
              <a:t>We now compile the PES data in one directory,</a:t>
            </a:r>
            <a:endParaRPr kumimoji="1" lang="ja-JP" altLang="en-US"/>
          </a:p>
        </p:txBody>
      </p:sp>
      <p:sp>
        <p:nvSpPr>
          <p:cNvPr id="7" name="テキスト ボックス 6">
            <a:extLst>
              <a:ext uri="{FF2B5EF4-FFF2-40B4-BE49-F238E27FC236}">
                <a16:creationId xmlns:a16="http://schemas.microsoft.com/office/drawing/2014/main" id="{A31147FD-AC2F-A347-8A62-84B284C118F2}"/>
              </a:ext>
            </a:extLst>
          </p:cNvPr>
          <p:cNvSpPr txBox="1"/>
          <p:nvPr/>
        </p:nvSpPr>
        <p:spPr>
          <a:xfrm>
            <a:off x="4648200" y="1282700"/>
            <a:ext cx="468398" cy="307777"/>
          </a:xfrm>
          <a:prstGeom prst="rect">
            <a:avLst/>
          </a:prstGeom>
          <a:noFill/>
        </p:spPr>
        <p:txBody>
          <a:bodyPr wrap="none" rtlCol="0">
            <a:spAutoFit/>
          </a:bodyPr>
          <a:lstStyle/>
          <a:p>
            <a:r>
              <a:rPr kumimoji="1" lang="en-US" altLang="ja-JP" sz="1400">
                <a:solidFill>
                  <a:srgbClr val="FF0000"/>
                </a:solidFill>
              </a:rPr>
              <a:t>QFF</a:t>
            </a:r>
            <a:endParaRPr kumimoji="1" lang="ja-JP" altLang="en-US" sz="1400">
              <a:solidFill>
                <a:srgbClr val="FF0000"/>
              </a:solidFill>
            </a:endParaRPr>
          </a:p>
        </p:txBody>
      </p:sp>
      <p:sp>
        <p:nvSpPr>
          <p:cNvPr id="8" name="テキスト ボックス 7">
            <a:extLst>
              <a:ext uri="{FF2B5EF4-FFF2-40B4-BE49-F238E27FC236}">
                <a16:creationId xmlns:a16="http://schemas.microsoft.com/office/drawing/2014/main" id="{367EE977-9F6E-9B4F-95FB-5B06542939BF}"/>
              </a:ext>
            </a:extLst>
          </p:cNvPr>
          <p:cNvSpPr txBox="1"/>
          <p:nvPr/>
        </p:nvSpPr>
        <p:spPr>
          <a:xfrm>
            <a:off x="4648200" y="1484784"/>
            <a:ext cx="2420727" cy="307777"/>
          </a:xfrm>
          <a:prstGeom prst="rect">
            <a:avLst/>
          </a:prstGeom>
          <a:noFill/>
        </p:spPr>
        <p:txBody>
          <a:bodyPr wrap="none" rtlCol="0">
            <a:spAutoFit/>
          </a:bodyPr>
          <a:lstStyle/>
          <a:p>
            <a:r>
              <a:rPr kumimoji="1" lang="en-US" altLang="ja-JP" sz="1400" dirty="0">
                <a:solidFill>
                  <a:srgbClr val="FF0000"/>
                </a:solidFill>
              </a:rPr>
              <a:t>2MR-, 3MR-Grid PES (MCS &gt; 1)</a:t>
            </a:r>
            <a:endParaRPr kumimoji="1" lang="ja-JP" altLang="en-US" sz="1400">
              <a:solidFill>
                <a:srgbClr val="FF0000"/>
              </a:solidFill>
            </a:endParaRPr>
          </a:p>
        </p:txBody>
      </p:sp>
      <p:sp>
        <p:nvSpPr>
          <p:cNvPr id="9" name="テキスト ボックス 8">
            <a:extLst>
              <a:ext uri="{FF2B5EF4-FFF2-40B4-BE49-F238E27FC236}">
                <a16:creationId xmlns:a16="http://schemas.microsoft.com/office/drawing/2014/main" id="{AE58E7D2-C715-FA43-AB95-778DAF18393F}"/>
              </a:ext>
            </a:extLst>
          </p:cNvPr>
          <p:cNvSpPr txBox="1"/>
          <p:nvPr/>
        </p:nvSpPr>
        <p:spPr>
          <a:xfrm>
            <a:off x="4648200" y="1700808"/>
            <a:ext cx="3520387" cy="307777"/>
          </a:xfrm>
          <a:prstGeom prst="rect">
            <a:avLst/>
          </a:prstGeom>
          <a:noFill/>
        </p:spPr>
        <p:txBody>
          <a:bodyPr wrap="none" rtlCol="0">
            <a:spAutoFit/>
          </a:bodyPr>
          <a:lstStyle/>
          <a:p>
            <a:r>
              <a:rPr kumimoji="1" lang="en-US" altLang="ja-JP" sz="1400" dirty="0">
                <a:solidFill>
                  <a:srgbClr val="FF0000"/>
                </a:solidFill>
              </a:rPr>
              <a:t>1MR-grid and 2MR-, 3MR-grid PES (MCS &gt; 10)</a:t>
            </a:r>
            <a:endParaRPr kumimoji="1" lang="ja-JP" altLang="en-US" sz="1400">
              <a:solidFill>
                <a:srgbClr val="FF0000"/>
              </a:solidFill>
            </a:endParaRPr>
          </a:p>
        </p:txBody>
      </p:sp>
      <p:sp>
        <p:nvSpPr>
          <p:cNvPr id="10" name="テキスト ボックス 9">
            <a:extLst>
              <a:ext uri="{FF2B5EF4-FFF2-40B4-BE49-F238E27FC236}">
                <a16:creationId xmlns:a16="http://schemas.microsoft.com/office/drawing/2014/main" id="{1B4DC81D-01CF-224E-A64D-7657BF8A3666}"/>
              </a:ext>
            </a:extLst>
          </p:cNvPr>
          <p:cNvSpPr txBox="1"/>
          <p:nvPr/>
        </p:nvSpPr>
        <p:spPr>
          <a:xfrm>
            <a:off x="4648200" y="2132856"/>
            <a:ext cx="1891480" cy="307777"/>
          </a:xfrm>
          <a:prstGeom prst="rect">
            <a:avLst/>
          </a:prstGeom>
          <a:noFill/>
        </p:spPr>
        <p:txBody>
          <a:bodyPr wrap="none" rtlCol="0">
            <a:spAutoFit/>
          </a:bodyPr>
          <a:lstStyle/>
          <a:p>
            <a:r>
              <a:rPr kumimoji="1" lang="en-US" altLang="ja-JP" sz="1400" dirty="0">
                <a:solidFill>
                  <a:srgbClr val="FF0000"/>
                </a:solidFill>
              </a:rPr>
              <a:t>Dipole moment surface</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29641747-6C74-C441-A93B-29C7FFAD3190}"/>
              </a:ext>
            </a:extLst>
          </p:cNvPr>
          <p:cNvSpPr txBox="1"/>
          <p:nvPr/>
        </p:nvSpPr>
        <p:spPr>
          <a:xfrm>
            <a:off x="711954" y="2852936"/>
            <a:ext cx="7604960" cy="369332"/>
          </a:xfrm>
          <a:prstGeom prst="rect">
            <a:avLst/>
          </a:prstGeom>
          <a:noFill/>
        </p:spPr>
        <p:txBody>
          <a:bodyPr wrap="square" rtlCol="0">
            <a:spAutoFit/>
          </a:bodyPr>
          <a:lstStyle/>
          <a:p>
            <a:r>
              <a:rPr kumimoji="1" lang="en-US" altLang="ja-JP" dirty="0"/>
              <a:t>We will use this PES for vibrational calculations. </a:t>
            </a:r>
            <a:r>
              <a:rPr lang="en-US" altLang="ja-JP" dirty="0"/>
              <a:t>See the Users’ guide to </a:t>
            </a:r>
            <a:r>
              <a:rPr lang="en-US" altLang="ja-JP" dirty="0" err="1"/>
              <a:t>FSindo</a:t>
            </a:r>
            <a:r>
              <a:rPr lang="en-US" altLang="ja-JP" dirty="0"/>
              <a:t>.</a:t>
            </a:r>
            <a:endParaRPr kumimoji="1" lang="ja-JP" altLang="en-US"/>
          </a:p>
        </p:txBody>
      </p:sp>
    </p:spTree>
    <p:extLst>
      <p:ext uri="{BB962C8B-B14F-4D97-AF65-F5344CB8AC3E}">
        <p14:creationId xmlns:p14="http://schemas.microsoft.com/office/powerpoint/2010/main" val="1850841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88F6051-075A-9F4D-B94D-F7FE6041D398}"/>
              </a:ext>
            </a:extLst>
          </p:cNvPr>
          <p:cNvSpPr>
            <a:spLocks noGrp="1"/>
          </p:cNvSpPr>
          <p:nvPr>
            <p:ph type="sldNum" sz="quarter" idx="12"/>
          </p:nvPr>
        </p:nvSpPr>
        <p:spPr/>
        <p:txBody>
          <a:bodyPr/>
          <a:lstStyle/>
          <a:p>
            <a:fld id="{7D34BB6B-1E1A-9541-9560-488905BF54FF}" type="slidenum">
              <a:rPr kumimoji="1" lang="ja-JP" altLang="en-US" smtClean="0"/>
              <a:t>44</a:t>
            </a:fld>
            <a:endParaRPr kumimoji="1" lang="ja-JP" altLang="en-US"/>
          </a:p>
        </p:txBody>
      </p:sp>
      <p:sp>
        <p:nvSpPr>
          <p:cNvPr id="3" name="テキスト ボックス 2">
            <a:extLst>
              <a:ext uri="{FF2B5EF4-FFF2-40B4-BE49-F238E27FC236}">
                <a16:creationId xmlns:a16="http://schemas.microsoft.com/office/drawing/2014/main" id="{ED1038CA-5217-AF40-836A-72E8CC6B8191}"/>
              </a:ext>
            </a:extLst>
          </p:cNvPr>
          <p:cNvSpPr txBox="1"/>
          <p:nvPr/>
        </p:nvSpPr>
        <p:spPr>
          <a:xfrm>
            <a:off x="391885" y="171448"/>
            <a:ext cx="1986506" cy="461665"/>
          </a:xfrm>
          <a:prstGeom prst="rect">
            <a:avLst/>
          </a:prstGeom>
          <a:noFill/>
        </p:spPr>
        <p:txBody>
          <a:bodyPr wrap="none" rtlCol="0">
            <a:spAutoFit/>
          </a:bodyPr>
          <a:lstStyle/>
          <a:p>
            <a:pPr>
              <a:defRPr/>
            </a:pPr>
            <a:r>
              <a:rPr lang="en-US" altLang="ja-JP" sz="2400" dirty="0">
                <a:solidFill>
                  <a:srgbClr val="000000"/>
                </a:solidFill>
                <a:cs typeface="メイリオ" charset="-128"/>
              </a:rPr>
              <a:t>4. TIP and FAQ</a:t>
            </a:r>
          </a:p>
        </p:txBody>
      </p:sp>
      <p:cxnSp>
        <p:nvCxnSpPr>
          <p:cNvPr id="4" name="直線コネクタ 3">
            <a:extLst>
              <a:ext uri="{FF2B5EF4-FFF2-40B4-BE49-F238E27FC236}">
                <a16:creationId xmlns:a16="http://schemas.microsoft.com/office/drawing/2014/main" id="{6AD0D248-F647-CD44-A5AE-CA6A6659EF29}"/>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25AE4695-3B02-CF46-A02D-4A7FFCDF460E}"/>
              </a:ext>
            </a:extLst>
          </p:cNvPr>
          <p:cNvSpPr txBox="1"/>
          <p:nvPr/>
        </p:nvSpPr>
        <p:spPr>
          <a:xfrm>
            <a:off x="1015039" y="1919680"/>
            <a:ext cx="6300162" cy="30777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touch terminate</a:t>
            </a:r>
          </a:p>
        </p:txBody>
      </p:sp>
      <p:sp>
        <p:nvSpPr>
          <p:cNvPr id="6" name="テキスト ボックス 5">
            <a:extLst>
              <a:ext uri="{FF2B5EF4-FFF2-40B4-BE49-F238E27FC236}">
                <a16:creationId xmlns:a16="http://schemas.microsoft.com/office/drawing/2014/main" id="{D6807FC1-DD40-2342-945F-FC518BB7A1BF}"/>
              </a:ext>
            </a:extLst>
          </p:cNvPr>
          <p:cNvSpPr txBox="1"/>
          <p:nvPr/>
        </p:nvSpPr>
        <p:spPr>
          <a:xfrm>
            <a:off x="735011" y="1245066"/>
            <a:ext cx="7581902" cy="646331"/>
          </a:xfrm>
          <a:prstGeom prst="rect">
            <a:avLst/>
          </a:prstGeom>
          <a:noFill/>
        </p:spPr>
        <p:txBody>
          <a:bodyPr wrap="square" rtlCol="0">
            <a:spAutoFit/>
          </a:bodyPr>
          <a:lstStyle/>
          <a:p>
            <a:r>
              <a:rPr lang="en-US" altLang="ja-JP" dirty="0"/>
              <a:t>When you want to stop the job, a safe way to terminate all Gaussian jobs is to create a file with a name “terminate”.</a:t>
            </a:r>
            <a:endParaRPr kumimoji="1" lang="ja-JP" altLang="en-US"/>
          </a:p>
        </p:txBody>
      </p:sp>
      <p:sp>
        <p:nvSpPr>
          <p:cNvPr id="7" name="テキスト ボックス 6">
            <a:extLst>
              <a:ext uri="{FF2B5EF4-FFF2-40B4-BE49-F238E27FC236}">
                <a16:creationId xmlns:a16="http://schemas.microsoft.com/office/drawing/2014/main" id="{AFCC9E39-808E-0540-B3B6-73FF700A52A7}"/>
              </a:ext>
            </a:extLst>
          </p:cNvPr>
          <p:cNvSpPr txBox="1"/>
          <p:nvPr/>
        </p:nvSpPr>
        <p:spPr>
          <a:xfrm>
            <a:off x="792163" y="2271382"/>
            <a:ext cx="7488237" cy="1754326"/>
          </a:xfrm>
          <a:prstGeom prst="rect">
            <a:avLst/>
          </a:prstGeom>
          <a:noFill/>
        </p:spPr>
        <p:txBody>
          <a:bodyPr wrap="square" rtlCol="0">
            <a:spAutoFit/>
          </a:bodyPr>
          <a:lstStyle/>
          <a:p>
            <a:r>
              <a:rPr lang="en-US" altLang="ja-JP" dirty="0"/>
              <a:t>Then, the job stops after the electronic structure jobs that are currently running are all finished. </a:t>
            </a:r>
          </a:p>
          <a:p>
            <a:endParaRPr kumimoji="1" lang="en-US" altLang="ja-JP" dirty="0"/>
          </a:p>
          <a:p>
            <a:r>
              <a:rPr lang="en-US" altLang="ja-JP" dirty="0"/>
              <a:t>If you want to immediately stop the job, you have to kill the main process, i.e., the java process responsible for </a:t>
            </a:r>
            <a:r>
              <a:rPr lang="en-US" altLang="ja-JP" dirty="0" err="1"/>
              <a:t>RunMakePES</a:t>
            </a:r>
            <a:r>
              <a:rPr lang="en-US" altLang="ja-JP" dirty="0"/>
              <a:t>. In that case, however, you may have to kill all child processes (= electronic structure jobs) manually. </a:t>
            </a:r>
            <a:endParaRPr kumimoji="1" lang="ja-JP" altLang="en-US"/>
          </a:p>
        </p:txBody>
      </p:sp>
      <p:sp>
        <p:nvSpPr>
          <p:cNvPr id="8" name="テキスト ボックス 7">
            <a:extLst>
              <a:ext uri="{FF2B5EF4-FFF2-40B4-BE49-F238E27FC236}">
                <a16:creationId xmlns:a16="http://schemas.microsoft.com/office/drawing/2014/main" id="{FA503598-1525-BE44-9C83-93001A56A151}"/>
              </a:ext>
            </a:extLst>
          </p:cNvPr>
          <p:cNvSpPr txBox="1"/>
          <p:nvPr/>
        </p:nvSpPr>
        <p:spPr>
          <a:xfrm>
            <a:off x="757238" y="4587548"/>
            <a:ext cx="7523162" cy="1754326"/>
          </a:xfrm>
          <a:prstGeom prst="rect">
            <a:avLst/>
          </a:prstGeom>
          <a:noFill/>
        </p:spPr>
        <p:txBody>
          <a:bodyPr wrap="square" rtlCol="0">
            <a:spAutoFit/>
          </a:bodyPr>
          <a:lstStyle/>
          <a:p>
            <a:r>
              <a:rPr lang="en-US" altLang="ja-JP" dirty="0" err="1"/>
              <a:t>MakePES</a:t>
            </a:r>
            <a:r>
              <a:rPr lang="en-US" altLang="ja-JP" dirty="0"/>
              <a:t> looks for PES data (pot files and </a:t>
            </a:r>
            <a:r>
              <a:rPr lang="en-US" altLang="ja-JP" dirty="0" err="1"/>
              <a:t>mopfile</a:t>
            </a:r>
            <a:r>
              <a:rPr lang="en-US" altLang="ja-JP" dirty="0"/>
              <a:t>) and </a:t>
            </a:r>
            <a:r>
              <a:rPr lang="en-US" altLang="ja-JP" dirty="0" err="1"/>
              <a:t>minfo</a:t>
            </a:r>
            <a:r>
              <a:rPr lang="en-US" altLang="ja-JP" dirty="0"/>
              <a:t> files in a “</a:t>
            </a:r>
            <a:r>
              <a:rPr lang="en-US" altLang="ja-JP" dirty="0" err="1"/>
              <a:t>minfo.files</a:t>
            </a:r>
            <a:r>
              <a:rPr lang="en-US" altLang="ja-JP" dirty="0"/>
              <a:t>” directory before starting electronic structure jobs. The job is skipped if a </a:t>
            </a:r>
            <a:r>
              <a:rPr lang="en-US" altLang="ja-JP" dirty="0" err="1"/>
              <a:t>minfo</a:t>
            </a:r>
            <a:r>
              <a:rPr lang="en-US" altLang="ja-JP" dirty="0"/>
              <a:t> file is found, and starts from a point where it ended before. </a:t>
            </a:r>
          </a:p>
          <a:p>
            <a:endParaRPr lang="en-US" altLang="ja-JP" dirty="0"/>
          </a:p>
          <a:p>
            <a:r>
              <a:rPr lang="en-US" altLang="ja-JP" dirty="0"/>
              <a:t>Note that, for this reason, you have to move the PES data and the “</a:t>
            </a:r>
            <a:r>
              <a:rPr lang="en-US" altLang="ja-JP" dirty="0" err="1"/>
              <a:t>minfo.files</a:t>
            </a:r>
            <a:r>
              <a:rPr lang="en-US" altLang="ja-JP" dirty="0"/>
              <a:t>” directory to start a fresh new job.</a:t>
            </a:r>
            <a:endParaRPr lang="ja-JP" altLang="en-US"/>
          </a:p>
        </p:txBody>
      </p:sp>
      <p:sp>
        <p:nvSpPr>
          <p:cNvPr id="9" name="テキスト ボックス 8">
            <a:extLst>
              <a:ext uri="{FF2B5EF4-FFF2-40B4-BE49-F238E27FC236}">
                <a16:creationId xmlns:a16="http://schemas.microsoft.com/office/drawing/2014/main" id="{0FF33FBD-831C-FA4C-AEBC-A6600DE38194}"/>
              </a:ext>
            </a:extLst>
          </p:cNvPr>
          <p:cNvSpPr txBox="1"/>
          <p:nvPr/>
        </p:nvSpPr>
        <p:spPr>
          <a:xfrm>
            <a:off x="754063" y="822325"/>
            <a:ext cx="2744469" cy="369332"/>
          </a:xfrm>
          <a:prstGeom prst="rect">
            <a:avLst/>
          </a:prstGeom>
          <a:noFill/>
        </p:spPr>
        <p:txBody>
          <a:bodyPr wrap="none" rtlCol="0">
            <a:spAutoFit/>
          </a:bodyPr>
          <a:lstStyle/>
          <a:p>
            <a:r>
              <a:rPr lang="en-US" altLang="ja-JP" dirty="0"/>
              <a:t>4.1. How to terminate jobs.</a:t>
            </a:r>
            <a:endParaRPr kumimoji="1" lang="ja-JP" altLang="en-US"/>
          </a:p>
        </p:txBody>
      </p:sp>
      <p:sp>
        <p:nvSpPr>
          <p:cNvPr id="10" name="テキスト ボックス 9">
            <a:extLst>
              <a:ext uri="{FF2B5EF4-FFF2-40B4-BE49-F238E27FC236}">
                <a16:creationId xmlns:a16="http://schemas.microsoft.com/office/drawing/2014/main" id="{5BB2942E-21A1-3E4B-9CB8-2ED38CCEC265}"/>
              </a:ext>
            </a:extLst>
          </p:cNvPr>
          <p:cNvSpPr txBox="1"/>
          <p:nvPr/>
        </p:nvSpPr>
        <p:spPr>
          <a:xfrm>
            <a:off x="754063" y="4221212"/>
            <a:ext cx="2717090" cy="369332"/>
          </a:xfrm>
          <a:prstGeom prst="rect">
            <a:avLst/>
          </a:prstGeom>
          <a:noFill/>
        </p:spPr>
        <p:txBody>
          <a:bodyPr wrap="none" rtlCol="0">
            <a:spAutoFit/>
          </a:bodyPr>
          <a:lstStyle/>
          <a:p>
            <a:r>
              <a:rPr lang="en-US" altLang="ja-JP" dirty="0"/>
              <a:t>4.2. How to restart the job.</a:t>
            </a:r>
            <a:endParaRPr kumimoji="1" lang="ja-JP" altLang="en-US"/>
          </a:p>
        </p:txBody>
      </p:sp>
    </p:spTree>
    <p:extLst>
      <p:ext uri="{BB962C8B-B14F-4D97-AF65-F5344CB8AC3E}">
        <p14:creationId xmlns:p14="http://schemas.microsoft.com/office/powerpoint/2010/main" val="2965333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84497B3-0618-6243-88FD-E4131942530C}"/>
              </a:ext>
            </a:extLst>
          </p:cNvPr>
          <p:cNvSpPr>
            <a:spLocks noGrp="1"/>
          </p:cNvSpPr>
          <p:nvPr>
            <p:ph type="sldNum" sz="quarter" idx="12"/>
          </p:nvPr>
        </p:nvSpPr>
        <p:spPr/>
        <p:txBody>
          <a:bodyPr/>
          <a:lstStyle/>
          <a:p>
            <a:fld id="{7D34BB6B-1E1A-9541-9560-488905BF54FF}" type="slidenum">
              <a:rPr kumimoji="1" lang="ja-JP" altLang="en-US" smtClean="0"/>
              <a:t>45</a:t>
            </a:fld>
            <a:endParaRPr kumimoji="1" lang="ja-JP" altLang="en-US"/>
          </a:p>
        </p:txBody>
      </p:sp>
      <p:sp>
        <p:nvSpPr>
          <p:cNvPr id="3" name="テキスト ボックス 2">
            <a:extLst>
              <a:ext uri="{FF2B5EF4-FFF2-40B4-BE49-F238E27FC236}">
                <a16:creationId xmlns:a16="http://schemas.microsoft.com/office/drawing/2014/main" id="{DFB52E3E-5FD7-6A42-BFB3-426259C1D2EF}"/>
              </a:ext>
            </a:extLst>
          </p:cNvPr>
          <p:cNvSpPr txBox="1"/>
          <p:nvPr/>
        </p:nvSpPr>
        <p:spPr>
          <a:xfrm>
            <a:off x="391885" y="171448"/>
            <a:ext cx="1862433" cy="461665"/>
          </a:xfrm>
          <a:prstGeom prst="rect">
            <a:avLst/>
          </a:prstGeom>
          <a:noFill/>
        </p:spPr>
        <p:txBody>
          <a:bodyPr wrap="none" rtlCol="0">
            <a:spAutoFit/>
          </a:bodyPr>
          <a:lstStyle/>
          <a:p>
            <a:pPr>
              <a:defRPr/>
            </a:pPr>
            <a:r>
              <a:rPr lang="en-US" altLang="ja-JP" sz="2400" dirty="0">
                <a:solidFill>
                  <a:srgbClr val="000000"/>
                </a:solidFill>
                <a:cs typeface="メイリオ" charset="-128"/>
              </a:rPr>
              <a:t>5. References</a:t>
            </a:r>
          </a:p>
        </p:txBody>
      </p:sp>
      <p:cxnSp>
        <p:nvCxnSpPr>
          <p:cNvPr id="4" name="直線コネクタ 3">
            <a:extLst>
              <a:ext uri="{FF2B5EF4-FFF2-40B4-BE49-F238E27FC236}">
                <a16:creationId xmlns:a16="http://schemas.microsoft.com/office/drawing/2014/main" id="{100E2B2A-9268-9145-A2F7-C52DBBC13E81}"/>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9CF4F37D-0626-A14D-9F47-9FF472093F47}"/>
              </a:ext>
            </a:extLst>
          </p:cNvPr>
          <p:cNvSpPr txBox="1"/>
          <p:nvPr/>
        </p:nvSpPr>
        <p:spPr>
          <a:xfrm>
            <a:off x="792163" y="757234"/>
            <a:ext cx="7524750" cy="5632311"/>
          </a:xfrm>
          <a:prstGeom prst="rect">
            <a:avLst/>
          </a:prstGeom>
          <a:noFill/>
        </p:spPr>
        <p:txBody>
          <a:bodyPr wrap="square" rtlCol="0">
            <a:spAutoFit/>
          </a:bodyPr>
          <a:lstStyle/>
          <a:p>
            <a:r>
              <a:rPr lang="en-US" altLang="ja-JP" dirty="0"/>
              <a:t>QFF</a:t>
            </a:r>
          </a:p>
          <a:p>
            <a:pPr marL="312738" indent="-312738"/>
            <a:r>
              <a:rPr lang="en-US" altLang="ja-JP" dirty="0"/>
              <a:t>[1] Ab initio vibrational state </a:t>
            </a:r>
            <a:r>
              <a:rPr lang="en-US" altLang="ja-JP" dirty="0" err="1"/>
              <a:t>caluclations</a:t>
            </a:r>
            <a:r>
              <a:rPr lang="en-US" altLang="ja-JP" dirty="0"/>
              <a:t> with a quartic force field: Applications to H</a:t>
            </a:r>
            <a:r>
              <a:rPr lang="en-US" altLang="ja-JP" baseline="-25000" dirty="0"/>
              <a:t>2</a:t>
            </a:r>
            <a:r>
              <a:rPr lang="en-US" altLang="ja-JP" dirty="0"/>
              <a:t>CO, C</a:t>
            </a:r>
            <a:r>
              <a:rPr lang="en-US" altLang="ja-JP" baseline="-25000" dirty="0"/>
              <a:t>2</a:t>
            </a:r>
            <a:r>
              <a:rPr lang="en-US" altLang="ja-JP" dirty="0"/>
              <a:t>H</a:t>
            </a:r>
            <a:r>
              <a:rPr lang="en-US" altLang="ja-JP" baseline="-25000" dirty="0"/>
              <a:t>4</a:t>
            </a:r>
            <a:r>
              <a:rPr lang="en-US" altLang="ja-JP" dirty="0"/>
              <a:t>, CH</a:t>
            </a:r>
            <a:r>
              <a:rPr lang="en-US" altLang="ja-JP" baseline="-25000" dirty="0"/>
              <a:t>3</a:t>
            </a:r>
            <a:r>
              <a:rPr lang="en-US" altLang="ja-JP" dirty="0"/>
              <a:t>OH, CH</a:t>
            </a:r>
            <a:r>
              <a:rPr lang="en-US" altLang="ja-JP" baseline="-25000" dirty="0"/>
              <a:t>3</a:t>
            </a:r>
            <a:r>
              <a:rPr lang="en-US" altLang="ja-JP" dirty="0"/>
              <a:t>CCH, and C</a:t>
            </a:r>
            <a:r>
              <a:rPr lang="en-US" altLang="ja-JP" baseline="-25000" dirty="0"/>
              <a:t>6</a:t>
            </a:r>
            <a:r>
              <a:rPr lang="en-US" altLang="ja-JP" dirty="0"/>
              <a:t>H</a:t>
            </a:r>
            <a:r>
              <a:rPr lang="en-US" altLang="ja-JP" baseline="-25000" dirty="0"/>
              <a:t>6</a:t>
            </a:r>
            <a:r>
              <a:rPr lang="en-US" altLang="ja-JP" dirty="0"/>
              <a:t>,</a:t>
            </a:r>
            <a:br>
              <a:rPr lang="en-US" altLang="ja-JP" dirty="0"/>
            </a:br>
            <a:r>
              <a:rPr lang="en-US" altLang="ja-JP" dirty="0"/>
              <a:t>K. Yagi, K. </a:t>
            </a:r>
            <a:r>
              <a:rPr lang="en-US" altLang="ja-JP" dirty="0" err="1"/>
              <a:t>Hirao</a:t>
            </a:r>
            <a:r>
              <a:rPr lang="en-US" altLang="ja-JP" dirty="0"/>
              <a:t>, T. </a:t>
            </a:r>
            <a:r>
              <a:rPr lang="en-US" altLang="ja-JP" dirty="0" err="1"/>
              <a:t>Taketsugu</a:t>
            </a:r>
            <a:r>
              <a:rPr lang="en-US" altLang="ja-JP" dirty="0"/>
              <a:t>, M. W. Schmidt, and M. S. Gordon, </a:t>
            </a:r>
            <a:br>
              <a:rPr lang="en-US" altLang="ja-JP" dirty="0"/>
            </a:br>
            <a:r>
              <a:rPr lang="en-US" altLang="ja-JP" dirty="0"/>
              <a:t>J. Chem. Phys. </a:t>
            </a:r>
            <a:r>
              <a:rPr lang="en-US" altLang="ja-JP" b="1" dirty="0"/>
              <a:t>121</a:t>
            </a:r>
            <a:r>
              <a:rPr lang="en-US" altLang="ja-JP" dirty="0"/>
              <a:t>, 1383 (2004).</a:t>
            </a:r>
          </a:p>
          <a:p>
            <a:endParaRPr lang="en-US" altLang="ja-JP" dirty="0"/>
          </a:p>
          <a:p>
            <a:r>
              <a:rPr lang="en-US" altLang="ja-JP" dirty="0"/>
              <a:t>Grid-PES</a:t>
            </a:r>
          </a:p>
          <a:p>
            <a:pPr marL="312738" indent="-312738"/>
            <a:r>
              <a:rPr lang="en-US" altLang="ja-JP" dirty="0"/>
              <a:t>[2] Direct vibrational self-consistent field method: Applications to H</a:t>
            </a:r>
            <a:r>
              <a:rPr lang="en-US" altLang="ja-JP" baseline="-25000" dirty="0"/>
              <a:t>2</a:t>
            </a:r>
            <a:r>
              <a:rPr lang="en-US" altLang="ja-JP" dirty="0"/>
              <a:t>O and H</a:t>
            </a:r>
            <a:r>
              <a:rPr lang="en-US" altLang="ja-JP" baseline="-25000" dirty="0"/>
              <a:t>2</a:t>
            </a:r>
            <a:r>
              <a:rPr lang="en-US" altLang="ja-JP" dirty="0"/>
              <a:t>CO,</a:t>
            </a:r>
            <a:br>
              <a:rPr lang="en-US" altLang="ja-JP" dirty="0"/>
            </a:br>
            <a:r>
              <a:rPr lang="en-US" altLang="ja-JP" dirty="0"/>
              <a:t>K. Yagi, T. </a:t>
            </a:r>
            <a:r>
              <a:rPr lang="en-US" altLang="ja-JP" dirty="0" err="1"/>
              <a:t>Taketsugu</a:t>
            </a:r>
            <a:r>
              <a:rPr lang="en-US" altLang="ja-JP" dirty="0"/>
              <a:t>, K. </a:t>
            </a:r>
            <a:r>
              <a:rPr lang="en-US" altLang="ja-JP" dirty="0" err="1"/>
              <a:t>Hirao</a:t>
            </a:r>
            <a:r>
              <a:rPr lang="en-US" altLang="ja-JP" dirty="0"/>
              <a:t>, and M. S. Gordon,</a:t>
            </a:r>
            <a:br>
              <a:rPr lang="en-US" altLang="ja-JP" dirty="0"/>
            </a:br>
            <a:r>
              <a:rPr lang="en-US" altLang="ja-JP" dirty="0"/>
              <a:t>J. Chem. Phys. </a:t>
            </a:r>
            <a:r>
              <a:rPr lang="en-US" altLang="ja-JP" b="1" dirty="0"/>
              <a:t>113</a:t>
            </a:r>
            <a:r>
              <a:rPr lang="en-US" altLang="ja-JP" dirty="0"/>
              <a:t>, 1005 (2000).</a:t>
            </a:r>
          </a:p>
          <a:p>
            <a:endParaRPr kumimoji="1" lang="en-US" altLang="ja-JP" dirty="0"/>
          </a:p>
          <a:p>
            <a:r>
              <a:rPr lang="en-US" altLang="ja-JP" dirty="0"/>
              <a:t>Multiresolution PES</a:t>
            </a:r>
          </a:p>
          <a:p>
            <a:pPr marL="312738" indent="-312738"/>
            <a:r>
              <a:rPr kumimoji="1" lang="en-US" altLang="ja-JP" dirty="0"/>
              <a:t>[3] Multiresolution potential energy surfaces for </a:t>
            </a:r>
            <a:r>
              <a:rPr lang="en-US" altLang="ja-JP" dirty="0"/>
              <a:t>vibrational state calculations,</a:t>
            </a:r>
            <a:br>
              <a:rPr lang="en-US" altLang="ja-JP" dirty="0"/>
            </a:br>
            <a:r>
              <a:rPr lang="en-US" altLang="ja-JP" dirty="0"/>
              <a:t>K. Yagi, S. Hirata, and K. </a:t>
            </a:r>
            <a:r>
              <a:rPr lang="en-US" altLang="ja-JP" dirty="0" err="1"/>
              <a:t>Hirao</a:t>
            </a:r>
            <a:r>
              <a:rPr lang="en-US" altLang="ja-JP" dirty="0"/>
              <a:t>,</a:t>
            </a:r>
            <a:br>
              <a:rPr lang="en-US" altLang="ja-JP" dirty="0"/>
            </a:br>
            <a:r>
              <a:rPr lang="en-US" altLang="ja-JP" dirty="0" err="1"/>
              <a:t>Theor</a:t>
            </a:r>
            <a:r>
              <a:rPr lang="en-US" altLang="ja-JP" dirty="0"/>
              <a:t>. Chem. Acc. </a:t>
            </a:r>
            <a:r>
              <a:rPr lang="en-US" altLang="ja-JP" b="1" dirty="0"/>
              <a:t>118</a:t>
            </a:r>
            <a:r>
              <a:rPr lang="en-US" altLang="ja-JP" dirty="0"/>
              <a:t>, 681 (2007).</a:t>
            </a:r>
          </a:p>
          <a:p>
            <a:pPr marL="312738" indent="-312738"/>
            <a:r>
              <a:rPr kumimoji="1" lang="en-US" altLang="ja-JP" dirty="0"/>
              <a:t>[4] On the coupling strength in potential energy surfaces for vibrational calculations,</a:t>
            </a:r>
            <a:br>
              <a:rPr kumimoji="1" lang="en-US" altLang="ja-JP" dirty="0"/>
            </a:br>
            <a:r>
              <a:rPr lang="en-US" altLang="ja-JP" dirty="0"/>
              <a:t>P. Seidler, T. </a:t>
            </a:r>
            <a:r>
              <a:rPr lang="en-US" altLang="ja-JP" dirty="0" err="1"/>
              <a:t>Kaga</a:t>
            </a:r>
            <a:r>
              <a:rPr lang="en-US" altLang="ja-JP" dirty="0"/>
              <a:t>, K. Yagi, O. </a:t>
            </a:r>
            <a:r>
              <a:rPr lang="en-US" altLang="ja-JP" dirty="0" err="1"/>
              <a:t>Christianse</a:t>
            </a:r>
            <a:r>
              <a:rPr lang="en-US" altLang="ja-JP" dirty="0"/>
              <a:t>, and K. </a:t>
            </a:r>
            <a:r>
              <a:rPr lang="en-US" altLang="ja-JP" dirty="0" err="1"/>
              <a:t>Hirao</a:t>
            </a:r>
            <a:r>
              <a:rPr lang="en-US" altLang="ja-JP" dirty="0"/>
              <a:t>,</a:t>
            </a:r>
            <a:br>
              <a:rPr lang="en-US" altLang="ja-JP" dirty="0"/>
            </a:br>
            <a:r>
              <a:rPr lang="en-US" altLang="ja-JP" dirty="0"/>
              <a:t>Chem. Phys. Lett. </a:t>
            </a:r>
            <a:r>
              <a:rPr lang="en-US" altLang="ja-JP" b="1" dirty="0"/>
              <a:t>483</a:t>
            </a:r>
            <a:r>
              <a:rPr lang="en-US" altLang="ja-JP" dirty="0"/>
              <a:t>, 138 (2009).</a:t>
            </a:r>
          </a:p>
        </p:txBody>
      </p:sp>
    </p:spTree>
    <p:extLst>
      <p:ext uri="{BB962C8B-B14F-4D97-AF65-F5344CB8AC3E}">
        <p14:creationId xmlns:p14="http://schemas.microsoft.com/office/powerpoint/2010/main" val="10729633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タイトル 2"/>
          <p:cNvSpPr>
            <a:spLocks noGrp="1"/>
          </p:cNvSpPr>
          <p:nvPr>
            <p:ph type="title"/>
          </p:nvPr>
        </p:nvSpPr>
        <p:spPr/>
        <p:txBody>
          <a:bodyPr/>
          <a:lstStyle/>
          <a:p>
            <a:r>
              <a:rPr lang="en-US" altLang="ja-JP" dirty="0">
                <a:cs typeface="メイリオ" charset="-128"/>
              </a:rPr>
              <a:t>Appendix: List of all keys</a:t>
            </a:r>
            <a:endParaRPr lang="ja-JP" altLang="en-US" dirty="0">
              <a:cs typeface="メイリオ" charset="-128"/>
            </a:endParaRPr>
          </a:p>
        </p:txBody>
      </p:sp>
      <p:sp>
        <p:nvSpPr>
          <p:cNvPr id="4" name="テキスト ボックス 3"/>
          <p:cNvSpPr txBox="1"/>
          <p:nvPr/>
        </p:nvSpPr>
        <p:spPr>
          <a:xfrm>
            <a:off x="914401" y="1130023"/>
            <a:ext cx="7827665" cy="3170099"/>
          </a:xfrm>
          <a:prstGeom prst="rect">
            <a:avLst/>
          </a:prstGeom>
          <a:noFill/>
        </p:spPr>
        <p:txBody>
          <a:bodyPr wrap="square">
            <a:spAutoFit/>
          </a:bodyPr>
          <a:lstStyle/>
          <a:p>
            <a:pPr>
              <a:defRPr/>
            </a:pPr>
            <a:r>
              <a:rPr lang="en-US" altLang="ja-JP" sz="1800" dirty="0">
                <a:latin typeface="+mn-lt"/>
              </a:rPr>
              <a:t>General keys</a:t>
            </a:r>
          </a:p>
          <a:p>
            <a:pPr lvl="2">
              <a:defRPr/>
            </a:pPr>
            <a:endParaRPr lang="en-US" altLang="ja-JP" sz="1400" dirty="0"/>
          </a:p>
          <a:p>
            <a:pPr marL="285750" indent="-285750">
              <a:buFont typeface="Arial" charset="0"/>
              <a:buChar char="•"/>
              <a:defRPr/>
            </a:pPr>
            <a:r>
              <a:rPr lang="en-US" altLang="ja-JP" sz="1400" dirty="0" err="1"/>
              <a:t>minfoFile</a:t>
            </a:r>
            <a:r>
              <a:rPr lang="en-US" altLang="ja-JP" sz="1400" dirty="0"/>
              <a:t>:  file name</a:t>
            </a:r>
          </a:p>
          <a:p>
            <a:pPr lvl="1">
              <a:defRPr/>
            </a:pPr>
            <a:r>
              <a:rPr lang="en-US" altLang="ja-JP" sz="1400" dirty="0"/>
              <a:t>The name of </a:t>
            </a:r>
            <a:r>
              <a:rPr lang="en-US" altLang="ja-JP" sz="1400" dirty="0" err="1"/>
              <a:t>minfo</a:t>
            </a:r>
            <a:r>
              <a:rPr lang="en-US" altLang="ja-JP" sz="1400" dirty="0"/>
              <a:t> file containing the vibrational data. The value is </a:t>
            </a:r>
            <a:r>
              <a:rPr lang="en-US" altLang="ja-JP" sz="1400" u="sng" dirty="0"/>
              <a:t>case sensitive</a:t>
            </a:r>
            <a:r>
              <a:rPr lang="en-US" altLang="ja-JP" sz="1400" dirty="0"/>
              <a:t>.  </a:t>
            </a:r>
          </a:p>
          <a:p>
            <a:pPr lvl="2">
              <a:defRPr/>
            </a:pPr>
            <a:endParaRPr lang="en-US" altLang="ja-JP" sz="1400" dirty="0"/>
          </a:p>
          <a:p>
            <a:pPr marL="285750" indent="-285750">
              <a:buFont typeface="Arial" charset="0"/>
              <a:buChar char="•"/>
              <a:defRPr/>
            </a:pPr>
            <a:r>
              <a:rPr lang="en-US" altLang="ja-JP" sz="1400" dirty="0" err="1"/>
              <a:t>minfo_folder</a:t>
            </a:r>
            <a:r>
              <a:rPr lang="en-US" altLang="ja-JP" sz="1400" dirty="0"/>
              <a:t>: folder name</a:t>
            </a:r>
          </a:p>
          <a:p>
            <a:pPr lvl="1">
              <a:defRPr/>
            </a:pPr>
            <a:r>
              <a:rPr lang="en-US" altLang="ja-JP" sz="1400" dirty="0"/>
              <a:t>The name of a folder where generated </a:t>
            </a:r>
            <a:r>
              <a:rPr lang="en-US" altLang="ja-JP" sz="1400" dirty="0" err="1"/>
              <a:t>minfo</a:t>
            </a:r>
            <a:r>
              <a:rPr lang="en-US" altLang="ja-JP" sz="1400" dirty="0"/>
              <a:t> files will be stored. The value is </a:t>
            </a:r>
            <a:r>
              <a:rPr lang="en-US" altLang="ja-JP" sz="1400" u="sng" dirty="0"/>
              <a:t>case sensitive</a:t>
            </a:r>
            <a:r>
              <a:rPr lang="en-US" altLang="ja-JP" sz="1400" dirty="0"/>
              <a:t>.</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a:t>MR:  1/2/3</a:t>
            </a:r>
          </a:p>
          <a:p>
            <a:pPr lvl="1">
              <a:defRPr/>
            </a:pPr>
            <a:r>
              <a:rPr lang="en-US" altLang="ja-JP" sz="1400" dirty="0"/>
              <a:t>The order of mode coupling expansion. Can take 1, 2, or 3. (default = 3) </a:t>
            </a:r>
          </a:p>
          <a:p>
            <a:pPr lvl="2">
              <a:defRPr/>
            </a:pPr>
            <a:endParaRPr lang="en-US" altLang="ja-JP" sz="1400" dirty="0"/>
          </a:p>
          <a:p>
            <a:pPr marL="285750" indent="-285750">
              <a:buFont typeface="Arial" charset="0"/>
              <a:buChar char="•"/>
              <a:defRPr/>
            </a:pPr>
            <a:r>
              <a:rPr lang="en-US" altLang="ja-JP" sz="1400" dirty="0"/>
              <a:t>dipole: true/false</a:t>
            </a:r>
          </a:p>
          <a:p>
            <a:pPr lvl="1">
              <a:defRPr/>
            </a:pPr>
            <a:r>
              <a:rPr lang="en-US" altLang="ja-JP" sz="1400" dirty="0"/>
              <a:t>Generates the dipole moment surface in addition to the PES, when true. (default = false)  </a:t>
            </a:r>
          </a:p>
          <a:p>
            <a:pPr lvl="1">
              <a:defRPr/>
            </a:pPr>
            <a:endParaRPr lang="en-US" altLang="ja-JP" sz="1400" dirty="0"/>
          </a:p>
        </p:txBody>
      </p:sp>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46</a:t>
            </a:fld>
            <a:endParaRPr kumimoji="1" lang="ja-JP" altLang="en-US"/>
          </a:p>
        </p:txBody>
      </p:sp>
    </p:spTree>
    <p:extLst>
      <p:ext uri="{BB962C8B-B14F-4D97-AF65-F5344CB8AC3E}">
        <p14:creationId xmlns:p14="http://schemas.microsoft.com/office/powerpoint/2010/main" val="12740434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2D5D5FA-6D11-6849-A82A-EBE0756979F0}"/>
              </a:ext>
            </a:extLst>
          </p:cNvPr>
          <p:cNvSpPr>
            <a:spLocks noGrp="1"/>
          </p:cNvSpPr>
          <p:nvPr>
            <p:ph type="sldNum" sz="quarter" idx="12"/>
          </p:nvPr>
        </p:nvSpPr>
        <p:spPr/>
        <p:txBody>
          <a:bodyPr/>
          <a:lstStyle/>
          <a:p>
            <a:fld id="{7D34BB6B-1E1A-9541-9560-488905BF54FF}" type="slidenum">
              <a:rPr kumimoji="1" lang="ja-JP" altLang="en-US" smtClean="0"/>
              <a:t>47</a:t>
            </a:fld>
            <a:endParaRPr kumimoji="1" lang="ja-JP" altLang="en-US"/>
          </a:p>
        </p:txBody>
      </p:sp>
      <p:sp>
        <p:nvSpPr>
          <p:cNvPr id="7" name="テキスト ボックス 6">
            <a:extLst>
              <a:ext uri="{FF2B5EF4-FFF2-40B4-BE49-F238E27FC236}">
                <a16:creationId xmlns:a16="http://schemas.microsoft.com/office/drawing/2014/main" id="{84BD23E4-3B86-7647-ABA3-83B5F415E03B}"/>
              </a:ext>
            </a:extLst>
          </p:cNvPr>
          <p:cNvSpPr txBox="1"/>
          <p:nvPr/>
        </p:nvSpPr>
        <p:spPr>
          <a:xfrm>
            <a:off x="914402" y="317223"/>
            <a:ext cx="7402512" cy="4339650"/>
          </a:xfrm>
          <a:prstGeom prst="rect">
            <a:avLst/>
          </a:prstGeom>
          <a:noFill/>
        </p:spPr>
        <p:txBody>
          <a:bodyPr wrap="square">
            <a:spAutoFit/>
          </a:bodyPr>
          <a:lstStyle/>
          <a:p>
            <a:pPr marL="285750" indent="-285750">
              <a:buFont typeface="Arial" charset="0"/>
              <a:buChar char="•"/>
              <a:defRPr/>
            </a:pPr>
            <a:r>
              <a:rPr lang="en-US" altLang="ja-JP" sz="1400" dirty="0" err="1"/>
              <a:t>activemode</a:t>
            </a:r>
            <a:r>
              <a:rPr lang="en-US" altLang="ja-JP" sz="1400" dirty="0"/>
              <a:t>:  string of mode index</a:t>
            </a:r>
          </a:p>
          <a:p>
            <a:pPr lvl="1">
              <a:defRPr/>
            </a:pPr>
            <a:r>
              <a:rPr lang="en-US" altLang="ja-JP" sz="1400" dirty="0"/>
              <a:t>Specifies active modes for PES generation. All modes are active by default. The mode numbers should be separated by </a:t>
            </a:r>
            <a:r>
              <a:rPr lang="en-US" altLang="ja-JP" sz="1400" dirty="0" err="1"/>
              <a:t>camma</a:t>
            </a:r>
            <a:r>
              <a:rPr lang="en-US" altLang="ja-JP" sz="1400" dirty="0"/>
              <a:t> or space. A hyphen can be used for a sequence of mode number. For example, </a:t>
            </a:r>
          </a:p>
          <a:p>
            <a:pPr lvl="1">
              <a:defRPr/>
            </a:pPr>
            <a:endParaRPr lang="en-US" altLang="ja-JP" sz="1400" dirty="0"/>
          </a:p>
          <a:p>
            <a:pPr lvl="2">
              <a:defRPr/>
            </a:pPr>
            <a:r>
              <a:rPr lang="en-US" altLang="ja-JP" sz="1200" dirty="0">
                <a:latin typeface="Courier" charset="0"/>
                <a:ea typeface="Courier" charset="0"/>
                <a:cs typeface="Courier" charset="0"/>
              </a:rPr>
              <a:t>&lt;</a:t>
            </a:r>
            <a:r>
              <a:rPr lang="en-US" altLang="ja-JP" sz="1200" dirty="0" err="1">
                <a:latin typeface="Courier" charset="0"/>
                <a:ea typeface="Courier" charset="0"/>
                <a:cs typeface="Courier" charset="0"/>
              </a:rPr>
              <a:t>activemode</a:t>
            </a:r>
            <a:r>
              <a:rPr lang="en-US" altLang="ja-JP" sz="1200" dirty="0">
                <a:latin typeface="Courier" charset="0"/>
                <a:ea typeface="Courier" charset="0"/>
                <a:cs typeface="Courier" charset="0"/>
              </a:rPr>
              <a:t>  value="1,2,3,5”&gt; </a:t>
            </a:r>
          </a:p>
          <a:p>
            <a:pPr lvl="1">
              <a:defRPr/>
            </a:pPr>
            <a:endParaRPr lang="en-US" altLang="ja-JP" sz="1400" dirty="0"/>
          </a:p>
          <a:p>
            <a:pPr lvl="1">
              <a:defRPr/>
            </a:pPr>
            <a:r>
              <a:rPr lang="en-US" altLang="ja-JP" sz="1400" dirty="0"/>
              <a:t>is </a:t>
            </a:r>
            <a:r>
              <a:rPr lang="en-US" altLang="ja-JP" sz="1400" dirty="0" err="1"/>
              <a:t>equivalnet</a:t>
            </a:r>
            <a:r>
              <a:rPr lang="en-US" altLang="ja-JP" sz="1400" dirty="0"/>
              <a:t> to, </a:t>
            </a:r>
          </a:p>
          <a:p>
            <a:pPr lvl="1">
              <a:defRPr/>
            </a:pPr>
            <a:endParaRPr lang="en-US" altLang="ja-JP" sz="1400" dirty="0"/>
          </a:p>
          <a:p>
            <a:pPr lvl="2">
              <a:defRPr/>
            </a:pPr>
            <a:r>
              <a:rPr lang="en-US" altLang="ja-JP" sz="1200" dirty="0">
                <a:latin typeface="Courier" charset="0"/>
                <a:ea typeface="Courier" charset="0"/>
                <a:cs typeface="Courier" charset="0"/>
              </a:rPr>
              <a:t>&lt;</a:t>
            </a:r>
            <a:r>
              <a:rPr lang="en-US" altLang="ja-JP" sz="1200" dirty="0" err="1">
                <a:latin typeface="Courier" charset="0"/>
                <a:ea typeface="Courier" charset="0"/>
                <a:cs typeface="Courier" charset="0"/>
              </a:rPr>
              <a:t>activemode</a:t>
            </a:r>
            <a:r>
              <a:rPr lang="en-US" altLang="ja-JP" sz="1200" dirty="0">
                <a:latin typeface="Courier" charset="0"/>
                <a:ea typeface="Courier" charset="0"/>
                <a:cs typeface="Courier" charset="0"/>
              </a:rPr>
              <a:t>  value=“1-3 5”&gt; </a:t>
            </a:r>
          </a:p>
          <a:p>
            <a:pPr lvl="1">
              <a:defRPr/>
            </a:pPr>
            <a:endParaRPr lang="en-US" altLang="ja-JP" sz="1400" dirty="0"/>
          </a:p>
          <a:p>
            <a:pPr lvl="1">
              <a:defRPr/>
            </a:pPr>
            <a:r>
              <a:rPr lang="en-US" altLang="ja-JP" sz="1400" dirty="0"/>
              <a:t>which means Q</a:t>
            </a:r>
            <a:r>
              <a:rPr lang="en-US" altLang="ja-JP" sz="1400" baseline="-25000" dirty="0"/>
              <a:t>1</a:t>
            </a:r>
            <a:r>
              <a:rPr lang="en-US" altLang="ja-JP" sz="1400" dirty="0"/>
              <a:t>,Q</a:t>
            </a:r>
            <a:r>
              <a:rPr lang="en-US" altLang="ja-JP" sz="1400" baseline="-25000" dirty="0"/>
              <a:t>2</a:t>
            </a:r>
            <a:r>
              <a:rPr lang="en-US" altLang="ja-JP" sz="1400" dirty="0"/>
              <a:t>,Q</a:t>
            </a:r>
            <a:r>
              <a:rPr lang="en-US" altLang="ja-JP" sz="1400" baseline="-25000" dirty="0"/>
              <a:t>3</a:t>
            </a:r>
            <a:r>
              <a:rPr lang="en-US" altLang="ja-JP" sz="1400" dirty="0"/>
              <a:t>, and Q</a:t>
            </a:r>
            <a:r>
              <a:rPr lang="en-US" altLang="ja-JP" sz="1400" baseline="-25000" dirty="0"/>
              <a:t>5</a:t>
            </a:r>
            <a:r>
              <a:rPr lang="en-US" altLang="ja-JP" sz="1400" dirty="0"/>
              <a:t> are active, and Q</a:t>
            </a:r>
            <a:r>
              <a:rPr lang="en-US" altLang="ja-JP" sz="1400" baseline="-25000" dirty="0"/>
              <a:t>4</a:t>
            </a:r>
            <a:r>
              <a:rPr lang="en-US" altLang="ja-JP" sz="1400" dirty="0"/>
              <a:t> isn’t. </a:t>
            </a:r>
          </a:p>
          <a:p>
            <a:pPr lvl="1">
              <a:defRPr/>
            </a:pPr>
            <a:endParaRPr lang="en-US" altLang="ja-JP" sz="1400" dirty="0"/>
          </a:p>
          <a:p>
            <a:pPr lvl="1">
              <a:defRPr/>
            </a:pPr>
            <a:r>
              <a:rPr lang="en-US" altLang="ja-JP" sz="1400" dirty="0"/>
              <a:t>Note that the modes can be set to inactive later in the vibrational calculations. Therefore, it is recommended to include as many modes as possible during the PES generation step. </a:t>
            </a:r>
          </a:p>
          <a:p>
            <a:pPr lvl="1">
              <a:defRPr/>
            </a:pPr>
            <a:endParaRPr lang="en-US" altLang="ja-JP" sz="1400" dirty="0"/>
          </a:p>
          <a:p>
            <a:pPr lvl="1">
              <a:defRPr/>
            </a:pPr>
            <a:r>
              <a:rPr lang="en-US" altLang="ja-JP" sz="1400" dirty="0"/>
              <a:t>Nevertheless, there are obvious cases where we want to select vibrational modes. For example, a solute in solvent, ligands in a protein, etc. A model that separates the inter- and intra-molecular modes is often used for cluster systems. &lt;</a:t>
            </a:r>
            <a:r>
              <a:rPr lang="en-US" altLang="ja-JP" sz="1400" dirty="0" err="1"/>
              <a:t>activemode</a:t>
            </a:r>
            <a:r>
              <a:rPr lang="en-US" altLang="ja-JP" sz="1400" dirty="0"/>
              <a:t>&gt; is useful for such </a:t>
            </a:r>
            <a:r>
              <a:rPr lang="en-US" altLang="ja-JP" sz="1400"/>
              <a:t>purposes.</a:t>
            </a:r>
            <a:endParaRPr lang="en-US" altLang="ja-JP" sz="1400" dirty="0"/>
          </a:p>
        </p:txBody>
      </p:sp>
    </p:spTree>
    <p:extLst>
      <p:ext uri="{BB962C8B-B14F-4D97-AF65-F5344CB8AC3E}">
        <p14:creationId xmlns:p14="http://schemas.microsoft.com/office/powerpoint/2010/main" val="35162811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48</a:t>
            </a:fld>
            <a:endParaRPr kumimoji="1" lang="ja-JP" altLang="en-US"/>
          </a:p>
        </p:txBody>
      </p:sp>
      <p:sp>
        <p:nvSpPr>
          <p:cNvPr id="3" name="テキスト ボックス 2"/>
          <p:cNvSpPr txBox="1"/>
          <p:nvPr/>
        </p:nvSpPr>
        <p:spPr>
          <a:xfrm>
            <a:off x="914401" y="395047"/>
            <a:ext cx="7365999" cy="2462213"/>
          </a:xfrm>
          <a:prstGeom prst="rect">
            <a:avLst/>
          </a:prstGeom>
          <a:noFill/>
        </p:spPr>
        <p:txBody>
          <a:bodyPr wrap="square">
            <a:spAutoFit/>
          </a:bodyPr>
          <a:lstStyle/>
          <a:p>
            <a:pPr marL="285750" indent="-285750">
              <a:buFont typeface="Arial" charset="0"/>
              <a:buChar char="•"/>
              <a:defRPr/>
            </a:pPr>
            <a:r>
              <a:rPr lang="en-US" altLang="ja-JP" sz="1400" dirty="0"/>
              <a:t>interdomain: true / false</a:t>
            </a:r>
          </a:p>
          <a:p>
            <a:pPr lvl="1">
              <a:defRPr/>
            </a:pPr>
            <a:r>
              <a:rPr lang="en-US" altLang="ja-JP" sz="1400" dirty="0"/>
              <a:t>Calculates inter-domain coupling terms, when true. (default = false)</a:t>
            </a:r>
          </a:p>
          <a:p>
            <a:pPr lvl="1">
              <a:defRPr/>
            </a:pPr>
            <a:endParaRPr lang="en-US" altLang="ja-JP" sz="1400" dirty="0"/>
          </a:p>
          <a:p>
            <a:pPr lvl="1">
              <a:defRPr/>
            </a:pPr>
            <a:r>
              <a:rPr lang="en-US" altLang="ja-JP" sz="1400" dirty="0"/>
              <a:t>QFF</a:t>
            </a:r>
            <a:r>
              <a:rPr lang="ja-JP" altLang="en-US" sz="1400" dirty="0"/>
              <a:t>計算では、実行された量子化学計算の情報から、</a:t>
            </a:r>
            <a:r>
              <a:rPr lang="en-US" altLang="ja-JP" sz="1400" dirty="0"/>
              <a:t>Gradient</a:t>
            </a:r>
            <a:r>
              <a:rPr lang="ja-JP" altLang="en-US" sz="1400" dirty="0"/>
              <a:t>で数値微分の場合は</a:t>
            </a:r>
            <a:r>
              <a:rPr lang="en-US" altLang="ja-JP" sz="1400" dirty="0" err="1"/>
              <a:t>tiij</a:t>
            </a:r>
            <a:r>
              <a:rPr lang="en-US" altLang="ja-JP" sz="1400" dirty="0"/>
              <a:t>, </a:t>
            </a:r>
            <a:r>
              <a:rPr lang="en-US" altLang="ja-JP" sz="1400" dirty="0" err="1"/>
              <a:t>uiiij</a:t>
            </a:r>
            <a:r>
              <a:rPr lang="ja-JP" altLang="en-US" sz="1400" dirty="0"/>
              <a:t>、</a:t>
            </a:r>
            <a:r>
              <a:rPr lang="en-US" altLang="ja-JP" sz="1400" dirty="0"/>
              <a:t>Hessian</a:t>
            </a:r>
            <a:r>
              <a:rPr lang="ja-JP" altLang="en-US" sz="1400" dirty="0"/>
              <a:t>で数値微分の場合は</a:t>
            </a:r>
            <a:r>
              <a:rPr lang="en-US" altLang="ja-JP" sz="1400" dirty="0"/>
              <a:t>3MR</a:t>
            </a:r>
            <a:r>
              <a:rPr lang="ja-JP" altLang="en-US" sz="1400" dirty="0"/>
              <a:t>までドメイン間カップリングが計算可能だが、</a:t>
            </a:r>
            <a:r>
              <a:rPr lang="en-US" altLang="ja-JP" sz="1400" dirty="0"/>
              <a:t>interdomain = false</a:t>
            </a:r>
            <a:r>
              <a:rPr lang="ja-JP" altLang="en-US" sz="1400"/>
              <a:t>では</a:t>
            </a:r>
            <a:r>
              <a:rPr lang="ja-JP" altLang="en-US" sz="1400" dirty="0"/>
              <a:t>これらは出力されない。出力したい場合は、</a:t>
            </a:r>
            <a:r>
              <a:rPr lang="en-US" altLang="ja-JP" sz="1400" dirty="0"/>
              <a:t>interdomain=true</a:t>
            </a:r>
            <a:r>
              <a:rPr lang="ja-JP" altLang="en-US" sz="1400"/>
              <a:t>で</a:t>
            </a:r>
            <a:r>
              <a:rPr lang="ja-JP" altLang="en-US" sz="1400" dirty="0"/>
              <a:t>再計算する。</a:t>
            </a:r>
            <a:endParaRPr lang="en-US" altLang="ja-JP" sz="1400" dirty="0"/>
          </a:p>
          <a:p>
            <a:pPr lvl="1">
              <a:defRPr/>
            </a:pPr>
            <a:endParaRPr lang="en-US" altLang="ja-JP" sz="1400" dirty="0"/>
          </a:p>
          <a:p>
            <a:pPr lvl="1">
              <a:defRPr/>
            </a:pPr>
            <a:r>
              <a:rPr lang="en-US" altLang="ja-JP" sz="1400" dirty="0"/>
              <a:t>Hessian</a:t>
            </a:r>
            <a:r>
              <a:rPr lang="ja-JP" altLang="en-US" sz="1400" dirty="0"/>
              <a:t>の場合、</a:t>
            </a:r>
            <a:r>
              <a:rPr lang="en-US" altLang="ja-JP" sz="1400" dirty="0" err="1"/>
              <a:t>minfo.files</a:t>
            </a:r>
            <a:r>
              <a:rPr lang="ja-JP" altLang="en-US" sz="1400" dirty="0"/>
              <a:t>からデータを読み込めば、追加の量子化学計算なく</a:t>
            </a:r>
            <a:r>
              <a:rPr lang="en-US" altLang="ja-JP" sz="1400" dirty="0"/>
              <a:t>3MR</a:t>
            </a:r>
            <a:r>
              <a:rPr lang="ja-JP" altLang="en-US" sz="1400" dirty="0"/>
              <a:t>まで計算できため、実は計算負荷の軽減にはならない。</a:t>
            </a:r>
            <a:r>
              <a:rPr lang="en-US" altLang="ja-JP" sz="1400" dirty="0"/>
              <a:t>4MR</a:t>
            </a:r>
            <a:r>
              <a:rPr lang="ja-JP" altLang="en-US" sz="1400" dirty="0"/>
              <a:t>は追加計算が必要となる。</a:t>
            </a:r>
            <a:endParaRPr lang="en-US" altLang="ja-JP" sz="1400" dirty="0"/>
          </a:p>
          <a:p>
            <a:pPr lvl="1">
              <a:defRPr/>
            </a:pPr>
            <a:endParaRPr lang="en-US" altLang="ja-JP" sz="1400" dirty="0"/>
          </a:p>
        </p:txBody>
      </p:sp>
    </p:spTree>
    <p:extLst>
      <p:ext uri="{BB962C8B-B14F-4D97-AF65-F5344CB8AC3E}">
        <p14:creationId xmlns:p14="http://schemas.microsoft.com/office/powerpoint/2010/main" val="962116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4CB5A3C-30D9-7847-9F33-AAC6D828B195}"/>
              </a:ext>
            </a:extLst>
          </p:cNvPr>
          <p:cNvSpPr>
            <a:spLocks noGrp="1"/>
          </p:cNvSpPr>
          <p:nvPr>
            <p:ph type="sldNum" sz="quarter" idx="12"/>
          </p:nvPr>
        </p:nvSpPr>
        <p:spPr/>
        <p:txBody>
          <a:bodyPr/>
          <a:lstStyle/>
          <a:p>
            <a:fld id="{7D34BB6B-1E1A-9541-9560-488905BF54FF}" type="slidenum">
              <a:rPr kumimoji="1" lang="ja-JP" altLang="en-US" smtClean="0"/>
              <a:t>4</a:t>
            </a:fld>
            <a:endParaRPr kumimoji="1" lang="ja-JP" altLang="en-US"/>
          </a:p>
        </p:txBody>
      </p:sp>
      <p:sp>
        <p:nvSpPr>
          <p:cNvPr id="3" name="テキスト ボックス 2">
            <a:extLst>
              <a:ext uri="{FF2B5EF4-FFF2-40B4-BE49-F238E27FC236}">
                <a16:creationId xmlns:a16="http://schemas.microsoft.com/office/drawing/2014/main" id="{DE38D4BA-26C5-1945-AB3E-6628240BC139}"/>
              </a:ext>
            </a:extLst>
          </p:cNvPr>
          <p:cNvSpPr txBox="1"/>
          <p:nvPr/>
        </p:nvSpPr>
        <p:spPr>
          <a:xfrm>
            <a:off x="742946" y="3934223"/>
            <a:ext cx="7716841" cy="1477328"/>
          </a:xfrm>
          <a:prstGeom prst="rect">
            <a:avLst/>
          </a:prstGeom>
          <a:noFill/>
        </p:spPr>
        <p:txBody>
          <a:bodyPr wrap="square" rtlCol="0">
            <a:spAutoFit/>
          </a:bodyPr>
          <a:lstStyle/>
          <a:p>
            <a:r>
              <a:rPr lang="en-US" altLang="ja-JP" dirty="0" err="1">
                <a:ea typeface="メイリオ" charset="-128"/>
                <a:cs typeface="ＭＳ Ｐゴシック" charset="-128"/>
              </a:rPr>
              <a:t>Minfo</a:t>
            </a:r>
            <a:r>
              <a:rPr lang="en-US" altLang="ja-JP" dirty="0">
                <a:ea typeface="メイリオ" charset="-128"/>
                <a:cs typeface="ＭＳ Ｐゴシック" charset="-128"/>
              </a:rPr>
              <a:t> file includes the equilibrium geometry, harmonic frequencies, and vibrational displacement vectors. </a:t>
            </a:r>
          </a:p>
          <a:p>
            <a:endParaRPr lang="en-US" altLang="ja-JP" dirty="0">
              <a:ea typeface="メイリオ" charset="-128"/>
              <a:cs typeface="ＭＳ Ｐゴシック" charset="-128"/>
            </a:endParaRPr>
          </a:p>
          <a:p>
            <a:r>
              <a:rPr lang="en-US" altLang="ja-JP" dirty="0">
                <a:ea typeface="メイリオ" charset="-128"/>
                <a:cs typeface="ＭＳ Ｐゴシック" charset="-128"/>
              </a:rPr>
              <a:t>The same result can be </a:t>
            </a:r>
            <a:r>
              <a:rPr lang="en-US" altLang="ja-JP" dirty="0" err="1">
                <a:ea typeface="メイリオ" charset="-128"/>
                <a:cs typeface="ＭＳ Ｐゴシック" charset="-128"/>
              </a:rPr>
              <a:t>obatined</a:t>
            </a:r>
            <a:r>
              <a:rPr lang="en-US" altLang="ja-JP" dirty="0">
                <a:ea typeface="メイリオ" charset="-128"/>
                <a:cs typeface="ＭＳ Ｐゴシック" charset="-128"/>
              </a:rPr>
              <a:t> by </a:t>
            </a:r>
            <a:r>
              <a:rPr lang="en-US" altLang="ja-JP" dirty="0" err="1">
                <a:ea typeface="メイリオ" charset="-128"/>
                <a:cs typeface="ＭＳ Ｐゴシック" charset="-128"/>
              </a:rPr>
              <a:t>JSindo</a:t>
            </a:r>
            <a:r>
              <a:rPr lang="en-US" altLang="ja-JP" dirty="0">
                <a:ea typeface="メイリオ" charset="-128"/>
                <a:cs typeface="ＭＳ Ｐゴシック" charset="-128"/>
              </a:rPr>
              <a:t>; refer to the Users’ guide to </a:t>
            </a:r>
            <a:r>
              <a:rPr lang="en-US" altLang="ja-JP" dirty="0" err="1">
                <a:ea typeface="メイリオ" charset="-128"/>
                <a:cs typeface="ＭＳ Ｐゴシック" charset="-128"/>
              </a:rPr>
              <a:t>JSindo</a:t>
            </a:r>
            <a:r>
              <a:rPr lang="en-US" altLang="ja-JP" dirty="0">
                <a:ea typeface="メイリオ" charset="-128"/>
                <a:cs typeface="ＭＳ Ｐゴシック" charset="-128"/>
              </a:rPr>
              <a:t>. You can find details about the format of </a:t>
            </a:r>
            <a:r>
              <a:rPr lang="en-US" altLang="ja-JP" dirty="0" err="1">
                <a:ea typeface="メイリオ" charset="-128"/>
                <a:cs typeface="ＭＳ Ｐゴシック" charset="-128"/>
              </a:rPr>
              <a:t>minfo</a:t>
            </a:r>
            <a:r>
              <a:rPr lang="en-US" altLang="ja-JP" dirty="0">
                <a:ea typeface="メイリオ" charset="-128"/>
                <a:cs typeface="ＭＳ Ｐゴシック" charset="-128"/>
              </a:rPr>
              <a:t> file therein, too.</a:t>
            </a:r>
          </a:p>
        </p:txBody>
      </p:sp>
      <p:sp>
        <p:nvSpPr>
          <p:cNvPr id="5" name="テキスト ボックス 4">
            <a:extLst>
              <a:ext uri="{FF2B5EF4-FFF2-40B4-BE49-F238E27FC236}">
                <a16:creationId xmlns:a16="http://schemas.microsoft.com/office/drawing/2014/main" id="{FAF93075-48EA-B842-B915-BB584A33E31B}"/>
              </a:ext>
            </a:extLst>
          </p:cNvPr>
          <p:cNvSpPr txBox="1"/>
          <p:nvPr/>
        </p:nvSpPr>
        <p:spPr>
          <a:xfrm>
            <a:off x="1015038" y="1571032"/>
            <a:ext cx="7265362"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"/path/to/sindo-4.0/jar/*" Fchk2Minfo h2co-b3lyp-dz</a:t>
            </a:r>
          </a:p>
        </p:txBody>
      </p:sp>
      <p:sp>
        <p:nvSpPr>
          <p:cNvPr id="6" name="テキスト ボックス 5">
            <a:extLst>
              <a:ext uri="{FF2B5EF4-FFF2-40B4-BE49-F238E27FC236}">
                <a16:creationId xmlns:a16="http://schemas.microsoft.com/office/drawing/2014/main" id="{8C4185C9-8067-D14E-9865-91D2C714C761}"/>
              </a:ext>
            </a:extLst>
          </p:cNvPr>
          <p:cNvSpPr txBox="1"/>
          <p:nvPr/>
        </p:nvSpPr>
        <p:spPr>
          <a:xfrm>
            <a:off x="1314450" y="1928814"/>
            <a:ext cx="6429132" cy="369332"/>
          </a:xfrm>
          <a:prstGeom prst="rect">
            <a:avLst/>
          </a:prstGeom>
          <a:noFill/>
        </p:spPr>
        <p:txBody>
          <a:bodyPr wrap="none" rtlCol="0">
            <a:spAutoFit/>
          </a:bodyPr>
          <a:lstStyle/>
          <a:p>
            <a:pPr marL="285750" indent="-285750">
              <a:buFont typeface="Arial" panose="020B0604020202020204" pitchFamily="34" charset="0"/>
              <a:buChar char="•"/>
            </a:pPr>
            <a:r>
              <a:rPr lang="en-US" altLang="ja-JP" dirty="0"/>
              <a:t>The argument after Fchk2Minfo is the </a:t>
            </a:r>
            <a:r>
              <a:rPr lang="en-US" altLang="ja-JP" dirty="0" err="1"/>
              <a:t>basename</a:t>
            </a:r>
            <a:r>
              <a:rPr lang="en-US" altLang="ja-JP" dirty="0"/>
              <a:t> of output files.</a:t>
            </a:r>
          </a:p>
        </p:txBody>
      </p:sp>
      <p:sp>
        <p:nvSpPr>
          <p:cNvPr id="7" name="テキスト ボックス 6">
            <a:extLst>
              <a:ext uri="{FF2B5EF4-FFF2-40B4-BE49-F238E27FC236}">
                <a16:creationId xmlns:a16="http://schemas.microsoft.com/office/drawing/2014/main" id="{2D749E3E-7087-984D-838C-9940277A9359}"/>
              </a:ext>
            </a:extLst>
          </p:cNvPr>
          <p:cNvSpPr txBox="1"/>
          <p:nvPr/>
        </p:nvSpPr>
        <p:spPr>
          <a:xfrm>
            <a:off x="1015038" y="2968377"/>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ls </a:t>
            </a:r>
            <a:r>
              <a:rPr lang="en-US" altLang="ja-JP" sz="1400" dirty="0">
                <a:latin typeface="Courier" charset="0"/>
                <a:ea typeface="Courier" charset="0"/>
                <a:cs typeface="Courier" charset="0"/>
              </a:rPr>
              <a:t>h2co-b3lyp-dz.*</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h2co-b3lyp-dz.chk   h2co-b3lyp-dz.fchk  h2co-b3lyp-dz.inp   </a:t>
            </a:r>
            <a:br>
              <a:rPr lang="en-US" altLang="ja-JP" sz="1400" dirty="0">
                <a:latin typeface="Courier" charset="0"/>
                <a:ea typeface="Courier" charset="0"/>
                <a:cs typeface="Courier" charset="0"/>
              </a:rPr>
            </a:br>
            <a:r>
              <a:rPr lang="en-US" altLang="ja-JP" sz="1400" dirty="0">
                <a:latin typeface="Courier" charset="0"/>
                <a:ea typeface="Courier" charset="0"/>
                <a:cs typeface="Courier" charset="0"/>
              </a:rPr>
              <a:t>h2co-b3lyp-dz.out   </a:t>
            </a:r>
            <a:r>
              <a:rPr lang="en-US" altLang="ja-JP" sz="1400" dirty="0">
                <a:solidFill>
                  <a:srgbClr val="FF0000"/>
                </a:solidFill>
                <a:latin typeface="Courier" charset="0"/>
                <a:ea typeface="Courier" charset="0"/>
                <a:cs typeface="Courier" charset="0"/>
              </a:rPr>
              <a:t>h2co-b3lyp-dz.minfo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8" name="テキスト ボックス 7">
            <a:extLst>
              <a:ext uri="{FF2B5EF4-FFF2-40B4-BE49-F238E27FC236}">
                <a16:creationId xmlns:a16="http://schemas.microsoft.com/office/drawing/2014/main" id="{2F958FFC-C467-7846-B006-20E5D08B15EE}"/>
              </a:ext>
            </a:extLst>
          </p:cNvPr>
          <p:cNvSpPr txBox="1"/>
          <p:nvPr/>
        </p:nvSpPr>
        <p:spPr>
          <a:xfrm>
            <a:off x="757238" y="2446040"/>
            <a:ext cx="7943850" cy="369332"/>
          </a:xfrm>
          <a:prstGeom prst="rect">
            <a:avLst/>
          </a:prstGeom>
          <a:noFill/>
        </p:spPr>
        <p:txBody>
          <a:bodyPr wrap="square" rtlCol="0">
            <a:spAutoFit/>
          </a:bodyPr>
          <a:lstStyle/>
          <a:p>
            <a:r>
              <a:rPr lang="en-US" altLang="ja-JP" dirty="0"/>
              <a:t>You will find a </a:t>
            </a:r>
            <a:r>
              <a:rPr lang="en-US" altLang="ja-JP" dirty="0" err="1"/>
              <a:t>minfo</a:t>
            </a:r>
            <a:r>
              <a:rPr lang="en-US" altLang="ja-JP" dirty="0"/>
              <a:t> file,</a:t>
            </a:r>
          </a:p>
        </p:txBody>
      </p:sp>
      <p:sp>
        <p:nvSpPr>
          <p:cNvPr id="9" name="テキスト ボックス 8">
            <a:extLst>
              <a:ext uri="{FF2B5EF4-FFF2-40B4-BE49-F238E27FC236}">
                <a16:creationId xmlns:a16="http://schemas.microsoft.com/office/drawing/2014/main" id="{E80728AD-128F-A748-9841-A394526BCEBC}"/>
              </a:ext>
            </a:extLst>
          </p:cNvPr>
          <p:cNvSpPr txBox="1"/>
          <p:nvPr/>
        </p:nvSpPr>
        <p:spPr>
          <a:xfrm>
            <a:off x="757238" y="719513"/>
            <a:ext cx="7702550" cy="646331"/>
          </a:xfrm>
          <a:prstGeom prst="rect">
            <a:avLst/>
          </a:prstGeom>
          <a:noFill/>
        </p:spPr>
        <p:txBody>
          <a:bodyPr wrap="square" rtlCol="0">
            <a:spAutoFit/>
          </a:bodyPr>
          <a:lstStyle/>
          <a:p>
            <a:r>
              <a:rPr lang="en-US" altLang="ja-JP" dirty="0"/>
              <a:t>.</a:t>
            </a:r>
            <a:r>
              <a:rPr lang="en-US" altLang="ja-JP" dirty="0" err="1"/>
              <a:t>fchk</a:t>
            </a:r>
            <a:r>
              <a:rPr lang="en-US" altLang="ja-JP" dirty="0"/>
              <a:t> is a formatted check point file, which archives the result of quantum chemistry calculations. Let us convert the </a:t>
            </a:r>
            <a:r>
              <a:rPr lang="en-US" altLang="ja-JP" dirty="0" err="1"/>
              <a:t>fchk</a:t>
            </a:r>
            <a:r>
              <a:rPr lang="en-US" altLang="ja-JP" dirty="0"/>
              <a:t> file to a </a:t>
            </a:r>
            <a:r>
              <a:rPr lang="en-US" altLang="ja-JP" dirty="0" err="1"/>
              <a:t>minfo</a:t>
            </a:r>
            <a:r>
              <a:rPr lang="en-US" altLang="ja-JP" dirty="0"/>
              <a:t> file,</a:t>
            </a:r>
          </a:p>
        </p:txBody>
      </p:sp>
    </p:spTree>
    <p:extLst>
      <p:ext uri="{BB962C8B-B14F-4D97-AF65-F5344CB8AC3E}">
        <p14:creationId xmlns:p14="http://schemas.microsoft.com/office/powerpoint/2010/main" val="18097051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914401" y="223598"/>
            <a:ext cx="7827665" cy="5970865"/>
          </a:xfrm>
          <a:prstGeom prst="rect">
            <a:avLst/>
          </a:prstGeom>
          <a:noFill/>
        </p:spPr>
        <p:txBody>
          <a:bodyPr wrap="square">
            <a:spAutoFit/>
          </a:bodyPr>
          <a:lstStyle/>
          <a:p>
            <a:pPr>
              <a:defRPr/>
            </a:pPr>
            <a:r>
              <a:rPr lang="en-US" altLang="ja-JP" dirty="0"/>
              <a:t>QCHEM section</a:t>
            </a:r>
          </a:p>
          <a:p>
            <a:pPr>
              <a:defRPr/>
            </a:pPr>
            <a:endParaRPr lang="en-US" altLang="ja-JP" sz="1400" dirty="0"/>
          </a:p>
          <a:p>
            <a:pPr>
              <a:defRPr/>
            </a:pPr>
            <a:r>
              <a:rPr lang="en-US" altLang="ja-JP" sz="1400" dirty="0"/>
              <a:t>ID: string</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a:t>program: string</a:t>
            </a:r>
          </a:p>
          <a:p>
            <a:pPr lvl="1">
              <a:defRPr/>
            </a:pPr>
            <a:r>
              <a:rPr lang="en-US" altLang="ja-JP" sz="1400" dirty="0"/>
              <a:t>gaussian  … Interface with Gaussian </a:t>
            </a:r>
          </a:p>
          <a:p>
            <a:pPr lvl="1">
              <a:defRPr/>
            </a:pPr>
            <a:r>
              <a:rPr lang="en-US" altLang="ja-JP" sz="1400" dirty="0"/>
              <a:t>generic   … Print the coordinates to a </a:t>
            </a:r>
            <a:r>
              <a:rPr lang="en-US" altLang="ja-JP" sz="1400" dirty="0" err="1"/>
              <a:t>xyz</a:t>
            </a:r>
            <a:r>
              <a:rPr lang="en-US" altLang="ja-JP" sz="1400" dirty="0"/>
              <a:t> file</a:t>
            </a:r>
          </a:p>
          <a:p>
            <a:pPr lvl="1">
              <a:defRPr/>
            </a:pPr>
            <a:endParaRPr lang="en-US" altLang="ja-JP" sz="1400" dirty="0"/>
          </a:p>
          <a:p>
            <a:pPr marL="285750" indent="-285750">
              <a:buFont typeface="Arial" charset="0"/>
              <a:buChar char="•"/>
              <a:defRPr/>
            </a:pPr>
            <a:r>
              <a:rPr lang="en-US" altLang="ja-JP" sz="1400" dirty="0"/>
              <a:t>title: string</a:t>
            </a:r>
          </a:p>
          <a:p>
            <a:pPr lvl="1">
              <a:defRPr/>
            </a:pPr>
            <a:r>
              <a:rPr lang="en-US" altLang="ja-JP" sz="1400" dirty="0"/>
              <a:t>A title line that will be printed to PES files.</a:t>
            </a:r>
          </a:p>
          <a:p>
            <a:pPr marL="285750" indent="-285750">
              <a:buFont typeface="Arial" charset="0"/>
              <a:buChar char="•"/>
              <a:defRPr/>
            </a:pPr>
            <a:endParaRPr lang="en-US" altLang="ja-JP" sz="1400" dirty="0"/>
          </a:p>
          <a:p>
            <a:pPr>
              <a:defRPr/>
            </a:pPr>
            <a:r>
              <a:rPr lang="en-US" altLang="ja-JP" sz="1400" dirty="0"/>
              <a:t>options for non-generic (=Gaussian)</a:t>
            </a:r>
          </a:p>
          <a:p>
            <a:pPr marL="285750" indent="-285750">
              <a:buFont typeface="Arial" charset="0"/>
              <a:buChar char="•"/>
              <a:defRPr/>
            </a:pPr>
            <a:r>
              <a:rPr lang="en-US" altLang="ja-JP" sz="1400" dirty="0" err="1"/>
              <a:t>removefiles</a:t>
            </a:r>
            <a:r>
              <a:rPr lang="en-US" altLang="ja-JP" sz="1400" dirty="0"/>
              <a:t>: true/false</a:t>
            </a:r>
          </a:p>
          <a:p>
            <a:pPr lvl="1">
              <a:defRPr/>
            </a:pPr>
            <a:r>
              <a:rPr lang="en-US" altLang="ja-JP" sz="1400" dirty="0"/>
              <a:t>Removes the input/output files of the quantum chemistry program, when true. (default = false)</a:t>
            </a:r>
          </a:p>
          <a:p>
            <a:pPr lvl="2">
              <a:defRPr/>
            </a:pPr>
            <a:endParaRPr lang="en-US" altLang="ja-JP" sz="1400" dirty="0"/>
          </a:p>
          <a:p>
            <a:pPr marL="285750" indent="-285750">
              <a:buFont typeface="Arial" charset="0"/>
              <a:buChar char="•"/>
              <a:defRPr/>
            </a:pPr>
            <a:r>
              <a:rPr lang="en-US" altLang="ja-JP" sz="1400" dirty="0" err="1"/>
              <a:t>dryrun</a:t>
            </a:r>
            <a:r>
              <a:rPr lang="en-US" altLang="ja-JP" sz="1400" dirty="0"/>
              <a:t>: true/false</a:t>
            </a:r>
          </a:p>
          <a:p>
            <a:pPr lvl="1">
              <a:defRPr/>
            </a:pPr>
            <a:r>
              <a:rPr lang="en-US" altLang="ja-JP" sz="1400" dirty="0"/>
              <a:t>Generates the input files for the quantum chemistry program and exits without execution, when true. (default = false) </a:t>
            </a:r>
          </a:p>
          <a:p>
            <a:pPr lvl="1">
              <a:defRPr/>
            </a:pPr>
            <a:endParaRPr lang="en-US" altLang="ja-JP" sz="1400" dirty="0"/>
          </a:p>
          <a:p>
            <a:pPr marL="285750" indent="-285750">
              <a:buFont typeface="Arial" charset="0"/>
              <a:buChar char="•"/>
              <a:defRPr/>
            </a:pPr>
            <a:r>
              <a:rPr lang="en-US" altLang="ja-JP" sz="1400" dirty="0"/>
              <a:t>template: file name</a:t>
            </a:r>
          </a:p>
          <a:p>
            <a:pPr lvl="1">
              <a:defRPr/>
            </a:pPr>
            <a:r>
              <a:rPr lang="en-US" altLang="ja-JP" sz="1400" dirty="0"/>
              <a:t>The name of a template file to generate the input files for quantum </a:t>
            </a:r>
            <a:r>
              <a:rPr lang="en-US" altLang="ja-JP" sz="1400" dirty="0" err="1"/>
              <a:t>chemisty</a:t>
            </a:r>
            <a:r>
              <a:rPr lang="en-US" altLang="ja-JP" sz="1400" dirty="0"/>
              <a:t> jobs.</a:t>
            </a:r>
          </a:p>
          <a:p>
            <a:pPr lvl="1">
              <a:defRPr/>
            </a:pPr>
            <a:endParaRPr lang="en-US" altLang="ja-JP" sz="1400" dirty="0"/>
          </a:p>
          <a:p>
            <a:pPr>
              <a:defRPr/>
            </a:pPr>
            <a:r>
              <a:rPr lang="en-US" altLang="ja-JP" sz="1400" dirty="0"/>
              <a:t>options for generic</a:t>
            </a:r>
          </a:p>
          <a:p>
            <a:pPr marL="285750" indent="-285750">
              <a:buFont typeface="Arial" charset="0"/>
              <a:buChar char="•"/>
              <a:defRPr/>
            </a:pPr>
            <a:r>
              <a:rPr lang="en-US" altLang="ja-JP" sz="1400" dirty="0" err="1"/>
              <a:t>xyzfile</a:t>
            </a:r>
            <a:r>
              <a:rPr lang="en-US" altLang="ja-JP" sz="1400" dirty="0"/>
              <a:t>: filename</a:t>
            </a:r>
          </a:p>
          <a:p>
            <a:pPr lvl="1">
              <a:defRPr/>
            </a:pPr>
            <a:r>
              <a:rPr lang="en-US" altLang="ja-JP" sz="1400" dirty="0" err="1"/>
              <a:t>Basename</a:t>
            </a:r>
            <a:r>
              <a:rPr lang="en-US" altLang="ja-JP" sz="1400" dirty="0"/>
              <a:t> of a xyz file, where the coordinates of grid points are written. “.</a:t>
            </a:r>
            <a:r>
              <a:rPr lang="en-US" altLang="ja-JP" sz="1400" dirty="0" err="1"/>
              <a:t>xyz</a:t>
            </a:r>
            <a:r>
              <a:rPr lang="en-US" altLang="ja-JP" sz="1400" dirty="0"/>
              <a:t>” is automatically added. The PES data is read from </a:t>
            </a:r>
            <a:r>
              <a:rPr lang="en-US" altLang="ja-JP" sz="1400" dirty="0" err="1"/>
              <a:t>minfo</a:t>
            </a:r>
            <a:r>
              <a:rPr lang="en-US" altLang="ja-JP" sz="1400" dirty="0"/>
              <a:t> files in QFF and from a </a:t>
            </a:r>
            <a:r>
              <a:rPr lang="en-US" altLang="ja-JP" sz="1400" dirty="0" err="1"/>
              <a:t>dat</a:t>
            </a:r>
            <a:r>
              <a:rPr lang="en-US" altLang="ja-JP" sz="1400" dirty="0"/>
              <a:t> file, </a:t>
            </a:r>
            <a:r>
              <a:rPr lang="en-US" altLang="ja-JP" sz="1400" i="1" dirty="0" err="1"/>
              <a:t>filename</a:t>
            </a:r>
            <a:r>
              <a:rPr lang="en-US" altLang="ja-JP" sz="1400" dirty="0" err="1"/>
              <a:t>.dat</a:t>
            </a:r>
            <a:r>
              <a:rPr lang="en-US" altLang="ja-JP" sz="1400" dirty="0"/>
              <a:t>, in GRID. (default = </a:t>
            </a:r>
            <a:r>
              <a:rPr lang="en-US" altLang="ja-JP" sz="1400" dirty="0" err="1"/>
              <a:t>makeQFF</a:t>
            </a:r>
            <a:r>
              <a:rPr lang="en-US" altLang="ja-JP" sz="1400" dirty="0"/>
              <a:t> for QFF and </a:t>
            </a:r>
            <a:r>
              <a:rPr lang="en-US" altLang="ja-JP" sz="1400" dirty="0" err="1"/>
              <a:t>makeGrid</a:t>
            </a:r>
            <a:r>
              <a:rPr lang="en-US" altLang="ja-JP" sz="1400" dirty="0"/>
              <a:t> for GRID)</a:t>
            </a:r>
            <a:endParaRPr lang="en-US" altLang="ja-JP" dirty="0"/>
          </a:p>
        </p:txBody>
      </p:sp>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49</a:t>
            </a:fld>
            <a:endParaRPr kumimoji="1" lang="ja-JP" altLang="en-US"/>
          </a:p>
        </p:txBody>
      </p:sp>
    </p:spTree>
    <p:extLst>
      <p:ext uri="{BB962C8B-B14F-4D97-AF65-F5344CB8AC3E}">
        <p14:creationId xmlns:p14="http://schemas.microsoft.com/office/powerpoint/2010/main" val="10255836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14401" y="232637"/>
            <a:ext cx="7365999" cy="4569777"/>
          </a:xfrm>
          <a:prstGeom prst="rect">
            <a:avLst/>
          </a:prstGeom>
          <a:noFill/>
        </p:spPr>
        <p:txBody>
          <a:bodyPr wrap="square">
            <a:spAutoFit/>
          </a:bodyPr>
          <a:lstStyle/>
          <a:p>
            <a:pPr>
              <a:defRPr/>
            </a:pPr>
            <a:r>
              <a:rPr lang="en-US" altLang="ja-JP" sz="1800" dirty="0">
                <a:latin typeface="+mn-lt"/>
              </a:rPr>
              <a:t>QFF section</a:t>
            </a:r>
          </a:p>
          <a:p>
            <a:pPr>
              <a:defRPr/>
            </a:pPr>
            <a:endParaRPr lang="en-US" altLang="ja-JP" sz="1800" dirty="0">
              <a:latin typeface="+mn-lt"/>
            </a:endParaRPr>
          </a:p>
          <a:p>
            <a:pPr marL="285750" indent="-285750">
              <a:buFont typeface="Arial" charset="0"/>
              <a:buChar char="•"/>
              <a:defRPr/>
            </a:pPr>
            <a:r>
              <a:rPr lang="en-US" altLang="ja-JP" sz="1400" dirty="0"/>
              <a:t>QCID: string</a:t>
            </a:r>
          </a:p>
          <a:p>
            <a:pPr lvl="1">
              <a:defRPr/>
            </a:pPr>
            <a:r>
              <a:rPr lang="en-US" altLang="ja-JP" sz="1400" dirty="0"/>
              <a:t>The ID of associated &lt;</a:t>
            </a:r>
            <a:r>
              <a:rPr lang="en-US" altLang="ja-JP" sz="1400" dirty="0" err="1"/>
              <a:t>qchem</a:t>
            </a:r>
            <a:r>
              <a:rPr lang="en-US" altLang="ja-JP" sz="1400" dirty="0"/>
              <a:t>&gt;</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stepsize</a:t>
            </a:r>
            <a:r>
              <a:rPr lang="en-US" altLang="ja-JP" sz="1400" dirty="0"/>
              <a:t>: real number</a:t>
            </a:r>
          </a:p>
          <a:p>
            <a:pPr lvl="1">
              <a:defRPr/>
            </a:pPr>
            <a:r>
              <a:rPr lang="en-US" altLang="ja-JP" sz="1400" dirty="0"/>
              <a:t>The step size for numerical differentiations in dimensionless unit. (default = 0.5)  </a:t>
            </a:r>
          </a:p>
          <a:p>
            <a:pPr lvl="2">
              <a:defRPr/>
            </a:pPr>
            <a:endParaRPr lang="en-US" altLang="ja-JP" sz="1400" dirty="0"/>
          </a:p>
          <a:p>
            <a:pPr marL="285750" indent="-285750">
              <a:buFont typeface="Arial" charset="0"/>
              <a:buChar char="•"/>
              <a:defRPr/>
            </a:pPr>
            <a:r>
              <a:rPr lang="en-US" altLang="ja-JP" sz="1400" dirty="0" err="1"/>
              <a:t>ndifftype</a:t>
            </a:r>
            <a:r>
              <a:rPr lang="en-US" altLang="ja-JP" sz="1400" dirty="0"/>
              <a:t>:  grad or </a:t>
            </a:r>
            <a:r>
              <a:rPr lang="en-US" altLang="ja-JP" sz="1400" dirty="0" err="1"/>
              <a:t>hess</a:t>
            </a:r>
            <a:endParaRPr lang="en-US" altLang="ja-JP" sz="1400" dirty="0"/>
          </a:p>
          <a:p>
            <a:pPr lvl="1">
              <a:defRPr/>
            </a:pPr>
            <a:r>
              <a:rPr lang="en-US" altLang="ja-JP" sz="1400" dirty="0"/>
              <a:t>The type of numerical differentiations.</a:t>
            </a:r>
          </a:p>
          <a:p>
            <a:pPr lvl="2">
              <a:defRPr/>
            </a:pPr>
            <a:r>
              <a:rPr lang="en-US" altLang="ja-JP" sz="1400" dirty="0"/>
              <a:t>grad : Numerical 3rd-order diff. of gradient. </a:t>
            </a:r>
          </a:p>
          <a:p>
            <a:pPr lvl="2">
              <a:defRPr/>
            </a:pPr>
            <a:r>
              <a:rPr lang="en-US" altLang="ja-JP" sz="1400" dirty="0" err="1"/>
              <a:t>hess</a:t>
            </a:r>
            <a:r>
              <a:rPr lang="en-US" altLang="ja-JP" sz="1400" dirty="0"/>
              <a:t> (default) : Numerical 2nd-order diff. of hessian. </a:t>
            </a:r>
          </a:p>
          <a:p>
            <a:pPr lvl="2">
              <a:defRPr/>
            </a:pPr>
            <a:endParaRPr lang="en-US" altLang="ja-JP" sz="1400" dirty="0"/>
          </a:p>
          <a:p>
            <a:pPr marL="285750" indent="-285750">
              <a:buFont typeface="Arial" charset="0"/>
              <a:buChar char="•"/>
              <a:defRPr/>
            </a:pPr>
            <a:r>
              <a:rPr lang="en-US" altLang="ja-JP" sz="1400" dirty="0" err="1"/>
              <a:t>mopfile</a:t>
            </a:r>
            <a:r>
              <a:rPr lang="en-US" altLang="ja-JP" sz="1400" dirty="0"/>
              <a:t>: file name</a:t>
            </a:r>
          </a:p>
          <a:p>
            <a:pPr lvl="1">
              <a:defRPr/>
            </a:pPr>
            <a:r>
              <a:rPr lang="en-US" altLang="ja-JP" sz="1400" dirty="0"/>
              <a:t>The name of mop file, in which the QFF coefficients are written. (default = prop_no_1.mop) This format is compatible with the MIDAS software developed by Christiansen and coworkers.  </a:t>
            </a:r>
          </a:p>
          <a:p>
            <a:pPr lvl="2">
              <a:defRPr/>
            </a:pPr>
            <a:endParaRPr lang="en-US" altLang="ja-JP" sz="1400" dirty="0"/>
          </a:p>
          <a:p>
            <a:pPr marL="285750" indent="-285750">
              <a:buFont typeface="Arial" charset="0"/>
              <a:buChar char="•"/>
              <a:defRPr/>
            </a:pPr>
            <a:r>
              <a:rPr lang="en-US" altLang="ja-JP" sz="1400" dirty="0" err="1"/>
              <a:t>interdomain_hc</a:t>
            </a:r>
            <a:r>
              <a:rPr lang="en-US" altLang="ja-JP" sz="1400" dirty="0"/>
              <a:t>: true/false</a:t>
            </a:r>
          </a:p>
          <a:p>
            <a:pPr lvl="1">
              <a:defRPr/>
            </a:pPr>
            <a:r>
              <a:rPr lang="en-US" altLang="ja-JP" sz="1400" dirty="0"/>
              <a:t>Prints the harmonic coupling, when true. (default = true)</a:t>
            </a:r>
          </a:p>
          <a:p>
            <a:pPr marL="285750" indent="-285750">
              <a:buFont typeface="Arial" charset="0"/>
              <a:buChar char="•"/>
              <a:defRPr/>
            </a:pPr>
            <a:endParaRPr lang="en-US" altLang="ja-JP" sz="1400" dirty="0"/>
          </a:p>
        </p:txBody>
      </p:sp>
      <p:sp>
        <p:nvSpPr>
          <p:cNvPr id="3" name="スライド番号プレースホルダー 2"/>
          <p:cNvSpPr>
            <a:spLocks noGrp="1"/>
          </p:cNvSpPr>
          <p:nvPr>
            <p:ph type="sldNum" sz="quarter" idx="12"/>
          </p:nvPr>
        </p:nvSpPr>
        <p:spPr/>
        <p:txBody>
          <a:bodyPr/>
          <a:lstStyle/>
          <a:p>
            <a:fld id="{7D34BB6B-1E1A-9541-9560-488905BF54FF}" type="slidenum">
              <a:rPr kumimoji="1" lang="ja-JP" altLang="en-US" smtClean="0"/>
              <a:t>50</a:t>
            </a:fld>
            <a:endParaRPr kumimoji="1" lang="ja-JP" altLang="en-US"/>
          </a:p>
        </p:txBody>
      </p:sp>
    </p:spTree>
    <p:extLst>
      <p:ext uri="{BB962C8B-B14F-4D97-AF65-F5344CB8AC3E}">
        <p14:creationId xmlns:p14="http://schemas.microsoft.com/office/powerpoint/2010/main" val="1524324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51</a:t>
            </a:fld>
            <a:endParaRPr kumimoji="1" lang="ja-JP" altLang="en-US"/>
          </a:p>
        </p:txBody>
      </p:sp>
      <p:sp>
        <p:nvSpPr>
          <p:cNvPr id="4" name="テキスト ボックス 3"/>
          <p:cNvSpPr txBox="1"/>
          <p:nvPr/>
        </p:nvSpPr>
        <p:spPr>
          <a:xfrm>
            <a:off x="914401" y="334237"/>
            <a:ext cx="7827665" cy="4247317"/>
          </a:xfrm>
          <a:prstGeom prst="rect">
            <a:avLst/>
          </a:prstGeom>
          <a:noFill/>
        </p:spPr>
        <p:txBody>
          <a:bodyPr wrap="square">
            <a:spAutoFit/>
          </a:bodyPr>
          <a:lstStyle/>
          <a:p>
            <a:pPr marL="285750" indent="-285750">
              <a:buFont typeface="Arial" charset="0"/>
              <a:buChar char="•"/>
              <a:defRPr/>
            </a:pPr>
            <a:r>
              <a:rPr lang="en-US" altLang="ja-JP" sz="1400" dirty="0"/>
              <a:t>gradient and hessian: input/current</a:t>
            </a:r>
          </a:p>
          <a:p>
            <a:pPr lvl="1">
              <a:defRPr/>
            </a:pPr>
            <a:r>
              <a:rPr lang="en-US" altLang="ja-JP" sz="1400" dirty="0"/>
              <a:t>Specifies where the gradient and Hessian are retrieved. </a:t>
            </a:r>
          </a:p>
          <a:p>
            <a:pPr lvl="2">
              <a:defRPr/>
            </a:pPr>
            <a:r>
              <a:rPr lang="en-US" altLang="ja-JP" sz="1400" dirty="0"/>
              <a:t>input (default) : From the input </a:t>
            </a:r>
            <a:r>
              <a:rPr lang="en-US" altLang="ja-JP" sz="1400" dirty="0" err="1"/>
              <a:t>minfo</a:t>
            </a:r>
            <a:r>
              <a:rPr lang="en-US" altLang="ja-JP" sz="1400" dirty="0"/>
              <a:t> file.</a:t>
            </a:r>
            <a:br>
              <a:rPr lang="en-US" altLang="ja-JP" sz="1400" dirty="0"/>
            </a:br>
            <a:r>
              <a:rPr lang="en-US" altLang="ja-JP" sz="1400" dirty="0"/>
              <a:t>current : From the current calculation. (</a:t>
            </a:r>
            <a:r>
              <a:rPr lang="en-US" altLang="ja-JP" sz="1400" dirty="0" err="1"/>
              <a:t>mkqff-eq.minfo</a:t>
            </a:r>
            <a:r>
              <a:rPr lang="en-US" altLang="ja-JP" sz="1400" dirty="0"/>
              <a:t>) </a:t>
            </a:r>
          </a:p>
          <a:p>
            <a:pPr lvl="2">
              <a:defRPr/>
            </a:pPr>
            <a:endParaRPr lang="en-US" altLang="ja-JP" sz="1400" dirty="0"/>
          </a:p>
          <a:p>
            <a:pPr lvl="1">
              <a:defRPr/>
            </a:pPr>
            <a:r>
              <a:rPr lang="en-US" altLang="ja-JP" sz="1400" dirty="0"/>
              <a:t>“input” is useful for combining accurate geometry, gradient, and Hessian, read from the input </a:t>
            </a:r>
            <a:r>
              <a:rPr lang="en-US" altLang="ja-JP" sz="1400" dirty="0" err="1"/>
              <a:t>minfo</a:t>
            </a:r>
            <a:r>
              <a:rPr lang="en-US" altLang="ja-JP" sz="1400" dirty="0"/>
              <a:t> file, with lower-level cubic and quartic terms, which are calculated by </a:t>
            </a:r>
            <a:r>
              <a:rPr lang="en-US" altLang="ja-JP" sz="1400" dirty="0" err="1"/>
              <a:t>MakePES</a:t>
            </a:r>
            <a:r>
              <a:rPr lang="en-US" altLang="ja-JP" sz="1400" dirty="0"/>
              <a:t> module. </a:t>
            </a:r>
          </a:p>
          <a:p>
            <a:pPr lvl="1">
              <a:defRPr/>
            </a:pPr>
            <a:endParaRPr lang="en-US" altLang="ja-JP" sz="1400" dirty="0"/>
          </a:p>
          <a:p>
            <a:pPr lvl="1">
              <a:defRPr/>
            </a:pPr>
            <a:r>
              <a:rPr lang="en-US" altLang="ja-JP" sz="1400" dirty="0"/>
              <a:t>On the other hand, one might think of another strategy, where the geometry and coordinates are derived from a low-level of theory, and the QFF at a higher-level of theory. In that case, this option should be set to “current”, which incorporates the gradient and Hessian obtained from the current calculation. </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genhs</a:t>
            </a:r>
            <a:r>
              <a:rPr lang="en-US" altLang="ja-JP" sz="1400" dirty="0"/>
              <a:t>: true/false</a:t>
            </a:r>
          </a:p>
          <a:p>
            <a:pPr lvl="1">
              <a:defRPr/>
            </a:pPr>
            <a:r>
              <a:rPr lang="en-US" altLang="ja-JP" sz="1400" dirty="0"/>
              <a:t>Generate the 001.hs file, when true. (default = false)</a:t>
            </a:r>
            <a:br>
              <a:rPr lang="en-US" altLang="ja-JP" sz="1400" dirty="0"/>
            </a:br>
            <a:r>
              <a:rPr lang="en-US" altLang="ja-JP" sz="1400" dirty="0"/>
              <a:t>001.hs is a file which contains the QFF coefficients in the old format; however, this format is deprecated and not recommended to use unless for a debugging purpose to compare the result with the previous version of SINDO. </a:t>
            </a:r>
          </a:p>
          <a:p>
            <a:pPr>
              <a:defRPr/>
            </a:pPr>
            <a:endParaRPr lang="en-US" altLang="ja-JP" dirty="0"/>
          </a:p>
        </p:txBody>
      </p:sp>
    </p:spTree>
    <p:extLst>
      <p:ext uri="{BB962C8B-B14F-4D97-AF65-F5344CB8AC3E}">
        <p14:creationId xmlns:p14="http://schemas.microsoft.com/office/powerpoint/2010/main" val="8914800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52</a:t>
            </a:fld>
            <a:endParaRPr kumimoji="1" lang="ja-JP" altLang="en-US"/>
          </a:p>
        </p:txBody>
      </p:sp>
      <p:sp>
        <p:nvSpPr>
          <p:cNvPr id="3" name="テキスト ボックス 2"/>
          <p:cNvSpPr txBox="1"/>
          <p:nvPr/>
        </p:nvSpPr>
        <p:spPr>
          <a:xfrm>
            <a:off x="914401" y="213945"/>
            <a:ext cx="7827665" cy="6217087"/>
          </a:xfrm>
          <a:prstGeom prst="rect">
            <a:avLst/>
          </a:prstGeom>
          <a:noFill/>
        </p:spPr>
        <p:txBody>
          <a:bodyPr wrap="square">
            <a:spAutoFit/>
          </a:bodyPr>
          <a:lstStyle/>
          <a:p>
            <a:pPr>
              <a:defRPr/>
            </a:pPr>
            <a:r>
              <a:rPr lang="en-US" altLang="ja-JP" dirty="0"/>
              <a:t>GRID section</a:t>
            </a:r>
          </a:p>
          <a:p>
            <a:pPr>
              <a:defRPr/>
            </a:pPr>
            <a:endParaRPr lang="en-US" altLang="ja-JP" sz="1800" dirty="0">
              <a:latin typeface="+mn-lt"/>
            </a:endParaRPr>
          </a:p>
          <a:p>
            <a:pPr marL="285750" indent="-285750">
              <a:buFont typeface="Arial" charset="0"/>
              <a:buChar char="•"/>
              <a:defRPr/>
            </a:pPr>
            <a:r>
              <a:rPr lang="en-US" altLang="ja-JP" sz="1400" dirty="0"/>
              <a:t>QCID: string</a:t>
            </a:r>
          </a:p>
          <a:p>
            <a:pPr lvl="1">
              <a:defRPr/>
            </a:pPr>
            <a:r>
              <a:rPr lang="en-US" altLang="ja-JP" sz="1400" dirty="0"/>
              <a:t>The ID of associated &lt;</a:t>
            </a:r>
            <a:r>
              <a:rPr lang="en-US" altLang="ja-JP" sz="1400" dirty="0" err="1"/>
              <a:t>qchem</a:t>
            </a:r>
            <a:r>
              <a:rPr lang="en-US" altLang="ja-JP" sz="1400" dirty="0"/>
              <a:t>&gt;</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ngrid</a:t>
            </a:r>
            <a:r>
              <a:rPr lang="en-US" altLang="ja-JP" sz="1400" dirty="0"/>
              <a:t>: integer number</a:t>
            </a:r>
          </a:p>
          <a:p>
            <a:pPr lvl="1">
              <a:defRPr/>
            </a:pPr>
            <a:r>
              <a:rPr lang="en-US" altLang="ja-JP" sz="1400" dirty="0"/>
              <a:t>The number of grid points along each coordinates. (default = 11)  </a:t>
            </a:r>
          </a:p>
          <a:p>
            <a:pPr lvl="2">
              <a:defRPr/>
            </a:pPr>
            <a:endParaRPr lang="en-US" altLang="ja-JP" sz="1400" dirty="0"/>
          </a:p>
          <a:p>
            <a:pPr marL="285750" indent="-285750">
              <a:buFont typeface="Arial" charset="0"/>
              <a:buChar char="•"/>
              <a:defRPr/>
            </a:pPr>
            <a:r>
              <a:rPr lang="en-US" altLang="ja-JP" sz="1400" dirty="0" err="1"/>
              <a:t>fullmc</a:t>
            </a:r>
            <a:r>
              <a:rPr lang="en-US" altLang="ja-JP" sz="1400" dirty="0"/>
              <a:t>:  true/false</a:t>
            </a:r>
          </a:p>
          <a:p>
            <a:pPr lvl="1">
              <a:defRPr/>
            </a:pPr>
            <a:r>
              <a:rPr lang="en-US" altLang="ja-JP" sz="1400" dirty="0"/>
              <a:t>All the mode coupling up to the MR-</a:t>
            </a:r>
            <a:r>
              <a:rPr lang="en-US" altLang="ja-JP" sz="1400" dirty="0" err="1"/>
              <a:t>th</a:t>
            </a:r>
            <a:r>
              <a:rPr lang="en-US" altLang="ja-JP" sz="1400" dirty="0"/>
              <a:t> order is generated, when true. (default = false) </a:t>
            </a:r>
          </a:p>
          <a:p>
            <a:pPr lvl="2">
              <a:defRPr/>
            </a:pPr>
            <a:endParaRPr lang="en-US" altLang="ja-JP" sz="1400" dirty="0"/>
          </a:p>
          <a:p>
            <a:pPr marL="285750" indent="-285750">
              <a:buFont typeface="Arial" charset="0"/>
              <a:buChar char="•"/>
              <a:defRPr/>
            </a:pPr>
            <a:r>
              <a:rPr lang="en-US" altLang="ja-JP" sz="1400" dirty="0"/>
              <a:t>mc1, mc2, mc3: string of mode index</a:t>
            </a:r>
          </a:p>
          <a:p>
            <a:pPr lvl="1">
              <a:defRPr/>
            </a:pPr>
            <a:r>
              <a:rPr lang="en-US" altLang="ja-JP" sz="1400" dirty="0"/>
              <a:t>The 1, 2, or 3MR terms separated by </a:t>
            </a:r>
            <a:r>
              <a:rPr lang="en-US" altLang="ja-JP" sz="1400" dirty="0" err="1"/>
              <a:t>camma</a:t>
            </a:r>
            <a:r>
              <a:rPr lang="en-US" altLang="ja-JP" sz="1400" dirty="0"/>
              <a:t> or space. </a:t>
            </a:r>
          </a:p>
          <a:p>
            <a:pPr lvl="1">
              <a:defRPr/>
            </a:pPr>
            <a:endParaRPr lang="en-US" altLang="ja-JP" sz="1400" dirty="0"/>
          </a:p>
          <a:p>
            <a:pPr lvl="1">
              <a:defRPr/>
            </a:pPr>
            <a:r>
              <a:rPr lang="en-US" altLang="ja-JP" sz="1400" dirty="0"/>
              <a:t>Examples:</a:t>
            </a:r>
          </a:p>
          <a:p>
            <a:pPr lvl="1">
              <a:defRPr/>
            </a:pPr>
            <a:endParaRPr lang="en-US" altLang="ja-JP" sz="1400" dirty="0"/>
          </a:p>
          <a:p>
            <a:pPr marL="628650" lvl="1" indent="-171450">
              <a:buFont typeface="Arial" panose="020B0604020202020204" pitchFamily="34" charset="0"/>
              <a:buChar char="•"/>
              <a:defRPr/>
            </a:pPr>
            <a:r>
              <a:rPr lang="en-US" altLang="ja-JP" sz="1200" dirty="0">
                <a:latin typeface="Courier" charset="0"/>
                <a:ea typeface="Courier" charset="0"/>
                <a:cs typeface="Courier" charset="0"/>
              </a:rPr>
              <a:t>&lt;mc1 value="1,2,3,5” /&gt; </a:t>
            </a:r>
            <a:r>
              <a:rPr lang="en-US" altLang="ja-JP" sz="1400" dirty="0"/>
              <a:t>or  </a:t>
            </a:r>
            <a:r>
              <a:rPr lang="en-US" altLang="ja-JP" sz="1200" dirty="0">
                <a:latin typeface="Courier" charset="0"/>
                <a:ea typeface="Courier" charset="0"/>
                <a:cs typeface="Courier" charset="0"/>
              </a:rPr>
              <a:t>&lt;mc1 value="1-3 5” /&gt; </a:t>
            </a:r>
          </a:p>
          <a:p>
            <a:pPr lvl="1">
              <a:defRPr/>
            </a:pPr>
            <a:endParaRPr lang="en-US" altLang="ja-JP" sz="1400" dirty="0"/>
          </a:p>
          <a:p>
            <a:pPr lvl="2">
              <a:defRPr/>
            </a:pPr>
            <a:r>
              <a:rPr lang="en-US" altLang="ja-JP" sz="1400" dirty="0"/>
              <a:t>generates grid points for Q1,Q2,Q3, and Q5. </a:t>
            </a:r>
          </a:p>
          <a:p>
            <a:pPr lvl="2">
              <a:defRPr/>
            </a:pPr>
            <a:endParaRPr lang="en-US" altLang="ja-JP" sz="1400" dirty="0"/>
          </a:p>
          <a:p>
            <a:pPr marL="628650" lvl="1" indent="-171450">
              <a:buFont typeface="Arial" panose="020B0604020202020204" pitchFamily="34" charset="0"/>
              <a:buChar char="•"/>
              <a:defRPr/>
            </a:pPr>
            <a:r>
              <a:rPr lang="en-US" altLang="ja-JP" sz="1200" dirty="0">
                <a:latin typeface="Courier" charset="0"/>
                <a:ea typeface="Courier" charset="0"/>
                <a:cs typeface="Courier" charset="0"/>
              </a:rPr>
              <a:t>&lt;mc2 value="1,2, 1,4, 2,4, 3,4” /&gt; </a:t>
            </a:r>
            <a:r>
              <a:rPr lang="en-US" altLang="ja-JP" sz="1400" dirty="0"/>
              <a:t>or </a:t>
            </a:r>
            <a:r>
              <a:rPr lang="en-US" altLang="ja-JP" sz="1200" dirty="0">
                <a:latin typeface="Courier" charset="0"/>
                <a:ea typeface="Courier" charset="0"/>
                <a:cs typeface="Courier" charset="0"/>
              </a:rPr>
              <a:t>&lt;mc2 value="1,2, 1-3,4” /&gt; </a:t>
            </a:r>
          </a:p>
          <a:p>
            <a:pPr lvl="1">
              <a:defRPr/>
            </a:pPr>
            <a:endParaRPr lang="en-US" altLang="ja-JP" sz="1400" dirty="0"/>
          </a:p>
          <a:p>
            <a:pPr lvl="2">
              <a:defRPr/>
            </a:pPr>
            <a:r>
              <a:rPr lang="en-US" altLang="ja-JP" sz="1400" dirty="0"/>
              <a:t>generates the grid points for (Q2, Q1),(Q4, Q1),(Q4, Q2), and (Q4, Q3). </a:t>
            </a:r>
          </a:p>
          <a:p>
            <a:pPr lvl="1">
              <a:defRPr/>
            </a:pPr>
            <a:endParaRPr lang="en-US" altLang="ja-JP" sz="1400" dirty="0"/>
          </a:p>
          <a:p>
            <a:pPr marL="628650" lvl="1" indent="-171450">
              <a:buFont typeface="Arial" panose="020B0604020202020204" pitchFamily="34" charset="0"/>
              <a:buChar char="•"/>
              <a:defRPr/>
            </a:pPr>
            <a:r>
              <a:rPr lang="en-US" altLang="ja-JP" sz="1200" dirty="0">
                <a:latin typeface="Courier" charset="0"/>
                <a:ea typeface="Courier" charset="0"/>
                <a:cs typeface="Courier" charset="0"/>
              </a:rPr>
              <a:t>&lt;mc3 value="1,2,3, 1,2,4” /&gt; </a:t>
            </a:r>
          </a:p>
          <a:p>
            <a:pPr lvl="1">
              <a:defRPr/>
            </a:pPr>
            <a:endParaRPr lang="en-US" altLang="ja-JP" sz="1400" dirty="0"/>
          </a:p>
          <a:p>
            <a:pPr lvl="2">
              <a:defRPr/>
            </a:pPr>
            <a:r>
              <a:rPr lang="en-US" altLang="ja-JP" sz="1400" dirty="0"/>
              <a:t>generates the grid points for (Q3, Q2, Q1) and (Q4, Q2, Q1).</a:t>
            </a:r>
          </a:p>
        </p:txBody>
      </p:sp>
    </p:spTree>
    <p:extLst>
      <p:ext uri="{BB962C8B-B14F-4D97-AF65-F5344CB8AC3E}">
        <p14:creationId xmlns:p14="http://schemas.microsoft.com/office/powerpoint/2010/main" val="6944492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53</a:t>
            </a:fld>
            <a:endParaRPr kumimoji="1" lang="ja-JP" altLang="en-US"/>
          </a:p>
        </p:txBody>
      </p:sp>
      <p:sp>
        <p:nvSpPr>
          <p:cNvPr id="4" name="テキスト ボックス 3">
            <a:extLst>
              <a:ext uri="{FF2B5EF4-FFF2-40B4-BE49-F238E27FC236}">
                <a16:creationId xmlns:a16="http://schemas.microsoft.com/office/drawing/2014/main" id="{C9A726AD-1431-7A43-8810-59F26C682B7A}"/>
              </a:ext>
            </a:extLst>
          </p:cNvPr>
          <p:cNvSpPr txBox="1"/>
          <p:nvPr/>
        </p:nvSpPr>
        <p:spPr>
          <a:xfrm>
            <a:off x="938510" y="403443"/>
            <a:ext cx="7827665" cy="1815882"/>
          </a:xfrm>
          <a:prstGeom prst="rect">
            <a:avLst/>
          </a:prstGeom>
          <a:noFill/>
        </p:spPr>
        <p:txBody>
          <a:bodyPr wrap="square">
            <a:spAutoFit/>
          </a:bodyPr>
          <a:lstStyle/>
          <a:p>
            <a:pPr marL="285750" indent="-285750">
              <a:buFont typeface="Arial" charset="0"/>
              <a:buChar char="•"/>
              <a:defRPr/>
            </a:pPr>
            <a:r>
              <a:rPr lang="en-US" altLang="ja-JP" sz="1400" dirty="0" err="1"/>
              <a:t>mcstrength</a:t>
            </a:r>
            <a:r>
              <a:rPr lang="en-US" altLang="ja-JP" sz="1400" dirty="0"/>
              <a:t>: real number</a:t>
            </a:r>
          </a:p>
          <a:p>
            <a:pPr lvl="1">
              <a:defRPr/>
            </a:pPr>
            <a:r>
              <a:rPr lang="en-US" altLang="ja-JP" sz="1400" dirty="0"/>
              <a:t>The threshold value (in cm</a:t>
            </a:r>
            <a:r>
              <a:rPr lang="en-US" altLang="ja-JP" sz="1400" baseline="30000" dirty="0"/>
              <a:t>−1</a:t>
            </a:r>
            <a:r>
              <a:rPr lang="en-US" altLang="ja-JP" sz="1400" dirty="0"/>
              <a:t>) to select the mode coupling term for generating the grid potential. The coupling terms with MCS larger than this value are generated. </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mopfile</a:t>
            </a:r>
            <a:r>
              <a:rPr lang="en-US" altLang="ja-JP" sz="1400" dirty="0"/>
              <a:t>: file name</a:t>
            </a:r>
          </a:p>
          <a:p>
            <a:pPr lvl="1">
              <a:defRPr/>
            </a:pPr>
            <a:r>
              <a:rPr lang="en-US" altLang="ja-JP" sz="1400" dirty="0"/>
              <a:t>The name of mop file to obtain MCS.</a:t>
            </a:r>
          </a:p>
          <a:p>
            <a:pPr lvl="1">
              <a:defRPr/>
            </a:pPr>
            <a:endParaRPr lang="en-US" altLang="ja-JP" sz="1400" dirty="0"/>
          </a:p>
          <a:p>
            <a:pPr>
              <a:defRPr/>
            </a:pPr>
            <a:r>
              <a:rPr lang="en-US" altLang="ja-JP" sz="1400" dirty="0"/>
              <a:t>NOTE: One of </a:t>
            </a:r>
            <a:r>
              <a:rPr lang="en-US" altLang="ja-JP" sz="1400" dirty="0" err="1"/>
              <a:t>fullmc</a:t>
            </a:r>
            <a:r>
              <a:rPr lang="en-US" altLang="ja-JP" sz="1400" dirty="0"/>
              <a:t>, mc1, mc2, mc3, or </a:t>
            </a:r>
            <a:r>
              <a:rPr lang="en-US" altLang="ja-JP" sz="1400"/>
              <a:t>mcstrength</a:t>
            </a:r>
            <a:r>
              <a:rPr lang="en-US" altLang="ja-JP" sz="1400" dirty="0"/>
              <a:t> must be present to specify the coupling terms. </a:t>
            </a:r>
          </a:p>
        </p:txBody>
      </p:sp>
    </p:spTree>
    <p:extLst>
      <p:ext uri="{BB962C8B-B14F-4D97-AF65-F5344CB8AC3E}">
        <p14:creationId xmlns:p14="http://schemas.microsoft.com/office/powerpoint/2010/main" val="1812047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BD3A955-D5C2-AE4B-A214-43D10665BE1A}"/>
              </a:ext>
            </a:extLst>
          </p:cNvPr>
          <p:cNvSpPr>
            <a:spLocks noGrp="1"/>
          </p:cNvSpPr>
          <p:nvPr>
            <p:ph type="sldNum" sz="quarter" idx="12"/>
          </p:nvPr>
        </p:nvSpPr>
        <p:spPr/>
        <p:txBody>
          <a:bodyPr/>
          <a:lstStyle/>
          <a:p>
            <a:fld id="{7D34BB6B-1E1A-9541-9560-488905BF54FF}" type="slidenum">
              <a:rPr kumimoji="1" lang="ja-JP" altLang="en-US" smtClean="0"/>
              <a:t>5</a:t>
            </a:fld>
            <a:endParaRPr kumimoji="1" lang="ja-JP" altLang="en-US"/>
          </a:p>
        </p:txBody>
      </p:sp>
      <p:sp>
        <p:nvSpPr>
          <p:cNvPr id="3" name="テキスト ボックス 2">
            <a:extLst>
              <a:ext uri="{FF2B5EF4-FFF2-40B4-BE49-F238E27FC236}">
                <a16:creationId xmlns:a16="http://schemas.microsoft.com/office/drawing/2014/main" id="{8F1512AE-1062-AB4A-A3F1-9DF73D704536}"/>
              </a:ext>
            </a:extLst>
          </p:cNvPr>
          <p:cNvSpPr txBox="1"/>
          <p:nvPr/>
        </p:nvSpPr>
        <p:spPr>
          <a:xfrm>
            <a:off x="742946" y="305198"/>
            <a:ext cx="7716841" cy="646331"/>
          </a:xfrm>
          <a:prstGeom prst="rect">
            <a:avLst/>
          </a:prstGeom>
          <a:noFill/>
        </p:spPr>
        <p:txBody>
          <a:bodyPr wrap="square" rtlCol="0">
            <a:spAutoFit/>
          </a:bodyPr>
          <a:lstStyle/>
          <a:p>
            <a:r>
              <a:rPr lang="en-US" altLang="ja-JP" dirty="0">
                <a:ea typeface="メイリオ" charset="-128"/>
                <a:cs typeface="ＭＳ Ｐゴシック" charset="-128"/>
              </a:rPr>
              <a:t>“</a:t>
            </a:r>
            <a:r>
              <a:rPr lang="en-US" altLang="ja-JP" dirty="0" err="1">
                <a:ea typeface="メイリオ" charset="-128"/>
                <a:cs typeface="ＭＳ Ｐゴシック" charset="-128"/>
              </a:rPr>
              <a:t>run.sh</a:t>
            </a:r>
            <a:r>
              <a:rPr lang="en-US" altLang="ja-JP" dirty="0">
                <a:ea typeface="メイリオ" charset="-128"/>
                <a:cs typeface="ＭＳ Ｐゴシック" charset="-128"/>
              </a:rPr>
              <a:t>” is a script to do this work at once. Change ”/path/to” to your installation directory using an editor,</a:t>
            </a:r>
          </a:p>
        </p:txBody>
      </p:sp>
      <p:sp>
        <p:nvSpPr>
          <p:cNvPr id="4" name="テキスト ボックス 3">
            <a:extLst>
              <a:ext uri="{FF2B5EF4-FFF2-40B4-BE49-F238E27FC236}">
                <a16:creationId xmlns:a16="http://schemas.microsoft.com/office/drawing/2014/main" id="{657001EF-49BE-A04B-86AB-51C76E84FD13}"/>
              </a:ext>
            </a:extLst>
          </p:cNvPr>
          <p:cNvSpPr txBox="1"/>
          <p:nvPr/>
        </p:nvSpPr>
        <p:spPr>
          <a:xfrm>
            <a:off x="1015038" y="1033239"/>
            <a:ext cx="7265362" cy="2031325"/>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vi </a:t>
            </a:r>
            <a:r>
              <a:rPr lang="en-US" altLang="ja-JP" sz="1400" dirty="0" err="1">
                <a:latin typeface="Courier" charset="0"/>
                <a:ea typeface="Courier" charset="0"/>
                <a:cs typeface="Courier" charset="0"/>
              </a:rPr>
              <a:t>run.sh</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#!/bin/bash</a:t>
            </a:r>
          </a:p>
          <a:p>
            <a:endParaRPr lang="en-US" altLang="ja-JP" sz="1400" dirty="0">
              <a:latin typeface="Courier" charset="0"/>
              <a:ea typeface="Courier" charset="0"/>
              <a:cs typeface="Courier" charset="0"/>
            </a:endParaRPr>
          </a:p>
          <a:p>
            <a:r>
              <a:rPr lang="en-US" altLang="ja-JP" sz="1400" dirty="0" err="1">
                <a:latin typeface="Courier" charset="0"/>
                <a:ea typeface="Courier" charset="0"/>
                <a:cs typeface="Courier" charset="0"/>
              </a:rPr>
              <a:t>sindo_dir</a:t>
            </a:r>
            <a:r>
              <a:rPr lang="en-US" altLang="ja-JP" sz="1400" dirty="0">
                <a:latin typeface="Courier" charset="0"/>
                <a:ea typeface="Courier" charset="0"/>
                <a:cs typeface="Courier" charset="0"/>
              </a:rPr>
              <a:t>=</a:t>
            </a:r>
            <a:r>
              <a:rPr lang="en-US" altLang="ja-JP" sz="1400" dirty="0">
                <a:solidFill>
                  <a:srgbClr val="FF0000"/>
                </a:solidFill>
                <a:latin typeface="Courier" charset="0"/>
                <a:ea typeface="Courier" charset="0"/>
                <a:cs typeface="Courier" charset="0"/>
              </a:rPr>
              <a:t>/path/to</a:t>
            </a:r>
            <a:r>
              <a:rPr lang="en-US" altLang="ja-JP" sz="1400" dirty="0">
                <a:latin typeface="Courier" charset="0"/>
                <a:ea typeface="Courier" charset="0"/>
                <a:cs typeface="Courier" charset="0"/>
              </a:rPr>
              <a:t>/sindo-4.0</a:t>
            </a:r>
          </a:p>
          <a:p>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lang="en-US" altLang="ja-JP" sz="1400" dirty="0" err="1">
                <a:latin typeface="Courier" charset="0"/>
                <a:ea typeface="Courier" charset="0"/>
                <a:cs typeface="Courier" charset="0"/>
              </a:rPr>
              <a:t>sindo_dir</a:t>
            </a:r>
            <a:r>
              <a:rPr lang="en-US" altLang="ja-JP" sz="1400" dirty="0">
                <a:latin typeface="Courier" charset="0"/>
                <a:ea typeface="Courier" charset="0"/>
                <a:cs typeface="Courier" charset="0"/>
              </a:rPr>
              <a:t>/jar</a:t>
            </a:r>
          </a:p>
          <a:p>
            <a:r>
              <a:rPr lang="en-US" altLang="ja-JP" sz="1400" dirty="0">
                <a:latin typeface="Courier" charset="0"/>
                <a:ea typeface="Courier" charset="0"/>
                <a:cs typeface="Courier" charset="0"/>
              </a:rPr>
              <a:t>PATH=$PATH:$</a:t>
            </a:r>
            <a:r>
              <a:rPr lang="en-US" altLang="ja-JP" sz="1400" dirty="0" err="1">
                <a:latin typeface="Courier" charset="0"/>
                <a:ea typeface="Courier" charset="0"/>
                <a:cs typeface="Courier" charset="0"/>
              </a:rPr>
              <a:t>sindo_dir</a:t>
            </a:r>
            <a:r>
              <a:rPr lang="en-US" altLang="ja-JP" sz="1400" dirty="0">
                <a:latin typeface="Courier" charset="0"/>
                <a:ea typeface="Courier" charset="0"/>
                <a:cs typeface="Courier" charset="0"/>
              </a:rPr>
              <a:t>/script</a:t>
            </a:r>
          </a:p>
          <a:p>
            <a:endParaRPr lang="en-US" altLang="ja-JP" sz="1400" dirty="0">
              <a:latin typeface="Courier" charset="0"/>
              <a:ea typeface="Courier" charset="0"/>
              <a:cs typeface="Courier" charset="0"/>
            </a:endParaRPr>
          </a:p>
          <a:p>
            <a:r>
              <a:rPr lang="en-US" altLang="ja-JP" sz="1400" dirty="0" err="1">
                <a:latin typeface="Courier" charset="0"/>
                <a:ea typeface="Courier" charset="0"/>
                <a:cs typeface="Courier" charset="0"/>
              </a:rPr>
              <a:t>runGaussian.sh</a:t>
            </a:r>
            <a:r>
              <a:rPr lang="en-US" altLang="ja-JP" sz="1400" dirty="0">
                <a:latin typeface="Courier" charset="0"/>
                <a:ea typeface="Courier" charset="0"/>
                <a:cs typeface="Courier" charset="0"/>
              </a:rPr>
              <a:t> ./  h2co-b3lyp-dz.inp</a:t>
            </a:r>
          </a:p>
          <a:p>
            <a:r>
              <a:rPr lang="en-US" altLang="ja-JP" sz="1400" dirty="0">
                <a:latin typeface="Courier" charset="0"/>
                <a:ea typeface="Courier" charset="0"/>
                <a:cs typeface="Courier" charset="0"/>
              </a:rPr>
              <a:t>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Fchk2Minfo h2co-b3lyp-dz</a:t>
            </a:r>
          </a:p>
        </p:txBody>
      </p:sp>
      <p:sp>
        <p:nvSpPr>
          <p:cNvPr id="5" name="テキスト ボックス 4">
            <a:extLst>
              <a:ext uri="{FF2B5EF4-FFF2-40B4-BE49-F238E27FC236}">
                <a16:creationId xmlns:a16="http://schemas.microsoft.com/office/drawing/2014/main" id="{26CADA38-6141-A145-8786-A0BD4D3A8C5A}"/>
              </a:ext>
            </a:extLst>
          </p:cNvPr>
          <p:cNvSpPr txBox="1"/>
          <p:nvPr/>
        </p:nvSpPr>
        <p:spPr>
          <a:xfrm>
            <a:off x="742946" y="3284984"/>
            <a:ext cx="7716841" cy="369332"/>
          </a:xfrm>
          <a:prstGeom prst="rect">
            <a:avLst/>
          </a:prstGeom>
          <a:noFill/>
        </p:spPr>
        <p:txBody>
          <a:bodyPr wrap="square" rtlCol="0">
            <a:spAutoFit/>
          </a:bodyPr>
          <a:lstStyle/>
          <a:p>
            <a:r>
              <a:rPr lang="en-US" altLang="ja-JP" dirty="0">
                <a:ea typeface="メイリオ" charset="-128"/>
                <a:cs typeface="ＭＳ Ｐゴシック" charset="-128"/>
              </a:rPr>
              <a:t>Then, run the script.</a:t>
            </a:r>
          </a:p>
        </p:txBody>
      </p:sp>
      <p:sp>
        <p:nvSpPr>
          <p:cNvPr id="6" name="テキスト ボックス 5">
            <a:extLst>
              <a:ext uri="{FF2B5EF4-FFF2-40B4-BE49-F238E27FC236}">
                <a16:creationId xmlns:a16="http://schemas.microsoft.com/office/drawing/2014/main" id="{F4B68216-5AE6-614B-93F2-1F553D7B1F0C}"/>
              </a:ext>
            </a:extLst>
          </p:cNvPr>
          <p:cNvSpPr txBox="1"/>
          <p:nvPr/>
        </p:nvSpPr>
        <p:spPr>
          <a:xfrm>
            <a:off x="1015038" y="3705597"/>
            <a:ext cx="7265362" cy="95410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run.sh</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h2co-b3lyp-dz.chk    h2co-b3lyp-dz.fchk  h2co-b3lyp-dz.inp</a:t>
            </a:r>
          </a:p>
          <a:p>
            <a:r>
              <a:rPr lang="en-US" altLang="ja-JP" sz="1400" dirty="0">
                <a:latin typeface="Courier" charset="0"/>
                <a:ea typeface="Courier" charset="0"/>
                <a:cs typeface="Courier" charset="0"/>
              </a:rPr>
              <a:t>h2co-b3lyp-dz.minfo  h2co-b3lyp-dz.out   </a:t>
            </a:r>
            <a:r>
              <a:rPr lang="en-US" altLang="ja-JP" sz="1400" dirty="0" err="1">
                <a:latin typeface="Courier" charset="0"/>
                <a:ea typeface="Courier" charset="0"/>
                <a:cs typeface="Courier" charset="0"/>
              </a:rPr>
              <a:t>run.sh</a:t>
            </a:r>
            <a:endParaRPr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325472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C6BE7C4-72BB-0C4D-AC50-C64D67BAD54D}"/>
              </a:ext>
            </a:extLst>
          </p:cNvPr>
          <p:cNvSpPr>
            <a:spLocks noGrp="1"/>
          </p:cNvSpPr>
          <p:nvPr>
            <p:ph type="sldNum" sz="quarter" idx="12"/>
          </p:nvPr>
        </p:nvSpPr>
        <p:spPr/>
        <p:txBody>
          <a:bodyPr/>
          <a:lstStyle/>
          <a:p>
            <a:fld id="{7D34BB6B-1E1A-9541-9560-488905BF54FF}" type="slidenum">
              <a:rPr kumimoji="1" lang="ja-JP" altLang="en-US" smtClean="0"/>
              <a:t>6</a:t>
            </a:fld>
            <a:endParaRPr kumimoji="1" lang="ja-JP" altLang="en-US"/>
          </a:p>
        </p:txBody>
      </p:sp>
      <p:sp>
        <p:nvSpPr>
          <p:cNvPr id="3" name="テキスト ボックス 2">
            <a:extLst>
              <a:ext uri="{FF2B5EF4-FFF2-40B4-BE49-F238E27FC236}">
                <a16:creationId xmlns:a16="http://schemas.microsoft.com/office/drawing/2014/main" id="{9399EC92-518B-474E-86D8-A5FA421F0DB6}"/>
              </a:ext>
            </a:extLst>
          </p:cNvPr>
          <p:cNvSpPr txBox="1"/>
          <p:nvPr/>
        </p:nvSpPr>
        <p:spPr>
          <a:xfrm>
            <a:off x="391885" y="185736"/>
            <a:ext cx="1525610" cy="461665"/>
          </a:xfrm>
          <a:prstGeom prst="rect">
            <a:avLst/>
          </a:prstGeom>
          <a:noFill/>
        </p:spPr>
        <p:txBody>
          <a:bodyPr wrap="none" rtlCol="0">
            <a:spAutoFit/>
          </a:bodyPr>
          <a:lstStyle/>
          <a:p>
            <a:pPr>
              <a:defRPr/>
            </a:pPr>
            <a:r>
              <a:rPr lang="en-US" altLang="ja-JP" sz="2400" dirty="0">
                <a:solidFill>
                  <a:srgbClr val="000000"/>
                </a:solidFill>
                <a:cs typeface="メイリオ" charset="-128"/>
              </a:rPr>
              <a:t>1.qff_h2co</a:t>
            </a:r>
          </a:p>
        </p:txBody>
      </p:sp>
      <p:sp>
        <p:nvSpPr>
          <p:cNvPr id="4" name="テキスト ボックス 3">
            <a:extLst>
              <a:ext uri="{FF2B5EF4-FFF2-40B4-BE49-F238E27FC236}">
                <a16:creationId xmlns:a16="http://schemas.microsoft.com/office/drawing/2014/main" id="{DA1D859F-B4EC-3647-9AEE-8202554E463D}"/>
              </a:ext>
            </a:extLst>
          </p:cNvPr>
          <p:cNvSpPr txBox="1"/>
          <p:nvPr/>
        </p:nvSpPr>
        <p:spPr>
          <a:xfrm>
            <a:off x="757238" y="1386704"/>
            <a:ext cx="7943850" cy="646331"/>
          </a:xfrm>
          <a:prstGeom prst="rect">
            <a:avLst/>
          </a:prstGeom>
          <a:noFill/>
        </p:spPr>
        <p:txBody>
          <a:bodyPr wrap="square" rtlCol="0">
            <a:spAutoFit/>
          </a:bodyPr>
          <a:lstStyle/>
          <a:p>
            <a:r>
              <a:rPr kumimoji="1" lang="en-US" altLang="ja-JP" dirty="0"/>
              <a:t>In this section, we generate a quartic force field (QFF) for formaldehyde [1]. Proceed to </a:t>
            </a:r>
            <a:r>
              <a:rPr lang="en-US" altLang="ja-JP" dirty="0"/>
              <a:t>1.qff_h2co/</a:t>
            </a:r>
            <a:r>
              <a:rPr kumimoji="1" lang="en-US" altLang="ja-JP" dirty="0"/>
              <a:t>1-1.single to find input files,</a:t>
            </a:r>
            <a:endParaRPr kumimoji="1" lang="ja-JP" altLang="en-US"/>
          </a:p>
        </p:txBody>
      </p:sp>
      <p:sp>
        <p:nvSpPr>
          <p:cNvPr id="5" name="テキスト ボックス 4">
            <a:extLst>
              <a:ext uri="{FF2B5EF4-FFF2-40B4-BE49-F238E27FC236}">
                <a16:creationId xmlns:a16="http://schemas.microsoft.com/office/drawing/2014/main" id="{356AD7A4-BE82-AB44-93F6-C7231A4362A6}"/>
              </a:ext>
            </a:extLst>
          </p:cNvPr>
          <p:cNvSpPr txBox="1"/>
          <p:nvPr/>
        </p:nvSpPr>
        <p:spPr>
          <a:xfrm>
            <a:off x="1015038" y="2110882"/>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1.qff_h2co/1-1.single</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1DCA2C49-8B6B-5D4E-A654-65FDA3231C80}"/>
              </a:ext>
            </a:extLst>
          </p:cNvPr>
          <p:cNvSpPr txBox="1"/>
          <p:nvPr/>
        </p:nvSpPr>
        <p:spPr>
          <a:xfrm>
            <a:off x="442913" y="854969"/>
            <a:ext cx="7943850" cy="400110"/>
          </a:xfrm>
          <a:prstGeom prst="rect">
            <a:avLst/>
          </a:prstGeom>
          <a:noFill/>
          <a:ln>
            <a:solidFill>
              <a:schemeClr val="tx1"/>
            </a:solidFill>
          </a:ln>
        </p:spPr>
        <p:txBody>
          <a:bodyPr wrap="square" rtlCol="0">
            <a:spAutoFit/>
          </a:bodyPr>
          <a:lstStyle/>
          <a:p>
            <a:r>
              <a:rPr lang="en-US" altLang="ja-JP" sz="2000" dirty="0"/>
              <a:t>1-1.single</a:t>
            </a:r>
            <a:endParaRPr kumimoji="1" lang="ja-JP" altLang="en-US" sz="2000"/>
          </a:p>
        </p:txBody>
      </p:sp>
      <p:sp>
        <p:nvSpPr>
          <p:cNvPr id="10" name="テキスト ボックス 9">
            <a:extLst>
              <a:ext uri="{FF2B5EF4-FFF2-40B4-BE49-F238E27FC236}">
                <a16:creationId xmlns:a16="http://schemas.microsoft.com/office/drawing/2014/main" id="{F04D4C65-CC2F-6D44-910B-80E0AE1EB7E0}"/>
              </a:ext>
            </a:extLst>
          </p:cNvPr>
          <p:cNvSpPr txBox="1"/>
          <p:nvPr/>
        </p:nvSpPr>
        <p:spPr>
          <a:xfrm>
            <a:off x="757238" y="3002595"/>
            <a:ext cx="7629525" cy="1477328"/>
          </a:xfrm>
          <a:prstGeom prst="rect">
            <a:avLst/>
          </a:prstGeom>
          <a:noFill/>
        </p:spPr>
        <p:txBody>
          <a:bodyPr wrap="square" rtlCol="0">
            <a:spAutoFit/>
          </a:bodyPr>
          <a:lstStyle/>
          <a:p>
            <a:r>
              <a:rPr lang="en-US" altLang="ja-JP" dirty="0" err="1"/>
              <a:t>makePES.xml</a:t>
            </a:r>
            <a:r>
              <a:rPr kumimoji="1" lang="en-US" altLang="ja-JP" dirty="0"/>
              <a:t> is the main file</a:t>
            </a:r>
            <a:r>
              <a:rPr lang="en-US" altLang="ja-JP" dirty="0"/>
              <a:t>, which is structured using tags in xml format. It is divided into sections by, &lt;</a:t>
            </a:r>
            <a:r>
              <a:rPr lang="en-US" altLang="ja-JP" dirty="0" err="1"/>
              <a:t>makePES</a:t>
            </a:r>
            <a:r>
              <a:rPr lang="en-US" altLang="ja-JP" dirty="0"/>
              <a:t>&gt; … &lt;/</a:t>
            </a:r>
            <a:r>
              <a:rPr lang="en-US" altLang="ja-JP" dirty="0" err="1"/>
              <a:t>makePES</a:t>
            </a:r>
            <a:r>
              <a:rPr lang="en-US" altLang="ja-JP" dirty="0"/>
              <a:t>&gt;, &lt;</a:t>
            </a:r>
            <a:r>
              <a:rPr lang="en-US" altLang="ja-JP" dirty="0" err="1"/>
              <a:t>qchem</a:t>
            </a:r>
            <a:r>
              <a:rPr lang="en-US" altLang="ja-JP" dirty="0"/>
              <a:t>&gt; … &lt;/</a:t>
            </a:r>
            <a:r>
              <a:rPr lang="en-US" altLang="ja-JP" dirty="0" err="1"/>
              <a:t>qchem</a:t>
            </a:r>
            <a:r>
              <a:rPr lang="en-US" altLang="ja-JP" dirty="0"/>
              <a:t>&gt;, and &lt;</a:t>
            </a:r>
            <a:r>
              <a:rPr lang="en-US" altLang="ja-JP" dirty="0" err="1"/>
              <a:t>qff</a:t>
            </a:r>
            <a:r>
              <a:rPr lang="en-US" altLang="ja-JP" dirty="0"/>
              <a:t>&gt; … &lt;/</a:t>
            </a:r>
            <a:r>
              <a:rPr lang="en-US" altLang="ja-JP" dirty="0" err="1"/>
              <a:t>qff</a:t>
            </a:r>
            <a:r>
              <a:rPr lang="en-US" altLang="ja-JP" dirty="0"/>
              <a:t>&gt;. The options are specified in each section by &lt;key  value=“value” /&gt;. The value is case insensitive except for filenames. Comment out is possible as usual by &lt;!-- … --&gt;. </a:t>
            </a:r>
          </a:p>
        </p:txBody>
      </p:sp>
      <p:sp>
        <p:nvSpPr>
          <p:cNvPr id="18" name="テキスト ボックス 17">
            <a:extLst>
              <a:ext uri="{FF2B5EF4-FFF2-40B4-BE49-F238E27FC236}">
                <a16:creationId xmlns:a16="http://schemas.microsoft.com/office/drawing/2014/main" id="{64078D3B-A32D-E748-951D-76501B094C75}"/>
              </a:ext>
            </a:extLst>
          </p:cNvPr>
          <p:cNvSpPr txBox="1"/>
          <p:nvPr/>
        </p:nvSpPr>
        <p:spPr>
          <a:xfrm>
            <a:off x="1842593" y="4957160"/>
            <a:ext cx="5177251" cy="138499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endParaRPr lang="en-US" altLang="ja-JP" sz="1400" dirty="0"/>
          </a:p>
          <a:p>
            <a:r>
              <a:rPr lang="en-US" altLang="ja-JP" sz="1400" dirty="0"/>
              <a:t>   &lt;MR          value="3" /&gt;</a:t>
            </a:r>
          </a:p>
          <a:p>
            <a:endParaRPr lang="en-US" altLang="ja-JP" sz="1400" dirty="0"/>
          </a:p>
          <a:p>
            <a:r>
              <a:rPr lang="en-US" altLang="ja-JP" sz="1400" dirty="0"/>
              <a:t>   </a:t>
            </a:r>
            <a:endParaRPr kumimoji="1" lang="ja-JP" altLang="en-US" sz="1400"/>
          </a:p>
        </p:txBody>
      </p:sp>
      <p:sp>
        <p:nvSpPr>
          <p:cNvPr id="19" name="正方形/長方形 18">
            <a:extLst>
              <a:ext uri="{FF2B5EF4-FFF2-40B4-BE49-F238E27FC236}">
                <a16:creationId xmlns:a16="http://schemas.microsoft.com/office/drawing/2014/main" id="{7FDD2ADD-B262-A944-95C9-970B6B20977D}"/>
              </a:ext>
            </a:extLst>
          </p:cNvPr>
          <p:cNvSpPr/>
          <p:nvPr/>
        </p:nvSpPr>
        <p:spPr>
          <a:xfrm>
            <a:off x="1527970" y="4600575"/>
            <a:ext cx="6088060" cy="152876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20" name="テキスト ボックス 19">
            <a:extLst>
              <a:ext uri="{FF2B5EF4-FFF2-40B4-BE49-F238E27FC236}">
                <a16:creationId xmlns:a16="http://schemas.microsoft.com/office/drawing/2014/main" id="{A072AB3B-1B2D-D242-87EC-A79A3B97E039}"/>
              </a:ext>
            </a:extLst>
          </p:cNvPr>
          <p:cNvSpPr txBox="1"/>
          <p:nvPr/>
        </p:nvSpPr>
        <p:spPr>
          <a:xfrm>
            <a:off x="5177863" y="5446457"/>
            <a:ext cx="1988878" cy="307777"/>
          </a:xfrm>
          <a:prstGeom prst="rect">
            <a:avLst/>
          </a:prstGeom>
          <a:noFill/>
        </p:spPr>
        <p:txBody>
          <a:bodyPr wrap="none" rtlCol="0">
            <a:spAutoFit/>
          </a:bodyPr>
          <a:lstStyle/>
          <a:p>
            <a:r>
              <a:rPr kumimoji="1" lang="en-US" altLang="ja-JP" sz="1400" dirty="0">
                <a:solidFill>
                  <a:srgbClr val="FF0000"/>
                </a:solidFill>
              </a:rPr>
              <a:t>read a </a:t>
            </a:r>
            <a:r>
              <a:rPr kumimoji="1" lang="en-US" altLang="ja-JP" sz="1400" dirty="0" err="1">
                <a:solidFill>
                  <a:srgbClr val="FF0000"/>
                </a:solidFill>
              </a:rPr>
              <a:t>minfo</a:t>
            </a:r>
            <a:r>
              <a:rPr kumimoji="1" lang="en-US" altLang="ja-JP" sz="1400" dirty="0">
                <a:solidFill>
                  <a:srgbClr val="FF0000"/>
                </a:solidFill>
              </a:rPr>
              <a:t> </a:t>
            </a:r>
            <a:r>
              <a:rPr lang="en-US" altLang="ja-JP" sz="1400" dirty="0">
                <a:solidFill>
                  <a:srgbClr val="FF0000"/>
                </a:solidFill>
              </a:rPr>
              <a:t>file of H</a:t>
            </a:r>
            <a:r>
              <a:rPr lang="en-US" altLang="ja-JP" sz="1400" baseline="-25000" dirty="0">
                <a:solidFill>
                  <a:srgbClr val="FF0000"/>
                </a:solidFill>
              </a:rPr>
              <a:t>2</a:t>
            </a:r>
            <a:r>
              <a:rPr lang="en-US" altLang="ja-JP" sz="1400" dirty="0">
                <a:solidFill>
                  <a:srgbClr val="FF0000"/>
                </a:solidFill>
              </a:rPr>
              <a:t>CO</a:t>
            </a:r>
            <a:endParaRPr kumimoji="1" lang="ja-JP" altLang="en-US" sz="1400">
              <a:solidFill>
                <a:srgbClr val="FF0000"/>
              </a:solidFill>
            </a:endParaRPr>
          </a:p>
        </p:txBody>
      </p:sp>
      <p:sp>
        <p:nvSpPr>
          <p:cNvPr id="21" name="テキスト ボックス 20">
            <a:extLst>
              <a:ext uri="{FF2B5EF4-FFF2-40B4-BE49-F238E27FC236}">
                <a16:creationId xmlns:a16="http://schemas.microsoft.com/office/drawing/2014/main" id="{C17D3FF9-5D3D-3B4A-BBE2-BAFBC2DFE5E5}"/>
              </a:ext>
            </a:extLst>
          </p:cNvPr>
          <p:cNvSpPr txBox="1"/>
          <p:nvPr/>
        </p:nvSpPr>
        <p:spPr>
          <a:xfrm>
            <a:off x="3086455" y="5812251"/>
            <a:ext cx="3295902" cy="307777"/>
          </a:xfrm>
          <a:prstGeom prst="rect">
            <a:avLst/>
          </a:prstGeom>
          <a:noFill/>
        </p:spPr>
        <p:txBody>
          <a:bodyPr wrap="none" rtlCol="0">
            <a:spAutoFit/>
          </a:bodyPr>
          <a:lstStyle/>
          <a:p>
            <a:r>
              <a:rPr lang="en-US" altLang="ja-JP" sz="1400" dirty="0">
                <a:solidFill>
                  <a:srgbClr val="FF0000"/>
                </a:solidFill>
              </a:rPr>
              <a:t>the o</a:t>
            </a:r>
            <a:r>
              <a:rPr kumimoji="1" lang="en-US" altLang="ja-JP" sz="1400" dirty="0">
                <a:solidFill>
                  <a:srgbClr val="FF0000"/>
                </a:solidFill>
              </a:rPr>
              <a:t>rder of the mode coupling expansion.</a:t>
            </a:r>
            <a:endParaRPr kumimoji="1" lang="ja-JP" altLang="en-US" sz="1400">
              <a:solidFill>
                <a:srgbClr val="FF0000"/>
              </a:solidFill>
            </a:endParaRPr>
          </a:p>
        </p:txBody>
      </p:sp>
      <p:cxnSp>
        <p:nvCxnSpPr>
          <p:cNvPr id="13" name="直線コネクタ 12">
            <a:extLst>
              <a:ext uri="{FF2B5EF4-FFF2-40B4-BE49-F238E27FC236}">
                <a16:creationId xmlns:a16="http://schemas.microsoft.com/office/drawing/2014/main" id="{9E560772-8089-6D43-9D7C-0E5D15FBE517}"/>
              </a:ext>
            </a:extLst>
          </p:cNvPr>
          <p:cNvCxnSpPr>
            <a:cxnSpLocks/>
          </p:cNvCxnSpPr>
          <p:nvPr/>
        </p:nvCxnSpPr>
        <p:spPr>
          <a:xfrm>
            <a:off x="257175" y="714370"/>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3F44CA60-5F22-0B49-8BB3-FBE708E25A02}"/>
              </a:ext>
            </a:extLst>
          </p:cNvPr>
          <p:cNvSpPr txBox="1"/>
          <p:nvPr/>
        </p:nvSpPr>
        <p:spPr>
          <a:xfrm>
            <a:off x="4044155" y="4643433"/>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Tree>
    <p:extLst>
      <p:ext uri="{BB962C8B-B14F-4D97-AF65-F5344CB8AC3E}">
        <p14:creationId xmlns:p14="http://schemas.microsoft.com/office/powerpoint/2010/main" val="1208247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F5431E4-D871-9E4E-A2E7-02CDA6711B7E}"/>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7</a:t>
            </a:fld>
            <a:endParaRPr kumimoji="1" lang="ja-JP" altLang="en-US"/>
          </a:p>
        </p:txBody>
      </p:sp>
      <p:sp>
        <p:nvSpPr>
          <p:cNvPr id="3" name="テキスト ボックス 2">
            <a:extLst>
              <a:ext uri="{FF2B5EF4-FFF2-40B4-BE49-F238E27FC236}">
                <a16:creationId xmlns:a16="http://schemas.microsoft.com/office/drawing/2014/main" id="{A39CF5E3-54F5-6145-87AD-F043BEF81932}"/>
              </a:ext>
            </a:extLst>
          </p:cNvPr>
          <p:cNvSpPr txBox="1"/>
          <p:nvPr/>
        </p:nvSpPr>
        <p:spPr>
          <a:xfrm>
            <a:off x="1407905" y="843259"/>
            <a:ext cx="3494418" cy="2321085"/>
          </a:xfrm>
          <a:prstGeom prst="rect">
            <a:avLst/>
          </a:prstGeom>
          <a:noFill/>
        </p:spPr>
        <p:txBody>
          <a:bodyPr wrap="none" rtlCol="0">
            <a:spAutoFit/>
          </a:bodyPr>
          <a:lstStyle/>
          <a:p>
            <a:pPr>
              <a:lnSpc>
                <a:spcPct val="150000"/>
              </a:lnSpc>
            </a:pPr>
            <a:r>
              <a:rPr lang="en-US" altLang="ja-JP" sz="1400" dirty="0"/>
              <a:t>&lt;</a:t>
            </a:r>
            <a:r>
              <a:rPr lang="en-US" altLang="ja-JP" sz="1400" dirty="0" err="1"/>
              <a:t>qchem</a:t>
            </a:r>
            <a:r>
              <a:rPr lang="en-US" altLang="ja-JP" sz="1400" dirty="0"/>
              <a:t>&gt;</a:t>
            </a:r>
          </a:p>
          <a:p>
            <a:pPr>
              <a:lnSpc>
                <a:spcPct val="150000"/>
              </a:lnSpc>
            </a:pPr>
            <a:r>
              <a:rPr lang="en-US" altLang="ja-JP" sz="1400" dirty="0"/>
              <a:t>      &lt;program   value="gaussian" /&gt;</a:t>
            </a:r>
          </a:p>
          <a:p>
            <a:pPr>
              <a:lnSpc>
                <a:spcPct val="150000"/>
              </a:lnSpc>
            </a:pPr>
            <a:r>
              <a:rPr lang="en-US" altLang="ja-JP" sz="1400" dirty="0"/>
              <a:t>      &lt;</a:t>
            </a:r>
            <a:r>
              <a:rPr lang="en-US" altLang="ja-JP" sz="1400" dirty="0" err="1"/>
              <a:t>dryrun</a:t>
            </a:r>
            <a:r>
              <a:rPr lang="en-US" altLang="ja-JP" sz="1400" dirty="0"/>
              <a:t>      value="false"/&gt;</a:t>
            </a:r>
          </a:p>
          <a:p>
            <a:pPr>
              <a:lnSpc>
                <a:spcPct val="150000"/>
              </a:lnSpc>
            </a:pPr>
            <a:r>
              <a:rPr lang="en-US" altLang="ja-JP" sz="1400" dirty="0"/>
              <a:t>      &lt;</a:t>
            </a:r>
            <a:r>
              <a:rPr lang="en-US" altLang="ja-JP" sz="1400" dirty="0" err="1"/>
              <a:t>removefiles</a:t>
            </a:r>
            <a:r>
              <a:rPr lang="en-US" altLang="ja-JP" sz="1400" dirty="0"/>
              <a:t> value="true" /&gt;</a:t>
            </a:r>
          </a:p>
          <a:p>
            <a:pPr>
              <a:lnSpc>
                <a:spcPct val="150000"/>
              </a:lnSpc>
            </a:pPr>
            <a:r>
              <a:rPr lang="en-US" altLang="ja-JP" sz="1400" dirty="0"/>
              <a:t>      &lt;title       value="B3LYP/cc-</a:t>
            </a:r>
            <a:r>
              <a:rPr lang="en-US" altLang="ja-JP" sz="1400" dirty="0" err="1"/>
              <a:t>pVDZ</a:t>
            </a:r>
            <a:r>
              <a:rPr lang="en-US" altLang="ja-JP" sz="1400" dirty="0"/>
              <a:t>" /&gt;</a:t>
            </a:r>
          </a:p>
          <a:p>
            <a:pPr>
              <a:lnSpc>
                <a:spcPct val="150000"/>
              </a:lnSpc>
            </a:pPr>
            <a:r>
              <a:rPr lang="en-US" altLang="ja-JP" sz="1400" dirty="0"/>
              <a:t>      &lt;template    value="</a:t>
            </a:r>
            <a:r>
              <a:rPr lang="en-US" altLang="ja-JP" sz="1400" dirty="0" err="1"/>
              <a:t>GaussianTemplate</a:t>
            </a:r>
            <a:r>
              <a:rPr lang="en-US" altLang="ja-JP" sz="1400" dirty="0"/>
              <a:t>" /&gt;</a:t>
            </a:r>
          </a:p>
          <a:p>
            <a:pPr>
              <a:lnSpc>
                <a:spcPct val="150000"/>
              </a:lnSpc>
            </a:pPr>
            <a:r>
              <a:rPr lang="en-US" altLang="ja-JP" sz="1400" dirty="0"/>
              <a:t>&lt;/</a:t>
            </a:r>
            <a:r>
              <a:rPr lang="en-US" altLang="ja-JP" sz="1400" dirty="0" err="1"/>
              <a:t>qchem</a:t>
            </a:r>
            <a:r>
              <a:rPr lang="en-US" altLang="ja-JP" sz="1400" dirty="0"/>
              <a:t>&gt;</a:t>
            </a:r>
          </a:p>
        </p:txBody>
      </p:sp>
      <p:sp>
        <p:nvSpPr>
          <p:cNvPr id="5" name="テキスト ボックス 4">
            <a:extLst>
              <a:ext uri="{FF2B5EF4-FFF2-40B4-BE49-F238E27FC236}">
                <a16:creationId xmlns:a16="http://schemas.microsoft.com/office/drawing/2014/main" id="{0DDAAC97-F5AA-664B-B7EA-616DF6D3A242}"/>
              </a:ext>
            </a:extLst>
          </p:cNvPr>
          <p:cNvSpPr txBox="1"/>
          <p:nvPr/>
        </p:nvSpPr>
        <p:spPr>
          <a:xfrm>
            <a:off x="1436658" y="3079388"/>
            <a:ext cx="3197735" cy="1674754"/>
          </a:xfrm>
          <a:prstGeom prst="rect">
            <a:avLst/>
          </a:prstGeom>
          <a:noFill/>
        </p:spPr>
        <p:txBody>
          <a:bodyPr wrap="none" rtlCol="0">
            <a:spAutoFit/>
          </a:bodyPr>
          <a:lstStyle/>
          <a:p>
            <a:pPr>
              <a:lnSpc>
                <a:spcPct val="150000"/>
              </a:lnSpc>
            </a:pPr>
            <a:r>
              <a:rPr lang="en-US" altLang="ja-JP" sz="1400" dirty="0"/>
              <a:t>&lt;</a:t>
            </a:r>
            <a:r>
              <a:rPr lang="en-US" altLang="ja-JP" sz="1400" dirty="0" err="1"/>
              <a:t>qff</a:t>
            </a:r>
            <a:r>
              <a:rPr lang="en-US" altLang="ja-JP" sz="1400" dirty="0"/>
              <a:t>&gt;</a:t>
            </a:r>
          </a:p>
          <a:p>
            <a:pPr>
              <a:lnSpc>
                <a:spcPct val="150000"/>
              </a:lnSpc>
            </a:pPr>
            <a:r>
              <a:rPr lang="en-US" altLang="ja-JP" sz="1400" dirty="0"/>
              <a:t>      &lt;</a:t>
            </a:r>
            <a:r>
              <a:rPr lang="en-US" altLang="ja-JP" sz="1400" dirty="0" err="1"/>
              <a:t>stepsize</a:t>
            </a:r>
            <a:r>
              <a:rPr lang="en-US" altLang="ja-JP" sz="1400" dirty="0"/>
              <a:t>  value="0.5" /&gt;</a:t>
            </a:r>
          </a:p>
          <a:p>
            <a:pPr>
              <a:lnSpc>
                <a:spcPct val="150000"/>
              </a:lnSpc>
            </a:pPr>
            <a:r>
              <a:rPr lang="en-US" altLang="ja-JP" sz="1400" dirty="0"/>
              <a:t>      &lt;</a:t>
            </a:r>
            <a:r>
              <a:rPr lang="en-US" altLang="ja-JP" sz="1400" dirty="0" err="1"/>
              <a:t>ndifftype</a:t>
            </a:r>
            <a:r>
              <a:rPr lang="en-US" altLang="ja-JP" sz="1400" dirty="0"/>
              <a:t> value="</a:t>
            </a:r>
            <a:r>
              <a:rPr lang="en-US" altLang="ja-JP" sz="1400" dirty="0" err="1"/>
              <a:t>hess</a:t>
            </a:r>
            <a:r>
              <a:rPr lang="en-US" altLang="ja-JP" sz="1400" dirty="0"/>
              <a:t>"/&gt;</a:t>
            </a:r>
          </a:p>
          <a:p>
            <a:pPr>
              <a:lnSpc>
                <a:spcPct val="150000"/>
              </a:lnSpc>
            </a:pPr>
            <a:r>
              <a:rPr lang="en-US" altLang="ja-JP" sz="1400" dirty="0"/>
              <a:t>      &lt;</a:t>
            </a:r>
            <a:r>
              <a:rPr lang="en-US" altLang="ja-JP" sz="1400" dirty="0" err="1"/>
              <a:t>mopfile</a:t>
            </a:r>
            <a:r>
              <a:rPr lang="en-US" altLang="ja-JP" sz="1400" dirty="0"/>
              <a:t>   value="prop_no_1.mop" /&gt;</a:t>
            </a:r>
          </a:p>
          <a:p>
            <a:pPr>
              <a:lnSpc>
                <a:spcPct val="150000"/>
              </a:lnSpc>
            </a:pPr>
            <a:r>
              <a:rPr lang="en-US" altLang="ja-JP" sz="1400" dirty="0"/>
              <a:t>&lt;/</a:t>
            </a:r>
            <a:r>
              <a:rPr lang="en-US" altLang="ja-JP" sz="1400" dirty="0" err="1"/>
              <a:t>qff</a:t>
            </a:r>
            <a:r>
              <a:rPr lang="en-US" altLang="ja-JP" sz="1400" dirty="0"/>
              <a:t>&gt;</a:t>
            </a:r>
          </a:p>
        </p:txBody>
      </p:sp>
      <p:sp>
        <p:nvSpPr>
          <p:cNvPr id="6" name="正方形/長方形 5">
            <a:extLst>
              <a:ext uri="{FF2B5EF4-FFF2-40B4-BE49-F238E27FC236}">
                <a16:creationId xmlns:a16="http://schemas.microsoft.com/office/drawing/2014/main" id="{9443873C-CC87-2048-A947-CDC8E7A343B7}"/>
              </a:ext>
            </a:extLst>
          </p:cNvPr>
          <p:cNvSpPr/>
          <p:nvPr/>
        </p:nvSpPr>
        <p:spPr>
          <a:xfrm>
            <a:off x="1284288" y="383747"/>
            <a:ext cx="6593751" cy="47883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a:p>
        </p:txBody>
      </p:sp>
      <p:sp>
        <p:nvSpPr>
          <p:cNvPr id="7" name="テキスト ボックス 6">
            <a:extLst>
              <a:ext uri="{FF2B5EF4-FFF2-40B4-BE49-F238E27FC236}">
                <a16:creationId xmlns:a16="http://schemas.microsoft.com/office/drawing/2014/main" id="{1F762583-679C-1E42-8F39-26E12A5BA837}"/>
              </a:ext>
            </a:extLst>
          </p:cNvPr>
          <p:cNvSpPr txBox="1"/>
          <p:nvPr/>
        </p:nvSpPr>
        <p:spPr>
          <a:xfrm>
            <a:off x="4125819" y="1157726"/>
            <a:ext cx="1138453" cy="307777"/>
          </a:xfrm>
          <a:prstGeom prst="rect">
            <a:avLst/>
          </a:prstGeom>
          <a:noFill/>
        </p:spPr>
        <p:txBody>
          <a:bodyPr wrap="none" rtlCol="0">
            <a:spAutoFit/>
          </a:bodyPr>
          <a:lstStyle/>
          <a:p>
            <a:r>
              <a:rPr kumimoji="1" lang="en-US" altLang="ja-JP" sz="1400" dirty="0">
                <a:solidFill>
                  <a:srgbClr val="FF0000"/>
                </a:solidFill>
              </a:rPr>
              <a:t>use Gaussian</a:t>
            </a:r>
            <a:endParaRPr kumimoji="1" lang="ja-JP" altLang="en-US" sz="1400">
              <a:solidFill>
                <a:srgbClr val="FF0000"/>
              </a:solidFill>
            </a:endParaRPr>
          </a:p>
        </p:txBody>
      </p:sp>
      <p:sp>
        <p:nvSpPr>
          <p:cNvPr id="8" name="テキスト ボックス 7">
            <a:extLst>
              <a:ext uri="{FF2B5EF4-FFF2-40B4-BE49-F238E27FC236}">
                <a16:creationId xmlns:a16="http://schemas.microsoft.com/office/drawing/2014/main" id="{57B85A3E-FFC3-3B4A-9078-BC9F56D1529E}"/>
              </a:ext>
            </a:extLst>
          </p:cNvPr>
          <p:cNvSpPr txBox="1"/>
          <p:nvPr/>
        </p:nvSpPr>
        <p:spPr>
          <a:xfrm>
            <a:off x="4125819" y="1543508"/>
            <a:ext cx="1135247" cy="307777"/>
          </a:xfrm>
          <a:prstGeom prst="rect">
            <a:avLst/>
          </a:prstGeom>
          <a:noFill/>
        </p:spPr>
        <p:txBody>
          <a:bodyPr wrap="none" rtlCol="0">
            <a:spAutoFit/>
          </a:bodyPr>
          <a:lstStyle/>
          <a:p>
            <a:r>
              <a:rPr lang="en-US" altLang="ja-JP" sz="1400" dirty="0">
                <a:solidFill>
                  <a:srgbClr val="FF0000"/>
                </a:solidFill>
              </a:rPr>
              <a:t>run Gaussian</a:t>
            </a:r>
            <a:endParaRPr kumimoji="1" lang="ja-JP" altLang="en-US" sz="1400">
              <a:solidFill>
                <a:srgbClr val="FF0000"/>
              </a:solidFill>
            </a:endParaRPr>
          </a:p>
        </p:txBody>
      </p:sp>
      <p:sp>
        <p:nvSpPr>
          <p:cNvPr id="9" name="テキスト ボックス 8">
            <a:extLst>
              <a:ext uri="{FF2B5EF4-FFF2-40B4-BE49-F238E27FC236}">
                <a16:creationId xmlns:a16="http://schemas.microsoft.com/office/drawing/2014/main" id="{36A75F44-C8BC-D846-88FE-75D58D059E3C}"/>
              </a:ext>
            </a:extLst>
          </p:cNvPr>
          <p:cNvSpPr txBox="1"/>
          <p:nvPr/>
        </p:nvSpPr>
        <p:spPr>
          <a:xfrm>
            <a:off x="4125819" y="1884224"/>
            <a:ext cx="2478499" cy="307777"/>
          </a:xfrm>
          <a:prstGeom prst="rect">
            <a:avLst/>
          </a:prstGeom>
          <a:noFill/>
        </p:spPr>
        <p:txBody>
          <a:bodyPr wrap="none" rtlCol="0">
            <a:spAutoFit/>
          </a:bodyPr>
          <a:lstStyle/>
          <a:p>
            <a:r>
              <a:rPr lang="en-US" altLang="ja-JP" sz="1400" dirty="0">
                <a:solidFill>
                  <a:srgbClr val="FF0000"/>
                </a:solidFill>
              </a:rPr>
              <a:t>remove the output of Gaussian</a:t>
            </a:r>
            <a:endParaRPr kumimoji="1" lang="ja-JP" altLang="en-US" sz="1400">
              <a:solidFill>
                <a:srgbClr val="FF0000"/>
              </a:solidFill>
            </a:endParaRPr>
          </a:p>
        </p:txBody>
      </p:sp>
      <p:sp>
        <p:nvSpPr>
          <p:cNvPr id="10" name="テキスト ボックス 9">
            <a:extLst>
              <a:ext uri="{FF2B5EF4-FFF2-40B4-BE49-F238E27FC236}">
                <a16:creationId xmlns:a16="http://schemas.microsoft.com/office/drawing/2014/main" id="{67ADC10D-F2DF-1441-83FD-ABD8DAD86D62}"/>
              </a:ext>
            </a:extLst>
          </p:cNvPr>
          <p:cNvSpPr txBox="1"/>
          <p:nvPr/>
        </p:nvSpPr>
        <p:spPr>
          <a:xfrm>
            <a:off x="4857748" y="2208313"/>
            <a:ext cx="1025281" cy="307777"/>
          </a:xfrm>
          <a:prstGeom prst="rect">
            <a:avLst/>
          </a:prstGeom>
          <a:noFill/>
        </p:spPr>
        <p:txBody>
          <a:bodyPr wrap="none" rtlCol="0">
            <a:spAutoFit/>
          </a:bodyPr>
          <a:lstStyle/>
          <a:p>
            <a:r>
              <a:rPr lang="en-US" altLang="ja-JP" sz="1400" dirty="0">
                <a:solidFill>
                  <a:srgbClr val="FF0000"/>
                </a:solidFill>
              </a:rPr>
              <a:t>set the title</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6D1F03A5-6E60-674F-933E-065B7CE43D46}"/>
              </a:ext>
            </a:extLst>
          </p:cNvPr>
          <p:cNvSpPr txBox="1"/>
          <p:nvPr/>
        </p:nvSpPr>
        <p:spPr>
          <a:xfrm>
            <a:off x="4863076" y="2483557"/>
            <a:ext cx="2546679" cy="523220"/>
          </a:xfrm>
          <a:prstGeom prst="rect">
            <a:avLst/>
          </a:prstGeom>
          <a:noFill/>
        </p:spPr>
        <p:txBody>
          <a:bodyPr wrap="square" rtlCol="0">
            <a:spAutoFit/>
          </a:bodyPr>
          <a:lstStyle/>
          <a:p>
            <a:r>
              <a:rPr lang="en-US" altLang="ja-JP" sz="1400" dirty="0">
                <a:solidFill>
                  <a:srgbClr val="FF0000"/>
                </a:solidFill>
              </a:rPr>
              <a:t>the name of template file to generate Gaussian input</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F2443A27-6AFA-EB45-A9A5-C31AF1AE98FC}"/>
              </a:ext>
            </a:extLst>
          </p:cNvPr>
          <p:cNvSpPr txBox="1"/>
          <p:nvPr/>
        </p:nvSpPr>
        <p:spPr>
          <a:xfrm>
            <a:off x="3806732" y="3444384"/>
            <a:ext cx="2923685" cy="307777"/>
          </a:xfrm>
          <a:prstGeom prst="rect">
            <a:avLst/>
          </a:prstGeom>
          <a:noFill/>
        </p:spPr>
        <p:txBody>
          <a:bodyPr wrap="none" rtlCol="0">
            <a:spAutoFit/>
          </a:bodyPr>
          <a:lstStyle/>
          <a:p>
            <a:r>
              <a:rPr kumimoji="1" lang="en-US" altLang="ja-JP" sz="1400" dirty="0">
                <a:solidFill>
                  <a:srgbClr val="FF0000"/>
                </a:solidFill>
              </a:rPr>
              <a:t>step size of numerical differentiations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50B399DE-3A96-B94B-994E-211DC7E932DA}"/>
              </a:ext>
            </a:extLst>
          </p:cNvPr>
          <p:cNvSpPr txBox="1"/>
          <p:nvPr/>
        </p:nvSpPr>
        <p:spPr>
          <a:xfrm>
            <a:off x="3806732" y="3804424"/>
            <a:ext cx="3146439" cy="307777"/>
          </a:xfrm>
          <a:prstGeom prst="rect">
            <a:avLst/>
          </a:prstGeom>
          <a:noFill/>
        </p:spPr>
        <p:txBody>
          <a:bodyPr wrap="none" rtlCol="0">
            <a:spAutoFit/>
          </a:bodyPr>
          <a:lstStyle/>
          <a:p>
            <a:r>
              <a:rPr kumimoji="1" lang="en-US" altLang="ja-JP" sz="1400" dirty="0">
                <a:solidFill>
                  <a:srgbClr val="FF0000"/>
                </a:solidFill>
              </a:rPr>
              <a:t>numerical differentiations using Hessian </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C86959A6-E77E-EF44-961A-C6B28F3F1F8D}"/>
              </a:ext>
            </a:extLst>
          </p:cNvPr>
          <p:cNvSpPr txBox="1"/>
          <p:nvPr/>
        </p:nvSpPr>
        <p:spPr>
          <a:xfrm>
            <a:off x="4612772" y="4117409"/>
            <a:ext cx="1553630" cy="307777"/>
          </a:xfrm>
          <a:prstGeom prst="rect">
            <a:avLst/>
          </a:prstGeom>
          <a:noFill/>
        </p:spPr>
        <p:txBody>
          <a:bodyPr wrap="none" rtlCol="0">
            <a:spAutoFit/>
          </a:bodyPr>
          <a:lstStyle/>
          <a:p>
            <a:r>
              <a:rPr kumimoji="1" lang="en-US" altLang="ja-JP" sz="1400" dirty="0">
                <a:solidFill>
                  <a:srgbClr val="FF0000"/>
                </a:solidFill>
              </a:rPr>
              <a:t>name of a mop file</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7D93C032-F881-AE45-B743-2E74F7105748}"/>
              </a:ext>
            </a:extLst>
          </p:cNvPr>
          <p:cNvSpPr txBox="1"/>
          <p:nvPr/>
        </p:nvSpPr>
        <p:spPr>
          <a:xfrm>
            <a:off x="1335442" y="4738510"/>
            <a:ext cx="1089273" cy="307777"/>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endParaRPr kumimoji="1" lang="ja-JP" altLang="en-US" sz="1400"/>
          </a:p>
        </p:txBody>
      </p:sp>
      <p:sp>
        <p:nvSpPr>
          <p:cNvPr id="18" name="テキスト ボックス 17">
            <a:extLst>
              <a:ext uri="{FF2B5EF4-FFF2-40B4-BE49-F238E27FC236}">
                <a16:creationId xmlns:a16="http://schemas.microsoft.com/office/drawing/2014/main" id="{5F43ABDC-B22A-0640-8FCC-1F3165C55B72}"/>
              </a:ext>
            </a:extLst>
          </p:cNvPr>
          <p:cNvSpPr txBox="1"/>
          <p:nvPr/>
        </p:nvSpPr>
        <p:spPr>
          <a:xfrm>
            <a:off x="757238" y="5314604"/>
            <a:ext cx="7629525" cy="923330"/>
          </a:xfrm>
          <a:prstGeom prst="rect">
            <a:avLst/>
          </a:prstGeom>
          <a:noFill/>
        </p:spPr>
        <p:txBody>
          <a:bodyPr wrap="square" rtlCol="0">
            <a:spAutoFit/>
          </a:bodyPr>
          <a:lstStyle/>
          <a:p>
            <a:r>
              <a:rPr lang="en-US" altLang="ja-JP" dirty="0" err="1"/>
              <a:t>resources.info</a:t>
            </a:r>
            <a:r>
              <a:rPr lang="en-US" altLang="ja-JP" dirty="0"/>
              <a:t> provides hostname of nodes to run Gaussian. When we run on a single node, it is not important (but still, it should exist). We will later discuss this file in detail for parallel calculations in 1.2-parallel. </a:t>
            </a:r>
          </a:p>
        </p:txBody>
      </p:sp>
      <p:sp>
        <p:nvSpPr>
          <p:cNvPr id="20" name="テキスト ボックス 19">
            <a:extLst>
              <a:ext uri="{FF2B5EF4-FFF2-40B4-BE49-F238E27FC236}">
                <a16:creationId xmlns:a16="http://schemas.microsoft.com/office/drawing/2014/main" id="{1D6D7273-8C0B-CE4F-AA0D-842E10F94A96}"/>
              </a:ext>
            </a:extLst>
          </p:cNvPr>
          <p:cNvSpPr txBox="1"/>
          <p:nvPr/>
        </p:nvSpPr>
        <p:spPr>
          <a:xfrm>
            <a:off x="4058911" y="442907"/>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Tree>
    <p:extLst>
      <p:ext uri="{BB962C8B-B14F-4D97-AF65-F5344CB8AC3E}">
        <p14:creationId xmlns:p14="http://schemas.microsoft.com/office/powerpoint/2010/main" val="1049645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A533065-BFD3-0A42-BEEC-9A328692CBA4}"/>
              </a:ext>
            </a:extLst>
          </p:cNvPr>
          <p:cNvSpPr>
            <a:spLocks noGrp="1"/>
          </p:cNvSpPr>
          <p:nvPr>
            <p:ph type="sldNum" sz="quarter" idx="12"/>
          </p:nvPr>
        </p:nvSpPr>
        <p:spPr/>
        <p:txBody>
          <a:bodyPr/>
          <a:lstStyle/>
          <a:p>
            <a:fld id="{7D34BB6B-1E1A-9541-9560-488905BF54FF}" type="slidenum">
              <a:rPr kumimoji="1" lang="ja-JP" altLang="en-US" smtClean="0"/>
              <a:t>8</a:t>
            </a:fld>
            <a:endParaRPr kumimoji="1" lang="ja-JP" altLang="en-US"/>
          </a:p>
        </p:txBody>
      </p:sp>
      <p:sp>
        <p:nvSpPr>
          <p:cNvPr id="4" name="テキスト ボックス 3">
            <a:extLst>
              <a:ext uri="{FF2B5EF4-FFF2-40B4-BE49-F238E27FC236}">
                <a16:creationId xmlns:a16="http://schemas.microsoft.com/office/drawing/2014/main" id="{2339CF11-77F9-CD48-ADCE-C8B3330CBA96}"/>
              </a:ext>
            </a:extLst>
          </p:cNvPr>
          <p:cNvSpPr txBox="1"/>
          <p:nvPr/>
        </p:nvSpPr>
        <p:spPr>
          <a:xfrm>
            <a:off x="757239" y="344459"/>
            <a:ext cx="7729536" cy="923330"/>
          </a:xfrm>
          <a:prstGeom prst="rect">
            <a:avLst/>
          </a:prstGeom>
          <a:noFill/>
        </p:spPr>
        <p:txBody>
          <a:bodyPr wrap="square" rtlCol="0">
            <a:spAutoFit/>
          </a:bodyPr>
          <a:lstStyle/>
          <a:p>
            <a:r>
              <a:rPr lang="en-US" altLang="ja-JP" dirty="0" err="1"/>
              <a:t>GaussianTemplate</a:t>
            </a:r>
            <a:r>
              <a:rPr lang="en-US" altLang="ja-JP" dirty="0"/>
              <a:t> is a template file to generate input files for Gaussian specified by &lt;template&gt; in &lt;</a:t>
            </a:r>
            <a:r>
              <a:rPr lang="en-US" altLang="ja-JP" dirty="0" err="1"/>
              <a:t>qchem</a:t>
            </a:r>
            <a:r>
              <a:rPr lang="en-US" altLang="ja-JP" dirty="0"/>
              <a:t>&gt; section. It is the same as the usual input file for Gaussian, except for the red colored text.</a:t>
            </a:r>
          </a:p>
        </p:txBody>
      </p:sp>
      <p:sp>
        <p:nvSpPr>
          <p:cNvPr id="5" name="テキスト ボックス 4">
            <a:extLst>
              <a:ext uri="{FF2B5EF4-FFF2-40B4-BE49-F238E27FC236}">
                <a16:creationId xmlns:a16="http://schemas.microsoft.com/office/drawing/2014/main" id="{BE032C5A-6FE0-0F43-A441-C37CEEC68B9C}"/>
              </a:ext>
            </a:extLst>
          </p:cNvPr>
          <p:cNvSpPr txBox="1"/>
          <p:nvPr/>
        </p:nvSpPr>
        <p:spPr>
          <a:xfrm>
            <a:off x="1417636" y="1918332"/>
            <a:ext cx="4409477" cy="2031325"/>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a:solidFill>
                  <a:srgbClr val="FF0000"/>
                </a:solidFill>
              </a:rPr>
              <a:t>#</a:t>
            </a:r>
            <a:r>
              <a:rPr lang="en-US" altLang="ja-JP" sz="1400" dirty="0" err="1">
                <a:solidFill>
                  <a:srgbClr val="FF0000"/>
                </a:solidFill>
              </a:rPr>
              <a:t>basename</a:t>
            </a:r>
            <a:r>
              <a:rPr lang="en-US" altLang="ja-JP" sz="1400" dirty="0">
                <a:solidFill>
                  <a:srgbClr val="FF0000"/>
                </a:solidFill>
              </a:rPr>
              <a:t>#</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=2</a:t>
            </a:r>
          </a:p>
          <a:p>
            <a:r>
              <a:rPr lang="en-US" altLang="ja-JP" sz="1400" dirty="0"/>
              <a:t>%mem=1GB</a:t>
            </a:r>
          </a:p>
          <a:p>
            <a:r>
              <a:rPr lang="en-US" altLang="ja-JP" sz="1400" dirty="0"/>
              <a:t>#P B3LYP/CC-PVDZ </a:t>
            </a:r>
            <a:r>
              <a:rPr lang="en-US" altLang="ja-JP" sz="1400" b="1" u="sng" dirty="0"/>
              <a:t>FREQ</a:t>
            </a:r>
            <a:r>
              <a:rPr lang="en-US" altLang="ja-JP" sz="1400" dirty="0"/>
              <a:t>  NOSYMMETRY MAXDISK=240GB</a:t>
            </a:r>
          </a:p>
          <a:p>
            <a:endParaRPr lang="en-US" altLang="ja-JP" sz="1400" dirty="0"/>
          </a:p>
          <a:p>
            <a:r>
              <a:rPr lang="en-US" altLang="ja-JP" sz="1400" dirty="0"/>
              <a:t>Frequency at B3LYP/cc-</a:t>
            </a:r>
            <a:r>
              <a:rPr lang="en-US" altLang="ja-JP" sz="1400" dirty="0" err="1"/>
              <a:t>pVDZ</a:t>
            </a:r>
            <a:endParaRPr lang="en-US" altLang="ja-JP" sz="1400" dirty="0"/>
          </a:p>
          <a:p>
            <a:endParaRPr lang="en-US" altLang="ja-JP" sz="1400" dirty="0"/>
          </a:p>
          <a:p>
            <a:r>
              <a:rPr lang="en-US" altLang="ja-JP" sz="1400" dirty="0"/>
              <a:t>0  1</a:t>
            </a:r>
          </a:p>
          <a:p>
            <a:r>
              <a:rPr lang="en-US" altLang="ja-JP" sz="1400" dirty="0">
                <a:solidFill>
                  <a:srgbClr val="FF0000"/>
                </a:solidFill>
              </a:rPr>
              <a:t>#coordinate#</a:t>
            </a:r>
            <a:endParaRPr kumimoji="1" lang="ja-JP" altLang="en-US" sz="1400">
              <a:solidFill>
                <a:srgbClr val="FF0000"/>
              </a:solidFill>
            </a:endParaRPr>
          </a:p>
        </p:txBody>
      </p:sp>
      <p:sp>
        <p:nvSpPr>
          <p:cNvPr id="6" name="正方形/長方形 5">
            <a:extLst>
              <a:ext uri="{FF2B5EF4-FFF2-40B4-BE49-F238E27FC236}">
                <a16:creationId xmlns:a16="http://schemas.microsoft.com/office/drawing/2014/main" id="{BE426ECA-4816-9D43-B48D-118A7FDBF440}"/>
              </a:ext>
            </a:extLst>
          </p:cNvPr>
          <p:cNvSpPr/>
          <p:nvPr/>
        </p:nvSpPr>
        <p:spPr>
          <a:xfrm>
            <a:off x="1273176" y="1457322"/>
            <a:ext cx="6597647" cy="265557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7" name="テキスト ボックス 6">
            <a:extLst>
              <a:ext uri="{FF2B5EF4-FFF2-40B4-BE49-F238E27FC236}">
                <a16:creationId xmlns:a16="http://schemas.microsoft.com/office/drawing/2014/main" id="{08922100-BFC9-2044-A9EE-A7D7F3B17773}"/>
              </a:ext>
            </a:extLst>
          </p:cNvPr>
          <p:cNvSpPr txBox="1"/>
          <p:nvPr/>
        </p:nvSpPr>
        <p:spPr>
          <a:xfrm>
            <a:off x="757238" y="4385479"/>
            <a:ext cx="7594599" cy="1477328"/>
          </a:xfrm>
          <a:prstGeom prst="rect">
            <a:avLst/>
          </a:prstGeom>
          <a:noFill/>
        </p:spPr>
        <p:txBody>
          <a:bodyPr wrap="square" rtlCol="0">
            <a:spAutoFit/>
          </a:bodyPr>
          <a:lstStyle/>
          <a:p>
            <a:r>
              <a:rPr lang="en-US" altLang="ja-JP" dirty="0" err="1"/>
              <a:t>MakePES</a:t>
            </a:r>
            <a:r>
              <a:rPr lang="en-US" altLang="ja-JP" dirty="0"/>
              <a:t> replaces #</a:t>
            </a:r>
            <a:r>
              <a:rPr lang="en-US" altLang="ja-JP" dirty="0" err="1"/>
              <a:t>basename</a:t>
            </a:r>
            <a:r>
              <a:rPr lang="en-US" altLang="ja-JP" dirty="0"/>
              <a:t># and #coordinate# by the filename and the coordinates, respectively, to create input files. </a:t>
            </a:r>
          </a:p>
          <a:p>
            <a:endParaRPr lang="en-US" altLang="ja-JP" dirty="0"/>
          </a:p>
          <a:p>
            <a:r>
              <a:rPr lang="en-US" altLang="ja-JP" dirty="0"/>
              <a:t>”FREQ” keyword is necessary because we use numerical differentiations of the Hessian matrix (i.e., </a:t>
            </a:r>
            <a:r>
              <a:rPr lang="en-US" altLang="ja-JP" dirty="0" err="1"/>
              <a:t>ndifftype</a:t>
            </a:r>
            <a:r>
              <a:rPr lang="en-US" altLang="ja-JP" dirty="0"/>
              <a:t> = </a:t>
            </a:r>
            <a:r>
              <a:rPr lang="en-US" altLang="ja-JP" dirty="0" err="1"/>
              <a:t>hess</a:t>
            </a:r>
            <a:r>
              <a:rPr lang="en-US" altLang="ja-JP" dirty="0"/>
              <a:t>). </a:t>
            </a:r>
          </a:p>
        </p:txBody>
      </p:sp>
      <p:sp>
        <p:nvSpPr>
          <p:cNvPr id="8" name="テキスト ボックス 7">
            <a:extLst>
              <a:ext uri="{FF2B5EF4-FFF2-40B4-BE49-F238E27FC236}">
                <a16:creationId xmlns:a16="http://schemas.microsoft.com/office/drawing/2014/main" id="{C6437D24-CAA9-A44D-83CF-A1913ED49603}"/>
              </a:ext>
            </a:extLst>
          </p:cNvPr>
          <p:cNvSpPr txBox="1"/>
          <p:nvPr/>
        </p:nvSpPr>
        <p:spPr>
          <a:xfrm>
            <a:off x="3625811" y="1528755"/>
            <a:ext cx="1892378" cy="369332"/>
          </a:xfrm>
          <a:prstGeom prst="rect">
            <a:avLst/>
          </a:prstGeom>
          <a:noFill/>
        </p:spPr>
        <p:txBody>
          <a:bodyPr wrap="none" rtlCol="0">
            <a:spAutoFit/>
          </a:bodyPr>
          <a:lstStyle/>
          <a:p>
            <a:r>
              <a:rPr kumimoji="1" lang="en-US" altLang="ja-JP" dirty="0" err="1">
                <a:solidFill>
                  <a:schemeClr val="accent1"/>
                </a:solidFill>
              </a:rPr>
              <a:t>GaussianTemplate</a:t>
            </a:r>
            <a:endParaRPr kumimoji="1" lang="ja-JP" altLang="en-US">
              <a:solidFill>
                <a:schemeClr val="accent1"/>
              </a:solidFill>
            </a:endParaRPr>
          </a:p>
        </p:txBody>
      </p:sp>
    </p:spTree>
    <p:extLst>
      <p:ext uri="{BB962C8B-B14F-4D97-AF65-F5344CB8AC3E}">
        <p14:creationId xmlns:p14="http://schemas.microsoft.com/office/powerpoint/2010/main" val="755320403"/>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10201</TotalTime>
  <Words>7827</Words>
  <Application>Microsoft Macintosh PowerPoint</Application>
  <PresentationFormat>画面に合わせる (4:3)</PresentationFormat>
  <Paragraphs>917</Paragraphs>
  <Slides>54</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54</vt:i4>
      </vt:variant>
    </vt:vector>
  </HeadingPairs>
  <TitlesOfParts>
    <vt:vector size="61" baseType="lpstr">
      <vt:lpstr>ＭＳ Ｐゴシック</vt:lpstr>
      <vt:lpstr>メイリオ</vt:lpstr>
      <vt:lpstr>Yu Gothic</vt:lpstr>
      <vt:lpstr>Arial</vt:lpstr>
      <vt:lpstr>Calibri</vt:lpstr>
      <vt:lpstr>Courier</vt:lpstr>
      <vt:lpstr>ホワイト</vt:lpstr>
      <vt:lpstr>PowerPoint プレゼンテーション</vt:lpstr>
      <vt:lpstr>PowerPoint プレゼンテーション</vt:lpstr>
      <vt:lpstr>Contents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Appendix: List of all keys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Kiyoshi Yagi</dc:creator>
  <cp:lastModifiedBy>Microsoft Office User</cp:lastModifiedBy>
  <cp:revision>860</cp:revision>
  <cp:lastPrinted>2018-04-14T04:52:50Z</cp:lastPrinted>
  <dcterms:created xsi:type="dcterms:W3CDTF">2018-02-18T14:36:46Z</dcterms:created>
  <dcterms:modified xsi:type="dcterms:W3CDTF">2019-12-09T15:14:00Z</dcterms:modified>
</cp:coreProperties>
</file>