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19"/>
  </p:notesMasterIdLst>
  <p:sldIdLst>
    <p:sldId id="256" r:id="rId2"/>
    <p:sldId id="257" r:id="rId3"/>
    <p:sldId id="286" r:id="rId4"/>
    <p:sldId id="290" r:id="rId5"/>
    <p:sldId id="292" r:id="rId6"/>
    <p:sldId id="291" r:id="rId7"/>
    <p:sldId id="293" r:id="rId8"/>
    <p:sldId id="284" r:id="rId9"/>
    <p:sldId id="273" r:id="rId10"/>
    <p:sldId id="274" r:id="rId11"/>
    <p:sldId id="280" r:id="rId12"/>
    <p:sldId id="275" r:id="rId13"/>
    <p:sldId id="276" r:id="rId14"/>
    <p:sldId id="277" r:id="rId15"/>
    <p:sldId id="278" r:id="rId16"/>
    <p:sldId id="282" r:id="rId17"/>
    <p:sldId id="279"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1" userDrawn="1">
          <p15:clr>
            <a:srgbClr val="A4A3A4"/>
          </p15:clr>
        </p15:guide>
        <p15:guide id="2" pos="9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79"/>
    <p:restoredTop sz="94645"/>
  </p:normalViewPr>
  <p:slideViewPr>
    <p:cSldViewPr snapToGrid="0" snapToObjects="1">
      <p:cViewPr>
        <p:scale>
          <a:sx n="69" d="100"/>
          <a:sy n="69" d="100"/>
        </p:scale>
        <p:origin x="1008" y="616"/>
      </p:cViewPr>
      <p:guideLst>
        <p:guide orient="horz" pos="3861"/>
        <p:guide pos="9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9DC26-B38B-F143-8CF0-891C5D30D367}" type="datetimeFigureOut">
              <a:rPr kumimoji="1" lang="ja-JP" altLang="en-US" smtClean="0"/>
              <a:t>2019/5/3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30B12-DA10-564A-B315-552E0E80E3C6}" type="slidenum">
              <a:rPr kumimoji="1" lang="ja-JP" altLang="en-US" smtClean="0"/>
              <a:t>‹#›</a:t>
            </a:fld>
            <a:endParaRPr kumimoji="1" lang="ja-JP" altLang="en-US"/>
          </a:p>
        </p:txBody>
      </p:sp>
    </p:spTree>
    <p:extLst>
      <p:ext uri="{BB962C8B-B14F-4D97-AF65-F5344CB8AC3E}">
        <p14:creationId xmlns:p14="http://schemas.microsoft.com/office/powerpoint/2010/main" val="6051519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330B12-DA10-564A-B315-552E0E80E3C6}" type="slidenum">
              <a:rPr kumimoji="1" lang="ja-JP" altLang="en-US" smtClean="0"/>
              <a:t>9</a:t>
            </a:fld>
            <a:endParaRPr kumimoji="1" lang="ja-JP" altLang="en-US"/>
          </a:p>
        </p:txBody>
      </p:sp>
    </p:spTree>
    <p:extLst>
      <p:ext uri="{BB962C8B-B14F-4D97-AF65-F5344CB8AC3E}">
        <p14:creationId xmlns:p14="http://schemas.microsoft.com/office/powerpoint/2010/main" val="30682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E7860AB-3E3A-634E-9588-3634E3BE52A0}" type="datetime1">
              <a:rPr kumimoji="1" lang="ja-JP" altLang="en-US" smtClean="0"/>
              <a:t>2019/5/3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997464-49D2-A046-AC0E-5FDFD3DF665B}" type="datetime1">
              <a:rPr kumimoji="1" lang="ja-JP" altLang="en-US" smtClean="0"/>
              <a:t>2019/5/3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CBD1245-BC8C-4342-A14F-D901B9B13210}" type="datetime1">
              <a:rPr kumimoji="1" lang="ja-JP" altLang="en-US" smtClean="0"/>
              <a:t>2019/5/3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0FF5DFC-0E6C-E144-A5DD-E851AA0EE050}" type="datetime1">
              <a:rPr kumimoji="1" lang="ja-JP" altLang="en-US" smtClean="0"/>
              <a:t>2019/5/3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373E6F4-CB37-3348-B268-694CC61CFDE2}" type="datetime1">
              <a:rPr kumimoji="1" lang="ja-JP" altLang="en-US" smtClean="0"/>
              <a:t>2019/5/3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3203CE9-A62D-D54F-B5B8-E5081BC50FF5}" type="datetime1">
              <a:rPr kumimoji="1" lang="ja-JP" altLang="en-US" smtClean="0"/>
              <a:t>2019/5/3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DF792D3-1EAE-B941-8FA8-A45BDC58D538}" type="datetime1">
              <a:rPr kumimoji="1" lang="ja-JP" altLang="en-US" smtClean="0"/>
              <a:t>2019/5/3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2976D4D-D591-7843-A186-DB885C000B62}" type="datetime1">
              <a:rPr kumimoji="1" lang="ja-JP" altLang="en-US" smtClean="0"/>
              <a:t>2019/5/3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10034-284E-534E-87ED-A26A40A9A5A4}" type="datetime1">
              <a:rPr kumimoji="1" lang="ja-JP" altLang="en-US" smtClean="0"/>
              <a:t>2019/5/3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FB2FB92-4CFC-BF4B-81B2-16888C599581}" type="datetime1">
              <a:rPr kumimoji="1" lang="ja-JP" altLang="en-US" smtClean="0"/>
              <a:t>2019/5/3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AF2432-0CDD-C544-BAB3-85372DA356EC}" type="datetime1">
              <a:rPr kumimoji="1" lang="ja-JP" altLang="en-US" smtClean="0"/>
              <a:t>2019/5/3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10207"/>
            <a:ext cx="7886700" cy="71322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019503"/>
            <a:ext cx="7886700" cy="515746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01117-FCED-794E-BE88-16E7FC9A3D9F}" type="datetime1">
              <a:rPr kumimoji="1" lang="ja-JP" altLang="en-US" smtClean="0"/>
              <a:t>2019/5/3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4BB6B-1E1A-9541-9560-488905BF54FF}" type="slidenum">
              <a:rPr kumimoji="1" lang="ja-JP" altLang="en-US" smtClean="0"/>
              <a:t>‹#›</a:t>
            </a:fld>
            <a:endParaRPr kumimoji="1" lang="ja-JP" altLang="en-US"/>
          </a:p>
        </p:txBody>
      </p:sp>
    </p:spTree>
    <p:extLst>
      <p:ext uri="{BB962C8B-B14F-4D97-AF65-F5344CB8AC3E}">
        <p14:creationId xmlns:p14="http://schemas.microsoft.com/office/powerpoint/2010/main" val="679652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586834" y="1584506"/>
            <a:ext cx="5816913" cy="769441"/>
          </a:xfrm>
          <a:prstGeom prst="rect">
            <a:avLst/>
          </a:prstGeom>
          <a:noFill/>
        </p:spPr>
        <p:txBody>
          <a:bodyPr wrap="none" rtlCol="0">
            <a:spAutoFit/>
          </a:bodyPr>
          <a:lstStyle/>
          <a:p>
            <a:r>
              <a:rPr kumimoji="1" lang="en-US" altLang="ja-JP" sz="4400" dirty="0"/>
              <a:t>Users’ guide of </a:t>
            </a:r>
            <a:r>
              <a:rPr lang="en-US" altLang="ja-JP" sz="4400" dirty="0" err="1"/>
              <a:t>MakePES</a:t>
            </a:r>
            <a:endParaRPr kumimoji="1" lang="ja-JP" altLang="en-US" sz="4400" dirty="0"/>
          </a:p>
        </p:txBody>
      </p:sp>
      <p:sp>
        <p:nvSpPr>
          <p:cNvPr id="5" name="テキスト ボックス 4"/>
          <p:cNvSpPr txBox="1"/>
          <p:nvPr/>
        </p:nvSpPr>
        <p:spPr>
          <a:xfrm>
            <a:off x="2397781" y="4020685"/>
            <a:ext cx="4093813" cy="1200329"/>
          </a:xfrm>
          <a:prstGeom prst="rect">
            <a:avLst/>
          </a:prstGeom>
          <a:noFill/>
        </p:spPr>
        <p:txBody>
          <a:bodyPr wrap="none" rtlCol="0">
            <a:spAutoFit/>
          </a:bodyPr>
          <a:lstStyle/>
          <a:p>
            <a:pPr algn="ctr"/>
            <a:r>
              <a:rPr lang="en-US" altLang="ja-JP" dirty="0"/>
              <a:t>Theoretical Molecular Science Laboratory</a:t>
            </a:r>
          </a:p>
          <a:p>
            <a:pPr algn="ctr"/>
            <a:r>
              <a:rPr kumimoji="1" lang="en-US" altLang="ja-JP" dirty="0"/>
              <a:t>RIKEN Cluster for Pioneering Research</a:t>
            </a:r>
          </a:p>
          <a:p>
            <a:pPr algn="ctr"/>
            <a:endParaRPr lang="en-US" altLang="ja-JP" dirty="0"/>
          </a:p>
          <a:p>
            <a:pPr algn="ctr"/>
            <a:r>
              <a:rPr kumimoji="1" lang="en-US" altLang="ja-JP" dirty="0"/>
              <a:t>2019/</a:t>
            </a:r>
            <a:r>
              <a:rPr lang="en-US" altLang="ja-JP" dirty="0"/>
              <a:t>05</a:t>
            </a:r>
            <a:r>
              <a:rPr kumimoji="1" lang="en-US" altLang="ja-JP" dirty="0"/>
              <a:t>/14</a:t>
            </a:r>
            <a:endParaRPr kumimoji="1" lang="ja-JP" altLang="en-US" dirty="0"/>
          </a:p>
        </p:txBody>
      </p:sp>
      <p:sp>
        <p:nvSpPr>
          <p:cNvPr id="9" name="テキスト ボックス 8"/>
          <p:cNvSpPr txBox="1"/>
          <p:nvPr/>
        </p:nvSpPr>
        <p:spPr>
          <a:xfrm>
            <a:off x="3365358" y="3176854"/>
            <a:ext cx="2160079" cy="646331"/>
          </a:xfrm>
          <a:prstGeom prst="rect">
            <a:avLst/>
          </a:prstGeom>
          <a:noFill/>
        </p:spPr>
        <p:txBody>
          <a:bodyPr wrap="none" rtlCol="0">
            <a:spAutoFit/>
          </a:bodyPr>
          <a:lstStyle/>
          <a:p>
            <a:pPr algn="ctr"/>
            <a:r>
              <a:rPr kumimoji="1" lang="en-US" altLang="ja-JP" dirty="0"/>
              <a:t>Kiyoshi Yagi</a:t>
            </a:r>
          </a:p>
          <a:p>
            <a:pPr algn="ctr"/>
            <a:r>
              <a:rPr kumimoji="1" lang="en-US" altLang="ja-JP" dirty="0" err="1"/>
              <a:t>kiyoshi.yagi@riken.jp</a:t>
            </a:r>
            <a:endParaRPr kumimoji="1" lang="en-US" altLang="ja-JP" dirty="0"/>
          </a:p>
        </p:txBody>
      </p:sp>
    </p:spTree>
    <p:extLst>
      <p:ext uri="{BB962C8B-B14F-4D97-AF65-F5344CB8AC3E}">
        <p14:creationId xmlns:p14="http://schemas.microsoft.com/office/powerpoint/2010/main" val="171208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タイトル 2"/>
          <p:cNvSpPr>
            <a:spLocks noGrp="1"/>
          </p:cNvSpPr>
          <p:nvPr>
            <p:ph type="title"/>
          </p:nvPr>
        </p:nvSpPr>
        <p:spPr/>
        <p:txBody>
          <a:bodyPr/>
          <a:lstStyle/>
          <a:p>
            <a:r>
              <a:rPr lang="en-US" altLang="ja-JP" dirty="0">
                <a:cs typeface="メイリオ" charset="-128"/>
              </a:rPr>
              <a:t>List of all keys</a:t>
            </a:r>
            <a:endParaRPr lang="ja-JP" altLang="en-US" dirty="0">
              <a:cs typeface="メイリオ" charset="-128"/>
            </a:endParaRPr>
          </a:p>
        </p:txBody>
      </p:sp>
      <p:sp>
        <p:nvSpPr>
          <p:cNvPr id="4" name="テキスト ボックス 3"/>
          <p:cNvSpPr txBox="1"/>
          <p:nvPr/>
        </p:nvSpPr>
        <p:spPr>
          <a:xfrm>
            <a:off x="914401" y="887135"/>
            <a:ext cx="7827665" cy="5970865"/>
          </a:xfrm>
          <a:prstGeom prst="rect">
            <a:avLst/>
          </a:prstGeom>
          <a:noFill/>
        </p:spPr>
        <p:txBody>
          <a:bodyPr wrap="square">
            <a:spAutoFit/>
          </a:bodyPr>
          <a:lstStyle/>
          <a:p>
            <a:pPr>
              <a:defRPr/>
            </a:pPr>
            <a:r>
              <a:rPr lang="en-US" altLang="ja-JP" sz="1800" dirty="0">
                <a:latin typeface="+mn-lt"/>
              </a:rPr>
              <a:t>General keys</a:t>
            </a:r>
          </a:p>
          <a:p>
            <a:pPr>
              <a:defRPr/>
            </a:pPr>
            <a:endParaRPr lang="en-US" altLang="ja-JP" sz="1800" dirty="0">
              <a:latin typeface="+mn-lt"/>
            </a:endParaRPr>
          </a:p>
          <a:p>
            <a:pPr marL="285750" indent="-285750">
              <a:buFont typeface="Arial" charset="0"/>
              <a:buChar char="•"/>
              <a:defRPr/>
            </a:pPr>
            <a:r>
              <a:rPr lang="en-US" altLang="ja-JP" sz="1400" dirty="0" err="1"/>
              <a:t>runtype</a:t>
            </a:r>
            <a:r>
              <a:rPr lang="en-US" altLang="ja-JP" sz="1400" dirty="0"/>
              <a:t>: QFF/GRID/HYBRID</a:t>
            </a:r>
          </a:p>
          <a:p>
            <a:pPr lvl="1">
              <a:defRPr/>
            </a:pPr>
            <a:r>
              <a:rPr lang="en-US" altLang="ja-JP" sz="1400" dirty="0"/>
              <a:t>The type of run. One of the following must be specified. </a:t>
            </a:r>
          </a:p>
          <a:p>
            <a:pPr lvl="2">
              <a:defRPr/>
            </a:pPr>
            <a:endParaRPr lang="en-US" altLang="ja-JP" sz="1400" dirty="0"/>
          </a:p>
          <a:p>
            <a:pPr marL="285750" indent="-285750">
              <a:buFont typeface="Arial" charset="0"/>
              <a:buChar char="•"/>
              <a:defRPr/>
            </a:pPr>
            <a:r>
              <a:rPr lang="en-US" altLang="ja-JP" sz="1400" dirty="0"/>
              <a:t>molecule:  file name</a:t>
            </a:r>
          </a:p>
          <a:p>
            <a:pPr lvl="1">
              <a:defRPr/>
            </a:pPr>
            <a:r>
              <a:rPr lang="en-US" altLang="ja-JP" sz="1400" dirty="0"/>
              <a:t>The name of </a:t>
            </a:r>
            <a:r>
              <a:rPr lang="en-US" altLang="ja-JP" sz="1400" dirty="0" err="1"/>
              <a:t>minfo</a:t>
            </a:r>
            <a:r>
              <a:rPr lang="en-US" altLang="ja-JP" sz="1400" dirty="0"/>
              <a:t> file containing the vibrational data. The value is </a:t>
            </a:r>
            <a:r>
              <a:rPr lang="en-US" altLang="ja-JP" sz="1400" u="sng" dirty="0"/>
              <a:t>case sensitive</a:t>
            </a:r>
            <a:r>
              <a:rPr lang="en-US" altLang="ja-JP" sz="1400" dirty="0"/>
              <a:t>.  </a:t>
            </a:r>
          </a:p>
          <a:p>
            <a:pPr lvl="2">
              <a:defRPr/>
            </a:pPr>
            <a:endParaRPr lang="en-US" altLang="ja-JP" sz="1400" dirty="0"/>
          </a:p>
          <a:p>
            <a:pPr marL="285750" indent="-285750">
              <a:buFont typeface="Arial" charset="0"/>
              <a:buChar char="•"/>
              <a:defRPr/>
            </a:pPr>
            <a:r>
              <a:rPr lang="en-US" altLang="ja-JP" sz="1400" dirty="0"/>
              <a:t>MR:  1/2/3</a:t>
            </a:r>
          </a:p>
          <a:p>
            <a:pPr lvl="1">
              <a:defRPr/>
            </a:pPr>
            <a:r>
              <a:rPr lang="en-US" altLang="ja-JP" sz="1400" dirty="0"/>
              <a:t>The order of mode coupling expansion. Can take 1, 2, or 3. (default = 3) </a:t>
            </a:r>
          </a:p>
          <a:p>
            <a:pPr lvl="2">
              <a:defRPr/>
            </a:pPr>
            <a:endParaRPr lang="en-US" altLang="ja-JP" sz="1400" dirty="0"/>
          </a:p>
          <a:p>
            <a:pPr marL="285750" indent="-285750">
              <a:buFont typeface="Arial" charset="0"/>
              <a:buChar char="•"/>
              <a:defRPr/>
            </a:pPr>
            <a:r>
              <a:rPr lang="en-US" altLang="ja-JP" sz="1400" dirty="0" err="1"/>
              <a:t>activemode</a:t>
            </a:r>
            <a:r>
              <a:rPr lang="en-US" altLang="ja-JP" sz="1400" dirty="0"/>
              <a:t>:  string of mode index</a:t>
            </a:r>
          </a:p>
          <a:p>
            <a:pPr lvl="1">
              <a:defRPr/>
            </a:pPr>
            <a:r>
              <a:rPr lang="en-US" altLang="ja-JP" sz="1400" dirty="0"/>
              <a:t>Specifies active modes for PES generation. All modes are active by default. The mode numbers should be separated by </a:t>
            </a:r>
            <a:r>
              <a:rPr lang="en-US" altLang="ja-JP" sz="1400" dirty="0" err="1"/>
              <a:t>camma</a:t>
            </a:r>
            <a:r>
              <a:rPr lang="en-US" altLang="ja-JP" sz="1400" dirty="0"/>
              <a:t> or space. A hyphen can be used for a sequence of mode number. For example, </a:t>
            </a:r>
          </a:p>
          <a:p>
            <a:pPr lvl="1">
              <a:defRPr/>
            </a:pPr>
            <a:endParaRPr lang="en-US" altLang="ja-JP" sz="1400" dirty="0"/>
          </a:p>
          <a:p>
            <a:pPr lvl="2">
              <a:defRPr/>
            </a:pPr>
            <a:r>
              <a:rPr lang="en-US" altLang="ja-JP" sz="1200" dirty="0">
                <a:latin typeface="Courier" charset="0"/>
                <a:ea typeface="Courier" charset="0"/>
                <a:cs typeface="Courier" charset="0"/>
              </a:rPr>
              <a:t>&lt;entry key="</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"&gt; 1,2,3,5 &lt;/entry&gt; </a:t>
            </a:r>
          </a:p>
          <a:p>
            <a:pPr lvl="1">
              <a:defRPr/>
            </a:pPr>
            <a:endParaRPr lang="en-US" altLang="ja-JP" sz="1400" dirty="0"/>
          </a:p>
          <a:p>
            <a:pPr lvl="1">
              <a:defRPr/>
            </a:pPr>
            <a:r>
              <a:rPr lang="en-US" altLang="ja-JP" sz="1400" dirty="0"/>
              <a:t>is </a:t>
            </a:r>
            <a:r>
              <a:rPr lang="en-US" altLang="ja-JP" sz="1400" dirty="0" err="1"/>
              <a:t>equivalnet</a:t>
            </a:r>
            <a:r>
              <a:rPr lang="en-US" altLang="ja-JP" sz="1400" dirty="0"/>
              <a:t> to, </a:t>
            </a:r>
          </a:p>
          <a:p>
            <a:pPr lvl="1">
              <a:defRPr/>
            </a:pPr>
            <a:endParaRPr lang="en-US" altLang="ja-JP" sz="1400" dirty="0"/>
          </a:p>
          <a:p>
            <a:pPr lvl="2">
              <a:defRPr/>
            </a:pPr>
            <a:r>
              <a:rPr lang="en-US" altLang="ja-JP" sz="1200" dirty="0">
                <a:latin typeface="Courier" charset="0"/>
                <a:ea typeface="Courier" charset="0"/>
                <a:cs typeface="Courier" charset="0"/>
              </a:rPr>
              <a:t>&lt;entry key="</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"&gt; 1-3 5 &lt;/entry&gt; </a:t>
            </a:r>
          </a:p>
          <a:p>
            <a:pPr lvl="1">
              <a:defRPr/>
            </a:pPr>
            <a:endParaRPr lang="en-US" altLang="ja-JP" sz="1400" dirty="0"/>
          </a:p>
          <a:p>
            <a:pPr lvl="1">
              <a:defRPr/>
            </a:pPr>
            <a:r>
              <a:rPr lang="en-US" altLang="ja-JP" sz="1400" dirty="0"/>
              <a:t>which means Q</a:t>
            </a:r>
            <a:r>
              <a:rPr lang="en-US" altLang="ja-JP" sz="1400" baseline="-25000" dirty="0"/>
              <a:t>1</a:t>
            </a:r>
            <a:r>
              <a:rPr lang="en-US" altLang="ja-JP" sz="1400" dirty="0"/>
              <a:t>,Q</a:t>
            </a:r>
            <a:r>
              <a:rPr lang="en-US" altLang="ja-JP" sz="1400" baseline="-25000" dirty="0"/>
              <a:t>2</a:t>
            </a:r>
            <a:r>
              <a:rPr lang="en-US" altLang="ja-JP" sz="1400" dirty="0"/>
              <a:t>,Q</a:t>
            </a:r>
            <a:r>
              <a:rPr lang="en-US" altLang="ja-JP" sz="1400" baseline="-25000" dirty="0"/>
              <a:t>3</a:t>
            </a:r>
            <a:r>
              <a:rPr lang="en-US" altLang="ja-JP" sz="1400" dirty="0"/>
              <a:t>, and Q</a:t>
            </a:r>
            <a:r>
              <a:rPr lang="en-US" altLang="ja-JP" sz="1400" baseline="-25000" dirty="0"/>
              <a:t>5</a:t>
            </a:r>
            <a:r>
              <a:rPr lang="en-US" altLang="ja-JP" sz="1400" dirty="0"/>
              <a:t> are active, and Q</a:t>
            </a:r>
            <a:r>
              <a:rPr lang="en-US" altLang="ja-JP" sz="1400" baseline="-25000" dirty="0"/>
              <a:t>4</a:t>
            </a:r>
            <a:r>
              <a:rPr lang="en-US" altLang="ja-JP" sz="1400" dirty="0"/>
              <a:t> isn’t. </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a:t>dipole: true/false</a:t>
            </a:r>
          </a:p>
          <a:p>
            <a:pPr lvl="1">
              <a:defRPr/>
            </a:pPr>
            <a:r>
              <a:rPr lang="en-US" altLang="ja-JP" sz="1400" dirty="0"/>
              <a:t>Generates the dipole moment surface in addition to the PES, when true. (default = false)  </a:t>
            </a:r>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9</a:t>
            </a:fld>
            <a:endParaRPr kumimoji="1" lang="ja-JP" altLang="en-US"/>
          </a:p>
        </p:txBody>
      </p:sp>
    </p:spTree>
    <p:extLst>
      <p:ext uri="{BB962C8B-B14F-4D97-AF65-F5344CB8AC3E}">
        <p14:creationId xmlns:p14="http://schemas.microsoft.com/office/powerpoint/2010/main" val="1274043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10</a:t>
            </a:fld>
            <a:endParaRPr kumimoji="1" lang="ja-JP" altLang="en-US"/>
          </a:p>
        </p:txBody>
      </p:sp>
      <p:sp>
        <p:nvSpPr>
          <p:cNvPr id="3" name="テキスト ボックス 2"/>
          <p:cNvSpPr txBox="1"/>
          <p:nvPr/>
        </p:nvSpPr>
        <p:spPr>
          <a:xfrm>
            <a:off x="914401" y="137872"/>
            <a:ext cx="7827665" cy="2246769"/>
          </a:xfrm>
          <a:prstGeom prst="rect">
            <a:avLst/>
          </a:prstGeom>
          <a:noFill/>
        </p:spPr>
        <p:txBody>
          <a:bodyPr wrap="square">
            <a:spAutoFit/>
          </a:bodyPr>
          <a:lstStyle/>
          <a:p>
            <a:pPr marL="285750" indent="-285750">
              <a:buFont typeface="Arial" charset="0"/>
              <a:buChar char="•"/>
              <a:defRPr/>
            </a:pPr>
            <a:r>
              <a:rPr lang="en-US" altLang="ja-JP" sz="1400" dirty="0"/>
              <a:t>interdomain: true / false</a:t>
            </a:r>
          </a:p>
          <a:p>
            <a:pPr lvl="1">
              <a:defRPr/>
            </a:pPr>
            <a:r>
              <a:rPr lang="en-US" altLang="ja-JP" sz="1400" dirty="0"/>
              <a:t>Calculates inter-domain coupling terms, when true. (default = false)</a:t>
            </a:r>
          </a:p>
          <a:p>
            <a:pPr lvl="1">
              <a:defRPr/>
            </a:pPr>
            <a:endParaRPr lang="en-US" altLang="ja-JP" sz="1400" dirty="0"/>
          </a:p>
          <a:p>
            <a:pPr lvl="1">
              <a:defRPr/>
            </a:pPr>
            <a:r>
              <a:rPr lang="en-US" altLang="ja-JP" sz="1400" dirty="0"/>
              <a:t>QFF</a:t>
            </a:r>
            <a:r>
              <a:rPr lang="ja-JP" altLang="en-US" sz="1400" dirty="0"/>
              <a:t>計算では、実行された量子化学計算の情報から、</a:t>
            </a:r>
            <a:r>
              <a:rPr lang="en-US" altLang="ja-JP" sz="1400" dirty="0"/>
              <a:t>Gradient</a:t>
            </a:r>
            <a:r>
              <a:rPr lang="ja-JP" altLang="en-US" sz="1400" dirty="0"/>
              <a:t>で数値微分の場合は</a:t>
            </a:r>
            <a:r>
              <a:rPr lang="en-US" altLang="ja-JP" sz="1400" dirty="0" err="1"/>
              <a:t>tiij</a:t>
            </a:r>
            <a:r>
              <a:rPr lang="en-US" altLang="ja-JP" sz="1400" dirty="0"/>
              <a:t>, </a:t>
            </a:r>
            <a:r>
              <a:rPr lang="en-US" altLang="ja-JP" sz="1400" dirty="0" err="1"/>
              <a:t>uiiij</a:t>
            </a:r>
            <a:r>
              <a:rPr lang="ja-JP" altLang="en-US" sz="1400" dirty="0"/>
              <a:t>、</a:t>
            </a:r>
            <a:r>
              <a:rPr lang="en-US" altLang="ja-JP" sz="1400" dirty="0"/>
              <a:t>Hessian</a:t>
            </a:r>
            <a:r>
              <a:rPr lang="ja-JP" altLang="en-US" sz="1400" dirty="0"/>
              <a:t>で数値微分の場合は</a:t>
            </a:r>
            <a:r>
              <a:rPr lang="en-US" altLang="ja-JP" sz="1400" dirty="0"/>
              <a:t>3MR</a:t>
            </a:r>
            <a:r>
              <a:rPr lang="ja-JP" altLang="en-US" sz="1400" dirty="0"/>
              <a:t>までドメイン間カップリングが計算可能だが、</a:t>
            </a:r>
            <a:r>
              <a:rPr lang="en-US" altLang="ja-JP" sz="1400" dirty="0"/>
              <a:t>interdomain = false</a:t>
            </a:r>
            <a:r>
              <a:rPr lang="ja-JP" altLang="en-US" sz="1400"/>
              <a:t>では</a:t>
            </a:r>
            <a:r>
              <a:rPr lang="ja-JP" altLang="en-US" sz="1400" dirty="0"/>
              <a:t>これらは出力されない。出力したい場合は、</a:t>
            </a:r>
            <a:r>
              <a:rPr lang="en-US" altLang="ja-JP" sz="1400" dirty="0"/>
              <a:t>interdomain=true</a:t>
            </a:r>
            <a:r>
              <a:rPr lang="ja-JP" altLang="en-US" sz="1400"/>
              <a:t>で</a:t>
            </a:r>
            <a:r>
              <a:rPr lang="ja-JP" altLang="en-US" sz="1400" dirty="0"/>
              <a:t>再計算する。</a:t>
            </a:r>
            <a:endParaRPr lang="en-US" altLang="ja-JP" sz="1400" dirty="0"/>
          </a:p>
          <a:p>
            <a:pPr lvl="1">
              <a:defRPr/>
            </a:pPr>
            <a:endParaRPr lang="en-US" altLang="ja-JP" sz="1400" dirty="0"/>
          </a:p>
          <a:p>
            <a:pPr lvl="1">
              <a:defRPr/>
            </a:pPr>
            <a:r>
              <a:rPr lang="en-US" altLang="ja-JP" sz="1400" dirty="0"/>
              <a:t>Hessian</a:t>
            </a:r>
            <a:r>
              <a:rPr lang="ja-JP" altLang="en-US" sz="1400" dirty="0"/>
              <a:t>の場合、</a:t>
            </a:r>
            <a:r>
              <a:rPr lang="en-US" altLang="ja-JP" sz="1400" dirty="0" err="1"/>
              <a:t>minfo.files</a:t>
            </a:r>
            <a:r>
              <a:rPr lang="ja-JP" altLang="en-US" sz="1400" dirty="0"/>
              <a:t>からデータを読み込めば、追加の量子化学計算なく</a:t>
            </a:r>
            <a:r>
              <a:rPr lang="en-US" altLang="ja-JP" sz="1400" dirty="0"/>
              <a:t>3MR</a:t>
            </a:r>
            <a:r>
              <a:rPr lang="ja-JP" altLang="en-US" sz="1400" dirty="0"/>
              <a:t>まで計算できため、実は計算負荷の軽減にはならない。</a:t>
            </a:r>
            <a:r>
              <a:rPr lang="en-US" altLang="ja-JP" sz="1400" dirty="0"/>
              <a:t>4MR</a:t>
            </a:r>
            <a:r>
              <a:rPr lang="ja-JP" altLang="en-US" sz="1400" dirty="0"/>
              <a:t>は追加計算が必要となる。</a:t>
            </a:r>
            <a:endParaRPr lang="en-US" altLang="ja-JP" sz="1400" dirty="0"/>
          </a:p>
          <a:p>
            <a:pPr lvl="1">
              <a:defRPr/>
            </a:pPr>
            <a:endParaRPr lang="en-US" altLang="ja-JP" sz="1400" dirty="0"/>
          </a:p>
        </p:txBody>
      </p:sp>
    </p:spTree>
    <p:extLst>
      <p:ext uri="{BB962C8B-B14F-4D97-AF65-F5344CB8AC3E}">
        <p14:creationId xmlns:p14="http://schemas.microsoft.com/office/powerpoint/2010/main" val="962116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914401" y="137872"/>
            <a:ext cx="7827665" cy="6001643"/>
          </a:xfrm>
          <a:prstGeom prst="rect">
            <a:avLst/>
          </a:prstGeom>
          <a:noFill/>
        </p:spPr>
        <p:txBody>
          <a:bodyPr wrap="square">
            <a:spAutoFit/>
          </a:bodyPr>
          <a:lstStyle/>
          <a:p>
            <a:pPr marL="285750" indent="-285750">
              <a:buFont typeface="Arial" charset="0"/>
              <a:buChar char="•"/>
              <a:defRPr/>
            </a:pPr>
            <a:r>
              <a:rPr lang="en-US" altLang="ja-JP" sz="1400" dirty="0" err="1"/>
              <a:t>removefiles</a:t>
            </a:r>
            <a:r>
              <a:rPr lang="en-US" altLang="ja-JP" sz="1400" dirty="0"/>
              <a:t>: true/false</a:t>
            </a:r>
          </a:p>
          <a:p>
            <a:pPr lvl="1">
              <a:defRPr/>
            </a:pPr>
            <a:r>
              <a:rPr lang="en-US" altLang="ja-JP" sz="1400" dirty="0"/>
              <a:t>Removes the input/output files of the quantum chemistry program, when true. (default = false)</a:t>
            </a:r>
          </a:p>
          <a:p>
            <a:pPr lvl="2">
              <a:defRPr/>
            </a:pPr>
            <a:endParaRPr lang="en-US" altLang="ja-JP" sz="1400" dirty="0"/>
          </a:p>
          <a:p>
            <a:pPr marL="285750" indent="-285750">
              <a:buFont typeface="Arial" charset="0"/>
              <a:buChar char="•"/>
              <a:defRPr/>
            </a:pPr>
            <a:r>
              <a:rPr lang="en-US" altLang="ja-JP" sz="1400" dirty="0" err="1"/>
              <a:t>dryrun</a:t>
            </a:r>
            <a:r>
              <a:rPr lang="en-US" altLang="ja-JP" sz="1400" dirty="0"/>
              <a:t>: true/false</a:t>
            </a:r>
          </a:p>
          <a:p>
            <a:pPr lvl="1">
              <a:defRPr/>
            </a:pPr>
            <a:r>
              <a:rPr lang="en-US" altLang="ja-JP" sz="1400" dirty="0"/>
              <a:t>Generates the input files for the quantum chemistry program and exits without execution, when true. (default = false) </a:t>
            </a:r>
          </a:p>
          <a:p>
            <a:pPr lvl="1">
              <a:defRPr/>
            </a:pPr>
            <a:endParaRPr lang="en-US" altLang="ja-JP" sz="1400" dirty="0"/>
          </a:p>
          <a:p>
            <a:pPr marL="285750" indent="-285750">
              <a:buFont typeface="Arial" charset="0"/>
              <a:buChar char="•"/>
              <a:defRPr/>
            </a:pPr>
            <a:r>
              <a:rPr lang="en-US" altLang="ja-JP" sz="1400" dirty="0" err="1"/>
              <a:t>xyzfile</a:t>
            </a:r>
            <a:r>
              <a:rPr lang="en-US" altLang="ja-JP" sz="1400" dirty="0"/>
              <a:t>: filename</a:t>
            </a:r>
          </a:p>
          <a:p>
            <a:pPr lvl="1">
              <a:defRPr/>
            </a:pPr>
            <a:r>
              <a:rPr lang="en-US" altLang="ja-JP" sz="1400" dirty="0"/>
              <a:t>Name of a xyz file, where the coordinates are written. (default = </a:t>
            </a:r>
            <a:r>
              <a:rPr lang="en-US" altLang="ja-JP" sz="1400" dirty="0" err="1"/>
              <a:t>makeQFF</a:t>
            </a:r>
            <a:r>
              <a:rPr lang="en-US" altLang="ja-JP" sz="1400" dirty="0"/>
              <a:t> for QFF and </a:t>
            </a:r>
            <a:r>
              <a:rPr lang="en-US" altLang="ja-JP" sz="1400" dirty="0" err="1"/>
              <a:t>makeGrid</a:t>
            </a:r>
            <a:r>
              <a:rPr lang="en-US" altLang="ja-JP" sz="1400" dirty="0"/>
              <a:t> for GRID)</a:t>
            </a:r>
            <a:endParaRPr lang="en-US" altLang="ja-JP" dirty="0"/>
          </a:p>
          <a:p>
            <a:pPr lvl="2">
              <a:defRPr/>
            </a:pPr>
            <a:endParaRPr lang="en-US" altLang="ja-JP" sz="1400" dirty="0"/>
          </a:p>
          <a:p>
            <a:pPr marL="285750" indent="-285750">
              <a:buFont typeface="Arial" charset="0"/>
              <a:buChar char="•"/>
              <a:defRPr/>
            </a:pPr>
            <a:r>
              <a:rPr lang="en-US" altLang="ja-JP" sz="1400" dirty="0" err="1"/>
              <a:t>qchem</a:t>
            </a:r>
            <a:r>
              <a:rPr lang="en-US" altLang="ja-JP" sz="1400" dirty="0"/>
              <a:t>:  command lines (see below)</a:t>
            </a:r>
          </a:p>
          <a:p>
            <a:pPr lvl="1">
              <a:defRPr/>
            </a:pPr>
            <a:r>
              <a:rPr lang="en-US" altLang="ja-JP" sz="1400" dirty="0"/>
              <a:t>In each line after the entry tag of this key follows the type of the quantum chemistry program, a template file to generate input files for the program, and a label. The three components may be separated by space or </a:t>
            </a:r>
            <a:r>
              <a:rPr lang="en-US" altLang="ja-JP" sz="1400" dirty="0" err="1"/>
              <a:t>camma</a:t>
            </a:r>
            <a:r>
              <a:rPr lang="en-US" altLang="ja-JP" sz="1400" dirty="0"/>
              <a:t>. For example, the input looks like, </a:t>
            </a:r>
          </a:p>
          <a:p>
            <a:pPr lvl="2">
              <a:defRPr/>
            </a:pPr>
            <a:endParaRPr lang="en-US" altLang="ja-JP" sz="1200" dirty="0">
              <a:latin typeface="Courier" charset="0"/>
              <a:ea typeface="Courier" charset="0"/>
              <a:cs typeface="Courier" charset="0"/>
            </a:endParaRPr>
          </a:p>
          <a:p>
            <a:pPr lvl="2">
              <a:defRPr/>
            </a:pPr>
            <a:r>
              <a:rPr lang="en-US" altLang="ja-JP" sz="1200" dirty="0">
                <a:latin typeface="Courier" charset="0"/>
                <a:ea typeface="Courier" charset="0"/>
                <a:cs typeface="Courier" charset="0"/>
              </a:rPr>
              <a:t>&lt;entry key="</a:t>
            </a:r>
            <a:r>
              <a:rPr lang="en-US" altLang="ja-JP" sz="1200" dirty="0" err="1">
                <a:latin typeface="Courier" charset="0"/>
                <a:ea typeface="Courier" charset="0"/>
                <a:cs typeface="Courier" charset="0"/>
              </a:rPr>
              <a:t>qchem</a:t>
            </a:r>
            <a:r>
              <a:rPr lang="en-US" altLang="ja-JP" sz="1200" dirty="0">
                <a:latin typeface="Courier" charset="0"/>
                <a:ea typeface="Courier" charset="0"/>
                <a:cs typeface="Courier" charset="0"/>
              </a:rPr>
              <a:t>"&gt; </a:t>
            </a:r>
          </a:p>
          <a:p>
            <a:pPr lvl="2">
              <a:defRPr/>
            </a:pPr>
            <a:r>
              <a:rPr lang="en-US" altLang="ja-JP" sz="1200" dirty="0">
                <a:latin typeface="Courier" charset="0"/>
                <a:ea typeface="Courier" charset="0"/>
                <a:cs typeface="Courier" charset="0"/>
              </a:rPr>
              <a:t>Gaussian </a:t>
            </a:r>
            <a:r>
              <a:rPr lang="en-US" altLang="ja-JP" sz="1200" dirty="0" err="1">
                <a:latin typeface="Courier" charset="0"/>
                <a:ea typeface="Courier" charset="0"/>
                <a:cs typeface="Courier" charset="0"/>
              </a:rPr>
              <a:t>GaussianInput.xml</a:t>
            </a:r>
            <a:r>
              <a:rPr lang="en-US" altLang="ja-JP" sz="1200" dirty="0">
                <a:latin typeface="Courier" charset="0"/>
                <a:ea typeface="Courier" charset="0"/>
                <a:cs typeface="Courier" charset="0"/>
              </a:rPr>
              <a:t> MP2/</a:t>
            </a:r>
            <a:r>
              <a:rPr lang="en-US" altLang="ja-JP" sz="1200" dirty="0" err="1">
                <a:latin typeface="Courier" charset="0"/>
                <a:ea typeface="Courier" charset="0"/>
                <a:cs typeface="Courier" charset="0"/>
              </a:rPr>
              <a:t>aug</a:t>
            </a:r>
            <a:r>
              <a:rPr lang="en-US" altLang="ja-JP" sz="1200" dirty="0">
                <a:latin typeface="Courier" charset="0"/>
                <a:ea typeface="Courier" charset="0"/>
                <a:cs typeface="Courier" charset="0"/>
              </a:rPr>
              <a:t>-cc-</a:t>
            </a:r>
            <a:r>
              <a:rPr lang="en-US" altLang="ja-JP" sz="1200" dirty="0" err="1">
                <a:latin typeface="Courier" charset="0"/>
                <a:ea typeface="Courier" charset="0"/>
                <a:cs typeface="Courier" charset="0"/>
              </a:rPr>
              <a:t>pVTZ</a:t>
            </a:r>
            <a:r>
              <a:rPr lang="en-US" altLang="ja-JP" sz="1200" dirty="0">
                <a:latin typeface="Courier" charset="0"/>
                <a:ea typeface="Courier" charset="0"/>
                <a:cs typeface="Courier" charset="0"/>
              </a:rPr>
              <a:t> (11) </a:t>
            </a:r>
          </a:p>
          <a:p>
            <a:pPr lvl="2">
              <a:defRPr/>
            </a:pPr>
            <a:r>
              <a:rPr lang="en-US" altLang="ja-JP" sz="1200" dirty="0">
                <a:latin typeface="Courier" charset="0"/>
                <a:ea typeface="Courier" charset="0"/>
                <a:cs typeface="Courier" charset="0"/>
              </a:rPr>
              <a:t>&lt;/entry&gt; </a:t>
            </a:r>
          </a:p>
          <a:p>
            <a:pPr lvl="1">
              <a:defRPr/>
            </a:pPr>
            <a:endParaRPr lang="en-US" altLang="ja-JP" sz="1400" dirty="0"/>
          </a:p>
          <a:p>
            <a:pPr lvl="1">
              <a:defRPr/>
            </a:pPr>
            <a:r>
              <a:rPr lang="en-US" altLang="ja-JP" sz="1400" dirty="0"/>
              <a:t>The first value (Gaussian) specifies the quantum chemistry program, which may take one of the following: </a:t>
            </a:r>
          </a:p>
          <a:p>
            <a:pPr lvl="1">
              <a:defRPr/>
            </a:pPr>
            <a:endParaRPr lang="en-US" altLang="ja-JP" sz="1400" dirty="0"/>
          </a:p>
          <a:p>
            <a:pPr lvl="2">
              <a:defRPr/>
            </a:pPr>
            <a:r>
              <a:rPr lang="en-US" altLang="ja-JP" sz="1400" dirty="0"/>
              <a:t>Gaussian : Gaussian03/09/16</a:t>
            </a:r>
          </a:p>
          <a:p>
            <a:pPr lvl="2">
              <a:defRPr/>
            </a:pPr>
            <a:r>
              <a:rPr lang="en-US" altLang="ja-JP" sz="1400" dirty="0"/>
              <a:t>Generic : Generic (see below) </a:t>
            </a:r>
          </a:p>
          <a:p>
            <a:pPr lvl="1">
              <a:defRPr/>
            </a:pPr>
            <a:endParaRPr lang="en-US" altLang="ja-JP" sz="1400" dirty="0"/>
          </a:p>
          <a:p>
            <a:pPr lvl="1">
              <a:defRPr/>
            </a:pPr>
            <a:r>
              <a:rPr lang="en-US" altLang="ja-JP" sz="1400" dirty="0"/>
              <a:t>The second value (</a:t>
            </a:r>
            <a:r>
              <a:rPr lang="en-US" altLang="ja-JP" sz="1400" dirty="0" err="1"/>
              <a:t>GaussianInput.xml</a:t>
            </a:r>
            <a:r>
              <a:rPr lang="en-US" altLang="ja-JP" sz="1400" dirty="0"/>
              <a:t>) is the name of the XML file, which contains the information to generate the input files for the program. This value is case sensitive. </a:t>
            </a:r>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11</a:t>
            </a:fld>
            <a:endParaRPr kumimoji="1" lang="ja-JP" altLang="en-US"/>
          </a:p>
        </p:txBody>
      </p:sp>
    </p:spTree>
    <p:extLst>
      <p:ext uri="{BB962C8B-B14F-4D97-AF65-F5344CB8AC3E}">
        <p14:creationId xmlns:p14="http://schemas.microsoft.com/office/powerpoint/2010/main" val="1025583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14401" y="137872"/>
            <a:ext cx="7827665" cy="6217087"/>
          </a:xfrm>
          <a:prstGeom prst="rect">
            <a:avLst/>
          </a:prstGeom>
          <a:noFill/>
        </p:spPr>
        <p:txBody>
          <a:bodyPr wrap="square">
            <a:spAutoFit/>
          </a:bodyPr>
          <a:lstStyle/>
          <a:p>
            <a:pPr lvl="1">
              <a:defRPr/>
            </a:pPr>
            <a:r>
              <a:rPr lang="en-US" altLang="ja-JP" sz="1400" dirty="0"/>
              <a:t>The third value (MP2/</a:t>
            </a:r>
            <a:r>
              <a:rPr lang="en-US" altLang="ja-JP" sz="1400" dirty="0" err="1"/>
              <a:t>aug</a:t>
            </a:r>
            <a:r>
              <a:rPr lang="en-US" altLang="ja-JP" sz="1400" dirty="0"/>
              <a:t>-cc-</a:t>
            </a:r>
            <a:r>
              <a:rPr lang="en-US" altLang="ja-JP" sz="1400" dirty="0" err="1"/>
              <a:t>pVTZ</a:t>
            </a:r>
            <a:r>
              <a:rPr lang="en-US" altLang="ja-JP" sz="1400" dirty="0"/>
              <a:t> (11)) is a label that is tagged to the PES data files. This name will be printed in the output of SINDO, so it is recommended to give a name, for example, the level of the electronic structure calculation, the number of grid points, etc. </a:t>
            </a:r>
          </a:p>
          <a:p>
            <a:pPr lvl="1">
              <a:defRPr/>
            </a:pPr>
            <a:endParaRPr lang="en-US" altLang="ja-JP" sz="1400" dirty="0"/>
          </a:p>
          <a:p>
            <a:pPr lvl="1">
              <a:defRPr/>
            </a:pPr>
            <a:r>
              <a:rPr lang="en-US" altLang="ja-JP" sz="1400" dirty="0"/>
              <a:t>This key extends to two lines when the hybrid PES is specified for the </a:t>
            </a:r>
            <a:r>
              <a:rPr lang="en-US" altLang="ja-JP" sz="1400" dirty="0" err="1"/>
              <a:t>runtyp</a:t>
            </a:r>
            <a:r>
              <a:rPr lang="en-US" altLang="ja-JP" sz="1400" dirty="0"/>
              <a:t>. The first and the second lines specify the quantum chemistry calculations for the QFF and Grid PES generation, respectively. In this case, the input would look like, </a:t>
            </a:r>
          </a:p>
          <a:p>
            <a:pPr lvl="1">
              <a:defRPr/>
            </a:pPr>
            <a:endParaRPr lang="en-US" altLang="ja-JP" sz="1400" dirty="0"/>
          </a:p>
          <a:p>
            <a:pPr lvl="2">
              <a:defRPr/>
            </a:pPr>
            <a:r>
              <a:rPr lang="en-US" altLang="ja-JP" sz="1200" dirty="0">
                <a:latin typeface="Courier" charset="0"/>
                <a:ea typeface="Courier" charset="0"/>
                <a:cs typeface="Courier" charset="0"/>
              </a:rPr>
              <a:t>&lt;entry key="</a:t>
            </a:r>
            <a:r>
              <a:rPr lang="en-US" altLang="ja-JP" sz="1200" dirty="0" err="1">
                <a:latin typeface="Courier" charset="0"/>
                <a:ea typeface="Courier" charset="0"/>
                <a:cs typeface="Courier" charset="0"/>
              </a:rPr>
              <a:t>qchem</a:t>
            </a:r>
            <a:r>
              <a:rPr lang="en-US" altLang="ja-JP" sz="1200" dirty="0">
                <a:latin typeface="Courier" charset="0"/>
                <a:ea typeface="Courier" charset="0"/>
                <a:cs typeface="Courier" charset="0"/>
              </a:rPr>
              <a:t>"&gt; </a:t>
            </a:r>
          </a:p>
          <a:p>
            <a:pPr lvl="2">
              <a:defRPr/>
            </a:pPr>
            <a:r>
              <a:rPr lang="en-US" altLang="ja-JP" sz="1200" dirty="0">
                <a:latin typeface="Courier" charset="0"/>
                <a:ea typeface="Courier" charset="0"/>
                <a:cs typeface="Courier" charset="0"/>
              </a:rPr>
              <a:t>Gaussian, MP2Input.xml, MP2/cc-</a:t>
            </a:r>
            <a:r>
              <a:rPr lang="en-US" altLang="ja-JP" sz="1200" dirty="0" err="1">
                <a:latin typeface="Courier" charset="0"/>
                <a:ea typeface="Courier" charset="0"/>
                <a:cs typeface="Courier" charset="0"/>
              </a:rPr>
              <a:t>pVDZ</a:t>
            </a:r>
            <a:r>
              <a:rPr lang="en-US" altLang="ja-JP" sz="1200" dirty="0">
                <a:latin typeface="Courier" charset="0"/>
                <a:ea typeface="Courier" charset="0"/>
                <a:cs typeface="Courier" charset="0"/>
              </a:rPr>
              <a:t> </a:t>
            </a:r>
          </a:p>
          <a:p>
            <a:pPr lvl="2">
              <a:defRPr/>
            </a:pPr>
            <a:r>
              <a:rPr lang="en-US" altLang="ja-JP" sz="1200" dirty="0">
                <a:latin typeface="Courier" charset="0"/>
                <a:ea typeface="Courier" charset="0"/>
                <a:cs typeface="Courier" charset="0"/>
              </a:rPr>
              <a:t>Gaussian, </a:t>
            </a:r>
            <a:r>
              <a:rPr lang="en-US" altLang="ja-JP" sz="1200" dirty="0" err="1">
                <a:latin typeface="Courier" charset="0"/>
                <a:ea typeface="Courier" charset="0"/>
                <a:cs typeface="Courier" charset="0"/>
              </a:rPr>
              <a:t>CCInput.xml</a:t>
            </a:r>
            <a:r>
              <a:rPr lang="en-US" altLang="ja-JP" sz="1200" dirty="0">
                <a:latin typeface="Courier" charset="0"/>
                <a:ea typeface="Courier" charset="0"/>
                <a:cs typeface="Courier" charset="0"/>
              </a:rPr>
              <a:t>, CCSD(T)/</a:t>
            </a:r>
            <a:r>
              <a:rPr lang="en-US" altLang="ja-JP" sz="1200" dirty="0" err="1">
                <a:latin typeface="Courier" charset="0"/>
                <a:ea typeface="Courier" charset="0"/>
                <a:cs typeface="Courier" charset="0"/>
              </a:rPr>
              <a:t>aug</a:t>
            </a:r>
            <a:r>
              <a:rPr lang="en-US" altLang="ja-JP" sz="1200" dirty="0">
                <a:latin typeface="Courier" charset="0"/>
                <a:ea typeface="Courier" charset="0"/>
                <a:cs typeface="Courier" charset="0"/>
              </a:rPr>
              <a:t>-cc-</a:t>
            </a:r>
            <a:r>
              <a:rPr lang="en-US" altLang="ja-JP" sz="1200" dirty="0" err="1">
                <a:latin typeface="Courier" charset="0"/>
                <a:ea typeface="Courier" charset="0"/>
                <a:cs typeface="Courier" charset="0"/>
              </a:rPr>
              <a:t>pVTZ</a:t>
            </a:r>
            <a:r>
              <a:rPr lang="en-US" altLang="ja-JP" sz="1200" dirty="0">
                <a:latin typeface="Courier" charset="0"/>
                <a:ea typeface="Courier" charset="0"/>
                <a:cs typeface="Courier" charset="0"/>
              </a:rPr>
              <a:t> (11) </a:t>
            </a:r>
          </a:p>
          <a:p>
            <a:pPr lvl="2">
              <a:defRPr/>
            </a:pPr>
            <a:r>
              <a:rPr lang="en-US" altLang="ja-JP" sz="1200" dirty="0">
                <a:latin typeface="Courier" charset="0"/>
                <a:ea typeface="Courier" charset="0"/>
                <a:cs typeface="Courier" charset="0"/>
              </a:rPr>
              <a:t>&lt;/entry&gt; </a:t>
            </a:r>
          </a:p>
          <a:p>
            <a:pPr lvl="1">
              <a:defRPr/>
            </a:pPr>
            <a:endParaRPr lang="en-US" altLang="ja-JP" sz="1400" dirty="0"/>
          </a:p>
          <a:p>
            <a:pPr lvl="1">
              <a:defRPr/>
            </a:pPr>
            <a:r>
              <a:rPr lang="en-US" altLang="ja-JP" sz="1400" dirty="0"/>
              <a:t>When the first value is specified as “generic”, </a:t>
            </a:r>
            <a:r>
              <a:rPr lang="en-US" altLang="ja-JP" sz="1400" dirty="0" err="1"/>
              <a:t>MakePES</a:t>
            </a:r>
            <a:r>
              <a:rPr lang="en-US" altLang="ja-JP" sz="1400" dirty="0"/>
              <a:t> creates a file (ending with .xyz), which contains the xyz coordinates of all grid points. This option is intended for users who want to create input files in their own way for the electronic structure calculation. In this case, the work flow is the following, </a:t>
            </a:r>
          </a:p>
          <a:p>
            <a:pPr lvl="1">
              <a:defRPr/>
            </a:pPr>
            <a:endParaRPr lang="en-US" altLang="ja-JP" sz="1400" dirty="0"/>
          </a:p>
          <a:p>
            <a:pPr marL="800100" lvl="1" indent="-342900">
              <a:buFont typeface="+mj-lt"/>
              <a:buAutoNum type="arabicPeriod"/>
              <a:defRPr/>
            </a:pPr>
            <a:r>
              <a:rPr lang="en-US" altLang="ja-JP" sz="1400" dirty="0"/>
              <a:t>Execute </a:t>
            </a:r>
            <a:r>
              <a:rPr lang="en-US" altLang="ja-JP" sz="1400" dirty="0" err="1"/>
              <a:t>RunMakePES</a:t>
            </a:r>
            <a:r>
              <a:rPr lang="en-US" altLang="ja-JP" sz="1400" dirty="0"/>
              <a:t> with </a:t>
            </a:r>
            <a:r>
              <a:rPr lang="en-US" altLang="ja-JP" sz="1400" dirty="0" err="1"/>
              <a:t>qchem</a:t>
            </a:r>
            <a:r>
              <a:rPr lang="en-US" altLang="ja-JP" sz="1400" dirty="0"/>
              <a:t> = generic to create a xyz file.  </a:t>
            </a:r>
          </a:p>
          <a:p>
            <a:pPr marL="800100" lvl="1" indent="-342900">
              <a:buFont typeface="+mj-lt"/>
              <a:buAutoNum type="arabicPeriod"/>
              <a:defRPr/>
            </a:pPr>
            <a:r>
              <a:rPr lang="en-US" altLang="ja-JP" sz="1400" dirty="0"/>
              <a:t>Get the grid ID and xyz coordinates from the xyz file, and create by yourself input files for the electronic structure program. </a:t>
            </a:r>
          </a:p>
          <a:p>
            <a:pPr marL="800100" lvl="1" indent="-342900">
              <a:buFont typeface="+mj-lt"/>
              <a:buAutoNum type="arabicPeriod"/>
              <a:defRPr/>
            </a:pPr>
            <a:r>
              <a:rPr lang="en-US" altLang="ja-JP" sz="1400" dirty="0"/>
              <a:t>Run the electronic structure calculations. </a:t>
            </a:r>
          </a:p>
          <a:p>
            <a:pPr marL="800100" lvl="1" indent="-342900">
              <a:buFont typeface="+mj-lt"/>
              <a:buAutoNum type="arabicPeriod"/>
              <a:defRPr/>
            </a:pPr>
            <a:r>
              <a:rPr lang="en-US" altLang="ja-JP" sz="1400" dirty="0"/>
              <a:t>Convert by yourself the output information to a </a:t>
            </a:r>
            <a:r>
              <a:rPr lang="en-US" altLang="ja-JP" sz="1400" dirty="0" err="1"/>
              <a:t>minfo</a:t>
            </a:r>
            <a:r>
              <a:rPr lang="en-US" altLang="ja-JP" sz="1400" dirty="0"/>
              <a:t> format, and save as (grid ID).</a:t>
            </a:r>
            <a:r>
              <a:rPr lang="en-US" altLang="ja-JP" sz="1400" dirty="0" err="1"/>
              <a:t>minfo</a:t>
            </a:r>
            <a:r>
              <a:rPr lang="en-US" altLang="ja-JP" sz="1400" dirty="0"/>
              <a:t>. Note that only the [ Electronic Data ] section is needed. </a:t>
            </a:r>
          </a:p>
          <a:p>
            <a:pPr marL="800100" lvl="1" indent="-342900">
              <a:buFont typeface="+mj-lt"/>
              <a:buAutoNum type="arabicPeriod"/>
              <a:defRPr/>
            </a:pPr>
            <a:r>
              <a:rPr lang="en-US" altLang="ja-JP" sz="1400" dirty="0"/>
              <a:t>Place the </a:t>
            </a:r>
            <a:r>
              <a:rPr lang="en-US" altLang="ja-JP" sz="1400" dirty="0" err="1"/>
              <a:t>minfo</a:t>
            </a:r>
            <a:r>
              <a:rPr lang="en-US" altLang="ja-JP" sz="1400" dirty="0"/>
              <a:t> files to </a:t>
            </a:r>
            <a:r>
              <a:rPr lang="en-US" altLang="ja-JP" sz="1400" dirty="0" err="1"/>
              <a:t>minfo.files</a:t>
            </a:r>
            <a:r>
              <a:rPr lang="en-US" altLang="ja-JP" sz="1400" dirty="0"/>
              <a:t> folder. </a:t>
            </a:r>
          </a:p>
          <a:p>
            <a:pPr marL="800100" lvl="1" indent="-342900">
              <a:buFont typeface="+mj-lt"/>
              <a:buAutoNum type="arabicPeriod"/>
              <a:defRPr/>
            </a:pPr>
            <a:r>
              <a:rPr lang="en-US" altLang="ja-JP" sz="1400" dirty="0"/>
              <a:t>Re-run </a:t>
            </a:r>
            <a:r>
              <a:rPr lang="en-US" altLang="ja-JP" sz="1400" dirty="0" err="1"/>
              <a:t>RunMakePES</a:t>
            </a:r>
            <a:r>
              <a:rPr lang="en-US" altLang="ja-JP" sz="1400" dirty="0"/>
              <a:t>. </a:t>
            </a:r>
          </a:p>
          <a:p>
            <a:pPr lvl="1">
              <a:defRPr/>
            </a:pPr>
            <a:endParaRPr lang="en-US" altLang="ja-JP" sz="1400" dirty="0"/>
          </a:p>
          <a:p>
            <a:pPr lvl="1">
              <a:defRPr/>
            </a:pPr>
            <a:r>
              <a:rPr lang="en-US" altLang="ja-JP" sz="1400" dirty="0"/>
              <a:t>Then, one should obtain the mop file and pot files for QFF and Grid, respectively. </a:t>
            </a:r>
          </a:p>
          <a:p>
            <a:pPr lvl="1">
              <a:defRPr/>
            </a:pPr>
            <a:endParaRPr lang="en-US" altLang="ja-JP" sz="1400" dirty="0"/>
          </a:p>
        </p:txBody>
      </p:sp>
      <p:sp>
        <p:nvSpPr>
          <p:cNvPr id="4" name="スライド番号プレースホルダー 3"/>
          <p:cNvSpPr>
            <a:spLocks noGrp="1"/>
          </p:cNvSpPr>
          <p:nvPr>
            <p:ph type="sldNum" sz="quarter" idx="12"/>
          </p:nvPr>
        </p:nvSpPr>
        <p:spPr/>
        <p:txBody>
          <a:bodyPr/>
          <a:lstStyle/>
          <a:p>
            <a:fld id="{7D34BB6B-1E1A-9541-9560-488905BF54FF}" type="slidenum">
              <a:rPr kumimoji="1" lang="ja-JP" altLang="en-US" smtClean="0"/>
              <a:t>12</a:t>
            </a:fld>
            <a:endParaRPr kumimoji="1" lang="ja-JP" altLang="en-US"/>
          </a:p>
        </p:txBody>
      </p:sp>
    </p:spTree>
    <p:extLst>
      <p:ext uri="{BB962C8B-B14F-4D97-AF65-F5344CB8AC3E}">
        <p14:creationId xmlns:p14="http://schemas.microsoft.com/office/powerpoint/2010/main" val="1860810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p:cNvSpPr txBox="1"/>
              <p:nvPr/>
            </p:nvSpPr>
            <p:spPr>
              <a:xfrm>
                <a:off x="914401" y="232637"/>
                <a:ext cx="7827665" cy="6077882"/>
              </a:xfrm>
              <a:prstGeom prst="rect">
                <a:avLst/>
              </a:prstGeom>
              <a:noFill/>
            </p:spPr>
            <p:txBody>
              <a:bodyPr wrap="square">
                <a:spAutoFit/>
              </a:bodyPr>
              <a:lstStyle/>
              <a:p>
                <a:pPr>
                  <a:defRPr/>
                </a:pPr>
                <a:r>
                  <a:rPr lang="en-US" altLang="ja-JP" sz="1800" dirty="0">
                    <a:latin typeface="+mn-lt"/>
                  </a:rPr>
                  <a:t>QFF keys</a:t>
                </a:r>
              </a:p>
              <a:p>
                <a:pPr>
                  <a:defRPr/>
                </a:pPr>
                <a:endParaRPr lang="en-US" altLang="ja-JP" sz="1800" dirty="0">
                  <a:latin typeface="+mn-lt"/>
                </a:endParaRPr>
              </a:p>
              <a:p>
                <a:pPr marL="285750" indent="-285750">
                  <a:buFont typeface="Arial" charset="0"/>
                  <a:buChar char="•"/>
                  <a:defRPr/>
                </a:pPr>
                <a:r>
                  <a:rPr lang="en-US" altLang="ja-JP" sz="1400" dirty="0" err="1"/>
                  <a:t>stepsize</a:t>
                </a:r>
                <a:r>
                  <a:rPr lang="en-US" altLang="ja-JP" sz="1400" dirty="0"/>
                  <a:t>: real number</a:t>
                </a:r>
              </a:p>
              <a:p>
                <a:pPr lvl="1">
                  <a:defRPr/>
                </a:pPr>
                <a:r>
                  <a:rPr lang="en-US" altLang="ja-JP" sz="1400" dirty="0"/>
                  <a:t>The step size for numerical differentiations in dimensionless unit (</a:t>
                </a:r>
                <a14:m>
                  <m:oMath xmlns:m="http://schemas.openxmlformats.org/officeDocument/2006/math">
                    <m:rad>
                      <m:radPr>
                        <m:degHide m:val="on"/>
                        <m:ctrlPr>
                          <a:rPr lang="en-US" altLang="ja-JP" sz="1400" i="1" smtClean="0">
                            <a:latin typeface="Cambria Math" panose="02040503050406030204" pitchFamily="18" charset="0"/>
                          </a:rPr>
                        </m:ctrlPr>
                      </m:radPr>
                      <m:deg/>
                      <m:e>
                        <m:r>
                          <a:rPr lang="en-US" altLang="ja-JP" sz="1400" b="0" i="1" smtClean="0">
                            <a:latin typeface="Cambria Math" charset="0"/>
                          </a:rPr>
                          <m:t>𝜔</m:t>
                        </m:r>
                        <m:r>
                          <a:rPr lang="en-US" altLang="ja-JP" sz="1400" b="0" i="1" smtClean="0">
                            <a:latin typeface="Cambria Math" charset="0"/>
                          </a:rPr>
                          <m:t>/ℏ</m:t>
                        </m:r>
                      </m:e>
                    </m:rad>
                  </m:oMath>
                </a14:m>
                <a:r>
                  <a:rPr lang="en-US" altLang="ja-JP" sz="1400" dirty="0"/>
                  <a:t> ∗ Q). (default = 0.5)  </a:t>
                </a:r>
              </a:p>
              <a:p>
                <a:pPr lvl="2">
                  <a:defRPr/>
                </a:pPr>
                <a:endParaRPr lang="en-US" altLang="ja-JP" sz="1400" dirty="0"/>
              </a:p>
              <a:p>
                <a:pPr marL="285750" indent="-285750">
                  <a:buFont typeface="Arial" charset="0"/>
                  <a:buChar char="•"/>
                  <a:defRPr/>
                </a:pPr>
                <a:r>
                  <a:rPr lang="en-US" altLang="ja-JP" sz="1400" dirty="0" err="1"/>
                  <a:t>ndifftype</a:t>
                </a:r>
                <a:r>
                  <a:rPr lang="en-US" altLang="ja-JP" sz="1400" dirty="0"/>
                  <a:t>:  grad/</a:t>
                </a:r>
                <a:r>
                  <a:rPr lang="en-US" altLang="ja-JP" sz="1400" dirty="0" err="1"/>
                  <a:t>hess</a:t>
                </a:r>
                <a:endParaRPr lang="en-US" altLang="ja-JP" sz="1400" dirty="0"/>
              </a:p>
              <a:p>
                <a:pPr lvl="1">
                  <a:defRPr/>
                </a:pPr>
                <a:r>
                  <a:rPr lang="en-US" altLang="ja-JP" sz="1400" dirty="0"/>
                  <a:t>The type of numerical differentiations.</a:t>
                </a:r>
              </a:p>
              <a:p>
                <a:pPr lvl="2">
                  <a:defRPr/>
                </a:pPr>
                <a:r>
                  <a:rPr lang="en-US" altLang="ja-JP" sz="1400" dirty="0"/>
                  <a:t>grad : Numerical 3rd-order diff. of gradient. </a:t>
                </a:r>
              </a:p>
              <a:p>
                <a:pPr lvl="2">
                  <a:defRPr/>
                </a:pPr>
                <a:r>
                  <a:rPr lang="en-US" altLang="ja-JP" sz="1400" dirty="0" err="1"/>
                  <a:t>hess</a:t>
                </a:r>
                <a:r>
                  <a:rPr lang="en-US" altLang="ja-JP" sz="1400" dirty="0"/>
                  <a:t> (default) : Numerical 2nd-order diff. of hessian. </a:t>
                </a:r>
              </a:p>
              <a:p>
                <a:pPr lvl="2">
                  <a:defRPr/>
                </a:pPr>
                <a:endParaRPr lang="en-US" altLang="ja-JP" sz="1400" dirty="0"/>
              </a:p>
              <a:p>
                <a:pPr marL="285750" indent="-285750">
                  <a:buFont typeface="Arial" charset="0"/>
                  <a:buChar char="•"/>
                  <a:defRPr/>
                </a:pPr>
                <a:r>
                  <a:rPr lang="en-US" altLang="ja-JP" sz="1400" dirty="0" err="1"/>
                  <a:t>mopfile</a:t>
                </a:r>
                <a:r>
                  <a:rPr lang="en-US" altLang="ja-JP" sz="1400" dirty="0"/>
                  <a:t>: file name</a:t>
                </a:r>
              </a:p>
              <a:p>
                <a:pPr lvl="1">
                  <a:defRPr/>
                </a:pPr>
                <a:r>
                  <a:rPr lang="en-US" altLang="ja-JP" sz="1400" dirty="0"/>
                  <a:t>The name of mop file, in which the QFF coefficients are written. (default = prop_no_1.mop) This format is compatible with the MIDAS software developed by Christiansen and coworkers.  </a:t>
                </a:r>
              </a:p>
              <a:p>
                <a:pPr lvl="2">
                  <a:defRPr/>
                </a:pPr>
                <a:endParaRPr lang="en-US" altLang="ja-JP" sz="1400" dirty="0"/>
              </a:p>
              <a:p>
                <a:pPr marL="285750" indent="-285750">
                  <a:buFont typeface="Arial" charset="0"/>
                  <a:buChar char="•"/>
                  <a:defRPr/>
                </a:pPr>
                <a:r>
                  <a:rPr lang="en-US" altLang="ja-JP" sz="1400" dirty="0"/>
                  <a:t>gradient and hessian: input/current</a:t>
                </a:r>
              </a:p>
              <a:p>
                <a:pPr lvl="1">
                  <a:defRPr/>
                </a:pPr>
                <a:r>
                  <a:rPr lang="en-US" altLang="ja-JP" sz="1400" dirty="0"/>
                  <a:t>Specifies where the gradient and Hessian are retrieved. </a:t>
                </a:r>
              </a:p>
              <a:p>
                <a:pPr lvl="2">
                  <a:defRPr/>
                </a:pPr>
                <a:r>
                  <a:rPr lang="en-US" altLang="ja-JP" sz="1400" dirty="0"/>
                  <a:t>input (default) : From the input </a:t>
                </a:r>
                <a:r>
                  <a:rPr lang="en-US" altLang="ja-JP" sz="1400" dirty="0" err="1"/>
                  <a:t>minfo</a:t>
                </a:r>
                <a:r>
                  <a:rPr lang="en-US" altLang="ja-JP" sz="1400" dirty="0"/>
                  <a:t> file.</a:t>
                </a:r>
                <a:br>
                  <a:rPr lang="en-US" altLang="ja-JP" sz="1400" dirty="0"/>
                </a:br>
                <a:r>
                  <a:rPr lang="en-US" altLang="ja-JP" sz="1400" dirty="0"/>
                  <a:t>current : From the current calculation. (</a:t>
                </a:r>
                <a:r>
                  <a:rPr lang="en-US" altLang="ja-JP" sz="1400" dirty="0" err="1"/>
                  <a:t>mkqff-eq.minfo</a:t>
                </a:r>
                <a:r>
                  <a:rPr lang="en-US" altLang="ja-JP" sz="1400" dirty="0"/>
                  <a:t>) </a:t>
                </a:r>
              </a:p>
              <a:p>
                <a:pPr lvl="2">
                  <a:defRPr/>
                </a:pPr>
                <a:endParaRPr lang="en-US" altLang="ja-JP" sz="1400" dirty="0"/>
              </a:p>
              <a:p>
                <a:pPr lvl="1">
                  <a:defRPr/>
                </a:pPr>
                <a:r>
                  <a:rPr lang="en-US" altLang="ja-JP" sz="1400" dirty="0"/>
                  <a:t>“input” is useful for combining accurate geometry, gradient, and Hessian, read from the input </a:t>
                </a:r>
                <a:r>
                  <a:rPr lang="en-US" altLang="ja-JP" sz="1400" dirty="0" err="1"/>
                  <a:t>minfo</a:t>
                </a:r>
                <a:r>
                  <a:rPr lang="en-US" altLang="ja-JP" sz="1400" dirty="0"/>
                  <a:t> file, with lower-level cubic and quartic terms, which are calculated by </a:t>
                </a:r>
                <a:r>
                  <a:rPr lang="en-US" altLang="ja-JP" sz="1400" dirty="0" err="1"/>
                  <a:t>MakePES</a:t>
                </a:r>
                <a:r>
                  <a:rPr lang="en-US" altLang="ja-JP" sz="1400" dirty="0"/>
                  <a:t> module. </a:t>
                </a:r>
              </a:p>
              <a:p>
                <a:pPr lvl="1">
                  <a:defRPr/>
                </a:pPr>
                <a:endParaRPr lang="en-US" altLang="ja-JP" sz="1400" dirty="0"/>
              </a:p>
              <a:p>
                <a:pPr lvl="1">
                  <a:defRPr/>
                </a:pPr>
                <a:r>
                  <a:rPr lang="en-US" altLang="ja-JP" sz="1400" dirty="0"/>
                  <a:t>On the other hand, one might think of another strategy, where the geometry and coordinates are derived from a low-level of theory, and the QFF at a higher-level of theory. In that case, this option should be set to “current”, which incorporates the gradient and Hessian obtained from the current calculation. </a:t>
                </a:r>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914401" y="232637"/>
                <a:ext cx="7827665" cy="6077882"/>
              </a:xfrm>
              <a:prstGeom prst="rect">
                <a:avLst/>
              </a:prstGeom>
              <a:blipFill rotWithShape="0">
                <a:blip r:embed="rId2"/>
                <a:stretch>
                  <a:fillRect l="-623" t="-502"/>
                </a:stretch>
              </a:blipFill>
            </p:spPr>
            <p:txBody>
              <a:bodyPr/>
              <a:lstStyle/>
              <a:p>
                <a:r>
                  <a:rPr lang="ja-JP" altLang="en-US">
                    <a:noFill/>
                  </a:rPr>
                  <a:t> </a:t>
                </a:r>
              </a:p>
            </p:txBody>
          </p:sp>
        </mc:Fallback>
      </mc:AlternateContent>
      <p:sp>
        <p:nvSpPr>
          <p:cNvPr id="3" name="スライド番号プレースホルダー 2"/>
          <p:cNvSpPr>
            <a:spLocks noGrp="1"/>
          </p:cNvSpPr>
          <p:nvPr>
            <p:ph type="sldNum" sz="quarter" idx="12"/>
          </p:nvPr>
        </p:nvSpPr>
        <p:spPr/>
        <p:txBody>
          <a:bodyPr/>
          <a:lstStyle/>
          <a:p>
            <a:fld id="{7D34BB6B-1E1A-9541-9560-488905BF54FF}" type="slidenum">
              <a:rPr kumimoji="1" lang="ja-JP" altLang="en-US" smtClean="0"/>
              <a:t>13</a:t>
            </a:fld>
            <a:endParaRPr kumimoji="1" lang="ja-JP" altLang="en-US"/>
          </a:p>
        </p:txBody>
      </p:sp>
    </p:spTree>
    <p:extLst>
      <p:ext uri="{BB962C8B-B14F-4D97-AF65-F5344CB8AC3E}">
        <p14:creationId xmlns:p14="http://schemas.microsoft.com/office/powerpoint/2010/main" val="1524324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14</a:t>
            </a:fld>
            <a:endParaRPr kumimoji="1" lang="ja-JP" altLang="en-US"/>
          </a:p>
        </p:txBody>
      </p:sp>
      <p:sp>
        <p:nvSpPr>
          <p:cNvPr id="4" name="テキスト ボックス 3"/>
          <p:cNvSpPr txBox="1"/>
          <p:nvPr/>
        </p:nvSpPr>
        <p:spPr>
          <a:xfrm>
            <a:off x="914401" y="334237"/>
            <a:ext cx="7827665" cy="2092881"/>
          </a:xfrm>
          <a:prstGeom prst="rect">
            <a:avLst/>
          </a:prstGeom>
          <a:noFill/>
        </p:spPr>
        <p:txBody>
          <a:bodyPr wrap="square">
            <a:spAutoFit/>
          </a:bodyPr>
          <a:lstStyle/>
          <a:p>
            <a:pPr marL="285750" indent="-285750">
              <a:buFont typeface="Arial" charset="0"/>
              <a:buChar char="•"/>
              <a:defRPr/>
            </a:pPr>
            <a:r>
              <a:rPr lang="en-US" altLang="ja-JP" sz="1400" dirty="0" err="1"/>
              <a:t>interdomain_hc</a:t>
            </a:r>
            <a:r>
              <a:rPr lang="en-US" altLang="ja-JP" sz="1400" dirty="0"/>
              <a:t>: true/false</a:t>
            </a:r>
          </a:p>
          <a:p>
            <a:pPr lvl="1">
              <a:defRPr/>
            </a:pPr>
            <a:r>
              <a:rPr lang="en-US" altLang="ja-JP" sz="1400" dirty="0"/>
              <a:t>Prints the harmonic coupling, when true. (default = true)</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genhs</a:t>
            </a:r>
            <a:r>
              <a:rPr lang="en-US" altLang="ja-JP" sz="1400" dirty="0"/>
              <a:t>: true/false</a:t>
            </a:r>
          </a:p>
          <a:p>
            <a:pPr lvl="1">
              <a:defRPr/>
            </a:pPr>
            <a:r>
              <a:rPr lang="en-US" altLang="ja-JP" sz="1400" dirty="0"/>
              <a:t>Generate the 001.hs file</a:t>
            </a:r>
            <a:r>
              <a:rPr lang="en-US" altLang="ja-JP" sz="1400"/>
              <a:t>, when true. </a:t>
            </a:r>
            <a:r>
              <a:rPr lang="en-US" altLang="ja-JP" sz="1400" dirty="0"/>
              <a:t>(default = false)</a:t>
            </a:r>
            <a:br>
              <a:rPr lang="en-US" altLang="ja-JP" sz="1400" dirty="0"/>
            </a:br>
            <a:r>
              <a:rPr lang="en-US" altLang="ja-JP" sz="1400" dirty="0"/>
              <a:t>001.hs is a file which contains the QFF coefficients in the old format; however, this format is deprecated and not recommended to use unless for a debugging purpose to compare the result with the previous version of SINDO. </a:t>
            </a:r>
          </a:p>
          <a:p>
            <a:pPr>
              <a:defRPr/>
            </a:pPr>
            <a:endParaRPr lang="en-US" altLang="ja-JP" dirty="0"/>
          </a:p>
        </p:txBody>
      </p:sp>
    </p:spTree>
    <p:extLst>
      <p:ext uri="{BB962C8B-B14F-4D97-AF65-F5344CB8AC3E}">
        <p14:creationId xmlns:p14="http://schemas.microsoft.com/office/powerpoint/2010/main" val="891480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15</a:t>
            </a:fld>
            <a:endParaRPr kumimoji="1" lang="ja-JP" altLang="en-US"/>
          </a:p>
        </p:txBody>
      </p:sp>
      <p:sp>
        <p:nvSpPr>
          <p:cNvPr id="3" name="テキスト ボックス 2"/>
          <p:cNvSpPr txBox="1"/>
          <p:nvPr/>
        </p:nvSpPr>
        <p:spPr>
          <a:xfrm>
            <a:off x="914401" y="117693"/>
            <a:ext cx="7827665" cy="6740307"/>
          </a:xfrm>
          <a:prstGeom prst="rect">
            <a:avLst/>
          </a:prstGeom>
          <a:noFill/>
        </p:spPr>
        <p:txBody>
          <a:bodyPr wrap="square">
            <a:spAutoFit/>
          </a:bodyPr>
          <a:lstStyle/>
          <a:p>
            <a:pPr>
              <a:defRPr/>
            </a:pPr>
            <a:r>
              <a:rPr lang="en-US" altLang="ja-JP" dirty="0"/>
              <a:t>GRID keys</a:t>
            </a:r>
          </a:p>
          <a:p>
            <a:pPr>
              <a:defRPr/>
            </a:pPr>
            <a:endParaRPr lang="en-US" altLang="ja-JP" sz="1800" dirty="0">
              <a:latin typeface="+mn-lt"/>
            </a:endParaRPr>
          </a:p>
          <a:p>
            <a:pPr marL="285750" indent="-285750">
              <a:buFont typeface="Arial" charset="0"/>
              <a:buChar char="•"/>
              <a:defRPr/>
            </a:pPr>
            <a:r>
              <a:rPr lang="en-US" altLang="ja-JP" sz="1400" dirty="0" err="1"/>
              <a:t>ngrid</a:t>
            </a:r>
            <a:r>
              <a:rPr lang="en-US" altLang="ja-JP" sz="1400" dirty="0"/>
              <a:t>: integer number</a:t>
            </a:r>
          </a:p>
          <a:p>
            <a:pPr lvl="1">
              <a:defRPr/>
            </a:pPr>
            <a:r>
              <a:rPr lang="en-US" altLang="ja-JP" sz="1400" dirty="0"/>
              <a:t>The number of grid points along each coordinates. (default = 11)  </a:t>
            </a:r>
          </a:p>
          <a:p>
            <a:pPr lvl="2">
              <a:defRPr/>
            </a:pPr>
            <a:endParaRPr lang="en-US" altLang="ja-JP" sz="1400" dirty="0"/>
          </a:p>
          <a:p>
            <a:pPr marL="285750" indent="-285750">
              <a:buFont typeface="Arial" charset="0"/>
              <a:buChar char="•"/>
              <a:defRPr/>
            </a:pPr>
            <a:r>
              <a:rPr lang="en-US" altLang="ja-JP" sz="1400" dirty="0" err="1"/>
              <a:t>fullmc</a:t>
            </a:r>
            <a:r>
              <a:rPr lang="en-US" altLang="ja-JP" sz="1400" dirty="0"/>
              <a:t>:  true/false</a:t>
            </a:r>
          </a:p>
          <a:p>
            <a:pPr lvl="1">
              <a:defRPr/>
            </a:pPr>
            <a:r>
              <a:rPr lang="en-US" altLang="ja-JP" sz="1400" dirty="0"/>
              <a:t>All the mode coupling up to the MR-</a:t>
            </a:r>
            <a:r>
              <a:rPr lang="en-US" altLang="ja-JP" sz="1400" dirty="0" err="1"/>
              <a:t>th</a:t>
            </a:r>
            <a:r>
              <a:rPr lang="en-US" altLang="ja-JP" sz="1400" dirty="0"/>
              <a:t> order is generated, when true. (default = false) </a:t>
            </a:r>
          </a:p>
          <a:p>
            <a:pPr lvl="2">
              <a:defRPr/>
            </a:pPr>
            <a:endParaRPr lang="en-US" altLang="ja-JP" sz="1400" dirty="0"/>
          </a:p>
          <a:p>
            <a:pPr marL="285750" indent="-285750">
              <a:buFont typeface="Arial" charset="0"/>
              <a:buChar char="•"/>
              <a:defRPr/>
            </a:pPr>
            <a:r>
              <a:rPr lang="en-US" altLang="ja-JP" sz="1400" dirty="0"/>
              <a:t>mc1, mc2, mc3: string of mode index</a:t>
            </a:r>
          </a:p>
          <a:p>
            <a:pPr lvl="1">
              <a:defRPr/>
            </a:pPr>
            <a:r>
              <a:rPr lang="en-US" altLang="ja-JP" sz="1400" dirty="0"/>
              <a:t>The 1, 2, or 3MR terms separated by </a:t>
            </a:r>
            <a:r>
              <a:rPr lang="en-US" altLang="ja-JP" sz="1400" dirty="0" err="1"/>
              <a:t>camma</a:t>
            </a:r>
            <a:r>
              <a:rPr lang="en-US" altLang="ja-JP" sz="1400" dirty="0"/>
              <a:t> or space. For example,</a:t>
            </a:r>
          </a:p>
          <a:p>
            <a:pPr lvl="1">
              <a:defRPr/>
            </a:pPr>
            <a:endParaRPr lang="en-US" altLang="ja-JP" sz="1400" dirty="0"/>
          </a:p>
          <a:p>
            <a:pPr lvl="1">
              <a:defRPr/>
            </a:pPr>
            <a:r>
              <a:rPr lang="en-US" altLang="ja-JP" sz="1400" dirty="0"/>
              <a:t>mc1: </a:t>
            </a:r>
          </a:p>
          <a:p>
            <a:pPr lvl="2">
              <a:defRPr/>
            </a:pPr>
            <a:r>
              <a:rPr lang="en-US" altLang="ja-JP" sz="1200" dirty="0">
                <a:latin typeface="Courier" charset="0"/>
                <a:ea typeface="Courier" charset="0"/>
                <a:cs typeface="Courier" charset="0"/>
              </a:rPr>
              <a:t>&lt;entry key="mc1"&gt; 1,2,3,5 &lt;/entry&gt; </a:t>
            </a:r>
            <a:endParaRPr lang="en-US" altLang="ja-JP" sz="1400" dirty="0"/>
          </a:p>
          <a:p>
            <a:pPr lvl="1">
              <a:defRPr/>
            </a:pPr>
            <a:r>
              <a:rPr lang="en-US" altLang="ja-JP" sz="1400" dirty="0"/>
              <a:t>or </a:t>
            </a:r>
          </a:p>
          <a:p>
            <a:pPr lvl="2">
              <a:defRPr/>
            </a:pPr>
            <a:r>
              <a:rPr lang="en-US" altLang="ja-JP" sz="1200" dirty="0">
                <a:latin typeface="Courier" charset="0"/>
                <a:ea typeface="Courier" charset="0"/>
                <a:cs typeface="Courier" charset="0"/>
              </a:rPr>
              <a:t>&lt;entry key="mc1"&gt; 1-3 5 &lt;/entry&gt; </a:t>
            </a:r>
          </a:p>
          <a:p>
            <a:pPr lvl="1">
              <a:defRPr/>
            </a:pPr>
            <a:endParaRPr lang="en-US" altLang="ja-JP" sz="1400" dirty="0"/>
          </a:p>
          <a:p>
            <a:pPr lvl="1">
              <a:defRPr/>
            </a:pPr>
            <a:r>
              <a:rPr lang="en-US" altLang="ja-JP" sz="1400" dirty="0"/>
              <a:t>generates grid points for Q1,Q2,Q3, and Q5. </a:t>
            </a:r>
          </a:p>
          <a:p>
            <a:pPr lvl="1">
              <a:defRPr/>
            </a:pPr>
            <a:endParaRPr lang="en-US" altLang="ja-JP" sz="1400" dirty="0"/>
          </a:p>
          <a:p>
            <a:pPr lvl="1">
              <a:defRPr/>
            </a:pPr>
            <a:r>
              <a:rPr lang="en-US" altLang="ja-JP" sz="1400" dirty="0"/>
              <a:t>mc2:</a:t>
            </a:r>
          </a:p>
          <a:p>
            <a:pPr lvl="2">
              <a:defRPr/>
            </a:pPr>
            <a:r>
              <a:rPr lang="en-US" altLang="ja-JP" sz="1200" dirty="0">
                <a:latin typeface="Courier" charset="0"/>
                <a:ea typeface="Courier" charset="0"/>
                <a:cs typeface="Courier" charset="0"/>
              </a:rPr>
              <a:t>&lt;entry key="mc2"&gt; 1,2, 1,4, 2,4, 3,4 &lt;/entry&gt;  </a:t>
            </a:r>
            <a:endParaRPr lang="en-US" altLang="ja-JP" sz="1400" dirty="0"/>
          </a:p>
          <a:p>
            <a:pPr lvl="1">
              <a:defRPr/>
            </a:pPr>
            <a:r>
              <a:rPr lang="en-US" altLang="ja-JP" sz="1400" dirty="0"/>
              <a:t>or</a:t>
            </a:r>
          </a:p>
          <a:p>
            <a:pPr lvl="2">
              <a:defRPr/>
            </a:pPr>
            <a:r>
              <a:rPr lang="en-US" altLang="ja-JP" sz="1200" dirty="0">
                <a:latin typeface="Courier" charset="0"/>
                <a:ea typeface="Courier" charset="0"/>
                <a:cs typeface="Courier" charset="0"/>
              </a:rPr>
              <a:t>&lt;entry key="mc2"&gt; 1,2, 1-3,4 &lt;/entry&gt; </a:t>
            </a:r>
          </a:p>
          <a:p>
            <a:pPr lvl="1">
              <a:defRPr/>
            </a:pPr>
            <a:endParaRPr lang="en-US" altLang="ja-JP" sz="1400" dirty="0"/>
          </a:p>
          <a:p>
            <a:pPr lvl="1">
              <a:defRPr/>
            </a:pPr>
            <a:r>
              <a:rPr lang="en-US" altLang="ja-JP" sz="1400" dirty="0"/>
              <a:t>generates the grid points for (Q2, Q1),(Q4, Q1),(Q4, Q2), and (Q4, Q3). </a:t>
            </a:r>
          </a:p>
          <a:p>
            <a:pPr lvl="1">
              <a:defRPr/>
            </a:pPr>
            <a:endParaRPr lang="en-US" altLang="ja-JP" sz="1400" dirty="0"/>
          </a:p>
          <a:p>
            <a:pPr lvl="1">
              <a:defRPr/>
            </a:pPr>
            <a:r>
              <a:rPr lang="en-US" altLang="ja-JP" sz="1400" dirty="0"/>
              <a:t>mc3:</a:t>
            </a:r>
          </a:p>
          <a:p>
            <a:pPr lvl="2">
              <a:defRPr/>
            </a:pPr>
            <a:r>
              <a:rPr lang="en-US" altLang="ja-JP" sz="1200" dirty="0">
                <a:latin typeface="Courier" charset="0"/>
                <a:ea typeface="Courier" charset="0"/>
                <a:cs typeface="Courier" charset="0"/>
              </a:rPr>
              <a:t>&lt;entry key="mc3"&gt; 1,2,3, 1,2,4 &lt;/entry&gt; </a:t>
            </a:r>
          </a:p>
          <a:p>
            <a:pPr lvl="1">
              <a:defRPr/>
            </a:pPr>
            <a:endParaRPr lang="en-US" altLang="ja-JP" sz="1400" dirty="0"/>
          </a:p>
          <a:p>
            <a:pPr lvl="1">
              <a:defRPr/>
            </a:pPr>
            <a:r>
              <a:rPr lang="en-US" altLang="ja-JP" sz="1400" dirty="0"/>
              <a:t>generates the grid points for (Q3, Q2, Q1) and (Q4, Q2, Q1).</a:t>
            </a:r>
            <a:br>
              <a:rPr lang="en-US" altLang="ja-JP" sz="1400" dirty="0"/>
            </a:br>
            <a:endParaRPr lang="en-US" altLang="ja-JP" sz="1400" dirty="0"/>
          </a:p>
          <a:p>
            <a:pPr>
              <a:defRPr/>
            </a:pPr>
            <a:r>
              <a:rPr lang="en-US" altLang="ja-JP" sz="1400" dirty="0"/>
              <a:t>NOTE: One of </a:t>
            </a:r>
            <a:r>
              <a:rPr lang="en-US" altLang="ja-JP" sz="1400" dirty="0" err="1"/>
              <a:t>fullmc</a:t>
            </a:r>
            <a:r>
              <a:rPr lang="en-US" altLang="ja-JP" sz="1400" dirty="0"/>
              <a:t>, mc1, mc2, or mc3 must be present in the input file. </a:t>
            </a:r>
          </a:p>
        </p:txBody>
      </p:sp>
    </p:spTree>
    <p:extLst>
      <p:ext uri="{BB962C8B-B14F-4D97-AF65-F5344CB8AC3E}">
        <p14:creationId xmlns:p14="http://schemas.microsoft.com/office/powerpoint/2010/main" val="694449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16</a:t>
            </a:fld>
            <a:endParaRPr kumimoji="1" lang="ja-JP" altLang="en-US"/>
          </a:p>
        </p:txBody>
      </p:sp>
      <mc:AlternateContent xmlns:mc="http://schemas.openxmlformats.org/markup-compatibility/2006" xmlns:a14="http://schemas.microsoft.com/office/drawing/2010/main">
        <mc:Choice Requires="a14">
          <p:sp>
            <p:nvSpPr>
              <p:cNvPr id="3" name="テキスト ボックス 2"/>
              <p:cNvSpPr txBox="1"/>
              <p:nvPr/>
            </p:nvSpPr>
            <p:spPr>
              <a:xfrm>
                <a:off x="914401" y="232637"/>
                <a:ext cx="7827665" cy="4354334"/>
              </a:xfrm>
              <a:prstGeom prst="rect">
                <a:avLst/>
              </a:prstGeom>
              <a:noFill/>
            </p:spPr>
            <p:txBody>
              <a:bodyPr wrap="square">
                <a:spAutoFit/>
              </a:bodyPr>
              <a:lstStyle/>
              <a:p>
                <a:pPr>
                  <a:defRPr/>
                </a:pPr>
                <a:r>
                  <a:rPr lang="en-US" altLang="ja-JP" dirty="0"/>
                  <a:t>HYBRID keys</a:t>
                </a:r>
              </a:p>
              <a:p>
                <a:pPr>
                  <a:defRPr/>
                </a:pPr>
                <a:endParaRPr lang="en-US" altLang="ja-JP" dirty="0"/>
              </a:p>
              <a:p>
                <a:pPr marL="285750" indent="-285750">
                  <a:buFont typeface="Arial" charset="0"/>
                  <a:buChar char="•"/>
                  <a:defRPr/>
                </a:pPr>
                <a:r>
                  <a:rPr lang="en-US" altLang="ja-JP" sz="1400" dirty="0"/>
                  <a:t>stepsize: real number</a:t>
                </a:r>
              </a:p>
              <a:p>
                <a:pPr lvl="1">
                  <a:defRPr/>
                </a:pPr>
                <a:r>
                  <a:rPr lang="en-US" altLang="ja-JP" sz="1400" dirty="0"/>
                  <a:t>The step size for numerical differentiations in dimensionless unit (</a:t>
                </a:r>
                <a14:m>
                  <m:oMath xmlns:m="http://schemas.openxmlformats.org/officeDocument/2006/math">
                    <m:rad>
                      <m:radPr>
                        <m:degHide m:val="on"/>
                        <m:ctrlPr>
                          <a:rPr lang="en-US" altLang="ja-JP" sz="1400" i="1">
                            <a:latin typeface="Cambria Math" panose="02040503050406030204" pitchFamily="18" charset="0"/>
                          </a:rPr>
                        </m:ctrlPr>
                      </m:radPr>
                      <m:deg/>
                      <m:e>
                        <m:r>
                          <a:rPr lang="en-US" altLang="ja-JP" sz="1400" i="1">
                            <a:latin typeface="Cambria Math" charset="0"/>
                          </a:rPr>
                          <m:t>𝜔</m:t>
                        </m:r>
                        <m:r>
                          <a:rPr lang="en-US" altLang="ja-JP" sz="1400" i="1">
                            <a:latin typeface="Cambria Math" charset="0"/>
                          </a:rPr>
                          <m:t>/ℏ</m:t>
                        </m:r>
                      </m:e>
                    </m:rad>
                  </m:oMath>
                </a14:m>
                <a:r>
                  <a:rPr lang="en-US" altLang="ja-JP" sz="1400" dirty="0"/>
                  <a:t> ∗ Q). (default = 0.5)  </a:t>
                </a:r>
              </a:p>
              <a:p>
                <a:pPr lvl="2">
                  <a:defRPr/>
                </a:pPr>
                <a:endParaRPr lang="en-US" altLang="ja-JP" sz="1400" dirty="0"/>
              </a:p>
              <a:p>
                <a:pPr marL="285750" indent="-285750">
                  <a:buFont typeface="Arial" charset="0"/>
                  <a:buChar char="•"/>
                  <a:defRPr/>
                </a:pPr>
                <a:r>
                  <a:rPr lang="en-US" altLang="ja-JP" sz="1400" dirty="0" err="1"/>
                  <a:t>mopfile</a:t>
                </a:r>
                <a:r>
                  <a:rPr lang="en-US" altLang="ja-JP" sz="1400" dirty="0"/>
                  <a:t>: file name</a:t>
                </a:r>
              </a:p>
              <a:p>
                <a:pPr lvl="1">
                  <a:defRPr/>
                </a:pPr>
                <a:r>
                  <a:rPr lang="en-US" altLang="ja-JP" sz="1400" dirty="0"/>
                  <a:t>The name of mop file, in which the QFF coefficients are written. (default = prop_no_1.mop) </a:t>
                </a:r>
              </a:p>
              <a:p>
                <a:pPr lvl="1">
                  <a:defRPr/>
                </a:pPr>
                <a:endParaRPr lang="en-US" altLang="ja-JP" sz="1400" dirty="0"/>
              </a:p>
              <a:p>
                <a:pPr marL="285750" indent="-285750">
                  <a:buFont typeface="Arial" charset="0"/>
                  <a:buChar char="•"/>
                  <a:defRPr/>
                </a:pPr>
                <a:r>
                  <a:rPr lang="en-US" altLang="ja-JP" sz="1400" dirty="0" err="1"/>
                  <a:t>ngrid</a:t>
                </a:r>
                <a:r>
                  <a:rPr lang="en-US" altLang="ja-JP" sz="1400" dirty="0"/>
                  <a:t>: integer number</a:t>
                </a:r>
              </a:p>
              <a:p>
                <a:pPr lvl="1">
                  <a:defRPr/>
                </a:pPr>
                <a:r>
                  <a:rPr lang="en-US" altLang="ja-JP" sz="1400" dirty="0"/>
                  <a:t>The number of grid points along each coordinates. (default = 11)  </a:t>
                </a:r>
              </a:p>
              <a:p>
                <a:pPr lvl="1">
                  <a:defRPr/>
                </a:pPr>
                <a:endParaRPr lang="en-US" altLang="ja-JP" sz="1400" dirty="0"/>
              </a:p>
              <a:p>
                <a:pPr marL="285750" indent="-285750">
                  <a:buFont typeface="Arial" charset="0"/>
                  <a:buChar char="•"/>
                  <a:defRPr/>
                </a:pPr>
                <a:r>
                  <a:rPr lang="en-US" altLang="ja-JP" sz="1400" dirty="0" err="1"/>
                  <a:t>mcsstrength</a:t>
                </a:r>
                <a:r>
                  <a:rPr lang="en-US" altLang="ja-JP" sz="1400" dirty="0"/>
                  <a:t>: real number</a:t>
                </a:r>
              </a:p>
              <a:p>
                <a:pPr lvl="1">
                  <a:defRPr/>
                </a:pPr>
                <a:r>
                  <a:rPr lang="en-US" altLang="ja-JP" sz="1400" dirty="0"/>
                  <a:t>The threshold value (in cm</a:t>
                </a:r>
                <a:r>
                  <a:rPr lang="en-US" altLang="ja-JP" sz="1400" baseline="30000" dirty="0"/>
                  <a:t>−1</a:t>
                </a:r>
                <a:r>
                  <a:rPr lang="en-US" altLang="ja-JP" sz="1400" dirty="0"/>
                  <a:t>) to select the mode coupling term for generating the grid potential. The coupling terms with MCS larger than this value are generated. </a:t>
                </a:r>
              </a:p>
              <a:p>
                <a:pPr lvl="1">
                  <a:defRPr/>
                </a:pPr>
                <a:endParaRPr lang="en-US" altLang="ja-JP" sz="1400" dirty="0"/>
              </a:p>
              <a:p>
                <a:pPr lvl="1">
                  <a:defRPr/>
                </a:pPr>
                <a:endParaRPr lang="en-US" altLang="ja-JP" sz="1400" dirty="0"/>
              </a:p>
              <a:p>
                <a:pPr>
                  <a:defRPr/>
                </a:pPr>
                <a:r>
                  <a:rPr lang="en-US" altLang="ja-JP" sz="1400" dirty="0"/>
                  <a:t>NOTE: Hybrid PES requires two lines in </a:t>
                </a:r>
                <a:r>
                  <a:rPr lang="en-US" altLang="ja-JP" sz="1400" dirty="0" err="1"/>
                  <a:t>qchem</a:t>
                </a:r>
                <a:r>
                  <a:rPr lang="en-US" altLang="ja-JP" sz="1400" dirty="0"/>
                  <a:t> entry, where the first and second line specifies the quantum chemistry jobs for QFF and Grid, respectively. </a:t>
                </a:r>
              </a:p>
              <a:p>
                <a:pPr lvl="1">
                  <a:defRPr/>
                </a:pPr>
                <a:endParaRPr lang="en-US" altLang="ja-JP" sz="14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914401" y="232637"/>
                <a:ext cx="7827665" cy="4354334"/>
              </a:xfrm>
              <a:prstGeom prst="rect">
                <a:avLst/>
              </a:prstGeom>
              <a:blipFill rotWithShape="0">
                <a:blip r:embed="rId2"/>
                <a:stretch>
                  <a:fillRect l="-623" t="-7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12047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タイトル 2"/>
          <p:cNvSpPr>
            <a:spLocks noGrp="1"/>
          </p:cNvSpPr>
          <p:nvPr>
            <p:ph type="title"/>
          </p:nvPr>
        </p:nvSpPr>
        <p:spPr/>
        <p:txBody>
          <a:bodyPr/>
          <a:lstStyle/>
          <a:p>
            <a:pPr eaLnBrk="1" hangingPunct="1"/>
            <a:r>
              <a:rPr lang="en-US" altLang="ja-JP">
                <a:cs typeface="メイリオ" charset="-128"/>
              </a:rPr>
              <a:t>Contents of Sample Files</a:t>
            </a:r>
            <a:endParaRPr lang="ja-JP" altLang="en-US">
              <a:cs typeface="メイリオ" charset="-128"/>
            </a:endParaRPr>
          </a:p>
        </p:txBody>
      </p:sp>
      <p:sp>
        <p:nvSpPr>
          <p:cNvPr id="15362"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DFF0D86F-A87B-6E43-B631-262A04F89B7F}" type="slidenum">
              <a:rPr lang="ja-JP" altLang="en-US" sz="1200">
                <a:solidFill>
                  <a:srgbClr val="898989"/>
                </a:solidFill>
                <a:latin typeface="Arial" charset="0"/>
              </a:rPr>
              <a:pPr>
                <a:lnSpc>
                  <a:spcPct val="100000"/>
                </a:lnSpc>
                <a:spcBef>
                  <a:spcPct val="0"/>
                </a:spcBef>
                <a:buFontTx/>
                <a:buNone/>
              </a:pPr>
              <a:t>1</a:t>
            </a:fld>
            <a:endParaRPr lang="ja-JP" altLang="en-US" sz="1200">
              <a:solidFill>
                <a:srgbClr val="898989"/>
              </a:solidFill>
              <a:latin typeface="Arial" charset="0"/>
            </a:endParaRPr>
          </a:p>
        </p:txBody>
      </p:sp>
      <p:sp>
        <p:nvSpPr>
          <p:cNvPr id="29699" name="テキスト ボックス 5"/>
          <p:cNvSpPr txBox="1">
            <a:spLocks noChangeArrowheads="1"/>
          </p:cNvSpPr>
          <p:nvPr/>
        </p:nvSpPr>
        <p:spPr bwMode="auto">
          <a:xfrm>
            <a:off x="1757362" y="1502688"/>
            <a:ext cx="5365571"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solidFill>
                  <a:srgbClr val="000000"/>
                </a:solidFill>
                <a:latin typeface="+mn-lt"/>
                <a:ea typeface="+mn-ea"/>
                <a:cs typeface="メイリオ" charset="-128"/>
              </a:rPr>
              <a:t>0.harmonic_h2co</a:t>
            </a:r>
          </a:p>
          <a:p>
            <a:pPr lvl="1"/>
            <a:r>
              <a:rPr lang="en-US" altLang="ja-JP" sz="1800" dirty="0">
                <a:solidFill>
                  <a:prstClr val="black"/>
                </a:solidFill>
                <a:latin typeface="+mn-lt"/>
                <a:ea typeface="+mn-ea"/>
              </a:rPr>
              <a:t>Generating </a:t>
            </a:r>
            <a:r>
              <a:rPr lang="en-US" altLang="ja-JP" sz="1800" dirty="0" err="1">
                <a:solidFill>
                  <a:prstClr val="black"/>
                </a:solidFill>
                <a:latin typeface="+mn-lt"/>
                <a:ea typeface="+mn-ea"/>
              </a:rPr>
              <a:t>minfo</a:t>
            </a:r>
            <a:r>
              <a:rPr lang="en-US" altLang="ja-JP" sz="1800" dirty="0">
                <a:solidFill>
                  <a:prstClr val="black"/>
                </a:solidFill>
                <a:latin typeface="+mn-lt"/>
                <a:ea typeface="+mn-ea"/>
              </a:rPr>
              <a:t> file from Gaussian output.</a:t>
            </a:r>
          </a:p>
          <a:p>
            <a:pPr>
              <a:defRPr/>
            </a:pPr>
            <a:endParaRPr lang="en-US" altLang="ja-JP" sz="1800" dirty="0">
              <a:solidFill>
                <a:srgbClr val="000000"/>
              </a:solidFill>
              <a:latin typeface="+mn-lt"/>
              <a:ea typeface="+mn-ea"/>
              <a:cs typeface="メイリオ" charset="-128"/>
            </a:endParaRPr>
          </a:p>
          <a:p>
            <a:pPr eaLnBrk="1" hangingPunct="1">
              <a:defRPr/>
            </a:pPr>
            <a:r>
              <a:rPr lang="en-US" altLang="ja-JP" sz="1800" dirty="0">
                <a:solidFill>
                  <a:srgbClr val="000000"/>
                </a:solidFill>
                <a:latin typeface="+mn-lt"/>
                <a:ea typeface="+mn-ea"/>
                <a:cs typeface="メイリオ" charset="-128"/>
              </a:rPr>
              <a:t>1.qff_h2co</a:t>
            </a:r>
          </a:p>
          <a:p>
            <a:pPr lvl="1">
              <a:defRPr/>
            </a:pPr>
            <a:r>
              <a:rPr lang="en-US" altLang="ja-JP" sz="1800" dirty="0">
                <a:solidFill>
                  <a:srgbClr val="000000"/>
                </a:solidFill>
                <a:latin typeface="+mn-lt"/>
                <a:ea typeface="+mn-ea"/>
                <a:cs typeface="メイリオ" charset="-128"/>
              </a:rPr>
              <a:t>Generation of a quartic force field for H</a:t>
            </a:r>
            <a:r>
              <a:rPr lang="en-US" altLang="ja-JP" sz="1800" baseline="-25000" dirty="0">
                <a:solidFill>
                  <a:srgbClr val="000000"/>
                </a:solidFill>
                <a:latin typeface="+mn-lt"/>
                <a:ea typeface="+mn-ea"/>
                <a:cs typeface="メイリオ" charset="-128"/>
              </a:rPr>
              <a:t>2</a:t>
            </a:r>
            <a:r>
              <a:rPr lang="en-US" altLang="ja-JP" sz="1800" dirty="0">
                <a:solidFill>
                  <a:srgbClr val="000000"/>
                </a:solidFill>
                <a:latin typeface="+mn-lt"/>
                <a:ea typeface="+mn-ea"/>
                <a:cs typeface="メイリオ" charset="-128"/>
              </a:rPr>
              <a:t>CO.</a:t>
            </a:r>
          </a:p>
          <a:p>
            <a:pPr lvl="1"/>
            <a:r>
              <a:rPr lang="en-US" altLang="ja-JP" sz="1800" dirty="0">
                <a:latin typeface="+mn-lt"/>
                <a:ea typeface="+mn-ea"/>
              </a:rPr>
              <a:t>1-1.standard</a:t>
            </a:r>
          </a:p>
          <a:p>
            <a:pPr lvl="2"/>
            <a:r>
              <a:rPr lang="en-US" altLang="ja-JP" sz="1800" dirty="0" err="1">
                <a:latin typeface="+mn-lt"/>
                <a:ea typeface="+mn-ea"/>
              </a:rPr>
              <a:t>makePES.xml</a:t>
            </a:r>
            <a:r>
              <a:rPr lang="ja-JP" altLang="en-US" sz="1800">
                <a:latin typeface="+mn-lt"/>
                <a:ea typeface="+mn-ea"/>
              </a:rPr>
              <a:t>、コメントアウト</a:t>
            </a:r>
            <a:endParaRPr lang="en-US" altLang="ja-JP" sz="1800" dirty="0">
              <a:latin typeface="+mn-lt"/>
              <a:ea typeface="+mn-ea"/>
            </a:endParaRPr>
          </a:p>
          <a:p>
            <a:pPr lvl="2"/>
            <a:r>
              <a:rPr lang="en-US" altLang="ja-JP" sz="1800" dirty="0">
                <a:latin typeface="+mn-lt"/>
                <a:ea typeface="+mn-ea"/>
              </a:rPr>
              <a:t>QM</a:t>
            </a:r>
            <a:r>
              <a:rPr lang="ja-JP" altLang="en-US" sz="1800">
                <a:latin typeface="+mn-lt"/>
                <a:ea typeface="+mn-ea"/>
              </a:rPr>
              <a:t>計算用の</a:t>
            </a:r>
            <a:r>
              <a:rPr lang="en-US" altLang="ja-JP" sz="1800" dirty="0">
                <a:latin typeface="+mn-lt"/>
                <a:ea typeface="+mn-ea"/>
              </a:rPr>
              <a:t>Template</a:t>
            </a:r>
            <a:r>
              <a:rPr lang="ja-JP" altLang="en-US" sz="1800">
                <a:latin typeface="+mn-lt"/>
                <a:ea typeface="+mn-ea"/>
              </a:rPr>
              <a:t>ファイル</a:t>
            </a:r>
            <a:endParaRPr lang="en-US" altLang="ja-JP" sz="1800" dirty="0">
              <a:latin typeface="+mn-lt"/>
              <a:ea typeface="+mn-ea"/>
            </a:endParaRPr>
          </a:p>
          <a:p>
            <a:pPr lvl="2"/>
            <a:r>
              <a:rPr lang="ja-JP" altLang="en-US" sz="1800">
                <a:latin typeface="+mn-lt"/>
                <a:ea typeface="+mn-ea"/>
              </a:rPr>
              <a:t>並列計算：</a:t>
            </a:r>
            <a:r>
              <a:rPr lang="en-US" altLang="ja-JP" sz="1800" dirty="0" err="1">
                <a:latin typeface="+mn-lt"/>
                <a:ea typeface="+mn-ea"/>
              </a:rPr>
              <a:t>resources.info</a:t>
            </a:r>
            <a:endParaRPr lang="en-US" altLang="ja-JP" sz="1800" dirty="0">
              <a:latin typeface="+mn-lt"/>
              <a:ea typeface="+mn-ea"/>
            </a:endParaRPr>
          </a:p>
          <a:p>
            <a:pPr lvl="2"/>
            <a:r>
              <a:rPr lang="en-US" altLang="ja-JP" sz="1800" dirty="0">
                <a:latin typeface="+mn-lt"/>
                <a:ea typeface="+mn-ea"/>
              </a:rPr>
              <a:t>QFF</a:t>
            </a:r>
            <a:r>
              <a:rPr lang="ja-JP" altLang="en-US" sz="1800">
                <a:latin typeface="+mn-lt"/>
                <a:ea typeface="+mn-ea"/>
              </a:rPr>
              <a:t>・・インプットと</a:t>
            </a:r>
            <a:r>
              <a:rPr lang="en-US" altLang="ja-JP" sz="1800" dirty="0">
                <a:latin typeface="+mn-lt"/>
                <a:ea typeface="+mn-ea"/>
              </a:rPr>
              <a:t>mop</a:t>
            </a:r>
            <a:r>
              <a:rPr lang="ja-JP" altLang="en-US" sz="1800">
                <a:latin typeface="+mn-lt"/>
                <a:ea typeface="+mn-ea"/>
              </a:rPr>
              <a:t>ファイルの形式</a:t>
            </a:r>
            <a:endParaRPr lang="en-US" altLang="ja-JP" sz="1800" dirty="0">
              <a:latin typeface="+mn-lt"/>
              <a:ea typeface="+mn-ea"/>
            </a:endParaRPr>
          </a:p>
          <a:p>
            <a:pPr lvl="1"/>
            <a:r>
              <a:rPr lang="en-US" altLang="ja-JP" sz="1800" dirty="0">
                <a:latin typeface="+mn-lt"/>
                <a:ea typeface="+mn-ea"/>
              </a:rPr>
              <a:t>1-2. </a:t>
            </a:r>
            <a:r>
              <a:rPr lang="en-US" altLang="ja-JP" sz="1800" dirty="0" err="1">
                <a:latin typeface="+mn-lt"/>
                <a:ea typeface="+mn-ea"/>
              </a:rPr>
              <a:t>dryrun</a:t>
            </a:r>
            <a:endParaRPr lang="en-US" altLang="ja-JP" sz="1800" dirty="0">
              <a:latin typeface="+mn-lt"/>
              <a:ea typeface="+mn-ea"/>
            </a:endParaRPr>
          </a:p>
          <a:p>
            <a:pPr lvl="1"/>
            <a:r>
              <a:rPr lang="en-US" altLang="ja-JP" sz="1800" dirty="0">
                <a:latin typeface="+mn-lt"/>
                <a:ea typeface="+mn-ea"/>
              </a:rPr>
              <a:t>1-3. generic</a:t>
            </a:r>
          </a:p>
          <a:p>
            <a:pPr lvl="1"/>
            <a:endParaRPr lang="en-US" altLang="ja-JP" sz="1800" dirty="0">
              <a:solidFill>
                <a:srgbClr val="000000"/>
              </a:solidFill>
              <a:latin typeface="+mn-lt"/>
              <a:ea typeface="+mn-ea"/>
              <a:cs typeface="メイリオ" charset="-128"/>
            </a:endParaRPr>
          </a:p>
          <a:p>
            <a:r>
              <a:rPr lang="en-US" altLang="ja-JP" sz="1800" dirty="0">
                <a:solidFill>
                  <a:srgbClr val="000000"/>
                </a:solidFill>
                <a:latin typeface="+mn-lt"/>
                <a:ea typeface="+mn-ea"/>
                <a:cs typeface="メイリオ" charset="-128"/>
              </a:rPr>
              <a:t>2.grid_h2co/</a:t>
            </a:r>
          </a:p>
          <a:p>
            <a:pPr lvl="1"/>
            <a:r>
              <a:rPr lang="en-US" altLang="ja-JP" sz="1800" dirty="0">
                <a:latin typeface="+mn-lt"/>
                <a:ea typeface="+mn-ea"/>
              </a:rPr>
              <a:t>3MR-Grid</a:t>
            </a:r>
            <a:r>
              <a:rPr lang="ja-JP" altLang="en-US" sz="1800">
                <a:latin typeface="+mn-lt"/>
                <a:ea typeface="+mn-ea"/>
              </a:rPr>
              <a:t>・・インプットと</a:t>
            </a:r>
            <a:r>
              <a:rPr lang="en-US" altLang="ja-JP" sz="1800" dirty="0">
                <a:latin typeface="+mn-lt"/>
                <a:ea typeface="+mn-ea"/>
              </a:rPr>
              <a:t>pot</a:t>
            </a:r>
            <a:r>
              <a:rPr lang="ja-JP" altLang="en-US" sz="1800">
                <a:latin typeface="+mn-lt"/>
                <a:ea typeface="+mn-ea"/>
              </a:rPr>
              <a:t>ファイルの形式</a:t>
            </a:r>
            <a:endParaRPr lang="en-US" altLang="ja-JP" sz="1800" dirty="0">
              <a:latin typeface="+mn-lt"/>
              <a:ea typeface="+mn-ea"/>
            </a:endParaRPr>
          </a:p>
          <a:p>
            <a:pPr lvl="1"/>
            <a:r>
              <a:rPr lang="en-US" altLang="ja-JP" sz="1800" dirty="0">
                <a:latin typeface="+mn-lt"/>
                <a:ea typeface="+mn-ea"/>
              </a:rPr>
              <a:t>3MR-mrpes</a:t>
            </a:r>
          </a:p>
          <a:p>
            <a:pPr lvl="1"/>
            <a:endParaRPr lang="en-US" altLang="ja-JP" sz="1800" dirty="0">
              <a:solidFill>
                <a:srgbClr val="000000"/>
              </a:solidFill>
              <a:latin typeface="+mn-lt"/>
              <a:ea typeface="+mn-ea"/>
              <a:cs typeface="メイリオ" charset="-128"/>
            </a:endParaRPr>
          </a:p>
          <a:p>
            <a:r>
              <a:rPr lang="en-US" altLang="ja-JP" sz="1800" dirty="0">
                <a:solidFill>
                  <a:srgbClr val="000000"/>
                </a:solidFill>
                <a:latin typeface="+mn-lt"/>
                <a:ea typeface="+mn-ea"/>
                <a:cs typeface="メイリオ" charset="-128"/>
              </a:rPr>
              <a:t>3.water-hexamer/</a:t>
            </a:r>
          </a:p>
          <a:p>
            <a:pPr lvl="1"/>
            <a:r>
              <a:rPr lang="en-US" altLang="ja-JP" sz="1800" dirty="0" err="1">
                <a:solidFill>
                  <a:srgbClr val="000000"/>
                </a:solidFill>
                <a:latin typeface="+mn-lt"/>
                <a:ea typeface="+mn-ea"/>
                <a:cs typeface="メイリオ" charset="-128"/>
              </a:rPr>
              <a:t>activemode</a:t>
            </a:r>
            <a:r>
              <a:rPr lang="ja-JP" altLang="en-US" sz="1800">
                <a:solidFill>
                  <a:srgbClr val="000000"/>
                </a:solidFill>
                <a:latin typeface="+mn-lt"/>
                <a:ea typeface="+mn-ea"/>
                <a:cs typeface="メイリオ" charset="-128"/>
              </a:rPr>
              <a:t>と</a:t>
            </a:r>
            <a:r>
              <a:rPr lang="en-US" altLang="ja-JP" sz="1800" dirty="0">
                <a:solidFill>
                  <a:srgbClr val="000000"/>
                </a:solidFill>
                <a:latin typeface="+mn-lt"/>
                <a:ea typeface="+mn-ea"/>
                <a:cs typeface="メイリオ" charset="-128"/>
              </a:rPr>
              <a:t>local mode</a:t>
            </a:r>
            <a:r>
              <a:rPr lang="ja-JP" altLang="en-US" sz="1800">
                <a:solidFill>
                  <a:srgbClr val="000000"/>
                </a:solidFill>
                <a:latin typeface="+mn-lt"/>
                <a:ea typeface="+mn-ea"/>
                <a:cs typeface="メイリオ" charset="-128"/>
              </a:rPr>
              <a:t>の使い方</a:t>
            </a:r>
          </a:p>
          <a:p>
            <a:pPr lvl="1"/>
            <a:r>
              <a:rPr lang="en-US" altLang="ja-JP" sz="1800" dirty="0" err="1">
                <a:solidFill>
                  <a:srgbClr val="000000"/>
                </a:solidFill>
                <a:latin typeface="+mn-lt"/>
                <a:ea typeface="+mn-ea"/>
                <a:cs typeface="メイリオ" charset="-128"/>
              </a:rPr>
              <a:t>QFF_normal</a:t>
            </a:r>
            <a:endParaRPr lang="en-US" altLang="ja-JP" sz="1800" dirty="0">
              <a:solidFill>
                <a:srgbClr val="000000"/>
              </a:solidFill>
              <a:latin typeface="+mn-lt"/>
              <a:ea typeface="+mn-ea"/>
              <a:cs typeface="メイリオ" charset="-128"/>
            </a:endParaRPr>
          </a:p>
          <a:p>
            <a:pPr lvl="1"/>
            <a:r>
              <a:rPr lang="en-US" altLang="ja-JP" sz="1800" dirty="0" err="1">
                <a:solidFill>
                  <a:srgbClr val="000000"/>
                </a:solidFill>
                <a:latin typeface="+mn-lt"/>
                <a:ea typeface="+mn-ea"/>
                <a:cs typeface="メイリオ" charset="-128"/>
              </a:rPr>
              <a:t>QFF_local</a:t>
            </a:r>
            <a:endParaRPr lang="en-US" altLang="ja-JP" sz="1800" dirty="0">
              <a:solidFill>
                <a:srgbClr val="000000"/>
              </a:solidFill>
              <a:latin typeface="+mn-lt"/>
              <a:ea typeface="+mn-ea"/>
              <a:cs typeface="メイリオ" charset="-128"/>
            </a:endParaRPr>
          </a:p>
        </p:txBody>
      </p:sp>
      <p:sp>
        <p:nvSpPr>
          <p:cNvPr id="3" name="テキスト ボックス 2">
            <a:extLst>
              <a:ext uri="{FF2B5EF4-FFF2-40B4-BE49-F238E27FC236}">
                <a16:creationId xmlns:a16="http://schemas.microsoft.com/office/drawing/2014/main" id="{658BF5DC-777B-994D-895E-5FFB1025CE3F}"/>
              </a:ext>
            </a:extLst>
          </p:cNvPr>
          <p:cNvSpPr txBox="1"/>
          <p:nvPr/>
        </p:nvSpPr>
        <p:spPr>
          <a:xfrm>
            <a:off x="991892" y="1053884"/>
            <a:ext cx="6528134" cy="369332"/>
          </a:xfrm>
          <a:prstGeom prst="rect">
            <a:avLst/>
          </a:prstGeom>
          <a:noFill/>
        </p:spPr>
        <p:txBody>
          <a:bodyPr wrap="none" rtlCol="0">
            <a:spAutoFit/>
          </a:bodyPr>
          <a:lstStyle/>
          <a:p>
            <a:r>
              <a:rPr kumimoji="1" lang="en-US" altLang="ja-JP" dirty="0"/>
              <a:t>Sample files are found in sindo-4.0/doc/</a:t>
            </a:r>
            <a:r>
              <a:rPr kumimoji="1" lang="en-US" altLang="ja-JP" dirty="0" err="1"/>
              <a:t>MakePES</a:t>
            </a:r>
            <a:r>
              <a:rPr kumimoji="1" lang="en-US" altLang="ja-JP" dirty="0"/>
              <a:t>/</a:t>
            </a:r>
            <a:r>
              <a:rPr kumimoji="1" lang="en-US" altLang="ja-JP" dirty="0" err="1"/>
              <a:t>sample_</a:t>
            </a:r>
            <a:r>
              <a:rPr lang="en-US" altLang="ja-JP" dirty="0" err="1"/>
              <a:t>MakePES</a:t>
            </a:r>
            <a:endParaRPr kumimoji="1" lang="ja-JP" altLang="en-US"/>
          </a:p>
        </p:txBody>
      </p:sp>
    </p:spTree>
    <p:extLst>
      <p:ext uri="{BB962C8B-B14F-4D97-AF65-F5344CB8AC3E}">
        <p14:creationId xmlns:p14="http://schemas.microsoft.com/office/powerpoint/2010/main" val="2489109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07CC799-7421-174C-AB84-232019A4F20F}"/>
              </a:ext>
            </a:extLst>
          </p:cNvPr>
          <p:cNvSpPr>
            <a:spLocks noGrp="1"/>
          </p:cNvSpPr>
          <p:nvPr>
            <p:ph type="sldNum" sz="quarter" idx="12"/>
          </p:nvPr>
        </p:nvSpPr>
        <p:spPr/>
        <p:txBody>
          <a:bodyPr/>
          <a:lstStyle/>
          <a:p>
            <a:fld id="{7D34BB6B-1E1A-9541-9560-488905BF54FF}" type="slidenum">
              <a:rPr kumimoji="1" lang="ja-JP" altLang="en-US" smtClean="0"/>
              <a:t>2</a:t>
            </a:fld>
            <a:endParaRPr kumimoji="1" lang="ja-JP" altLang="en-US"/>
          </a:p>
        </p:txBody>
      </p:sp>
      <p:sp>
        <p:nvSpPr>
          <p:cNvPr id="3" name="テキスト ボックス 2">
            <a:extLst>
              <a:ext uri="{FF2B5EF4-FFF2-40B4-BE49-F238E27FC236}">
                <a16:creationId xmlns:a16="http://schemas.microsoft.com/office/drawing/2014/main" id="{E0734C7D-951B-B442-B1D9-63311CD723A3}"/>
              </a:ext>
            </a:extLst>
          </p:cNvPr>
          <p:cNvSpPr txBox="1"/>
          <p:nvPr/>
        </p:nvSpPr>
        <p:spPr>
          <a:xfrm>
            <a:off x="537029" y="827313"/>
            <a:ext cx="7864022" cy="1477328"/>
          </a:xfrm>
          <a:prstGeom prst="rect">
            <a:avLst/>
          </a:prstGeom>
          <a:noFill/>
        </p:spPr>
        <p:txBody>
          <a:bodyPr wrap="square" rtlCol="0">
            <a:spAutoFit/>
          </a:bodyPr>
          <a:lstStyle/>
          <a:p>
            <a:r>
              <a:rPr kumimoji="1" lang="en-US" altLang="ja-JP" dirty="0"/>
              <a:t>NOTE</a:t>
            </a:r>
          </a:p>
          <a:p>
            <a:endParaRPr lang="en-US" altLang="ja-JP" dirty="0"/>
          </a:p>
          <a:p>
            <a:r>
              <a:rPr kumimoji="1" lang="en-US" altLang="ja-JP" dirty="0" err="1"/>
              <a:t>MakePES</a:t>
            </a:r>
            <a:r>
              <a:rPr kumimoji="1" lang="en-US" altLang="ja-JP" dirty="0"/>
              <a:t> is a command line </a:t>
            </a:r>
            <a:r>
              <a:rPr lang="en-US" altLang="ja-JP" dirty="0"/>
              <a:t>based program. </a:t>
            </a:r>
            <a:r>
              <a:rPr kumimoji="1" lang="en-US" altLang="ja-JP" dirty="0"/>
              <a:t>This manual assumes that you are familiar with the commands in UNIX, and that you are working on Bourne Shell (bash).</a:t>
            </a:r>
            <a:endParaRPr kumimoji="1" lang="ja-JP" altLang="en-US"/>
          </a:p>
        </p:txBody>
      </p:sp>
    </p:spTree>
    <p:extLst>
      <p:ext uri="{BB962C8B-B14F-4D97-AF65-F5344CB8AC3E}">
        <p14:creationId xmlns:p14="http://schemas.microsoft.com/office/powerpoint/2010/main" val="211308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D20C032-4C8C-8840-AC98-08743B6AF86B}"/>
              </a:ext>
            </a:extLst>
          </p:cNvPr>
          <p:cNvSpPr>
            <a:spLocks noGrp="1"/>
          </p:cNvSpPr>
          <p:nvPr>
            <p:ph type="sldNum" sz="quarter" idx="12"/>
          </p:nvPr>
        </p:nvSpPr>
        <p:spPr/>
        <p:txBody>
          <a:bodyPr/>
          <a:lstStyle/>
          <a:p>
            <a:fld id="{7D34BB6B-1E1A-9541-9560-488905BF54FF}" type="slidenum">
              <a:rPr kumimoji="1" lang="ja-JP" altLang="en-US" smtClean="0"/>
              <a:t>3</a:t>
            </a:fld>
            <a:endParaRPr kumimoji="1" lang="ja-JP" altLang="en-US"/>
          </a:p>
        </p:txBody>
      </p:sp>
      <p:sp>
        <p:nvSpPr>
          <p:cNvPr id="5" name="テキスト ボックス 4">
            <a:extLst>
              <a:ext uri="{FF2B5EF4-FFF2-40B4-BE49-F238E27FC236}">
                <a16:creationId xmlns:a16="http://schemas.microsoft.com/office/drawing/2014/main" id="{81FF278B-9D17-B948-A408-B4EA796EEA69}"/>
              </a:ext>
            </a:extLst>
          </p:cNvPr>
          <p:cNvSpPr txBox="1"/>
          <p:nvPr/>
        </p:nvSpPr>
        <p:spPr>
          <a:xfrm>
            <a:off x="391885" y="328616"/>
            <a:ext cx="2363789" cy="461665"/>
          </a:xfrm>
          <a:prstGeom prst="rect">
            <a:avLst/>
          </a:prstGeom>
          <a:noFill/>
        </p:spPr>
        <p:txBody>
          <a:bodyPr wrap="none" rtlCol="0">
            <a:spAutoFit/>
          </a:bodyPr>
          <a:lstStyle/>
          <a:p>
            <a:pPr>
              <a:defRPr/>
            </a:pPr>
            <a:r>
              <a:rPr lang="en-US" altLang="ja-JP" sz="2400" dirty="0">
                <a:solidFill>
                  <a:srgbClr val="000000"/>
                </a:solidFill>
                <a:cs typeface="メイリオ" charset="-128"/>
              </a:rPr>
              <a:t>0.harmonic_h2co</a:t>
            </a:r>
          </a:p>
        </p:txBody>
      </p:sp>
      <p:sp>
        <p:nvSpPr>
          <p:cNvPr id="6" name="テキスト ボックス 5">
            <a:extLst>
              <a:ext uri="{FF2B5EF4-FFF2-40B4-BE49-F238E27FC236}">
                <a16:creationId xmlns:a16="http://schemas.microsoft.com/office/drawing/2014/main" id="{0C39865C-CA7F-D54E-9A4C-A9E64AB9D05C}"/>
              </a:ext>
            </a:extLst>
          </p:cNvPr>
          <p:cNvSpPr txBox="1"/>
          <p:nvPr/>
        </p:nvSpPr>
        <p:spPr>
          <a:xfrm>
            <a:off x="757238" y="923532"/>
            <a:ext cx="7943850" cy="646331"/>
          </a:xfrm>
          <a:prstGeom prst="rect">
            <a:avLst/>
          </a:prstGeom>
          <a:noFill/>
        </p:spPr>
        <p:txBody>
          <a:bodyPr wrap="square" rtlCol="0">
            <a:spAutoFit/>
          </a:bodyPr>
          <a:lstStyle/>
          <a:p>
            <a:r>
              <a:rPr kumimoji="1" lang="en-US" altLang="ja-JP" dirty="0"/>
              <a:t>Proceed to 0.harmoic_h2co and find an input file to </a:t>
            </a:r>
            <a:r>
              <a:rPr lang="en-US" altLang="ja-JP" dirty="0"/>
              <a:t>perform harmonic vibrational analysis </a:t>
            </a:r>
            <a:r>
              <a:rPr kumimoji="1" lang="en-US" altLang="ja-JP" dirty="0"/>
              <a:t>for formaldehyde using Gaussian.</a:t>
            </a:r>
            <a:endParaRPr kumimoji="1" lang="ja-JP" altLang="en-US"/>
          </a:p>
        </p:txBody>
      </p:sp>
      <p:sp>
        <p:nvSpPr>
          <p:cNvPr id="7" name="テキスト ボックス 6">
            <a:extLst>
              <a:ext uri="{FF2B5EF4-FFF2-40B4-BE49-F238E27FC236}">
                <a16:creationId xmlns:a16="http://schemas.microsoft.com/office/drawing/2014/main" id="{6D580501-43B7-4C4A-A132-55236A37F62C}"/>
              </a:ext>
            </a:extLst>
          </p:cNvPr>
          <p:cNvSpPr txBox="1"/>
          <p:nvPr/>
        </p:nvSpPr>
        <p:spPr>
          <a:xfrm>
            <a:off x="1015039" y="1713338"/>
            <a:ext cx="4742824" cy="646331"/>
          </a:xfrm>
          <a:prstGeom prst="rect">
            <a:avLst/>
          </a:prstGeom>
          <a:noFill/>
          <a:ln>
            <a:solidFill>
              <a:srgbClr val="00B050"/>
            </a:solidFill>
          </a:ln>
        </p:spPr>
        <p:txBody>
          <a:bodyPr wrap="square" rtlCol="0">
            <a:spAutoFit/>
          </a:bodyPr>
          <a:lstStyle/>
          <a:p>
            <a:r>
              <a:rPr kumimoji="1" lang="en-US" altLang="ja-JP" sz="1200" dirty="0">
                <a:latin typeface="Courier" charset="0"/>
                <a:ea typeface="Courier" charset="0"/>
                <a:cs typeface="Courier" charset="0"/>
              </a:rPr>
              <a:t>&gt; cd 0.harmonic_h2co</a:t>
            </a:r>
          </a:p>
          <a:p>
            <a:r>
              <a:rPr kumimoji="1" lang="en-US" altLang="ja-JP" sz="1200" dirty="0">
                <a:latin typeface="Courier" charset="0"/>
                <a:ea typeface="Courier" charset="0"/>
                <a:cs typeface="Courier" charset="0"/>
              </a:rPr>
              <a:t>&gt; ls</a:t>
            </a:r>
          </a:p>
          <a:p>
            <a:r>
              <a:rPr lang="en-US" altLang="ja-JP" sz="1200" dirty="0">
                <a:latin typeface="Courier" charset="0"/>
                <a:ea typeface="Courier" charset="0"/>
                <a:cs typeface="Courier" charset="0"/>
              </a:rPr>
              <a:t>h2co-b3lyp-dz.inp    log/</a:t>
            </a:r>
            <a:endParaRPr kumimoji="1" lang="en-US" altLang="ja-JP" sz="1200" dirty="0">
              <a:latin typeface="Courier" charset="0"/>
              <a:ea typeface="Courier" charset="0"/>
              <a:cs typeface="Courier" charset="0"/>
            </a:endParaRPr>
          </a:p>
        </p:txBody>
      </p:sp>
      <p:sp>
        <p:nvSpPr>
          <p:cNvPr id="9" name="テキスト ボックス 8">
            <a:extLst>
              <a:ext uri="{FF2B5EF4-FFF2-40B4-BE49-F238E27FC236}">
                <a16:creationId xmlns:a16="http://schemas.microsoft.com/office/drawing/2014/main" id="{4881D79B-1F64-2642-9865-A00452669ECC}"/>
              </a:ext>
            </a:extLst>
          </p:cNvPr>
          <p:cNvSpPr txBox="1"/>
          <p:nvPr/>
        </p:nvSpPr>
        <p:spPr>
          <a:xfrm>
            <a:off x="757238" y="2908379"/>
            <a:ext cx="7943850" cy="369332"/>
          </a:xfrm>
          <a:prstGeom prst="rect">
            <a:avLst/>
          </a:prstGeom>
          <a:noFill/>
        </p:spPr>
        <p:txBody>
          <a:bodyPr wrap="square" rtlCol="0">
            <a:spAutoFit/>
          </a:bodyPr>
          <a:lstStyle/>
          <a:p>
            <a:r>
              <a:rPr lang="en-US" altLang="ja-JP" dirty="0"/>
              <a:t>h2co-b3lyp-dz.inp is the input file. Run Gaussian by the following command:</a:t>
            </a:r>
            <a:endParaRPr kumimoji="1" lang="ja-JP" altLang="en-US"/>
          </a:p>
        </p:txBody>
      </p:sp>
      <p:sp>
        <p:nvSpPr>
          <p:cNvPr id="10" name="テキスト ボックス 9">
            <a:extLst>
              <a:ext uri="{FF2B5EF4-FFF2-40B4-BE49-F238E27FC236}">
                <a16:creationId xmlns:a16="http://schemas.microsoft.com/office/drawing/2014/main" id="{C6F52AA7-4F56-3043-B4B5-860C7E400E8D}"/>
              </a:ext>
            </a:extLst>
          </p:cNvPr>
          <p:cNvSpPr txBox="1"/>
          <p:nvPr/>
        </p:nvSpPr>
        <p:spPr>
          <a:xfrm>
            <a:off x="1015038" y="3370715"/>
            <a:ext cx="7457450" cy="276999"/>
          </a:xfrm>
          <a:prstGeom prst="rect">
            <a:avLst/>
          </a:prstGeom>
          <a:noFill/>
          <a:ln>
            <a:solidFill>
              <a:srgbClr val="00B050"/>
            </a:solidFill>
          </a:ln>
        </p:spPr>
        <p:txBody>
          <a:bodyPr wrap="square" rtlCol="0">
            <a:spAutoFit/>
          </a:bodyPr>
          <a:lstStyle/>
          <a:p>
            <a:r>
              <a:rPr lang="en-US" altLang="ja-JP" sz="1200" dirty="0">
                <a:latin typeface="Courier" charset="0"/>
                <a:ea typeface="Courier" charset="0"/>
                <a:cs typeface="Courier" charset="0"/>
              </a:rPr>
              <a:t>&gt; </a:t>
            </a:r>
            <a:r>
              <a:rPr lang="en-US" altLang="ja-JP" sz="1200" dirty="0" err="1">
                <a:latin typeface="Courier" charset="0"/>
                <a:ea typeface="Courier" charset="0"/>
                <a:cs typeface="Courier" charset="0"/>
              </a:rPr>
              <a:t>runGaussian.sh</a:t>
            </a:r>
            <a:r>
              <a:rPr lang="en-US" altLang="ja-JP" sz="1200" dirty="0">
                <a:latin typeface="Courier" charset="0"/>
                <a:ea typeface="Courier" charset="0"/>
                <a:cs typeface="Courier" charset="0"/>
              </a:rPr>
              <a:t> ./ h2co-b3lyp-dz.inp </a:t>
            </a:r>
            <a:endParaRPr kumimoji="1" lang="en-US" altLang="ja-JP" sz="1200" dirty="0">
              <a:latin typeface="Courier" charset="0"/>
              <a:ea typeface="Courier" charset="0"/>
              <a:cs typeface="Courier" charset="0"/>
            </a:endParaRPr>
          </a:p>
        </p:txBody>
      </p:sp>
      <p:sp>
        <p:nvSpPr>
          <p:cNvPr id="11" name="テキスト ボックス 10">
            <a:extLst>
              <a:ext uri="{FF2B5EF4-FFF2-40B4-BE49-F238E27FC236}">
                <a16:creationId xmlns:a16="http://schemas.microsoft.com/office/drawing/2014/main" id="{A8292D94-E2D4-E048-B741-13EDD2E89C70}"/>
              </a:ext>
            </a:extLst>
          </p:cNvPr>
          <p:cNvSpPr txBox="1"/>
          <p:nvPr/>
        </p:nvSpPr>
        <p:spPr>
          <a:xfrm>
            <a:off x="757238" y="4590864"/>
            <a:ext cx="7943850" cy="369332"/>
          </a:xfrm>
          <a:prstGeom prst="rect">
            <a:avLst/>
          </a:prstGeom>
          <a:noFill/>
        </p:spPr>
        <p:txBody>
          <a:bodyPr wrap="square" rtlCol="0">
            <a:spAutoFit/>
          </a:bodyPr>
          <a:lstStyle/>
          <a:p>
            <a:r>
              <a:rPr lang="en-US" altLang="ja-JP" dirty="0"/>
              <a:t>You will obtain the following output files when the job ends.</a:t>
            </a:r>
            <a:endParaRPr kumimoji="1" lang="ja-JP" altLang="en-US"/>
          </a:p>
        </p:txBody>
      </p:sp>
      <p:sp>
        <p:nvSpPr>
          <p:cNvPr id="12" name="テキスト ボックス 11">
            <a:extLst>
              <a:ext uri="{FF2B5EF4-FFF2-40B4-BE49-F238E27FC236}">
                <a16:creationId xmlns:a16="http://schemas.microsoft.com/office/drawing/2014/main" id="{7AE4C306-85BC-7240-8B42-5AE8207C95DC}"/>
              </a:ext>
            </a:extLst>
          </p:cNvPr>
          <p:cNvSpPr txBox="1"/>
          <p:nvPr/>
        </p:nvSpPr>
        <p:spPr>
          <a:xfrm>
            <a:off x="1015038" y="5081774"/>
            <a:ext cx="7457450" cy="461665"/>
          </a:xfrm>
          <a:prstGeom prst="rect">
            <a:avLst/>
          </a:prstGeom>
          <a:noFill/>
          <a:ln>
            <a:solidFill>
              <a:srgbClr val="00B050"/>
            </a:solidFill>
          </a:ln>
        </p:spPr>
        <p:txBody>
          <a:bodyPr wrap="square" rtlCol="0">
            <a:spAutoFit/>
          </a:bodyPr>
          <a:lstStyle/>
          <a:p>
            <a:r>
              <a:rPr kumimoji="1" lang="en-US" altLang="ja-JP" sz="1200" dirty="0">
                <a:latin typeface="Courier" charset="0"/>
                <a:ea typeface="Courier" charset="0"/>
                <a:cs typeface="Courier" charset="0"/>
              </a:rPr>
              <a:t>&gt; ls </a:t>
            </a:r>
            <a:r>
              <a:rPr lang="en-US" altLang="ja-JP" sz="1200" dirty="0">
                <a:latin typeface="Courier" charset="0"/>
                <a:ea typeface="Courier" charset="0"/>
                <a:cs typeface="Courier" charset="0"/>
              </a:rPr>
              <a:t>h2co-b3lyp-dz.*</a:t>
            </a:r>
            <a:endParaRPr kumimoji="1" lang="en-US" altLang="ja-JP" sz="1200" dirty="0">
              <a:latin typeface="Courier" charset="0"/>
              <a:ea typeface="Courier" charset="0"/>
              <a:cs typeface="Courier" charset="0"/>
            </a:endParaRPr>
          </a:p>
          <a:p>
            <a:r>
              <a:rPr lang="en-US" altLang="ja-JP" sz="1200" dirty="0">
                <a:latin typeface="Courier" charset="0"/>
                <a:ea typeface="Courier" charset="0"/>
                <a:cs typeface="Courier" charset="0"/>
              </a:rPr>
              <a:t>h2co-b3lyp-dz.chk   h2co-b3lyp-dz.fchk  h2co-b3lyp-dz.inp   h2co-b3lyp-dz.out</a:t>
            </a:r>
            <a:endParaRPr kumimoji="1" lang="en-US" altLang="ja-JP" sz="12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F4BC57C8-B192-9C42-BB38-0C0B1EC7FF0C}"/>
              </a:ext>
            </a:extLst>
          </p:cNvPr>
          <p:cNvSpPr txBox="1"/>
          <p:nvPr/>
        </p:nvSpPr>
        <p:spPr>
          <a:xfrm>
            <a:off x="1314450" y="3771902"/>
            <a:ext cx="7019742" cy="646331"/>
          </a:xfrm>
          <a:prstGeom prst="rect">
            <a:avLst/>
          </a:prstGeom>
          <a:noFill/>
        </p:spPr>
        <p:txBody>
          <a:bodyPr wrap="none" rtlCol="0">
            <a:spAutoFit/>
          </a:bodyPr>
          <a:lstStyle/>
          <a:p>
            <a:pPr marL="285750" indent="-285750">
              <a:buFontTx/>
              <a:buChar char="-"/>
            </a:pPr>
            <a:r>
              <a:rPr lang="en-US" altLang="ja-JP" dirty="0"/>
              <a:t>review the installation if you cannot run Gaussian with this command.</a:t>
            </a:r>
          </a:p>
          <a:p>
            <a:pPr marL="285750" indent="-285750">
              <a:buFontTx/>
              <a:buChar char="-"/>
            </a:pPr>
            <a:r>
              <a:rPr lang="en-US" altLang="ja-JP" dirty="0"/>
              <a:t>the two arguments are (working folder) and (input file), respectively.</a:t>
            </a:r>
          </a:p>
        </p:txBody>
      </p:sp>
      <p:sp>
        <p:nvSpPr>
          <p:cNvPr id="15" name="テキスト ボックス 14">
            <a:extLst>
              <a:ext uri="{FF2B5EF4-FFF2-40B4-BE49-F238E27FC236}">
                <a16:creationId xmlns:a16="http://schemas.microsoft.com/office/drawing/2014/main" id="{1192CA88-D21E-7642-B874-361ECA833DAA}"/>
              </a:ext>
            </a:extLst>
          </p:cNvPr>
          <p:cNvSpPr txBox="1"/>
          <p:nvPr/>
        </p:nvSpPr>
        <p:spPr>
          <a:xfrm>
            <a:off x="757238" y="5708709"/>
            <a:ext cx="7943850" cy="646331"/>
          </a:xfrm>
          <a:prstGeom prst="rect">
            <a:avLst/>
          </a:prstGeom>
          <a:noFill/>
        </p:spPr>
        <p:txBody>
          <a:bodyPr wrap="square" rtlCol="0">
            <a:spAutoFit/>
          </a:bodyPr>
          <a:lstStyle/>
          <a:p>
            <a:r>
              <a:rPr lang="en-US" altLang="ja-JP" dirty="0"/>
              <a:t>.</a:t>
            </a:r>
            <a:r>
              <a:rPr lang="en-US" altLang="ja-JP" dirty="0" err="1"/>
              <a:t>fchk</a:t>
            </a:r>
            <a:r>
              <a:rPr lang="en-US" altLang="ja-JP" dirty="0"/>
              <a:t> is a formatted check point file, which archives the result of quantum chemistry calculations. </a:t>
            </a:r>
          </a:p>
        </p:txBody>
      </p:sp>
      <p:sp>
        <p:nvSpPr>
          <p:cNvPr id="16" name="テキスト ボックス 15">
            <a:extLst>
              <a:ext uri="{FF2B5EF4-FFF2-40B4-BE49-F238E27FC236}">
                <a16:creationId xmlns:a16="http://schemas.microsoft.com/office/drawing/2014/main" id="{66F5D3DA-B216-1942-A550-45E7A9F14937}"/>
              </a:ext>
            </a:extLst>
          </p:cNvPr>
          <p:cNvSpPr txBox="1"/>
          <p:nvPr/>
        </p:nvSpPr>
        <p:spPr>
          <a:xfrm>
            <a:off x="1314450" y="2492896"/>
            <a:ext cx="4310283" cy="369332"/>
          </a:xfrm>
          <a:prstGeom prst="rect">
            <a:avLst/>
          </a:prstGeom>
          <a:noFill/>
        </p:spPr>
        <p:txBody>
          <a:bodyPr wrap="none" rtlCol="0">
            <a:spAutoFit/>
          </a:bodyPr>
          <a:lstStyle/>
          <a:p>
            <a:pPr marL="285750" indent="-285750">
              <a:buFontTx/>
              <a:buChar char="-"/>
            </a:pPr>
            <a:r>
              <a:rPr lang="en-US" altLang="ja-JP" dirty="0"/>
              <a:t>“log” folder contains sample output files.</a:t>
            </a:r>
          </a:p>
        </p:txBody>
      </p:sp>
    </p:spTree>
    <p:extLst>
      <p:ext uri="{BB962C8B-B14F-4D97-AF65-F5344CB8AC3E}">
        <p14:creationId xmlns:p14="http://schemas.microsoft.com/office/powerpoint/2010/main" val="2736796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4CB5A3C-30D9-7847-9F33-AAC6D828B195}"/>
              </a:ext>
            </a:extLst>
          </p:cNvPr>
          <p:cNvSpPr>
            <a:spLocks noGrp="1"/>
          </p:cNvSpPr>
          <p:nvPr>
            <p:ph type="sldNum" sz="quarter" idx="12"/>
          </p:nvPr>
        </p:nvSpPr>
        <p:spPr/>
        <p:txBody>
          <a:bodyPr/>
          <a:lstStyle/>
          <a:p>
            <a:fld id="{7D34BB6B-1E1A-9541-9560-488905BF54FF}" type="slidenum">
              <a:rPr kumimoji="1" lang="ja-JP" altLang="en-US" smtClean="0"/>
              <a:t>4</a:t>
            </a:fld>
            <a:endParaRPr kumimoji="1" lang="ja-JP" altLang="en-US"/>
          </a:p>
        </p:txBody>
      </p:sp>
      <p:sp>
        <p:nvSpPr>
          <p:cNvPr id="3" name="テキスト ボックス 2">
            <a:extLst>
              <a:ext uri="{FF2B5EF4-FFF2-40B4-BE49-F238E27FC236}">
                <a16:creationId xmlns:a16="http://schemas.microsoft.com/office/drawing/2014/main" id="{DE38D4BA-26C5-1945-AB3E-6628240BC139}"/>
              </a:ext>
            </a:extLst>
          </p:cNvPr>
          <p:cNvSpPr txBox="1"/>
          <p:nvPr/>
        </p:nvSpPr>
        <p:spPr>
          <a:xfrm>
            <a:off x="857251" y="3391295"/>
            <a:ext cx="7629524" cy="1200329"/>
          </a:xfrm>
          <a:prstGeom prst="rect">
            <a:avLst/>
          </a:prstGeom>
          <a:noFill/>
        </p:spPr>
        <p:txBody>
          <a:bodyPr wrap="square" rtlCol="0">
            <a:spAutoFit/>
          </a:bodyPr>
          <a:lstStyle/>
          <a:p>
            <a:r>
              <a:rPr lang="en-US" altLang="ja-JP" dirty="0" err="1">
                <a:ea typeface="メイリオ" charset="-128"/>
                <a:cs typeface="ＭＳ Ｐゴシック" charset="-128"/>
              </a:rPr>
              <a:t>Minfo</a:t>
            </a:r>
            <a:r>
              <a:rPr lang="en-US" altLang="ja-JP" dirty="0">
                <a:ea typeface="メイリオ" charset="-128"/>
                <a:cs typeface="ＭＳ Ｐゴシック" charset="-128"/>
              </a:rPr>
              <a:t> file includes the equilibrium geometry, harmonic frequencies, and vibrational displacement vectors. The same result can be </a:t>
            </a:r>
            <a:r>
              <a:rPr lang="en-US" altLang="ja-JP" dirty="0" err="1">
                <a:ea typeface="メイリオ" charset="-128"/>
                <a:cs typeface="ＭＳ Ｐゴシック" charset="-128"/>
              </a:rPr>
              <a:t>obatined</a:t>
            </a:r>
            <a:r>
              <a:rPr lang="en-US" altLang="ja-JP" dirty="0">
                <a:ea typeface="メイリオ" charset="-128"/>
                <a:cs typeface="ＭＳ Ｐゴシック" charset="-128"/>
              </a:rPr>
              <a:t> by </a:t>
            </a:r>
            <a:r>
              <a:rPr lang="en-US" altLang="ja-JP" dirty="0" err="1">
                <a:ea typeface="メイリオ" charset="-128"/>
                <a:cs typeface="ＭＳ Ｐゴシック" charset="-128"/>
              </a:rPr>
              <a:t>JSindo</a:t>
            </a:r>
            <a:r>
              <a:rPr lang="en-US" altLang="ja-JP" dirty="0">
                <a:ea typeface="メイリオ" charset="-128"/>
                <a:cs typeface="ＭＳ Ｐゴシック" charset="-128"/>
              </a:rPr>
              <a:t>; refer to the usage manual of </a:t>
            </a:r>
            <a:r>
              <a:rPr lang="en-US" altLang="ja-JP" dirty="0" err="1">
                <a:ea typeface="メイリオ" charset="-128"/>
                <a:cs typeface="ＭＳ Ｐゴシック" charset="-128"/>
              </a:rPr>
              <a:t>JSindo</a:t>
            </a:r>
            <a:r>
              <a:rPr lang="en-US" altLang="ja-JP" dirty="0">
                <a:ea typeface="メイリオ" charset="-128"/>
                <a:cs typeface="ＭＳ Ｐゴシック" charset="-128"/>
              </a:rPr>
              <a:t>. You can find details about the format of </a:t>
            </a:r>
            <a:r>
              <a:rPr lang="en-US" altLang="ja-JP" dirty="0" err="1">
                <a:ea typeface="メイリオ" charset="-128"/>
                <a:cs typeface="ＭＳ Ｐゴシック" charset="-128"/>
              </a:rPr>
              <a:t>minfo</a:t>
            </a:r>
            <a:r>
              <a:rPr lang="en-US" altLang="ja-JP" dirty="0">
                <a:ea typeface="メイリオ" charset="-128"/>
                <a:cs typeface="ＭＳ Ｐゴシック" charset="-128"/>
              </a:rPr>
              <a:t> file therein, too.</a:t>
            </a:r>
          </a:p>
        </p:txBody>
      </p:sp>
      <p:sp>
        <p:nvSpPr>
          <p:cNvPr id="4" name="テキスト ボックス 3">
            <a:extLst>
              <a:ext uri="{FF2B5EF4-FFF2-40B4-BE49-F238E27FC236}">
                <a16:creationId xmlns:a16="http://schemas.microsoft.com/office/drawing/2014/main" id="{842C7765-9BAE-EB4B-8178-047D242B9EDD}"/>
              </a:ext>
            </a:extLst>
          </p:cNvPr>
          <p:cNvSpPr txBox="1"/>
          <p:nvPr/>
        </p:nvSpPr>
        <p:spPr>
          <a:xfrm>
            <a:off x="757238" y="508049"/>
            <a:ext cx="7943850" cy="369332"/>
          </a:xfrm>
          <a:prstGeom prst="rect">
            <a:avLst/>
          </a:prstGeom>
          <a:noFill/>
        </p:spPr>
        <p:txBody>
          <a:bodyPr wrap="square" rtlCol="0">
            <a:spAutoFit/>
          </a:bodyPr>
          <a:lstStyle/>
          <a:p>
            <a:r>
              <a:rPr lang="en-US" altLang="ja-JP" dirty="0"/>
              <a:t>Let us convert the </a:t>
            </a:r>
            <a:r>
              <a:rPr lang="en-US" altLang="ja-JP" dirty="0" err="1"/>
              <a:t>fchk</a:t>
            </a:r>
            <a:r>
              <a:rPr lang="en-US" altLang="ja-JP" dirty="0"/>
              <a:t> file to </a:t>
            </a:r>
            <a:r>
              <a:rPr lang="en-US" altLang="ja-JP" dirty="0" err="1"/>
              <a:t>minfo</a:t>
            </a:r>
            <a:r>
              <a:rPr lang="en-US" altLang="ja-JP" dirty="0"/>
              <a:t> file,</a:t>
            </a:r>
          </a:p>
        </p:txBody>
      </p:sp>
      <p:sp>
        <p:nvSpPr>
          <p:cNvPr id="5" name="テキスト ボックス 4">
            <a:extLst>
              <a:ext uri="{FF2B5EF4-FFF2-40B4-BE49-F238E27FC236}">
                <a16:creationId xmlns:a16="http://schemas.microsoft.com/office/drawing/2014/main" id="{FAF93075-48EA-B842-B915-BB584A33E31B}"/>
              </a:ext>
            </a:extLst>
          </p:cNvPr>
          <p:cNvSpPr txBox="1"/>
          <p:nvPr/>
        </p:nvSpPr>
        <p:spPr>
          <a:xfrm>
            <a:off x="1015038" y="1028104"/>
            <a:ext cx="7457450" cy="276999"/>
          </a:xfrm>
          <a:prstGeom prst="rect">
            <a:avLst/>
          </a:prstGeom>
          <a:noFill/>
          <a:ln>
            <a:solidFill>
              <a:srgbClr val="00B050"/>
            </a:solidFill>
          </a:ln>
        </p:spPr>
        <p:txBody>
          <a:bodyPr wrap="square" rtlCol="0">
            <a:spAutoFit/>
          </a:bodyPr>
          <a:lstStyle/>
          <a:p>
            <a:r>
              <a:rPr lang="en-US" altLang="ja-JP" sz="1200" dirty="0">
                <a:latin typeface="Courier" charset="0"/>
                <a:ea typeface="Courier" charset="0"/>
                <a:cs typeface="Courier" charset="0"/>
              </a:rPr>
              <a:t>&gt; java -</a:t>
            </a:r>
            <a:r>
              <a:rPr lang="en-US" altLang="ja-JP" sz="1200" dirty="0" err="1">
                <a:latin typeface="Courier" charset="0"/>
                <a:ea typeface="Courier" charset="0"/>
                <a:cs typeface="Courier" charset="0"/>
              </a:rPr>
              <a:t>cp</a:t>
            </a:r>
            <a:r>
              <a:rPr lang="en-US" altLang="ja-JP" sz="1200" dirty="0">
                <a:latin typeface="Courier" charset="0"/>
                <a:ea typeface="Courier" charset="0"/>
                <a:cs typeface="Courier" charset="0"/>
              </a:rPr>
              <a:t> "/path/to/sindo-4.0/jar/*" Fchk2Minfo h2co-b3lyp-dz</a:t>
            </a:r>
          </a:p>
        </p:txBody>
      </p:sp>
      <p:sp>
        <p:nvSpPr>
          <p:cNvPr id="6" name="テキスト ボックス 5">
            <a:extLst>
              <a:ext uri="{FF2B5EF4-FFF2-40B4-BE49-F238E27FC236}">
                <a16:creationId xmlns:a16="http://schemas.microsoft.com/office/drawing/2014/main" id="{8C4185C9-8067-D14E-9865-91D2C714C761}"/>
              </a:ext>
            </a:extLst>
          </p:cNvPr>
          <p:cNvSpPr txBox="1"/>
          <p:nvPr/>
        </p:nvSpPr>
        <p:spPr>
          <a:xfrm>
            <a:off x="1314450" y="1385886"/>
            <a:ext cx="6429132" cy="369332"/>
          </a:xfrm>
          <a:prstGeom prst="rect">
            <a:avLst/>
          </a:prstGeom>
          <a:noFill/>
        </p:spPr>
        <p:txBody>
          <a:bodyPr wrap="none" rtlCol="0">
            <a:spAutoFit/>
          </a:bodyPr>
          <a:lstStyle/>
          <a:p>
            <a:pPr marL="285750" indent="-285750">
              <a:buFontTx/>
              <a:buChar char="-"/>
            </a:pPr>
            <a:r>
              <a:rPr lang="en-US" altLang="ja-JP" dirty="0"/>
              <a:t>the argument after Fchk2Minfo is the </a:t>
            </a:r>
            <a:r>
              <a:rPr lang="en-US" altLang="ja-JP" dirty="0" err="1"/>
              <a:t>basename</a:t>
            </a:r>
            <a:r>
              <a:rPr lang="en-US" altLang="ja-JP" dirty="0"/>
              <a:t> of output files.</a:t>
            </a:r>
          </a:p>
        </p:txBody>
      </p:sp>
      <p:sp>
        <p:nvSpPr>
          <p:cNvPr id="7" name="テキスト ボックス 6">
            <a:extLst>
              <a:ext uri="{FF2B5EF4-FFF2-40B4-BE49-F238E27FC236}">
                <a16:creationId xmlns:a16="http://schemas.microsoft.com/office/drawing/2014/main" id="{2D749E3E-7087-984D-838C-9940277A9359}"/>
              </a:ext>
            </a:extLst>
          </p:cNvPr>
          <p:cNvSpPr txBox="1"/>
          <p:nvPr/>
        </p:nvSpPr>
        <p:spPr>
          <a:xfrm>
            <a:off x="1015038" y="2511177"/>
            <a:ext cx="7457450" cy="646331"/>
          </a:xfrm>
          <a:prstGeom prst="rect">
            <a:avLst/>
          </a:prstGeom>
          <a:noFill/>
          <a:ln>
            <a:solidFill>
              <a:srgbClr val="00B050"/>
            </a:solidFill>
          </a:ln>
        </p:spPr>
        <p:txBody>
          <a:bodyPr wrap="square" rtlCol="0">
            <a:spAutoFit/>
          </a:bodyPr>
          <a:lstStyle/>
          <a:p>
            <a:r>
              <a:rPr kumimoji="1" lang="en-US" altLang="ja-JP" sz="1200" dirty="0">
                <a:latin typeface="Courier" charset="0"/>
                <a:ea typeface="Courier" charset="0"/>
                <a:cs typeface="Courier" charset="0"/>
              </a:rPr>
              <a:t>&gt; ls </a:t>
            </a:r>
            <a:r>
              <a:rPr lang="en-US" altLang="ja-JP" sz="1200" dirty="0">
                <a:latin typeface="Courier" charset="0"/>
                <a:ea typeface="Courier" charset="0"/>
                <a:cs typeface="Courier" charset="0"/>
              </a:rPr>
              <a:t>h2co-b3lyp-dz.*</a:t>
            </a:r>
            <a:endParaRPr kumimoji="1" lang="en-US" altLang="ja-JP" sz="1200" dirty="0">
              <a:latin typeface="Courier" charset="0"/>
              <a:ea typeface="Courier" charset="0"/>
              <a:cs typeface="Courier" charset="0"/>
            </a:endParaRPr>
          </a:p>
          <a:p>
            <a:r>
              <a:rPr lang="en-US" altLang="ja-JP" sz="1200" dirty="0">
                <a:latin typeface="Courier" charset="0"/>
                <a:ea typeface="Courier" charset="0"/>
                <a:cs typeface="Courier" charset="0"/>
              </a:rPr>
              <a:t>h2co-b3lyp-dz.chk   h2co-b3lyp-dz.fchk  h2co-b3lyp-dz.inp   h2co-b3lyp-dz.out</a:t>
            </a:r>
          </a:p>
          <a:p>
            <a:r>
              <a:rPr lang="en-US" altLang="ja-JP" sz="1200" dirty="0">
                <a:solidFill>
                  <a:srgbClr val="FF0000"/>
                </a:solidFill>
                <a:latin typeface="Courier" charset="0"/>
                <a:ea typeface="Courier" charset="0"/>
                <a:cs typeface="Courier" charset="0"/>
              </a:rPr>
              <a:t>h2co-b3lyp-dz.minfo</a:t>
            </a:r>
            <a:endParaRPr kumimoji="1" lang="en-US" altLang="ja-JP" sz="1200" dirty="0">
              <a:solidFill>
                <a:srgbClr val="FF0000"/>
              </a:solidFill>
              <a:latin typeface="Courier" charset="0"/>
              <a:ea typeface="Courier" charset="0"/>
              <a:cs typeface="Courier" charset="0"/>
            </a:endParaRPr>
          </a:p>
        </p:txBody>
      </p:sp>
      <p:sp>
        <p:nvSpPr>
          <p:cNvPr id="8" name="テキスト ボックス 7">
            <a:extLst>
              <a:ext uri="{FF2B5EF4-FFF2-40B4-BE49-F238E27FC236}">
                <a16:creationId xmlns:a16="http://schemas.microsoft.com/office/drawing/2014/main" id="{2F958FFC-C467-7846-B006-20E5D08B15EE}"/>
              </a:ext>
            </a:extLst>
          </p:cNvPr>
          <p:cNvSpPr txBox="1"/>
          <p:nvPr/>
        </p:nvSpPr>
        <p:spPr>
          <a:xfrm>
            <a:off x="757238" y="1988840"/>
            <a:ext cx="7943850" cy="369332"/>
          </a:xfrm>
          <a:prstGeom prst="rect">
            <a:avLst/>
          </a:prstGeom>
          <a:noFill/>
        </p:spPr>
        <p:txBody>
          <a:bodyPr wrap="square" rtlCol="0">
            <a:spAutoFit/>
          </a:bodyPr>
          <a:lstStyle/>
          <a:p>
            <a:r>
              <a:rPr lang="en-US" altLang="ja-JP" dirty="0"/>
              <a:t>You will find a </a:t>
            </a:r>
            <a:r>
              <a:rPr lang="en-US" altLang="ja-JP" dirty="0" err="1"/>
              <a:t>minfo</a:t>
            </a:r>
            <a:r>
              <a:rPr lang="en-US" altLang="ja-JP" dirty="0"/>
              <a:t> file,</a:t>
            </a:r>
          </a:p>
        </p:txBody>
      </p:sp>
    </p:spTree>
    <p:extLst>
      <p:ext uri="{BB962C8B-B14F-4D97-AF65-F5344CB8AC3E}">
        <p14:creationId xmlns:p14="http://schemas.microsoft.com/office/powerpoint/2010/main" val="180970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C6BE7C4-72BB-0C4D-AC50-C64D67BAD54D}"/>
              </a:ext>
            </a:extLst>
          </p:cNvPr>
          <p:cNvSpPr>
            <a:spLocks noGrp="1"/>
          </p:cNvSpPr>
          <p:nvPr>
            <p:ph type="sldNum" sz="quarter" idx="12"/>
          </p:nvPr>
        </p:nvSpPr>
        <p:spPr/>
        <p:txBody>
          <a:bodyPr/>
          <a:lstStyle/>
          <a:p>
            <a:fld id="{7D34BB6B-1E1A-9541-9560-488905BF54FF}" type="slidenum">
              <a:rPr kumimoji="1" lang="ja-JP" altLang="en-US" smtClean="0"/>
              <a:t>5</a:t>
            </a:fld>
            <a:endParaRPr kumimoji="1" lang="ja-JP" altLang="en-US"/>
          </a:p>
        </p:txBody>
      </p:sp>
      <p:sp>
        <p:nvSpPr>
          <p:cNvPr id="3" name="テキスト ボックス 2">
            <a:extLst>
              <a:ext uri="{FF2B5EF4-FFF2-40B4-BE49-F238E27FC236}">
                <a16:creationId xmlns:a16="http://schemas.microsoft.com/office/drawing/2014/main" id="{9399EC92-518B-474E-86D8-A5FA421F0DB6}"/>
              </a:ext>
            </a:extLst>
          </p:cNvPr>
          <p:cNvSpPr txBox="1"/>
          <p:nvPr/>
        </p:nvSpPr>
        <p:spPr>
          <a:xfrm>
            <a:off x="391885" y="328616"/>
            <a:ext cx="1525610" cy="461665"/>
          </a:xfrm>
          <a:prstGeom prst="rect">
            <a:avLst/>
          </a:prstGeom>
          <a:noFill/>
        </p:spPr>
        <p:txBody>
          <a:bodyPr wrap="none" rtlCol="0">
            <a:spAutoFit/>
          </a:bodyPr>
          <a:lstStyle/>
          <a:p>
            <a:pPr>
              <a:defRPr/>
            </a:pPr>
            <a:r>
              <a:rPr lang="en-US" altLang="ja-JP" sz="2400" dirty="0">
                <a:solidFill>
                  <a:srgbClr val="000000"/>
                </a:solidFill>
                <a:cs typeface="メイリオ" charset="-128"/>
              </a:rPr>
              <a:t>1.qff_h2co</a:t>
            </a:r>
          </a:p>
        </p:txBody>
      </p:sp>
      <p:sp>
        <p:nvSpPr>
          <p:cNvPr id="4" name="テキスト ボックス 3">
            <a:extLst>
              <a:ext uri="{FF2B5EF4-FFF2-40B4-BE49-F238E27FC236}">
                <a16:creationId xmlns:a16="http://schemas.microsoft.com/office/drawing/2014/main" id="{DA1D859F-B4EC-3647-9AEE-8202554E463D}"/>
              </a:ext>
            </a:extLst>
          </p:cNvPr>
          <p:cNvSpPr txBox="1"/>
          <p:nvPr/>
        </p:nvSpPr>
        <p:spPr>
          <a:xfrm>
            <a:off x="757238" y="1321540"/>
            <a:ext cx="7943850" cy="646331"/>
          </a:xfrm>
          <a:prstGeom prst="rect">
            <a:avLst/>
          </a:prstGeom>
          <a:noFill/>
        </p:spPr>
        <p:txBody>
          <a:bodyPr wrap="square" rtlCol="0">
            <a:spAutoFit/>
          </a:bodyPr>
          <a:lstStyle/>
          <a:p>
            <a:r>
              <a:rPr kumimoji="1" lang="en-US" altLang="ja-JP" dirty="0"/>
              <a:t>Proceed to </a:t>
            </a:r>
            <a:r>
              <a:rPr lang="en-US" altLang="ja-JP" dirty="0"/>
              <a:t>1.qff_h2co/</a:t>
            </a:r>
            <a:r>
              <a:rPr kumimoji="1" lang="en-US" altLang="ja-JP" dirty="0"/>
              <a:t>1-1.standard to find input files to </a:t>
            </a:r>
            <a:r>
              <a:rPr lang="en-US" altLang="ja-JP" dirty="0"/>
              <a:t>generate quartic force field (QFF) </a:t>
            </a:r>
            <a:r>
              <a:rPr kumimoji="1" lang="en-US" altLang="ja-JP" dirty="0"/>
              <a:t>for formaldehyde,</a:t>
            </a:r>
            <a:endParaRPr kumimoji="1" lang="ja-JP" altLang="en-US"/>
          </a:p>
        </p:txBody>
      </p:sp>
      <p:sp>
        <p:nvSpPr>
          <p:cNvPr id="5" name="テキスト ボックス 4">
            <a:extLst>
              <a:ext uri="{FF2B5EF4-FFF2-40B4-BE49-F238E27FC236}">
                <a16:creationId xmlns:a16="http://schemas.microsoft.com/office/drawing/2014/main" id="{356AD7A4-BE82-AB44-93F6-C7231A4362A6}"/>
              </a:ext>
            </a:extLst>
          </p:cNvPr>
          <p:cNvSpPr txBox="1"/>
          <p:nvPr/>
        </p:nvSpPr>
        <p:spPr>
          <a:xfrm>
            <a:off x="1015038" y="2168497"/>
            <a:ext cx="6600199" cy="646331"/>
          </a:xfrm>
          <a:prstGeom prst="rect">
            <a:avLst/>
          </a:prstGeom>
          <a:noFill/>
          <a:ln>
            <a:solidFill>
              <a:srgbClr val="00B050"/>
            </a:solidFill>
          </a:ln>
        </p:spPr>
        <p:txBody>
          <a:bodyPr wrap="square" rtlCol="0">
            <a:spAutoFit/>
          </a:bodyPr>
          <a:lstStyle/>
          <a:p>
            <a:r>
              <a:rPr kumimoji="1" lang="en-US" altLang="ja-JP" sz="1200" dirty="0">
                <a:latin typeface="Courier" charset="0"/>
                <a:ea typeface="Courier" charset="0"/>
                <a:cs typeface="Courier" charset="0"/>
              </a:rPr>
              <a:t>&gt; </a:t>
            </a:r>
            <a:r>
              <a:rPr lang="en-US" altLang="ja-JP" sz="1200" dirty="0">
                <a:latin typeface="Courier" charset="0"/>
                <a:ea typeface="Courier" charset="0"/>
                <a:cs typeface="Courier" charset="0"/>
              </a:rPr>
              <a:t>cd 1.qff_h2co/1-1.standard</a:t>
            </a:r>
            <a:endParaRPr kumimoji="1" lang="en-US" altLang="ja-JP" sz="1200" dirty="0">
              <a:latin typeface="Courier" charset="0"/>
              <a:ea typeface="Courier" charset="0"/>
              <a:cs typeface="Courier" charset="0"/>
            </a:endParaRPr>
          </a:p>
          <a:p>
            <a:r>
              <a:rPr kumimoji="1" lang="en-US" altLang="ja-JP" sz="1200" dirty="0">
                <a:latin typeface="Courier" charset="0"/>
                <a:ea typeface="Courier" charset="0"/>
                <a:cs typeface="Courier" charset="0"/>
              </a:rPr>
              <a:t>&gt; ls</a:t>
            </a:r>
          </a:p>
          <a:p>
            <a:r>
              <a:rPr lang="en-US" altLang="ja-JP" sz="1200" dirty="0" err="1">
                <a:latin typeface="Courier" charset="0"/>
                <a:ea typeface="Courier" charset="0"/>
                <a:cs typeface="Courier" charset="0"/>
              </a:rPr>
              <a:t>GaussianTemplate</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makePES.xml</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resources.info</a:t>
            </a:r>
            <a:r>
              <a:rPr lang="en-US" altLang="ja-JP" sz="1200" dirty="0">
                <a:latin typeface="Courier" charset="0"/>
                <a:ea typeface="Courier" charset="0"/>
                <a:cs typeface="Courier" charset="0"/>
              </a:rPr>
              <a:t>    log/</a:t>
            </a:r>
            <a:endParaRPr kumimoji="1" lang="en-US" altLang="ja-JP" sz="12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1DCA2C49-8B6B-5D4E-A654-65FDA3231C80}"/>
              </a:ext>
            </a:extLst>
          </p:cNvPr>
          <p:cNvSpPr txBox="1"/>
          <p:nvPr/>
        </p:nvSpPr>
        <p:spPr>
          <a:xfrm>
            <a:off x="442913" y="980728"/>
            <a:ext cx="7943850" cy="369332"/>
          </a:xfrm>
          <a:prstGeom prst="rect">
            <a:avLst/>
          </a:prstGeom>
          <a:noFill/>
        </p:spPr>
        <p:txBody>
          <a:bodyPr wrap="square" rtlCol="0">
            <a:spAutoFit/>
          </a:bodyPr>
          <a:lstStyle/>
          <a:p>
            <a:r>
              <a:rPr lang="en-US" altLang="ja-JP" dirty="0"/>
              <a:t>1-1.standard</a:t>
            </a:r>
            <a:endParaRPr kumimoji="1" lang="ja-JP" altLang="en-US"/>
          </a:p>
        </p:txBody>
      </p:sp>
      <p:sp>
        <p:nvSpPr>
          <p:cNvPr id="7" name="テキスト ボックス 6">
            <a:extLst>
              <a:ext uri="{FF2B5EF4-FFF2-40B4-BE49-F238E27FC236}">
                <a16:creationId xmlns:a16="http://schemas.microsoft.com/office/drawing/2014/main" id="{76970B83-7B75-E44F-B6ED-7BB9756F522C}"/>
              </a:ext>
            </a:extLst>
          </p:cNvPr>
          <p:cNvSpPr txBox="1"/>
          <p:nvPr/>
        </p:nvSpPr>
        <p:spPr>
          <a:xfrm>
            <a:off x="436790" y="3052275"/>
            <a:ext cx="1709058" cy="369332"/>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dirty="0" err="1"/>
              <a:t>makePES.xml</a:t>
            </a:r>
            <a:endParaRPr kumimoji="1" lang="ja-JP" altLang="en-US"/>
          </a:p>
        </p:txBody>
      </p:sp>
      <p:sp>
        <p:nvSpPr>
          <p:cNvPr id="10" name="テキスト ボックス 9">
            <a:extLst>
              <a:ext uri="{FF2B5EF4-FFF2-40B4-BE49-F238E27FC236}">
                <a16:creationId xmlns:a16="http://schemas.microsoft.com/office/drawing/2014/main" id="{F04D4C65-CC2F-6D44-910B-80E0AE1EB7E0}"/>
              </a:ext>
            </a:extLst>
          </p:cNvPr>
          <p:cNvSpPr txBox="1"/>
          <p:nvPr/>
        </p:nvSpPr>
        <p:spPr>
          <a:xfrm>
            <a:off x="757238" y="3394516"/>
            <a:ext cx="7943850" cy="3416320"/>
          </a:xfrm>
          <a:prstGeom prst="rect">
            <a:avLst/>
          </a:prstGeom>
          <a:noFill/>
        </p:spPr>
        <p:txBody>
          <a:bodyPr wrap="square" rtlCol="0">
            <a:spAutoFit/>
          </a:bodyPr>
          <a:lstStyle/>
          <a:p>
            <a:r>
              <a:rPr lang="en-US" altLang="ja-JP" dirty="0" err="1"/>
              <a:t>makePES.xml</a:t>
            </a:r>
            <a:r>
              <a:rPr kumimoji="1" lang="en-US" altLang="ja-JP" dirty="0"/>
              <a:t> is the main file. </a:t>
            </a:r>
            <a:r>
              <a:rPr lang="en-US" altLang="ja-JP" dirty="0"/>
              <a:t>The input options are specified in xml format (like in html tags). The section is specified by</a:t>
            </a:r>
          </a:p>
          <a:p>
            <a:endParaRPr lang="en-US" altLang="ja-JP" dirty="0"/>
          </a:p>
          <a:p>
            <a:r>
              <a:rPr lang="en-US" altLang="ja-JP" dirty="0"/>
              <a:t>&lt;</a:t>
            </a:r>
            <a:r>
              <a:rPr lang="en-US" altLang="ja-JP" dirty="0" err="1"/>
              <a:t>makePES</a:t>
            </a:r>
            <a:r>
              <a:rPr lang="en-US" altLang="ja-JP" dirty="0"/>
              <a:t>&gt; … &lt;/</a:t>
            </a:r>
            <a:r>
              <a:rPr lang="en-US" altLang="ja-JP" dirty="0" err="1"/>
              <a:t>makePES</a:t>
            </a:r>
            <a:r>
              <a:rPr lang="en-US" altLang="ja-JP" dirty="0"/>
              <a:t>&gt;, &lt;</a:t>
            </a:r>
            <a:r>
              <a:rPr lang="en-US" altLang="ja-JP" dirty="0" err="1"/>
              <a:t>qchem</a:t>
            </a:r>
            <a:r>
              <a:rPr lang="en-US" altLang="ja-JP" dirty="0"/>
              <a:t>&gt; … &lt;/</a:t>
            </a:r>
            <a:r>
              <a:rPr lang="en-US" altLang="ja-JP" dirty="0" err="1"/>
              <a:t>qchem</a:t>
            </a:r>
            <a:r>
              <a:rPr lang="en-US" altLang="ja-JP" dirty="0"/>
              <a:t>&gt;</a:t>
            </a:r>
          </a:p>
          <a:p>
            <a:endParaRPr lang="en-US" altLang="ja-JP" dirty="0"/>
          </a:p>
          <a:p>
            <a:r>
              <a:rPr lang="en-US" altLang="ja-JP" dirty="0"/>
              <a:t>and so on. The options is specified in each section by,</a:t>
            </a:r>
          </a:p>
          <a:p>
            <a:endParaRPr lang="en-US" altLang="ja-JP" dirty="0"/>
          </a:p>
          <a:p>
            <a:r>
              <a:rPr lang="en-US" altLang="ja-JP" dirty="0"/>
              <a:t>&lt;key  value=“value” /&gt;</a:t>
            </a:r>
          </a:p>
          <a:p>
            <a:endParaRPr lang="en-US" altLang="ja-JP" dirty="0"/>
          </a:p>
          <a:p>
            <a:r>
              <a:rPr lang="en-US" altLang="ja-JP" dirty="0"/>
              <a:t>Comment out is possible by</a:t>
            </a:r>
          </a:p>
          <a:p>
            <a:endParaRPr lang="en-US" altLang="ja-JP" dirty="0"/>
          </a:p>
          <a:p>
            <a:r>
              <a:rPr lang="en-US" altLang="ja-JP" dirty="0"/>
              <a:t>&lt;!-- … --&gt;</a:t>
            </a:r>
          </a:p>
        </p:txBody>
      </p:sp>
    </p:spTree>
    <p:extLst>
      <p:ext uri="{BB962C8B-B14F-4D97-AF65-F5344CB8AC3E}">
        <p14:creationId xmlns:p14="http://schemas.microsoft.com/office/powerpoint/2010/main" val="1208247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F5431E4-D871-9E4E-A2E7-02CDA6711B7E}"/>
              </a:ext>
            </a:extLst>
          </p:cNvPr>
          <p:cNvSpPr>
            <a:spLocks noGrp="1"/>
          </p:cNvSpPr>
          <p:nvPr>
            <p:ph type="sldNum" sz="quarter" idx="12"/>
          </p:nvPr>
        </p:nvSpPr>
        <p:spPr/>
        <p:txBody>
          <a:bodyPr/>
          <a:lstStyle/>
          <a:p>
            <a:fld id="{7D34BB6B-1E1A-9541-9560-488905BF54FF}" type="slidenum">
              <a:rPr kumimoji="1" lang="ja-JP" altLang="en-US" smtClean="0"/>
              <a:t>6</a:t>
            </a:fld>
            <a:endParaRPr kumimoji="1" lang="ja-JP" altLang="en-US"/>
          </a:p>
        </p:txBody>
      </p:sp>
      <p:sp>
        <p:nvSpPr>
          <p:cNvPr id="3" name="テキスト ボックス 2">
            <a:extLst>
              <a:ext uri="{FF2B5EF4-FFF2-40B4-BE49-F238E27FC236}">
                <a16:creationId xmlns:a16="http://schemas.microsoft.com/office/drawing/2014/main" id="{A39CF5E3-54F5-6145-87AD-F043BEF81932}"/>
              </a:ext>
            </a:extLst>
          </p:cNvPr>
          <p:cNvSpPr txBox="1"/>
          <p:nvPr/>
        </p:nvSpPr>
        <p:spPr>
          <a:xfrm>
            <a:off x="1106844" y="1149414"/>
            <a:ext cx="6620274" cy="4524315"/>
          </a:xfrm>
          <a:prstGeom prst="rect">
            <a:avLst/>
          </a:prstGeom>
          <a:noFill/>
        </p:spPr>
        <p:txBody>
          <a:bodyPr wrap="none" rtlCol="0">
            <a:spAutoFit/>
          </a:bodyPr>
          <a:lstStyle/>
          <a:p>
            <a:r>
              <a:rPr lang="en-US" altLang="ja-JP" dirty="0"/>
              <a:t>&lt;</a:t>
            </a:r>
            <a:r>
              <a:rPr lang="en-US" altLang="ja-JP" dirty="0" err="1"/>
              <a:t>makePES</a:t>
            </a:r>
            <a:r>
              <a:rPr lang="en-US" altLang="ja-JP" dirty="0"/>
              <a:t>&gt;</a:t>
            </a:r>
          </a:p>
          <a:p>
            <a:r>
              <a:rPr lang="en-US" altLang="ja-JP" dirty="0"/>
              <a:t>   &lt;</a:t>
            </a:r>
            <a:r>
              <a:rPr lang="en-US" altLang="ja-JP" dirty="0" err="1"/>
              <a:t>minfoFile</a:t>
            </a:r>
            <a:r>
              <a:rPr lang="en-US" altLang="ja-JP" dirty="0"/>
              <a:t>   value="../../0.harmonic_h2co/h2co-b3lyp-dz.minfo" /&gt;</a:t>
            </a:r>
          </a:p>
          <a:p>
            <a:r>
              <a:rPr lang="en-US" altLang="ja-JP" dirty="0"/>
              <a:t>   &lt;MR          value="3" /&gt;</a:t>
            </a:r>
          </a:p>
          <a:p>
            <a:r>
              <a:rPr lang="en-US" altLang="ja-JP" dirty="0"/>
              <a:t>   &lt;</a:t>
            </a:r>
            <a:r>
              <a:rPr lang="en-US" altLang="ja-JP" dirty="0" err="1"/>
              <a:t>qchem</a:t>
            </a:r>
            <a:r>
              <a:rPr lang="en-US" altLang="ja-JP" dirty="0"/>
              <a:t>&gt;</a:t>
            </a:r>
          </a:p>
          <a:p>
            <a:r>
              <a:rPr lang="en-US" altLang="ja-JP" dirty="0"/>
              <a:t>      &lt;program   value="gaussian" /&gt;</a:t>
            </a:r>
          </a:p>
          <a:p>
            <a:r>
              <a:rPr lang="en-US" altLang="ja-JP" dirty="0"/>
              <a:t>      &lt;</a:t>
            </a:r>
            <a:r>
              <a:rPr lang="en-US" altLang="ja-JP" dirty="0" err="1"/>
              <a:t>dryrun</a:t>
            </a:r>
            <a:r>
              <a:rPr lang="en-US" altLang="ja-JP" dirty="0"/>
              <a:t>      value="false"/&gt;</a:t>
            </a:r>
          </a:p>
          <a:p>
            <a:r>
              <a:rPr lang="en-US" altLang="ja-JP" dirty="0"/>
              <a:t>      &lt;</a:t>
            </a:r>
            <a:r>
              <a:rPr lang="en-US" altLang="ja-JP" dirty="0" err="1"/>
              <a:t>removefiles</a:t>
            </a:r>
            <a:r>
              <a:rPr lang="en-US" altLang="ja-JP" dirty="0"/>
              <a:t> value="true" /&gt;</a:t>
            </a:r>
          </a:p>
          <a:p>
            <a:r>
              <a:rPr lang="en-US" altLang="ja-JP" dirty="0"/>
              <a:t>      &lt;title       value="B3LYP/cc-</a:t>
            </a:r>
            <a:r>
              <a:rPr lang="en-US" altLang="ja-JP" dirty="0" err="1"/>
              <a:t>pVDZ</a:t>
            </a:r>
            <a:r>
              <a:rPr lang="en-US" altLang="ja-JP" dirty="0"/>
              <a:t>" /&gt;</a:t>
            </a:r>
          </a:p>
          <a:p>
            <a:r>
              <a:rPr lang="en-US" altLang="ja-JP" dirty="0"/>
              <a:t>      &lt;template    value="</a:t>
            </a:r>
            <a:r>
              <a:rPr lang="en-US" altLang="ja-JP" dirty="0" err="1"/>
              <a:t>GaussianTemplate</a:t>
            </a:r>
            <a:r>
              <a:rPr lang="en-US" altLang="ja-JP" dirty="0"/>
              <a:t>" /&gt;</a:t>
            </a:r>
          </a:p>
          <a:p>
            <a:r>
              <a:rPr lang="en-US" altLang="ja-JP" dirty="0"/>
              <a:t>   &lt;/</a:t>
            </a:r>
            <a:r>
              <a:rPr lang="en-US" altLang="ja-JP" dirty="0" err="1"/>
              <a:t>qchem</a:t>
            </a:r>
            <a:r>
              <a:rPr lang="en-US" altLang="ja-JP" dirty="0"/>
              <a:t>&gt;</a:t>
            </a:r>
          </a:p>
          <a:p>
            <a:r>
              <a:rPr lang="en-US" altLang="ja-JP" dirty="0"/>
              <a:t>   &lt;</a:t>
            </a:r>
            <a:r>
              <a:rPr lang="en-US" altLang="ja-JP" dirty="0" err="1"/>
              <a:t>qff</a:t>
            </a:r>
            <a:r>
              <a:rPr lang="en-US" altLang="ja-JP" dirty="0"/>
              <a:t>&gt;</a:t>
            </a:r>
          </a:p>
          <a:p>
            <a:r>
              <a:rPr lang="en-US" altLang="ja-JP" dirty="0"/>
              <a:t>      &lt;</a:t>
            </a:r>
            <a:r>
              <a:rPr lang="en-US" altLang="ja-JP" dirty="0" err="1"/>
              <a:t>stepsize</a:t>
            </a:r>
            <a:r>
              <a:rPr lang="en-US" altLang="ja-JP" dirty="0"/>
              <a:t>  value="0.5" /&gt;</a:t>
            </a:r>
          </a:p>
          <a:p>
            <a:r>
              <a:rPr lang="en-US" altLang="ja-JP" dirty="0"/>
              <a:t>      &lt;</a:t>
            </a:r>
            <a:r>
              <a:rPr lang="en-US" altLang="ja-JP" dirty="0" err="1"/>
              <a:t>ndifftype</a:t>
            </a:r>
            <a:r>
              <a:rPr lang="en-US" altLang="ja-JP" dirty="0"/>
              <a:t> value="</a:t>
            </a:r>
            <a:r>
              <a:rPr lang="en-US" altLang="ja-JP" dirty="0" err="1"/>
              <a:t>hess</a:t>
            </a:r>
            <a:r>
              <a:rPr lang="en-US" altLang="ja-JP" dirty="0"/>
              <a:t>"/&gt;</a:t>
            </a:r>
          </a:p>
          <a:p>
            <a:r>
              <a:rPr lang="en-US" altLang="ja-JP" dirty="0"/>
              <a:t>      &lt;</a:t>
            </a:r>
            <a:r>
              <a:rPr lang="en-US" altLang="ja-JP" dirty="0" err="1"/>
              <a:t>mopfile</a:t>
            </a:r>
            <a:r>
              <a:rPr lang="en-US" altLang="ja-JP" dirty="0"/>
              <a:t>   value="prop_no_1.mop" /&gt;</a:t>
            </a:r>
          </a:p>
          <a:p>
            <a:r>
              <a:rPr lang="en-US" altLang="ja-JP" dirty="0"/>
              <a:t>   &lt;/</a:t>
            </a:r>
            <a:r>
              <a:rPr lang="en-US" altLang="ja-JP" dirty="0" err="1"/>
              <a:t>qff</a:t>
            </a:r>
            <a:r>
              <a:rPr lang="en-US" altLang="ja-JP" dirty="0"/>
              <a:t>&gt;</a:t>
            </a:r>
          </a:p>
          <a:p>
            <a:r>
              <a:rPr lang="en-US" altLang="ja-JP" dirty="0"/>
              <a:t>&lt;/</a:t>
            </a:r>
            <a:r>
              <a:rPr lang="en-US" altLang="ja-JP" dirty="0" err="1"/>
              <a:t>makePES</a:t>
            </a:r>
            <a:r>
              <a:rPr lang="en-US" altLang="ja-JP" dirty="0"/>
              <a:t>&gt;</a:t>
            </a:r>
            <a:endParaRPr kumimoji="1" lang="ja-JP" altLang="en-US"/>
          </a:p>
        </p:txBody>
      </p:sp>
    </p:spTree>
    <p:extLst>
      <p:ext uri="{BB962C8B-B14F-4D97-AF65-F5344CB8AC3E}">
        <p14:creationId xmlns:p14="http://schemas.microsoft.com/office/powerpoint/2010/main" val="1049645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7</a:t>
            </a:fld>
            <a:endParaRPr kumimoji="1" lang="ja-JP" altLang="en-US"/>
          </a:p>
        </p:txBody>
      </p:sp>
      <p:sp>
        <p:nvSpPr>
          <p:cNvPr id="3" name="テキスト ボックス 2"/>
          <p:cNvSpPr txBox="1"/>
          <p:nvPr/>
        </p:nvSpPr>
        <p:spPr>
          <a:xfrm>
            <a:off x="1439333" y="4351868"/>
            <a:ext cx="620426" cy="338554"/>
          </a:xfrm>
          <a:prstGeom prst="rect">
            <a:avLst/>
          </a:prstGeom>
          <a:noFill/>
        </p:spPr>
        <p:txBody>
          <a:bodyPr wrap="none" rtlCol="0">
            <a:spAutoFit/>
          </a:bodyPr>
          <a:lstStyle/>
          <a:p>
            <a:r>
              <a:rPr kumimoji="1" lang="en-US" altLang="ja-JP" sz="1600" dirty="0"/>
              <a:t>&lt;</a:t>
            </a:r>
            <a:r>
              <a:rPr kumimoji="1" lang="en-US" altLang="ja-JP" sz="1600" dirty="0" err="1"/>
              <a:t>qff</a:t>
            </a:r>
            <a:r>
              <a:rPr kumimoji="1" lang="en-US" altLang="ja-JP" sz="1600" dirty="0"/>
              <a:t>&gt;</a:t>
            </a:r>
            <a:endParaRPr kumimoji="1" lang="ja-JP" altLang="en-US" sz="1600" dirty="0"/>
          </a:p>
        </p:txBody>
      </p:sp>
      <p:sp>
        <p:nvSpPr>
          <p:cNvPr id="4" name="テキスト ボックス 3"/>
          <p:cNvSpPr txBox="1"/>
          <p:nvPr/>
        </p:nvSpPr>
        <p:spPr>
          <a:xfrm>
            <a:off x="1676400" y="812800"/>
            <a:ext cx="4131580" cy="338554"/>
          </a:xfrm>
          <a:prstGeom prst="rect">
            <a:avLst/>
          </a:prstGeom>
          <a:noFill/>
        </p:spPr>
        <p:txBody>
          <a:bodyPr wrap="none" rtlCol="0">
            <a:spAutoFit/>
          </a:bodyPr>
          <a:lstStyle/>
          <a:p>
            <a:r>
              <a:rPr kumimoji="1" lang="en-US" altLang="ja-JP" sz="1600" dirty="0"/>
              <a:t>key and value are case insensitive unless noted.</a:t>
            </a:r>
            <a:endParaRPr kumimoji="1" lang="ja-JP" altLang="en-US" sz="1600" dirty="0"/>
          </a:p>
        </p:txBody>
      </p:sp>
      <p:sp>
        <p:nvSpPr>
          <p:cNvPr id="5" name="テキスト ボックス 4"/>
          <p:cNvSpPr txBox="1"/>
          <p:nvPr/>
        </p:nvSpPr>
        <p:spPr>
          <a:xfrm>
            <a:off x="1049867" y="457200"/>
            <a:ext cx="2053063" cy="338554"/>
          </a:xfrm>
          <a:prstGeom prst="rect">
            <a:avLst/>
          </a:prstGeom>
          <a:noFill/>
        </p:spPr>
        <p:txBody>
          <a:bodyPr wrap="none" rtlCol="0">
            <a:spAutoFit/>
          </a:bodyPr>
          <a:lstStyle/>
          <a:p>
            <a:r>
              <a:rPr kumimoji="1" lang="en-US" altLang="ja-JP" sz="1600" dirty="0"/>
              <a:t>&lt;key  value=“value” /&gt;</a:t>
            </a:r>
            <a:endParaRPr kumimoji="1" lang="ja-JP" altLang="en-US" sz="1600" dirty="0"/>
          </a:p>
        </p:txBody>
      </p:sp>
      <p:sp>
        <p:nvSpPr>
          <p:cNvPr id="6" name="テキスト ボックス 5"/>
          <p:cNvSpPr txBox="1"/>
          <p:nvPr/>
        </p:nvSpPr>
        <p:spPr>
          <a:xfrm>
            <a:off x="1693334" y="2929467"/>
            <a:ext cx="1142108" cy="338554"/>
          </a:xfrm>
          <a:prstGeom prst="rect">
            <a:avLst/>
          </a:prstGeom>
          <a:noFill/>
        </p:spPr>
        <p:txBody>
          <a:bodyPr wrap="none" rtlCol="0">
            <a:spAutoFit/>
          </a:bodyPr>
          <a:lstStyle/>
          <a:p>
            <a:r>
              <a:rPr kumimoji="1" lang="en-US" altLang="ja-JP" sz="1600" dirty="0"/>
              <a:t>&lt;template&gt;</a:t>
            </a:r>
            <a:endParaRPr kumimoji="1" lang="ja-JP" altLang="en-US" sz="1600" dirty="0"/>
          </a:p>
        </p:txBody>
      </p:sp>
      <p:sp>
        <p:nvSpPr>
          <p:cNvPr id="7" name="テキスト ボックス 6"/>
          <p:cNvSpPr txBox="1"/>
          <p:nvPr/>
        </p:nvSpPr>
        <p:spPr>
          <a:xfrm>
            <a:off x="1964267" y="3183467"/>
            <a:ext cx="2369559" cy="338554"/>
          </a:xfrm>
          <a:prstGeom prst="rect">
            <a:avLst/>
          </a:prstGeom>
          <a:noFill/>
        </p:spPr>
        <p:txBody>
          <a:bodyPr wrap="none" rtlCol="0">
            <a:spAutoFit/>
          </a:bodyPr>
          <a:lstStyle/>
          <a:p>
            <a:r>
              <a:rPr kumimoji="1" lang="en-US" altLang="ja-JP" sz="1600"/>
              <a:t>xml: yes or no (default no)</a:t>
            </a:r>
            <a:endParaRPr kumimoji="1" lang="ja-JP" altLang="en-US" sz="1600" dirty="0"/>
          </a:p>
        </p:txBody>
      </p:sp>
      <p:sp>
        <p:nvSpPr>
          <p:cNvPr id="8" name="テキスト ボックス 7"/>
          <p:cNvSpPr txBox="1"/>
          <p:nvPr/>
        </p:nvSpPr>
        <p:spPr>
          <a:xfrm>
            <a:off x="1337734" y="2099733"/>
            <a:ext cx="957313" cy="338554"/>
          </a:xfrm>
          <a:prstGeom prst="rect">
            <a:avLst/>
          </a:prstGeom>
          <a:noFill/>
        </p:spPr>
        <p:txBody>
          <a:bodyPr wrap="none" rtlCol="0">
            <a:spAutoFit/>
          </a:bodyPr>
          <a:lstStyle/>
          <a:p>
            <a:r>
              <a:rPr kumimoji="1" lang="en-US" altLang="ja-JP" sz="1600" dirty="0"/>
              <a:t>&lt;</a:t>
            </a:r>
            <a:r>
              <a:rPr kumimoji="1" lang="en-US" altLang="ja-JP" sz="1600" dirty="0" err="1"/>
              <a:t>qchem</a:t>
            </a:r>
            <a:r>
              <a:rPr kumimoji="1" lang="en-US" altLang="ja-JP" sz="1600" dirty="0"/>
              <a:t>&gt;</a:t>
            </a:r>
            <a:endParaRPr kumimoji="1" lang="ja-JP" altLang="en-US" sz="1600" dirty="0"/>
          </a:p>
        </p:txBody>
      </p:sp>
      <p:sp>
        <p:nvSpPr>
          <p:cNvPr id="11" name="テキスト ボックス 10"/>
          <p:cNvSpPr txBox="1"/>
          <p:nvPr/>
        </p:nvSpPr>
        <p:spPr>
          <a:xfrm>
            <a:off x="1049867" y="1540934"/>
            <a:ext cx="1139671" cy="338554"/>
          </a:xfrm>
          <a:prstGeom prst="rect">
            <a:avLst/>
          </a:prstGeom>
          <a:noFill/>
        </p:spPr>
        <p:txBody>
          <a:bodyPr wrap="none" rtlCol="0">
            <a:spAutoFit/>
          </a:bodyPr>
          <a:lstStyle/>
          <a:p>
            <a:r>
              <a:rPr kumimoji="1" lang="en-US" altLang="ja-JP" sz="1600" dirty="0"/>
              <a:t>&lt;</a:t>
            </a:r>
            <a:r>
              <a:rPr kumimoji="1" lang="en-US" altLang="ja-JP" sz="1600" dirty="0" err="1"/>
              <a:t>makePES</a:t>
            </a:r>
            <a:r>
              <a:rPr kumimoji="1" lang="en-US" altLang="ja-JP" sz="1600" dirty="0"/>
              <a:t>&gt;</a:t>
            </a:r>
            <a:endParaRPr kumimoji="1" lang="ja-JP" altLang="en-US" sz="1600" dirty="0"/>
          </a:p>
        </p:txBody>
      </p:sp>
      <p:sp>
        <p:nvSpPr>
          <p:cNvPr id="13" name="テキスト ボックス 12"/>
          <p:cNvSpPr txBox="1"/>
          <p:nvPr/>
        </p:nvSpPr>
        <p:spPr>
          <a:xfrm>
            <a:off x="1676401" y="2370666"/>
            <a:ext cx="5439887" cy="338554"/>
          </a:xfrm>
          <a:prstGeom prst="rect">
            <a:avLst/>
          </a:prstGeom>
          <a:noFill/>
        </p:spPr>
        <p:txBody>
          <a:bodyPr wrap="none" rtlCol="0">
            <a:spAutoFit/>
          </a:bodyPr>
          <a:lstStyle/>
          <a:p>
            <a:r>
              <a:rPr kumimoji="1" lang="en-US" altLang="ja-JP" sz="1600" dirty="0"/>
              <a:t>id: ID of this </a:t>
            </a:r>
            <a:r>
              <a:rPr kumimoji="1" lang="en-US" altLang="ja-JP" sz="1600" dirty="0" err="1"/>
              <a:t>qchem</a:t>
            </a:r>
            <a:r>
              <a:rPr kumimoji="1" lang="en-US" altLang="ja-JP" sz="1600" dirty="0"/>
              <a:t> (default = the number it appears in the file)</a:t>
            </a:r>
          </a:p>
        </p:txBody>
      </p:sp>
      <p:sp>
        <p:nvSpPr>
          <p:cNvPr id="16" name="テキスト ボックス 15"/>
          <p:cNvSpPr txBox="1"/>
          <p:nvPr/>
        </p:nvSpPr>
        <p:spPr>
          <a:xfrm>
            <a:off x="1693334" y="3539067"/>
            <a:ext cx="908326" cy="338554"/>
          </a:xfrm>
          <a:prstGeom prst="rect">
            <a:avLst/>
          </a:prstGeom>
          <a:noFill/>
        </p:spPr>
        <p:txBody>
          <a:bodyPr wrap="none" rtlCol="0">
            <a:spAutoFit/>
          </a:bodyPr>
          <a:lstStyle/>
          <a:p>
            <a:r>
              <a:rPr kumimoji="1" lang="en-US" altLang="ja-JP" sz="1600" dirty="0"/>
              <a:t>&lt;</a:t>
            </a:r>
            <a:r>
              <a:rPr kumimoji="1" lang="en-US" altLang="ja-JP" sz="1600" dirty="0" err="1"/>
              <a:t>xyzfile</a:t>
            </a:r>
            <a:r>
              <a:rPr kumimoji="1" lang="en-US" altLang="ja-JP" sz="1600" dirty="0"/>
              <a:t>&gt;</a:t>
            </a:r>
            <a:endParaRPr kumimoji="1" lang="ja-JP" altLang="en-US" sz="1600" dirty="0"/>
          </a:p>
        </p:txBody>
      </p:sp>
      <p:sp>
        <p:nvSpPr>
          <p:cNvPr id="17" name="テキスト ボックス 16"/>
          <p:cNvSpPr txBox="1"/>
          <p:nvPr/>
        </p:nvSpPr>
        <p:spPr>
          <a:xfrm>
            <a:off x="1964267" y="3793067"/>
            <a:ext cx="2369559" cy="338554"/>
          </a:xfrm>
          <a:prstGeom prst="rect">
            <a:avLst/>
          </a:prstGeom>
          <a:noFill/>
        </p:spPr>
        <p:txBody>
          <a:bodyPr wrap="none" rtlCol="0">
            <a:spAutoFit/>
          </a:bodyPr>
          <a:lstStyle/>
          <a:p>
            <a:r>
              <a:rPr kumimoji="1" lang="en-US" altLang="ja-JP" sz="1600"/>
              <a:t>xml: yes or no (default no)</a:t>
            </a:r>
            <a:endParaRPr kumimoji="1" lang="ja-JP" altLang="en-US" sz="1600" dirty="0"/>
          </a:p>
        </p:txBody>
      </p:sp>
    </p:spTree>
    <p:extLst>
      <p:ext uri="{BB962C8B-B14F-4D97-AF65-F5344CB8AC3E}">
        <p14:creationId xmlns:p14="http://schemas.microsoft.com/office/powerpoint/2010/main" val="250048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1. Basic Usage</a:t>
            </a:r>
            <a:endParaRPr kumimoji="1" lang="ja-JP" altLang="en-US" dirty="0"/>
          </a:p>
        </p:txBody>
      </p:sp>
      <p:sp>
        <p:nvSpPr>
          <p:cNvPr id="26" name="テキスト ボックス 25"/>
          <p:cNvSpPr txBox="1"/>
          <p:nvPr/>
        </p:nvSpPr>
        <p:spPr>
          <a:xfrm>
            <a:off x="370551" y="1428868"/>
            <a:ext cx="8315022" cy="3323987"/>
          </a:xfrm>
          <a:prstGeom prst="rect">
            <a:avLst/>
          </a:prstGeom>
          <a:noFill/>
        </p:spPr>
        <p:txBody>
          <a:bodyPr wrap="square" rtlCol="0">
            <a:spAutoFit/>
          </a:bodyPr>
          <a:lstStyle/>
          <a:p>
            <a:r>
              <a:rPr lang="en-US" altLang="ja-JP" sz="1600" dirty="0"/>
              <a:t>This section lists the keys and values used in </a:t>
            </a:r>
            <a:r>
              <a:rPr lang="en-US" altLang="ja-JP" sz="1600" dirty="0" err="1"/>
              <a:t>RunMakePES</a:t>
            </a:r>
            <a:r>
              <a:rPr lang="en-US" altLang="ja-JP" sz="1600" dirty="0"/>
              <a:t> program. They appear in </a:t>
            </a:r>
            <a:r>
              <a:rPr lang="en-US" altLang="ja-JP" sz="1600" dirty="0" err="1"/>
              <a:t>makePES.xml</a:t>
            </a:r>
            <a:r>
              <a:rPr lang="en-US" altLang="ja-JP" sz="1600" dirty="0"/>
              <a:t> in the form of, </a:t>
            </a:r>
          </a:p>
          <a:p>
            <a:endParaRPr kumimoji="1" lang="en-US" altLang="ja-JP" sz="1600" dirty="0"/>
          </a:p>
          <a:p>
            <a:pPr lvl="1"/>
            <a:r>
              <a:rPr lang="en-US" altLang="ja-JP" sz="1200" dirty="0">
                <a:latin typeface="Courier" charset="0"/>
                <a:ea typeface="Courier" charset="0"/>
                <a:cs typeface="Courier" charset="0"/>
              </a:rPr>
              <a:t>&lt;entry key=‘‘key’’&gt; key value &lt;/entry&gt; </a:t>
            </a:r>
          </a:p>
          <a:p>
            <a:endParaRPr kumimoji="1" lang="en-US" altLang="ja-JP" sz="1600" dirty="0"/>
          </a:p>
          <a:p>
            <a:r>
              <a:rPr lang="en-US" altLang="ja-JP" sz="1600" dirty="0"/>
              <a:t>The keys in red indicate that they are mandatory. The values are case insensitive except when it is noted. </a:t>
            </a:r>
          </a:p>
          <a:p>
            <a:endParaRPr lang="en-US" altLang="ja-JP" sz="1600" dirty="0"/>
          </a:p>
          <a:p>
            <a:r>
              <a:rPr lang="en-US" altLang="ja-JP" sz="1600" dirty="0"/>
              <a:t>In the following, the keys are divided into four sections. General Keys (Sec. 1.1) are common input for all types of run, while those in QFF Keys (Sec. 1.2), Grid Keys (Sec. 1.3), and Hybrid Keys (Sec. 1.4) are relevant input parameters for generating the QFF, grid potential, and hybrid potential, respectively. </a:t>
            </a:r>
          </a:p>
          <a:p>
            <a:endParaRPr kumimoji="1" lang="en-US" altLang="ja-JP" sz="1600" dirty="0"/>
          </a:p>
        </p:txBody>
      </p:sp>
      <p:sp>
        <p:nvSpPr>
          <p:cNvPr id="5" name="テキスト ボックス 4"/>
          <p:cNvSpPr txBox="1"/>
          <p:nvPr/>
        </p:nvSpPr>
        <p:spPr>
          <a:xfrm>
            <a:off x="391885" y="914403"/>
            <a:ext cx="3492495" cy="461665"/>
          </a:xfrm>
          <a:prstGeom prst="rect">
            <a:avLst/>
          </a:prstGeom>
          <a:noFill/>
        </p:spPr>
        <p:txBody>
          <a:bodyPr wrap="none" rtlCol="0">
            <a:spAutoFit/>
          </a:bodyPr>
          <a:lstStyle/>
          <a:p>
            <a:r>
              <a:rPr kumimoji="1" lang="en-US" altLang="ja-JP" sz="2400" u="sng" dirty="0"/>
              <a:t>1.1. </a:t>
            </a:r>
            <a:r>
              <a:rPr lang="en-US" altLang="ja-JP" sz="2400" u="sng" dirty="0"/>
              <a:t>Preparing an input file</a:t>
            </a:r>
            <a:endParaRPr kumimoji="1" lang="ja-JP" altLang="en-US" sz="2400" u="sng" dirty="0"/>
          </a:p>
        </p:txBody>
      </p:sp>
      <p:sp>
        <p:nvSpPr>
          <p:cNvPr id="3" name="スライド番号プレースホルダー 2"/>
          <p:cNvSpPr>
            <a:spLocks noGrp="1"/>
          </p:cNvSpPr>
          <p:nvPr>
            <p:ph type="sldNum" sz="quarter" idx="12"/>
          </p:nvPr>
        </p:nvSpPr>
        <p:spPr/>
        <p:txBody>
          <a:bodyPr/>
          <a:lstStyle/>
          <a:p>
            <a:fld id="{7D34BB6B-1E1A-9541-9560-488905BF54FF}" type="slidenum">
              <a:rPr kumimoji="1" lang="ja-JP" altLang="en-US" smtClean="0"/>
              <a:t>8</a:t>
            </a:fld>
            <a:endParaRPr kumimoji="1" lang="ja-JP" altLang="en-US"/>
          </a:p>
        </p:txBody>
      </p:sp>
    </p:spTree>
    <p:extLst>
      <p:ext uri="{BB962C8B-B14F-4D97-AF65-F5344CB8AC3E}">
        <p14:creationId xmlns:p14="http://schemas.microsoft.com/office/powerpoint/2010/main" val="112085760"/>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7086</TotalTime>
  <Words>2223</Words>
  <Application>Microsoft Macintosh PowerPoint</Application>
  <PresentationFormat>画面に合わせる (4:3)</PresentationFormat>
  <Paragraphs>268</Paragraphs>
  <Slides>17</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ector>
  </HeadingPairs>
  <TitlesOfParts>
    <vt:vector size="25" baseType="lpstr">
      <vt:lpstr>ＭＳ Ｐゴシック</vt:lpstr>
      <vt:lpstr>メイリオ</vt:lpstr>
      <vt:lpstr>Yu Gothic</vt:lpstr>
      <vt:lpstr>Arial</vt:lpstr>
      <vt:lpstr>Calibri</vt:lpstr>
      <vt:lpstr>Cambria Math</vt:lpstr>
      <vt:lpstr>Courier</vt:lpstr>
      <vt:lpstr>ホワイト</vt:lpstr>
      <vt:lpstr>PowerPoint プレゼンテーション</vt:lpstr>
      <vt:lpstr>Contents of Sample Files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1. Basic Usage</vt:lpstr>
      <vt:lpstr>List of all keys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Kiyoshi Yagi</dc:creator>
  <cp:lastModifiedBy>Microsoft Office User</cp:lastModifiedBy>
  <cp:revision>493</cp:revision>
  <cp:lastPrinted>2018-04-14T04:52:50Z</cp:lastPrinted>
  <dcterms:created xsi:type="dcterms:W3CDTF">2018-02-18T14:36:46Z</dcterms:created>
  <dcterms:modified xsi:type="dcterms:W3CDTF">2019-05-03T10:19:05Z</dcterms:modified>
</cp:coreProperties>
</file>