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98" r:id="rId2"/>
    <p:sldId id="299" r:id="rId3"/>
    <p:sldId id="300" r:id="rId4"/>
    <p:sldId id="301" r:id="rId5"/>
    <p:sldId id="30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60AB-3E3A-634E-9588-3634E3BE52A0}" type="datetime1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32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7464-49D2-A046-AC0E-5FDFD3DF665B}" type="datetime1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86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1245-BC8C-4342-A14F-D901B9B13210}" type="datetime1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46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DFC-0E6C-E144-A5DD-E851AA0EE050}" type="datetime1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59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6F4-CB37-3348-B268-694CC61CFDE2}" type="datetime1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94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3CE9-A62D-D54F-B5B8-E5081BC50FF5}" type="datetime1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44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2D3-1EAE-B941-8FA8-A45BDC58D538}" type="datetime1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03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D4D-D591-7843-A186-DB885C000B62}" type="datetime1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34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0034-284E-534E-87ED-A26A40A9A5A4}" type="datetime1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28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B92-4CFC-BF4B-81B2-16888C599581}" type="datetime1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84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432-0CDD-C544-BAB3-85372DA356EC}" type="datetime1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55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1117-FCED-794E-BE88-16E7FC9A3D9F}" type="datetime1">
              <a:rPr kumimoji="1" lang="ja-JP" altLang="en-US" smtClean="0"/>
              <a:t>2024/10/21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809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BFE359E-1F33-8ACA-4FD6-DCE2048C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Notes on QFF coefficients</a:t>
            </a:r>
            <a:endParaRPr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017F0AC-B4F2-AFF7-A58F-7CEE2FB9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E5F034-5283-1CF0-DAFB-42320B7CB915}"/>
                  </a:ext>
                </a:extLst>
              </p:cNvPr>
              <p:cNvSpPr txBox="1"/>
              <p:nvPr/>
            </p:nvSpPr>
            <p:spPr>
              <a:xfrm>
                <a:off x="892629" y="2166257"/>
                <a:ext cx="7448001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E5F034-5283-1CF0-DAFB-42320B7CB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29" y="2166257"/>
                <a:ext cx="7448001" cy="703526"/>
              </a:xfrm>
              <a:prstGeom prst="rect">
                <a:avLst/>
              </a:prstGeom>
              <a:blipFill>
                <a:blip r:embed="rId2"/>
                <a:stretch>
                  <a:fillRect l="-511" t="-136842" b="-182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135E990-7F66-02C1-0A0F-0B00870B7E1F}"/>
                  </a:ext>
                </a:extLst>
              </p:cNvPr>
              <p:cNvSpPr txBox="1"/>
              <p:nvPr/>
            </p:nvSpPr>
            <p:spPr>
              <a:xfrm>
                <a:off x="1153886" y="3331030"/>
                <a:ext cx="6792244" cy="726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kumimoji="1"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135E990-7F66-02C1-0A0F-0B00870B7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886" y="3331030"/>
                <a:ext cx="6792244" cy="726289"/>
              </a:xfrm>
              <a:prstGeom prst="rect">
                <a:avLst/>
              </a:prstGeom>
              <a:blipFill>
                <a:blip r:embed="rId3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59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7F6B31-1065-90AE-7449-F32E1C85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816D95-4C88-0FBE-4E17-3D90DF426BBA}"/>
                  </a:ext>
                </a:extLst>
              </p:cNvPr>
              <p:cNvSpPr txBox="1"/>
              <p:nvPr/>
            </p:nvSpPr>
            <p:spPr>
              <a:xfrm>
                <a:off x="2090057" y="4016830"/>
                <a:ext cx="1002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816D95-4C88-0FBE-4E17-3D90DF426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57" y="4016830"/>
                <a:ext cx="1002519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CB13551-B41F-7C6C-54DC-404E9375BF44}"/>
                  </a:ext>
                </a:extLst>
              </p:cNvPr>
              <p:cNvSpPr txBox="1"/>
              <p:nvPr/>
            </p:nvSpPr>
            <p:spPr>
              <a:xfrm>
                <a:off x="3135086" y="3894653"/>
                <a:ext cx="1154675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CB13551-B41F-7C6C-54DC-404E9375B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86" y="3894653"/>
                <a:ext cx="1154675" cy="616451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9D7A419-3DD3-D8B4-D3DB-0DD47AA3A56F}"/>
                  </a:ext>
                </a:extLst>
              </p:cNvPr>
              <p:cNvSpPr txBox="1"/>
              <p:nvPr/>
            </p:nvSpPr>
            <p:spPr>
              <a:xfrm>
                <a:off x="4282345" y="3894653"/>
                <a:ext cx="1233030" cy="592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𝑖𝑖𝑖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9D7A419-3DD3-D8B4-D3DB-0DD47AA3A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45" y="3894653"/>
                <a:ext cx="1233030" cy="592663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DCB9A96-306D-5CC0-D4A7-BF584427D074}"/>
                  </a:ext>
                </a:extLst>
              </p:cNvPr>
              <p:cNvSpPr txBox="1"/>
              <p:nvPr/>
            </p:nvSpPr>
            <p:spPr>
              <a:xfrm>
                <a:off x="5578489" y="3894653"/>
                <a:ext cx="1310167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𝑖𝑖𝑖𝑖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DCB9A96-306D-5CC0-D4A7-BF584427D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489" y="3894653"/>
                <a:ext cx="1310167" cy="566694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1DB9445-669F-E2F8-09AD-EFD503765DBF}"/>
                  </a:ext>
                </a:extLst>
              </p:cNvPr>
              <p:cNvSpPr txBox="1"/>
              <p:nvPr/>
            </p:nvSpPr>
            <p:spPr>
              <a:xfrm>
                <a:off x="751114" y="655714"/>
                <a:ext cx="4375172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1DB9445-669F-E2F8-09AD-EFD50376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4" y="655714"/>
                <a:ext cx="4375172" cy="672235"/>
              </a:xfrm>
              <a:prstGeom prst="rect">
                <a:avLst/>
              </a:prstGeom>
              <a:blipFill>
                <a:blip r:embed="rId6"/>
                <a:stretch>
                  <a:fillRect l="-870" t="-144444" b="-198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5F434C3-8A15-3AEE-28A2-22AE05E08A25}"/>
                  </a:ext>
                </a:extLst>
              </p:cNvPr>
              <p:cNvSpPr txBox="1"/>
              <p:nvPr/>
            </p:nvSpPr>
            <p:spPr>
              <a:xfrm>
                <a:off x="1338943" y="1386612"/>
                <a:ext cx="7394140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35F434C3-8A15-3AEE-28A2-22AE05E08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43" y="1386612"/>
                <a:ext cx="7394140" cy="703526"/>
              </a:xfrm>
              <a:prstGeom prst="rect">
                <a:avLst/>
              </a:prstGeom>
              <a:blipFill>
                <a:blip r:embed="rId7"/>
                <a:stretch>
                  <a:fillRect l="-8062" t="-136842" b="-184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D895F56-EA5E-D76B-EBB3-DD633F120E84}"/>
                  </a:ext>
                </a:extLst>
              </p:cNvPr>
              <p:cNvSpPr txBox="1"/>
              <p:nvPr/>
            </p:nvSpPr>
            <p:spPr>
              <a:xfrm>
                <a:off x="1219200" y="2223122"/>
                <a:ext cx="6797245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D895F56-EA5E-D76B-EBB3-DD633F120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223122"/>
                <a:ext cx="6797245" cy="703526"/>
              </a:xfrm>
              <a:prstGeom prst="rect">
                <a:avLst/>
              </a:prstGeom>
              <a:blipFill>
                <a:blip r:embed="rId8"/>
                <a:stretch>
                  <a:fillRect l="-5597" t="-141071" b="-18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0AEFD89-8BC0-1950-0D4E-D46CC5DD80F8}"/>
                  </a:ext>
                </a:extLst>
              </p:cNvPr>
              <p:cNvSpPr txBox="1"/>
              <p:nvPr/>
            </p:nvSpPr>
            <p:spPr>
              <a:xfrm>
                <a:off x="1338942" y="3015210"/>
                <a:ext cx="2564613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𝑖𝑗𝑘𝑙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0AEFD89-8BC0-1950-0D4E-D46CC5DD8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42" y="3015210"/>
                <a:ext cx="2564613" cy="703526"/>
              </a:xfrm>
              <a:prstGeom prst="rect">
                <a:avLst/>
              </a:prstGeom>
              <a:blipFill>
                <a:blip r:embed="rId9"/>
                <a:stretch>
                  <a:fillRect l="-15764" t="-139286" b="-18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F4D8BA-FE51-FFC8-CE4E-B3DCFCAA99CD}"/>
                  </a:ext>
                </a:extLst>
              </p:cNvPr>
              <p:cNvSpPr txBox="1"/>
              <p:nvPr/>
            </p:nvSpPr>
            <p:spPr>
              <a:xfrm>
                <a:off x="2090057" y="4772879"/>
                <a:ext cx="115467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F4D8BA-FE51-FFC8-CE4E-B3DCFCAA9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57" y="4772879"/>
                <a:ext cx="1154675" cy="391646"/>
              </a:xfrm>
              <a:prstGeom prst="rect">
                <a:avLst/>
              </a:prstGeom>
              <a:blipFill>
                <a:blip r:embed="rId1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2A198D-39AC-4722-2273-ADAC05D9FCA9}"/>
                  </a:ext>
                </a:extLst>
              </p:cNvPr>
              <p:cNvSpPr txBox="1"/>
              <p:nvPr/>
            </p:nvSpPr>
            <p:spPr>
              <a:xfrm>
                <a:off x="3135086" y="4650702"/>
                <a:ext cx="1271502" cy="598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𝑖𝑖𝑗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F2A198D-39AC-4722-2273-ADAC05D9F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086" y="4650702"/>
                <a:ext cx="1271502" cy="598818"/>
              </a:xfrm>
              <a:prstGeom prst="rect">
                <a:avLst/>
              </a:prstGeom>
              <a:blipFill>
                <a:blip r:embed="rId11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F908A5B-5430-3CF7-1C0E-534DF9961875}"/>
                  </a:ext>
                </a:extLst>
              </p:cNvPr>
              <p:cNvSpPr txBox="1"/>
              <p:nvPr/>
            </p:nvSpPr>
            <p:spPr>
              <a:xfrm>
                <a:off x="4282345" y="4650702"/>
                <a:ext cx="1435201" cy="5746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𝑖𝑖𝑖𝑗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F908A5B-5430-3CF7-1C0E-534DF9961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45" y="4650702"/>
                <a:ext cx="1435201" cy="574644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168636-E03A-1BEC-916A-913265E1AC81}"/>
                  </a:ext>
                </a:extLst>
              </p:cNvPr>
              <p:cNvSpPr txBox="1"/>
              <p:nvPr/>
            </p:nvSpPr>
            <p:spPr>
              <a:xfrm>
                <a:off x="5578489" y="4650702"/>
                <a:ext cx="1387111" cy="572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𝑗𝑗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𝑖𝑖𝑗𝑗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9168636-E03A-1BEC-916A-913265E1A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489" y="4650702"/>
                <a:ext cx="1387111" cy="572849"/>
              </a:xfrm>
              <a:prstGeom prst="rect">
                <a:avLst/>
              </a:prstGeom>
              <a:blipFill>
                <a:blip r:embed="rId1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7D312B4-7612-F0A8-27E5-78B0EAF63F8A}"/>
                  </a:ext>
                </a:extLst>
              </p:cNvPr>
              <p:cNvSpPr txBox="1"/>
              <p:nvPr/>
            </p:nvSpPr>
            <p:spPr>
              <a:xfrm>
                <a:off x="2090057" y="5492959"/>
                <a:ext cx="1317925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7D312B4-7612-F0A8-27E5-78B0EAF63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57" y="5492959"/>
                <a:ext cx="1317925" cy="391646"/>
              </a:xfrm>
              <a:prstGeom prst="rect">
                <a:avLst/>
              </a:prstGeom>
              <a:blipFill>
                <a:blip r:embed="rId1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84FB71A-8569-35A7-65DB-377DEFCC8A3B}"/>
                  </a:ext>
                </a:extLst>
              </p:cNvPr>
              <p:cNvSpPr txBox="1"/>
              <p:nvPr/>
            </p:nvSpPr>
            <p:spPr>
              <a:xfrm>
                <a:off x="3341914" y="5370782"/>
                <a:ext cx="1433534" cy="5728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𝑖𝑖𝑗𝑘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84FB71A-8569-35A7-65DB-377DEFCC8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914" y="5370782"/>
                <a:ext cx="1433534" cy="572849"/>
              </a:xfrm>
              <a:prstGeom prst="rect">
                <a:avLst/>
              </a:prstGeom>
              <a:blipFill>
                <a:blip r:embed="rId1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843FBA6-59EF-5420-075D-09DDA1AC4230}"/>
                  </a:ext>
                </a:extLst>
              </p:cNvPr>
              <p:cNvSpPr txBox="1"/>
              <p:nvPr/>
            </p:nvSpPr>
            <p:spPr>
              <a:xfrm>
                <a:off x="2090057" y="6069023"/>
                <a:ext cx="1435201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𝑖𝑗𝑘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843FBA6-59EF-5420-075D-09DDA1AC4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57" y="6069023"/>
                <a:ext cx="1435201" cy="391646"/>
              </a:xfrm>
              <a:prstGeom prst="rect">
                <a:avLst/>
              </a:prstGeom>
              <a:blipFill>
                <a:blip r:embed="rId1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FE27003-E1F9-112A-F021-000C9ED9F055}"/>
              </a:ext>
            </a:extLst>
          </p:cNvPr>
          <p:cNvSpPr txBox="1"/>
          <p:nvPr/>
        </p:nvSpPr>
        <p:spPr>
          <a:xfrm>
            <a:off x="598715" y="228991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nMR</a:t>
            </a:r>
            <a:r>
              <a:rPr kumimoji="1" lang="ja-JP" altLang="en-US"/>
              <a:t>展開：</a:t>
            </a:r>
            <a:r>
              <a:rPr kumimoji="1" lang="en-US" altLang="ja-JP"/>
              <a:t>SINDO</a:t>
            </a:r>
            <a:r>
              <a:rPr kumimoji="1" lang="ja-JP" altLang="en-US"/>
              <a:t>の内部で使用する係数</a:t>
            </a:r>
          </a:p>
        </p:txBody>
      </p:sp>
    </p:spTree>
    <p:extLst>
      <p:ext uri="{BB962C8B-B14F-4D97-AF65-F5344CB8AC3E}">
        <p14:creationId xmlns:p14="http://schemas.microsoft.com/office/powerpoint/2010/main" val="392830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48EE84C-202F-31B2-69CD-A390E1A5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F975EB-99FF-090D-F110-10DA8606C383}"/>
                  </a:ext>
                </a:extLst>
              </p:cNvPr>
              <p:cNvSpPr txBox="1"/>
              <p:nvPr/>
            </p:nvSpPr>
            <p:spPr>
              <a:xfrm>
                <a:off x="272143" y="250373"/>
                <a:ext cx="5431615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1" lang="en-US" altLang="ja-JP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kumimoji="1"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を使って無次元化：</a:t>
                </a:r>
                <a:r>
                  <a:rPr kumimoji="1" lang="en-US" altLang="ja-JP"/>
                  <a:t>mop</a:t>
                </a:r>
                <a:r>
                  <a:rPr kumimoji="1" lang="ja-JP" altLang="en-US"/>
                  <a:t>ファイルの形式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F975EB-99FF-090D-F110-10DA8606C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43" y="250373"/>
                <a:ext cx="5431615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5C17A79-827A-E964-31A9-CF1A09C06332}"/>
                  </a:ext>
                </a:extLst>
              </p:cNvPr>
              <p:cNvSpPr txBox="1"/>
              <p:nvPr/>
            </p:nvSpPr>
            <p:spPr>
              <a:xfrm>
                <a:off x="740228" y="1123800"/>
                <a:ext cx="4281750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5C17A79-827A-E964-31A9-CF1A09C06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8" y="1123800"/>
                <a:ext cx="4281750" cy="672235"/>
              </a:xfrm>
              <a:prstGeom prst="rect">
                <a:avLst/>
              </a:prstGeom>
              <a:blipFill>
                <a:blip r:embed="rId3"/>
                <a:stretch>
                  <a:fillRect t="-144444" b="-198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38A69DD-4707-C168-9F3F-F8836A15F1EF}"/>
                  </a:ext>
                </a:extLst>
              </p:cNvPr>
              <p:cNvSpPr txBox="1"/>
              <p:nvPr/>
            </p:nvSpPr>
            <p:spPr>
              <a:xfrm>
                <a:off x="4953000" y="1136241"/>
                <a:ext cx="2951193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38A69DD-4707-C168-9F3F-F8836A15F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136241"/>
                <a:ext cx="2951193" cy="703526"/>
              </a:xfrm>
              <a:prstGeom prst="rect">
                <a:avLst/>
              </a:prstGeom>
              <a:blipFill>
                <a:blip r:embed="rId4"/>
                <a:stretch>
                  <a:fillRect l="-21030" t="-139286" b="-18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89D0B3E-D110-C30A-4809-7725CA648110}"/>
                  </a:ext>
                </a:extLst>
              </p:cNvPr>
              <p:cNvSpPr txBox="1"/>
              <p:nvPr/>
            </p:nvSpPr>
            <p:spPr>
              <a:xfrm>
                <a:off x="1371600" y="1853008"/>
                <a:ext cx="3827779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89D0B3E-D110-C30A-4809-7725CA648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53008"/>
                <a:ext cx="3827779" cy="703526"/>
              </a:xfrm>
              <a:prstGeom prst="rect">
                <a:avLst/>
              </a:prstGeom>
              <a:blipFill>
                <a:blip r:embed="rId5"/>
                <a:stretch>
                  <a:fillRect l="-13576" t="-136842" b="-1842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A675CF1-DE68-584C-00A6-4D30BE2C8DBD}"/>
                  </a:ext>
                </a:extLst>
              </p:cNvPr>
              <p:cNvSpPr txBox="1"/>
              <p:nvPr/>
            </p:nvSpPr>
            <p:spPr>
              <a:xfrm>
                <a:off x="5203369" y="1861325"/>
                <a:ext cx="2461636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𝑖𝑗𝑘𝑙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A675CF1-DE68-584C-00A6-4D30BE2C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369" y="1861325"/>
                <a:ext cx="2461636" cy="703526"/>
              </a:xfrm>
              <a:prstGeom prst="rect">
                <a:avLst/>
              </a:prstGeom>
              <a:blipFill>
                <a:blip r:embed="rId6"/>
                <a:stretch>
                  <a:fillRect l="-15385" t="-136842" b="-182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9254031-AAF8-0243-05BC-9127B3216BD3}"/>
                  </a:ext>
                </a:extLst>
              </p:cNvPr>
              <p:cNvSpPr txBox="1"/>
              <p:nvPr/>
            </p:nvSpPr>
            <p:spPr>
              <a:xfrm>
                <a:off x="1240972" y="3472545"/>
                <a:ext cx="1582997" cy="7192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9254031-AAF8-0243-05BC-9127B3216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72" y="3472545"/>
                <a:ext cx="1582997" cy="719236"/>
              </a:xfrm>
              <a:prstGeom prst="rect">
                <a:avLst/>
              </a:prstGeom>
              <a:blipFill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6424AC9-BA05-A3F2-5A1F-5FF29FA1C06A}"/>
                  </a:ext>
                </a:extLst>
              </p:cNvPr>
              <p:cNvSpPr txBox="1"/>
              <p:nvPr/>
            </p:nvSpPr>
            <p:spPr>
              <a:xfrm>
                <a:off x="2721429" y="3611625"/>
                <a:ext cx="1594283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6424AC9-BA05-A3F2-5A1F-5FF29FA1C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429" y="3611625"/>
                <a:ext cx="1594283" cy="566694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9498FC-B097-44F5-843D-CC2638F61B6A}"/>
                  </a:ext>
                </a:extLst>
              </p:cNvPr>
              <p:cNvSpPr txBox="1"/>
              <p:nvPr/>
            </p:nvSpPr>
            <p:spPr>
              <a:xfrm>
                <a:off x="4184374" y="3459224"/>
                <a:ext cx="1820242" cy="7198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𝑖𝑖𝑖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9498FC-B097-44F5-843D-CC2638F61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374" y="3459224"/>
                <a:ext cx="1820242" cy="719812"/>
              </a:xfrm>
              <a:prstGeom prst="rect">
                <a:avLst/>
              </a:prstGeom>
              <a:blipFill>
                <a:blip r:embed="rId9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17BDC7D-BE3A-F94E-BD30-D4E863DC454F}"/>
                  </a:ext>
                </a:extLst>
              </p:cNvPr>
              <p:cNvSpPr txBox="1"/>
              <p:nvPr/>
            </p:nvSpPr>
            <p:spPr>
              <a:xfrm>
                <a:off x="5894175" y="3524539"/>
                <a:ext cx="1890774" cy="62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𝑖𝑖𝑖𝑖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17BDC7D-BE3A-F94E-BD30-D4E863DC4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75" y="3524539"/>
                <a:ext cx="1890774" cy="621389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94A8063-20CA-6EC2-A4A4-C10001A80D5D}"/>
                  </a:ext>
                </a:extLst>
              </p:cNvPr>
              <p:cNvSpPr txBox="1"/>
              <p:nvPr/>
            </p:nvSpPr>
            <p:spPr>
              <a:xfrm>
                <a:off x="1262743" y="4272137"/>
                <a:ext cx="2352311" cy="727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94A8063-20CA-6EC2-A4A4-C10001A80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43" y="4272137"/>
                <a:ext cx="2352311" cy="727187"/>
              </a:xfrm>
              <a:prstGeom prst="rect">
                <a:avLst/>
              </a:prstGeom>
              <a:blipFill>
                <a:blip r:embed="rId11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46C8D15-5187-3336-DFE7-17C0EB55E3B6}"/>
                  </a:ext>
                </a:extLst>
              </p:cNvPr>
              <p:cNvSpPr txBox="1"/>
              <p:nvPr/>
            </p:nvSpPr>
            <p:spPr>
              <a:xfrm>
                <a:off x="3570514" y="4247931"/>
                <a:ext cx="2363596" cy="727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46C8D15-5187-3336-DFE7-17C0EB55E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514" y="4247931"/>
                <a:ext cx="2363596" cy="727187"/>
              </a:xfrm>
              <a:prstGeom prst="rect">
                <a:avLst/>
              </a:prstGeom>
              <a:blipFill>
                <a:blip r:embed="rId12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EC05A6E-F2CB-7B4D-56B7-B342789A1FF7}"/>
                  </a:ext>
                </a:extLst>
              </p:cNvPr>
              <p:cNvSpPr txBox="1"/>
              <p:nvPr/>
            </p:nvSpPr>
            <p:spPr>
              <a:xfrm>
                <a:off x="5828115" y="4215275"/>
                <a:ext cx="2589555" cy="727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𝑖𝑖𝑖𝑗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EC05A6E-F2CB-7B4D-56B7-B342789A1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115" y="4215275"/>
                <a:ext cx="2589555" cy="727187"/>
              </a:xfrm>
              <a:prstGeom prst="rect">
                <a:avLst/>
              </a:prstGeom>
              <a:blipFill>
                <a:blip r:embed="rId1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C86206C-B378-F1FA-BED9-566401CF475B}"/>
                  </a:ext>
                </a:extLst>
              </p:cNvPr>
              <p:cNvSpPr txBox="1"/>
              <p:nvPr/>
            </p:nvSpPr>
            <p:spPr>
              <a:xfrm>
                <a:off x="4397829" y="5000669"/>
                <a:ext cx="3174972" cy="727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C86206C-B378-F1FA-BED9-566401CF4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7829" y="5000669"/>
                <a:ext cx="3174972" cy="727187"/>
              </a:xfrm>
              <a:prstGeom prst="rect">
                <a:avLst/>
              </a:prstGeom>
              <a:blipFill>
                <a:blip r:embed="rId14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4FAFDF1-42DD-5F72-ECC0-1489311A9843}"/>
                  </a:ext>
                </a:extLst>
              </p:cNvPr>
              <p:cNvSpPr txBox="1"/>
              <p:nvPr/>
            </p:nvSpPr>
            <p:spPr>
              <a:xfrm>
                <a:off x="1262743" y="5013176"/>
                <a:ext cx="3211777" cy="727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4FAFDF1-42DD-5F72-ECC0-1489311A9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43" y="5013176"/>
                <a:ext cx="3211777" cy="727187"/>
              </a:xfrm>
              <a:prstGeom prst="rect">
                <a:avLst/>
              </a:prstGeom>
              <a:blipFill>
                <a:blip r:embed="rId15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70B0A2-E6B2-A01E-3294-6898F2914887}"/>
                  </a:ext>
                </a:extLst>
              </p:cNvPr>
              <p:cNvSpPr txBox="1"/>
              <p:nvPr/>
            </p:nvSpPr>
            <p:spPr>
              <a:xfrm>
                <a:off x="1262743" y="5805264"/>
                <a:ext cx="3927870" cy="727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ℏ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𝑖𝑗𝑘𝑙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F670B0A2-E6B2-A01E-3294-6898F2914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43" y="5805264"/>
                <a:ext cx="3927870" cy="727187"/>
              </a:xfrm>
              <a:prstGeom prst="rect">
                <a:avLst/>
              </a:prstGeom>
              <a:blipFill>
                <a:blip r:embed="rId16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93DFC0A-8114-B792-61A7-1E2801AFD16D}"/>
              </a:ext>
            </a:extLst>
          </p:cNvPr>
          <p:cNvSpPr txBox="1"/>
          <p:nvPr/>
        </p:nvSpPr>
        <p:spPr>
          <a:xfrm>
            <a:off x="391886" y="3113314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係数の変換（</a:t>
            </a:r>
            <a:r>
              <a:rPr kumimoji="1" lang="en-US" altLang="ja-JP"/>
              <a:t>mop </a:t>
            </a:r>
            <a:r>
              <a:rPr kumimoji="1" lang="ja-JP" altLang="en-US"/>
              <a:t>→</a:t>
            </a:r>
            <a:r>
              <a:rPr kumimoji="1" lang="en-US" altLang="ja-JP"/>
              <a:t> sindo</a:t>
            </a:r>
            <a:r>
              <a:rPr kumimoji="1" lang="ja-JP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1979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268981-9A1A-84E6-DE5F-D432CBF5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94DF17-4DEC-75A7-FD81-51D94F325669}"/>
              </a:ext>
            </a:extLst>
          </p:cNvPr>
          <p:cNvSpPr txBox="1"/>
          <p:nvPr/>
        </p:nvSpPr>
        <p:spPr>
          <a:xfrm>
            <a:off x="402771" y="22899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/>
              <a:t>mop</a:t>
            </a:r>
            <a:r>
              <a:rPr kumimoji="1" lang="ja-JP" altLang="en-US"/>
              <a:t>ファイルの形式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9AF6131-39F1-79E7-37FF-F452E4266B47}"/>
                  </a:ext>
                </a:extLst>
              </p:cNvPr>
              <p:cNvSpPr txBox="1"/>
              <p:nvPr/>
            </p:nvSpPr>
            <p:spPr>
              <a:xfrm>
                <a:off x="3592286" y="1676400"/>
                <a:ext cx="938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/>
                  <a:t> in au</a:t>
                </a:r>
                <a:endParaRPr kumimoji="1" lang="ja-JP" altLang="en-US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9AF6131-39F1-79E7-37FF-F452E426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86" y="1676400"/>
                <a:ext cx="938975" cy="369332"/>
              </a:xfrm>
              <a:prstGeom prst="rect">
                <a:avLst/>
              </a:prstGeom>
              <a:blipFill>
                <a:blip r:embed="rId2"/>
                <a:stretch>
                  <a:fillRect t="-6667" r="-4000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E4EB5C85-DBE3-B7DB-B26C-430FCD9A9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7" y="1239157"/>
            <a:ext cx="2667000" cy="1549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3570D9A-1EAA-C3BD-32BC-FFEC4005E808}"/>
                  </a:ext>
                </a:extLst>
              </p:cNvPr>
              <p:cNvSpPr txBox="1"/>
              <p:nvPr/>
            </p:nvSpPr>
            <p:spPr>
              <a:xfrm>
                <a:off x="3744686" y="2122715"/>
                <a:ext cx="3147208" cy="377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/>
                  <a:t>→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kumimoji="1" lang="en-US" altLang="ja-JP"/>
                  <a:t> </a:t>
                </a:r>
                <a:r>
                  <a:rPr kumimoji="1" lang="ja-JP" altLang="en-US"/>
                  <a:t>を計算し、変換に使う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3570D9A-1EAA-C3BD-32BC-FFEC4005E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86" y="2122715"/>
                <a:ext cx="3147208" cy="377283"/>
              </a:xfrm>
              <a:prstGeom prst="rect">
                <a:avLst/>
              </a:prstGeom>
              <a:blipFill>
                <a:blip r:embed="rId4"/>
                <a:stretch>
                  <a:fillRect l="-1606" t="-10000" r="-80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テキスト&#10;&#10;低い精度で自動的に生成された説明">
            <a:extLst>
              <a:ext uri="{FF2B5EF4-FFF2-40B4-BE49-F238E27FC236}">
                <a16:creationId xmlns:a16="http://schemas.microsoft.com/office/drawing/2014/main" id="{CA19B1E2-99E0-B988-B22E-5097B5952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36" y="3212193"/>
            <a:ext cx="4508500" cy="21971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35BA670-C3DD-1657-ACE5-397A4F616F14}"/>
              </a:ext>
            </a:extLst>
          </p:cNvPr>
          <p:cNvSpPr txBox="1"/>
          <p:nvPr/>
        </p:nvSpPr>
        <p:spPr>
          <a:xfrm>
            <a:off x="5312229" y="4223658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係数（</a:t>
            </a:r>
            <a:r>
              <a:rPr kumimoji="1" lang="en-US" altLang="ja-JP"/>
              <a:t>c</a:t>
            </a:r>
            <a:r>
              <a:rPr kumimoji="1" lang="ja-JP" altLang="en-US"/>
              <a:t>）とモード番号</a:t>
            </a:r>
            <a:endParaRPr kumimoji="1" lang="en-US" altLang="ja-JP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513B2D-47E5-8444-C2B6-B408A169B26D}"/>
              </a:ext>
            </a:extLst>
          </p:cNvPr>
          <p:cNvSpPr txBox="1"/>
          <p:nvPr/>
        </p:nvSpPr>
        <p:spPr>
          <a:xfrm>
            <a:off x="5554149" y="4656517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→</a:t>
            </a:r>
            <a:r>
              <a:rPr kumimoji="1" lang="en-US" altLang="ja-JP"/>
              <a:t>d</a:t>
            </a:r>
            <a:r>
              <a:rPr kumimoji="1" lang="ja-JP" altLang="en-US"/>
              <a:t>に変換し、</a:t>
            </a:r>
            <a:r>
              <a:rPr kumimoji="1" lang="en-US" altLang="ja-JP"/>
              <a:t>SINDO</a:t>
            </a:r>
            <a:r>
              <a:rPr kumimoji="1" lang="ja-JP" altLang="en-US"/>
              <a:t>内部で使う</a:t>
            </a:r>
          </a:p>
        </p:txBody>
      </p:sp>
    </p:spTree>
    <p:extLst>
      <p:ext uri="{BB962C8B-B14F-4D97-AF65-F5344CB8AC3E}">
        <p14:creationId xmlns:p14="http://schemas.microsoft.com/office/powerpoint/2010/main" val="159213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4C960F2-0EF5-5450-9D96-6894CFC6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96F8151-69AC-C1F5-4FA4-57B374AB0038}"/>
                  </a:ext>
                </a:extLst>
              </p:cNvPr>
              <p:cNvSpPr txBox="1"/>
              <p:nvPr/>
            </p:nvSpPr>
            <p:spPr>
              <a:xfrm>
                <a:off x="272143" y="250373"/>
                <a:ext cx="4273093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ℏ</m:t>
                            </m:r>
                          </m:num>
                          <m:den>
                            <m:sSub>
                              <m:sSub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kumimoji="1" lang="en-US" altLang="ja-JP" b="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b="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r>
                      <a:rPr kumimoji="1" lang="en-US" altLang="ja-JP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/>
                  <a:t>を使う：</a:t>
                </a:r>
                <a:r>
                  <a:rPr kumimoji="1" lang="en-US" altLang="ja-JP"/>
                  <a:t>Qiskit</a:t>
                </a:r>
                <a:r>
                  <a:rPr kumimoji="1" lang="ja-JP" altLang="en-US"/>
                  <a:t>の形式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96F8151-69AC-C1F5-4FA4-57B374AB0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43" y="250373"/>
                <a:ext cx="4273093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C56F0F7-C2A9-8EBE-1B4C-24756474E6FD}"/>
                  </a:ext>
                </a:extLst>
              </p:cNvPr>
              <p:cNvSpPr txBox="1"/>
              <p:nvPr/>
            </p:nvSpPr>
            <p:spPr>
              <a:xfrm>
                <a:off x="1393372" y="4920346"/>
                <a:ext cx="1227579" cy="408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C56F0F7-C2A9-8EBE-1B4C-24756474E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72" y="4920346"/>
                <a:ext cx="1227579" cy="408573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2E41608-AD58-FF54-9F9E-43E86BD8040A}"/>
                  </a:ext>
                </a:extLst>
              </p:cNvPr>
              <p:cNvSpPr txBox="1"/>
              <p:nvPr/>
            </p:nvSpPr>
            <p:spPr>
              <a:xfrm>
                <a:off x="2721429" y="4928797"/>
                <a:ext cx="1183466" cy="369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2E41608-AD58-FF54-9F9E-43E86BD80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429" y="4928797"/>
                <a:ext cx="1183466" cy="369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5E4D85E-4485-B48C-70B0-03832BC08AC8}"/>
                  </a:ext>
                </a:extLst>
              </p:cNvPr>
              <p:cNvSpPr txBox="1"/>
              <p:nvPr/>
            </p:nvSpPr>
            <p:spPr>
              <a:xfrm>
                <a:off x="4021089" y="4885253"/>
                <a:ext cx="1523173" cy="423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𝑖𝑖𝑖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5E4D85E-4485-B48C-70B0-03832BC08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089" y="4885253"/>
                <a:ext cx="1523173" cy="423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EC32FB7-1CDD-189D-BD27-9FD07F228A58}"/>
                  </a:ext>
                </a:extLst>
              </p:cNvPr>
              <p:cNvSpPr txBox="1"/>
              <p:nvPr/>
            </p:nvSpPr>
            <p:spPr>
              <a:xfrm>
                <a:off x="5632919" y="4885254"/>
                <a:ext cx="1479956" cy="375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𝑖𝑖</m:t>
                        </m:r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  <m:sup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kumimoji="1" lang="en-US" altLang="ja-JP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𝑖𝑖𝑖𝑖</m:t>
                        </m:r>
                      </m:sub>
                    </m:sSub>
                  </m:oMath>
                </a14:m>
                <a:r>
                  <a:rPr kumimoji="1" lang="en-US" altLang="ja-JP"/>
                  <a:t>,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EC32FB7-1CDD-189D-BD27-9FD07F228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919" y="4885254"/>
                <a:ext cx="1479956" cy="375103"/>
              </a:xfrm>
              <a:prstGeom prst="rect">
                <a:avLst/>
              </a:prstGeom>
              <a:blipFill>
                <a:blip r:embed="rId6"/>
                <a:stretch>
                  <a:fillRect t="-6452" r="-2542" b="-225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CB08C5B-4856-E537-212D-DBFE277A76A9}"/>
                  </a:ext>
                </a:extLst>
              </p:cNvPr>
              <p:cNvSpPr txBox="1"/>
              <p:nvPr/>
            </p:nvSpPr>
            <p:spPr>
              <a:xfrm>
                <a:off x="2732315" y="5404252"/>
                <a:ext cx="1221938" cy="400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CB08C5B-4856-E537-212D-DBFE277A7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315" y="5404252"/>
                <a:ext cx="1221938" cy="400879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66BD7DB-0FD1-43BB-94D1-7D8BEE26D93F}"/>
                  </a:ext>
                </a:extLst>
              </p:cNvPr>
              <p:cNvSpPr txBox="1"/>
              <p:nvPr/>
            </p:nvSpPr>
            <p:spPr>
              <a:xfrm>
                <a:off x="4038600" y="5380045"/>
                <a:ext cx="1516762" cy="439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66BD7DB-0FD1-43BB-94D1-7D8BEE26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380045"/>
                <a:ext cx="1516762" cy="43986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C3674C6-91FA-CBE5-EE87-5E021756DEED}"/>
                  </a:ext>
                </a:extLst>
              </p:cNvPr>
              <p:cNvSpPr txBox="1"/>
              <p:nvPr/>
            </p:nvSpPr>
            <p:spPr>
              <a:xfrm>
                <a:off x="5599515" y="5369161"/>
                <a:ext cx="1566518" cy="406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𝑖𝑖𝑖𝑗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C3674C6-91FA-CBE5-EE87-5E021756D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515" y="5369161"/>
                <a:ext cx="1566518" cy="406393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B483B5-3108-81DA-9200-9E58183B63E7}"/>
                  </a:ext>
                </a:extLst>
              </p:cNvPr>
              <p:cNvSpPr txBox="1"/>
              <p:nvPr/>
            </p:nvSpPr>
            <p:spPr>
              <a:xfrm>
                <a:off x="5595257" y="5958612"/>
                <a:ext cx="1603324" cy="406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𝑖𝑖</m:t>
                        </m:r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kumimoji="1" lang="en-US" altLang="ja-JP"/>
                  <a:t>,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B483B5-3108-81DA-9200-9E58183B6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257" y="5958612"/>
                <a:ext cx="1603324" cy="406393"/>
              </a:xfrm>
              <a:prstGeom prst="rect">
                <a:avLst/>
              </a:prstGeom>
              <a:blipFill>
                <a:blip r:embed="rId10"/>
                <a:stretch>
                  <a:fillRect r="-3150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80D0C7D-B229-39D4-4D04-A0F02568CAD9}"/>
                  </a:ext>
                </a:extLst>
              </p:cNvPr>
              <p:cNvSpPr txBox="1"/>
              <p:nvPr/>
            </p:nvSpPr>
            <p:spPr>
              <a:xfrm>
                <a:off x="4027715" y="5927577"/>
                <a:ext cx="1601657" cy="439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sSub>
                        <m:sSub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80D0C7D-B229-39D4-4D04-A0F02568C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715" y="5927577"/>
                <a:ext cx="1601657" cy="439864"/>
              </a:xfrm>
              <a:prstGeom prst="rect">
                <a:avLst/>
              </a:prstGeom>
              <a:blipFill>
                <a:blip r:embed="rId11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8D125E-D309-F358-A370-E9C31CC869BA}"/>
              </a:ext>
            </a:extLst>
          </p:cNvPr>
          <p:cNvSpPr txBox="1"/>
          <p:nvPr/>
        </p:nvSpPr>
        <p:spPr>
          <a:xfrm>
            <a:off x="391886" y="4430486"/>
            <a:ext cx="304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係数の変換（</a:t>
            </a:r>
            <a:r>
              <a:rPr kumimoji="1" lang="en-US" altLang="ja-JP"/>
              <a:t>mop </a:t>
            </a:r>
            <a:r>
              <a:rPr kumimoji="1" lang="ja-JP" altLang="en-US"/>
              <a:t>→</a:t>
            </a:r>
            <a:r>
              <a:rPr kumimoji="1" lang="en-US" altLang="ja-JP"/>
              <a:t> qiskit</a:t>
            </a:r>
            <a:r>
              <a:rPr kumimoji="1" lang="ja-JP" altLang="en-US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E378941-9B37-4F9F-FCB7-915748CE57C8}"/>
                  </a:ext>
                </a:extLst>
              </p:cNvPr>
              <p:cNvSpPr txBox="1"/>
              <p:nvPr/>
            </p:nvSpPr>
            <p:spPr>
              <a:xfrm>
                <a:off x="740228" y="1004057"/>
                <a:ext cx="7281801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Sup>
                                <m:sSub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E378941-9B37-4F9F-FCB7-915748CE5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8" y="1004057"/>
                <a:ext cx="7281801" cy="672235"/>
              </a:xfrm>
              <a:prstGeom prst="rect">
                <a:avLst/>
              </a:prstGeom>
              <a:blipFill>
                <a:blip r:embed="rId12"/>
                <a:stretch>
                  <a:fillRect l="-348" t="-149057" b="-2037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304EC8A-1FC4-C188-261B-C629605EBF41}"/>
                  </a:ext>
                </a:extLst>
              </p:cNvPr>
              <p:cNvSpPr txBox="1"/>
              <p:nvPr/>
            </p:nvSpPr>
            <p:spPr>
              <a:xfrm>
                <a:off x="1382485" y="1756726"/>
                <a:ext cx="5900398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Sup>
                                <m:sSub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†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304EC8A-1FC4-C188-261B-C629605EB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85" y="1756726"/>
                <a:ext cx="5900398" cy="703526"/>
              </a:xfrm>
              <a:prstGeom prst="rect">
                <a:avLst/>
              </a:prstGeom>
              <a:blipFill>
                <a:blip r:embed="rId13"/>
                <a:stretch>
                  <a:fillRect l="-10086" t="-139286" b="-18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9C0BA21-3A99-9A22-5045-F1B206201AE7}"/>
                  </a:ext>
                </a:extLst>
              </p:cNvPr>
              <p:cNvSpPr txBox="1"/>
              <p:nvPr/>
            </p:nvSpPr>
            <p:spPr>
              <a:xfrm>
                <a:off x="1404257" y="2571465"/>
                <a:ext cx="4580805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9C0BA21-3A99-9A22-5045-F1B206201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57" y="2571465"/>
                <a:ext cx="4580805" cy="703526"/>
              </a:xfrm>
              <a:prstGeom prst="rect">
                <a:avLst/>
              </a:prstGeom>
              <a:blipFill>
                <a:blip r:embed="rId14"/>
                <a:stretch>
                  <a:fillRect l="-11050" t="-139286" b="-18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5668F61-B804-315F-F6DA-8C48A4F6C05C}"/>
                  </a:ext>
                </a:extLst>
              </p:cNvPr>
              <p:cNvSpPr txBox="1"/>
              <p:nvPr/>
            </p:nvSpPr>
            <p:spPr>
              <a:xfrm>
                <a:off x="1426027" y="3385324"/>
                <a:ext cx="5059205" cy="703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kumimoji="1" lang="en-US" altLang="ja-JP" b="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𝑖𝑗𝑘𝑙</m:t>
                              </m:r>
                            </m:sub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5668F61-B804-315F-F6DA-8C48A4F6C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027" y="3385324"/>
                <a:ext cx="5059205" cy="703526"/>
              </a:xfrm>
              <a:prstGeom prst="rect">
                <a:avLst/>
              </a:prstGeom>
              <a:blipFill>
                <a:blip r:embed="rId15"/>
                <a:stretch>
                  <a:fillRect l="-8772" t="-136842" r="-1504" b="-1824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2E968A4-A531-7C2A-D6AB-D31C65D025A0}"/>
              </a:ext>
            </a:extLst>
          </p:cNvPr>
          <p:cNvSpPr txBox="1"/>
          <p:nvPr/>
        </p:nvSpPr>
        <p:spPr>
          <a:xfrm>
            <a:off x="7336972" y="60089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など</a:t>
            </a:r>
          </a:p>
        </p:txBody>
      </p:sp>
    </p:spTree>
    <p:extLst>
      <p:ext uri="{BB962C8B-B14F-4D97-AF65-F5344CB8AC3E}">
        <p14:creationId xmlns:p14="http://schemas.microsoft.com/office/powerpoint/2010/main" val="234899897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1513</TotalTime>
  <Words>296</Words>
  <Application>Microsoft Macintosh PowerPoint</Application>
  <PresentationFormat>画面に合わせる (4:3)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ホワイト</vt:lpstr>
      <vt:lpstr>Notes on QFF coefficients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八木　清</dc:creator>
  <cp:lastModifiedBy>八木　清</cp:lastModifiedBy>
  <cp:revision>17</cp:revision>
  <dcterms:created xsi:type="dcterms:W3CDTF">2024-10-12T00:35:37Z</dcterms:created>
  <dcterms:modified xsi:type="dcterms:W3CDTF">2024-10-21T07:26:27Z</dcterms:modified>
</cp:coreProperties>
</file>