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4" r:id="rId8"/>
    <p:sldId id="265" r:id="rId9"/>
    <p:sldId id="262" r:id="rId10"/>
    <p:sldId id="263"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9"/>
  </p:normalViewPr>
  <p:slideViewPr>
    <p:cSldViewPr snapToGrid="0">
      <p:cViewPr varScale="1">
        <p:scale>
          <a:sx n="103" d="100"/>
          <a:sy n="103" d="100"/>
        </p:scale>
        <p:origin x="8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E96D2E-CB34-E944-AEEF-4C28FAB0CC9B}" type="datetimeFigureOut">
              <a:rPr lang="en-US" smtClean="0"/>
              <a:t>1/11/23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FA400-9264-2740-9748-2456D34CE7E5}" type="slidenum">
              <a:rPr lang="en-US" smtClean="0"/>
              <a:t>‹#›</a:t>
            </a:fld>
            <a:endParaRPr lang="en-US"/>
          </a:p>
        </p:txBody>
      </p:sp>
    </p:spTree>
    <p:extLst>
      <p:ext uri="{BB962C8B-B14F-4D97-AF65-F5344CB8AC3E}">
        <p14:creationId xmlns:p14="http://schemas.microsoft.com/office/powerpoint/2010/main" val="2577589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E96D2E-CB34-E944-AEEF-4C28FAB0CC9B}" type="datetimeFigureOut">
              <a:rPr lang="en-US" smtClean="0"/>
              <a:t>1/11/23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2FA400-9264-2740-9748-2456D34CE7E5}" type="slidenum">
              <a:rPr lang="en-US" smtClean="0"/>
              <a:t>‹#›</a:t>
            </a:fld>
            <a:endParaRPr lang="en-US"/>
          </a:p>
        </p:txBody>
      </p:sp>
    </p:spTree>
    <p:extLst>
      <p:ext uri="{BB962C8B-B14F-4D97-AF65-F5344CB8AC3E}">
        <p14:creationId xmlns:p14="http://schemas.microsoft.com/office/powerpoint/2010/main" val="2670053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E96D2E-CB34-E944-AEEF-4C28FAB0CC9B}" type="datetimeFigureOut">
              <a:rPr lang="en-US" smtClean="0"/>
              <a:t>1/11/23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2FA400-9264-2740-9748-2456D34CE7E5}" type="slidenum">
              <a:rPr lang="en-US" smtClean="0"/>
              <a:t>‹#›</a:t>
            </a:fld>
            <a:endParaRPr lang="en-US"/>
          </a:p>
        </p:txBody>
      </p:sp>
    </p:spTree>
    <p:extLst>
      <p:ext uri="{BB962C8B-B14F-4D97-AF65-F5344CB8AC3E}">
        <p14:creationId xmlns:p14="http://schemas.microsoft.com/office/powerpoint/2010/main" val="81487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E96D2E-CB34-E944-AEEF-4C28FAB0CC9B}" type="datetimeFigureOut">
              <a:rPr lang="en-US" smtClean="0"/>
              <a:t>1/11/23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2FA400-9264-2740-9748-2456D34CE7E5}"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31027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E96D2E-CB34-E944-AEEF-4C28FAB0CC9B}" type="datetimeFigureOut">
              <a:rPr lang="en-US" smtClean="0"/>
              <a:t>1/11/23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2FA400-9264-2740-9748-2456D34CE7E5}" type="slidenum">
              <a:rPr lang="en-US" smtClean="0"/>
              <a:t>‹#›</a:t>
            </a:fld>
            <a:endParaRPr lang="en-US"/>
          </a:p>
        </p:txBody>
      </p:sp>
    </p:spTree>
    <p:extLst>
      <p:ext uri="{BB962C8B-B14F-4D97-AF65-F5344CB8AC3E}">
        <p14:creationId xmlns:p14="http://schemas.microsoft.com/office/powerpoint/2010/main" val="689262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FE96D2E-CB34-E944-AEEF-4C28FAB0CC9B}" type="datetimeFigureOut">
              <a:rPr lang="en-US" smtClean="0"/>
              <a:t>1/11/23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2FA400-9264-2740-9748-2456D34CE7E5}" type="slidenum">
              <a:rPr lang="en-US" smtClean="0"/>
              <a:t>‹#›</a:t>
            </a:fld>
            <a:endParaRPr lang="en-US"/>
          </a:p>
        </p:txBody>
      </p:sp>
    </p:spTree>
    <p:extLst>
      <p:ext uri="{BB962C8B-B14F-4D97-AF65-F5344CB8AC3E}">
        <p14:creationId xmlns:p14="http://schemas.microsoft.com/office/powerpoint/2010/main" val="3586087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FE96D2E-CB34-E944-AEEF-4C28FAB0CC9B}" type="datetimeFigureOut">
              <a:rPr lang="en-US" smtClean="0"/>
              <a:t>1/11/23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2FA400-9264-2740-9748-2456D34CE7E5}" type="slidenum">
              <a:rPr lang="en-US" smtClean="0"/>
              <a:t>‹#›</a:t>
            </a:fld>
            <a:endParaRPr lang="en-US"/>
          </a:p>
        </p:txBody>
      </p:sp>
    </p:spTree>
    <p:extLst>
      <p:ext uri="{BB962C8B-B14F-4D97-AF65-F5344CB8AC3E}">
        <p14:creationId xmlns:p14="http://schemas.microsoft.com/office/powerpoint/2010/main" val="3126354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E96D2E-CB34-E944-AEEF-4C28FAB0CC9B}" type="datetimeFigureOut">
              <a:rPr lang="en-US" smtClean="0"/>
              <a:t>1/11/23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FA400-9264-2740-9748-2456D34CE7E5}" type="slidenum">
              <a:rPr lang="en-US" smtClean="0"/>
              <a:t>‹#›</a:t>
            </a:fld>
            <a:endParaRPr lang="en-US"/>
          </a:p>
        </p:txBody>
      </p:sp>
    </p:spTree>
    <p:extLst>
      <p:ext uri="{BB962C8B-B14F-4D97-AF65-F5344CB8AC3E}">
        <p14:creationId xmlns:p14="http://schemas.microsoft.com/office/powerpoint/2010/main" val="1831255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E96D2E-CB34-E944-AEEF-4C28FAB0CC9B}" type="datetimeFigureOut">
              <a:rPr lang="en-US" smtClean="0"/>
              <a:t>1/11/23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FA400-9264-2740-9748-2456D34CE7E5}" type="slidenum">
              <a:rPr lang="en-US" smtClean="0"/>
              <a:t>‹#›</a:t>
            </a:fld>
            <a:endParaRPr lang="en-US"/>
          </a:p>
        </p:txBody>
      </p:sp>
    </p:spTree>
    <p:extLst>
      <p:ext uri="{BB962C8B-B14F-4D97-AF65-F5344CB8AC3E}">
        <p14:creationId xmlns:p14="http://schemas.microsoft.com/office/powerpoint/2010/main" val="29580164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D014F-B50E-C916-3ED0-D2212AE9FA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E06553-6832-7D62-BB90-706A3F0361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08AEC-611A-66FD-C4A0-8CFFBCA23831}"/>
              </a:ext>
            </a:extLst>
          </p:cNvPr>
          <p:cNvSpPr>
            <a:spLocks noGrp="1"/>
          </p:cNvSpPr>
          <p:nvPr>
            <p:ph type="dt" sz="half" idx="10"/>
          </p:nvPr>
        </p:nvSpPr>
        <p:spPr/>
        <p:txBody>
          <a:bodyPr/>
          <a:lstStyle/>
          <a:p>
            <a:fld id="{FFE96D2E-CB34-E944-AEEF-4C28FAB0CC9B}" type="datetimeFigureOut">
              <a:rPr lang="en-US" smtClean="0"/>
              <a:t>1/11/23</a:t>
            </a:fld>
            <a:endParaRPr lang="en-US"/>
          </a:p>
        </p:txBody>
      </p:sp>
      <p:sp>
        <p:nvSpPr>
          <p:cNvPr id="5" name="Footer Placeholder 4">
            <a:extLst>
              <a:ext uri="{FF2B5EF4-FFF2-40B4-BE49-F238E27FC236}">
                <a16:creationId xmlns:a16="http://schemas.microsoft.com/office/drawing/2014/main" id="{0F401A81-C1D8-F779-BD48-59459BD84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02F72B-361A-A69A-0843-46FD096DE7C0}"/>
              </a:ext>
            </a:extLst>
          </p:cNvPr>
          <p:cNvSpPr>
            <a:spLocks noGrp="1"/>
          </p:cNvSpPr>
          <p:nvPr>
            <p:ph type="sldNum" sz="quarter" idx="12"/>
          </p:nvPr>
        </p:nvSpPr>
        <p:spPr/>
        <p:txBody>
          <a:bodyPr/>
          <a:lstStyle/>
          <a:p>
            <a:fld id="{F52FA400-9264-2740-9748-2456D34CE7E5}" type="slidenum">
              <a:rPr lang="en-US" smtClean="0"/>
              <a:t>‹#›</a:t>
            </a:fld>
            <a:endParaRPr lang="en-US"/>
          </a:p>
        </p:txBody>
      </p:sp>
    </p:spTree>
    <p:extLst>
      <p:ext uri="{BB962C8B-B14F-4D97-AF65-F5344CB8AC3E}">
        <p14:creationId xmlns:p14="http://schemas.microsoft.com/office/powerpoint/2010/main" val="1201291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E96D2E-CB34-E944-AEEF-4C28FAB0CC9B}" type="datetimeFigureOut">
              <a:rPr lang="en-US" smtClean="0"/>
              <a:t>1/11/23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FA400-9264-2740-9748-2456D34CE7E5}" type="slidenum">
              <a:rPr lang="en-US" smtClean="0"/>
              <a:t>‹#›</a:t>
            </a:fld>
            <a:endParaRPr lang="en-US"/>
          </a:p>
        </p:txBody>
      </p:sp>
    </p:spTree>
    <p:extLst>
      <p:ext uri="{BB962C8B-B14F-4D97-AF65-F5344CB8AC3E}">
        <p14:creationId xmlns:p14="http://schemas.microsoft.com/office/powerpoint/2010/main" val="3472767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E96D2E-CB34-E944-AEEF-4C28FAB0CC9B}" type="datetimeFigureOut">
              <a:rPr lang="en-US" smtClean="0"/>
              <a:t>1/11/23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FA400-9264-2740-9748-2456D34CE7E5}" type="slidenum">
              <a:rPr lang="en-US" smtClean="0"/>
              <a:t>‹#›</a:t>
            </a:fld>
            <a:endParaRPr lang="en-US"/>
          </a:p>
        </p:txBody>
      </p:sp>
    </p:spTree>
    <p:extLst>
      <p:ext uri="{BB962C8B-B14F-4D97-AF65-F5344CB8AC3E}">
        <p14:creationId xmlns:p14="http://schemas.microsoft.com/office/powerpoint/2010/main" val="231028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E96D2E-CB34-E944-AEEF-4C28FAB0CC9B}" type="datetimeFigureOut">
              <a:rPr lang="en-US" smtClean="0"/>
              <a:t>1/11/23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2FA400-9264-2740-9748-2456D34CE7E5}" type="slidenum">
              <a:rPr lang="en-US" smtClean="0"/>
              <a:t>‹#›</a:t>
            </a:fld>
            <a:endParaRPr lang="en-US"/>
          </a:p>
        </p:txBody>
      </p:sp>
    </p:spTree>
    <p:extLst>
      <p:ext uri="{BB962C8B-B14F-4D97-AF65-F5344CB8AC3E}">
        <p14:creationId xmlns:p14="http://schemas.microsoft.com/office/powerpoint/2010/main" val="2363589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E96D2E-CB34-E944-AEEF-4C28FAB0CC9B}" type="datetimeFigureOut">
              <a:rPr lang="en-US" smtClean="0"/>
              <a:t>1/11/23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2FA400-9264-2740-9748-2456D34CE7E5}" type="slidenum">
              <a:rPr lang="en-US" smtClean="0"/>
              <a:t>‹#›</a:t>
            </a:fld>
            <a:endParaRPr lang="en-US"/>
          </a:p>
        </p:txBody>
      </p:sp>
    </p:spTree>
    <p:extLst>
      <p:ext uri="{BB962C8B-B14F-4D97-AF65-F5344CB8AC3E}">
        <p14:creationId xmlns:p14="http://schemas.microsoft.com/office/powerpoint/2010/main" val="3144940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E96D2E-CB34-E944-AEEF-4C28FAB0CC9B}" type="datetimeFigureOut">
              <a:rPr lang="en-US" smtClean="0"/>
              <a:t>1/11/23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2FA400-9264-2740-9748-2456D34CE7E5}" type="slidenum">
              <a:rPr lang="en-US" smtClean="0"/>
              <a:t>‹#›</a:t>
            </a:fld>
            <a:endParaRPr lang="en-US"/>
          </a:p>
        </p:txBody>
      </p:sp>
    </p:spTree>
    <p:extLst>
      <p:ext uri="{BB962C8B-B14F-4D97-AF65-F5344CB8AC3E}">
        <p14:creationId xmlns:p14="http://schemas.microsoft.com/office/powerpoint/2010/main" val="1403011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FFE96D2E-CB34-E944-AEEF-4C28FAB0CC9B}" type="datetimeFigureOut">
              <a:rPr lang="en-US" smtClean="0"/>
              <a:t>1/11/23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2FA400-9264-2740-9748-2456D34CE7E5}" type="slidenum">
              <a:rPr lang="en-US" smtClean="0"/>
              <a:t>‹#›</a:t>
            </a:fld>
            <a:endParaRPr lang="en-US"/>
          </a:p>
        </p:txBody>
      </p:sp>
    </p:spTree>
    <p:extLst>
      <p:ext uri="{BB962C8B-B14F-4D97-AF65-F5344CB8AC3E}">
        <p14:creationId xmlns:p14="http://schemas.microsoft.com/office/powerpoint/2010/main" val="3317764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E96D2E-CB34-E944-AEEF-4C28FAB0CC9B}" type="datetimeFigureOut">
              <a:rPr lang="en-US" smtClean="0"/>
              <a:t>1/11/23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2FA400-9264-2740-9748-2456D34CE7E5}" type="slidenum">
              <a:rPr lang="en-US" smtClean="0"/>
              <a:t>‹#›</a:t>
            </a:fld>
            <a:endParaRPr lang="en-US"/>
          </a:p>
        </p:txBody>
      </p:sp>
    </p:spTree>
    <p:extLst>
      <p:ext uri="{BB962C8B-B14F-4D97-AF65-F5344CB8AC3E}">
        <p14:creationId xmlns:p14="http://schemas.microsoft.com/office/powerpoint/2010/main" val="3796738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E96D2E-CB34-E944-AEEF-4C28FAB0CC9B}" type="datetimeFigureOut">
              <a:rPr lang="en-US" smtClean="0"/>
              <a:t>1/11/23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2FA400-9264-2740-9748-2456D34CE7E5}" type="slidenum">
              <a:rPr lang="en-US" smtClean="0"/>
              <a:t>‹#›</a:t>
            </a:fld>
            <a:endParaRPr lang="en-US"/>
          </a:p>
        </p:txBody>
      </p:sp>
    </p:spTree>
    <p:extLst>
      <p:ext uri="{BB962C8B-B14F-4D97-AF65-F5344CB8AC3E}">
        <p14:creationId xmlns:p14="http://schemas.microsoft.com/office/powerpoint/2010/main" val="4181542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FFE96D2E-CB34-E944-AEEF-4C28FAB0CC9B}" type="datetimeFigureOut">
              <a:rPr lang="en-US" smtClean="0"/>
              <a:t>1/11/23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52FA400-9264-2740-9748-2456D34CE7E5}" type="slidenum">
              <a:rPr lang="en-US" smtClean="0"/>
              <a:t>‹#›</a:t>
            </a:fld>
            <a:endParaRPr lang="en-US"/>
          </a:p>
        </p:txBody>
      </p:sp>
    </p:spTree>
    <p:extLst>
      <p:ext uri="{BB962C8B-B14F-4D97-AF65-F5344CB8AC3E}">
        <p14:creationId xmlns:p14="http://schemas.microsoft.com/office/powerpoint/2010/main" val="37266808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sv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A919F8-3C32-9024-07FB-B28767D8CD15}"/>
              </a:ext>
            </a:extLst>
          </p:cNvPr>
          <p:cNvSpPr>
            <a:spLocks noGrp="1"/>
          </p:cNvSpPr>
          <p:nvPr>
            <p:ph type="ctrTitle"/>
          </p:nvPr>
        </p:nvSpPr>
        <p:spPr>
          <a:xfrm>
            <a:off x="1126762" y="1227279"/>
            <a:ext cx="4328819" cy="2509213"/>
          </a:xfrm>
        </p:spPr>
        <p:txBody>
          <a:bodyPr>
            <a:normAutofit/>
          </a:bodyPr>
          <a:lstStyle/>
          <a:p>
            <a:r>
              <a:rPr lang="en-US" sz="4400"/>
              <a:t>Predicting Income via Machine Learning</a:t>
            </a:r>
          </a:p>
        </p:txBody>
      </p:sp>
      <p:sp>
        <p:nvSpPr>
          <p:cNvPr id="3" name="Subtitle 2">
            <a:extLst>
              <a:ext uri="{FF2B5EF4-FFF2-40B4-BE49-F238E27FC236}">
                <a16:creationId xmlns:a16="http://schemas.microsoft.com/office/drawing/2014/main" id="{7155E2A7-DB9B-0BF8-8952-730303AB6DD3}"/>
              </a:ext>
            </a:extLst>
          </p:cNvPr>
          <p:cNvSpPr>
            <a:spLocks noGrp="1"/>
          </p:cNvSpPr>
          <p:nvPr>
            <p:ph type="subTitle" idx="1"/>
          </p:nvPr>
        </p:nvSpPr>
        <p:spPr>
          <a:xfrm>
            <a:off x="1126762" y="3812694"/>
            <a:ext cx="4328819" cy="1371599"/>
          </a:xfrm>
        </p:spPr>
        <p:txBody>
          <a:bodyPr>
            <a:normAutofit/>
          </a:bodyPr>
          <a:lstStyle/>
          <a:p>
            <a:pPr>
              <a:lnSpc>
                <a:spcPct val="110000"/>
              </a:lnSpc>
            </a:pPr>
            <a:r>
              <a:rPr lang="en-US">
                <a:solidFill>
                  <a:schemeClr val="tx1">
                    <a:lumMod val="50000"/>
                    <a:lumOff val="50000"/>
                  </a:schemeClr>
                </a:solidFill>
              </a:rPr>
              <a:t>A Presentation by Yaw Agipong</a:t>
            </a:r>
          </a:p>
          <a:p>
            <a:pPr>
              <a:lnSpc>
                <a:spcPct val="110000"/>
              </a:lnSpc>
            </a:pPr>
            <a:r>
              <a:rPr lang="en-US">
                <a:solidFill>
                  <a:schemeClr val="tx1">
                    <a:lumMod val="50000"/>
                    <a:lumOff val="50000"/>
                  </a:schemeClr>
                </a:solidFill>
              </a:rPr>
              <a:t>January 12, 2023</a:t>
            </a:r>
          </a:p>
        </p:txBody>
      </p:sp>
      <p:pic>
        <p:nvPicPr>
          <p:cNvPr id="12" name="Picture 11">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55295" t="89389" r="26987" b="24"/>
          <a:stretch/>
        </p:blipFill>
        <p:spPr>
          <a:xfrm flipH="1">
            <a:off x="0" y="-1"/>
            <a:ext cx="2596444" cy="872709"/>
          </a:xfrm>
          <a:prstGeom prst="rect">
            <a:avLst/>
          </a:prstGeom>
        </p:spPr>
      </p:pic>
      <p:pic>
        <p:nvPicPr>
          <p:cNvPr id="14" name="Picture 13">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91927" t="72411" b="13751"/>
          <a:stretch/>
        </p:blipFill>
        <p:spPr>
          <a:xfrm>
            <a:off x="10473994"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7" name="Graphic 6" descr="Head with Gears">
            <a:extLst>
              <a:ext uri="{FF2B5EF4-FFF2-40B4-BE49-F238E27FC236}">
                <a16:creationId xmlns:a16="http://schemas.microsoft.com/office/drawing/2014/main" id="{4F8E1CB2-CABC-BDC7-C0CB-C42D731A2D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90459" y="948266"/>
            <a:ext cx="4743406" cy="4743406"/>
          </a:xfrm>
          <a:prstGeom prst="rect">
            <a:avLst/>
          </a:prstGeom>
        </p:spPr>
      </p:pic>
      <p:pic>
        <p:nvPicPr>
          <p:cNvPr id="16" name="Picture 15">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73623" t="43915" r="1" b="18252"/>
          <a:stretch/>
        </p:blipFill>
        <p:spPr>
          <a:xfrm flipH="1">
            <a:off x="0" y="3142319"/>
            <a:ext cx="4605339" cy="3715682"/>
          </a:xfrm>
          <a:prstGeom prst="rect">
            <a:avLst/>
          </a:prstGeom>
        </p:spPr>
      </p:pic>
    </p:spTree>
    <p:extLst>
      <p:ext uri="{BB962C8B-B14F-4D97-AF65-F5344CB8AC3E}">
        <p14:creationId xmlns:p14="http://schemas.microsoft.com/office/powerpoint/2010/main" val="91780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7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1500"/>
                                  </p:stCondLst>
                                  <p:iterate>
                                    <p:tmPct val="10000"/>
                                  </p:iterate>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2A1C4F-726E-2582-8B13-2419854743E4}"/>
              </a:ext>
            </a:extLst>
          </p:cNvPr>
          <p:cNvSpPr>
            <a:spLocks noGrp="1"/>
          </p:cNvSpPr>
          <p:nvPr>
            <p:ph type="title"/>
          </p:nvPr>
        </p:nvSpPr>
        <p:spPr>
          <a:xfrm>
            <a:off x="641074" y="1588878"/>
            <a:ext cx="2844002" cy="3680244"/>
          </a:xfrm>
        </p:spPr>
        <p:txBody>
          <a:bodyPr>
            <a:normAutofit/>
          </a:bodyPr>
          <a:lstStyle/>
          <a:p>
            <a:pPr algn="l"/>
            <a:r>
              <a:rPr lang="en-US" sz="2400">
                <a:solidFill>
                  <a:srgbClr val="FFFFFF"/>
                </a:solidFill>
              </a:rPr>
              <a:t>Conclusions &amp; Recommendations</a:t>
            </a:r>
          </a:p>
        </p:txBody>
      </p:sp>
      <p:pic>
        <p:nvPicPr>
          <p:cNvPr id="21" name="Picture 20">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3" name="Content Placeholder 2">
            <a:extLst>
              <a:ext uri="{FF2B5EF4-FFF2-40B4-BE49-F238E27FC236}">
                <a16:creationId xmlns:a16="http://schemas.microsoft.com/office/drawing/2014/main" id="{30F70137-3E7B-B52B-E3B3-626EAC998555}"/>
              </a:ext>
            </a:extLst>
          </p:cNvPr>
          <p:cNvSpPr>
            <a:spLocks noGrp="1"/>
          </p:cNvSpPr>
          <p:nvPr>
            <p:ph idx="1"/>
          </p:nvPr>
        </p:nvSpPr>
        <p:spPr>
          <a:xfrm>
            <a:off x="4634794" y="1049695"/>
            <a:ext cx="6642806" cy="4758611"/>
          </a:xfrm>
        </p:spPr>
        <p:txBody>
          <a:bodyPr anchor="ctr">
            <a:normAutofit lnSpcReduction="10000"/>
          </a:bodyPr>
          <a:lstStyle/>
          <a:p>
            <a:r>
              <a:rPr lang="en-US" dirty="0"/>
              <a:t>If health insurance companies want to predict their customers’ income levels, they need to consider a wide array of demographic data</a:t>
            </a:r>
          </a:p>
          <a:p>
            <a:endParaRPr lang="en-US" dirty="0"/>
          </a:p>
          <a:p>
            <a:r>
              <a:rPr lang="en-US" dirty="0"/>
              <a:t>The datasets considered also must be balanced to avoid bias. One glaring issue in this dataset was the lack of racial diversity in the demographic pool</a:t>
            </a:r>
          </a:p>
          <a:p>
            <a:endParaRPr lang="en-US" dirty="0"/>
          </a:p>
          <a:p>
            <a:r>
              <a:rPr lang="en-US" dirty="0"/>
              <a:t>Insurers could use this model as a starting point for crafting policies, but solely relying on it raises ethical </a:t>
            </a:r>
            <a:r>
              <a:rPr lang="en-US"/>
              <a:t>and legal issues</a:t>
            </a:r>
            <a:endParaRPr lang="en-US" dirty="0"/>
          </a:p>
        </p:txBody>
      </p:sp>
      <p:pic>
        <p:nvPicPr>
          <p:cNvPr id="23" name="Picture 22">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Tree>
    <p:extLst>
      <p:ext uri="{BB962C8B-B14F-4D97-AF65-F5344CB8AC3E}">
        <p14:creationId xmlns:p14="http://schemas.microsoft.com/office/powerpoint/2010/main" val="3819806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CAD20AEA-7CAF-4A83-BE2E-EAF010B8B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1" name="Rectangle 30">
            <a:extLst>
              <a:ext uri="{FF2B5EF4-FFF2-40B4-BE49-F238E27FC236}">
                <a16:creationId xmlns:a16="http://schemas.microsoft.com/office/drawing/2014/main" id="{B40FCD49-2060-48B9-8212-8A5F1DF4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2">
            <a:extLst>
              <a:ext uri="{FF2B5EF4-FFF2-40B4-BE49-F238E27FC236}">
                <a16:creationId xmlns:a16="http://schemas.microsoft.com/office/drawing/2014/main" id="{DA70F40A-D18F-4F05-A106-6D2CB24DC79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Question marks in a line and one question mark is lit">
            <a:extLst>
              <a:ext uri="{FF2B5EF4-FFF2-40B4-BE49-F238E27FC236}">
                <a16:creationId xmlns:a16="http://schemas.microsoft.com/office/drawing/2014/main" id="{0D4F5555-1834-8D57-51E4-5B3AF9EB7E72}"/>
              </a:ext>
            </a:extLst>
          </p:cNvPr>
          <p:cNvPicPr>
            <a:picLocks noChangeAspect="1"/>
          </p:cNvPicPr>
          <p:nvPr/>
        </p:nvPicPr>
        <p:blipFill rotWithShape="1">
          <a:blip r:embed="rId4">
            <a:duotone>
              <a:schemeClr val="bg2">
                <a:shade val="45000"/>
                <a:satMod val="135000"/>
              </a:schemeClr>
              <a:prstClr val="white"/>
            </a:duotone>
            <a:alphaModFix amt="25000"/>
          </a:blip>
          <a:srcRect t="1863" b="13867"/>
          <a:stretch/>
        </p:blipFill>
        <p:spPr>
          <a:xfrm>
            <a:off x="20" y="10"/>
            <a:ext cx="12191980" cy="6857990"/>
          </a:xfrm>
          <a:prstGeom prst="rect">
            <a:avLst/>
          </a:prstGeom>
        </p:spPr>
      </p:pic>
      <p:pic>
        <p:nvPicPr>
          <p:cNvPr id="35" name="Picture 34">
            <a:extLst>
              <a:ext uri="{FF2B5EF4-FFF2-40B4-BE49-F238E27FC236}">
                <a16:creationId xmlns:a16="http://schemas.microsoft.com/office/drawing/2014/main" id="{83A45DCD-B5FB-4A86-88D2-91088C7FFC5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59F7EAC-3017-C10A-475B-E7D60A57BE28}"/>
              </a:ext>
            </a:extLst>
          </p:cNvPr>
          <p:cNvSpPr>
            <a:spLocks noGrp="1"/>
          </p:cNvSpPr>
          <p:nvPr>
            <p:ph type="title"/>
          </p:nvPr>
        </p:nvSpPr>
        <p:spPr>
          <a:xfrm>
            <a:off x="1751012" y="1300785"/>
            <a:ext cx="8689976" cy="2509213"/>
          </a:xfrm>
        </p:spPr>
        <p:txBody>
          <a:bodyPr vert="horz" lIns="91440" tIns="45720" rIns="91440" bIns="45720" rtlCol="0" anchor="b">
            <a:normAutofit/>
          </a:bodyPr>
          <a:lstStyle/>
          <a:p>
            <a:r>
              <a:rPr lang="en-US" sz="4800" dirty="0"/>
              <a:t>Questions?</a:t>
            </a:r>
          </a:p>
        </p:txBody>
      </p:sp>
    </p:spTree>
    <p:extLst>
      <p:ext uri="{BB962C8B-B14F-4D97-AF65-F5344CB8AC3E}">
        <p14:creationId xmlns:p14="http://schemas.microsoft.com/office/powerpoint/2010/main" val="1060859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38D317-6442-0723-EC5F-62AE6C33C08E}"/>
              </a:ext>
            </a:extLst>
          </p:cNvPr>
          <p:cNvSpPr>
            <a:spLocks noGrp="1"/>
          </p:cNvSpPr>
          <p:nvPr>
            <p:ph type="title"/>
          </p:nvPr>
        </p:nvSpPr>
        <p:spPr>
          <a:xfrm>
            <a:off x="641074" y="1588878"/>
            <a:ext cx="2844002" cy="3680244"/>
          </a:xfrm>
        </p:spPr>
        <p:txBody>
          <a:bodyPr>
            <a:normAutofit/>
          </a:bodyPr>
          <a:lstStyle/>
          <a:p>
            <a:pPr algn="l"/>
            <a:r>
              <a:rPr lang="en-US" sz="3400">
                <a:solidFill>
                  <a:srgbClr val="FFFFFF"/>
                </a:solidFill>
              </a:rPr>
              <a:t>Background Information</a:t>
            </a:r>
          </a:p>
        </p:txBody>
      </p:sp>
      <p:pic>
        <p:nvPicPr>
          <p:cNvPr id="21" name="Picture 20">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3" name="Content Placeholder 2">
            <a:extLst>
              <a:ext uri="{FF2B5EF4-FFF2-40B4-BE49-F238E27FC236}">
                <a16:creationId xmlns:a16="http://schemas.microsoft.com/office/drawing/2014/main" id="{0A818F27-6A44-934C-3731-43F2F4BA1F02}"/>
              </a:ext>
            </a:extLst>
          </p:cNvPr>
          <p:cNvSpPr>
            <a:spLocks noGrp="1"/>
          </p:cNvSpPr>
          <p:nvPr>
            <p:ph idx="1"/>
          </p:nvPr>
        </p:nvSpPr>
        <p:spPr>
          <a:xfrm>
            <a:off x="4634794" y="1049695"/>
            <a:ext cx="6642806" cy="4758611"/>
          </a:xfrm>
        </p:spPr>
        <p:txBody>
          <a:bodyPr anchor="ctr">
            <a:normAutofit/>
          </a:bodyPr>
          <a:lstStyle/>
          <a:p>
            <a:r>
              <a:rPr lang="en-US" dirty="0"/>
              <a:t>A person’s Income level is a highly desired metric for companies and organizations in nearly every sector of the economy</a:t>
            </a:r>
          </a:p>
          <a:p>
            <a:endParaRPr lang="en-US" dirty="0"/>
          </a:p>
          <a:p>
            <a:r>
              <a:rPr lang="en-US" dirty="0"/>
              <a:t>Income levels are commonly used as a stand-in for a person’s attractiveness (or riskiness) as a customer</a:t>
            </a:r>
          </a:p>
          <a:p>
            <a:endParaRPr lang="en-US" dirty="0"/>
          </a:p>
          <a:p>
            <a:r>
              <a:rPr lang="en-US" dirty="0"/>
              <a:t>Organizations collect lots of information on their potential customers, but they don’t explicitly ask a customer to self-report their income level</a:t>
            </a:r>
          </a:p>
        </p:txBody>
      </p:sp>
      <p:pic>
        <p:nvPicPr>
          <p:cNvPr id="23" name="Picture 22">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Tree>
    <p:extLst>
      <p:ext uri="{BB962C8B-B14F-4D97-AF65-F5344CB8AC3E}">
        <p14:creationId xmlns:p14="http://schemas.microsoft.com/office/powerpoint/2010/main" val="2770702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2468F2-FB3B-36D7-8C0C-9F957BC77A7E}"/>
              </a:ext>
            </a:extLst>
          </p:cNvPr>
          <p:cNvSpPr>
            <a:spLocks noGrp="1"/>
          </p:cNvSpPr>
          <p:nvPr>
            <p:ph type="title"/>
          </p:nvPr>
        </p:nvSpPr>
        <p:spPr>
          <a:xfrm>
            <a:off x="641074" y="1588878"/>
            <a:ext cx="2844002" cy="3680244"/>
          </a:xfrm>
        </p:spPr>
        <p:txBody>
          <a:bodyPr>
            <a:normAutofit/>
          </a:bodyPr>
          <a:lstStyle/>
          <a:p>
            <a:pPr algn="l"/>
            <a:r>
              <a:rPr lang="en-US" sz="3400" dirty="0">
                <a:solidFill>
                  <a:srgbClr val="FFFFFF"/>
                </a:solidFill>
              </a:rPr>
              <a:t>The Stakeholder</a:t>
            </a:r>
          </a:p>
        </p:txBody>
      </p:sp>
      <p:pic>
        <p:nvPicPr>
          <p:cNvPr id="21" name="Picture 20">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3" name="Content Placeholder 2">
            <a:extLst>
              <a:ext uri="{FF2B5EF4-FFF2-40B4-BE49-F238E27FC236}">
                <a16:creationId xmlns:a16="http://schemas.microsoft.com/office/drawing/2014/main" id="{C6FF31D8-3B23-218D-9A27-2F3274A2944D}"/>
              </a:ext>
            </a:extLst>
          </p:cNvPr>
          <p:cNvSpPr>
            <a:spLocks noGrp="1"/>
          </p:cNvSpPr>
          <p:nvPr>
            <p:ph idx="1"/>
          </p:nvPr>
        </p:nvSpPr>
        <p:spPr>
          <a:xfrm>
            <a:off x="4634794" y="1049695"/>
            <a:ext cx="6642806" cy="4758611"/>
          </a:xfrm>
        </p:spPr>
        <p:txBody>
          <a:bodyPr anchor="ctr">
            <a:normAutofit/>
          </a:bodyPr>
          <a:lstStyle/>
          <a:p>
            <a:r>
              <a:rPr lang="en-US" sz="3200" dirty="0"/>
              <a:t>Trust/risk sector </a:t>
            </a:r>
          </a:p>
          <a:p>
            <a:pPr lvl="2"/>
            <a:r>
              <a:rPr lang="en-US" sz="3200" dirty="0"/>
              <a:t>credit card issuers, mortgage brokers</a:t>
            </a:r>
            <a:br>
              <a:rPr lang="en-US" sz="3200" dirty="0"/>
            </a:br>
            <a:endParaRPr lang="en-US" sz="3200" dirty="0"/>
          </a:p>
          <a:p>
            <a:r>
              <a:rPr lang="en-US" sz="3200" dirty="0"/>
              <a:t>Consumer goods marketers</a:t>
            </a:r>
          </a:p>
          <a:p>
            <a:endParaRPr lang="en-US" sz="3200" dirty="0"/>
          </a:p>
          <a:p>
            <a:r>
              <a:rPr lang="en-US" sz="3200" b="1" dirty="0"/>
              <a:t>healthcare industry</a:t>
            </a:r>
          </a:p>
        </p:txBody>
      </p:sp>
      <p:pic>
        <p:nvPicPr>
          <p:cNvPr id="23" name="Picture 22">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Tree>
    <p:extLst>
      <p:ext uri="{BB962C8B-B14F-4D97-AF65-F5344CB8AC3E}">
        <p14:creationId xmlns:p14="http://schemas.microsoft.com/office/powerpoint/2010/main" val="1658542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5352E-FC17-E76E-880E-5B87828E8231}"/>
              </a:ext>
            </a:extLst>
          </p:cNvPr>
          <p:cNvSpPr>
            <a:spLocks noGrp="1"/>
          </p:cNvSpPr>
          <p:nvPr>
            <p:ph type="title"/>
          </p:nvPr>
        </p:nvSpPr>
        <p:spPr>
          <a:xfrm>
            <a:off x="641074" y="1588878"/>
            <a:ext cx="2844002" cy="3680244"/>
          </a:xfrm>
        </p:spPr>
        <p:txBody>
          <a:bodyPr>
            <a:normAutofit/>
          </a:bodyPr>
          <a:lstStyle/>
          <a:p>
            <a:pPr algn="l"/>
            <a:r>
              <a:rPr lang="en-US" sz="4400" dirty="0">
                <a:solidFill>
                  <a:srgbClr val="FFFFFF"/>
                </a:solidFill>
              </a:rPr>
              <a:t>The Problem</a:t>
            </a:r>
          </a:p>
        </p:txBody>
      </p:sp>
      <p:pic>
        <p:nvPicPr>
          <p:cNvPr id="21" name="Picture 20">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3" name="Content Placeholder 2">
            <a:extLst>
              <a:ext uri="{FF2B5EF4-FFF2-40B4-BE49-F238E27FC236}">
                <a16:creationId xmlns:a16="http://schemas.microsoft.com/office/drawing/2014/main" id="{138E536E-BDDE-783F-74F2-D272BD31B72A}"/>
              </a:ext>
            </a:extLst>
          </p:cNvPr>
          <p:cNvSpPr>
            <a:spLocks noGrp="1"/>
          </p:cNvSpPr>
          <p:nvPr>
            <p:ph idx="1"/>
          </p:nvPr>
        </p:nvSpPr>
        <p:spPr>
          <a:xfrm>
            <a:off x="4634794" y="1049695"/>
            <a:ext cx="6642806" cy="4758611"/>
          </a:xfrm>
        </p:spPr>
        <p:txBody>
          <a:bodyPr anchor="ctr">
            <a:noAutofit/>
          </a:bodyPr>
          <a:lstStyle/>
          <a:p>
            <a:pPr marL="0" indent="0">
              <a:buNone/>
            </a:pPr>
            <a:r>
              <a:rPr lang="en-US" sz="2800" dirty="0"/>
              <a:t>Health insurance companies need a tool to predict income levels based on a customer’s demographic information to design portfolios that best fit both the needs and the means of their customers.</a:t>
            </a:r>
          </a:p>
        </p:txBody>
      </p:sp>
      <p:pic>
        <p:nvPicPr>
          <p:cNvPr id="23" name="Picture 22">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Tree>
    <p:extLst>
      <p:ext uri="{BB962C8B-B14F-4D97-AF65-F5344CB8AC3E}">
        <p14:creationId xmlns:p14="http://schemas.microsoft.com/office/powerpoint/2010/main" val="1729942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BF7836-ADD2-1E8E-A1C6-906733EEACBF}"/>
              </a:ext>
            </a:extLst>
          </p:cNvPr>
          <p:cNvSpPr>
            <a:spLocks noGrp="1"/>
          </p:cNvSpPr>
          <p:nvPr>
            <p:ph type="title"/>
          </p:nvPr>
        </p:nvSpPr>
        <p:spPr>
          <a:xfrm>
            <a:off x="641074" y="1588878"/>
            <a:ext cx="2844002" cy="3680244"/>
          </a:xfrm>
        </p:spPr>
        <p:txBody>
          <a:bodyPr>
            <a:normAutofit/>
          </a:bodyPr>
          <a:lstStyle/>
          <a:p>
            <a:pPr algn="l"/>
            <a:r>
              <a:rPr lang="en-US" sz="4400" dirty="0">
                <a:solidFill>
                  <a:srgbClr val="FFFFFF"/>
                </a:solidFill>
              </a:rPr>
              <a:t>The Data</a:t>
            </a:r>
          </a:p>
        </p:txBody>
      </p:sp>
      <p:pic>
        <p:nvPicPr>
          <p:cNvPr id="21" name="Picture 20">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3" name="Content Placeholder 2">
            <a:extLst>
              <a:ext uri="{FF2B5EF4-FFF2-40B4-BE49-F238E27FC236}">
                <a16:creationId xmlns:a16="http://schemas.microsoft.com/office/drawing/2014/main" id="{C78B4391-8FBC-3A2E-5E3B-0E3E33E70186}"/>
              </a:ext>
            </a:extLst>
          </p:cNvPr>
          <p:cNvSpPr>
            <a:spLocks noGrp="1"/>
          </p:cNvSpPr>
          <p:nvPr>
            <p:ph idx="1"/>
          </p:nvPr>
        </p:nvSpPr>
        <p:spPr>
          <a:xfrm>
            <a:off x="4634794" y="1049695"/>
            <a:ext cx="6642806" cy="4758611"/>
          </a:xfrm>
        </p:spPr>
        <p:txBody>
          <a:bodyPr anchor="ctr">
            <a:normAutofit/>
          </a:bodyPr>
          <a:lstStyle/>
          <a:p>
            <a:pPr marL="0" indent="0">
              <a:buNone/>
            </a:pPr>
            <a:r>
              <a:rPr lang="en-US" sz="2400" dirty="0"/>
              <a:t>This model analyzed Demographic information from thousands of potential customers</a:t>
            </a:r>
          </a:p>
          <a:p>
            <a:pPr lvl="1"/>
            <a:r>
              <a:rPr lang="en-US" sz="2400" dirty="0"/>
              <a:t>48,000+ unique customer profiles</a:t>
            </a:r>
          </a:p>
          <a:p>
            <a:pPr lvl="1"/>
            <a:r>
              <a:rPr lang="en-US" sz="2400" dirty="0"/>
              <a:t>age, race education level, marital status, country of origin, occupation, etc.</a:t>
            </a:r>
          </a:p>
        </p:txBody>
      </p:sp>
      <p:pic>
        <p:nvPicPr>
          <p:cNvPr id="23" name="Picture 22">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Tree>
    <p:extLst>
      <p:ext uri="{BB962C8B-B14F-4D97-AF65-F5344CB8AC3E}">
        <p14:creationId xmlns:p14="http://schemas.microsoft.com/office/powerpoint/2010/main" val="3676251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02A6D2-BA65-AB53-8713-3E52071373DF}"/>
              </a:ext>
            </a:extLst>
          </p:cNvPr>
          <p:cNvSpPr>
            <a:spLocks noGrp="1"/>
          </p:cNvSpPr>
          <p:nvPr>
            <p:ph type="title"/>
          </p:nvPr>
        </p:nvSpPr>
        <p:spPr>
          <a:xfrm>
            <a:off x="641074" y="1588878"/>
            <a:ext cx="2844002" cy="3680244"/>
          </a:xfrm>
        </p:spPr>
        <p:txBody>
          <a:bodyPr>
            <a:normAutofit/>
          </a:bodyPr>
          <a:lstStyle/>
          <a:p>
            <a:pPr algn="l"/>
            <a:r>
              <a:rPr lang="en-US" sz="3100">
                <a:solidFill>
                  <a:srgbClr val="FFFFFF"/>
                </a:solidFill>
              </a:rPr>
              <a:t>Visualization #1</a:t>
            </a:r>
          </a:p>
        </p:txBody>
      </p:sp>
      <p:pic>
        <p:nvPicPr>
          <p:cNvPr id="21" name="Picture 20">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23" name="Picture 22">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pic>
        <p:nvPicPr>
          <p:cNvPr id="1026" name="Picture 2">
            <a:extLst>
              <a:ext uri="{FF2B5EF4-FFF2-40B4-BE49-F238E27FC236}">
                <a16:creationId xmlns:a16="http://schemas.microsoft.com/office/drawing/2014/main" id="{98163A41-EA96-CFFC-12C4-F8F8F601EE29}"/>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503663" y="333045"/>
            <a:ext cx="7232413" cy="53012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D6FC2C4-DD0B-E2A8-D228-B2907A9220E9}"/>
              </a:ext>
            </a:extLst>
          </p:cNvPr>
          <p:cNvSpPr txBox="1"/>
          <p:nvPr/>
        </p:nvSpPr>
        <p:spPr>
          <a:xfrm>
            <a:off x="4634794" y="5843588"/>
            <a:ext cx="6916132" cy="923330"/>
          </a:xfrm>
          <a:prstGeom prst="rect">
            <a:avLst/>
          </a:prstGeom>
          <a:noFill/>
        </p:spPr>
        <p:txBody>
          <a:bodyPr wrap="square" rtlCol="0">
            <a:spAutoFit/>
          </a:bodyPr>
          <a:lstStyle/>
          <a:p>
            <a:r>
              <a:rPr lang="en-US" dirty="0"/>
              <a:t>People aged 30-60 work the most and are the most consistent in how much they work. Once people get older, their working level becomes more varied.</a:t>
            </a:r>
          </a:p>
        </p:txBody>
      </p:sp>
    </p:spTree>
    <p:extLst>
      <p:ext uri="{BB962C8B-B14F-4D97-AF65-F5344CB8AC3E}">
        <p14:creationId xmlns:p14="http://schemas.microsoft.com/office/powerpoint/2010/main" val="1927005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3A323E-C791-5711-F1D8-BBA0B427A480}"/>
              </a:ext>
            </a:extLst>
          </p:cNvPr>
          <p:cNvSpPr>
            <a:spLocks noGrp="1"/>
          </p:cNvSpPr>
          <p:nvPr>
            <p:ph type="title"/>
          </p:nvPr>
        </p:nvSpPr>
        <p:spPr>
          <a:xfrm>
            <a:off x="641074" y="1588878"/>
            <a:ext cx="2844002" cy="3680244"/>
          </a:xfrm>
        </p:spPr>
        <p:txBody>
          <a:bodyPr>
            <a:normAutofit/>
          </a:bodyPr>
          <a:lstStyle/>
          <a:p>
            <a:pPr algn="l"/>
            <a:r>
              <a:rPr lang="en-US" sz="3100">
                <a:solidFill>
                  <a:srgbClr val="FFFFFF"/>
                </a:solidFill>
              </a:rPr>
              <a:t>Visualization #2</a:t>
            </a:r>
          </a:p>
        </p:txBody>
      </p:sp>
      <p:pic>
        <p:nvPicPr>
          <p:cNvPr id="21" name="Picture 20">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23" name="Picture 22">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pic>
        <p:nvPicPr>
          <p:cNvPr id="2050" name="Picture 2">
            <a:extLst>
              <a:ext uri="{FF2B5EF4-FFF2-40B4-BE49-F238E27FC236}">
                <a16:creationId xmlns:a16="http://schemas.microsoft.com/office/drawing/2014/main" id="{FDADB6A5-6340-DA03-D2DE-D77189423618}"/>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900613" y="143959"/>
            <a:ext cx="6329362" cy="53034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6A9FD55-E7C4-03F2-EC51-F43390535FB2}"/>
              </a:ext>
            </a:extLst>
          </p:cNvPr>
          <p:cNvSpPr txBox="1"/>
          <p:nvPr/>
        </p:nvSpPr>
        <p:spPr>
          <a:xfrm>
            <a:off x="4701009" y="5513712"/>
            <a:ext cx="6849917" cy="1200329"/>
          </a:xfrm>
          <a:prstGeom prst="rect">
            <a:avLst/>
          </a:prstGeom>
          <a:noFill/>
        </p:spPr>
        <p:txBody>
          <a:bodyPr wrap="square" rtlCol="0">
            <a:spAutoFit/>
          </a:bodyPr>
          <a:lstStyle/>
          <a:p>
            <a:r>
              <a:rPr lang="en-US" dirty="0"/>
              <a:t>One consideration to note about this dataset is that it skews less educated than the US national average. Roughly 52% of people in this dataset have completed schoolwork beyond high school, whereas the national average in 2021 was 63%.</a:t>
            </a:r>
          </a:p>
        </p:txBody>
      </p:sp>
    </p:spTree>
    <p:extLst>
      <p:ext uri="{BB962C8B-B14F-4D97-AF65-F5344CB8AC3E}">
        <p14:creationId xmlns:p14="http://schemas.microsoft.com/office/powerpoint/2010/main" val="1383939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0C7C34-231E-E5B4-4584-5B720CF84404}"/>
              </a:ext>
            </a:extLst>
          </p:cNvPr>
          <p:cNvSpPr>
            <a:spLocks noGrp="1"/>
          </p:cNvSpPr>
          <p:nvPr>
            <p:ph type="title"/>
          </p:nvPr>
        </p:nvSpPr>
        <p:spPr>
          <a:xfrm>
            <a:off x="641074" y="1588878"/>
            <a:ext cx="2844002" cy="3680244"/>
          </a:xfrm>
        </p:spPr>
        <p:txBody>
          <a:bodyPr>
            <a:normAutofit/>
          </a:bodyPr>
          <a:lstStyle/>
          <a:p>
            <a:pPr algn="l"/>
            <a:r>
              <a:rPr lang="en-US" sz="4400">
                <a:solidFill>
                  <a:srgbClr val="FFFFFF"/>
                </a:solidFill>
              </a:rPr>
              <a:t>The Model</a:t>
            </a:r>
          </a:p>
        </p:txBody>
      </p:sp>
      <p:pic>
        <p:nvPicPr>
          <p:cNvPr id="21" name="Picture 20">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3" name="Content Placeholder 2">
            <a:extLst>
              <a:ext uri="{FF2B5EF4-FFF2-40B4-BE49-F238E27FC236}">
                <a16:creationId xmlns:a16="http://schemas.microsoft.com/office/drawing/2014/main" id="{808141F9-5AFB-C6EE-BF7B-15BFFC358CEA}"/>
              </a:ext>
            </a:extLst>
          </p:cNvPr>
          <p:cNvSpPr>
            <a:spLocks noGrp="1"/>
          </p:cNvSpPr>
          <p:nvPr>
            <p:ph idx="1"/>
          </p:nvPr>
        </p:nvSpPr>
        <p:spPr>
          <a:xfrm>
            <a:off x="4634794" y="1049695"/>
            <a:ext cx="6642806" cy="4758611"/>
          </a:xfrm>
        </p:spPr>
        <p:txBody>
          <a:bodyPr anchor="ctr">
            <a:normAutofit fontScale="77500" lnSpcReduction="20000"/>
          </a:bodyPr>
          <a:lstStyle/>
          <a:p>
            <a:pPr marL="0" indent="0">
              <a:buNone/>
            </a:pPr>
            <a:r>
              <a:rPr lang="en-US" dirty="0"/>
              <a:t>What is the model?</a:t>
            </a:r>
          </a:p>
          <a:p>
            <a:r>
              <a:rPr lang="en-US" dirty="0"/>
              <a:t> A classification model that predicts whether a customer’s income level is above or below $50,000</a:t>
            </a:r>
          </a:p>
          <a:p>
            <a:r>
              <a:rPr lang="en-US" dirty="0"/>
              <a:t>If the model outputs a “1”, then it predicts that the customer has an income level above $50,000</a:t>
            </a:r>
          </a:p>
          <a:p>
            <a:r>
              <a:rPr lang="en-US" dirty="0"/>
              <a:t>If the model outputs a “0” then it predicts that the customer has an income level at or below $50,000</a:t>
            </a:r>
          </a:p>
          <a:p>
            <a:pPr marL="0" indent="0">
              <a:buNone/>
            </a:pPr>
            <a:endParaRPr lang="en-US" dirty="0"/>
          </a:p>
          <a:p>
            <a:pPr marL="0" indent="0">
              <a:buNone/>
            </a:pPr>
            <a:r>
              <a:rPr lang="en-US" dirty="0"/>
              <a:t>Model Strengths</a:t>
            </a:r>
          </a:p>
          <a:p>
            <a:r>
              <a:rPr lang="en-US" dirty="0"/>
              <a:t>The model is very easy to interpret</a:t>
            </a:r>
          </a:p>
          <a:p>
            <a:pPr marL="0" indent="0">
              <a:buNone/>
            </a:pPr>
            <a:endParaRPr lang="en-US" dirty="0"/>
          </a:p>
          <a:p>
            <a:pPr marL="0" indent="0">
              <a:buNone/>
            </a:pPr>
            <a:r>
              <a:rPr lang="en-US" dirty="0"/>
              <a:t>Model Limitations</a:t>
            </a:r>
          </a:p>
          <a:p>
            <a:r>
              <a:rPr lang="en-US" dirty="0"/>
              <a:t>The model is constrained by whatever demographics the analyst chooses to include</a:t>
            </a:r>
          </a:p>
        </p:txBody>
      </p:sp>
      <p:pic>
        <p:nvPicPr>
          <p:cNvPr id="23" name="Picture 22">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Tree>
    <p:extLst>
      <p:ext uri="{BB962C8B-B14F-4D97-AF65-F5344CB8AC3E}">
        <p14:creationId xmlns:p14="http://schemas.microsoft.com/office/powerpoint/2010/main" val="2157166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0895EA-57EA-9403-6C42-471979B8349D}"/>
              </a:ext>
            </a:extLst>
          </p:cNvPr>
          <p:cNvSpPr>
            <a:spLocks noGrp="1"/>
          </p:cNvSpPr>
          <p:nvPr>
            <p:ph type="title"/>
          </p:nvPr>
        </p:nvSpPr>
        <p:spPr>
          <a:xfrm>
            <a:off x="641074" y="1588878"/>
            <a:ext cx="2844002" cy="3680244"/>
          </a:xfrm>
        </p:spPr>
        <p:txBody>
          <a:bodyPr>
            <a:normAutofit/>
          </a:bodyPr>
          <a:lstStyle/>
          <a:p>
            <a:pPr algn="l"/>
            <a:r>
              <a:rPr lang="en-US" sz="4400" dirty="0">
                <a:solidFill>
                  <a:srgbClr val="FFFFFF"/>
                </a:solidFill>
              </a:rPr>
              <a:t>Results</a:t>
            </a:r>
          </a:p>
        </p:txBody>
      </p:sp>
      <p:pic>
        <p:nvPicPr>
          <p:cNvPr id="21" name="Picture 20">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23" name="Picture 22">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pic>
        <p:nvPicPr>
          <p:cNvPr id="3074" name="Picture 2">
            <a:extLst>
              <a:ext uri="{FF2B5EF4-FFF2-40B4-BE49-F238E27FC236}">
                <a16:creationId xmlns:a16="http://schemas.microsoft.com/office/drawing/2014/main" id="{FF1A2D8C-A70F-663A-92BF-8E3B997AD3C3}"/>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701009" y="413150"/>
            <a:ext cx="6000087" cy="45303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D845F12-4146-F212-45D3-246FE2C3FA0A}"/>
              </a:ext>
            </a:extLst>
          </p:cNvPr>
          <p:cNvSpPr txBox="1"/>
          <p:nvPr/>
        </p:nvSpPr>
        <p:spPr>
          <a:xfrm>
            <a:off x="4249739" y="5085740"/>
            <a:ext cx="7764656" cy="1400383"/>
          </a:xfrm>
          <a:prstGeom prst="rect">
            <a:avLst/>
          </a:prstGeom>
          <a:noFill/>
        </p:spPr>
        <p:txBody>
          <a:bodyPr wrap="square" rtlCol="0">
            <a:spAutoFit/>
          </a:bodyPr>
          <a:lstStyle/>
          <a:p>
            <a:r>
              <a:rPr lang="en-US" sz="1700" dirty="0"/>
              <a:t>The model performed quite well in minimizing false positives (a customer was predicted to be higher income but really was lower income) but had some issues with false negatives (a customer is predicted to be low income but really is high income)</a:t>
            </a:r>
          </a:p>
          <a:p>
            <a:pPr marL="285750" indent="-285750">
              <a:buFont typeface="Arial" panose="020B0604020202020204" pitchFamily="34" charset="0"/>
              <a:buChar char="•"/>
            </a:pPr>
            <a:r>
              <a:rPr lang="en-US" sz="1700" dirty="0"/>
              <a:t>Misidentifying high-income people as lower income might lead an insurance company to disqualify a high-income person from a premium policy erroneously</a:t>
            </a:r>
          </a:p>
        </p:txBody>
      </p:sp>
    </p:spTree>
    <p:extLst>
      <p:ext uri="{BB962C8B-B14F-4D97-AF65-F5344CB8AC3E}">
        <p14:creationId xmlns:p14="http://schemas.microsoft.com/office/powerpoint/2010/main" val="227750899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{79C60179-439B-194E-8731-52A79F7C4E3C}tf10001073</Template>
  <TotalTime>282</TotalTime>
  <Words>478</Words>
  <Application>Microsoft Macintosh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Tw Cen MT</vt:lpstr>
      <vt:lpstr>Droplet</vt:lpstr>
      <vt:lpstr>Predicting Income via Machine Learning</vt:lpstr>
      <vt:lpstr>Background Information</vt:lpstr>
      <vt:lpstr>The Stakeholder</vt:lpstr>
      <vt:lpstr>The Problem</vt:lpstr>
      <vt:lpstr>The Data</vt:lpstr>
      <vt:lpstr>Visualization #1</vt:lpstr>
      <vt:lpstr>Visualization #2</vt:lpstr>
      <vt:lpstr>The Model</vt:lpstr>
      <vt:lpstr>Results</vt:lpstr>
      <vt:lpstr>Conclusions &amp; Recommendations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Income via Machine Learning</dc:title>
  <dc:creator>Yaw Oteng-Agipong Jr</dc:creator>
  <cp:lastModifiedBy>Yaw Oteng-Agipong Jr</cp:lastModifiedBy>
  <cp:revision>6</cp:revision>
  <dcterms:created xsi:type="dcterms:W3CDTF">2023-01-11T11:37:15Z</dcterms:created>
  <dcterms:modified xsi:type="dcterms:W3CDTF">2023-01-11T16:19:31Z</dcterms:modified>
</cp:coreProperties>
</file>