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45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7" r:id="rId11"/>
    <p:sldId id="260" r:id="rId12"/>
    <p:sldId id="269" r:id="rId13"/>
    <p:sldId id="258" r:id="rId14"/>
    <p:sldId id="270" r:id="rId15"/>
    <p:sldId id="271" r:id="rId16"/>
    <p:sldId id="272" r:id="rId17"/>
    <p:sldId id="273" r:id="rId18"/>
    <p:sldId id="275" r:id="rId19"/>
    <p:sldId id="279" r:id="rId20"/>
    <p:sldId id="276" r:id="rId21"/>
    <p:sldId id="277" r:id="rId22"/>
    <p:sldId id="278" r:id="rId23"/>
    <p:sldId id="280" r:id="rId24"/>
    <p:sldId id="299" r:id="rId25"/>
    <p:sldId id="281" r:id="rId26"/>
    <p:sldId id="282" r:id="rId27"/>
    <p:sldId id="283" r:id="rId28"/>
    <p:sldId id="284" r:id="rId29"/>
    <p:sldId id="285" r:id="rId30"/>
    <p:sldId id="286" r:id="rId31"/>
    <p:sldId id="295" r:id="rId32"/>
    <p:sldId id="287" r:id="rId33"/>
    <p:sldId id="289" r:id="rId34"/>
    <p:sldId id="291" r:id="rId35"/>
    <p:sldId id="301" r:id="rId36"/>
    <p:sldId id="290" r:id="rId37"/>
    <p:sldId id="292" r:id="rId38"/>
    <p:sldId id="302" r:id="rId39"/>
    <p:sldId id="293" r:id="rId40"/>
    <p:sldId id="300" r:id="rId41"/>
    <p:sldId id="294" r:id="rId42"/>
    <p:sldId id="296" r:id="rId43"/>
    <p:sldId id="29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856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38116-8B0A-B440-B136-780132E4F16E}" type="datetimeFigureOut">
              <a:rPr kumimoji="1" lang="ja-JP" altLang="en-US" smtClean="0"/>
              <a:t>2012/10/04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8E1E3-C9B4-6143-A694-870C825263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55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8E1E3-C9B4-6143-A694-870C82526378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164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8E1E3-C9B4-6143-A694-870C82526378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164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8E1E3-C9B4-6143-A694-870C82526378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16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2012年 10月 4日 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2012年 10月 4日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2012年 10月 4日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2012年 10月 4日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2012年 10月 4日 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2012年 10月 4日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2012年 10月 4日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2012年 10月 4日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2012年 10月 4日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2012年 10月 4日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2012年 10月 4日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2012年 10月 4日 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Titanium Mobile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第２回</a:t>
            </a:r>
            <a:endParaRPr kumimoji="1" lang="en-US" altLang="ja-JP" dirty="0" smtClean="0"/>
          </a:p>
          <a:p>
            <a:r>
              <a:rPr lang="ja-JP" altLang="en-US" dirty="0" smtClean="0"/>
              <a:t>事例集／</a:t>
            </a:r>
            <a:r>
              <a:rPr lang="en-US" altLang="ja-JP" dirty="0" smtClean="0"/>
              <a:t>JS</a:t>
            </a:r>
            <a:r>
              <a:rPr lang="ja-JP" altLang="en-US" dirty="0" smtClean="0"/>
              <a:t>愛を強化する</a:t>
            </a:r>
            <a:endParaRPr kumimoji="1" lang="ja-JP" altLang="en-US" dirty="0"/>
          </a:p>
        </p:txBody>
      </p:sp>
      <p:pic>
        <p:nvPicPr>
          <p:cNvPr id="6" name="図 5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947" y="4104106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37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誤解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702497"/>
              </p:ext>
            </p:extLst>
          </p:nvPr>
        </p:nvGraphicFramePr>
        <p:xfrm>
          <a:off x="1336840" y="3094790"/>
          <a:ext cx="639010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053"/>
                <a:gridCol w="3195053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JavaScript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Java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Netscape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Sun Microsystems / Oracle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動的型付け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静的型付け</a:t>
                      </a:r>
                      <a:endParaRPr kumimoji="1" lang="en-US" altLang="ja-JP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インタプリタ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コンパイラ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関数はファーストクラスオブジェクト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関数は</a:t>
                      </a:r>
                      <a:r>
                        <a:rPr kumimoji="1" lang="en-US" altLang="ja-JP" sz="1600" dirty="0" smtClean="0"/>
                        <a:t>…</a:t>
                      </a:r>
                      <a:r>
                        <a:rPr kumimoji="1" lang="ja-JP" altLang="en-US" sz="1600" dirty="0" smtClean="0"/>
                        <a:t>関数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オブジェクト指向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オブジェクト指向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プロトタイプベース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クラスベース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3569368" y="2285999"/>
            <a:ext cx="200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JavaScript ≠ Java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9934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ややこしい</a:t>
            </a:r>
            <a:endParaRPr kumimoji="1" lang="ja-JP" altLang="en-US" dirty="0"/>
          </a:p>
        </p:txBody>
      </p:sp>
      <p:pic>
        <p:nvPicPr>
          <p:cNvPr id="6" name="図 5" descr="miruk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9" y="1945105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5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最低これだけは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知っていてほしい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051895"/>
              </p:ext>
            </p:extLst>
          </p:nvPr>
        </p:nvGraphicFramePr>
        <p:xfrm>
          <a:off x="1336840" y="3094790"/>
          <a:ext cx="639010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053"/>
                <a:gridCol w="3195053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JavaScript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Java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Netscape</a:t>
                      </a:r>
                      <a:endParaRPr kumimoji="1" lang="ja-JP" altLang="en-US" sz="1600" strike="sng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Sun Microsystems / Oracle</a:t>
                      </a:r>
                      <a:endParaRPr kumimoji="1" lang="ja-JP" altLang="en-US" sz="1600" strike="sng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動的型付け</a:t>
                      </a:r>
                      <a:endParaRPr kumimoji="1" lang="ja-JP" altLang="en-US" sz="1600" strike="sng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静的型付け</a:t>
                      </a:r>
                      <a:endParaRPr kumimoji="1" lang="en-US" altLang="ja-JP" sz="1600" strike="sngStrike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インタプリタ</a:t>
                      </a:r>
                      <a:endParaRPr kumimoji="1" lang="ja-JP" altLang="en-US" sz="1600" strike="sng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コンパイラ</a:t>
                      </a:r>
                      <a:endParaRPr kumimoji="1" lang="ja-JP" altLang="en-US" sz="1600" strike="sng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関数はファーストクラスオブジェクト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関数は</a:t>
                      </a:r>
                      <a:r>
                        <a:rPr kumimoji="1" lang="en-US" altLang="ja-JP" sz="1600" dirty="0" smtClean="0"/>
                        <a:t>…</a:t>
                      </a:r>
                      <a:r>
                        <a:rPr kumimoji="1" lang="ja-JP" altLang="en-US" sz="1600" dirty="0" smtClean="0"/>
                        <a:t>関数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strike="sngStrike" dirty="0" smtClean="0">
                          <a:solidFill>
                            <a:srgbClr val="A6A6A6"/>
                          </a:solidFill>
                        </a:rPr>
                        <a:t>オブジェクト指向</a:t>
                      </a:r>
                      <a:endParaRPr kumimoji="1" lang="ja-JP" altLang="en-US" sz="1600" strike="sngStrike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trike="sngStrike" dirty="0" smtClean="0">
                          <a:solidFill>
                            <a:srgbClr val="A6A6A6"/>
                          </a:solidFill>
                        </a:rPr>
                        <a:t>オブジェクト指向</a:t>
                      </a:r>
                      <a:endParaRPr kumimoji="1" lang="ja-JP" altLang="en-US" sz="1600" strike="sngStrike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strike="sng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プロトタイプベース</a:t>
                      </a:r>
                      <a:endParaRPr kumimoji="1" lang="ja-JP" altLang="en-US" sz="1600" strike="sngStrik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trike="sng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クラスベース</a:t>
                      </a:r>
                      <a:endParaRPr kumimoji="1" lang="ja-JP" altLang="en-US" sz="1600" strike="sngStrik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973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関数について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「君のプログラミング言語で、これ、できる？」</a:t>
            </a:r>
            <a:endParaRPr kumimoji="1" lang="en-US" altLang="ja-JP" dirty="0" smtClean="0"/>
          </a:p>
        </p:txBody>
      </p:sp>
      <p:pic>
        <p:nvPicPr>
          <p:cNvPr id="6" name="図 5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264" y="2327776"/>
            <a:ext cx="2413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70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これできる？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alert(“C</a:t>
            </a:r>
            <a:r>
              <a:rPr lang="ja-JP" altLang="en-US" dirty="0" smtClean="0"/>
              <a:t>で猫ロボッットを実装する</a:t>
            </a:r>
            <a:r>
              <a:rPr lang="en-US" altLang="ja-JP" dirty="0" smtClean="0"/>
              <a:t>”);</a:t>
            </a:r>
          </a:p>
          <a:p>
            <a:r>
              <a:rPr lang="en-US" altLang="ja-JP" dirty="0" smtClean="0"/>
              <a:t>alert(“Java</a:t>
            </a:r>
            <a:r>
              <a:rPr lang="ja-JP" altLang="en-US" dirty="0" smtClean="0"/>
              <a:t>で猫ロボットを実装する</a:t>
            </a:r>
            <a:r>
              <a:rPr lang="en-US" altLang="ja-JP" dirty="0" smtClean="0"/>
              <a:t>”);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446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これできる？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alert(“C</a:t>
            </a:r>
            <a:r>
              <a:rPr lang="ja-JP" altLang="en-US" dirty="0" smtClean="0"/>
              <a:t>で猫ロボッットを実装する</a:t>
            </a:r>
            <a:r>
              <a:rPr lang="en-US" altLang="ja-JP" dirty="0" smtClean="0"/>
              <a:t>”);</a:t>
            </a:r>
          </a:p>
          <a:p>
            <a:r>
              <a:rPr lang="en-US" altLang="ja-JP" dirty="0" smtClean="0"/>
              <a:t>alert(“Java</a:t>
            </a:r>
            <a:r>
              <a:rPr lang="ja-JP" altLang="en-US" dirty="0" smtClean="0"/>
              <a:t>で猫ロボットを実装する</a:t>
            </a:r>
            <a:r>
              <a:rPr lang="en-US" altLang="ja-JP" dirty="0" smtClean="0"/>
              <a:t>”);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function </a:t>
            </a:r>
            <a:r>
              <a:rPr lang="en-US" altLang="ja-JP" dirty="0" err="1" smtClean="0"/>
              <a:t>cat_robot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prog</a:t>
            </a:r>
            <a:r>
              <a:rPr lang="en-US" altLang="ja-JP" dirty="0" smtClean="0"/>
              <a:t>){</a:t>
            </a:r>
          </a:p>
          <a:p>
            <a:r>
              <a:rPr lang="en-US" altLang="ja-JP" dirty="0" smtClean="0"/>
              <a:t>  alert(</a:t>
            </a:r>
            <a:r>
              <a:rPr lang="en-US" altLang="ja-JP" dirty="0" err="1" smtClean="0"/>
              <a:t>prog</a:t>
            </a:r>
            <a:r>
              <a:rPr lang="en-US" altLang="ja-JP" dirty="0" smtClean="0"/>
              <a:t> + “</a:t>
            </a:r>
            <a:r>
              <a:rPr lang="ja-JP" altLang="en-US" dirty="0" smtClean="0"/>
              <a:t>で猫ロボットを実装する</a:t>
            </a:r>
            <a:r>
              <a:rPr lang="en-US" altLang="ja-JP" dirty="0" smtClean="0"/>
              <a:t>”);</a:t>
            </a:r>
            <a:endParaRPr lang="en-US" altLang="ja-JP" dirty="0"/>
          </a:p>
          <a:p>
            <a:r>
              <a:rPr lang="en-US" altLang="ja-JP" dirty="0" smtClean="0"/>
              <a:t>}</a:t>
            </a:r>
            <a:endParaRPr lang="en-US" altLang="ja-JP" dirty="0"/>
          </a:p>
          <a:p>
            <a:r>
              <a:rPr lang="en-US" altLang="ja-JP" dirty="0" err="1" smtClean="0"/>
              <a:t>cat_robot</a:t>
            </a:r>
            <a:r>
              <a:rPr lang="en-US" altLang="ja-JP" dirty="0" smtClean="0"/>
              <a:t>(“C”);</a:t>
            </a:r>
          </a:p>
          <a:p>
            <a:r>
              <a:rPr lang="en-US" altLang="ja-JP" dirty="0" err="1" smtClean="0"/>
              <a:t>cat_robot</a:t>
            </a:r>
            <a:r>
              <a:rPr lang="en-US" altLang="ja-JP" dirty="0" smtClean="0"/>
              <a:t>(“Java”);</a:t>
            </a:r>
          </a:p>
        </p:txBody>
      </p:sp>
      <p:sp>
        <p:nvSpPr>
          <p:cNvPr id="4" name="下矢印 3"/>
          <p:cNvSpPr/>
          <p:nvPr/>
        </p:nvSpPr>
        <p:spPr>
          <a:xfrm>
            <a:off x="2272632" y="2606842"/>
            <a:ext cx="374315" cy="80210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80630" y="4366490"/>
            <a:ext cx="3496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trike="sngStrike" dirty="0" smtClean="0">
                <a:solidFill>
                  <a:schemeClr val="tx2"/>
                </a:solidFill>
              </a:rPr>
              <a:t>万能猫ロボットジェネレータの完成</a:t>
            </a:r>
            <a:endParaRPr kumimoji="1" lang="en-US" altLang="ja-JP" strike="sngStrike" dirty="0" smtClean="0">
              <a:solidFill>
                <a:schemeClr val="tx2"/>
              </a:solidFill>
            </a:endParaRPr>
          </a:p>
          <a:p>
            <a:r>
              <a:rPr kumimoji="1" lang="ja-JP" altLang="en-US" strike="sngStrike" dirty="0" smtClean="0">
                <a:solidFill>
                  <a:schemeClr val="tx2"/>
                </a:solidFill>
              </a:rPr>
              <a:t>（</a:t>
            </a:r>
            <a:r>
              <a:rPr kumimoji="1" lang="en-US" altLang="ja-JP" strike="sngStrike" dirty="0" smtClean="0">
                <a:solidFill>
                  <a:schemeClr val="tx2"/>
                </a:solidFill>
              </a:rPr>
              <a:t>2012</a:t>
            </a:r>
            <a:r>
              <a:rPr kumimoji="1" lang="ja-JP" altLang="en-US" strike="sngStrike" dirty="0" smtClean="0">
                <a:solidFill>
                  <a:schemeClr val="tx2"/>
                </a:solidFill>
              </a:rPr>
              <a:t>年秋）</a:t>
            </a:r>
            <a:endParaRPr kumimoji="1" lang="en-US" altLang="ja-JP" strike="sngStrike" dirty="0" smtClean="0">
              <a:solidFill>
                <a:schemeClr val="tx2"/>
              </a:solidFill>
            </a:endParaRPr>
          </a:p>
          <a:p>
            <a:endParaRPr kumimoji="1" lang="en-US" altLang="ja-JP" dirty="0">
              <a:solidFill>
                <a:schemeClr val="tx2"/>
              </a:solidFill>
            </a:endParaRPr>
          </a:p>
          <a:p>
            <a:r>
              <a:rPr kumimoji="1" lang="ja-JP" altLang="en-US" dirty="0" smtClean="0">
                <a:solidFill>
                  <a:schemeClr val="tx2"/>
                </a:solidFill>
              </a:rPr>
              <a:t>リファクタリングの基本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9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これできる？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alert(“</a:t>
            </a:r>
            <a:r>
              <a:rPr lang="en-US" altLang="ja-JP" dirty="0" smtClean="0"/>
              <a:t>C</a:t>
            </a:r>
            <a:r>
              <a:rPr lang="ja-JP" altLang="en-US" dirty="0" smtClean="0"/>
              <a:t>で書く</a:t>
            </a:r>
            <a:r>
              <a:rPr kumimoji="1" lang="en-US" altLang="ja-JP" dirty="0" smtClean="0"/>
              <a:t>”);</a:t>
            </a:r>
          </a:p>
          <a:p>
            <a:r>
              <a:rPr lang="en-US" altLang="ja-JP" dirty="0" err="1" smtClean="0"/>
              <a:t>read_book</a:t>
            </a:r>
            <a:r>
              <a:rPr lang="en-US" altLang="ja-JP" dirty="0" smtClean="0"/>
              <a:t>(“K&amp;R”);</a:t>
            </a:r>
          </a:p>
          <a:p>
            <a:r>
              <a:rPr lang="en-US" altLang="ja-JP" dirty="0" err="1" smtClean="0"/>
              <a:t>read_book</a:t>
            </a:r>
            <a:r>
              <a:rPr lang="en-US" altLang="ja-JP" dirty="0" smtClean="0"/>
              <a:t>(“</a:t>
            </a:r>
            <a:r>
              <a:rPr lang="ja-JP" altLang="en-US" dirty="0" smtClean="0"/>
              <a:t>やさしい</a:t>
            </a:r>
            <a:r>
              <a:rPr lang="en-US" altLang="ja-JP" dirty="0" smtClean="0"/>
              <a:t>C</a:t>
            </a:r>
            <a:r>
              <a:rPr lang="ja-JP" altLang="en-US" dirty="0" smtClean="0"/>
              <a:t>言語</a:t>
            </a:r>
            <a:r>
              <a:rPr lang="en-US" altLang="ja-JP" dirty="0" smtClean="0"/>
              <a:t>”);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alert(“Java</a:t>
            </a:r>
            <a:r>
              <a:rPr lang="ja-JP" altLang="en-US" dirty="0" smtClean="0"/>
              <a:t>で書く</a:t>
            </a:r>
            <a:r>
              <a:rPr kumimoji="1" lang="en-US" altLang="ja-JP" dirty="0" smtClean="0"/>
              <a:t>”);</a:t>
            </a:r>
          </a:p>
          <a:p>
            <a:r>
              <a:rPr lang="en-US" altLang="ja-JP" dirty="0" err="1" smtClean="0"/>
              <a:t>work_hard</a:t>
            </a:r>
            <a:r>
              <a:rPr lang="en-US" altLang="ja-JP" dirty="0" smtClean="0"/>
              <a:t>(“</a:t>
            </a:r>
            <a:r>
              <a:rPr lang="ja-JP" altLang="en-US" dirty="0" smtClean="0"/>
              <a:t>毎晩</a:t>
            </a:r>
            <a:r>
              <a:rPr lang="en-US" altLang="ja-JP" dirty="0" smtClean="0"/>
              <a:t>23</a:t>
            </a:r>
            <a:r>
              <a:rPr lang="ja-JP" altLang="en-US" dirty="0" smtClean="0"/>
              <a:t>時まで</a:t>
            </a:r>
            <a:r>
              <a:rPr lang="en-US" altLang="ja-JP" dirty="0" smtClean="0"/>
              <a:t>”);</a:t>
            </a:r>
          </a:p>
          <a:p>
            <a:r>
              <a:rPr lang="en-US" altLang="ja-JP" dirty="0" err="1" smtClean="0"/>
              <a:t>work_hard</a:t>
            </a:r>
            <a:r>
              <a:rPr lang="en-US" altLang="ja-JP" dirty="0" smtClean="0"/>
              <a:t>(“</a:t>
            </a:r>
            <a:r>
              <a:rPr lang="ja-JP" altLang="en-US" dirty="0" smtClean="0"/>
              <a:t>週</a:t>
            </a:r>
            <a:r>
              <a:rPr lang="en-US" altLang="ja-JP" dirty="0" smtClean="0"/>
              <a:t>90</a:t>
            </a:r>
            <a:r>
              <a:rPr lang="ja-JP" altLang="en-US" dirty="0" smtClean="0"/>
              <a:t>時間</a:t>
            </a:r>
            <a:r>
              <a:rPr lang="en-US" altLang="ja-JP" dirty="0" smtClean="0"/>
              <a:t>”);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2910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77" y="4737427"/>
            <a:ext cx="3272214" cy="174234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これできる？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3807326" cy="4373563"/>
          </a:xfrm>
        </p:spPr>
        <p:txBody>
          <a:bodyPr/>
          <a:lstStyle/>
          <a:p>
            <a:r>
              <a:rPr lang="en-US" altLang="ja-JP" dirty="0"/>
              <a:t>alert(“C</a:t>
            </a:r>
            <a:r>
              <a:rPr lang="ja-JP" altLang="en-US" dirty="0"/>
              <a:t>で書く</a:t>
            </a:r>
            <a:r>
              <a:rPr lang="en-US" altLang="ja-JP" dirty="0"/>
              <a:t>”);</a:t>
            </a:r>
          </a:p>
          <a:p>
            <a:r>
              <a:rPr lang="en-US" altLang="ja-JP" dirty="0" err="1"/>
              <a:t>read_book</a:t>
            </a:r>
            <a:r>
              <a:rPr lang="en-US" altLang="ja-JP" dirty="0"/>
              <a:t>(“K&amp;R”);</a:t>
            </a:r>
          </a:p>
          <a:p>
            <a:r>
              <a:rPr lang="en-US" altLang="ja-JP" dirty="0" err="1"/>
              <a:t>read_book</a:t>
            </a:r>
            <a:r>
              <a:rPr lang="en-US" altLang="ja-JP" dirty="0"/>
              <a:t>(“</a:t>
            </a:r>
            <a:r>
              <a:rPr lang="ja-JP" altLang="en-US" dirty="0"/>
              <a:t>やさしい</a:t>
            </a:r>
            <a:r>
              <a:rPr lang="en-US" altLang="ja-JP" dirty="0"/>
              <a:t>C</a:t>
            </a:r>
            <a:r>
              <a:rPr lang="ja-JP" altLang="en-US" dirty="0"/>
              <a:t>言語</a:t>
            </a:r>
            <a:r>
              <a:rPr lang="en-US" altLang="ja-JP" dirty="0"/>
              <a:t>”);</a:t>
            </a:r>
          </a:p>
          <a:p>
            <a:endParaRPr lang="en-US" altLang="ja-JP" dirty="0"/>
          </a:p>
          <a:p>
            <a:r>
              <a:rPr lang="en-US" altLang="ja-JP" dirty="0"/>
              <a:t>alert(“Java</a:t>
            </a:r>
            <a:r>
              <a:rPr lang="ja-JP" altLang="en-US" dirty="0"/>
              <a:t>で書く</a:t>
            </a:r>
            <a:r>
              <a:rPr lang="en-US" altLang="ja-JP" dirty="0"/>
              <a:t>”);</a:t>
            </a:r>
          </a:p>
          <a:p>
            <a:r>
              <a:rPr lang="en-US" altLang="ja-JP" dirty="0" err="1"/>
              <a:t>work_hard</a:t>
            </a:r>
            <a:r>
              <a:rPr lang="en-US" altLang="ja-JP" dirty="0"/>
              <a:t>(“</a:t>
            </a:r>
            <a:r>
              <a:rPr lang="ja-JP" altLang="en-US" dirty="0"/>
              <a:t>毎晩</a:t>
            </a:r>
            <a:r>
              <a:rPr lang="en-US" altLang="ja-JP" dirty="0"/>
              <a:t>23</a:t>
            </a:r>
            <a:r>
              <a:rPr lang="ja-JP" altLang="en-US" dirty="0"/>
              <a:t>時まで</a:t>
            </a:r>
            <a:r>
              <a:rPr lang="en-US" altLang="ja-JP" dirty="0"/>
              <a:t>”);</a:t>
            </a:r>
          </a:p>
          <a:p>
            <a:r>
              <a:rPr lang="en-US" altLang="ja-JP" dirty="0" err="1"/>
              <a:t>work_hard</a:t>
            </a:r>
            <a:r>
              <a:rPr lang="en-US" altLang="ja-JP" dirty="0"/>
              <a:t>(“</a:t>
            </a:r>
            <a:r>
              <a:rPr lang="ja-JP" altLang="en-US" dirty="0"/>
              <a:t>週</a:t>
            </a:r>
            <a:r>
              <a:rPr lang="en-US" altLang="ja-JP" dirty="0"/>
              <a:t>90</a:t>
            </a:r>
            <a:r>
              <a:rPr lang="ja-JP" altLang="en-US" dirty="0"/>
              <a:t>時間</a:t>
            </a:r>
            <a:r>
              <a:rPr lang="en-US" altLang="ja-JP" dirty="0"/>
              <a:t>”);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064006" y="1761776"/>
            <a:ext cx="4903907" cy="21852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sz="2000" b="1" dirty="0" smtClean="0">
                <a:solidFill>
                  <a:srgbClr val="000000"/>
                </a:solidFill>
              </a:rPr>
              <a:t>function program(</a:t>
            </a:r>
            <a:r>
              <a:rPr kumimoji="1" lang="en-US" altLang="ja-JP" sz="2000" b="1" dirty="0" err="1" smtClean="0">
                <a:solidFill>
                  <a:srgbClr val="000000"/>
                </a:solidFill>
              </a:rPr>
              <a:t>prog</a:t>
            </a:r>
            <a:r>
              <a:rPr kumimoji="1" lang="en-US" altLang="ja-JP" sz="2000" b="1" dirty="0" smtClean="0">
                <a:solidFill>
                  <a:srgbClr val="000000"/>
                </a:solidFill>
              </a:rPr>
              <a:t>, arg1, arg2, </a:t>
            </a:r>
            <a:r>
              <a:rPr kumimoji="1" lang="en-US" altLang="ja-JP" sz="2000" b="1" dirty="0" err="1" smtClean="0">
                <a:solidFill>
                  <a:schemeClr val="tx2"/>
                </a:solidFill>
              </a:rPr>
              <a:t>fn</a:t>
            </a:r>
            <a:r>
              <a:rPr kumimoji="1" lang="en-US" altLang="ja-JP" sz="2000" b="1" dirty="0" smtClean="0">
                <a:solidFill>
                  <a:srgbClr val="000000"/>
                </a:solidFill>
              </a:rPr>
              <a:t>){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sz="2000" b="1" dirty="0" smtClean="0">
                <a:solidFill>
                  <a:srgbClr val="000000"/>
                </a:solidFill>
              </a:rPr>
              <a:t>  alert(</a:t>
            </a:r>
            <a:r>
              <a:rPr kumimoji="1" lang="en-US" altLang="ja-JP" sz="2000" b="1" dirty="0" err="1" smtClean="0">
                <a:solidFill>
                  <a:srgbClr val="000000"/>
                </a:solidFill>
              </a:rPr>
              <a:t>prog</a:t>
            </a:r>
            <a:r>
              <a:rPr kumimoji="1" lang="en-US" altLang="ja-JP" sz="2000" b="1" dirty="0" smtClean="0">
                <a:solidFill>
                  <a:srgbClr val="000000"/>
                </a:solidFill>
              </a:rPr>
              <a:t> + “</a:t>
            </a:r>
            <a:r>
              <a:rPr kumimoji="1" lang="en-US" altLang="en-US" sz="2000" b="1" dirty="0" smtClean="0">
                <a:solidFill>
                  <a:srgbClr val="000000"/>
                </a:solidFill>
              </a:rPr>
              <a:t>で書く</a:t>
            </a:r>
            <a:r>
              <a:rPr kumimoji="1" lang="en-US" altLang="ja-JP" sz="2000" b="1" dirty="0" smtClean="0">
                <a:solidFill>
                  <a:srgbClr val="000000"/>
                </a:solidFill>
              </a:rPr>
              <a:t>”);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sz="2000" b="1" dirty="0">
                <a:solidFill>
                  <a:srgbClr val="000000"/>
                </a:solidFill>
              </a:rPr>
              <a:t> </a:t>
            </a:r>
            <a:r>
              <a:rPr kumimoji="1" lang="en-US" altLang="ja-JP" sz="20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ja-JP" sz="2000" b="1" dirty="0" err="1" smtClean="0">
                <a:solidFill>
                  <a:srgbClr val="D1282E"/>
                </a:solidFill>
              </a:rPr>
              <a:t>fn</a:t>
            </a:r>
            <a:r>
              <a:rPr kumimoji="1" lang="en-US" altLang="ja-JP" sz="2000" b="1" dirty="0" smtClean="0">
                <a:solidFill>
                  <a:srgbClr val="000000"/>
                </a:solidFill>
              </a:rPr>
              <a:t>(arg1);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sz="2000" b="1" dirty="0">
                <a:solidFill>
                  <a:srgbClr val="000000"/>
                </a:solidFill>
              </a:rPr>
              <a:t> </a:t>
            </a:r>
            <a:r>
              <a:rPr kumimoji="1" lang="en-US" altLang="ja-JP" sz="20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ja-JP" sz="2000" b="1" dirty="0" err="1" smtClean="0">
                <a:solidFill>
                  <a:srgbClr val="D1282E"/>
                </a:solidFill>
              </a:rPr>
              <a:t>fn</a:t>
            </a:r>
            <a:r>
              <a:rPr kumimoji="1" lang="en-US" altLang="ja-JP" sz="2000" b="1" dirty="0" smtClean="0">
                <a:solidFill>
                  <a:srgbClr val="000000"/>
                </a:solidFill>
              </a:rPr>
              <a:t>(arg2);</a:t>
            </a:r>
            <a:endParaRPr kumimoji="1" lang="en-US" altLang="ja-JP" sz="2000" b="1" dirty="0">
              <a:solidFill>
                <a:srgbClr val="000000"/>
              </a:solidFill>
            </a:endParaRP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sz="2000" b="1" dirty="0" smtClean="0">
                <a:solidFill>
                  <a:srgbClr val="000000"/>
                </a:solidFill>
              </a:rPr>
              <a:t>}</a:t>
            </a:r>
            <a:endParaRPr kumimoji="1" lang="en-US" altLang="ja-JP" sz="2000" b="1" dirty="0">
              <a:solidFill>
                <a:srgbClr val="000000"/>
              </a:solidFill>
            </a:endParaRPr>
          </a:p>
        </p:txBody>
      </p:sp>
      <p:sp>
        <p:nvSpPr>
          <p:cNvPr id="5" name="屈折矢印 4"/>
          <p:cNvSpPr/>
          <p:nvPr/>
        </p:nvSpPr>
        <p:spPr>
          <a:xfrm>
            <a:off x="4090742" y="3525885"/>
            <a:ext cx="2352842" cy="84221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26000" y="4368095"/>
            <a:ext cx="328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tx2"/>
                </a:solidFill>
              </a:rPr>
              <a:t>大変！関数が引数になってる！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36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これできる？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95157" y="2024596"/>
            <a:ext cx="7352631" cy="282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function program(</a:t>
            </a:r>
            <a:r>
              <a:rPr kumimoji="1" lang="en-US" altLang="ja-JP" b="1" dirty="0" err="1">
                <a:solidFill>
                  <a:srgbClr val="000000"/>
                </a:solidFill>
              </a:rPr>
              <a:t>prog</a:t>
            </a:r>
            <a:r>
              <a:rPr kumimoji="1" lang="en-US" altLang="ja-JP" b="1" dirty="0">
                <a:solidFill>
                  <a:srgbClr val="000000"/>
                </a:solidFill>
              </a:rPr>
              <a:t>, arg1, arg2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, </a:t>
            </a:r>
            <a:r>
              <a:rPr kumimoji="1" lang="en-US" altLang="ja-JP" b="1" dirty="0" err="1" smtClean="0">
                <a:solidFill>
                  <a:srgbClr val="D1282E"/>
                </a:solidFill>
              </a:rPr>
              <a:t>fn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)</a:t>
            </a:r>
            <a:r>
              <a:rPr kumimoji="1" lang="en-US" altLang="ja-JP" b="1" dirty="0">
                <a:solidFill>
                  <a:srgbClr val="000000"/>
                </a:solidFill>
              </a:rPr>
              <a:t>{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 alert(</a:t>
            </a:r>
            <a:r>
              <a:rPr kumimoji="1" lang="en-US" altLang="ja-JP" b="1" dirty="0" err="1">
                <a:solidFill>
                  <a:srgbClr val="000000"/>
                </a:solidFill>
              </a:rPr>
              <a:t>prog</a:t>
            </a:r>
            <a:r>
              <a:rPr kumimoji="1" lang="en-US" altLang="ja-JP" b="1" dirty="0">
                <a:solidFill>
                  <a:srgbClr val="000000"/>
                </a:solidFill>
              </a:rPr>
              <a:t> + “</a:t>
            </a:r>
            <a:r>
              <a:rPr kumimoji="1" lang="en-US" altLang="en-US" b="1" dirty="0">
                <a:solidFill>
                  <a:srgbClr val="000000"/>
                </a:solidFill>
              </a:rPr>
              <a:t>で書く</a:t>
            </a:r>
            <a:r>
              <a:rPr kumimoji="1" lang="en-US" altLang="ja-JP" b="1" dirty="0">
                <a:solidFill>
                  <a:srgbClr val="000000"/>
                </a:solidFill>
              </a:rPr>
              <a:t>”);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 </a:t>
            </a:r>
            <a:r>
              <a:rPr kumimoji="1" lang="en-US" altLang="ja-JP" b="1" dirty="0" err="1">
                <a:solidFill>
                  <a:srgbClr val="D1282E"/>
                </a:solidFill>
              </a:rPr>
              <a:t>fn</a:t>
            </a:r>
            <a:r>
              <a:rPr kumimoji="1" lang="en-US" altLang="ja-JP" b="1" dirty="0">
                <a:solidFill>
                  <a:srgbClr val="000000"/>
                </a:solidFill>
              </a:rPr>
              <a:t>(arg1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);</a:t>
            </a:r>
            <a:endParaRPr kumimoji="1" lang="en-US" altLang="ja-JP" b="1" dirty="0">
              <a:solidFill>
                <a:srgbClr val="000000"/>
              </a:solidFill>
            </a:endParaRP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 </a:t>
            </a:r>
            <a:r>
              <a:rPr kumimoji="1" lang="en-US" altLang="ja-JP" b="1" dirty="0" err="1">
                <a:solidFill>
                  <a:srgbClr val="D1282E"/>
                </a:solidFill>
              </a:rPr>
              <a:t>fn</a:t>
            </a:r>
            <a:r>
              <a:rPr kumimoji="1" lang="en-US" altLang="ja-JP" b="1" dirty="0">
                <a:solidFill>
                  <a:srgbClr val="000000"/>
                </a:solidFill>
              </a:rPr>
              <a:t>(arg2);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}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endParaRPr kumimoji="1" lang="en-US" altLang="ja-JP" b="1" dirty="0">
              <a:solidFill>
                <a:srgbClr val="000000"/>
              </a:solidFill>
            </a:endParaRP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program(“JavaScript”, “</a:t>
            </a:r>
            <a:r>
              <a:rPr kumimoji="1" lang="ja-JP" altLang="en-US" b="1" dirty="0" smtClean="0">
                <a:solidFill>
                  <a:srgbClr val="000000"/>
                </a:solidFill>
              </a:rPr>
              <a:t>できたよ！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”, “</a:t>
            </a:r>
            <a:r>
              <a:rPr kumimoji="1" lang="ja-JP" altLang="en-US" b="1" dirty="0" smtClean="0">
                <a:solidFill>
                  <a:srgbClr val="000000"/>
                </a:solidFill>
              </a:rPr>
              <a:t>もっとできたよ！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”, </a:t>
            </a:r>
            <a:r>
              <a:rPr kumimoji="1" lang="en-US" altLang="ja-JP" b="1" dirty="0" smtClean="0">
                <a:solidFill>
                  <a:srgbClr val="D1282E"/>
                </a:solidFill>
              </a:rPr>
              <a:t>alert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);</a:t>
            </a:r>
            <a:endParaRPr kumimoji="1" lang="en-US" altLang="ja-JP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385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これできる？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95157" y="2024596"/>
            <a:ext cx="7352631" cy="282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function program(</a:t>
            </a:r>
            <a:r>
              <a:rPr kumimoji="1" lang="en-US" altLang="ja-JP" b="1" dirty="0" err="1">
                <a:solidFill>
                  <a:srgbClr val="000000"/>
                </a:solidFill>
              </a:rPr>
              <a:t>prog</a:t>
            </a:r>
            <a:r>
              <a:rPr kumimoji="1" lang="en-US" altLang="ja-JP" b="1" dirty="0">
                <a:solidFill>
                  <a:srgbClr val="000000"/>
                </a:solidFill>
              </a:rPr>
              <a:t>, arg1, arg2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, </a:t>
            </a:r>
            <a:r>
              <a:rPr kumimoji="1" lang="en-US" altLang="ja-JP" b="1" dirty="0" err="1" smtClean="0">
                <a:solidFill>
                  <a:srgbClr val="D1282E"/>
                </a:solidFill>
              </a:rPr>
              <a:t>fn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)</a:t>
            </a:r>
            <a:r>
              <a:rPr kumimoji="1" lang="en-US" altLang="ja-JP" b="1" dirty="0">
                <a:solidFill>
                  <a:srgbClr val="000000"/>
                </a:solidFill>
              </a:rPr>
              <a:t>{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 alert(</a:t>
            </a:r>
            <a:r>
              <a:rPr kumimoji="1" lang="en-US" altLang="ja-JP" b="1" dirty="0" err="1">
                <a:solidFill>
                  <a:srgbClr val="000000"/>
                </a:solidFill>
              </a:rPr>
              <a:t>prog</a:t>
            </a:r>
            <a:r>
              <a:rPr kumimoji="1" lang="en-US" altLang="ja-JP" b="1" dirty="0">
                <a:solidFill>
                  <a:srgbClr val="000000"/>
                </a:solidFill>
              </a:rPr>
              <a:t> + “</a:t>
            </a:r>
            <a:r>
              <a:rPr kumimoji="1" lang="en-US" altLang="en-US" b="1" dirty="0">
                <a:solidFill>
                  <a:srgbClr val="000000"/>
                </a:solidFill>
              </a:rPr>
              <a:t>で書く</a:t>
            </a:r>
            <a:r>
              <a:rPr kumimoji="1" lang="en-US" altLang="ja-JP" b="1" dirty="0">
                <a:solidFill>
                  <a:srgbClr val="000000"/>
                </a:solidFill>
              </a:rPr>
              <a:t>”);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 </a:t>
            </a:r>
            <a:r>
              <a:rPr kumimoji="1" lang="en-US" altLang="ja-JP" b="1" dirty="0" err="1">
                <a:solidFill>
                  <a:srgbClr val="D1282E"/>
                </a:solidFill>
              </a:rPr>
              <a:t>fn</a:t>
            </a:r>
            <a:r>
              <a:rPr kumimoji="1" lang="en-US" altLang="ja-JP" b="1" dirty="0">
                <a:solidFill>
                  <a:srgbClr val="000000"/>
                </a:solidFill>
              </a:rPr>
              <a:t>(arg1);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 </a:t>
            </a:r>
            <a:r>
              <a:rPr kumimoji="1" lang="en-US" altLang="ja-JP" b="1" dirty="0" err="1">
                <a:solidFill>
                  <a:srgbClr val="D1282E"/>
                </a:solidFill>
              </a:rPr>
              <a:t>fn</a:t>
            </a:r>
            <a:r>
              <a:rPr kumimoji="1" lang="en-US" altLang="ja-JP" b="1" dirty="0">
                <a:solidFill>
                  <a:srgbClr val="000000"/>
                </a:solidFill>
              </a:rPr>
              <a:t>(arg2);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}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endParaRPr kumimoji="1" lang="en-US" altLang="ja-JP" b="1" dirty="0">
              <a:solidFill>
                <a:srgbClr val="000000"/>
              </a:solidFill>
            </a:endParaRP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program(“JavaScript”, “</a:t>
            </a:r>
            <a:r>
              <a:rPr kumimoji="1" lang="ja-JP" altLang="en-US" b="1" dirty="0" smtClean="0">
                <a:solidFill>
                  <a:srgbClr val="000000"/>
                </a:solidFill>
              </a:rPr>
              <a:t>できたよ！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”, “</a:t>
            </a:r>
            <a:r>
              <a:rPr kumimoji="1" lang="ja-JP" altLang="en-US" b="1" dirty="0" smtClean="0">
                <a:solidFill>
                  <a:srgbClr val="000000"/>
                </a:solidFill>
              </a:rPr>
              <a:t>もっとできたよ！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”, </a:t>
            </a:r>
            <a:r>
              <a:rPr kumimoji="1" lang="en-US" altLang="ja-JP" b="1" dirty="0" smtClean="0">
                <a:solidFill>
                  <a:srgbClr val="D1282E"/>
                </a:solidFill>
              </a:rPr>
              <a:t>alert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);</a:t>
            </a:r>
            <a:endParaRPr kumimoji="1" lang="en-US" altLang="ja-JP" b="1" dirty="0">
              <a:solidFill>
                <a:srgbClr val="000000"/>
              </a:solidFill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4318000" y="1904280"/>
            <a:ext cx="922421" cy="608983"/>
          </a:xfrm>
          <a:prstGeom prst="ellipse">
            <a:avLst/>
          </a:prstGeom>
          <a:noFill/>
          <a:ln w="571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吹き出し 3"/>
          <p:cNvSpPr/>
          <p:nvPr/>
        </p:nvSpPr>
        <p:spPr>
          <a:xfrm>
            <a:off x="5467684" y="1711158"/>
            <a:ext cx="2580104" cy="1122947"/>
          </a:xfrm>
          <a:prstGeom prst="wedgeRectCallout">
            <a:avLst>
              <a:gd name="adj1" fmla="val -57102"/>
              <a:gd name="adj2" fmla="val -41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関数を引数に！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701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事例集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Built with Titanium</a:t>
            </a:r>
          </a:p>
          <a:p>
            <a:r>
              <a:rPr lang="en-US" altLang="ja-JP" dirty="0"/>
              <a:t>http://</a:t>
            </a:r>
            <a:r>
              <a:rPr lang="en-US" altLang="ja-JP" dirty="0" err="1"/>
              <a:t>www.builtwithtitanium.com</a:t>
            </a:r>
            <a:r>
              <a:rPr lang="en-US" altLang="ja-JP" dirty="0"/>
              <a:t>/</a:t>
            </a:r>
          </a:p>
          <a:p>
            <a:endParaRPr lang="en-US" altLang="ja-JP" dirty="0"/>
          </a:p>
          <a:p>
            <a:r>
              <a:rPr lang="en-US" altLang="ja-JP" dirty="0"/>
              <a:t>Learning Ti</a:t>
            </a:r>
          </a:p>
          <a:p>
            <a:r>
              <a:rPr lang="en-US" altLang="ja-JP" dirty="0"/>
              <a:t>http://</a:t>
            </a:r>
            <a:r>
              <a:rPr lang="en-US" altLang="ja-JP" dirty="0" err="1"/>
              <a:t>www.learningtitanium.com</a:t>
            </a:r>
            <a:r>
              <a:rPr lang="en-US" altLang="ja-JP" dirty="0"/>
              <a:t>/apps-in-the-wild</a:t>
            </a:r>
          </a:p>
          <a:p>
            <a:endParaRPr lang="en-US" altLang="ja-JP" dirty="0"/>
          </a:p>
          <a:p>
            <a:r>
              <a:rPr lang="en-US" altLang="ja-JP" dirty="0" err="1"/>
              <a:t>Appcelerator</a:t>
            </a:r>
            <a:r>
              <a:rPr lang="ja-JP" altLang="en-US" dirty="0"/>
              <a:t>のショーケース</a:t>
            </a:r>
          </a:p>
          <a:p>
            <a:r>
              <a:rPr lang="en-US" altLang="ja-JP" dirty="0"/>
              <a:t>http://</a:t>
            </a:r>
            <a:r>
              <a:rPr lang="en-US" altLang="ja-JP" dirty="0" err="1"/>
              <a:t>www.appcelerator.com</a:t>
            </a:r>
            <a:r>
              <a:rPr lang="en-US" altLang="ja-JP" dirty="0"/>
              <a:t>/</a:t>
            </a:r>
            <a:r>
              <a:rPr lang="en-US" altLang="ja-JP" dirty="0" err="1"/>
              <a:t>thinkmobile</a:t>
            </a:r>
            <a:r>
              <a:rPr lang="en-US" altLang="ja-JP" dirty="0"/>
              <a:t>/showcase</a:t>
            </a:r>
          </a:p>
          <a:p>
            <a:endParaRPr lang="en-US" altLang="ja-JP" dirty="0"/>
          </a:p>
          <a:p>
            <a:r>
              <a:rPr lang="ja-JP" altLang="en-US" dirty="0"/>
              <a:t>サポート</a:t>
            </a:r>
            <a:r>
              <a:rPr lang="en-US" altLang="ja-JP" dirty="0"/>
              <a:t>BBS</a:t>
            </a:r>
            <a:r>
              <a:rPr lang="ja-JP" altLang="en-US" dirty="0"/>
              <a:t>の事例集</a:t>
            </a:r>
          </a:p>
          <a:p>
            <a:r>
              <a:rPr lang="en-US" altLang="ja-JP" dirty="0"/>
              <a:t>http://</a:t>
            </a:r>
            <a:r>
              <a:rPr lang="en-US" altLang="ja-JP" dirty="0" err="1"/>
              <a:t>ti.masuidrive.jp</a:t>
            </a:r>
            <a:r>
              <a:rPr lang="en-US" altLang="ja-JP" dirty="0"/>
              <a:t>/</a:t>
            </a:r>
            <a:r>
              <a:rPr lang="en-US" altLang="ja-JP" dirty="0" err="1"/>
              <a:t>topic.php?id</a:t>
            </a:r>
            <a:r>
              <a:rPr lang="en-US" altLang="ja-JP" dirty="0"/>
              <a:t>=3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08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これできる？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95157" y="2024596"/>
            <a:ext cx="7352631" cy="4462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function program(</a:t>
            </a:r>
            <a:r>
              <a:rPr kumimoji="1" lang="en-US" altLang="ja-JP" b="1" dirty="0" err="1">
                <a:solidFill>
                  <a:srgbClr val="000000"/>
                </a:solidFill>
              </a:rPr>
              <a:t>prog</a:t>
            </a:r>
            <a:r>
              <a:rPr kumimoji="1" lang="en-US" altLang="ja-JP" b="1" dirty="0">
                <a:solidFill>
                  <a:srgbClr val="000000"/>
                </a:solidFill>
              </a:rPr>
              <a:t>, arg1, arg2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, </a:t>
            </a:r>
            <a:r>
              <a:rPr kumimoji="1" lang="en-US" altLang="ja-JP" b="1" dirty="0" err="1" smtClean="0">
                <a:solidFill>
                  <a:srgbClr val="D1282E"/>
                </a:solidFill>
              </a:rPr>
              <a:t>fn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)</a:t>
            </a:r>
            <a:r>
              <a:rPr kumimoji="1" lang="en-US" altLang="ja-JP" b="1" dirty="0">
                <a:solidFill>
                  <a:srgbClr val="000000"/>
                </a:solidFill>
              </a:rPr>
              <a:t>{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 alert(</a:t>
            </a:r>
            <a:r>
              <a:rPr kumimoji="1" lang="en-US" altLang="ja-JP" b="1" dirty="0" err="1">
                <a:solidFill>
                  <a:srgbClr val="000000"/>
                </a:solidFill>
              </a:rPr>
              <a:t>prog</a:t>
            </a:r>
            <a:r>
              <a:rPr kumimoji="1" lang="en-US" altLang="ja-JP" b="1" dirty="0">
                <a:solidFill>
                  <a:srgbClr val="000000"/>
                </a:solidFill>
              </a:rPr>
              <a:t> + “</a:t>
            </a:r>
            <a:r>
              <a:rPr kumimoji="1" lang="en-US" altLang="en-US" b="1" dirty="0">
                <a:solidFill>
                  <a:srgbClr val="000000"/>
                </a:solidFill>
              </a:rPr>
              <a:t>で書く</a:t>
            </a:r>
            <a:r>
              <a:rPr kumimoji="1" lang="en-US" altLang="ja-JP" b="1" dirty="0">
                <a:solidFill>
                  <a:srgbClr val="000000"/>
                </a:solidFill>
              </a:rPr>
              <a:t>”);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 </a:t>
            </a:r>
            <a:r>
              <a:rPr kumimoji="1" lang="en-US" altLang="ja-JP" b="1" dirty="0" err="1">
                <a:solidFill>
                  <a:srgbClr val="D1282E"/>
                </a:solidFill>
              </a:rPr>
              <a:t>fn</a:t>
            </a:r>
            <a:r>
              <a:rPr kumimoji="1" lang="en-US" altLang="ja-JP" b="1" dirty="0">
                <a:solidFill>
                  <a:srgbClr val="000000"/>
                </a:solidFill>
              </a:rPr>
              <a:t>(arg1);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 </a:t>
            </a:r>
            <a:r>
              <a:rPr kumimoji="1" lang="en-US" altLang="ja-JP" b="1" dirty="0" err="1">
                <a:solidFill>
                  <a:srgbClr val="D1282E"/>
                </a:solidFill>
              </a:rPr>
              <a:t>fn</a:t>
            </a:r>
            <a:r>
              <a:rPr kumimoji="1" lang="en-US" altLang="ja-JP" b="1" dirty="0">
                <a:solidFill>
                  <a:srgbClr val="000000"/>
                </a:solidFill>
              </a:rPr>
              <a:t>(arg2);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}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function </a:t>
            </a:r>
            <a:r>
              <a:rPr kumimoji="1" lang="en-US" altLang="ja-JP" b="1" dirty="0" smtClean="0">
                <a:solidFill>
                  <a:srgbClr val="D1282E"/>
                </a:solidFill>
              </a:rPr>
              <a:t>applaud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(text){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  for(</a:t>
            </a:r>
            <a:r>
              <a:rPr kumimoji="1" lang="en-US" altLang="ja-JP" b="1" dirty="0" err="1" smtClean="0">
                <a:solidFill>
                  <a:srgbClr val="000000"/>
                </a:solidFill>
              </a:rPr>
              <a:t>i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=0; </a:t>
            </a:r>
            <a:r>
              <a:rPr kumimoji="1" lang="en-US" altLang="ja-JP" b="1" dirty="0" err="1" smtClean="0">
                <a:solidFill>
                  <a:srgbClr val="000000"/>
                </a:solidFill>
              </a:rPr>
              <a:t>i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 &lt; 30; </a:t>
            </a:r>
            <a:r>
              <a:rPr kumimoji="1" lang="en-US" altLang="ja-JP" b="1" dirty="0" err="1" smtClean="0">
                <a:solidFill>
                  <a:srgbClr val="000000"/>
                </a:solidFill>
              </a:rPr>
              <a:t>i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++){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   alert(text);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 }</a:t>
            </a:r>
            <a:endParaRPr kumimoji="1" lang="en-US" altLang="ja-JP" b="1" dirty="0">
              <a:solidFill>
                <a:srgbClr val="000000"/>
              </a:solidFill>
            </a:endParaRP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}</a:t>
            </a:r>
            <a:endParaRPr kumimoji="1" lang="en-US" altLang="ja-JP" b="1" dirty="0">
              <a:solidFill>
                <a:srgbClr val="000000"/>
              </a:solidFill>
            </a:endParaRP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program(“JavaScript”, “</a:t>
            </a:r>
            <a:r>
              <a:rPr kumimoji="1" lang="ja-JP" altLang="en-US" b="1" dirty="0" smtClean="0">
                <a:solidFill>
                  <a:srgbClr val="000000"/>
                </a:solidFill>
              </a:rPr>
              <a:t>できたよ！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”, “</a:t>
            </a:r>
            <a:r>
              <a:rPr kumimoji="1" lang="ja-JP" altLang="en-US" b="1" dirty="0" smtClean="0">
                <a:solidFill>
                  <a:srgbClr val="000000"/>
                </a:solidFill>
              </a:rPr>
              <a:t>もっとできたよ！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”, </a:t>
            </a:r>
            <a:r>
              <a:rPr kumimoji="1" lang="en-US" altLang="ja-JP" b="1" dirty="0" smtClean="0">
                <a:solidFill>
                  <a:srgbClr val="D1282E"/>
                </a:solidFill>
              </a:rPr>
              <a:t>applaud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);</a:t>
            </a:r>
            <a:endParaRPr kumimoji="1" lang="en-US" altLang="ja-JP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9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これできる？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95157" y="2024596"/>
            <a:ext cx="7352631" cy="4462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function program(</a:t>
            </a:r>
            <a:r>
              <a:rPr kumimoji="1" lang="en-US" altLang="ja-JP" b="1" dirty="0" err="1">
                <a:solidFill>
                  <a:srgbClr val="000000"/>
                </a:solidFill>
              </a:rPr>
              <a:t>prog</a:t>
            </a:r>
            <a:r>
              <a:rPr kumimoji="1" lang="en-US" altLang="ja-JP" b="1" dirty="0">
                <a:solidFill>
                  <a:srgbClr val="000000"/>
                </a:solidFill>
              </a:rPr>
              <a:t>, arg1, arg2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, </a:t>
            </a:r>
            <a:r>
              <a:rPr kumimoji="1" lang="en-US" altLang="ja-JP" b="1" dirty="0" err="1" smtClean="0">
                <a:solidFill>
                  <a:srgbClr val="D1282E"/>
                </a:solidFill>
              </a:rPr>
              <a:t>fn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)</a:t>
            </a:r>
            <a:r>
              <a:rPr kumimoji="1" lang="en-US" altLang="ja-JP" b="1" dirty="0">
                <a:solidFill>
                  <a:srgbClr val="000000"/>
                </a:solidFill>
              </a:rPr>
              <a:t>{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 alert(</a:t>
            </a:r>
            <a:r>
              <a:rPr kumimoji="1" lang="en-US" altLang="ja-JP" b="1" dirty="0" err="1">
                <a:solidFill>
                  <a:srgbClr val="000000"/>
                </a:solidFill>
              </a:rPr>
              <a:t>prog</a:t>
            </a:r>
            <a:r>
              <a:rPr kumimoji="1" lang="en-US" altLang="ja-JP" b="1" dirty="0">
                <a:solidFill>
                  <a:srgbClr val="000000"/>
                </a:solidFill>
              </a:rPr>
              <a:t> + “</a:t>
            </a:r>
            <a:r>
              <a:rPr kumimoji="1" lang="en-US" altLang="en-US" b="1" dirty="0">
                <a:solidFill>
                  <a:srgbClr val="000000"/>
                </a:solidFill>
              </a:rPr>
              <a:t>で書く</a:t>
            </a:r>
            <a:r>
              <a:rPr kumimoji="1" lang="en-US" altLang="ja-JP" b="1" dirty="0">
                <a:solidFill>
                  <a:srgbClr val="000000"/>
                </a:solidFill>
              </a:rPr>
              <a:t>”);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 </a:t>
            </a:r>
            <a:r>
              <a:rPr kumimoji="1" lang="en-US" altLang="ja-JP" b="1" dirty="0" err="1">
                <a:solidFill>
                  <a:srgbClr val="D1282E"/>
                </a:solidFill>
              </a:rPr>
              <a:t>fn</a:t>
            </a:r>
            <a:r>
              <a:rPr kumimoji="1" lang="en-US" altLang="ja-JP" b="1" dirty="0">
                <a:solidFill>
                  <a:srgbClr val="000000"/>
                </a:solidFill>
              </a:rPr>
              <a:t>(arg1);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 </a:t>
            </a:r>
            <a:r>
              <a:rPr kumimoji="1" lang="en-US" altLang="ja-JP" b="1" dirty="0" err="1">
                <a:solidFill>
                  <a:srgbClr val="D1282E"/>
                </a:solidFill>
              </a:rPr>
              <a:t>fn</a:t>
            </a:r>
            <a:r>
              <a:rPr kumimoji="1" lang="en-US" altLang="ja-JP" b="1" dirty="0">
                <a:solidFill>
                  <a:srgbClr val="000000"/>
                </a:solidFill>
              </a:rPr>
              <a:t>(arg2);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}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endParaRPr kumimoji="1" lang="en-US" altLang="ja-JP" b="1" dirty="0" smtClean="0">
              <a:solidFill>
                <a:srgbClr val="000000"/>
              </a:solidFill>
            </a:endParaRP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function </a:t>
            </a:r>
            <a:r>
              <a:rPr kumimoji="1" lang="en-US" altLang="ja-JP" b="1" dirty="0" smtClean="0">
                <a:solidFill>
                  <a:srgbClr val="D1282E"/>
                </a:solidFill>
              </a:rPr>
              <a:t>replace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(text){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  </a:t>
            </a:r>
            <a:r>
              <a:rPr kumimoji="1" lang="en-US" altLang="ja-JP" b="1" dirty="0" err="1" smtClean="0">
                <a:solidFill>
                  <a:srgbClr val="000000"/>
                </a:solidFill>
              </a:rPr>
              <a:t>var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ja-JP" b="1" dirty="0" err="1" smtClean="0">
                <a:solidFill>
                  <a:srgbClr val="000000"/>
                </a:solidFill>
              </a:rPr>
              <a:t>elem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= </a:t>
            </a:r>
            <a:r>
              <a:rPr kumimoji="1" lang="en-US" altLang="ja-JP" b="1" dirty="0" err="1" smtClean="0">
                <a:solidFill>
                  <a:srgbClr val="000000"/>
                </a:solidFill>
              </a:rPr>
              <a:t>document.getElementsByTagName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(‘body’)[0];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  </a:t>
            </a:r>
            <a:r>
              <a:rPr kumimoji="1" lang="en-US" altLang="ja-JP" b="1" dirty="0" err="1" smtClean="0">
                <a:solidFill>
                  <a:srgbClr val="000000"/>
                </a:solidFill>
              </a:rPr>
              <a:t>elem.innerHTML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 = </a:t>
            </a:r>
            <a:r>
              <a:rPr kumimoji="1" lang="en-US" altLang="ja-JP" b="1" dirty="0" err="1" smtClean="0">
                <a:solidFill>
                  <a:srgbClr val="000000"/>
                </a:solidFill>
              </a:rPr>
              <a:t>elem.innerHTML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 + text;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}</a:t>
            </a:r>
            <a:endParaRPr kumimoji="1" lang="en-US" altLang="ja-JP" b="1" dirty="0">
              <a:solidFill>
                <a:srgbClr val="000000"/>
              </a:solidFill>
            </a:endParaRP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program(“JavaScript”, “</a:t>
            </a:r>
            <a:r>
              <a:rPr kumimoji="1" lang="ja-JP" altLang="en-US" b="1" dirty="0" smtClean="0">
                <a:solidFill>
                  <a:srgbClr val="000000"/>
                </a:solidFill>
              </a:rPr>
              <a:t>できたよ！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”, “</a:t>
            </a:r>
            <a:r>
              <a:rPr kumimoji="1" lang="ja-JP" altLang="en-US" b="1" dirty="0" smtClean="0">
                <a:solidFill>
                  <a:srgbClr val="000000"/>
                </a:solidFill>
              </a:rPr>
              <a:t>もっとできたよ！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”, </a:t>
            </a:r>
            <a:r>
              <a:rPr kumimoji="1" lang="en-US" altLang="ja-JP" b="1" dirty="0" smtClean="0">
                <a:solidFill>
                  <a:srgbClr val="D1282E"/>
                </a:solidFill>
              </a:rPr>
              <a:t>replace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);</a:t>
            </a:r>
            <a:endParaRPr kumimoji="1" lang="en-US" altLang="ja-JP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74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これできる？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95157" y="2024596"/>
            <a:ext cx="7352631" cy="4053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function program(</a:t>
            </a:r>
            <a:r>
              <a:rPr kumimoji="1" lang="en-US" altLang="ja-JP" b="1" dirty="0" err="1">
                <a:solidFill>
                  <a:srgbClr val="000000"/>
                </a:solidFill>
              </a:rPr>
              <a:t>prog</a:t>
            </a:r>
            <a:r>
              <a:rPr kumimoji="1" lang="en-US" altLang="ja-JP" b="1" dirty="0">
                <a:solidFill>
                  <a:srgbClr val="000000"/>
                </a:solidFill>
              </a:rPr>
              <a:t>, arg1, arg2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, </a:t>
            </a:r>
            <a:r>
              <a:rPr kumimoji="1" lang="en-US" altLang="ja-JP" b="1" dirty="0" err="1" smtClean="0">
                <a:solidFill>
                  <a:srgbClr val="D1282E"/>
                </a:solidFill>
              </a:rPr>
              <a:t>fn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)</a:t>
            </a:r>
            <a:r>
              <a:rPr kumimoji="1" lang="en-US" altLang="ja-JP" b="1" dirty="0">
                <a:solidFill>
                  <a:srgbClr val="000000"/>
                </a:solidFill>
              </a:rPr>
              <a:t>{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 alert(</a:t>
            </a:r>
            <a:r>
              <a:rPr kumimoji="1" lang="en-US" altLang="ja-JP" b="1" dirty="0" err="1">
                <a:solidFill>
                  <a:srgbClr val="000000"/>
                </a:solidFill>
              </a:rPr>
              <a:t>prog</a:t>
            </a:r>
            <a:r>
              <a:rPr kumimoji="1" lang="en-US" altLang="ja-JP" b="1" dirty="0">
                <a:solidFill>
                  <a:srgbClr val="000000"/>
                </a:solidFill>
              </a:rPr>
              <a:t> + “</a:t>
            </a:r>
            <a:r>
              <a:rPr kumimoji="1" lang="en-US" altLang="en-US" b="1" dirty="0">
                <a:solidFill>
                  <a:srgbClr val="000000"/>
                </a:solidFill>
              </a:rPr>
              <a:t>で書く</a:t>
            </a:r>
            <a:r>
              <a:rPr kumimoji="1" lang="en-US" altLang="ja-JP" b="1" dirty="0">
                <a:solidFill>
                  <a:srgbClr val="000000"/>
                </a:solidFill>
              </a:rPr>
              <a:t>”);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 </a:t>
            </a:r>
            <a:r>
              <a:rPr kumimoji="1" lang="en-US" altLang="ja-JP" b="1" dirty="0" err="1">
                <a:solidFill>
                  <a:srgbClr val="D1282E"/>
                </a:solidFill>
              </a:rPr>
              <a:t>fn</a:t>
            </a:r>
            <a:r>
              <a:rPr kumimoji="1" lang="en-US" altLang="ja-JP" b="1" dirty="0">
                <a:solidFill>
                  <a:srgbClr val="000000"/>
                </a:solidFill>
              </a:rPr>
              <a:t>(arg1);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 </a:t>
            </a:r>
            <a:r>
              <a:rPr kumimoji="1" lang="en-US" altLang="ja-JP" b="1" dirty="0" err="1">
                <a:solidFill>
                  <a:srgbClr val="D1282E"/>
                </a:solidFill>
              </a:rPr>
              <a:t>fn</a:t>
            </a:r>
            <a:r>
              <a:rPr kumimoji="1" lang="en-US" altLang="ja-JP" b="1" dirty="0">
                <a:solidFill>
                  <a:srgbClr val="000000"/>
                </a:solidFill>
              </a:rPr>
              <a:t>(arg2);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}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endParaRPr kumimoji="1" lang="en-US" altLang="ja-JP" b="1" dirty="0">
              <a:solidFill>
                <a:srgbClr val="000000"/>
              </a:solidFill>
            </a:endParaRP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program(“JavaScript”, “</a:t>
            </a:r>
            <a:r>
              <a:rPr kumimoji="1" lang="ja-JP" altLang="en-US" b="1" dirty="0" smtClean="0">
                <a:solidFill>
                  <a:srgbClr val="000000"/>
                </a:solidFill>
              </a:rPr>
              <a:t>できたよ！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”, “</a:t>
            </a:r>
            <a:r>
              <a:rPr kumimoji="1" lang="ja-JP" altLang="en-US" b="1" dirty="0" smtClean="0">
                <a:solidFill>
                  <a:srgbClr val="000000"/>
                </a:solidFill>
              </a:rPr>
              <a:t>もっとできたよ！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”, </a:t>
            </a:r>
            <a:r>
              <a:rPr kumimoji="1" lang="en-US" altLang="ja-JP" b="1" dirty="0" smtClean="0">
                <a:solidFill>
                  <a:srgbClr val="D1282E"/>
                </a:solidFill>
              </a:rPr>
              <a:t>function(e){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D1282E"/>
                </a:solidFill>
              </a:rPr>
              <a:t>  </a:t>
            </a:r>
            <a:r>
              <a:rPr kumimoji="1" lang="en-US" altLang="ja-JP" b="1" dirty="0">
                <a:solidFill>
                  <a:srgbClr val="D1282E"/>
                </a:solidFill>
              </a:rPr>
              <a:t> </a:t>
            </a:r>
            <a:r>
              <a:rPr kumimoji="1" lang="en-US" altLang="ja-JP" b="1" dirty="0" err="1"/>
              <a:t>var</a:t>
            </a:r>
            <a:r>
              <a:rPr kumimoji="1" lang="en-US" altLang="ja-JP" b="1" dirty="0"/>
              <a:t> </a:t>
            </a:r>
            <a:r>
              <a:rPr kumimoji="1" lang="en-US" altLang="ja-JP" b="1" dirty="0" err="1"/>
              <a:t>elem</a:t>
            </a:r>
            <a:r>
              <a:rPr kumimoji="1" lang="en-US" altLang="ja-JP" b="1" dirty="0"/>
              <a:t>= </a:t>
            </a:r>
            <a:r>
              <a:rPr kumimoji="1" lang="en-US" altLang="ja-JP" b="1" dirty="0" err="1" smtClean="0"/>
              <a:t>document.getElementsByTagName</a:t>
            </a:r>
            <a:r>
              <a:rPr kumimoji="1" lang="en-US" altLang="ja-JP" b="1" dirty="0"/>
              <a:t>(‘body’</a:t>
            </a:r>
            <a:r>
              <a:rPr kumimoji="1" lang="en-US" altLang="ja-JP" b="1" dirty="0" smtClean="0"/>
              <a:t>)[0];</a:t>
            </a:r>
            <a:endParaRPr kumimoji="1" lang="en-US" altLang="ja-JP" b="1" dirty="0"/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/>
              <a:t>  </a:t>
            </a:r>
            <a:r>
              <a:rPr kumimoji="1" lang="en-US" altLang="ja-JP" b="1" dirty="0" err="1"/>
              <a:t>elem.innerHTML</a:t>
            </a:r>
            <a:r>
              <a:rPr kumimoji="1" lang="en-US" altLang="ja-JP" b="1" dirty="0"/>
              <a:t> = </a:t>
            </a:r>
            <a:r>
              <a:rPr kumimoji="1" lang="en-US" altLang="ja-JP" b="1" dirty="0" err="1"/>
              <a:t>elem.innerHTML</a:t>
            </a:r>
            <a:r>
              <a:rPr kumimoji="1" lang="en-US" altLang="ja-JP" b="1" dirty="0"/>
              <a:t> + </a:t>
            </a:r>
            <a:r>
              <a:rPr kumimoji="1" lang="en-US" altLang="ja-JP" b="1" dirty="0" smtClean="0"/>
              <a:t>e;</a:t>
            </a:r>
            <a:endParaRPr kumimoji="1" lang="en-US" altLang="ja-JP" b="1" dirty="0"/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D1282E"/>
                </a:solidFill>
              </a:rPr>
              <a:t>}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);</a:t>
            </a:r>
            <a:endParaRPr kumimoji="1" lang="en-US" altLang="ja-JP" b="1" dirty="0">
              <a:solidFill>
                <a:srgbClr val="00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93474" y="3997158"/>
            <a:ext cx="529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１回しか使わないものに名前なんかつけてられない</a:t>
            </a:r>
            <a:r>
              <a:rPr kumimoji="1" lang="en-US" altLang="ja-JP" dirty="0" smtClean="0"/>
              <a:t> 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556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これできる？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ポイント１：関数を関数の引数にできる？</a:t>
            </a:r>
            <a:endParaRPr kumimoji="1" lang="en-US" altLang="ja-JP" dirty="0" smtClean="0"/>
          </a:p>
          <a:p>
            <a:r>
              <a:rPr lang="en-US" altLang="ja-JP" dirty="0"/>
              <a:t>	</a:t>
            </a:r>
            <a:r>
              <a:rPr lang="ja-JP" altLang="en-US" dirty="0" smtClean="0"/>
              <a:t>関数も他の変数などと同じ第一級市民（ファーストクラス）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ポイント２：引数に関数をいきなり書き下すこと、できる？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4733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まだまだあるよ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これだけじゃ感動しませんよね？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3891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じゃあ、これできる？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ar</a:t>
            </a:r>
            <a:r>
              <a:rPr kumimoji="1" lang="en-US" altLang="ja-JP" dirty="0" smtClean="0"/>
              <a:t> = [1, 2, 3, 4, 5, 6, 7, 8, 9, 10];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for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= 0;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&lt; </a:t>
            </a:r>
            <a:r>
              <a:rPr lang="en-US" altLang="ja-JP" dirty="0" err="1" smtClean="0"/>
              <a:t>ar.length</a:t>
            </a:r>
            <a:r>
              <a:rPr lang="en-US" altLang="ja-JP" dirty="0" smtClean="0"/>
              <a:t>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++){</a:t>
            </a:r>
          </a:p>
          <a:p>
            <a:r>
              <a:rPr lang="en-US" altLang="ja-JP" dirty="0" smtClean="0"/>
              <a:t>  alert(</a:t>
            </a:r>
            <a:r>
              <a:rPr lang="en-US" altLang="ja-JP" dirty="0" err="1" smtClean="0"/>
              <a:t>ar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]);</a:t>
            </a:r>
            <a:endParaRPr lang="en-US" altLang="ja-JP" dirty="0"/>
          </a:p>
          <a:p>
            <a:r>
              <a:rPr lang="en-US" altLang="ja-JP" dirty="0" smtClean="0"/>
              <a:t>}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for</a:t>
            </a:r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 = 0; </a:t>
            </a:r>
            <a:r>
              <a:rPr lang="en-US" altLang="ja-JP" dirty="0" err="1"/>
              <a:t>i</a:t>
            </a:r>
            <a:r>
              <a:rPr lang="en-US" altLang="ja-JP" dirty="0"/>
              <a:t> &lt; </a:t>
            </a:r>
            <a:r>
              <a:rPr lang="en-US" altLang="ja-JP" dirty="0" err="1"/>
              <a:t>ar.length</a:t>
            </a:r>
            <a:r>
              <a:rPr lang="en-US" altLang="ja-JP" dirty="0"/>
              <a:t>; </a:t>
            </a:r>
            <a:r>
              <a:rPr lang="en-US" altLang="ja-JP" dirty="0" err="1"/>
              <a:t>i</a:t>
            </a:r>
            <a:r>
              <a:rPr lang="en-US" altLang="ja-JP" dirty="0"/>
              <a:t>++){</a:t>
            </a:r>
          </a:p>
          <a:p>
            <a:r>
              <a:rPr lang="en-US" altLang="ja-JP" dirty="0"/>
              <a:t>  </a:t>
            </a:r>
            <a:r>
              <a:rPr lang="en-US" altLang="ja-JP" dirty="0" err="1" smtClean="0"/>
              <a:t>ar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 = </a:t>
            </a:r>
            <a:r>
              <a:rPr lang="en-US" altLang="ja-JP" dirty="0" err="1" smtClean="0"/>
              <a:t>ar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 * 2;</a:t>
            </a:r>
            <a:endParaRPr lang="en-US" altLang="ja-JP" dirty="0"/>
          </a:p>
          <a:p>
            <a:r>
              <a:rPr lang="en-US" altLang="ja-JP" dirty="0" smtClean="0"/>
              <a:t>}</a:t>
            </a: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423736" y="2916808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D1282E"/>
                </a:solidFill>
              </a:rPr>
              <a:t>よくある</a:t>
            </a:r>
            <a:endParaRPr kumimoji="1" lang="en-US" altLang="ja-JP" dirty="0" smtClean="0">
              <a:solidFill>
                <a:srgbClr val="D1282E"/>
              </a:solidFill>
            </a:endParaRPr>
          </a:p>
          <a:p>
            <a:r>
              <a:rPr kumimoji="1" lang="ja-JP" altLang="en-US" dirty="0" smtClean="0">
                <a:solidFill>
                  <a:srgbClr val="D1282E"/>
                </a:solidFill>
              </a:rPr>
              <a:t>配列の要素に何かを実行するコード</a:t>
            </a:r>
            <a:endParaRPr kumimoji="1" lang="en-US" altLang="ja-JP" dirty="0" smtClean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146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じゃあ、これできる？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function map(</a:t>
            </a:r>
            <a:r>
              <a:rPr kumimoji="1" lang="en-US" altLang="ja-JP" dirty="0" err="1" smtClean="0">
                <a:solidFill>
                  <a:srgbClr val="D1282E"/>
                </a:solidFill>
              </a:rPr>
              <a:t>fn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ar</a:t>
            </a:r>
            <a:r>
              <a:rPr kumimoji="1" lang="en-US" altLang="ja-JP" dirty="0" smtClean="0"/>
              <a:t>){</a:t>
            </a:r>
          </a:p>
          <a:p>
            <a:r>
              <a:rPr lang="en-US" altLang="ja-JP" dirty="0" smtClean="0"/>
              <a:t>  for(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= 0;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&lt; </a:t>
            </a:r>
            <a:r>
              <a:rPr lang="en-US" altLang="ja-JP" dirty="0" err="1" smtClean="0"/>
              <a:t>ar.length</a:t>
            </a:r>
            <a:r>
              <a:rPr lang="en-US" altLang="ja-JP" dirty="0" smtClean="0"/>
              <a:t>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++){</a:t>
            </a:r>
          </a:p>
          <a:p>
            <a:r>
              <a:rPr lang="en-US" altLang="ja-JP" dirty="0" smtClean="0"/>
              <a:t>    a[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 = </a:t>
            </a:r>
            <a:r>
              <a:rPr lang="en-US" altLang="ja-JP" dirty="0" err="1" smtClean="0">
                <a:solidFill>
                  <a:srgbClr val="D1282E"/>
                </a:solidFill>
              </a:rPr>
              <a:t>fn</a:t>
            </a:r>
            <a:r>
              <a:rPr lang="en-US" altLang="ja-JP" dirty="0" smtClean="0"/>
              <a:t>(a[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]);</a:t>
            </a:r>
            <a:endParaRPr lang="en-US" altLang="ja-JP" dirty="0"/>
          </a:p>
          <a:p>
            <a:r>
              <a:rPr lang="en-US" altLang="ja-JP" dirty="0" smtClean="0"/>
              <a:t>  }</a:t>
            </a:r>
            <a:endParaRPr lang="en-US" altLang="ja-JP" dirty="0"/>
          </a:p>
          <a:p>
            <a:r>
              <a:rPr kumimoji="1" lang="en-US" altLang="ja-JP" dirty="0" smtClean="0"/>
              <a:t>}</a:t>
            </a:r>
          </a:p>
          <a:p>
            <a:endParaRPr lang="en-US" altLang="ja-JP" dirty="0" smtClean="0"/>
          </a:p>
          <a:p>
            <a:r>
              <a:rPr lang="en-US" altLang="ja-JP" dirty="0" err="1"/>
              <a:t>var</a:t>
            </a:r>
            <a:r>
              <a:rPr lang="en-US" altLang="ja-JP" dirty="0"/>
              <a:t> </a:t>
            </a:r>
            <a:r>
              <a:rPr lang="en-US" altLang="ja-JP" dirty="0" err="1"/>
              <a:t>ar</a:t>
            </a:r>
            <a:r>
              <a:rPr lang="en-US" altLang="ja-JP" dirty="0"/>
              <a:t> = [1, 2, 3, 4, 5, 6, 7, 8, 9, 10]</a:t>
            </a:r>
            <a:r>
              <a:rPr lang="en-US" altLang="ja-JP" dirty="0" smtClean="0"/>
              <a:t>;</a:t>
            </a:r>
            <a:endParaRPr lang="en-US" altLang="ja-JP" dirty="0"/>
          </a:p>
          <a:p>
            <a:r>
              <a:rPr kumimoji="1" lang="en-US" altLang="ja-JP" dirty="0" smtClean="0"/>
              <a:t>map(</a:t>
            </a:r>
            <a:r>
              <a:rPr kumimoji="1" lang="en-US" altLang="ja-JP" dirty="0" smtClean="0">
                <a:solidFill>
                  <a:srgbClr val="D1282E"/>
                </a:solidFill>
              </a:rPr>
              <a:t>alert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ar</a:t>
            </a:r>
            <a:r>
              <a:rPr kumimoji="1" lang="en-US" altLang="ja-JP" dirty="0" smtClean="0"/>
              <a:t>);</a:t>
            </a:r>
          </a:p>
          <a:p>
            <a:r>
              <a:rPr lang="en-US" altLang="ja-JP" dirty="0" smtClean="0"/>
              <a:t>map(</a:t>
            </a:r>
            <a:r>
              <a:rPr lang="en-US" altLang="ja-JP" dirty="0" smtClean="0">
                <a:solidFill>
                  <a:srgbClr val="D1282E"/>
                </a:solidFill>
              </a:rPr>
              <a:t>function(x){return x * 2;}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ar</a:t>
            </a:r>
            <a:r>
              <a:rPr lang="en-US" altLang="ja-JP" dirty="0" smtClean="0"/>
              <a:t>);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45263" y="2433053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D1282E"/>
                </a:solidFill>
              </a:rPr>
              <a:t>汎用型：配列の各要素に何かする関数</a:t>
            </a:r>
            <a:endParaRPr kumimoji="1" lang="ja-JP" alt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90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err="1" smtClean="0"/>
              <a:t>var</a:t>
            </a:r>
            <a:r>
              <a:rPr lang="en-US" altLang="ja-JP" dirty="0" smtClean="0"/>
              <a:t> </a:t>
            </a:r>
            <a:r>
              <a:rPr lang="en-US" altLang="ja-JP" dirty="0" err="1"/>
              <a:t>ar</a:t>
            </a:r>
            <a:r>
              <a:rPr lang="en-US" altLang="ja-JP" dirty="0"/>
              <a:t> = [1, 2, 3, 4, 5, 6, 7, 8, 9, 10];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function sum(</a:t>
            </a:r>
            <a:r>
              <a:rPr lang="en-US" altLang="ja-JP" dirty="0" err="1" smtClean="0"/>
              <a:t>ar</a:t>
            </a:r>
            <a:r>
              <a:rPr lang="en-US" altLang="ja-JP" dirty="0" smtClean="0"/>
              <a:t>){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var</a:t>
            </a:r>
            <a:r>
              <a:rPr lang="en-US" altLang="ja-JP" dirty="0" smtClean="0"/>
              <a:t> s = 0;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for(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= 0;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&lt; </a:t>
            </a:r>
            <a:r>
              <a:rPr lang="en-US" altLang="ja-JP" dirty="0" err="1" smtClean="0"/>
              <a:t>ar.length</a:t>
            </a:r>
            <a:r>
              <a:rPr lang="en-US" altLang="ja-JP" dirty="0" smtClean="0"/>
              <a:t>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++){</a:t>
            </a:r>
          </a:p>
          <a:p>
            <a:r>
              <a:rPr lang="en-US" altLang="ja-JP" dirty="0" smtClean="0"/>
              <a:t>    s += </a:t>
            </a:r>
            <a:r>
              <a:rPr lang="en-US" altLang="ja-JP" dirty="0" err="1" smtClean="0"/>
              <a:t>ar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];</a:t>
            </a:r>
            <a:endParaRPr lang="en-US" altLang="ja-JP" dirty="0"/>
          </a:p>
          <a:p>
            <a:r>
              <a:rPr lang="en-US" altLang="ja-JP" dirty="0" smtClean="0"/>
              <a:t>  }</a:t>
            </a:r>
          </a:p>
          <a:p>
            <a:r>
              <a:rPr lang="en-US" altLang="ja-JP" dirty="0" smtClean="0"/>
              <a:t>  return s;</a:t>
            </a:r>
          </a:p>
          <a:p>
            <a:r>
              <a:rPr lang="en-US" altLang="ja-JP" dirty="0" smtClean="0"/>
              <a:t>}</a:t>
            </a:r>
          </a:p>
          <a:p>
            <a:r>
              <a:rPr lang="en-US" altLang="ja-JP" dirty="0" smtClean="0"/>
              <a:t>sum(</a:t>
            </a:r>
            <a:r>
              <a:rPr lang="en-US" altLang="ja-JP" dirty="0" err="1" smtClean="0"/>
              <a:t>ar</a:t>
            </a:r>
            <a:r>
              <a:rPr lang="en-US" altLang="ja-JP" dirty="0" smtClean="0"/>
              <a:t>); // 55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2848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これも？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err="1" smtClean="0"/>
              <a:t>var</a:t>
            </a:r>
            <a:r>
              <a:rPr lang="en-US" altLang="ja-JP" dirty="0" smtClean="0"/>
              <a:t> </a:t>
            </a:r>
            <a:r>
              <a:rPr lang="en-US" altLang="ja-JP" dirty="0" err="1"/>
              <a:t>ar</a:t>
            </a:r>
            <a:r>
              <a:rPr lang="en-US" altLang="ja-JP" dirty="0"/>
              <a:t> = [1, 2, 3, 4, 5, 6, 7, 8, 9, 10];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function join(</a:t>
            </a:r>
            <a:r>
              <a:rPr lang="en-US" altLang="ja-JP" dirty="0" err="1" smtClean="0"/>
              <a:t>ar</a:t>
            </a:r>
            <a:r>
              <a:rPr lang="en-US" altLang="ja-JP" dirty="0" smtClean="0"/>
              <a:t>){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var</a:t>
            </a:r>
            <a:r>
              <a:rPr lang="en-US" altLang="ja-JP" dirty="0" smtClean="0"/>
              <a:t> s = “”;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for(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= 0;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&lt; </a:t>
            </a:r>
            <a:r>
              <a:rPr lang="en-US" altLang="ja-JP" dirty="0" err="1" smtClean="0"/>
              <a:t>ar.length</a:t>
            </a:r>
            <a:r>
              <a:rPr lang="en-US" altLang="ja-JP" dirty="0" smtClean="0"/>
              <a:t>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++){</a:t>
            </a:r>
          </a:p>
          <a:p>
            <a:r>
              <a:rPr lang="en-US" altLang="ja-JP" dirty="0" smtClean="0"/>
              <a:t>    s += </a:t>
            </a:r>
            <a:r>
              <a:rPr lang="en-US" altLang="ja-JP" dirty="0" err="1" smtClean="0"/>
              <a:t>ar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];</a:t>
            </a:r>
            <a:endParaRPr lang="en-US" altLang="ja-JP" dirty="0"/>
          </a:p>
          <a:p>
            <a:r>
              <a:rPr lang="en-US" altLang="ja-JP" dirty="0" smtClean="0"/>
              <a:t>  }</a:t>
            </a:r>
          </a:p>
          <a:p>
            <a:r>
              <a:rPr lang="en-US" altLang="ja-JP" dirty="0" smtClean="0"/>
              <a:t>  return s;</a:t>
            </a:r>
          </a:p>
          <a:p>
            <a:r>
              <a:rPr lang="en-US" altLang="ja-JP" dirty="0" smtClean="0"/>
              <a:t>}</a:t>
            </a:r>
          </a:p>
          <a:p>
            <a:r>
              <a:rPr lang="en-US" altLang="ja-JP" dirty="0" smtClean="0"/>
              <a:t>join(</a:t>
            </a:r>
            <a:r>
              <a:rPr lang="en-US" altLang="ja-JP" dirty="0" err="1" smtClean="0"/>
              <a:t>ar</a:t>
            </a:r>
            <a:r>
              <a:rPr lang="en-US" altLang="ja-JP" dirty="0" smtClean="0"/>
              <a:t>); // “12345678910”</a:t>
            </a:r>
            <a:endParaRPr kumimoji="1"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26526" y="3836737"/>
            <a:ext cx="28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D1282E"/>
                </a:solidFill>
              </a:rPr>
              <a:t>さっきの関数とほとんど同じ</a:t>
            </a:r>
            <a:endParaRPr kumimoji="1" lang="ja-JP" alt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74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だったら、これできる？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function reduce(</a:t>
            </a:r>
            <a:r>
              <a:rPr lang="en-US" altLang="ja-JP" dirty="0" err="1" smtClean="0"/>
              <a:t>fn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ar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init</a:t>
            </a:r>
            <a:r>
              <a:rPr kumimoji="1" lang="en-US" altLang="ja-JP" dirty="0" smtClean="0"/>
              <a:t>){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var</a:t>
            </a:r>
            <a:r>
              <a:rPr lang="en-US" altLang="ja-JP" dirty="0" smtClean="0"/>
              <a:t> s = </a:t>
            </a:r>
            <a:r>
              <a:rPr lang="en-US" altLang="ja-JP" dirty="0" err="1" smtClean="0"/>
              <a:t>init</a:t>
            </a:r>
            <a:r>
              <a:rPr lang="en-US" altLang="ja-JP" dirty="0" smtClean="0"/>
              <a:t>;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for(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= 0;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&lt; </a:t>
            </a:r>
            <a:r>
              <a:rPr lang="en-US" altLang="ja-JP" dirty="0" err="1" smtClean="0"/>
              <a:t>ar.length</a:t>
            </a:r>
            <a:r>
              <a:rPr lang="en-US" altLang="ja-JP" dirty="0" smtClean="0"/>
              <a:t>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++){</a:t>
            </a:r>
          </a:p>
          <a:p>
            <a:r>
              <a:rPr lang="en-US" altLang="ja-JP" dirty="0" smtClean="0"/>
              <a:t>    s = </a:t>
            </a:r>
            <a:r>
              <a:rPr lang="en-US" altLang="ja-JP" dirty="0" err="1" smtClean="0"/>
              <a:t>fn</a:t>
            </a:r>
            <a:r>
              <a:rPr lang="en-US" altLang="ja-JP" dirty="0" smtClean="0"/>
              <a:t>(s, </a:t>
            </a:r>
            <a:r>
              <a:rPr lang="en-US" altLang="ja-JP" dirty="0" err="1" smtClean="0"/>
              <a:t>ar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]);</a:t>
            </a:r>
            <a:endParaRPr lang="en-US" altLang="ja-JP" dirty="0"/>
          </a:p>
          <a:p>
            <a:r>
              <a:rPr lang="en-US" altLang="ja-JP" dirty="0" smtClean="0"/>
              <a:t>  }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return s;</a:t>
            </a:r>
            <a:endParaRPr lang="en-US" altLang="ja-JP" dirty="0"/>
          </a:p>
          <a:p>
            <a:r>
              <a:rPr kumimoji="1" lang="en-US" altLang="ja-JP" dirty="0" smtClean="0"/>
              <a:t>}</a:t>
            </a:r>
          </a:p>
          <a:p>
            <a:endParaRPr kumimoji="1" lang="en-US" altLang="ja-JP" dirty="0" smtClean="0"/>
          </a:p>
          <a:p>
            <a:r>
              <a:rPr lang="en-US" altLang="ja-JP" dirty="0" err="1"/>
              <a:t>var</a:t>
            </a:r>
            <a:r>
              <a:rPr lang="en-US" altLang="ja-JP" dirty="0"/>
              <a:t> </a:t>
            </a:r>
            <a:r>
              <a:rPr lang="en-US" altLang="ja-JP" dirty="0" err="1"/>
              <a:t>ar</a:t>
            </a:r>
            <a:r>
              <a:rPr lang="en-US" altLang="ja-JP" dirty="0"/>
              <a:t> = [1, 2, 3, 4, 5, 6, 7, 8, 9, 10]</a:t>
            </a:r>
            <a:r>
              <a:rPr lang="en-US" altLang="ja-JP" dirty="0" smtClean="0"/>
              <a:t>;</a:t>
            </a:r>
            <a:endParaRPr lang="en-US" altLang="ja-JP" dirty="0"/>
          </a:p>
          <a:p>
            <a:r>
              <a:rPr kumimoji="1" lang="en-US" altLang="ja-JP" dirty="0" smtClean="0"/>
              <a:t>reduce(</a:t>
            </a:r>
            <a:r>
              <a:rPr kumimoji="1" lang="en-US" altLang="ja-JP" dirty="0" smtClean="0">
                <a:solidFill>
                  <a:srgbClr val="D1282E"/>
                </a:solidFill>
              </a:rPr>
              <a:t>function(x, y){ return x + y; }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ar</a:t>
            </a:r>
            <a:r>
              <a:rPr kumimoji="1" lang="en-US" altLang="ja-JP" dirty="0" smtClean="0"/>
              <a:t>, 0);   // 55</a:t>
            </a:r>
          </a:p>
          <a:p>
            <a:r>
              <a:rPr lang="en-US" altLang="ja-JP" dirty="0"/>
              <a:t>reduce(</a:t>
            </a:r>
            <a:r>
              <a:rPr lang="en-US" altLang="ja-JP" dirty="0">
                <a:solidFill>
                  <a:srgbClr val="D1282E"/>
                </a:solidFill>
              </a:rPr>
              <a:t>function(x, y){ return x + y; }</a:t>
            </a:r>
            <a:r>
              <a:rPr lang="en-US" altLang="ja-JP" dirty="0"/>
              <a:t>, </a:t>
            </a:r>
            <a:r>
              <a:rPr lang="en-US" altLang="ja-JP" dirty="0" err="1"/>
              <a:t>ar</a:t>
            </a:r>
            <a:r>
              <a:rPr lang="en-US" altLang="ja-JP" dirty="0"/>
              <a:t>, </a:t>
            </a:r>
            <a:r>
              <a:rPr lang="en-US" altLang="ja-JP" dirty="0" smtClean="0"/>
              <a:t>“”); // 12345678910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2330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Mogsnap</a:t>
            </a:r>
            <a:endParaRPr kumimoji="1" lang="ja-JP" altLang="en-US" dirty="0"/>
          </a:p>
        </p:txBody>
      </p:sp>
      <p:pic>
        <p:nvPicPr>
          <p:cNvPr id="6" name="図 5" descr="mzl.ybcenjls.320x480-7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22" y="2018633"/>
            <a:ext cx="2844800" cy="4267200"/>
          </a:xfrm>
          <a:prstGeom prst="rect">
            <a:avLst/>
          </a:prstGeom>
        </p:spPr>
      </p:pic>
      <p:pic>
        <p:nvPicPr>
          <p:cNvPr id="9" name="図 8" descr="mzl.uvgchlnd.320x480-75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2018633"/>
            <a:ext cx="2844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67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あれ？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en-US" altLang="ja-JP" dirty="0" smtClean="0"/>
              <a:t>map?</a:t>
            </a:r>
            <a:endParaRPr lang="en-US" altLang="ja-JP" dirty="0"/>
          </a:p>
          <a:p>
            <a:r>
              <a:rPr kumimoji="1" lang="en-US" altLang="ja-JP" dirty="0" smtClean="0"/>
              <a:t>reduce?</a:t>
            </a:r>
          </a:p>
          <a:p>
            <a:endParaRPr lang="en-US" altLang="ja-JP" dirty="0"/>
          </a:p>
          <a:p>
            <a:r>
              <a:rPr kumimoji="1" lang="ja-JP" altLang="en-US" dirty="0" smtClean="0"/>
              <a:t>どっかで聞いたことがあるような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273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ひょっとして</a:t>
            </a:r>
            <a:r>
              <a:rPr kumimoji="1" lang="ja-JP" altLang="en-US" dirty="0" smtClean="0"/>
              <a:t>？</a:t>
            </a:r>
            <a:endParaRPr kumimoji="1" lang="ja-JP" altLang="en-US" dirty="0"/>
          </a:p>
        </p:txBody>
      </p:sp>
      <p:pic>
        <p:nvPicPr>
          <p:cNvPr id="6" name="図 5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262271"/>
            <a:ext cx="3390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8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もう一回みて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function map(</a:t>
            </a:r>
            <a:r>
              <a:rPr kumimoji="1" lang="en-US" altLang="ja-JP" dirty="0" err="1" smtClean="0"/>
              <a:t>fn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ar</a:t>
            </a:r>
            <a:r>
              <a:rPr kumimoji="1" lang="en-US" altLang="ja-JP" dirty="0" smtClean="0"/>
              <a:t>){</a:t>
            </a:r>
          </a:p>
          <a:p>
            <a:r>
              <a:rPr lang="en-US" altLang="ja-JP" dirty="0" smtClean="0"/>
              <a:t>  for(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= 0;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&lt; </a:t>
            </a:r>
            <a:r>
              <a:rPr lang="en-US" altLang="ja-JP" dirty="0" err="1" smtClean="0"/>
              <a:t>ar.length</a:t>
            </a:r>
            <a:r>
              <a:rPr lang="en-US" altLang="ja-JP" dirty="0" smtClean="0"/>
              <a:t>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++){</a:t>
            </a:r>
          </a:p>
          <a:p>
            <a:r>
              <a:rPr lang="en-US" altLang="ja-JP" dirty="0" smtClean="0"/>
              <a:t>    a[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 = </a:t>
            </a:r>
            <a:r>
              <a:rPr lang="en-US" altLang="ja-JP" dirty="0" err="1" smtClean="0"/>
              <a:t>fn</a:t>
            </a:r>
            <a:r>
              <a:rPr lang="en-US" altLang="ja-JP" dirty="0" smtClean="0"/>
              <a:t>(a[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]);</a:t>
            </a:r>
            <a:endParaRPr lang="en-US" altLang="ja-JP" dirty="0"/>
          </a:p>
          <a:p>
            <a:r>
              <a:rPr lang="en-US" altLang="ja-JP" dirty="0" smtClean="0"/>
              <a:t>  }</a:t>
            </a:r>
            <a:endParaRPr lang="en-US" altLang="ja-JP" dirty="0"/>
          </a:p>
          <a:p>
            <a:r>
              <a:rPr kumimoji="1" lang="en-US" altLang="ja-JP" dirty="0" smtClean="0"/>
              <a:t>}</a:t>
            </a:r>
          </a:p>
          <a:p>
            <a:endParaRPr lang="en-US" altLang="ja-JP" dirty="0" smtClean="0"/>
          </a:p>
          <a:p>
            <a:r>
              <a:rPr lang="en-US" altLang="ja-JP" dirty="0" err="1"/>
              <a:t>var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3366FF"/>
                </a:solidFill>
              </a:rPr>
              <a:t>ar</a:t>
            </a:r>
            <a:r>
              <a:rPr lang="en-US" altLang="ja-JP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= [1, 2, 3, 4, 5, 6, 7, 8, 9, 10]</a:t>
            </a:r>
            <a:r>
              <a:rPr lang="en-US" altLang="ja-JP" dirty="0" smtClean="0"/>
              <a:t>;</a:t>
            </a:r>
            <a:endParaRPr lang="en-US" altLang="ja-JP" dirty="0"/>
          </a:p>
          <a:p>
            <a:r>
              <a:rPr kumimoji="1" lang="en-US" altLang="ja-JP" dirty="0" smtClean="0"/>
              <a:t>map(</a:t>
            </a:r>
            <a:r>
              <a:rPr kumimoji="1" lang="en-US" altLang="ja-JP" dirty="0" smtClean="0">
                <a:solidFill>
                  <a:srgbClr val="D1282E"/>
                </a:solidFill>
              </a:rPr>
              <a:t>alert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>
                <a:solidFill>
                  <a:srgbClr val="3366FF"/>
                </a:solidFill>
              </a:rPr>
              <a:t>ar</a:t>
            </a:r>
            <a:r>
              <a:rPr kumimoji="1" lang="en-US" altLang="ja-JP" dirty="0" smtClean="0"/>
              <a:t>);</a:t>
            </a:r>
          </a:p>
          <a:p>
            <a:r>
              <a:rPr lang="en-US" altLang="ja-JP" dirty="0" smtClean="0"/>
              <a:t>map(</a:t>
            </a:r>
            <a:r>
              <a:rPr lang="en-US" altLang="ja-JP" dirty="0" smtClean="0">
                <a:solidFill>
                  <a:srgbClr val="D1282E"/>
                </a:solidFill>
              </a:rPr>
              <a:t>function(x){return x * 2;}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3366FF"/>
                </a:solidFill>
              </a:rPr>
              <a:t>ar</a:t>
            </a:r>
            <a:r>
              <a:rPr lang="en-US" altLang="ja-JP" dirty="0" smtClean="0"/>
              <a:t>);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45263" y="2433053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D1282E"/>
                </a:solidFill>
              </a:rPr>
              <a:t>汎用型：配列の各要素に何かする関数</a:t>
            </a:r>
            <a:endParaRPr kumimoji="1" lang="ja-JP" alt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43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4384842"/>
            <a:ext cx="3048000" cy="1879600"/>
          </a:xfrm>
          <a:prstGeom prst="rect">
            <a:avLst/>
          </a:prstGeom>
        </p:spPr>
      </p:pic>
      <p:pic>
        <p:nvPicPr>
          <p:cNvPr id="8" name="図 7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3069707"/>
            <a:ext cx="3048000" cy="1879600"/>
          </a:xfrm>
          <a:prstGeom prst="rect">
            <a:avLst/>
          </a:prstGeom>
        </p:spPr>
      </p:pic>
      <p:pic>
        <p:nvPicPr>
          <p:cNvPr id="6" name="図 5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1786339"/>
            <a:ext cx="3048000" cy="18796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むかしむかし</a:t>
            </a:r>
            <a:endParaRPr kumimoji="1" lang="ja-JP" altLang="en-US" dirty="0"/>
          </a:p>
        </p:txBody>
      </p:sp>
      <p:pic>
        <p:nvPicPr>
          <p:cNvPr id="10" name="図 9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1747253"/>
            <a:ext cx="3048000" cy="187960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4772526" y="1949466"/>
            <a:ext cx="3627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あるところに</a:t>
            </a:r>
            <a:r>
              <a:rPr kumimoji="1" lang="ja-JP" altLang="en-US" strike="sngStrike" dirty="0" smtClean="0"/>
              <a:t>おじいさんとおばあさん</a:t>
            </a:r>
            <a:endParaRPr kumimoji="1" lang="en-US" altLang="ja-JP" strike="sngStrike" dirty="0" smtClean="0"/>
          </a:p>
          <a:p>
            <a:r>
              <a:rPr kumimoji="1" lang="ja-JP" altLang="en-US" dirty="0" smtClean="0"/>
              <a:t>サーバがたくさんありました</a:t>
            </a:r>
            <a:endParaRPr kumimoji="1" lang="ja-JP" altLang="en-US" dirty="0"/>
          </a:p>
        </p:txBody>
      </p:sp>
      <p:pic>
        <p:nvPicPr>
          <p:cNvPr id="21" name="図 20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1747253"/>
            <a:ext cx="3048000" cy="1879600"/>
          </a:xfrm>
          <a:prstGeom prst="rect">
            <a:avLst/>
          </a:prstGeom>
        </p:spPr>
      </p:pic>
      <p:pic>
        <p:nvPicPr>
          <p:cNvPr id="23" name="図 22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3069707"/>
            <a:ext cx="3048000" cy="1879600"/>
          </a:xfrm>
          <a:prstGeom prst="rect">
            <a:avLst/>
          </a:prstGeom>
        </p:spPr>
      </p:pic>
      <p:pic>
        <p:nvPicPr>
          <p:cNvPr id="25" name="図 24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4384842"/>
            <a:ext cx="3048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15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各サーバにはこんなデータが保存されています</a:t>
            </a:r>
            <a:endParaRPr kumimoji="1" lang="ja-JP" altLang="en-US" dirty="0"/>
          </a:p>
        </p:txBody>
      </p:sp>
      <p:pic>
        <p:nvPicPr>
          <p:cNvPr id="10" name="図 9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1747253"/>
            <a:ext cx="3048000" cy="1879600"/>
          </a:xfrm>
          <a:prstGeom prst="rect">
            <a:avLst/>
          </a:prstGeom>
        </p:spPr>
      </p:pic>
      <p:sp>
        <p:nvSpPr>
          <p:cNvPr id="11" name="メモ 10"/>
          <p:cNvSpPr/>
          <p:nvPr/>
        </p:nvSpPr>
        <p:spPr>
          <a:xfrm>
            <a:off x="1925058" y="2010610"/>
            <a:ext cx="855579" cy="734244"/>
          </a:xfrm>
          <a:prstGeom prst="foldedCorner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ar1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36848" y="3346125"/>
            <a:ext cx="68605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ar</a:t>
            </a:r>
            <a:r>
              <a:rPr kumimoji="1" lang="en-US" altLang="ja-JP" dirty="0" smtClean="0"/>
              <a:t> = [</a:t>
            </a:r>
            <a:r>
              <a:rPr kumimoji="1" lang="ja-JP" altLang="en-US" dirty="0" smtClean="0"/>
              <a:t>日本国憲法全文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発言小町</a:t>
            </a:r>
            <a:r>
              <a:rPr kumimoji="1" lang="en-US" altLang="ja-JP" dirty="0" smtClean="0"/>
              <a:t>2012</a:t>
            </a:r>
            <a:r>
              <a:rPr kumimoji="1" lang="ja-JP" altLang="en-US" dirty="0" smtClean="0"/>
              <a:t>年分全部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夏目漱石全集</a:t>
            </a:r>
            <a:r>
              <a:rPr kumimoji="1" lang="en-US" altLang="ja-JP" dirty="0" smtClean="0"/>
              <a:t>];</a:t>
            </a:r>
          </a:p>
          <a:p>
            <a:endParaRPr kumimoji="1" lang="en-US" altLang="ja-JP" dirty="0"/>
          </a:p>
          <a:p>
            <a:r>
              <a:rPr kumimoji="1" lang="ja-JP" altLang="en-US" dirty="0" smtClean="0"/>
              <a:t>とか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err="1"/>
              <a:t>var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ar</a:t>
            </a:r>
            <a:r>
              <a:rPr kumimoji="1" lang="en-US" altLang="ja-JP" dirty="0"/>
              <a:t> = </a:t>
            </a:r>
            <a:r>
              <a:rPr kumimoji="1" lang="en-US" altLang="ja-JP" dirty="0" smtClean="0"/>
              <a:t>[Linux</a:t>
            </a:r>
            <a:r>
              <a:rPr kumimoji="1" lang="ja-JP" altLang="en-US" dirty="0" smtClean="0"/>
              <a:t>カーネルのソースコード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OKWave</a:t>
            </a:r>
            <a:r>
              <a:rPr kumimoji="1" lang="ja-JP" altLang="en-US" dirty="0" smtClean="0"/>
              <a:t>全部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猫写真</a:t>
            </a:r>
            <a:r>
              <a:rPr kumimoji="1" lang="en-US" altLang="ja-JP" dirty="0" smtClean="0"/>
              <a:t>];</a:t>
            </a:r>
          </a:p>
          <a:p>
            <a:endParaRPr kumimoji="1" lang="en-US" altLang="ja-JP" dirty="0"/>
          </a:p>
          <a:p>
            <a:r>
              <a:rPr kumimoji="1" lang="ja-JP" altLang="en-US" dirty="0" smtClean="0"/>
              <a:t>とか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</a:t>
            </a:r>
            <a:r>
              <a:rPr kumimoji="1" lang="en-US" altLang="ja-JP" dirty="0" err="1"/>
              <a:t>ar</a:t>
            </a:r>
            <a:r>
              <a:rPr kumimoji="1" lang="en-US" altLang="ja-JP" dirty="0"/>
              <a:t> = 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前略プロフの痛いプロフ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平家物語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猫動画</a:t>
            </a:r>
            <a:r>
              <a:rPr kumimoji="1" lang="en-US" altLang="ja-JP" dirty="0" smtClean="0"/>
              <a:t>];</a:t>
            </a:r>
          </a:p>
          <a:p>
            <a:endParaRPr kumimoji="1" lang="en-US" altLang="ja-JP" dirty="0"/>
          </a:p>
          <a:p>
            <a:r>
              <a:rPr kumimoji="1" lang="ja-JP" altLang="en-US" dirty="0" smtClean="0"/>
              <a:t>とか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62728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4384842"/>
            <a:ext cx="3048000" cy="1879600"/>
          </a:xfrm>
          <a:prstGeom prst="rect">
            <a:avLst/>
          </a:prstGeom>
        </p:spPr>
      </p:pic>
      <p:pic>
        <p:nvPicPr>
          <p:cNvPr id="8" name="図 7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3069707"/>
            <a:ext cx="3048000" cy="1879600"/>
          </a:xfrm>
          <a:prstGeom prst="rect">
            <a:avLst/>
          </a:prstGeom>
        </p:spPr>
      </p:pic>
      <p:pic>
        <p:nvPicPr>
          <p:cNvPr id="6" name="図 5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1786339"/>
            <a:ext cx="3048000" cy="18796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では、そこで問題</a:t>
            </a:r>
            <a:endParaRPr kumimoji="1" lang="ja-JP" altLang="en-US" dirty="0"/>
          </a:p>
        </p:txBody>
      </p:sp>
      <p:sp>
        <p:nvSpPr>
          <p:cNvPr id="9" name="メモ 8"/>
          <p:cNvSpPr/>
          <p:nvPr/>
        </p:nvSpPr>
        <p:spPr>
          <a:xfrm>
            <a:off x="6248400" y="3328737"/>
            <a:ext cx="868948" cy="105610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map</a:t>
            </a:r>
          </a:p>
          <a:p>
            <a:pPr algn="ctr"/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pic>
        <p:nvPicPr>
          <p:cNvPr id="10" name="図 9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1747253"/>
            <a:ext cx="3048000" cy="1879600"/>
          </a:xfrm>
          <a:prstGeom prst="rect">
            <a:avLst/>
          </a:prstGeom>
        </p:spPr>
      </p:pic>
      <p:cxnSp>
        <p:nvCxnSpPr>
          <p:cNvPr id="13" name="直線矢印コネクタ 12"/>
          <p:cNvCxnSpPr>
            <a:stCxn id="9" idx="1"/>
            <a:endCxn id="6" idx="3"/>
          </p:cNvCxnSpPr>
          <p:nvPr/>
        </p:nvCxnSpPr>
        <p:spPr>
          <a:xfrm flipH="1" flipV="1">
            <a:off x="3903578" y="2726139"/>
            <a:ext cx="2344822" cy="1130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9" idx="1"/>
            <a:endCxn id="8" idx="3"/>
          </p:cNvCxnSpPr>
          <p:nvPr/>
        </p:nvCxnSpPr>
        <p:spPr>
          <a:xfrm flipH="1">
            <a:off x="3903578" y="3856790"/>
            <a:ext cx="2344822" cy="152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endCxn id="7" idx="3"/>
          </p:cNvCxnSpPr>
          <p:nvPr/>
        </p:nvCxnSpPr>
        <p:spPr>
          <a:xfrm flipH="1">
            <a:off x="3903578" y="3856790"/>
            <a:ext cx="2513264" cy="1467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772526" y="1949466"/>
            <a:ext cx="3561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もしも、配列が保存されたサーバに</a:t>
            </a:r>
            <a:endParaRPr kumimoji="1" lang="en-US" altLang="ja-JP" dirty="0" smtClean="0"/>
          </a:p>
          <a:p>
            <a:r>
              <a:rPr kumimoji="1" lang="en-US" altLang="ja-JP" dirty="0" smtClean="0"/>
              <a:t>map</a:t>
            </a:r>
            <a:r>
              <a:rPr kumimoji="1" lang="ja-JP" altLang="en-US" dirty="0" smtClean="0"/>
              <a:t>関数をインストールして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21" name="図 20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1747253"/>
            <a:ext cx="3048000" cy="1879600"/>
          </a:xfrm>
          <a:prstGeom prst="rect">
            <a:avLst/>
          </a:prstGeom>
        </p:spPr>
      </p:pic>
      <p:sp>
        <p:nvSpPr>
          <p:cNvPr id="22" name="メモ 21"/>
          <p:cNvSpPr/>
          <p:nvPr/>
        </p:nvSpPr>
        <p:spPr>
          <a:xfrm>
            <a:off x="1965158" y="1991895"/>
            <a:ext cx="855579" cy="734244"/>
          </a:xfrm>
          <a:prstGeom prst="foldedCorner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ar1</a:t>
            </a:r>
            <a:endParaRPr kumimoji="1" lang="ja-JP" altLang="en-US" dirty="0"/>
          </a:p>
        </p:txBody>
      </p:sp>
      <p:pic>
        <p:nvPicPr>
          <p:cNvPr id="23" name="図 22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3069707"/>
            <a:ext cx="3048000" cy="1879600"/>
          </a:xfrm>
          <a:prstGeom prst="rect">
            <a:avLst/>
          </a:prstGeom>
        </p:spPr>
      </p:pic>
      <p:sp>
        <p:nvSpPr>
          <p:cNvPr id="24" name="メモ 23"/>
          <p:cNvSpPr/>
          <p:nvPr/>
        </p:nvSpPr>
        <p:spPr>
          <a:xfrm>
            <a:off x="1965158" y="3314349"/>
            <a:ext cx="855579" cy="734244"/>
          </a:xfrm>
          <a:prstGeom prst="foldedCorner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ar2</a:t>
            </a:r>
            <a:endParaRPr kumimoji="1" lang="ja-JP" altLang="en-US" dirty="0"/>
          </a:p>
        </p:txBody>
      </p:sp>
      <p:pic>
        <p:nvPicPr>
          <p:cNvPr id="25" name="図 24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4384842"/>
            <a:ext cx="3048000" cy="1879600"/>
          </a:xfrm>
          <a:prstGeom prst="rect">
            <a:avLst/>
          </a:prstGeom>
        </p:spPr>
      </p:pic>
      <p:sp>
        <p:nvSpPr>
          <p:cNvPr id="26" name="メモ 25"/>
          <p:cNvSpPr/>
          <p:nvPr/>
        </p:nvSpPr>
        <p:spPr>
          <a:xfrm>
            <a:off x="1965158" y="4629484"/>
            <a:ext cx="855579" cy="734244"/>
          </a:xfrm>
          <a:prstGeom prst="foldedCorner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8856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1786339"/>
            <a:ext cx="3048000" cy="18796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？？？</a:t>
            </a:r>
            <a:endParaRPr kumimoji="1" lang="ja-JP" altLang="en-US" dirty="0"/>
          </a:p>
        </p:txBody>
      </p:sp>
      <p:sp>
        <p:nvSpPr>
          <p:cNvPr id="9" name="メモ 8"/>
          <p:cNvSpPr/>
          <p:nvPr/>
        </p:nvSpPr>
        <p:spPr>
          <a:xfrm>
            <a:off x="6248400" y="3328737"/>
            <a:ext cx="868948" cy="1056105"/>
          </a:xfrm>
          <a:prstGeom prst="foldedCorner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pic>
        <p:nvPicPr>
          <p:cNvPr id="10" name="図 9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1747253"/>
            <a:ext cx="3048000" cy="1879600"/>
          </a:xfrm>
          <a:prstGeom prst="rect">
            <a:avLst/>
          </a:prstGeom>
        </p:spPr>
      </p:pic>
      <p:cxnSp>
        <p:nvCxnSpPr>
          <p:cNvPr id="13" name="直線矢印コネクタ 12"/>
          <p:cNvCxnSpPr>
            <a:stCxn id="9" idx="1"/>
            <a:endCxn id="6" idx="3"/>
          </p:cNvCxnSpPr>
          <p:nvPr/>
        </p:nvCxnSpPr>
        <p:spPr>
          <a:xfrm flipH="1" flipV="1">
            <a:off x="3903578" y="2726139"/>
            <a:ext cx="2344822" cy="1130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9" idx="1"/>
          </p:cNvCxnSpPr>
          <p:nvPr/>
        </p:nvCxnSpPr>
        <p:spPr>
          <a:xfrm flipH="1">
            <a:off x="3903578" y="3856790"/>
            <a:ext cx="2344822" cy="152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9" idx="1"/>
          </p:cNvCxnSpPr>
          <p:nvPr/>
        </p:nvCxnSpPr>
        <p:spPr>
          <a:xfrm flipH="1">
            <a:off x="3903578" y="3856790"/>
            <a:ext cx="2344822" cy="1467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図 20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3069707"/>
            <a:ext cx="3048000" cy="1879600"/>
          </a:xfrm>
          <a:prstGeom prst="rect">
            <a:avLst/>
          </a:prstGeom>
        </p:spPr>
      </p:pic>
      <p:pic>
        <p:nvPicPr>
          <p:cNvPr id="23" name="図 22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4384842"/>
            <a:ext cx="3048000" cy="1879600"/>
          </a:xfrm>
          <a:prstGeom prst="rect">
            <a:avLst/>
          </a:prstGeom>
        </p:spPr>
      </p:pic>
      <p:sp>
        <p:nvSpPr>
          <p:cNvPr id="26" name="メモ 25"/>
          <p:cNvSpPr/>
          <p:nvPr/>
        </p:nvSpPr>
        <p:spPr>
          <a:xfrm>
            <a:off x="1336848" y="2144295"/>
            <a:ext cx="855579" cy="734244"/>
          </a:xfrm>
          <a:prstGeom prst="foldedCorner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ar1</a:t>
            </a:r>
            <a:endParaRPr kumimoji="1" lang="ja-JP" altLang="en-US" dirty="0"/>
          </a:p>
        </p:txBody>
      </p:sp>
      <p:sp>
        <p:nvSpPr>
          <p:cNvPr id="27" name="メモ 26"/>
          <p:cNvSpPr/>
          <p:nvPr/>
        </p:nvSpPr>
        <p:spPr>
          <a:xfrm>
            <a:off x="1336848" y="3466749"/>
            <a:ext cx="855579" cy="734244"/>
          </a:xfrm>
          <a:prstGeom prst="foldedCorner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ar2</a:t>
            </a:r>
            <a:endParaRPr kumimoji="1" lang="ja-JP" altLang="en-US" dirty="0"/>
          </a:p>
        </p:txBody>
      </p:sp>
      <p:sp>
        <p:nvSpPr>
          <p:cNvPr id="28" name="メモ 27"/>
          <p:cNvSpPr/>
          <p:nvPr/>
        </p:nvSpPr>
        <p:spPr>
          <a:xfrm>
            <a:off x="1336848" y="4781884"/>
            <a:ext cx="855579" cy="734244"/>
          </a:xfrm>
          <a:prstGeom prst="foldedCorner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ar3</a:t>
            </a:r>
            <a:endParaRPr kumimoji="1" lang="ja-JP" altLang="en-US" dirty="0"/>
          </a:p>
        </p:txBody>
      </p:sp>
      <p:sp>
        <p:nvSpPr>
          <p:cNvPr id="5" name="メモ 4"/>
          <p:cNvSpPr/>
          <p:nvPr/>
        </p:nvSpPr>
        <p:spPr>
          <a:xfrm>
            <a:off x="1965158" y="1991895"/>
            <a:ext cx="855579" cy="73424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map</a:t>
            </a:r>
            <a:endParaRPr kumimoji="1" lang="ja-JP" altLang="en-US" dirty="0"/>
          </a:p>
        </p:txBody>
      </p:sp>
      <p:sp>
        <p:nvSpPr>
          <p:cNvPr id="22" name="メモ 21"/>
          <p:cNvSpPr/>
          <p:nvPr/>
        </p:nvSpPr>
        <p:spPr>
          <a:xfrm>
            <a:off x="1965158" y="3314349"/>
            <a:ext cx="855579" cy="73424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map</a:t>
            </a:r>
            <a:endParaRPr kumimoji="1" lang="ja-JP" altLang="en-US" dirty="0"/>
          </a:p>
        </p:txBody>
      </p:sp>
      <p:sp>
        <p:nvSpPr>
          <p:cNvPr id="24" name="メモ 23"/>
          <p:cNvSpPr/>
          <p:nvPr/>
        </p:nvSpPr>
        <p:spPr>
          <a:xfrm>
            <a:off x="1965158" y="4629484"/>
            <a:ext cx="855579" cy="73424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map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414211" y="2144295"/>
            <a:ext cx="2531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それぞれのサーバに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関数を投げ込んで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結果だけ返してもられば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4075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例えば</a:t>
            </a:r>
            <a:r>
              <a:rPr kumimoji="1" lang="ja-JP" altLang="en-US" dirty="0" smtClean="0"/>
              <a:t>こんな関数を投げ込んでみたら？</a:t>
            </a:r>
            <a:endParaRPr kumimoji="1" lang="ja-JP" altLang="en-US" dirty="0"/>
          </a:p>
        </p:txBody>
      </p:sp>
      <p:pic>
        <p:nvPicPr>
          <p:cNvPr id="4" name="図 3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1747253"/>
            <a:ext cx="3048000" cy="1879600"/>
          </a:xfrm>
          <a:prstGeom prst="rect">
            <a:avLst/>
          </a:prstGeom>
        </p:spPr>
      </p:pic>
      <p:sp>
        <p:nvSpPr>
          <p:cNvPr id="5" name="メモ 4"/>
          <p:cNvSpPr/>
          <p:nvPr/>
        </p:nvSpPr>
        <p:spPr>
          <a:xfrm>
            <a:off x="1336848" y="2144295"/>
            <a:ext cx="855579" cy="734244"/>
          </a:xfrm>
          <a:prstGeom prst="foldedCorner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ar1</a:t>
            </a:r>
            <a:endParaRPr kumimoji="1" lang="ja-JP" altLang="en-US" dirty="0"/>
          </a:p>
        </p:txBody>
      </p:sp>
      <p:sp>
        <p:nvSpPr>
          <p:cNvPr id="6" name="メモ 5"/>
          <p:cNvSpPr/>
          <p:nvPr/>
        </p:nvSpPr>
        <p:spPr>
          <a:xfrm>
            <a:off x="1965158" y="1991895"/>
            <a:ext cx="855579" cy="73424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map</a:t>
            </a:r>
            <a:endParaRPr kumimoji="1" lang="ja-JP" altLang="en-US" dirty="0"/>
          </a:p>
        </p:txBody>
      </p:sp>
      <p:sp>
        <p:nvSpPr>
          <p:cNvPr id="10" name="メモ 9"/>
          <p:cNvSpPr/>
          <p:nvPr/>
        </p:nvSpPr>
        <p:spPr>
          <a:xfrm>
            <a:off x="6248400" y="3328737"/>
            <a:ext cx="868948" cy="1056105"/>
          </a:xfrm>
          <a:prstGeom prst="foldedCorner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10" idx="1"/>
            <a:endCxn id="4" idx="3"/>
          </p:cNvCxnSpPr>
          <p:nvPr/>
        </p:nvCxnSpPr>
        <p:spPr>
          <a:xfrm flipH="1" flipV="1">
            <a:off x="3903578" y="2687053"/>
            <a:ext cx="2344822" cy="1169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959768" y="3482474"/>
            <a:ext cx="3015916" cy="1477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function(e){</a:t>
            </a:r>
          </a:p>
          <a:p>
            <a:r>
              <a:rPr kumimoji="1" lang="en-US" altLang="ja-JP" dirty="0" smtClean="0"/>
              <a:t>  if(</a:t>
            </a:r>
            <a:r>
              <a:rPr kumimoji="1" lang="en-US" altLang="ja-JP" dirty="0" err="1" smtClean="0"/>
              <a:t>e.match</a:t>
            </a:r>
            <a:r>
              <a:rPr kumimoji="1" lang="en-US" altLang="ja-JP" dirty="0" smtClean="0"/>
              <a:t>(/^</a:t>
            </a:r>
            <a:r>
              <a:rPr kumimoji="1" lang="ja-JP" altLang="en-US" dirty="0" smtClean="0"/>
              <a:t>祇園精舎の</a:t>
            </a:r>
            <a:r>
              <a:rPr kumimoji="1" lang="en-US" altLang="ja-JP" dirty="0" smtClean="0"/>
              <a:t>/){</a:t>
            </a:r>
          </a:p>
          <a:p>
            <a:r>
              <a:rPr kumimoji="1" lang="en-US" altLang="ja-JP" dirty="0" smtClean="0"/>
              <a:t>    return e;</a:t>
            </a:r>
            <a:endParaRPr kumimoji="1" lang="en-US" altLang="ja-JP" dirty="0"/>
          </a:p>
          <a:p>
            <a:r>
              <a:rPr kumimoji="1" lang="en-US" altLang="ja-JP" dirty="0" smtClean="0"/>
              <a:t>  }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217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各サーバは自分の分だけ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仕事するよね？</a:t>
            </a:r>
            <a:endParaRPr kumimoji="1" lang="ja-JP" altLang="en-US" dirty="0"/>
          </a:p>
        </p:txBody>
      </p:sp>
      <p:pic>
        <p:nvPicPr>
          <p:cNvPr id="4" name="図 3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1747253"/>
            <a:ext cx="3048000" cy="1879600"/>
          </a:xfrm>
          <a:prstGeom prst="rect">
            <a:avLst/>
          </a:prstGeom>
        </p:spPr>
      </p:pic>
      <p:sp>
        <p:nvSpPr>
          <p:cNvPr id="5" name="メモ 4"/>
          <p:cNvSpPr/>
          <p:nvPr/>
        </p:nvSpPr>
        <p:spPr>
          <a:xfrm>
            <a:off x="1336848" y="2144295"/>
            <a:ext cx="855579" cy="734244"/>
          </a:xfrm>
          <a:prstGeom prst="foldedCorner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ar1</a:t>
            </a:r>
            <a:endParaRPr kumimoji="1" lang="ja-JP" altLang="en-US" dirty="0"/>
          </a:p>
        </p:txBody>
      </p:sp>
      <p:sp>
        <p:nvSpPr>
          <p:cNvPr id="6" name="メモ 5"/>
          <p:cNvSpPr/>
          <p:nvPr/>
        </p:nvSpPr>
        <p:spPr>
          <a:xfrm>
            <a:off x="1965158" y="1991895"/>
            <a:ext cx="855579" cy="73424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map</a:t>
            </a:r>
            <a:endParaRPr kumimoji="1" lang="ja-JP" altLang="en-US" dirty="0"/>
          </a:p>
        </p:txBody>
      </p:sp>
      <p:sp>
        <p:nvSpPr>
          <p:cNvPr id="10" name="メモ 9"/>
          <p:cNvSpPr/>
          <p:nvPr/>
        </p:nvSpPr>
        <p:spPr>
          <a:xfrm>
            <a:off x="6248400" y="3328737"/>
            <a:ext cx="868948" cy="1056105"/>
          </a:xfrm>
          <a:prstGeom prst="foldedCorner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10" idx="1"/>
            <a:endCxn id="4" idx="3"/>
          </p:cNvCxnSpPr>
          <p:nvPr/>
        </p:nvCxnSpPr>
        <p:spPr>
          <a:xfrm flipH="1" flipV="1">
            <a:off x="3903578" y="2687053"/>
            <a:ext cx="2344822" cy="116973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719136" y="3626853"/>
            <a:ext cx="301591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平家物語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京都観光案内</a:t>
            </a:r>
            <a:r>
              <a:rPr kumimoji="1" lang="en-US" altLang="ja-JP" dirty="0" smtClean="0"/>
              <a:t>…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2828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1786339"/>
            <a:ext cx="3048000" cy="18796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それを全部のサーバにやってみたら？</a:t>
            </a:r>
            <a:endParaRPr kumimoji="1" lang="ja-JP" altLang="en-US" dirty="0"/>
          </a:p>
        </p:txBody>
      </p:sp>
      <p:sp>
        <p:nvSpPr>
          <p:cNvPr id="9" name="メモ 8"/>
          <p:cNvSpPr/>
          <p:nvPr/>
        </p:nvSpPr>
        <p:spPr>
          <a:xfrm>
            <a:off x="6248400" y="3328737"/>
            <a:ext cx="868948" cy="1056105"/>
          </a:xfrm>
          <a:prstGeom prst="foldedCorner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pic>
        <p:nvPicPr>
          <p:cNvPr id="10" name="図 9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1747253"/>
            <a:ext cx="3048000" cy="1879600"/>
          </a:xfrm>
          <a:prstGeom prst="rect">
            <a:avLst/>
          </a:prstGeom>
        </p:spPr>
      </p:pic>
      <p:cxnSp>
        <p:nvCxnSpPr>
          <p:cNvPr id="13" name="直線矢印コネクタ 12"/>
          <p:cNvCxnSpPr>
            <a:stCxn id="9" idx="1"/>
            <a:endCxn id="6" idx="3"/>
          </p:cNvCxnSpPr>
          <p:nvPr/>
        </p:nvCxnSpPr>
        <p:spPr>
          <a:xfrm flipH="1" flipV="1">
            <a:off x="3903578" y="2726139"/>
            <a:ext cx="2344822" cy="1130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9" idx="1"/>
          </p:cNvCxnSpPr>
          <p:nvPr/>
        </p:nvCxnSpPr>
        <p:spPr>
          <a:xfrm flipH="1">
            <a:off x="3903578" y="3856790"/>
            <a:ext cx="2344822" cy="152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9" idx="1"/>
          </p:cNvCxnSpPr>
          <p:nvPr/>
        </p:nvCxnSpPr>
        <p:spPr>
          <a:xfrm flipH="1">
            <a:off x="3903578" y="3856790"/>
            <a:ext cx="2344822" cy="1467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図 20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3069707"/>
            <a:ext cx="3048000" cy="1879600"/>
          </a:xfrm>
          <a:prstGeom prst="rect">
            <a:avLst/>
          </a:prstGeom>
        </p:spPr>
      </p:pic>
      <p:pic>
        <p:nvPicPr>
          <p:cNvPr id="23" name="図 22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4384842"/>
            <a:ext cx="3048000" cy="1879600"/>
          </a:xfrm>
          <a:prstGeom prst="rect">
            <a:avLst/>
          </a:prstGeom>
        </p:spPr>
      </p:pic>
      <p:sp>
        <p:nvSpPr>
          <p:cNvPr id="26" name="メモ 25"/>
          <p:cNvSpPr/>
          <p:nvPr/>
        </p:nvSpPr>
        <p:spPr>
          <a:xfrm>
            <a:off x="1336848" y="2144295"/>
            <a:ext cx="855579" cy="734244"/>
          </a:xfrm>
          <a:prstGeom prst="foldedCorner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ar1</a:t>
            </a:r>
            <a:endParaRPr kumimoji="1" lang="ja-JP" altLang="en-US" dirty="0"/>
          </a:p>
        </p:txBody>
      </p:sp>
      <p:sp>
        <p:nvSpPr>
          <p:cNvPr id="27" name="メモ 26"/>
          <p:cNvSpPr/>
          <p:nvPr/>
        </p:nvSpPr>
        <p:spPr>
          <a:xfrm>
            <a:off x="1336848" y="3466749"/>
            <a:ext cx="855579" cy="734244"/>
          </a:xfrm>
          <a:prstGeom prst="foldedCorner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ar2</a:t>
            </a:r>
            <a:endParaRPr kumimoji="1" lang="ja-JP" altLang="en-US" dirty="0"/>
          </a:p>
        </p:txBody>
      </p:sp>
      <p:sp>
        <p:nvSpPr>
          <p:cNvPr id="28" name="メモ 27"/>
          <p:cNvSpPr/>
          <p:nvPr/>
        </p:nvSpPr>
        <p:spPr>
          <a:xfrm>
            <a:off x="1336848" y="4781884"/>
            <a:ext cx="855579" cy="734244"/>
          </a:xfrm>
          <a:prstGeom prst="foldedCorner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ar3</a:t>
            </a:r>
            <a:endParaRPr kumimoji="1" lang="ja-JP" altLang="en-US" dirty="0"/>
          </a:p>
        </p:txBody>
      </p:sp>
      <p:sp>
        <p:nvSpPr>
          <p:cNvPr id="5" name="メモ 4"/>
          <p:cNvSpPr/>
          <p:nvPr/>
        </p:nvSpPr>
        <p:spPr>
          <a:xfrm>
            <a:off x="1965158" y="1991895"/>
            <a:ext cx="855579" cy="73424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map</a:t>
            </a:r>
            <a:endParaRPr kumimoji="1" lang="ja-JP" altLang="en-US" dirty="0"/>
          </a:p>
        </p:txBody>
      </p:sp>
      <p:sp>
        <p:nvSpPr>
          <p:cNvPr id="22" name="メモ 21"/>
          <p:cNvSpPr/>
          <p:nvPr/>
        </p:nvSpPr>
        <p:spPr>
          <a:xfrm>
            <a:off x="1965158" y="3314349"/>
            <a:ext cx="855579" cy="73424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map</a:t>
            </a:r>
            <a:endParaRPr kumimoji="1" lang="ja-JP" altLang="en-US" dirty="0"/>
          </a:p>
        </p:txBody>
      </p:sp>
      <p:sp>
        <p:nvSpPr>
          <p:cNvPr id="24" name="メモ 23"/>
          <p:cNvSpPr/>
          <p:nvPr/>
        </p:nvSpPr>
        <p:spPr>
          <a:xfrm>
            <a:off x="1965158" y="4629484"/>
            <a:ext cx="855579" cy="73424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map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109369" y="28785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検索関数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27559" y="2144295"/>
            <a:ext cx="1465179" cy="63094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function(e){</a:t>
            </a:r>
          </a:p>
          <a:p>
            <a:r>
              <a:rPr kumimoji="1" lang="en-US" altLang="ja-JP" sz="700" dirty="0" smtClean="0"/>
              <a:t>  if(</a:t>
            </a:r>
            <a:r>
              <a:rPr kumimoji="1" lang="en-US" altLang="ja-JP" sz="700" dirty="0" err="1" smtClean="0"/>
              <a:t>e.match</a:t>
            </a:r>
            <a:r>
              <a:rPr kumimoji="1" lang="en-US" altLang="ja-JP" sz="700" dirty="0" smtClean="0"/>
              <a:t>(/^</a:t>
            </a:r>
            <a:r>
              <a:rPr kumimoji="1" lang="ja-JP" altLang="en-US" sz="700" dirty="0" smtClean="0"/>
              <a:t>祇園精舎の</a:t>
            </a:r>
            <a:r>
              <a:rPr kumimoji="1" lang="en-US" altLang="ja-JP" sz="700" dirty="0" smtClean="0"/>
              <a:t>/){</a:t>
            </a:r>
          </a:p>
          <a:p>
            <a:r>
              <a:rPr kumimoji="1" lang="en-US" altLang="ja-JP" sz="700" dirty="0" smtClean="0"/>
              <a:t>    return e;</a:t>
            </a:r>
            <a:endParaRPr kumimoji="1" lang="en-US" altLang="ja-JP" sz="700" dirty="0"/>
          </a:p>
          <a:p>
            <a:r>
              <a:rPr kumimoji="1" lang="en-US" altLang="ja-JP" sz="700" dirty="0" smtClean="0"/>
              <a:t>  }</a:t>
            </a:r>
          </a:p>
          <a:p>
            <a:r>
              <a:rPr kumimoji="1" lang="en-US" altLang="ja-JP" sz="700" dirty="0"/>
              <a:t>}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52793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Mooklet</a:t>
            </a:r>
            <a:endParaRPr kumimoji="1" lang="ja-JP" altLang="en-US" dirty="0"/>
          </a:p>
        </p:txBody>
      </p:sp>
      <p:pic>
        <p:nvPicPr>
          <p:cNvPr id="6" name="図 5" descr="mza_2550036716961875715.320x480-7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95" y="2045368"/>
            <a:ext cx="2844800" cy="4267200"/>
          </a:xfrm>
          <a:prstGeom prst="rect">
            <a:avLst/>
          </a:prstGeom>
        </p:spPr>
      </p:pic>
      <p:pic>
        <p:nvPicPr>
          <p:cNvPr id="9" name="図 8" descr="mza_728298222590348137.320x480-75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714" y="2045368"/>
            <a:ext cx="288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57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1786339"/>
            <a:ext cx="3048000" cy="18796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返ってきた結果をまとめて戻せば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9" name="メモ 8"/>
          <p:cNvSpPr/>
          <p:nvPr/>
        </p:nvSpPr>
        <p:spPr>
          <a:xfrm>
            <a:off x="6248400" y="3328737"/>
            <a:ext cx="868948" cy="1056105"/>
          </a:xfrm>
          <a:prstGeom prst="foldedCorner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pic>
        <p:nvPicPr>
          <p:cNvPr id="10" name="図 9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1747253"/>
            <a:ext cx="3048000" cy="1879600"/>
          </a:xfrm>
          <a:prstGeom prst="rect">
            <a:avLst/>
          </a:prstGeom>
        </p:spPr>
      </p:pic>
      <p:cxnSp>
        <p:nvCxnSpPr>
          <p:cNvPr id="13" name="直線矢印コネクタ 12"/>
          <p:cNvCxnSpPr>
            <a:stCxn id="9" idx="1"/>
            <a:endCxn id="6" idx="3"/>
          </p:cNvCxnSpPr>
          <p:nvPr/>
        </p:nvCxnSpPr>
        <p:spPr>
          <a:xfrm flipH="1" flipV="1">
            <a:off x="3903578" y="2726139"/>
            <a:ext cx="2344822" cy="113065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9" idx="1"/>
          </p:cNvCxnSpPr>
          <p:nvPr/>
        </p:nvCxnSpPr>
        <p:spPr>
          <a:xfrm flipH="1">
            <a:off x="3903578" y="3856790"/>
            <a:ext cx="2344822" cy="15271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9" idx="1"/>
          </p:cNvCxnSpPr>
          <p:nvPr/>
        </p:nvCxnSpPr>
        <p:spPr>
          <a:xfrm flipH="1">
            <a:off x="3903578" y="3856790"/>
            <a:ext cx="2344822" cy="146785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図 20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3069707"/>
            <a:ext cx="3048000" cy="1879600"/>
          </a:xfrm>
          <a:prstGeom prst="rect">
            <a:avLst/>
          </a:prstGeom>
        </p:spPr>
      </p:pic>
      <p:pic>
        <p:nvPicPr>
          <p:cNvPr id="23" name="図 22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4384842"/>
            <a:ext cx="3048000" cy="1879600"/>
          </a:xfrm>
          <a:prstGeom prst="rect">
            <a:avLst/>
          </a:prstGeom>
        </p:spPr>
      </p:pic>
      <p:sp>
        <p:nvSpPr>
          <p:cNvPr id="26" name="メモ 25"/>
          <p:cNvSpPr/>
          <p:nvPr/>
        </p:nvSpPr>
        <p:spPr>
          <a:xfrm>
            <a:off x="1336848" y="2144295"/>
            <a:ext cx="855579" cy="734244"/>
          </a:xfrm>
          <a:prstGeom prst="foldedCorner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ar1</a:t>
            </a:r>
            <a:endParaRPr kumimoji="1" lang="ja-JP" altLang="en-US" dirty="0"/>
          </a:p>
        </p:txBody>
      </p:sp>
      <p:sp>
        <p:nvSpPr>
          <p:cNvPr id="27" name="メモ 26"/>
          <p:cNvSpPr/>
          <p:nvPr/>
        </p:nvSpPr>
        <p:spPr>
          <a:xfrm>
            <a:off x="1336848" y="3466749"/>
            <a:ext cx="855579" cy="734244"/>
          </a:xfrm>
          <a:prstGeom prst="foldedCorner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ar2</a:t>
            </a:r>
            <a:endParaRPr kumimoji="1" lang="ja-JP" altLang="en-US" dirty="0"/>
          </a:p>
        </p:txBody>
      </p:sp>
      <p:sp>
        <p:nvSpPr>
          <p:cNvPr id="28" name="メモ 27"/>
          <p:cNvSpPr/>
          <p:nvPr/>
        </p:nvSpPr>
        <p:spPr>
          <a:xfrm>
            <a:off x="1336848" y="4781884"/>
            <a:ext cx="855579" cy="734244"/>
          </a:xfrm>
          <a:prstGeom prst="foldedCorner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ar3</a:t>
            </a:r>
            <a:endParaRPr kumimoji="1" lang="ja-JP" altLang="en-US" dirty="0"/>
          </a:p>
        </p:txBody>
      </p:sp>
      <p:sp>
        <p:nvSpPr>
          <p:cNvPr id="5" name="メモ 4"/>
          <p:cNvSpPr/>
          <p:nvPr/>
        </p:nvSpPr>
        <p:spPr>
          <a:xfrm>
            <a:off x="1965158" y="1991895"/>
            <a:ext cx="855579" cy="73424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map</a:t>
            </a:r>
            <a:endParaRPr kumimoji="1" lang="ja-JP" altLang="en-US" dirty="0"/>
          </a:p>
        </p:txBody>
      </p:sp>
      <p:sp>
        <p:nvSpPr>
          <p:cNvPr id="22" name="メモ 21"/>
          <p:cNvSpPr/>
          <p:nvPr/>
        </p:nvSpPr>
        <p:spPr>
          <a:xfrm>
            <a:off x="1965158" y="3314349"/>
            <a:ext cx="855579" cy="73424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map</a:t>
            </a:r>
            <a:endParaRPr kumimoji="1" lang="ja-JP" altLang="en-US" dirty="0"/>
          </a:p>
        </p:txBody>
      </p:sp>
      <p:sp>
        <p:nvSpPr>
          <p:cNvPr id="24" name="メモ 23"/>
          <p:cNvSpPr/>
          <p:nvPr/>
        </p:nvSpPr>
        <p:spPr>
          <a:xfrm>
            <a:off x="1965158" y="4629484"/>
            <a:ext cx="855579" cy="73424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map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109369" y="28785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検索関数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 rot="1610748">
            <a:off x="3860632" y="2791773"/>
            <a:ext cx="18931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[</a:t>
            </a:r>
            <a:r>
              <a:rPr kumimoji="1" lang="ja-JP" altLang="en-US" sz="1100" dirty="0" smtClean="0"/>
              <a:t>平家物語</a:t>
            </a:r>
            <a:r>
              <a:rPr kumimoji="1" lang="en-US" altLang="ja-JP" sz="1100" dirty="0" smtClean="0"/>
              <a:t>, </a:t>
            </a:r>
            <a:r>
              <a:rPr kumimoji="1" lang="ja-JP" altLang="en-US" sz="1100" dirty="0" smtClean="0"/>
              <a:t>平家物語（漫画）</a:t>
            </a:r>
            <a:r>
              <a:rPr kumimoji="1" lang="en-US" altLang="ja-JP" sz="1100" dirty="0" smtClean="0"/>
              <a:t>]</a:t>
            </a:r>
            <a:endParaRPr kumimoji="1" lang="ja-JP" altLang="en-US" sz="1100" dirty="0"/>
          </a:p>
        </p:txBody>
      </p:sp>
      <p:sp>
        <p:nvSpPr>
          <p:cNvPr id="4" name="テキスト ボックス 3"/>
          <p:cNvSpPr txBox="1"/>
          <p:nvPr/>
        </p:nvSpPr>
        <p:spPr>
          <a:xfrm rot="21396623">
            <a:off x="3636218" y="3683006"/>
            <a:ext cx="2372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[</a:t>
            </a:r>
            <a:r>
              <a:rPr kumimoji="1" lang="ja-JP" altLang="en-US" sz="1000" dirty="0" smtClean="0"/>
              <a:t>平家物語（初版）</a:t>
            </a:r>
            <a:r>
              <a:rPr kumimoji="1" lang="en-US" altLang="ja-JP" sz="1000" dirty="0" smtClean="0"/>
              <a:t>, </a:t>
            </a:r>
            <a:r>
              <a:rPr kumimoji="1" lang="ja-JP" altLang="en-US" sz="1000" dirty="0" smtClean="0"/>
              <a:t>平家物語（子供向け）</a:t>
            </a:r>
            <a:r>
              <a:rPr kumimoji="1" lang="en-US" altLang="ja-JP" sz="1000" dirty="0" smtClean="0"/>
              <a:t>]</a:t>
            </a:r>
            <a:endParaRPr kumimoji="1" lang="ja-JP" altLang="en-US" sz="1000" dirty="0"/>
          </a:p>
        </p:txBody>
      </p:sp>
      <p:sp>
        <p:nvSpPr>
          <p:cNvPr id="7" name="テキスト ボックス 6"/>
          <p:cNvSpPr txBox="1"/>
          <p:nvPr/>
        </p:nvSpPr>
        <p:spPr>
          <a:xfrm rot="19684926">
            <a:off x="3636209" y="4466600"/>
            <a:ext cx="23009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[</a:t>
            </a:r>
            <a:r>
              <a:rPr kumimoji="1" lang="ja-JP" altLang="en-US" sz="1100" dirty="0" smtClean="0"/>
              <a:t>新聞記事</a:t>
            </a:r>
            <a:r>
              <a:rPr kumimoji="1" lang="en-US" altLang="ja-JP" sz="1100" dirty="0" smtClean="0"/>
              <a:t>, Wikipedia, </a:t>
            </a:r>
            <a:r>
              <a:rPr kumimoji="1" lang="ja-JP" altLang="en-US" sz="1100" dirty="0" smtClean="0"/>
              <a:t>読書感想文</a:t>
            </a:r>
            <a:r>
              <a:rPr kumimoji="1" lang="en-US" altLang="ja-JP" sz="1100" dirty="0" smtClean="0"/>
              <a:t>]</a:t>
            </a:r>
            <a:endParaRPr kumimoji="1" lang="ja-JP" altLang="en-US" sz="1100" dirty="0"/>
          </a:p>
        </p:txBody>
      </p:sp>
      <p:sp>
        <p:nvSpPr>
          <p:cNvPr id="8" name="ストライプ矢印 7"/>
          <p:cNvSpPr/>
          <p:nvPr/>
        </p:nvSpPr>
        <p:spPr>
          <a:xfrm>
            <a:off x="7217365" y="3457397"/>
            <a:ext cx="735263" cy="535054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883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簡易版だけど、これって</a:t>
            </a:r>
            <a:endParaRPr kumimoji="1" lang="ja-JP" altLang="en-US" dirty="0"/>
          </a:p>
        </p:txBody>
      </p:sp>
      <p:pic>
        <p:nvPicPr>
          <p:cNvPr id="6" name="図 5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262271"/>
            <a:ext cx="3390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8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MapReduce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巨大なデータセットを分散処理するためのフレームワーク</a:t>
            </a:r>
            <a:endParaRPr kumimoji="1" lang="en-US" altLang="ja-JP" dirty="0" smtClean="0"/>
          </a:p>
          <a:p>
            <a:r>
              <a:rPr kumimoji="1" lang="en-US" altLang="ja-JP" dirty="0" smtClean="0"/>
              <a:t>2004</a:t>
            </a:r>
            <a:r>
              <a:rPr kumimoji="1" lang="ja-JP" altLang="en-US" dirty="0" smtClean="0"/>
              <a:t>年に</a:t>
            </a:r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が導入</a:t>
            </a:r>
            <a:endParaRPr kumimoji="1" lang="en-US" altLang="ja-JP" dirty="0" smtClean="0"/>
          </a:p>
          <a:p>
            <a:r>
              <a:rPr lang="en-US" altLang="ja-JP" dirty="0"/>
              <a:t>	</a:t>
            </a:r>
            <a:r>
              <a:rPr lang="ja-JP" altLang="en-US" dirty="0" smtClean="0"/>
              <a:t>元ネタは関数型言語の</a:t>
            </a:r>
            <a:r>
              <a:rPr lang="en-US" altLang="ja-JP" dirty="0" smtClean="0"/>
              <a:t>map</a:t>
            </a:r>
            <a:r>
              <a:rPr lang="ja-JP" altLang="en-US" dirty="0" smtClean="0"/>
              <a:t>と</a:t>
            </a:r>
            <a:r>
              <a:rPr lang="en-US" altLang="ja-JP" dirty="0" smtClean="0"/>
              <a:t>reduce</a:t>
            </a:r>
          </a:p>
          <a:p>
            <a:r>
              <a:rPr kumimoji="1" lang="en-US" altLang="ja-JP" dirty="0"/>
              <a:t>	</a:t>
            </a:r>
            <a:r>
              <a:rPr lang="ja-JP" altLang="en-US" dirty="0" smtClean="0"/>
              <a:t>（同じじゃないんだけどね）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61703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関数型言語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世の中には大きくわけて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手続き型</a:t>
            </a:r>
            <a:endParaRPr kumimoji="1" lang="en-US" altLang="ja-JP" dirty="0" smtClean="0"/>
          </a:p>
          <a:p>
            <a:r>
              <a:rPr lang="ja-JP" altLang="en-US" dirty="0" smtClean="0"/>
              <a:t>関数型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２種類のプログラミング言語がある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JavaScript</a:t>
            </a:r>
            <a:r>
              <a:rPr lang="ja-JP" altLang="en-US" dirty="0" smtClean="0"/>
              <a:t>は</a:t>
            </a:r>
            <a:r>
              <a:rPr lang="en-US" altLang="ja-JP" dirty="0" smtClean="0"/>
              <a:t>C</a:t>
            </a:r>
            <a:r>
              <a:rPr lang="ja-JP" altLang="en-US" dirty="0" smtClean="0"/>
              <a:t>とか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に身をやつした</a:t>
            </a:r>
            <a:r>
              <a:rPr lang="en-US" altLang="ja-JP" dirty="0" smtClean="0"/>
              <a:t>Lisp</a:t>
            </a:r>
            <a:r>
              <a:rPr lang="ja-JP" altLang="en-US" dirty="0" smtClean="0"/>
              <a:t>の世を忍ぶ仮の姿です</a:t>
            </a:r>
            <a:endParaRPr kumimoji="1" lang="ja-JP" altLang="en-US" dirty="0"/>
          </a:p>
        </p:txBody>
      </p:sp>
      <p:pic>
        <p:nvPicPr>
          <p:cNvPr id="6" name="図 5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024647"/>
            <a:ext cx="25908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9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Zaim</a:t>
            </a:r>
            <a:endParaRPr kumimoji="1" lang="ja-JP" altLang="en-US" dirty="0"/>
          </a:p>
        </p:txBody>
      </p:sp>
      <p:pic>
        <p:nvPicPr>
          <p:cNvPr id="6" name="図 5" descr="mzl.ymwjksrt.320x480-7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158" y="1951790"/>
            <a:ext cx="2844800" cy="4267200"/>
          </a:xfrm>
          <a:prstGeom prst="rect">
            <a:avLst/>
          </a:prstGeom>
        </p:spPr>
      </p:pic>
      <p:pic>
        <p:nvPicPr>
          <p:cNvPr id="9" name="図 8" descr="mzl.akrghbha.320x480-75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951790"/>
            <a:ext cx="2844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0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サイボウズ</a:t>
            </a:r>
            <a:r>
              <a:rPr kumimoji="1" lang="en-US" altLang="ja-JP" dirty="0" smtClean="0"/>
              <a:t>Live</a:t>
            </a:r>
            <a:endParaRPr kumimoji="1" lang="ja-JP" altLang="en-US" dirty="0"/>
          </a:p>
        </p:txBody>
      </p:sp>
      <p:pic>
        <p:nvPicPr>
          <p:cNvPr id="6" name="図 5" descr="mzl.bpgkbias.320x480-7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35" y="2007655"/>
            <a:ext cx="3006000" cy="4320000"/>
          </a:xfrm>
          <a:prstGeom prst="rect">
            <a:avLst/>
          </a:prstGeom>
        </p:spPr>
      </p:pic>
      <p:pic>
        <p:nvPicPr>
          <p:cNvPr id="9" name="図 8" descr="mzl.acluvefw.320x480-75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714" y="2007655"/>
            <a:ext cx="3006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78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前田敦子ギャザリングアート</a:t>
            </a:r>
            <a:endParaRPr kumimoji="1" lang="ja-JP" altLang="en-US" dirty="0"/>
          </a:p>
        </p:txBody>
      </p:sp>
      <p:pic>
        <p:nvPicPr>
          <p:cNvPr id="6" name="図 5" descr="mzl.zhzlixmc.320x480-7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21" y="2133600"/>
            <a:ext cx="2969260" cy="4267200"/>
          </a:xfrm>
          <a:prstGeom prst="rect">
            <a:avLst/>
          </a:prstGeom>
        </p:spPr>
      </p:pic>
      <p:pic>
        <p:nvPicPr>
          <p:cNvPr id="9" name="図 8" descr="mzl.jstvderq.320x480-75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316" y="2133600"/>
            <a:ext cx="2844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 descr="you-are-nex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718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9780099530329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16" y="2098842"/>
            <a:ext cx="2540000" cy="27305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633579" y="1630947"/>
            <a:ext cx="6107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JS</a:t>
            </a:r>
            <a:r>
              <a:rPr kumimoji="1" lang="ja-JP" altLang="en-US" dirty="0" smtClean="0"/>
              <a:t>を愛するようになるまでに知っておかなければいけないこと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714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エッセンシャル.thmx</Template>
  <TotalTime>2049</TotalTime>
  <Words>1816</Words>
  <Application>Microsoft Macintosh PowerPoint</Application>
  <PresentationFormat>画面に合わせる (4:3)</PresentationFormat>
  <Paragraphs>323</Paragraphs>
  <Slides>43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43</vt:i4>
      </vt:variant>
    </vt:vector>
  </HeadingPairs>
  <TitlesOfParts>
    <vt:vector size="44" baseType="lpstr">
      <vt:lpstr>エッセンシャル</vt:lpstr>
      <vt:lpstr>Titanium Mobile</vt:lpstr>
      <vt:lpstr>事例集</vt:lpstr>
      <vt:lpstr>Mogsnap</vt:lpstr>
      <vt:lpstr>Mooklet</vt:lpstr>
      <vt:lpstr>Zaim</vt:lpstr>
      <vt:lpstr>サイボウズLive</vt:lpstr>
      <vt:lpstr>前田敦子ギャザリングアート</vt:lpstr>
      <vt:lpstr>PowerPoint プレゼンテーション</vt:lpstr>
      <vt:lpstr>PowerPoint プレゼンテーション</vt:lpstr>
      <vt:lpstr>誤解 </vt:lpstr>
      <vt:lpstr>ややこしい</vt:lpstr>
      <vt:lpstr>最低これだけは 知っていてほしい </vt:lpstr>
      <vt:lpstr>関数について</vt:lpstr>
      <vt:lpstr>これできる？</vt:lpstr>
      <vt:lpstr>これできる？</vt:lpstr>
      <vt:lpstr>これできる？</vt:lpstr>
      <vt:lpstr>これできる？</vt:lpstr>
      <vt:lpstr>これできる？</vt:lpstr>
      <vt:lpstr>これできる？</vt:lpstr>
      <vt:lpstr>これできる？</vt:lpstr>
      <vt:lpstr>これできる？</vt:lpstr>
      <vt:lpstr>これできる？</vt:lpstr>
      <vt:lpstr>これできる？</vt:lpstr>
      <vt:lpstr>まだまだあるよ</vt:lpstr>
      <vt:lpstr>じゃあ、これできる？</vt:lpstr>
      <vt:lpstr>じゃあ、これできる？</vt:lpstr>
      <vt:lpstr>これは？</vt:lpstr>
      <vt:lpstr>これも？</vt:lpstr>
      <vt:lpstr>だったら、これできる？</vt:lpstr>
      <vt:lpstr>あれ？</vt:lpstr>
      <vt:lpstr>ひょっとして？</vt:lpstr>
      <vt:lpstr>もう一回みて</vt:lpstr>
      <vt:lpstr>むかしむかし</vt:lpstr>
      <vt:lpstr>各サーバにはこんなデータが保存されています</vt:lpstr>
      <vt:lpstr>では、そこで問題</vt:lpstr>
      <vt:lpstr>？？？</vt:lpstr>
      <vt:lpstr>例えばこんな関数を投げ込んでみたら？</vt:lpstr>
      <vt:lpstr>各サーバは自分の分だけ 仕事するよね？</vt:lpstr>
      <vt:lpstr>それを全部のサーバにやってみたら？</vt:lpstr>
      <vt:lpstr>返ってきた結果をまとめて戻せば…</vt:lpstr>
      <vt:lpstr>簡易版だけど、これって</vt:lpstr>
      <vt:lpstr>MapReduce</vt:lpstr>
      <vt:lpstr>関数型言語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Titanium Mobile</dc:title>
  <dc:creator>八木 都志郎</dc:creator>
  <cp:lastModifiedBy>八木 都志郎</cp:lastModifiedBy>
  <cp:revision>342</cp:revision>
  <dcterms:created xsi:type="dcterms:W3CDTF">2012-10-02T17:22:22Z</dcterms:created>
  <dcterms:modified xsi:type="dcterms:W3CDTF">2012-10-05T00:11:02Z</dcterms:modified>
</cp:coreProperties>
</file>