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FB9DD-F720-4220-984D-D3C5D351C2F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AF90D24-928C-4441-A074-97BD84836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A2EF1CE-3605-422E-B3E3-EDBE9F9DE03D}"/>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5" name="Alt Bilgi Yer Tutucusu 4">
            <a:extLst>
              <a:ext uri="{FF2B5EF4-FFF2-40B4-BE49-F238E27FC236}">
                <a16:creationId xmlns:a16="http://schemas.microsoft.com/office/drawing/2014/main" id="{B7F15DED-4904-498C-81FD-6D728EA354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503020-7DB0-48EB-BFE7-1BF5D9EF79BA}"/>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155111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C180EF-E6D5-4A46-810F-4019FDD8302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C44746A-D769-4C92-AA67-69BD58F0C8D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8D44AF-923B-44A9-8501-460607D99FBA}"/>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5" name="Alt Bilgi Yer Tutucusu 4">
            <a:extLst>
              <a:ext uri="{FF2B5EF4-FFF2-40B4-BE49-F238E27FC236}">
                <a16:creationId xmlns:a16="http://schemas.microsoft.com/office/drawing/2014/main" id="{CEB2FBE4-884C-4E7E-AE72-EDFE5F3C08D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3E68C7-0ED0-4039-8986-99F1C8F300BF}"/>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8079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01C2131-A950-4A40-A742-B6C8F839BD9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BF5B06F-8B41-4DA5-A600-AC148A9306A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4286F8-0CE0-4A89-BB9C-5558CF2F561B}"/>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5" name="Alt Bilgi Yer Tutucusu 4">
            <a:extLst>
              <a:ext uri="{FF2B5EF4-FFF2-40B4-BE49-F238E27FC236}">
                <a16:creationId xmlns:a16="http://schemas.microsoft.com/office/drawing/2014/main" id="{D8C70B55-45EE-4097-8BED-578E3F7C4B9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0EA8AD0-03DA-4913-B77F-ABC29CB25119}"/>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424800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F52CA8-3287-4C95-836C-5E5B94C3F39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76AE114-B3D2-434E-AA33-A84B194F34E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B077868-9D68-4DA6-A75C-CD0FB2401388}"/>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5" name="Alt Bilgi Yer Tutucusu 4">
            <a:extLst>
              <a:ext uri="{FF2B5EF4-FFF2-40B4-BE49-F238E27FC236}">
                <a16:creationId xmlns:a16="http://schemas.microsoft.com/office/drawing/2014/main" id="{B3CCADDF-6C04-4540-B93A-DE6FC0C66F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B8E734-7B45-4324-98C7-9C8A2F30ADD9}"/>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276716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B4532B-36D1-4AA2-915E-944D77D35B8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089C321-02CE-494D-BAFF-118E24594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2E9F1B1-5932-4985-9D38-C5F393384771}"/>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5" name="Alt Bilgi Yer Tutucusu 4">
            <a:extLst>
              <a:ext uri="{FF2B5EF4-FFF2-40B4-BE49-F238E27FC236}">
                <a16:creationId xmlns:a16="http://schemas.microsoft.com/office/drawing/2014/main" id="{12F8B8CE-2E61-4589-ADD6-B21A266CD2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54CD22-00BD-4501-AF40-FB11B673AEF2}"/>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70512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F4A2B6-8E3C-4480-A0BE-96671A44F6B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09C6352-A6BA-4C49-B88D-488C288DFC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9E760D6-546A-43F0-91B0-5917D55BA42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4336C29-E108-4992-BAE3-8B53290BB1DB}"/>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6" name="Alt Bilgi Yer Tutucusu 5">
            <a:extLst>
              <a:ext uri="{FF2B5EF4-FFF2-40B4-BE49-F238E27FC236}">
                <a16:creationId xmlns:a16="http://schemas.microsoft.com/office/drawing/2014/main" id="{3BF9673D-423E-4140-9CE0-D5AE9553BAD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A65086D-4B3E-403A-86E2-B47F0BD602D2}"/>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19289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18E2B2-4776-44A1-BC96-AB7297C37AF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526AA7-30C9-4F71-929D-7D52B6555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CC84A42-02FC-473F-9217-C306D7C3E86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9BCB252-BF66-4471-9715-E0977D2C0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2A9D275-4DB7-457E-99FF-E7D6B8A193B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C10D6C8-E925-4CAB-AEBE-7E2784B5FFCC}"/>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8" name="Alt Bilgi Yer Tutucusu 7">
            <a:extLst>
              <a:ext uri="{FF2B5EF4-FFF2-40B4-BE49-F238E27FC236}">
                <a16:creationId xmlns:a16="http://schemas.microsoft.com/office/drawing/2014/main" id="{45EEB676-CC37-4EF0-A031-F314C0D2CC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CAD6A2D-B183-4D2A-82D8-2B31F23F3EC4}"/>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175320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0D8EC1-DCAE-41E3-9A1A-C5C8D3E44DE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D3E4C25-D8DB-4E3D-9F1F-91318C6BA51B}"/>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4" name="Alt Bilgi Yer Tutucusu 3">
            <a:extLst>
              <a:ext uri="{FF2B5EF4-FFF2-40B4-BE49-F238E27FC236}">
                <a16:creationId xmlns:a16="http://schemas.microsoft.com/office/drawing/2014/main" id="{FEB3B003-F779-4873-A3EC-82A0E74A5C0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D663CC7-4A21-4C05-8924-62006CFBAE7F}"/>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313693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61D9D88-0518-42AE-8A9F-EB0511AD3E46}"/>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3" name="Alt Bilgi Yer Tutucusu 2">
            <a:extLst>
              <a:ext uri="{FF2B5EF4-FFF2-40B4-BE49-F238E27FC236}">
                <a16:creationId xmlns:a16="http://schemas.microsoft.com/office/drawing/2014/main" id="{29974DBD-7A73-45D1-9F49-1059974334C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4D1BC46-4392-49DE-B05F-50EAD42381E9}"/>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9010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4AFCE8-EC2A-4DF6-90F1-C2C12A56FFA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1EA38F4-0318-4E58-900A-A0E1EFCEB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BB194FB-0EB5-4E9F-8A40-23F547FE5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5946268-5638-4C95-AFB8-3E0913F795A1}"/>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6" name="Alt Bilgi Yer Tutucusu 5">
            <a:extLst>
              <a:ext uri="{FF2B5EF4-FFF2-40B4-BE49-F238E27FC236}">
                <a16:creationId xmlns:a16="http://schemas.microsoft.com/office/drawing/2014/main" id="{B1A90359-AA34-4904-826D-ECD208A9E6C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5B2999-755A-4821-B485-57B6FCF7FA5F}"/>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260444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FA183D-4D9D-43E0-A8DF-E3FD917023B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0CEF6F2-2463-498D-AB6F-EB97088EAC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8C9F05C-CE4D-4B66-88DF-4C9186CA1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E44677C-7005-468E-9E93-EF96CB678FAB}"/>
              </a:ext>
            </a:extLst>
          </p:cNvPr>
          <p:cNvSpPr>
            <a:spLocks noGrp="1"/>
          </p:cNvSpPr>
          <p:nvPr>
            <p:ph type="dt" sz="half" idx="10"/>
          </p:nvPr>
        </p:nvSpPr>
        <p:spPr/>
        <p:txBody>
          <a:bodyPr/>
          <a:lstStyle/>
          <a:p>
            <a:fld id="{E7A8A0D0-AE15-4ADF-A1BA-29C3EAC4FECB}" type="datetimeFigureOut">
              <a:rPr lang="tr-TR" smtClean="0"/>
              <a:t>19.01.2022</a:t>
            </a:fld>
            <a:endParaRPr lang="tr-TR"/>
          </a:p>
        </p:txBody>
      </p:sp>
      <p:sp>
        <p:nvSpPr>
          <p:cNvPr id="6" name="Alt Bilgi Yer Tutucusu 5">
            <a:extLst>
              <a:ext uri="{FF2B5EF4-FFF2-40B4-BE49-F238E27FC236}">
                <a16:creationId xmlns:a16="http://schemas.microsoft.com/office/drawing/2014/main" id="{2EB72C9F-11AD-4F79-922B-43B472E9A09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768A25C-F74B-42F3-8190-6CBC1AD7D686}"/>
              </a:ext>
            </a:extLst>
          </p:cNvPr>
          <p:cNvSpPr>
            <a:spLocks noGrp="1"/>
          </p:cNvSpPr>
          <p:nvPr>
            <p:ph type="sldNum" sz="quarter" idx="12"/>
          </p:nvPr>
        </p:nvSpPr>
        <p:spPr/>
        <p:txBody>
          <a:bodyPr/>
          <a:lstStyle/>
          <a:p>
            <a:fld id="{F7CAA673-01A3-4228-8BF5-ED57FD6107B5}" type="slidenum">
              <a:rPr lang="tr-TR" smtClean="0"/>
              <a:t>‹#›</a:t>
            </a:fld>
            <a:endParaRPr lang="tr-TR"/>
          </a:p>
        </p:txBody>
      </p:sp>
    </p:spTree>
    <p:extLst>
      <p:ext uri="{BB962C8B-B14F-4D97-AF65-F5344CB8AC3E}">
        <p14:creationId xmlns:p14="http://schemas.microsoft.com/office/powerpoint/2010/main" val="171225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A4DC7DB-BA2A-4F8F-8FE8-48D6691B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F54C530-1614-48D8-99DD-2744E2BE5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135E6FA-C2BF-4417-A1D3-D6F8FA1E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8A0D0-AE15-4ADF-A1BA-29C3EAC4FECB}" type="datetimeFigureOut">
              <a:rPr lang="tr-TR" smtClean="0"/>
              <a:t>19.01.2022</a:t>
            </a:fld>
            <a:endParaRPr lang="tr-TR"/>
          </a:p>
        </p:txBody>
      </p:sp>
      <p:sp>
        <p:nvSpPr>
          <p:cNvPr id="5" name="Alt Bilgi Yer Tutucusu 4">
            <a:extLst>
              <a:ext uri="{FF2B5EF4-FFF2-40B4-BE49-F238E27FC236}">
                <a16:creationId xmlns:a16="http://schemas.microsoft.com/office/drawing/2014/main" id="{389B7B2D-CDF6-4878-BA0D-FA763A51A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C034007-DD4C-4AE2-89CF-CDEDAAE45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AA673-01A3-4228-8BF5-ED57FD6107B5}" type="slidenum">
              <a:rPr lang="tr-TR" smtClean="0"/>
              <a:t>‹#›</a:t>
            </a:fld>
            <a:endParaRPr lang="tr-TR"/>
          </a:p>
        </p:txBody>
      </p:sp>
    </p:spTree>
    <p:extLst>
      <p:ext uri="{BB962C8B-B14F-4D97-AF65-F5344CB8AC3E}">
        <p14:creationId xmlns:p14="http://schemas.microsoft.com/office/powerpoint/2010/main" val="243249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91DCA7-10AF-43C3-B04A-5A187E4B1186}"/>
              </a:ext>
            </a:extLst>
          </p:cNvPr>
          <p:cNvSpPr>
            <a:spLocks noGrp="1"/>
          </p:cNvSpPr>
          <p:nvPr>
            <p:ph type="ctrTitle"/>
          </p:nvPr>
        </p:nvSpPr>
        <p:spPr/>
        <p:txBody>
          <a:bodyPr/>
          <a:lstStyle/>
          <a:p>
            <a:r>
              <a:rPr lang="tr-TR" dirty="0" err="1"/>
              <a:t>XgBoost</a:t>
            </a:r>
            <a:r>
              <a:rPr lang="tr-TR" dirty="0"/>
              <a:t> Nedir?</a:t>
            </a:r>
          </a:p>
        </p:txBody>
      </p:sp>
      <p:sp>
        <p:nvSpPr>
          <p:cNvPr id="3" name="Alt Başlık 2">
            <a:extLst>
              <a:ext uri="{FF2B5EF4-FFF2-40B4-BE49-F238E27FC236}">
                <a16:creationId xmlns:a16="http://schemas.microsoft.com/office/drawing/2014/main" id="{11DCB73F-5787-48E2-945B-358197313032}"/>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2695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2C321-3F04-46B4-8C97-90074758C72E}"/>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E6EF5A64-6714-41E7-95D6-5045C03135D7}"/>
              </a:ext>
            </a:extLst>
          </p:cNvPr>
          <p:cNvSpPr>
            <a:spLocks noGrp="1"/>
          </p:cNvSpPr>
          <p:nvPr>
            <p:ph idx="1"/>
          </p:nvPr>
        </p:nvSpPr>
        <p:spPr/>
        <p:txBody>
          <a:bodyPr>
            <a:normAutofit lnSpcReduction="10000"/>
          </a:bodyPr>
          <a:lstStyle/>
          <a:p>
            <a:r>
              <a:rPr lang="tr-TR" b="0" i="0" dirty="0" err="1">
                <a:solidFill>
                  <a:srgbClr val="000000"/>
                </a:solidFill>
                <a:effectLst/>
                <a:latin typeface="Roboto" panose="020B0604020202020204" pitchFamily="2" charset="0"/>
              </a:rPr>
              <a:t>XGBoost</a:t>
            </a:r>
            <a:r>
              <a:rPr lang="tr-TR" b="0" i="0" dirty="0">
                <a:solidFill>
                  <a:srgbClr val="000000"/>
                </a:solidFill>
                <a:effectLst/>
                <a:latin typeface="Roboto" panose="020B0604020202020204" pitchFamily="2" charset="0"/>
              </a:rPr>
              <a:t>(</a:t>
            </a:r>
            <a:r>
              <a:rPr lang="tr-TR" b="0" i="0" dirty="0" err="1">
                <a:solidFill>
                  <a:srgbClr val="000000"/>
                </a:solidFill>
                <a:effectLst/>
                <a:latin typeface="Roboto" panose="020B0604020202020204" pitchFamily="2" charset="0"/>
              </a:rPr>
              <a:t>eXtreme</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Gradient</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Boosting</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Gradient</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Boosting</a:t>
            </a:r>
            <a:r>
              <a:rPr lang="tr-TR" b="0" i="0" dirty="0">
                <a:solidFill>
                  <a:srgbClr val="000000"/>
                </a:solidFill>
                <a:effectLst/>
                <a:latin typeface="Roboto" panose="020B0604020202020204" pitchFamily="2" charset="0"/>
              </a:rPr>
              <a:t> algoritmasının çeşitli düzenlemeler ile optimize edilmiş yüksek performanslı halidir. </a:t>
            </a:r>
            <a:r>
              <a:rPr lang="tr-TR" b="0" i="0" dirty="0" err="1">
                <a:solidFill>
                  <a:srgbClr val="000000"/>
                </a:solidFill>
                <a:effectLst/>
                <a:latin typeface="Roboto" panose="020B0604020202020204" pitchFamily="2" charset="0"/>
              </a:rPr>
              <a:t>Tianqi</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Chen</a:t>
            </a:r>
            <a:r>
              <a:rPr lang="tr-TR" b="0" i="0" dirty="0">
                <a:solidFill>
                  <a:srgbClr val="000000"/>
                </a:solidFill>
                <a:effectLst/>
                <a:latin typeface="Roboto" panose="020B0604020202020204" pitchFamily="2" charset="0"/>
              </a:rPr>
              <a:t> ve Carlos </a:t>
            </a:r>
            <a:r>
              <a:rPr lang="tr-TR" b="0" i="0" dirty="0" err="1">
                <a:solidFill>
                  <a:srgbClr val="000000"/>
                </a:solidFill>
                <a:effectLst/>
                <a:latin typeface="Roboto" panose="020B0604020202020204" pitchFamily="2" charset="0"/>
              </a:rPr>
              <a:t>Guestrin’in</a:t>
            </a:r>
            <a:r>
              <a:rPr lang="tr-TR" b="0" i="0" dirty="0">
                <a:solidFill>
                  <a:srgbClr val="000000"/>
                </a:solidFill>
                <a:effectLst/>
                <a:latin typeface="Roboto" panose="020B0604020202020204" pitchFamily="2" charset="0"/>
              </a:rPr>
              <a:t> 2016 yılında yayınladıkları “</a:t>
            </a:r>
            <a:r>
              <a:rPr lang="tr-TR" b="0" i="0" dirty="0" err="1">
                <a:solidFill>
                  <a:srgbClr val="000000"/>
                </a:solidFill>
                <a:effectLst/>
                <a:latin typeface="Roboto" panose="020B0604020202020204" pitchFamily="2" charset="0"/>
              </a:rPr>
              <a:t>XGBoost</a:t>
            </a:r>
            <a:r>
              <a:rPr lang="tr-TR" b="0" i="0" dirty="0">
                <a:solidFill>
                  <a:srgbClr val="000000"/>
                </a:solidFill>
                <a:effectLst/>
                <a:latin typeface="Roboto" panose="020B0604020202020204" pitchFamily="2" charset="0"/>
              </a:rPr>
              <a:t>: A </a:t>
            </a:r>
            <a:r>
              <a:rPr lang="tr-TR" b="0" i="0" dirty="0" err="1">
                <a:solidFill>
                  <a:srgbClr val="000000"/>
                </a:solidFill>
                <a:effectLst/>
                <a:latin typeface="Roboto" panose="020B0604020202020204" pitchFamily="2" charset="0"/>
              </a:rPr>
              <a:t>Scalable</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Tree</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Boosting</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System</a:t>
            </a:r>
            <a:r>
              <a:rPr lang="tr-TR" b="0" i="0" dirty="0">
                <a:solidFill>
                  <a:srgbClr val="000000"/>
                </a:solidFill>
                <a:effectLst/>
                <a:latin typeface="Roboto" panose="020B0604020202020204" pitchFamily="2" charset="0"/>
              </a:rPr>
              <a:t>” adlı makale ile hayatımıza dahil olmuştur. </a:t>
            </a:r>
            <a:r>
              <a:rPr lang="tr-TR" b="0" i="0" dirty="0" err="1">
                <a:solidFill>
                  <a:srgbClr val="000000"/>
                </a:solidFill>
                <a:effectLst/>
                <a:latin typeface="Roboto" panose="020B0604020202020204" pitchFamily="2" charset="0"/>
              </a:rPr>
              <a:t>Algortimanın</a:t>
            </a:r>
            <a:r>
              <a:rPr lang="tr-TR" b="0" i="0" dirty="0">
                <a:solidFill>
                  <a:srgbClr val="000000"/>
                </a:solidFill>
                <a:effectLst/>
                <a:latin typeface="Roboto" panose="020B0604020202020204" pitchFamily="2" charset="0"/>
              </a:rPr>
              <a:t> en önemli özellikleri yüksek tahmin gücü elde edebilmesi, aşırı öğrenmenin önüne geçebilmesi, boş verileri yönetebilmesi ve bunları hızlı yapabilmesidir. </a:t>
            </a:r>
            <a:r>
              <a:rPr lang="tr-TR" b="0" i="0" dirty="0" err="1">
                <a:solidFill>
                  <a:srgbClr val="000000"/>
                </a:solidFill>
                <a:effectLst/>
                <a:latin typeface="Roboto" panose="020B0604020202020204" pitchFamily="2" charset="0"/>
              </a:rPr>
              <a:t>Tianqi’ye</a:t>
            </a:r>
            <a:r>
              <a:rPr lang="tr-TR" b="0" i="0" dirty="0">
                <a:solidFill>
                  <a:srgbClr val="000000"/>
                </a:solidFill>
                <a:effectLst/>
                <a:latin typeface="Roboto" panose="020B0604020202020204" pitchFamily="2" charset="0"/>
              </a:rPr>
              <a:t> göre </a:t>
            </a:r>
            <a:r>
              <a:rPr lang="tr-TR" b="0" i="0" dirty="0" err="1">
                <a:solidFill>
                  <a:srgbClr val="000000"/>
                </a:solidFill>
                <a:effectLst/>
                <a:latin typeface="Roboto" panose="020B0604020202020204" pitchFamily="2" charset="0"/>
              </a:rPr>
              <a:t>XGBoost</a:t>
            </a:r>
            <a:r>
              <a:rPr lang="tr-TR" b="0" i="0" dirty="0">
                <a:solidFill>
                  <a:srgbClr val="000000"/>
                </a:solidFill>
                <a:effectLst/>
                <a:latin typeface="Roboto" panose="020B0604020202020204" pitchFamily="2" charset="0"/>
              </a:rPr>
              <a:t> diğer popüler algoritmalardan 10 kat daha hızlı çalışmaktadır.</a:t>
            </a:r>
          </a:p>
          <a:p>
            <a:r>
              <a:rPr lang="tr-TR" b="0" i="0" dirty="0">
                <a:solidFill>
                  <a:srgbClr val="000000"/>
                </a:solidFill>
                <a:effectLst/>
                <a:latin typeface="Roboto" panose="02000000000000000000" pitchFamily="2" charset="0"/>
              </a:rPr>
              <a:t>Karar ağacı tabanlı algoritmaların</a:t>
            </a:r>
            <a:r>
              <a:rPr lang="tr-TR" dirty="0">
                <a:solidFill>
                  <a:srgbClr val="000000"/>
                </a:solidFill>
                <a:latin typeface="Roboto" panose="020B0604020202020204" pitchFamily="2" charset="0"/>
              </a:rPr>
              <a:t> en iyilerinden biri olarak görülmektedir.</a:t>
            </a:r>
            <a:endParaRPr lang="tr-TR" dirty="0"/>
          </a:p>
          <a:p>
            <a:endParaRPr lang="tr-TR" dirty="0"/>
          </a:p>
        </p:txBody>
      </p:sp>
    </p:spTree>
    <p:extLst>
      <p:ext uri="{BB962C8B-B14F-4D97-AF65-F5344CB8AC3E}">
        <p14:creationId xmlns:p14="http://schemas.microsoft.com/office/powerpoint/2010/main" val="263212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C879D-DBB3-4409-8919-7539B80CDBBE}"/>
              </a:ext>
            </a:extLst>
          </p:cNvPr>
          <p:cNvSpPr>
            <a:spLocks noGrp="1"/>
          </p:cNvSpPr>
          <p:nvPr>
            <p:ph type="title"/>
          </p:nvPr>
        </p:nvSpPr>
        <p:spPr/>
        <p:txBody>
          <a:bodyPr/>
          <a:lstStyle/>
          <a:p>
            <a:r>
              <a:rPr lang="tr-TR" dirty="0" err="1"/>
              <a:t>XGBoost</a:t>
            </a:r>
            <a:r>
              <a:rPr lang="tr-TR" dirty="0"/>
              <a:t> Nasıl Çalışır ?</a:t>
            </a:r>
          </a:p>
        </p:txBody>
      </p:sp>
      <p:sp>
        <p:nvSpPr>
          <p:cNvPr id="3" name="İçerik Yer Tutucusu 2">
            <a:extLst>
              <a:ext uri="{FF2B5EF4-FFF2-40B4-BE49-F238E27FC236}">
                <a16:creationId xmlns:a16="http://schemas.microsoft.com/office/drawing/2014/main" id="{4CBE3B15-FA18-47C4-82D8-3E48D72CAF23}"/>
              </a:ext>
            </a:extLst>
          </p:cNvPr>
          <p:cNvSpPr>
            <a:spLocks noGrp="1"/>
          </p:cNvSpPr>
          <p:nvPr>
            <p:ph idx="1"/>
          </p:nvPr>
        </p:nvSpPr>
        <p:spPr/>
        <p:txBody>
          <a:bodyPr/>
          <a:lstStyle/>
          <a:p>
            <a:r>
              <a:rPr lang="tr-TR" b="0" i="0" dirty="0" err="1">
                <a:solidFill>
                  <a:srgbClr val="000000"/>
                </a:solidFill>
                <a:effectLst/>
                <a:latin typeface="Roboto" panose="02000000000000000000" pitchFamily="2" charset="0"/>
              </a:rPr>
              <a:t>XGBoost’ta</a:t>
            </a:r>
            <a:r>
              <a:rPr lang="tr-TR" b="0" i="0" dirty="0">
                <a:solidFill>
                  <a:srgbClr val="000000"/>
                </a:solidFill>
                <a:effectLst/>
                <a:latin typeface="Roboto" panose="02000000000000000000" pitchFamily="2" charset="0"/>
              </a:rPr>
              <a:t> ilk adım ilk tahmini (</a:t>
            </a:r>
            <a:r>
              <a:rPr lang="tr-TR" b="0" i="0" dirty="0" err="1">
                <a:solidFill>
                  <a:srgbClr val="000000"/>
                </a:solidFill>
                <a:effectLst/>
                <a:latin typeface="Roboto" panose="02000000000000000000" pitchFamily="2" charset="0"/>
              </a:rPr>
              <a:t>base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score</a:t>
            </a:r>
            <a:r>
              <a:rPr lang="tr-TR" b="0" i="0" dirty="0">
                <a:solidFill>
                  <a:srgbClr val="000000"/>
                </a:solidFill>
                <a:effectLst/>
                <a:latin typeface="Roboto" panose="02000000000000000000" pitchFamily="2" charset="0"/>
              </a:rPr>
              <a:t>) yapmaktır. Bu tahmin, bundan sonraki adımlarda yapılacak işlemler ile yakınsayarak doğru sonuca ulaşılacağı için herhangi bir sayı olabilir. Bu sayı varsayılan olarak 0,5’tir.</a:t>
            </a:r>
          </a:p>
          <a:p>
            <a:r>
              <a:rPr lang="tr-TR" b="0" i="0" dirty="0">
                <a:solidFill>
                  <a:srgbClr val="000000"/>
                </a:solidFill>
                <a:effectLst/>
                <a:latin typeface="Roboto" panose="02000000000000000000" pitchFamily="2" charset="0"/>
              </a:rPr>
              <a:t>Yapılan bu tahminin ne kadar iyi olduğu modelin hatalı tahminleri(</a:t>
            </a:r>
            <a:r>
              <a:rPr lang="tr-TR" b="0" i="0" dirty="0" err="1">
                <a:solidFill>
                  <a:srgbClr val="000000"/>
                </a:solidFill>
                <a:effectLst/>
                <a:latin typeface="Roboto" panose="02000000000000000000" pitchFamily="2" charset="0"/>
              </a:rPr>
              <a:t>residual</a:t>
            </a:r>
            <a:r>
              <a:rPr lang="tr-TR" b="0" i="0" dirty="0">
                <a:solidFill>
                  <a:srgbClr val="000000"/>
                </a:solidFill>
                <a:effectLst/>
                <a:latin typeface="Roboto" panose="02000000000000000000" pitchFamily="2" charset="0"/>
              </a:rPr>
              <a:t>) ile incelenir. Hatalar, gözlemlenen değerden tahmin edilen değerin çıkarılması ile bulunmaktadır.</a:t>
            </a:r>
            <a:endParaRPr lang="tr-TR" dirty="0">
              <a:solidFill>
                <a:srgbClr val="000000"/>
              </a:solidFill>
              <a:latin typeface="Roboto" panose="02000000000000000000" pitchFamily="2" charset="0"/>
            </a:endParaRPr>
          </a:p>
          <a:p>
            <a:r>
              <a:rPr lang="tr-TR" b="0" i="0" dirty="0">
                <a:solidFill>
                  <a:srgbClr val="000000"/>
                </a:solidFill>
                <a:effectLst/>
                <a:latin typeface="Roboto" panose="02000000000000000000" pitchFamily="2" charset="0"/>
              </a:rPr>
              <a:t>Bir sonraki aşamada hataları </a:t>
            </a:r>
            <a:r>
              <a:rPr lang="tr-TR" b="0" i="0" dirty="0" err="1">
                <a:solidFill>
                  <a:srgbClr val="000000"/>
                </a:solidFill>
                <a:effectLst/>
                <a:latin typeface="Roboto" panose="02000000000000000000" pitchFamily="2" charset="0"/>
              </a:rPr>
              <a:t>tahminleyen</a:t>
            </a:r>
            <a:r>
              <a:rPr lang="tr-TR" b="0" i="0" dirty="0">
                <a:solidFill>
                  <a:srgbClr val="000000"/>
                </a:solidFill>
                <a:effectLst/>
                <a:latin typeface="Roboto" panose="02000000000000000000" pitchFamily="2" charset="0"/>
              </a:rPr>
              <a:t> karar ağacı kurulur. Burada amaç hataları öğrenip doğru tahmine yaklaşmaktır.</a:t>
            </a:r>
            <a:endParaRPr lang="tr-TR" dirty="0"/>
          </a:p>
          <a:p>
            <a:endParaRPr lang="tr-TR" dirty="0"/>
          </a:p>
        </p:txBody>
      </p:sp>
    </p:spTree>
    <p:extLst>
      <p:ext uri="{BB962C8B-B14F-4D97-AF65-F5344CB8AC3E}">
        <p14:creationId xmlns:p14="http://schemas.microsoft.com/office/powerpoint/2010/main" val="3758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2A4527-9111-41EE-B36A-BECC86A14DA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3C4CC14-B42E-4277-A29B-4F01D5744372}"/>
              </a:ext>
            </a:extLst>
          </p:cNvPr>
          <p:cNvSpPr>
            <a:spLocks noGrp="1"/>
          </p:cNvSpPr>
          <p:nvPr>
            <p:ph idx="1"/>
          </p:nvPr>
        </p:nvSpPr>
        <p:spPr/>
        <p:txBody>
          <a:bodyPr>
            <a:normAutofit fontScale="92500" lnSpcReduction="20000"/>
          </a:bodyPr>
          <a:lstStyle/>
          <a:p>
            <a:r>
              <a:rPr lang="tr-TR" b="0" i="0" dirty="0">
                <a:solidFill>
                  <a:srgbClr val="000000"/>
                </a:solidFill>
                <a:effectLst/>
                <a:latin typeface="Roboto" panose="02000000000000000000" pitchFamily="2" charset="0"/>
              </a:rPr>
              <a:t>Oluşturulan ağacın her bir dalı için benzerlik skoru(</a:t>
            </a:r>
            <a:r>
              <a:rPr lang="tr-TR" b="0" i="0" dirty="0" err="1">
                <a:solidFill>
                  <a:srgbClr val="000000"/>
                </a:solidFill>
                <a:effectLst/>
                <a:latin typeface="Roboto" panose="02000000000000000000" pitchFamily="2" charset="0"/>
              </a:rPr>
              <a:t>similarity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score</a:t>
            </a:r>
            <a:r>
              <a:rPr lang="tr-TR" b="0" i="0" dirty="0">
                <a:solidFill>
                  <a:srgbClr val="000000"/>
                </a:solidFill>
                <a:effectLst/>
                <a:latin typeface="Roboto" panose="02000000000000000000" pitchFamily="2" charset="0"/>
              </a:rPr>
              <a:t>) hesaplanır. Benzerlik skoru verilerin dallarda ne kadar iyi gruplandığını gösterir.</a:t>
            </a:r>
          </a:p>
          <a:p>
            <a:endParaRPr lang="tr-TR" dirty="0"/>
          </a:p>
          <a:p>
            <a:endParaRPr lang="tr-TR" dirty="0"/>
          </a:p>
          <a:p>
            <a:r>
              <a:rPr lang="tr-TR" b="0" i="0" dirty="0">
                <a:solidFill>
                  <a:srgbClr val="000000"/>
                </a:solidFill>
                <a:effectLst/>
                <a:latin typeface="Roboto" panose="02000000000000000000" pitchFamily="2" charset="0"/>
              </a:rPr>
              <a:t>Benzerlik skorları hesaplandıktan sonraki soru daha iyi bir tahmin yapılıp yapılamayacağıdır. (Formüldeki lamda(</a:t>
            </a:r>
            <a:r>
              <a:rPr lang="el-GR" b="0" i="0" dirty="0">
                <a:solidFill>
                  <a:srgbClr val="000000"/>
                </a:solidFill>
                <a:effectLst/>
                <a:latin typeface="Roboto" panose="02000000000000000000" pitchFamily="2" charset="0"/>
              </a:rPr>
              <a:t>λ), </a:t>
            </a:r>
            <a:r>
              <a:rPr lang="tr-TR" b="0" i="0" dirty="0" err="1">
                <a:solidFill>
                  <a:srgbClr val="000000"/>
                </a:solidFill>
                <a:effectLst/>
                <a:latin typeface="Roboto" panose="02000000000000000000" pitchFamily="2" charset="0"/>
              </a:rPr>
              <a:t>regülarizasyon</a:t>
            </a:r>
            <a:r>
              <a:rPr lang="tr-TR" b="0" i="0" dirty="0">
                <a:solidFill>
                  <a:srgbClr val="000000"/>
                </a:solidFill>
                <a:effectLst/>
                <a:latin typeface="Roboto" panose="02000000000000000000" pitchFamily="2" charset="0"/>
              </a:rPr>
              <a:t> parametresidir.)</a:t>
            </a:r>
          </a:p>
          <a:p>
            <a:pPr algn="l"/>
            <a:r>
              <a:rPr lang="tr-TR" b="0" i="0" dirty="0">
                <a:solidFill>
                  <a:srgbClr val="000000"/>
                </a:solidFill>
                <a:effectLst/>
                <a:latin typeface="Roboto" panose="02000000000000000000" pitchFamily="2" charset="0"/>
              </a:rPr>
              <a:t>Bu soruyu cevaplamak için olabilecek tüm olasılıklardaki ağaçlar kurulur. Hepsi için benzerlik skorları hesaplanır.</a:t>
            </a:r>
          </a:p>
          <a:p>
            <a:pPr algn="l"/>
            <a:r>
              <a:rPr lang="tr-TR" b="0" i="0" dirty="0">
                <a:solidFill>
                  <a:srgbClr val="000000"/>
                </a:solidFill>
                <a:effectLst/>
                <a:latin typeface="Roboto" panose="02000000000000000000" pitchFamily="2" charset="0"/>
              </a:rPr>
              <a:t>Hangi ağacın daha iyi olduğuna karar vermek için kazanç(</a:t>
            </a:r>
            <a:r>
              <a:rPr lang="tr-TR" b="0" i="0" dirty="0" err="1">
                <a:solidFill>
                  <a:srgbClr val="000000"/>
                </a:solidFill>
                <a:effectLst/>
                <a:latin typeface="Roboto" panose="02000000000000000000" pitchFamily="2" charset="0"/>
              </a:rPr>
              <a:t>gain</a:t>
            </a:r>
            <a:r>
              <a:rPr lang="tr-TR" b="0" i="0" dirty="0">
                <a:solidFill>
                  <a:srgbClr val="000000"/>
                </a:solidFill>
                <a:effectLst/>
                <a:latin typeface="Roboto" panose="02000000000000000000" pitchFamily="2" charset="0"/>
              </a:rPr>
              <a:t>) hesaplanacaktır.</a:t>
            </a:r>
          </a:p>
          <a:p>
            <a:endParaRPr lang="tr-TR" dirty="0"/>
          </a:p>
        </p:txBody>
      </p:sp>
      <p:pic>
        <p:nvPicPr>
          <p:cNvPr id="4" name="Resim 3">
            <a:extLst>
              <a:ext uri="{FF2B5EF4-FFF2-40B4-BE49-F238E27FC236}">
                <a16:creationId xmlns:a16="http://schemas.microsoft.com/office/drawing/2014/main" id="{A4EBAB4E-4180-4AE7-A930-CA0F87F55463}"/>
              </a:ext>
            </a:extLst>
          </p:cNvPr>
          <p:cNvPicPr>
            <a:picLocks noChangeAspect="1"/>
          </p:cNvPicPr>
          <p:nvPr/>
        </p:nvPicPr>
        <p:blipFill>
          <a:blip r:embed="rId2"/>
          <a:stretch>
            <a:fillRect/>
          </a:stretch>
        </p:blipFill>
        <p:spPr>
          <a:xfrm>
            <a:off x="3738233" y="2762157"/>
            <a:ext cx="4715533" cy="666843"/>
          </a:xfrm>
          <a:prstGeom prst="rect">
            <a:avLst/>
          </a:prstGeom>
        </p:spPr>
      </p:pic>
    </p:spTree>
    <p:extLst>
      <p:ext uri="{BB962C8B-B14F-4D97-AF65-F5344CB8AC3E}">
        <p14:creationId xmlns:p14="http://schemas.microsoft.com/office/powerpoint/2010/main" val="345065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E27548-FAF8-471A-8A13-5BF8670CD45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F92C111-6B5C-4A9E-8EAE-C016757B4FF8}"/>
              </a:ext>
            </a:extLst>
          </p:cNvPr>
          <p:cNvSpPr>
            <a:spLocks noGrp="1"/>
          </p:cNvSpPr>
          <p:nvPr>
            <p:ph idx="1"/>
          </p:nvPr>
        </p:nvSpPr>
        <p:spPr/>
        <p:txBody>
          <a:bodyPr>
            <a:normAutofit fontScale="77500" lnSpcReduction="20000"/>
          </a:bodyPr>
          <a:lstStyle/>
          <a:p>
            <a:pPr algn="l"/>
            <a:r>
              <a:rPr lang="tr-TR" b="0" i="0" dirty="0">
                <a:solidFill>
                  <a:srgbClr val="000000"/>
                </a:solidFill>
                <a:effectLst/>
                <a:latin typeface="Roboto" panose="02000000000000000000" pitchFamily="2" charset="0"/>
              </a:rPr>
              <a:t>Benzerlik skoru” ile dallar değerlendirilirken, “kazanç” ile bütün ağaç değerlendirilmektedir.</a:t>
            </a:r>
          </a:p>
          <a:p>
            <a:pPr algn="l"/>
            <a:r>
              <a:rPr lang="tr-TR" b="0" i="0" dirty="0">
                <a:solidFill>
                  <a:srgbClr val="000000"/>
                </a:solidFill>
                <a:effectLst/>
                <a:latin typeface="Roboto" panose="02000000000000000000" pitchFamily="2" charset="0"/>
              </a:rPr>
              <a:t>Kazanç = Sol Benzerlik Skoru+ Sağ Benzerlik Skoru – Önceki Ağacın Benzerlik Skoru ‘dur.</a:t>
            </a:r>
          </a:p>
          <a:p>
            <a:pPr algn="l"/>
            <a:r>
              <a:rPr lang="tr-TR" b="0" i="0" dirty="0">
                <a:solidFill>
                  <a:srgbClr val="000000"/>
                </a:solidFill>
                <a:effectLst/>
                <a:latin typeface="Roboto" panose="02000000000000000000" pitchFamily="2" charset="0"/>
              </a:rPr>
              <a:t>Hangi ağacın daha yüksek kazanç değerine sahip olduğu belirlenip, ağacın kullanılmasına karar verildikten sonra budama(</a:t>
            </a:r>
            <a:r>
              <a:rPr lang="tr-TR" b="0" i="0" dirty="0" err="1">
                <a:solidFill>
                  <a:srgbClr val="000000"/>
                </a:solidFill>
                <a:effectLst/>
                <a:latin typeface="Roboto" panose="02000000000000000000" pitchFamily="2" charset="0"/>
              </a:rPr>
              <a:t>prune</a:t>
            </a:r>
            <a:r>
              <a:rPr lang="tr-TR" b="0" i="0" dirty="0">
                <a:solidFill>
                  <a:srgbClr val="000000"/>
                </a:solidFill>
                <a:effectLst/>
                <a:latin typeface="Roboto" panose="02000000000000000000" pitchFamily="2" charset="0"/>
              </a:rPr>
              <a:t>) işlemi başlayacaktır. Budama için “gamma” adı verilen değer seçilir. Gamma, kazanç skoruna getirilen bir değerlendirmedir. Kazanç skoru, gamma skorundan düşük olan dallar budanacaktır. Dolayısıyla </a:t>
            </a:r>
            <a:r>
              <a:rPr lang="tr-TR" b="0" i="0" dirty="0" err="1">
                <a:solidFill>
                  <a:srgbClr val="000000"/>
                </a:solidFill>
                <a:effectLst/>
                <a:latin typeface="Roboto" panose="02000000000000000000" pitchFamily="2" charset="0"/>
              </a:rPr>
              <a:t>gamma’yı</a:t>
            </a:r>
            <a:r>
              <a:rPr lang="tr-TR" b="0" i="0" dirty="0">
                <a:solidFill>
                  <a:srgbClr val="000000"/>
                </a:solidFill>
                <a:effectLst/>
                <a:latin typeface="Roboto" panose="02000000000000000000" pitchFamily="2" charset="0"/>
              </a:rPr>
              <a:t> arttırmak sadece değerli dalların ağaçta kalmasına ve aşırı öğrenmenin önüne geçilmesine yardımcı olur. Budama işlemi en son daldan yukarı doğru devam eder. Eğer en alttaki dalı budamama kararı alınmışsa üstündeki dallar için inceleme yapmaya gerek yoktur.</a:t>
            </a:r>
          </a:p>
          <a:p>
            <a:pPr algn="l"/>
            <a:r>
              <a:rPr lang="tr-TR" b="0" i="0" dirty="0">
                <a:solidFill>
                  <a:srgbClr val="000000"/>
                </a:solidFill>
                <a:effectLst/>
                <a:latin typeface="Roboto" panose="02000000000000000000" pitchFamily="2" charset="0"/>
              </a:rPr>
              <a:t>Varsayılan gamma değeri 0’dır.  Gamma değerinin 0 olması kazanç skorunun eksi değer alması durumunda dalların budanacağı anlamına gelmektedir. Eğer dalların hepsi budanmışsa en iyi tahmin en başta yapılan 0,5’tir.</a:t>
            </a:r>
          </a:p>
          <a:p>
            <a:endParaRPr lang="tr-TR" dirty="0"/>
          </a:p>
        </p:txBody>
      </p:sp>
    </p:spTree>
    <p:extLst>
      <p:ext uri="{BB962C8B-B14F-4D97-AF65-F5344CB8AC3E}">
        <p14:creationId xmlns:p14="http://schemas.microsoft.com/office/powerpoint/2010/main" val="290829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E390B1-4041-41CF-9407-38F00892E61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0A1E448-D496-48C6-87CE-51C4D0A3D4B6}"/>
              </a:ext>
            </a:extLst>
          </p:cNvPr>
          <p:cNvSpPr>
            <a:spLocks noGrp="1"/>
          </p:cNvSpPr>
          <p:nvPr>
            <p:ph idx="1"/>
          </p:nvPr>
        </p:nvSpPr>
        <p:spPr/>
        <p:txBody>
          <a:bodyPr/>
          <a:lstStyle/>
          <a:p>
            <a:r>
              <a:rPr lang="tr-TR" b="0" i="0" dirty="0">
                <a:solidFill>
                  <a:srgbClr val="000000"/>
                </a:solidFill>
                <a:effectLst/>
                <a:latin typeface="Roboto" panose="02000000000000000000" pitchFamily="2" charset="0"/>
              </a:rPr>
              <a:t>Dalların çıktısı(</a:t>
            </a:r>
            <a:r>
              <a:rPr lang="tr-TR" b="0" i="0" dirty="0" err="1">
                <a:solidFill>
                  <a:srgbClr val="000000"/>
                </a:solidFill>
                <a:effectLst/>
                <a:latin typeface="Roboto" panose="02000000000000000000" pitchFamily="2" charset="0"/>
              </a:rPr>
              <a:t>output</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value</a:t>
            </a:r>
            <a:r>
              <a:rPr lang="tr-TR" b="0" i="0" dirty="0">
                <a:solidFill>
                  <a:srgbClr val="000000"/>
                </a:solidFill>
                <a:effectLst/>
                <a:latin typeface="Roboto" panose="02000000000000000000" pitchFamily="2" charset="0"/>
              </a:rPr>
              <a:t>) = (Daldaki Değerlerin Toplamı)/(Daldaki Değer Sayısı + </a:t>
            </a:r>
            <a:r>
              <a:rPr lang="tr-TR" b="0" i="0" dirty="0" err="1">
                <a:solidFill>
                  <a:srgbClr val="000000"/>
                </a:solidFill>
                <a:effectLst/>
                <a:latin typeface="Roboto" panose="02000000000000000000" pitchFamily="2" charset="0"/>
              </a:rPr>
              <a:t>lambda</a:t>
            </a:r>
            <a:r>
              <a:rPr lang="tr-TR" b="0" i="0" dirty="0">
                <a:solidFill>
                  <a:srgbClr val="000000"/>
                </a:solidFill>
                <a:effectLst/>
                <a:latin typeface="Roboto" panose="02000000000000000000" pitchFamily="2" charset="0"/>
              </a:rPr>
              <a:t>) olarak hesaplanır.</a:t>
            </a:r>
          </a:p>
          <a:p>
            <a:r>
              <a:rPr lang="tr-TR" dirty="0">
                <a:solidFill>
                  <a:srgbClr val="000000"/>
                </a:solidFill>
                <a:latin typeface="Roboto" panose="02000000000000000000" pitchFamily="2" charset="0"/>
              </a:rPr>
              <a:t>B</a:t>
            </a:r>
            <a:r>
              <a:rPr lang="tr-TR" b="0" i="0" dirty="0">
                <a:solidFill>
                  <a:srgbClr val="000000"/>
                </a:solidFill>
                <a:effectLst/>
                <a:latin typeface="Roboto" panose="02000000000000000000" pitchFamily="2" charset="0"/>
              </a:rPr>
              <a:t>ahsedilen işlemler (hataları </a:t>
            </a:r>
            <a:r>
              <a:rPr lang="tr-TR" b="0" i="0" dirty="0" err="1">
                <a:solidFill>
                  <a:srgbClr val="000000"/>
                </a:solidFill>
                <a:effectLst/>
                <a:latin typeface="Roboto" panose="02000000000000000000" pitchFamily="2" charset="0"/>
              </a:rPr>
              <a:t>tahminleyen</a:t>
            </a:r>
            <a:r>
              <a:rPr lang="tr-TR" b="0" i="0" dirty="0">
                <a:solidFill>
                  <a:srgbClr val="000000"/>
                </a:solidFill>
                <a:effectLst/>
                <a:latin typeface="Roboto" panose="02000000000000000000" pitchFamily="2" charset="0"/>
              </a:rPr>
              <a:t> ağaçların kurulması, ağaçlar için benzerlik ve kazanç skorlarının hesaplanması, budama ve model çıktılarının elde edilmesi) ile ilk ağaç tamamlanır.</a:t>
            </a:r>
          </a:p>
          <a:p>
            <a:r>
              <a:rPr lang="tr-TR" dirty="0">
                <a:solidFill>
                  <a:srgbClr val="000000"/>
                </a:solidFill>
                <a:latin typeface="Roboto" panose="02000000000000000000" pitchFamily="2" charset="0"/>
              </a:rPr>
              <a:t>T</a:t>
            </a:r>
            <a:r>
              <a:rPr lang="tr-TR" b="0" i="0" dirty="0">
                <a:solidFill>
                  <a:srgbClr val="000000"/>
                </a:solidFill>
                <a:effectLst/>
                <a:latin typeface="Roboto" panose="02000000000000000000" pitchFamily="2" charset="0"/>
              </a:rPr>
              <a:t>ahmin yapılırken, (ilk tahmin + öğrenim oranı(</a:t>
            </a:r>
            <a:r>
              <a:rPr lang="tr-TR" b="0" i="0" dirty="0" err="1">
                <a:solidFill>
                  <a:srgbClr val="000000"/>
                </a:solidFill>
                <a:effectLst/>
                <a:latin typeface="Roboto" panose="02000000000000000000" pitchFamily="2" charset="0"/>
              </a:rPr>
              <a:t>learning</a:t>
            </a:r>
            <a:r>
              <a:rPr lang="tr-TR" b="0" i="0" dirty="0">
                <a:solidFill>
                  <a:srgbClr val="000000"/>
                </a:solidFill>
                <a:effectLst/>
                <a:latin typeface="Roboto" panose="02000000000000000000" pitchFamily="2" charset="0"/>
              </a:rPr>
              <a:t> rate) * 1. Ağaç) hesabı ile 2. </a:t>
            </a:r>
            <a:r>
              <a:rPr lang="tr-TR" b="0" i="0" dirty="0" err="1">
                <a:solidFill>
                  <a:srgbClr val="000000"/>
                </a:solidFill>
                <a:effectLst/>
                <a:latin typeface="Roboto" panose="02000000000000000000" pitchFamily="2" charset="0"/>
              </a:rPr>
              <a:t>tahminleme</a:t>
            </a:r>
            <a:r>
              <a:rPr lang="tr-TR" b="0" i="0" dirty="0">
                <a:solidFill>
                  <a:srgbClr val="000000"/>
                </a:solidFill>
                <a:effectLst/>
                <a:latin typeface="Roboto" panose="02000000000000000000" pitchFamily="2" charset="0"/>
              </a:rPr>
              <a:t> yapılır.</a:t>
            </a:r>
            <a:endParaRPr lang="tr-TR" dirty="0"/>
          </a:p>
          <a:p>
            <a:endParaRPr lang="tr-TR" dirty="0"/>
          </a:p>
        </p:txBody>
      </p:sp>
    </p:spTree>
    <p:extLst>
      <p:ext uri="{BB962C8B-B14F-4D97-AF65-F5344CB8AC3E}">
        <p14:creationId xmlns:p14="http://schemas.microsoft.com/office/powerpoint/2010/main" val="13768772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B391CD4545EF7443B9CB5D30E6928BF6" ma:contentTypeVersion="8" ma:contentTypeDescription="Yeni belge oluşturun." ma:contentTypeScope="" ma:versionID="cd03cad2254ca1581f51e56d714265a8">
  <xsd:schema xmlns:xsd="http://www.w3.org/2001/XMLSchema" xmlns:xs="http://www.w3.org/2001/XMLSchema" xmlns:p="http://schemas.microsoft.com/office/2006/metadata/properties" xmlns:ns3="71d9a270-f8b1-4645-80bf-0efac42d73a9" xmlns:ns4="204f19aa-9cc2-4625-bd28-edcf99a8671a" targetNamespace="http://schemas.microsoft.com/office/2006/metadata/properties" ma:root="true" ma:fieldsID="1a984abd3e00f67ac443a55f723f5a37" ns3:_="" ns4:_="">
    <xsd:import namespace="71d9a270-f8b1-4645-80bf-0efac42d73a9"/>
    <xsd:import namespace="204f19aa-9cc2-4625-bd28-edcf99a867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d9a270-f8b1-4645-80bf-0efac42d7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4f19aa-9cc2-4625-bd28-edcf99a8671a"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11375B-3588-4EBE-96D8-3685A878168B}">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204f19aa-9cc2-4625-bd28-edcf99a8671a"/>
    <ds:schemaRef ds:uri="http://purl.org/dc/dcmitype/"/>
    <ds:schemaRef ds:uri="71d9a270-f8b1-4645-80bf-0efac42d73a9"/>
    <ds:schemaRef ds:uri="http://www.w3.org/XML/1998/namespace"/>
    <ds:schemaRef ds:uri="http://purl.org/dc/elements/1.1/"/>
  </ds:schemaRefs>
</ds:datastoreItem>
</file>

<file path=customXml/itemProps2.xml><?xml version="1.0" encoding="utf-8"?>
<ds:datastoreItem xmlns:ds="http://schemas.openxmlformats.org/officeDocument/2006/customXml" ds:itemID="{C5AE6F43-A2BF-44A3-A158-9FE9CA97A555}">
  <ds:schemaRefs>
    <ds:schemaRef ds:uri="http://schemas.microsoft.com/sharepoint/v3/contenttype/forms"/>
  </ds:schemaRefs>
</ds:datastoreItem>
</file>

<file path=customXml/itemProps3.xml><?xml version="1.0" encoding="utf-8"?>
<ds:datastoreItem xmlns:ds="http://schemas.openxmlformats.org/officeDocument/2006/customXml" ds:itemID="{A6302180-7ECB-4415-8AF1-B1A8F13189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d9a270-f8b1-4645-80bf-0efac42d73a9"/>
    <ds:schemaRef ds:uri="204f19aa-9cc2-4625-bd28-edcf99a86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478</Words>
  <Application>Microsoft Office PowerPoint</Application>
  <PresentationFormat>Geniş ekran</PresentationFormat>
  <Paragraphs>20</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Calibri Light</vt:lpstr>
      <vt:lpstr>Roboto</vt:lpstr>
      <vt:lpstr>Office Teması</vt:lpstr>
      <vt:lpstr>XgBoost Nedir?</vt:lpstr>
      <vt:lpstr>PowerPoint Sunusu</vt:lpstr>
      <vt:lpstr>XGBoost Nasıl Çalışır ?</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Nedir?</dc:title>
  <dc:creator>Yağız Can Delibaş</dc:creator>
  <cp:lastModifiedBy>Yağız Can Delibaş</cp:lastModifiedBy>
  <cp:revision>1</cp:revision>
  <dcterms:created xsi:type="dcterms:W3CDTF">2022-01-18T18:28:06Z</dcterms:created>
  <dcterms:modified xsi:type="dcterms:W3CDTF">2022-01-19T07:52:59Z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0x010100B391CD4545EF7443B9CB5D30E6928BF6</vt:lpwstr>
  </property>
</Properties>
</file>