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 id="274" r:id="rId22"/>
    <p:sldId id="275" r:id="rId23"/>
    <p:sldId id="276" r:id="rId24"/>
    <p:sldId id="277" r:id="rId25"/>
    <p:sldId id="278" r:id="rId26"/>
    <p:sldId id="281" r:id="rId27"/>
    <p:sldId id="279" r:id="rId28"/>
    <p:sldId id="280" r:id="rId29"/>
    <p:sldId id="282" r:id="rId30"/>
    <p:sldId id="283" r:id="rId31"/>
    <p:sldId id="284" r:id="rId32"/>
    <p:sldId id="285" r:id="rId33"/>
    <p:sldId id="286" r:id="rId34"/>
    <p:sldId id="287" r:id="rId35"/>
    <p:sldId id="291" r:id="rId36"/>
    <p:sldId id="297" r:id="rId37"/>
    <p:sldId id="292" r:id="rId38"/>
    <p:sldId id="293" r:id="rId39"/>
    <p:sldId id="294" r:id="rId40"/>
    <p:sldId id="295" r:id="rId41"/>
    <p:sldId id="296" r:id="rId4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56580-1074-4323-B2F7-4256990640B6}" v="42" dt="2022-01-18T11:02:59.442"/>
    <p1510:client id="{CF8C1590-A029-49D1-8F38-7C4D706756D3}" v="16" dt="2022-01-19T07:52:33.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E3992-6543-402E-AEBC-45695ED7C43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C9998EE-17FC-42D6-B751-0162413BE87A}">
      <dgm:prSet/>
      <dgm:spPr/>
      <dgm:t>
        <a:bodyPr/>
        <a:lstStyle/>
        <a:p>
          <a:r>
            <a:rPr lang="tr-TR" b="0" i="0" baseline="0"/>
            <a:t>ROC bir olasılık eğrisidir. AUC, ROC eğrisinin altında kalan alandır. </a:t>
          </a:r>
          <a:endParaRPr lang="en-US"/>
        </a:p>
      </dgm:t>
    </dgm:pt>
    <dgm:pt modelId="{C600601C-912B-4BEC-9209-189E2B9E7BA3}" type="parTrans" cxnId="{C66D7BB7-8EE8-46B5-A5EF-321BE6F81C42}">
      <dgm:prSet/>
      <dgm:spPr/>
      <dgm:t>
        <a:bodyPr/>
        <a:lstStyle/>
        <a:p>
          <a:endParaRPr lang="en-US"/>
        </a:p>
      </dgm:t>
    </dgm:pt>
    <dgm:pt modelId="{5A5548C6-AA8D-4713-9A00-3EC0F947B730}" type="sibTrans" cxnId="{C66D7BB7-8EE8-46B5-A5EF-321BE6F81C42}">
      <dgm:prSet/>
      <dgm:spPr/>
      <dgm:t>
        <a:bodyPr/>
        <a:lstStyle/>
        <a:p>
          <a:endParaRPr lang="en-US"/>
        </a:p>
      </dgm:t>
    </dgm:pt>
    <dgm:pt modelId="{0615906F-367D-4FB6-A9C1-F768F6F554A6}">
      <dgm:prSet/>
      <dgm:spPr/>
      <dgm:t>
        <a:bodyPr/>
        <a:lstStyle/>
        <a:p>
          <a:r>
            <a:rPr lang="tr-TR" b="0" i="0" baseline="0"/>
            <a:t>Modelleri sınıflar arasında ne kadar ayırt edebildiğini anlatır.</a:t>
          </a:r>
          <a:endParaRPr lang="en-US"/>
        </a:p>
      </dgm:t>
    </dgm:pt>
    <dgm:pt modelId="{9118289B-0C98-42AB-94BE-2054957CB6A5}" type="parTrans" cxnId="{CF4E7812-8162-4E81-8A9F-8B6F163DECD6}">
      <dgm:prSet/>
      <dgm:spPr/>
      <dgm:t>
        <a:bodyPr/>
        <a:lstStyle/>
        <a:p>
          <a:endParaRPr lang="en-US"/>
        </a:p>
      </dgm:t>
    </dgm:pt>
    <dgm:pt modelId="{FE2C260D-F93D-4323-91EF-89E4E60EFE0F}" type="sibTrans" cxnId="{CF4E7812-8162-4E81-8A9F-8B6F163DECD6}">
      <dgm:prSet/>
      <dgm:spPr/>
      <dgm:t>
        <a:bodyPr/>
        <a:lstStyle/>
        <a:p>
          <a:endParaRPr lang="en-US"/>
        </a:p>
      </dgm:t>
    </dgm:pt>
    <dgm:pt modelId="{CE0BD22A-4A8C-41A8-8785-8CCA611C75C9}">
      <dgm:prSet/>
      <dgm:spPr/>
      <dgm:t>
        <a:bodyPr/>
        <a:lstStyle/>
        <a:p>
          <a:r>
            <a:rPr lang="tr-TR" b="0" i="0" baseline="0"/>
            <a:t>AUC yükseldikce, model tahmin etmede daha iyi demektir. </a:t>
          </a:r>
          <a:endParaRPr lang="en-US"/>
        </a:p>
      </dgm:t>
    </dgm:pt>
    <dgm:pt modelId="{5AB40CDB-E612-4151-A640-8A117AE8CC76}" type="parTrans" cxnId="{828E98B6-E7A9-49C3-A3B2-9F4BAE267A3F}">
      <dgm:prSet/>
      <dgm:spPr/>
      <dgm:t>
        <a:bodyPr/>
        <a:lstStyle/>
        <a:p>
          <a:endParaRPr lang="en-US"/>
        </a:p>
      </dgm:t>
    </dgm:pt>
    <dgm:pt modelId="{64B64D7B-30EE-47E9-8D62-630264523657}" type="sibTrans" cxnId="{828E98B6-E7A9-49C3-A3B2-9F4BAE267A3F}">
      <dgm:prSet/>
      <dgm:spPr/>
      <dgm:t>
        <a:bodyPr/>
        <a:lstStyle/>
        <a:p>
          <a:endParaRPr lang="en-US"/>
        </a:p>
      </dgm:t>
    </dgm:pt>
    <dgm:pt modelId="{CC27757F-F9A0-43CA-9C4A-28AE31E9D5FE}">
      <dgm:prSet/>
      <dgm:spPr/>
      <dgm:t>
        <a:bodyPr/>
        <a:lstStyle/>
        <a:p>
          <a:r>
            <a:rPr lang="tr-TR" b="0" i="0" baseline="0"/>
            <a:t>Yani eğrinin altında kalan alan ne kadar yüksekse tahmin okadar iyidir. </a:t>
          </a:r>
          <a:endParaRPr lang="en-US"/>
        </a:p>
      </dgm:t>
    </dgm:pt>
    <dgm:pt modelId="{6C834AA2-5653-495E-B145-9FBBE4C7F552}" type="parTrans" cxnId="{3AFE5FD1-5E5E-4AEF-A47A-711FB421B3F7}">
      <dgm:prSet/>
      <dgm:spPr/>
      <dgm:t>
        <a:bodyPr/>
        <a:lstStyle/>
        <a:p>
          <a:endParaRPr lang="en-US"/>
        </a:p>
      </dgm:t>
    </dgm:pt>
    <dgm:pt modelId="{C1773E30-10BA-44CB-9703-1F99584D82A1}" type="sibTrans" cxnId="{3AFE5FD1-5E5E-4AEF-A47A-711FB421B3F7}">
      <dgm:prSet/>
      <dgm:spPr/>
      <dgm:t>
        <a:bodyPr/>
        <a:lstStyle/>
        <a:p>
          <a:endParaRPr lang="en-US"/>
        </a:p>
      </dgm:t>
    </dgm:pt>
    <dgm:pt modelId="{FDD48FC5-59E5-4DDC-B237-7E9D05CCB97E}" type="pres">
      <dgm:prSet presAssocID="{7F8E3992-6543-402E-AEBC-45695ED7C43D}" presName="vert0" presStyleCnt="0">
        <dgm:presLayoutVars>
          <dgm:dir/>
          <dgm:animOne val="branch"/>
          <dgm:animLvl val="lvl"/>
        </dgm:presLayoutVars>
      </dgm:prSet>
      <dgm:spPr/>
    </dgm:pt>
    <dgm:pt modelId="{5938D9E8-88B5-49B0-9490-F6F3746981B4}" type="pres">
      <dgm:prSet presAssocID="{1C9998EE-17FC-42D6-B751-0162413BE87A}" presName="thickLine" presStyleLbl="alignNode1" presStyleIdx="0" presStyleCnt="4"/>
      <dgm:spPr/>
    </dgm:pt>
    <dgm:pt modelId="{7AF3DFA5-5F71-471C-B670-F2053A2BD56F}" type="pres">
      <dgm:prSet presAssocID="{1C9998EE-17FC-42D6-B751-0162413BE87A}" presName="horz1" presStyleCnt="0"/>
      <dgm:spPr/>
    </dgm:pt>
    <dgm:pt modelId="{46FCEEF7-6FBD-4F48-9CF4-988BACCF1C58}" type="pres">
      <dgm:prSet presAssocID="{1C9998EE-17FC-42D6-B751-0162413BE87A}" presName="tx1" presStyleLbl="revTx" presStyleIdx="0" presStyleCnt="4"/>
      <dgm:spPr/>
    </dgm:pt>
    <dgm:pt modelId="{AE0CB1CC-5E3F-4994-AC51-BCB796164FBE}" type="pres">
      <dgm:prSet presAssocID="{1C9998EE-17FC-42D6-B751-0162413BE87A}" presName="vert1" presStyleCnt="0"/>
      <dgm:spPr/>
    </dgm:pt>
    <dgm:pt modelId="{B8264F4A-A8E7-4A56-B9DE-26D94DA0CCF9}" type="pres">
      <dgm:prSet presAssocID="{0615906F-367D-4FB6-A9C1-F768F6F554A6}" presName="thickLine" presStyleLbl="alignNode1" presStyleIdx="1" presStyleCnt="4"/>
      <dgm:spPr/>
    </dgm:pt>
    <dgm:pt modelId="{8BE09D00-EFC0-430E-9E0F-140C1C6D604F}" type="pres">
      <dgm:prSet presAssocID="{0615906F-367D-4FB6-A9C1-F768F6F554A6}" presName="horz1" presStyleCnt="0"/>
      <dgm:spPr/>
    </dgm:pt>
    <dgm:pt modelId="{B0EB640A-6ECE-4231-9886-8C35ECD8FA69}" type="pres">
      <dgm:prSet presAssocID="{0615906F-367D-4FB6-A9C1-F768F6F554A6}" presName="tx1" presStyleLbl="revTx" presStyleIdx="1" presStyleCnt="4"/>
      <dgm:spPr/>
    </dgm:pt>
    <dgm:pt modelId="{98A7DA19-A53E-4648-BB96-024428615A18}" type="pres">
      <dgm:prSet presAssocID="{0615906F-367D-4FB6-A9C1-F768F6F554A6}" presName="vert1" presStyleCnt="0"/>
      <dgm:spPr/>
    </dgm:pt>
    <dgm:pt modelId="{C88A640D-46FC-4389-AA99-88F896766D8B}" type="pres">
      <dgm:prSet presAssocID="{CE0BD22A-4A8C-41A8-8785-8CCA611C75C9}" presName="thickLine" presStyleLbl="alignNode1" presStyleIdx="2" presStyleCnt="4"/>
      <dgm:spPr/>
    </dgm:pt>
    <dgm:pt modelId="{1AC6F608-4824-4A41-B27C-9339C365AF08}" type="pres">
      <dgm:prSet presAssocID="{CE0BD22A-4A8C-41A8-8785-8CCA611C75C9}" presName="horz1" presStyleCnt="0"/>
      <dgm:spPr/>
    </dgm:pt>
    <dgm:pt modelId="{DCF1E663-335B-47A0-92C2-235DD7E39A73}" type="pres">
      <dgm:prSet presAssocID="{CE0BD22A-4A8C-41A8-8785-8CCA611C75C9}" presName="tx1" presStyleLbl="revTx" presStyleIdx="2" presStyleCnt="4"/>
      <dgm:spPr/>
    </dgm:pt>
    <dgm:pt modelId="{85F74AC1-5132-4ED2-8CA2-6628471EC1AD}" type="pres">
      <dgm:prSet presAssocID="{CE0BD22A-4A8C-41A8-8785-8CCA611C75C9}" presName="vert1" presStyleCnt="0"/>
      <dgm:spPr/>
    </dgm:pt>
    <dgm:pt modelId="{6A0B64D8-0B36-45FE-A794-A770F71642B0}" type="pres">
      <dgm:prSet presAssocID="{CC27757F-F9A0-43CA-9C4A-28AE31E9D5FE}" presName="thickLine" presStyleLbl="alignNode1" presStyleIdx="3" presStyleCnt="4"/>
      <dgm:spPr/>
    </dgm:pt>
    <dgm:pt modelId="{30B6B36E-D078-4C02-83DE-8B7A601D510E}" type="pres">
      <dgm:prSet presAssocID="{CC27757F-F9A0-43CA-9C4A-28AE31E9D5FE}" presName="horz1" presStyleCnt="0"/>
      <dgm:spPr/>
    </dgm:pt>
    <dgm:pt modelId="{23CF9E86-68EC-47F4-82ED-68996008DC69}" type="pres">
      <dgm:prSet presAssocID="{CC27757F-F9A0-43CA-9C4A-28AE31E9D5FE}" presName="tx1" presStyleLbl="revTx" presStyleIdx="3" presStyleCnt="4"/>
      <dgm:spPr/>
    </dgm:pt>
    <dgm:pt modelId="{A33557FC-6B6B-4B46-A756-42BDA1C81781}" type="pres">
      <dgm:prSet presAssocID="{CC27757F-F9A0-43CA-9C4A-28AE31E9D5FE}" presName="vert1" presStyleCnt="0"/>
      <dgm:spPr/>
    </dgm:pt>
  </dgm:ptLst>
  <dgm:cxnLst>
    <dgm:cxn modelId="{EB08730E-603D-4AD9-BBE3-DDB4931BD249}" type="presOf" srcId="{CE0BD22A-4A8C-41A8-8785-8CCA611C75C9}" destId="{DCF1E663-335B-47A0-92C2-235DD7E39A73}" srcOrd="0" destOrd="0" presId="urn:microsoft.com/office/officeart/2008/layout/LinedList"/>
    <dgm:cxn modelId="{CF4E7812-8162-4E81-8A9F-8B6F163DECD6}" srcId="{7F8E3992-6543-402E-AEBC-45695ED7C43D}" destId="{0615906F-367D-4FB6-A9C1-F768F6F554A6}" srcOrd="1" destOrd="0" parTransId="{9118289B-0C98-42AB-94BE-2054957CB6A5}" sibTransId="{FE2C260D-F93D-4323-91EF-89E4E60EFE0F}"/>
    <dgm:cxn modelId="{2A669082-E331-4EE3-95E3-FABD96F96C5F}" type="presOf" srcId="{1C9998EE-17FC-42D6-B751-0162413BE87A}" destId="{46FCEEF7-6FBD-4F48-9CF4-988BACCF1C58}" srcOrd="0" destOrd="0" presId="urn:microsoft.com/office/officeart/2008/layout/LinedList"/>
    <dgm:cxn modelId="{828E98B6-E7A9-49C3-A3B2-9F4BAE267A3F}" srcId="{7F8E3992-6543-402E-AEBC-45695ED7C43D}" destId="{CE0BD22A-4A8C-41A8-8785-8CCA611C75C9}" srcOrd="2" destOrd="0" parTransId="{5AB40CDB-E612-4151-A640-8A117AE8CC76}" sibTransId="{64B64D7B-30EE-47E9-8D62-630264523657}"/>
    <dgm:cxn modelId="{A8BBF1B6-7513-4D90-83AD-EC6834324939}" type="presOf" srcId="{0615906F-367D-4FB6-A9C1-F768F6F554A6}" destId="{B0EB640A-6ECE-4231-9886-8C35ECD8FA69}" srcOrd="0" destOrd="0" presId="urn:microsoft.com/office/officeart/2008/layout/LinedList"/>
    <dgm:cxn modelId="{C66D7BB7-8EE8-46B5-A5EF-321BE6F81C42}" srcId="{7F8E3992-6543-402E-AEBC-45695ED7C43D}" destId="{1C9998EE-17FC-42D6-B751-0162413BE87A}" srcOrd="0" destOrd="0" parTransId="{C600601C-912B-4BEC-9209-189E2B9E7BA3}" sibTransId="{5A5548C6-AA8D-4713-9A00-3EC0F947B730}"/>
    <dgm:cxn modelId="{81F019BD-4AF5-463D-A922-D8DA07975147}" type="presOf" srcId="{CC27757F-F9A0-43CA-9C4A-28AE31E9D5FE}" destId="{23CF9E86-68EC-47F4-82ED-68996008DC69}" srcOrd="0" destOrd="0" presId="urn:microsoft.com/office/officeart/2008/layout/LinedList"/>
    <dgm:cxn modelId="{3AFE5FD1-5E5E-4AEF-A47A-711FB421B3F7}" srcId="{7F8E3992-6543-402E-AEBC-45695ED7C43D}" destId="{CC27757F-F9A0-43CA-9C4A-28AE31E9D5FE}" srcOrd="3" destOrd="0" parTransId="{6C834AA2-5653-495E-B145-9FBBE4C7F552}" sibTransId="{C1773E30-10BA-44CB-9703-1F99584D82A1}"/>
    <dgm:cxn modelId="{8E4B76E1-517C-4579-BF69-30C2C89EFB7C}" type="presOf" srcId="{7F8E3992-6543-402E-AEBC-45695ED7C43D}" destId="{FDD48FC5-59E5-4DDC-B237-7E9D05CCB97E}" srcOrd="0" destOrd="0" presId="urn:microsoft.com/office/officeart/2008/layout/LinedList"/>
    <dgm:cxn modelId="{9AFF7B36-F59A-4870-B39C-27A634ACE7F2}" type="presParOf" srcId="{FDD48FC5-59E5-4DDC-B237-7E9D05CCB97E}" destId="{5938D9E8-88B5-49B0-9490-F6F3746981B4}" srcOrd="0" destOrd="0" presId="urn:microsoft.com/office/officeart/2008/layout/LinedList"/>
    <dgm:cxn modelId="{645F1FB7-C9C1-4EDE-B49D-E8664AA88D80}" type="presParOf" srcId="{FDD48FC5-59E5-4DDC-B237-7E9D05CCB97E}" destId="{7AF3DFA5-5F71-471C-B670-F2053A2BD56F}" srcOrd="1" destOrd="0" presId="urn:microsoft.com/office/officeart/2008/layout/LinedList"/>
    <dgm:cxn modelId="{269B84B2-73C2-465E-BBDF-7251C3DB18B6}" type="presParOf" srcId="{7AF3DFA5-5F71-471C-B670-F2053A2BD56F}" destId="{46FCEEF7-6FBD-4F48-9CF4-988BACCF1C58}" srcOrd="0" destOrd="0" presId="urn:microsoft.com/office/officeart/2008/layout/LinedList"/>
    <dgm:cxn modelId="{A6286206-7BF9-4BB6-857D-10D16E7884B8}" type="presParOf" srcId="{7AF3DFA5-5F71-471C-B670-F2053A2BD56F}" destId="{AE0CB1CC-5E3F-4994-AC51-BCB796164FBE}" srcOrd="1" destOrd="0" presId="urn:microsoft.com/office/officeart/2008/layout/LinedList"/>
    <dgm:cxn modelId="{20DC5F47-0C9A-4B5A-87BD-3B096198FE58}" type="presParOf" srcId="{FDD48FC5-59E5-4DDC-B237-7E9D05CCB97E}" destId="{B8264F4A-A8E7-4A56-B9DE-26D94DA0CCF9}" srcOrd="2" destOrd="0" presId="urn:microsoft.com/office/officeart/2008/layout/LinedList"/>
    <dgm:cxn modelId="{14F2426A-AF46-42C8-9F9C-2BF649EBD3F6}" type="presParOf" srcId="{FDD48FC5-59E5-4DDC-B237-7E9D05CCB97E}" destId="{8BE09D00-EFC0-430E-9E0F-140C1C6D604F}" srcOrd="3" destOrd="0" presId="urn:microsoft.com/office/officeart/2008/layout/LinedList"/>
    <dgm:cxn modelId="{C08ADD9C-39E4-45B3-AF3D-5D1E08573549}" type="presParOf" srcId="{8BE09D00-EFC0-430E-9E0F-140C1C6D604F}" destId="{B0EB640A-6ECE-4231-9886-8C35ECD8FA69}" srcOrd="0" destOrd="0" presId="urn:microsoft.com/office/officeart/2008/layout/LinedList"/>
    <dgm:cxn modelId="{20108A6F-0CC8-46AF-A58C-CA03718F76A1}" type="presParOf" srcId="{8BE09D00-EFC0-430E-9E0F-140C1C6D604F}" destId="{98A7DA19-A53E-4648-BB96-024428615A18}" srcOrd="1" destOrd="0" presId="urn:microsoft.com/office/officeart/2008/layout/LinedList"/>
    <dgm:cxn modelId="{B3CA0C04-8D0B-48A7-8EB1-8C25685F2597}" type="presParOf" srcId="{FDD48FC5-59E5-4DDC-B237-7E9D05CCB97E}" destId="{C88A640D-46FC-4389-AA99-88F896766D8B}" srcOrd="4" destOrd="0" presId="urn:microsoft.com/office/officeart/2008/layout/LinedList"/>
    <dgm:cxn modelId="{FBDD3671-7114-42F5-BE77-5D8C3313FFA3}" type="presParOf" srcId="{FDD48FC5-59E5-4DDC-B237-7E9D05CCB97E}" destId="{1AC6F608-4824-4A41-B27C-9339C365AF08}" srcOrd="5" destOrd="0" presId="urn:microsoft.com/office/officeart/2008/layout/LinedList"/>
    <dgm:cxn modelId="{E78DD672-7254-4948-9564-1D34FD24FC73}" type="presParOf" srcId="{1AC6F608-4824-4A41-B27C-9339C365AF08}" destId="{DCF1E663-335B-47A0-92C2-235DD7E39A73}" srcOrd="0" destOrd="0" presId="urn:microsoft.com/office/officeart/2008/layout/LinedList"/>
    <dgm:cxn modelId="{E9A33399-B495-4534-8F19-2A0CF9BE14A5}" type="presParOf" srcId="{1AC6F608-4824-4A41-B27C-9339C365AF08}" destId="{85F74AC1-5132-4ED2-8CA2-6628471EC1AD}" srcOrd="1" destOrd="0" presId="urn:microsoft.com/office/officeart/2008/layout/LinedList"/>
    <dgm:cxn modelId="{D6C44981-F75C-4AD5-840D-0E0923EA7A82}" type="presParOf" srcId="{FDD48FC5-59E5-4DDC-B237-7E9D05CCB97E}" destId="{6A0B64D8-0B36-45FE-A794-A770F71642B0}" srcOrd="6" destOrd="0" presId="urn:microsoft.com/office/officeart/2008/layout/LinedList"/>
    <dgm:cxn modelId="{12C33320-B9C6-4E5B-959E-84058A357F85}" type="presParOf" srcId="{FDD48FC5-59E5-4DDC-B237-7E9D05CCB97E}" destId="{30B6B36E-D078-4C02-83DE-8B7A601D510E}" srcOrd="7" destOrd="0" presId="urn:microsoft.com/office/officeart/2008/layout/LinedList"/>
    <dgm:cxn modelId="{0E98B86B-71FE-455D-B529-5B74ABD3BE09}" type="presParOf" srcId="{30B6B36E-D078-4C02-83DE-8B7A601D510E}" destId="{23CF9E86-68EC-47F4-82ED-68996008DC69}" srcOrd="0" destOrd="0" presId="urn:microsoft.com/office/officeart/2008/layout/LinedList"/>
    <dgm:cxn modelId="{EF508737-C60A-4F6F-B442-AD80539C2C50}" type="presParOf" srcId="{30B6B36E-D078-4C02-83DE-8B7A601D510E}" destId="{A33557FC-6B6B-4B46-A756-42BDA1C817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8D9E8-88B5-49B0-9490-F6F3746981B4}">
      <dsp:nvSpPr>
        <dsp:cNvPr id="0" name=""/>
        <dsp:cNvSpPr/>
      </dsp:nvSpPr>
      <dsp:spPr>
        <a:xfrm>
          <a:off x="0" y="0"/>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CEEF7-6FBD-4F48-9CF4-988BACCF1C58}">
      <dsp:nvSpPr>
        <dsp:cNvPr id="0" name=""/>
        <dsp:cNvSpPr/>
      </dsp:nvSpPr>
      <dsp:spPr>
        <a:xfrm>
          <a:off x="0" y="0"/>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tr-TR" sz="3100" b="0" i="0" kern="1200" baseline="0"/>
            <a:t>ROC bir olasılık eğrisidir. AUC, ROC eğrisinin altında kalan alandır. </a:t>
          </a:r>
          <a:endParaRPr lang="en-US" sz="3100" kern="1200"/>
        </a:p>
      </dsp:txBody>
      <dsp:txXfrm>
        <a:off x="0" y="0"/>
        <a:ext cx="6879517" cy="1493307"/>
      </dsp:txXfrm>
    </dsp:sp>
    <dsp:sp modelId="{B8264F4A-A8E7-4A56-B9DE-26D94DA0CCF9}">
      <dsp:nvSpPr>
        <dsp:cNvPr id="0" name=""/>
        <dsp:cNvSpPr/>
      </dsp:nvSpPr>
      <dsp:spPr>
        <a:xfrm>
          <a:off x="0" y="1493307"/>
          <a:ext cx="687951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B640A-6ECE-4231-9886-8C35ECD8FA69}">
      <dsp:nvSpPr>
        <dsp:cNvPr id="0" name=""/>
        <dsp:cNvSpPr/>
      </dsp:nvSpPr>
      <dsp:spPr>
        <a:xfrm>
          <a:off x="0" y="1493307"/>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tr-TR" sz="3100" b="0" i="0" kern="1200" baseline="0"/>
            <a:t>Modelleri sınıflar arasında ne kadar ayırt edebildiğini anlatır.</a:t>
          </a:r>
          <a:endParaRPr lang="en-US" sz="3100" kern="1200"/>
        </a:p>
      </dsp:txBody>
      <dsp:txXfrm>
        <a:off x="0" y="1493307"/>
        <a:ext cx="6879517" cy="1493307"/>
      </dsp:txXfrm>
    </dsp:sp>
    <dsp:sp modelId="{C88A640D-46FC-4389-AA99-88F896766D8B}">
      <dsp:nvSpPr>
        <dsp:cNvPr id="0" name=""/>
        <dsp:cNvSpPr/>
      </dsp:nvSpPr>
      <dsp:spPr>
        <a:xfrm>
          <a:off x="0" y="2986615"/>
          <a:ext cx="687951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1E663-335B-47A0-92C2-235DD7E39A73}">
      <dsp:nvSpPr>
        <dsp:cNvPr id="0" name=""/>
        <dsp:cNvSpPr/>
      </dsp:nvSpPr>
      <dsp:spPr>
        <a:xfrm>
          <a:off x="0" y="2986615"/>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tr-TR" sz="3100" b="0" i="0" kern="1200" baseline="0"/>
            <a:t>AUC yükseldikce, model tahmin etmede daha iyi demektir. </a:t>
          </a:r>
          <a:endParaRPr lang="en-US" sz="3100" kern="1200"/>
        </a:p>
      </dsp:txBody>
      <dsp:txXfrm>
        <a:off x="0" y="2986615"/>
        <a:ext cx="6879517" cy="1493307"/>
      </dsp:txXfrm>
    </dsp:sp>
    <dsp:sp modelId="{6A0B64D8-0B36-45FE-A794-A770F71642B0}">
      <dsp:nvSpPr>
        <dsp:cNvPr id="0" name=""/>
        <dsp:cNvSpPr/>
      </dsp:nvSpPr>
      <dsp:spPr>
        <a:xfrm>
          <a:off x="0" y="4479922"/>
          <a:ext cx="687951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F9E86-68EC-47F4-82ED-68996008DC69}">
      <dsp:nvSpPr>
        <dsp:cNvPr id="0" name=""/>
        <dsp:cNvSpPr/>
      </dsp:nvSpPr>
      <dsp:spPr>
        <a:xfrm>
          <a:off x="0" y="4479922"/>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tr-TR" sz="3100" b="0" i="0" kern="1200" baseline="0"/>
            <a:t>Yani eğrinin altında kalan alan ne kadar yüksekse tahmin okadar iyidir. </a:t>
          </a:r>
          <a:endParaRPr lang="en-US" sz="3100" kern="1200"/>
        </a:p>
      </dsp:txBody>
      <dsp:txXfrm>
        <a:off x="0" y="4479922"/>
        <a:ext cx="6879517" cy="14933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7069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718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843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4747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7042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1505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6358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2266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4448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5130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4601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1/19/2022</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716510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3.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Flowchart: Document 82">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FA73287-BBB9-4C11-817A-DE0EA9EB0E72}"/>
              </a:ext>
            </a:extLst>
          </p:cNvPr>
          <p:cNvPicPr>
            <a:picLocks noChangeAspect="1"/>
          </p:cNvPicPr>
          <p:nvPr/>
        </p:nvPicPr>
        <p:blipFill rotWithShape="1">
          <a:blip r:embed="rId2">
            <a:alphaModFix amt="60000"/>
          </a:blip>
          <a:srcRect t="31168" r="1" b="20694"/>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Başlık 1">
            <a:extLst>
              <a:ext uri="{FF2B5EF4-FFF2-40B4-BE49-F238E27FC236}">
                <a16:creationId xmlns:a16="http://schemas.microsoft.com/office/drawing/2014/main" id="{68FF7C9E-310C-4E13-A00F-93DF921B09E8}"/>
              </a:ext>
            </a:extLst>
          </p:cNvPr>
          <p:cNvSpPr>
            <a:spLocks noGrp="1"/>
          </p:cNvSpPr>
          <p:nvPr>
            <p:ph type="ctrTitle"/>
          </p:nvPr>
        </p:nvSpPr>
        <p:spPr>
          <a:xfrm>
            <a:off x="691078" y="668980"/>
            <a:ext cx="10809844" cy="1874384"/>
          </a:xfrm>
        </p:spPr>
        <p:txBody>
          <a:bodyPr anchor="t">
            <a:normAutofit/>
          </a:bodyPr>
          <a:lstStyle/>
          <a:p>
            <a:r>
              <a:rPr lang="tr-TR" b="1" i="0">
                <a:solidFill>
                  <a:srgbClr val="FFFFFF"/>
                </a:solidFill>
                <a:effectLst/>
                <a:latin typeface="Helvetica Neue"/>
              </a:rPr>
              <a:t>Avusturalya Yağmur Tahmini</a:t>
            </a:r>
            <a:br>
              <a:rPr lang="tr-TR" b="1" i="0">
                <a:solidFill>
                  <a:srgbClr val="FFFFFF"/>
                </a:solidFill>
                <a:effectLst/>
                <a:latin typeface="Helvetica Neue"/>
              </a:rPr>
            </a:br>
            <a:endParaRPr lang="tr-TR">
              <a:solidFill>
                <a:srgbClr val="FFFFFF"/>
              </a:solidFill>
            </a:endParaRPr>
          </a:p>
        </p:txBody>
      </p:sp>
    </p:spTree>
    <p:extLst>
      <p:ext uri="{BB962C8B-B14F-4D97-AF65-F5344CB8AC3E}">
        <p14:creationId xmlns:p14="http://schemas.microsoft.com/office/powerpoint/2010/main" val="289765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42B0B664-275F-4B84-963B-01C654A41ACA}"/>
              </a:ext>
            </a:extLst>
          </p:cNvPr>
          <p:cNvPicPr>
            <a:picLocks noGrp="1" noChangeAspect="1"/>
          </p:cNvPicPr>
          <p:nvPr>
            <p:ph idx="1"/>
          </p:nvPr>
        </p:nvPicPr>
        <p:blipFill>
          <a:blip r:embed="rId2"/>
          <a:stretch>
            <a:fillRect/>
          </a:stretch>
        </p:blipFill>
        <p:spPr>
          <a:xfrm>
            <a:off x="2844800" y="1034473"/>
            <a:ext cx="6539345" cy="4869440"/>
          </a:xfrm>
        </p:spPr>
      </p:pic>
    </p:spTree>
    <p:extLst>
      <p:ext uri="{BB962C8B-B14F-4D97-AF65-F5344CB8AC3E}">
        <p14:creationId xmlns:p14="http://schemas.microsoft.com/office/powerpoint/2010/main" val="77598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8">
            <a:extLst>
              <a:ext uri="{FF2B5EF4-FFF2-40B4-BE49-F238E27FC236}">
                <a16:creationId xmlns:a16="http://schemas.microsoft.com/office/drawing/2014/main" id="{20214CEC-CA32-4E9F-8644-3A112624C17E}"/>
              </a:ext>
            </a:extLst>
          </p:cNvPr>
          <p:cNvSpPr>
            <a:spLocks noGrp="1"/>
          </p:cNvSpPr>
          <p:nvPr>
            <p:ph idx="1"/>
          </p:nvPr>
        </p:nvSpPr>
        <p:spPr>
          <a:xfrm>
            <a:off x="691079" y="2886117"/>
            <a:ext cx="4038652" cy="3276824"/>
          </a:xfrm>
        </p:spPr>
        <p:txBody>
          <a:bodyPr>
            <a:normAutofit/>
          </a:bodyPr>
          <a:lstStyle/>
          <a:p>
            <a:r>
              <a:rPr lang="tr-TR" b="0" i="0">
                <a:solidFill>
                  <a:srgbClr val="000000"/>
                </a:solidFill>
                <a:effectLst/>
                <a:latin typeface="Helvetica Neue"/>
              </a:rPr>
              <a:t>Numerik verilerin görselleştirilmesi sonrası özellikle </a:t>
            </a:r>
            <a:r>
              <a:rPr lang="tr-TR" b="0" i="0" err="1">
                <a:solidFill>
                  <a:srgbClr val="000000"/>
                </a:solidFill>
                <a:effectLst/>
                <a:latin typeface="Helvetica Neue"/>
              </a:rPr>
              <a:t>RainFall</a:t>
            </a:r>
            <a:r>
              <a:rPr lang="tr-TR" b="0" i="0">
                <a:solidFill>
                  <a:srgbClr val="000000"/>
                </a:solidFill>
                <a:effectLst/>
                <a:latin typeface="Helvetica Neue"/>
              </a:rPr>
              <a:t> ve </a:t>
            </a:r>
            <a:r>
              <a:rPr lang="tr-TR" b="0" i="0" err="1">
                <a:solidFill>
                  <a:srgbClr val="000000"/>
                </a:solidFill>
                <a:effectLst/>
                <a:latin typeface="Helvetica Neue"/>
              </a:rPr>
              <a:t>Evaporation</a:t>
            </a:r>
            <a:r>
              <a:rPr lang="tr-TR" b="0" i="0">
                <a:solidFill>
                  <a:srgbClr val="000000"/>
                </a:solidFill>
                <a:effectLst/>
                <a:latin typeface="Helvetica Neue"/>
              </a:rPr>
              <a:t> özelliklerinde sapma görülmektedir. Diğer özellikler normal dağılıma yakın seyretmektedir.</a:t>
            </a:r>
            <a:endParaRPr lang="en-US"/>
          </a:p>
        </p:txBody>
      </p:sp>
      <p:pic>
        <p:nvPicPr>
          <p:cNvPr id="5" name="İçerik Yer Tutucusu 4">
            <a:extLst>
              <a:ext uri="{FF2B5EF4-FFF2-40B4-BE49-F238E27FC236}">
                <a16:creationId xmlns:a16="http://schemas.microsoft.com/office/drawing/2014/main" id="{430BEAC5-95E5-46EC-92B3-8718B1233A95}"/>
              </a:ext>
            </a:extLst>
          </p:cNvPr>
          <p:cNvPicPr>
            <a:picLocks noChangeAspect="1"/>
          </p:cNvPicPr>
          <p:nvPr/>
        </p:nvPicPr>
        <p:blipFill>
          <a:blip r:embed="rId2"/>
          <a:stretch>
            <a:fillRect/>
          </a:stretch>
        </p:blipFill>
        <p:spPr>
          <a:xfrm>
            <a:off x="5106333" y="1725775"/>
            <a:ext cx="6401443" cy="3421198"/>
          </a:xfrm>
          <a:prstGeom prst="rect">
            <a:avLst/>
          </a:prstGeom>
        </p:spPr>
      </p:pic>
    </p:spTree>
    <p:extLst>
      <p:ext uri="{BB962C8B-B14F-4D97-AF65-F5344CB8AC3E}">
        <p14:creationId xmlns:p14="http://schemas.microsoft.com/office/powerpoint/2010/main" val="276195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26F8F946-1CD1-4D82-B001-AF9CAC448FDD}"/>
              </a:ext>
            </a:extLst>
          </p:cNvPr>
          <p:cNvSpPr>
            <a:spLocks noGrp="1"/>
          </p:cNvSpPr>
          <p:nvPr>
            <p:ph type="title"/>
          </p:nvPr>
        </p:nvSpPr>
        <p:spPr>
          <a:xfrm>
            <a:off x="691079" y="725952"/>
            <a:ext cx="4038652" cy="1881178"/>
          </a:xfrm>
        </p:spPr>
        <p:txBody>
          <a:bodyPr>
            <a:normAutofit/>
          </a:bodyPr>
          <a:lstStyle/>
          <a:p>
            <a:pPr>
              <a:lnSpc>
                <a:spcPct val="90000"/>
              </a:lnSpc>
            </a:pPr>
            <a:r>
              <a:rPr lang="tr-TR" sz="3100" b="1" i="0">
                <a:effectLst/>
                <a:latin typeface="Helvetica Neue"/>
              </a:rPr>
              <a:t>Aykırı Verilerin Analizi ve Düzenlenmesi</a:t>
            </a:r>
            <a:br>
              <a:rPr lang="tr-TR" sz="3100" b="1" i="0">
                <a:effectLst/>
                <a:latin typeface="Helvetica Neue"/>
              </a:rPr>
            </a:br>
            <a:endParaRPr lang="tr-TR" sz="3100"/>
          </a:p>
        </p:txBody>
      </p:sp>
      <p:sp>
        <p:nvSpPr>
          <p:cNvPr id="4" name="Rectangle 1">
            <a:extLst>
              <a:ext uri="{FF2B5EF4-FFF2-40B4-BE49-F238E27FC236}">
                <a16:creationId xmlns:a16="http://schemas.microsoft.com/office/drawing/2014/main" id="{FDAFDF2A-D1BB-4040-A92C-6E918D1FB592}"/>
              </a:ext>
            </a:extLst>
          </p:cNvPr>
          <p:cNvSpPr>
            <a:spLocks noGrp="1" noChangeArrowheads="1"/>
          </p:cNvSpPr>
          <p:nvPr>
            <p:ph idx="1"/>
          </p:nvPr>
        </p:nvSpPr>
        <p:spPr bwMode="auto">
          <a:xfrm>
            <a:off x="691079" y="2886117"/>
            <a:ext cx="4038652" cy="327682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400" b="0" i="0" u="none" strike="noStrike" cap="none" normalizeH="0" baseline="0">
                <a:ln>
                  <a:noFill/>
                </a:ln>
                <a:effectLst/>
                <a:latin typeface="Courier New" panose="02070309020205020404" pitchFamily="49" charset="0"/>
              </a:rPr>
              <a:t>Aykırı veriler bir çok makine öğrenmesi algoritması için sorun çıkarmaktadır. Aykırı verilerle iyi çalışmayan makina öğrenmesi tekniklerinden biri de lojistik regresyondur. Bu yüzden aykırı verilere ön işlem yapılması gerekmektedir. Bu çalışmada aykırı verilerdeki önemli bilgilerin kaybedilmemesi amacıyla aykırı veriler, üst ve alt çeyrekliğe eşitlenmiştir. </a:t>
            </a:r>
            <a:endParaRPr kumimoji="0" lang="tr-TR" altLang="tr-TR" sz="1400" b="0" i="0" u="none" strike="noStrike" cap="none" normalizeH="0" baseline="0">
              <a:ln>
                <a:noFill/>
              </a:ln>
              <a:effectLst/>
              <a:latin typeface="Arial" panose="020B0604020202020204" pitchFamily="34" charset="0"/>
            </a:endParaRPr>
          </a:p>
        </p:txBody>
      </p:sp>
      <p:pic>
        <p:nvPicPr>
          <p:cNvPr id="8" name="Graphic 7" descr="İstatistikler">
            <a:extLst>
              <a:ext uri="{FF2B5EF4-FFF2-40B4-BE49-F238E27FC236}">
                <a16:creationId xmlns:a16="http://schemas.microsoft.com/office/drawing/2014/main" id="{796A3B83-70E1-4430-BF7E-3952004422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00024" y="729344"/>
            <a:ext cx="5414060" cy="5414060"/>
          </a:xfrm>
          <a:prstGeom prst="rect">
            <a:avLst/>
          </a:prstGeom>
        </p:spPr>
      </p:pic>
    </p:spTree>
    <p:extLst>
      <p:ext uri="{BB962C8B-B14F-4D97-AF65-F5344CB8AC3E}">
        <p14:creationId xmlns:p14="http://schemas.microsoft.com/office/powerpoint/2010/main" val="83577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8">
            <a:extLst>
              <a:ext uri="{FF2B5EF4-FFF2-40B4-BE49-F238E27FC236}">
                <a16:creationId xmlns:a16="http://schemas.microsoft.com/office/drawing/2014/main" id="{CE11DDCD-3DFC-4CF2-9E16-4BBEAFF67B2E}"/>
              </a:ext>
            </a:extLst>
          </p:cNvPr>
          <p:cNvSpPr>
            <a:spLocks noGrp="1"/>
          </p:cNvSpPr>
          <p:nvPr>
            <p:ph idx="1"/>
          </p:nvPr>
        </p:nvSpPr>
        <p:spPr>
          <a:xfrm>
            <a:off x="691079" y="2886117"/>
            <a:ext cx="4038652" cy="3276824"/>
          </a:xfrm>
        </p:spPr>
        <p:txBody>
          <a:bodyPr>
            <a:normAutofit/>
          </a:bodyPr>
          <a:lstStyle/>
          <a:p>
            <a:endParaRPr lang="en-US"/>
          </a:p>
        </p:txBody>
      </p:sp>
      <p:pic>
        <p:nvPicPr>
          <p:cNvPr id="5" name="İçerik Yer Tutucusu 4">
            <a:extLst>
              <a:ext uri="{FF2B5EF4-FFF2-40B4-BE49-F238E27FC236}">
                <a16:creationId xmlns:a16="http://schemas.microsoft.com/office/drawing/2014/main" id="{3C01832F-4B3B-4712-865A-E48912C1DF47}"/>
              </a:ext>
            </a:extLst>
          </p:cNvPr>
          <p:cNvPicPr>
            <a:picLocks noChangeAspect="1"/>
          </p:cNvPicPr>
          <p:nvPr/>
        </p:nvPicPr>
        <p:blipFill>
          <a:blip r:embed="rId2"/>
          <a:stretch>
            <a:fillRect/>
          </a:stretch>
        </p:blipFill>
        <p:spPr>
          <a:xfrm>
            <a:off x="5585312" y="729344"/>
            <a:ext cx="5443484" cy="5414060"/>
          </a:xfrm>
          <a:prstGeom prst="rect">
            <a:avLst/>
          </a:prstGeom>
        </p:spPr>
      </p:pic>
    </p:spTree>
    <p:extLst>
      <p:ext uri="{BB962C8B-B14F-4D97-AF65-F5344CB8AC3E}">
        <p14:creationId xmlns:p14="http://schemas.microsoft.com/office/powerpoint/2010/main" val="399666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8">
            <a:extLst>
              <a:ext uri="{FF2B5EF4-FFF2-40B4-BE49-F238E27FC236}">
                <a16:creationId xmlns:a16="http://schemas.microsoft.com/office/drawing/2014/main" id="{4870037B-3DE8-460E-98EB-442BD0894942}"/>
              </a:ext>
            </a:extLst>
          </p:cNvPr>
          <p:cNvSpPr>
            <a:spLocks noGrp="1"/>
          </p:cNvSpPr>
          <p:nvPr>
            <p:ph idx="1"/>
          </p:nvPr>
        </p:nvSpPr>
        <p:spPr>
          <a:xfrm>
            <a:off x="691079" y="2886117"/>
            <a:ext cx="4038652" cy="3276824"/>
          </a:xfrm>
        </p:spPr>
        <p:txBody>
          <a:bodyPr>
            <a:normAutofit/>
          </a:bodyPr>
          <a:lstStyle/>
          <a:p>
            <a:r>
              <a:rPr lang="tr-TR" err="1"/>
              <a:t>Rainfall</a:t>
            </a:r>
            <a:r>
              <a:rPr lang="tr-TR"/>
              <a:t> ve </a:t>
            </a:r>
            <a:r>
              <a:rPr lang="tr-TR" err="1"/>
              <a:t>Evaporation</a:t>
            </a:r>
            <a:r>
              <a:rPr lang="tr-TR"/>
              <a:t> verilerindeki sapma verilerin gözlenmesi aşamasında da gösterilmişti. Kutu grafiklerinden de bu 2 özellikteki aykırı veri miktarının çok fazla olduğunu gözlemleyebiliriz. </a:t>
            </a:r>
            <a:endParaRPr lang="en-US"/>
          </a:p>
        </p:txBody>
      </p:sp>
      <p:pic>
        <p:nvPicPr>
          <p:cNvPr id="5" name="İçerik Yer Tutucusu 4">
            <a:extLst>
              <a:ext uri="{FF2B5EF4-FFF2-40B4-BE49-F238E27FC236}">
                <a16:creationId xmlns:a16="http://schemas.microsoft.com/office/drawing/2014/main" id="{45F97849-340D-4C2E-9F8F-958AD19D6B53}"/>
              </a:ext>
            </a:extLst>
          </p:cNvPr>
          <p:cNvPicPr>
            <a:picLocks noChangeAspect="1"/>
          </p:cNvPicPr>
          <p:nvPr/>
        </p:nvPicPr>
        <p:blipFill>
          <a:blip r:embed="rId2"/>
          <a:stretch>
            <a:fillRect/>
          </a:stretch>
        </p:blipFill>
        <p:spPr>
          <a:xfrm>
            <a:off x="5265447" y="729344"/>
            <a:ext cx="6083214" cy="5414060"/>
          </a:xfrm>
          <a:prstGeom prst="rect">
            <a:avLst/>
          </a:prstGeom>
        </p:spPr>
      </p:pic>
    </p:spTree>
    <p:extLst>
      <p:ext uri="{BB962C8B-B14F-4D97-AF65-F5344CB8AC3E}">
        <p14:creationId xmlns:p14="http://schemas.microsoft.com/office/powerpoint/2010/main" val="416631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13">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Right Triangle 46">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Content Placeholder 8">
            <a:extLst>
              <a:ext uri="{FF2B5EF4-FFF2-40B4-BE49-F238E27FC236}">
                <a16:creationId xmlns:a16="http://schemas.microsoft.com/office/drawing/2014/main" id="{975B25EE-EB95-4DD1-B74F-FFEC20737619}"/>
              </a:ext>
            </a:extLst>
          </p:cNvPr>
          <p:cNvSpPr>
            <a:spLocks noGrp="1"/>
          </p:cNvSpPr>
          <p:nvPr>
            <p:ph idx="1"/>
          </p:nvPr>
        </p:nvSpPr>
        <p:spPr>
          <a:xfrm>
            <a:off x="6577738" y="2893475"/>
            <a:ext cx="4425911" cy="3242577"/>
          </a:xfrm>
        </p:spPr>
        <p:txBody>
          <a:bodyPr anchor="ctr">
            <a:normAutofit/>
          </a:bodyPr>
          <a:lstStyle/>
          <a:p>
            <a:r>
              <a:rPr lang="tr-TR"/>
              <a:t>Aykırı verilerin veri setinden çıkarılması yerine verilerin kliplenmesi tercih edilmiştir. Böylece veri kaybının önüne geçilmiştir.</a:t>
            </a:r>
            <a:endParaRPr lang="en-US"/>
          </a:p>
        </p:txBody>
      </p:sp>
      <p:pic>
        <p:nvPicPr>
          <p:cNvPr id="5" name="İçerik Yer Tutucusu 4">
            <a:extLst>
              <a:ext uri="{FF2B5EF4-FFF2-40B4-BE49-F238E27FC236}">
                <a16:creationId xmlns:a16="http://schemas.microsoft.com/office/drawing/2014/main" id="{98414908-5A71-4F1C-8742-E21C021C9BE5}"/>
              </a:ext>
            </a:extLst>
          </p:cNvPr>
          <p:cNvPicPr>
            <a:picLocks noChangeAspect="1"/>
          </p:cNvPicPr>
          <p:nvPr/>
        </p:nvPicPr>
        <p:blipFill>
          <a:blip r:embed="rId2">
            <a:alphaModFix/>
          </a:blip>
          <a:stretch>
            <a:fillRect/>
          </a:stretch>
        </p:blipFill>
        <p:spPr>
          <a:xfrm>
            <a:off x="667617" y="3680483"/>
            <a:ext cx="5606956" cy="1659659"/>
          </a:xfrm>
          <a:prstGeom prst="rect">
            <a:avLst/>
          </a:prstGeom>
        </p:spPr>
      </p:pic>
    </p:spTree>
    <p:extLst>
      <p:ext uri="{BB962C8B-B14F-4D97-AF65-F5344CB8AC3E}">
        <p14:creationId xmlns:p14="http://schemas.microsoft.com/office/powerpoint/2010/main" val="142290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15D4054-C260-4C3A-BF8E-E70D32E04CEA}"/>
              </a:ext>
            </a:extLst>
          </p:cNvPr>
          <p:cNvPicPr>
            <a:picLocks noGrp="1" noChangeAspect="1"/>
          </p:cNvPicPr>
          <p:nvPr>
            <p:ph idx="1"/>
          </p:nvPr>
        </p:nvPicPr>
        <p:blipFill>
          <a:blip r:embed="rId2"/>
          <a:stretch>
            <a:fillRect/>
          </a:stretch>
        </p:blipFill>
        <p:spPr>
          <a:xfrm>
            <a:off x="3474378" y="593328"/>
            <a:ext cx="4681331" cy="5059327"/>
          </a:xfrm>
        </p:spPr>
      </p:pic>
    </p:spTree>
    <p:extLst>
      <p:ext uri="{BB962C8B-B14F-4D97-AF65-F5344CB8AC3E}">
        <p14:creationId xmlns:p14="http://schemas.microsoft.com/office/powerpoint/2010/main" val="215203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60" name="Group 59">
            <a:extLst>
              <a:ext uri="{FF2B5EF4-FFF2-40B4-BE49-F238E27FC236}">
                <a16:creationId xmlns:a16="http://schemas.microsoft.com/office/drawing/2014/main" id="{F0DF507A-93F2-457B-96CF-EF53EB4BAB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 name="Straight Connector 60">
              <a:extLst>
                <a:ext uri="{FF2B5EF4-FFF2-40B4-BE49-F238E27FC236}">
                  <a16:creationId xmlns:a16="http://schemas.microsoft.com/office/drawing/2014/main" id="{172E1ACB-AF25-4108-82C6-F693B8BB8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C2A7820-61FD-4B72-80CB-A85A80A9CD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DCE785A-BCA8-44B2-B593-20A42DBCBE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EF54E81-AFA9-44A2-B415-6E0BA18E52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8DCA485-4DE7-4A87-922D-35155873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A50A66F-823F-4660-9760-986BEA972C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0BFD1C-FE76-4166-9F4E-37D9CBDC6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BEC15D-7341-4CB2-9B92-F58B603EB2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4F1560-2EA6-420C-8310-7951F1895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DB80988-AE2E-469F-BDDF-0D6E9A51BD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C3FDBC1-098B-429A-83C5-239E5C56EE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457BD0B-4B37-4F0F-8ED7-D264F89320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40AFA6-4AFD-4E8B-A6C0-557D54B4FF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2E874F7-207D-4F22-B6A7-A3F547919A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CAC127B-3C30-4112-921C-F770D713E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1082CD-6597-4566-A12C-BD959992D8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D52A11-E12F-4BB0-ADF6-BA4CE6687E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27F78F8-BDE9-473B-9CFA-CA51A73A89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B7DE3DB-4973-484B-A477-412AB11C9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575D33A-D947-4F71-A726-818445A7A2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37F4009-7D2A-4673-85F8-7CCCD7777B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AA316E8-7445-4474-B0E7-191E5F4410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C1D4CA5-2350-4E55-ADC8-C1CA001127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B78627-04C4-4D50-9FA6-68EB7D4E6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70A4F1E-A458-4E1A-A6D6-5007DE0CD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95D12D0-52CE-44FA-A5F8-466509DE6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88B4310-F944-4E13-820E-BDD05D1AC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9ED4AF0-9A52-49FA-B834-C1893AEE5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262216C-FC7D-464F-A99E-FC135AF8CF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AA7EEB-A40D-4405-B4D9-123554E051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B5FC0E1-2EBE-439C-AB26-731570DD0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3" name="Right Triangle 92">
            <a:extLst>
              <a:ext uri="{FF2B5EF4-FFF2-40B4-BE49-F238E27FC236}">
                <a16:creationId xmlns:a16="http://schemas.microsoft.com/office/drawing/2014/main" id="{1597F3C8-11A3-4F02-8391-14A8E4B94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0636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9C45A4B-265E-4AF4-9BDC-F544801F89A8}"/>
              </a:ext>
            </a:extLst>
          </p:cNvPr>
          <p:cNvSpPr>
            <a:spLocks noGrp="1"/>
          </p:cNvSpPr>
          <p:nvPr>
            <p:ph type="title"/>
          </p:nvPr>
        </p:nvSpPr>
        <p:spPr>
          <a:xfrm>
            <a:off x="691080" y="725951"/>
            <a:ext cx="5327744" cy="2167421"/>
          </a:xfrm>
        </p:spPr>
        <p:txBody>
          <a:bodyPr anchor="ctr">
            <a:normAutofit/>
          </a:bodyPr>
          <a:lstStyle/>
          <a:p>
            <a:r>
              <a:rPr lang="tr-TR"/>
              <a:t>Kayıp Verilerin Analizi ve Düzenlenmesi</a:t>
            </a:r>
          </a:p>
        </p:txBody>
      </p:sp>
      <p:pic>
        <p:nvPicPr>
          <p:cNvPr id="5" name="İçerik Yer Tutucusu 4">
            <a:extLst>
              <a:ext uri="{FF2B5EF4-FFF2-40B4-BE49-F238E27FC236}">
                <a16:creationId xmlns:a16="http://schemas.microsoft.com/office/drawing/2014/main" id="{4F3B0559-B431-434E-AC6A-6B99C3156C14}"/>
              </a:ext>
            </a:extLst>
          </p:cNvPr>
          <p:cNvPicPr>
            <a:picLocks noChangeAspect="1"/>
          </p:cNvPicPr>
          <p:nvPr/>
        </p:nvPicPr>
        <p:blipFill>
          <a:blip r:embed="rId2"/>
          <a:stretch>
            <a:fillRect/>
          </a:stretch>
        </p:blipFill>
        <p:spPr>
          <a:xfrm>
            <a:off x="1435414" y="3078484"/>
            <a:ext cx="2146281" cy="2721668"/>
          </a:xfrm>
          <a:prstGeom prst="rect">
            <a:avLst/>
          </a:prstGeom>
        </p:spPr>
      </p:pic>
      <p:pic>
        <p:nvPicPr>
          <p:cNvPr id="6" name="İçerik Yer Tutucusu 4">
            <a:extLst>
              <a:ext uri="{FF2B5EF4-FFF2-40B4-BE49-F238E27FC236}">
                <a16:creationId xmlns:a16="http://schemas.microsoft.com/office/drawing/2014/main" id="{98FDF717-E436-4785-B3EC-C29C5F7B5138}"/>
              </a:ext>
            </a:extLst>
          </p:cNvPr>
          <p:cNvPicPr>
            <a:picLocks noChangeAspect="1"/>
          </p:cNvPicPr>
          <p:nvPr/>
        </p:nvPicPr>
        <p:blipFill>
          <a:blip r:embed="rId3"/>
          <a:stretch>
            <a:fillRect/>
          </a:stretch>
        </p:blipFill>
        <p:spPr>
          <a:xfrm>
            <a:off x="5106332" y="2704408"/>
            <a:ext cx="6476065" cy="2724401"/>
          </a:xfrm>
          <a:prstGeom prst="rect">
            <a:avLst/>
          </a:prstGeom>
        </p:spPr>
      </p:pic>
    </p:spTree>
    <p:extLst>
      <p:ext uri="{BB962C8B-B14F-4D97-AF65-F5344CB8AC3E}">
        <p14:creationId xmlns:p14="http://schemas.microsoft.com/office/powerpoint/2010/main" val="3695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İçerik Yer Tutucusu 4">
            <a:extLst>
              <a:ext uri="{FF2B5EF4-FFF2-40B4-BE49-F238E27FC236}">
                <a16:creationId xmlns:a16="http://schemas.microsoft.com/office/drawing/2014/main" id="{7A147D7A-D197-43B6-8616-CC2EE8F65094}"/>
              </a:ext>
            </a:extLst>
          </p:cNvPr>
          <p:cNvPicPr>
            <a:picLocks noGrp="1" noChangeAspect="1"/>
          </p:cNvPicPr>
          <p:nvPr>
            <p:ph idx="1"/>
          </p:nvPr>
        </p:nvPicPr>
        <p:blipFill>
          <a:blip r:embed="rId2"/>
          <a:stretch>
            <a:fillRect/>
          </a:stretch>
        </p:blipFill>
        <p:spPr>
          <a:xfrm>
            <a:off x="4360668" y="2884564"/>
            <a:ext cx="3464401" cy="3257291"/>
          </a:xfrm>
          <a:prstGeom prst="rect">
            <a:avLst/>
          </a:prstGeom>
        </p:spPr>
      </p:pic>
    </p:spTree>
    <p:extLst>
      <p:ext uri="{BB962C8B-B14F-4D97-AF65-F5344CB8AC3E}">
        <p14:creationId xmlns:p14="http://schemas.microsoft.com/office/powerpoint/2010/main" val="3736782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1636F6-F586-43A8-9F0F-0E80D7F03114}"/>
              </a:ext>
            </a:extLst>
          </p:cNvPr>
          <p:cNvSpPr>
            <a:spLocks noGrp="1"/>
          </p:cNvSpPr>
          <p:nvPr>
            <p:ph type="title"/>
          </p:nvPr>
        </p:nvSpPr>
        <p:spPr/>
        <p:txBody>
          <a:bodyPr/>
          <a:lstStyle/>
          <a:p>
            <a:r>
              <a:rPr lang="tr-TR" b="1" i="0">
                <a:solidFill>
                  <a:srgbClr val="000000"/>
                </a:solidFill>
                <a:effectLst/>
                <a:latin typeface="Helvetica Neue"/>
              </a:rPr>
              <a:t>Kategorik Verilerin </a:t>
            </a:r>
            <a:r>
              <a:rPr lang="tr-TR" b="1" i="0" err="1">
                <a:solidFill>
                  <a:srgbClr val="000000"/>
                </a:solidFill>
                <a:effectLst/>
                <a:latin typeface="Helvetica Neue"/>
              </a:rPr>
              <a:t>Önişlenmesi</a:t>
            </a:r>
            <a:endParaRPr lang="tr-TR"/>
          </a:p>
        </p:txBody>
      </p:sp>
      <p:pic>
        <p:nvPicPr>
          <p:cNvPr id="5" name="İçerik Yer Tutucusu 4">
            <a:extLst>
              <a:ext uri="{FF2B5EF4-FFF2-40B4-BE49-F238E27FC236}">
                <a16:creationId xmlns:a16="http://schemas.microsoft.com/office/drawing/2014/main" id="{A75FEE58-9FDC-4674-AE37-5D340B540111}"/>
              </a:ext>
            </a:extLst>
          </p:cNvPr>
          <p:cNvPicPr>
            <a:picLocks noGrp="1" noChangeAspect="1"/>
          </p:cNvPicPr>
          <p:nvPr>
            <p:ph idx="1"/>
          </p:nvPr>
        </p:nvPicPr>
        <p:blipFill>
          <a:blip r:embed="rId2"/>
          <a:stretch>
            <a:fillRect/>
          </a:stretch>
        </p:blipFill>
        <p:spPr>
          <a:xfrm>
            <a:off x="2302253" y="3124157"/>
            <a:ext cx="2972215" cy="609685"/>
          </a:xfrm>
        </p:spPr>
      </p:pic>
      <p:pic>
        <p:nvPicPr>
          <p:cNvPr id="7" name="Resim 6">
            <a:extLst>
              <a:ext uri="{FF2B5EF4-FFF2-40B4-BE49-F238E27FC236}">
                <a16:creationId xmlns:a16="http://schemas.microsoft.com/office/drawing/2014/main" id="{A8500148-C2A4-4CF1-AEA5-778B6FA39B96}"/>
              </a:ext>
            </a:extLst>
          </p:cNvPr>
          <p:cNvPicPr>
            <a:picLocks noChangeAspect="1"/>
          </p:cNvPicPr>
          <p:nvPr/>
        </p:nvPicPr>
        <p:blipFill>
          <a:blip r:embed="rId3"/>
          <a:stretch>
            <a:fillRect/>
          </a:stretch>
        </p:blipFill>
        <p:spPr>
          <a:xfrm>
            <a:off x="7012796" y="2384084"/>
            <a:ext cx="2876951" cy="2810267"/>
          </a:xfrm>
          <a:prstGeom prst="rect">
            <a:avLst/>
          </a:prstGeom>
        </p:spPr>
      </p:pic>
      <p:sp>
        <p:nvSpPr>
          <p:cNvPr id="8" name="Metin kutusu 7">
            <a:extLst>
              <a:ext uri="{FF2B5EF4-FFF2-40B4-BE49-F238E27FC236}">
                <a16:creationId xmlns:a16="http://schemas.microsoft.com/office/drawing/2014/main" id="{DE44ED49-6FC2-4805-BE8A-F4F86A792B9D}"/>
              </a:ext>
            </a:extLst>
          </p:cNvPr>
          <p:cNvSpPr txBox="1"/>
          <p:nvPr/>
        </p:nvSpPr>
        <p:spPr>
          <a:xfrm>
            <a:off x="1182126" y="4582525"/>
            <a:ext cx="5303055" cy="1477328"/>
          </a:xfrm>
          <a:prstGeom prst="rect">
            <a:avLst/>
          </a:prstGeom>
          <a:noFill/>
        </p:spPr>
        <p:txBody>
          <a:bodyPr wrap="none" rtlCol="0">
            <a:spAutoFit/>
          </a:bodyPr>
          <a:lstStyle/>
          <a:p>
            <a:r>
              <a:rPr lang="tr-TR"/>
              <a:t>Veri önişleme sonrası veri setinde</a:t>
            </a:r>
          </a:p>
          <a:p>
            <a:r>
              <a:rPr lang="tr-TR"/>
              <a:t> obje tipi veri kalmadığı gözlenmiştir. Fakat </a:t>
            </a:r>
          </a:p>
          <a:p>
            <a:r>
              <a:rPr lang="tr-TR"/>
              <a:t>'</a:t>
            </a:r>
            <a:r>
              <a:rPr lang="tr-TR" err="1"/>
              <a:t>Location</a:t>
            </a:r>
            <a:r>
              <a:rPr lang="tr-TR"/>
              <a:t>' , '</a:t>
            </a:r>
            <a:r>
              <a:rPr lang="tr-TR" err="1"/>
              <a:t>WindGustDir</a:t>
            </a:r>
            <a:r>
              <a:rPr lang="tr-TR"/>
              <a:t>' ve 'WindDir9am’ verileri </a:t>
            </a:r>
          </a:p>
          <a:p>
            <a:r>
              <a:rPr lang="tr-TR" err="1"/>
              <a:t>Ordinal</a:t>
            </a:r>
            <a:r>
              <a:rPr lang="tr-TR"/>
              <a:t> değil nominal veriler içermektedir. Bu </a:t>
            </a:r>
            <a:r>
              <a:rPr lang="tr-TR" err="1"/>
              <a:t>yü</a:t>
            </a:r>
            <a:endParaRPr lang="tr-TR"/>
          </a:p>
          <a:p>
            <a:r>
              <a:rPr lang="tr-TR" err="1"/>
              <a:t>zden</a:t>
            </a:r>
            <a:r>
              <a:rPr lang="tr-TR"/>
              <a:t> bu veriler vektör biçimine </a:t>
            </a:r>
            <a:r>
              <a:rPr lang="tr-TR" err="1"/>
              <a:t>dönüştürelecektir</a:t>
            </a:r>
            <a:r>
              <a:rPr lang="tr-TR"/>
              <a:t>.</a:t>
            </a:r>
          </a:p>
        </p:txBody>
      </p:sp>
    </p:spTree>
    <p:extLst>
      <p:ext uri="{BB962C8B-B14F-4D97-AF65-F5344CB8AC3E}">
        <p14:creationId xmlns:p14="http://schemas.microsoft.com/office/powerpoint/2010/main" val="16111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AD81FE22-702F-4113-B6E8-2D6D9A643C2E}"/>
              </a:ext>
            </a:extLst>
          </p:cNvPr>
          <p:cNvSpPr>
            <a:spLocks noGrp="1"/>
          </p:cNvSpPr>
          <p:nvPr>
            <p:ph type="title"/>
          </p:nvPr>
        </p:nvSpPr>
        <p:spPr>
          <a:xfrm>
            <a:off x="6088653" y="725951"/>
            <a:ext cx="4927425" cy="1938525"/>
          </a:xfrm>
        </p:spPr>
        <p:txBody>
          <a:bodyPr>
            <a:normAutofit/>
          </a:bodyPr>
          <a:lstStyle/>
          <a:p>
            <a:pPr>
              <a:lnSpc>
                <a:spcPct val="90000"/>
              </a:lnSpc>
            </a:pPr>
            <a:r>
              <a:rPr lang="tr-TR" b="1">
                <a:latin typeface="Helvetica Neue"/>
              </a:rPr>
              <a:t>Veri Setinin </a:t>
            </a:r>
            <a:r>
              <a:rPr lang="tr-TR" b="1" i="0">
                <a:effectLst/>
                <a:latin typeface="Helvetica Neue"/>
              </a:rPr>
              <a:t>Tanıtılması</a:t>
            </a:r>
            <a:br>
              <a:rPr lang="tr-TR" b="1" i="0">
                <a:effectLst/>
                <a:latin typeface="Helvetica Neue"/>
              </a:rPr>
            </a:br>
            <a:endParaRPr lang="tr-TR"/>
          </a:p>
        </p:txBody>
      </p:sp>
      <p:sp>
        <p:nvSpPr>
          <p:cNvPr id="5" name="Rectangle 2">
            <a:extLst>
              <a:ext uri="{FF2B5EF4-FFF2-40B4-BE49-F238E27FC236}">
                <a16:creationId xmlns:a16="http://schemas.microsoft.com/office/drawing/2014/main" id="{9BA6E982-EAD9-49AD-9F95-7A8C3CCA2DA9}"/>
              </a:ext>
            </a:extLst>
          </p:cNvPr>
          <p:cNvSpPr>
            <a:spLocks noGrp="1" noChangeArrowheads="1"/>
          </p:cNvSpPr>
          <p:nvPr>
            <p:ph idx="1"/>
          </p:nvPr>
        </p:nvSpPr>
        <p:spPr bwMode="auto">
          <a:xfrm>
            <a:off x="6088653" y="2886116"/>
            <a:ext cx="4927425" cy="324593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000" b="0" i="0" u="none" strike="noStrike" cap="none" normalizeH="0" baseline="0">
                <a:ln>
                  <a:noFill/>
                </a:ln>
                <a:effectLst/>
                <a:latin typeface="Courier New" panose="02070309020205020404" pitchFamily="49" charset="0"/>
              </a:rPr>
              <a:t>Problem </a:t>
            </a:r>
            <a:r>
              <a:rPr kumimoji="0" lang="tr-TR" altLang="tr-TR" sz="1000" b="0" i="0" u="none" strike="noStrike" cap="none" normalizeH="0" baseline="0" err="1">
                <a:ln>
                  <a:noFill/>
                </a:ln>
                <a:effectLst/>
                <a:latin typeface="Courier New" panose="02070309020205020404" pitchFamily="49" charset="0"/>
              </a:rPr>
              <a:t>Austuralya</a:t>
            </a:r>
            <a:r>
              <a:rPr kumimoji="0" lang="tr-TR" altLang="tr-TR" sz="1000" b="0" i="0" u="none" strike="noStrike" cap="none" normalizeH="0" baseline="0">
                <a:ln>
                  <a:noFill/>
                </a:ln>
                <a:effectLst/>
                <a:latin typeface="Courier New" panose="02070309020205020404" pitchFamily="49" charset="0"/>
              </a:rPr>
              <a:t> da farklı </a:t>
            </a:r>
            <a:r>
              <a:rPr kumimoji="0" lang="tr-TR" altLang="tr-TR" sz="1000" b="0" i="0" u="none" strike="noStrike" cap="none" normalizeH="0" baseline="0" err="1">
                <a:ln>
                  <a:noFill/>
                </a:ln>
                <a:effectLst/>
                <a:latin typeface="Courier New" panose="02070309020205020404" pitchFamily="49" charset="0"/>
              </a:rPr>
              <a:t>lokasyonlara</a:t>
            </a:r>
            <a:r>
              <a:rPr kumimoji="0" lang="tr-TR" altLang="tr-TR" sz="1000" b="0" i="0" u="none" strike="noStrike" cap="none" normalizeH="0" baseline="0">
                <a:ln>
                  <a:noFill/>
                </a:ln>
                <a:effectLst/>
                <a:latin typeface="Courier New" panose="02070309020205020404" pitchFamily="49" charset="0"/>
              </a:rPr>
              <a:t> yerleştirilmiş sensor verilerini içermektedir. Problemin Amacı </a:t>
            </a:r>
            <a:r>
              <a:rPr kumimoji="0" lang="tr-TR" altLang="tr-TR" sz="1000" b="0" i="0" u="none" strike="noStrike" cap="none" normalizeH="0" baseline="0" err="1">
                <a:ln>
                  <a:noFill/>
                </a:ln>
                <a:effectLst/>
                <a:latin typeface="Courier New" panose="02070309020205020404" pitchFamily="49" charset="0"/>
              </a:rPr>
              <a:t>sensörden</a:t>
            </a:r>
            <a:r>
              <a:rPr kumimoji="0" lang="tr-TR" altLang="tr-TR" sz="1000" b="0" i="0" u="none" strike="noStrike" cap="none" normalizeH="0" baseline="0">
                <a:ln>
                  <a:noFill/>
                </a:ln>
                <a:effectLst/>
                <a:latin typeface="Courier New" panose="02070309020205020404" pitchFamily="49" charset="0"/>
              </a:rPr>
              <a:t> alınan veriler ışığında ertesi gün yağmur yağıp yağmayacağını öngörmektir. Eğer '</a:t>
            </a:r>
            <a:r>
              <a:rPr kumimoji="0" lang="tr-TR" altLang="tr-TR" sz="1000" b="0" i="0" u="none" strike="noStrike" cap="none" normalizeH="0" baseline="0" err="1">
                <a:ln>
                  <a:noFill/>
                </a:ln>
                <a:effectLst/>
                <a:latin typeface="Courier New" panose="02070309020205020404" pitchFamily="49" charset="0"/>
              </a:rPr>
              <a:t>RainTomorrow</a:t>
            </a:r>
            <a:r>
              <a:rPr kumimoji="0" lang="tr-TR" altLang="tr-TR" sz="1000" b="0" i="0" u="none" strike="noStrike" cap="none" normalizeH="0" baseline="0">
                <a:ln>
                  <a:noFill/>
                </a:ln>
                <a:effectLst/>
                <a:latin typeface="Courier New" panose="02070309020205020404" pitchFamily="49" charset="0"/>
              </a:rPr>
              <a:t>' sütunundaki değişken '</a:t>
            </a:r>
            <a:r>
              <a:rPr kumimoji="0" lang="tr-TR" altLang="tr-TR" sz="1000" b="0" i="0" u="none" strike="noStrike" cap="none" normalizeH="0" baseline="0" err="1">
                <a:ln>
                  <a:noFill/>
                </a:ln>
                <a:effectLst/>
                <a:latin typeface="Courier New" panose="02070309020205020404" pitchFamily="49" charset="0"/>
              </a:rPr>
              <a:t>Yes</a:t>
            </a:r>
            <a:r>
              <a:rPr kumimoji="0" lang="tr-TR" altLang="tr-TR" sz="1000" b="0" i="0" u="none" strike="noStrike" cap="none" normalizeH="0" baseline="0">
                <a:ln>
                  <a:noFill/>
                </a:ln>
                <a:effectLst/>
                <a:latin typeface="Courier New" panose="02070309020205020404" pitchFamily="49" charset="0"/>
              </a:rPr>
              <a:t>' değerini alıyorsa gün içerisinde 1mm ya da daha fazla yağmur yağdığı anlamına gelmektedir. '</a:t>
            </a:r>
            <a:r>
              <a:rPr kumimoji="0" lang="tr-TR" altLang="tr-TR" sz="1000" b="0" i="0" u="none" strike="noStrike" cap="none" normalizeH="0" baseline="0" err="1">
                <a:ln>
                  <a:noFill/>
                </a:ln>
                <a:effectLst/>
                <a:latin typeface="Courier New" panose="02070309020205020404" pitchFamily="49" charset="0"/>
              </a:rPr>
              <a:t>Rainfall</a:t>
            </a:r>
            <a:r>
              <a:rPr kumimoji="0" lang="tr-TR" altLang="tr-TR" sz="1000" b="0" i="0" u="none" strike="noStrike" cap="none" normalizeH="0" baseline="0">
                <a:ln>
                  <a:noFill/>
                </a:ln>
                <a:effectLst/>
                <a:latin typeface="Courier New" panose="02070309020205020404" pitchFamily="49" charset="0"/>
              </a:rPr>
              <a:t>' sütunundaki değişken 'No' değerini alıyorsa, 1mm ya da daha az yağmur yağdığı anlamına gelmektedir. Hedef değişkeni "0" ve "1" arası değer aldığından (</a:t>
            </a:r>
            <a:r>
              <a:rPr kumimoji="0" lang="tr-TR" altLang="tr-TR" sz="1000" b="0" i="0" u="none" strike="noStrike" cap="none" normalizeH="0" baseline="0" err="1">
                <a:ln>
                  <a:noFill/>
                </a:ln>
                <a:effectLst/>
                <a:latin typeface="Courier New" panose="02070309020205020404" pitchFamily="49" charset="0"/>
              </a:rPr>
              <a:t>Binary</a:t>
            </a:r>
            <a:r>
              <a:rPr kumimoji="0" lang="tr-TR" altLang="tr-TR" sz="1000" b="0" i="0" u="none" strike="noStrike" cap="none" normalizeH="0" baseline="0">
                <a:ln>
                  <a:noFill/>
                </a:ln>
                <a:effectLst/>
                <a:latin typeface="Courier New" panose="02070309020205020404" pitchFamily="49" charset="0"/>
              </a:rPr>
              <a:t>) problemin </a:t>
            </a:r>
            <a:r>
              <a:rPr kumimoji="0" lang="tr-TR" altLang="tr-TR" sz="1000" b="0" i="0" u="none" strike="noStrike" cap="none" normalizeH="0" baseline="0" err="1">
                <a:ln>
                  <a:noFill/>
                </a:ln>
                <a:effectLst/>
                <a:latin typeface="Courier New" panose="02070309020205020404" pitchFamily="49" charset="0"/>
              </a:rPr>
              <a:t>logictic</a:t>
            </a:r>
            <a:r>
              <a:rPr kumimoji="0" lang="tr-TR" altLang="tr-TR" sz="1000" b="0" i="0" u="none" strike="noStrike" cap="none" normalizeH="0" baseline="0">
                <a:ln>
                  <a:noFill/>
                </a:ln>
                <a:effectLst/>
                <a:latin typeface="Courier New" panose="02070309020205020404" pitchFamily="49" charset="0"/>
              </a:rPr>
              <a:t> regresyon ve </a:t>
            </a:r>
            <a:r>
              <a:rPr kumimoji="0" lang="tr-TR" altLang="tr-TR" sz="1000" b="0" i="0" u="none" strike="noStrike" cap="none" normalizeH="0" baseline="0" err="1">
                <a:ln>
                  <a:noFill/>
                </a:ln>
                <a:effectLst/>
                <a:latin typeface="Courier New" panose="02070309020205020404" pitchFamily="49" charset="0"/>
              </a:rPr>
              <a:t>xgboost</a:t>
            </a:r>
            <a:r>
              <a:rPr kumimoji="0" lang="tr-TR" altLang="tr-TR" sz="1000" b="0" i="0" u="none" strike="noStrike" cap="none" normalizeH="0" baseline="0">
                <a:ln>
                  <a:noFill/>
                </a:ln>
                <a:effectLst/>
                <a:latin typeface="Courier New" panose="02070309020205020404" pitchFamily="49" charset="0"/>
              </a:rPr>
              <a:t> yöntemleri ile ele alınması uygun görülmüştür.</a:t>
            </a:r>
            <a:r>
              <a:rPr kumimoji="0" lang="tr-TR" altLang="tr-TR" sz="1000" b="0" i="0" u="none" strike="noStrike" cap="none" normalizeH="0" baseline="0">
                <a:ln>
                  <a:noFill/>
                </a:ln>
                <a:effectLst/>
              </a:rPr>
              <a:t> </a:t>
            </a:r>
            <a:endParaRPr kumimoji="0" lang="tr-TR" altLang="tr-TR" sz="1000" b="0" i="0" u="none" strike="noStrike" cap="none" normalizeH="0" baseline="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FD8C85AB-948D-44D1-8407-B1C6BEC29B09}"/>
              </a:ext>
            </a:extLst>
          </p:cNvPr>
          <p:cNvPicPr>
            <a:picLocks noChangeAspect="1"/>
          </p:cNvPicPr>
          <p:nvPr/>
        </p:nvPicPr>
        <p:blipFill rotWithShape="1">
          <a:blip r:embed="rId2"/>
          <a:srcRect l="35526" r="16238"/>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786037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C698A05E-1209-4944-B661-AB466FF3A074}"/>
              </a:ext>
            </a:extLst>
          </p:cNvPr>
          <p:cNvSpPr>
            <a:spLocks noGrp="1"/>
          </p:cNvSpPr>
          <p:nvPr>
            <p:ph type="title"/>
          </p:nvPr>
        </p:nvSpPr>
        <p:spPr>
          <a:xfrm>
            <a:off x="691079" y="725952"/>
            <a:ext cx="4038652" cy="2266630"/>
          </a:xfrm>
        </p:spPr>
        <p:txBody>
          <a:bodyPr>
            <a:normAutofit fontScale="90000"/>
          </a:bodyPr>
          <a:lstStyle/>
          <a:p>
            <a:r>
              <a:rPr lang="tr-TR"/>
              <a:t>Sayısal Verilere Dönüştürülen Değerlerin Vektörlere Dönüştürülmesi</a:t>
            </a:r>
          </a:p>
        </p:txBody>
      </p:sp>
      <p:sp>
        <p:nvSpPr>
          <p:cNvPr id="9" name="Content Placeholder 8">
            <a:extLst>
              <a:ext uri="{FF2B5EF4-FFF2-40B4-BE49-F238E27FC236}">
                <a16:creationId xmlns:a16="http://schemas.microsoft.com/office/drawing/2014/main" id="{EF2401A0-B854-40BC-ABAB-A10529FEDFD4}"/>
              </a:ext>
            </a:extLst>
          </p:cNvPr>
          <p:cNvSpPr>
            <a:spLocks noGrp="1"/>
          </p:cNvSpPr>
          <p:nvPr>
            <p:ph idx="1"/>
          </p:nvPr>
        </p:nvSpPr>
        <p:spPr>
          <a:xfrm>
            <a:off x="691079" y="3128757"/>
            <a:ext cx="4038652" cy="3276824"/>
          </a:xfrm>
        </p:spPr>
        <p:txBody>
          <a:bodyPr>
            <a:normAutofit/>
          </a:bodyPr>
          <a:lstStyle/>
          <a:p>
            <a:r>
              <a:rPr lang="tr-TR"/>
              <a:t>Yandaki kod bloklarında veri setinde bulunan '</a:t>
            </a:r>
            <a:r>
              <a:rPr lang="tr-TR" err="1"/>
              <a:t>Location</a:t>
            </a:r>
            <a:r>
              <a:rPr lang="tr-TR"/>
              <a:t>' , '</a:t>
            </a:r>
            <a:r>
              <a:rPr lang="tr-TR" err="1"/>
              <a:t>WindGustDir</a:t>
            </a:r>
            <a:r>
              <a:rPr lang="tr-TR"/>
              <a:t>' ve 'WindDir9am’ özellikleri vektör biçimine dönüştürülmüştür. Fakat bu dönüşüm sırasında kukla değişken tuzağına dikkat edilmiştir. </a:t>
            </a:r>
            <a:endParaRPr lang="en-US"/>
          </a:p>
        </p:txBody>
      </p:sp>
      <p:pic>
        <p:nvPicPr>
          <p:cNvPr id="5" name="İçerik Yer Tutucusu 4">
            <a:extLst>
              <a:ext uri="{FF2B5EF4-FFF2-40B4-BE49-F238E27FC236}">
                <a16:creationId xmlns:a16="http://schemas.microsoft.com/office/drawing/2014/main" id="{FD70A44D-4643-4B2E-928D-7F038A33FC8D}"/>
              </a:ext>
            </a:extLst>
          </p:cNvPr>
          <p:cNvPicPr>
            <a:picLocks noChangeAspect="1"/>
          </p:cNvPicPr>
          <p:nvPr/>
        </p:nvPicPr>
        <p:blipFill>
          <a:blip r:embed="rId2"/>
          <a:stretch>
            <a:fillRect/>
          </a:stretch>
        </p:blipFill>
        <p:spPr>
          <a:xfrm>
            <a:off x="5099478" y="725952"/>
            <a:ext cx="6401443" cy="3074216"/>
          </a:xfrm>
          <a:prstGeom prst="rect">
            <a:avLst/>
          </a:prstGeom>
        </p:spPr>
      </p:pic>
      <p:sp>
        <p:nvSpPr>
          <p:cNvPr id="6" name="Metin kutusu 5">
            <a:extLst>
              <a:ext uri="{FF2B5EF4-FFF2-40B4-BE49-F238E27FC236}">
                <a16:creationId xmlns:a16="http://schemas.microsoft.com/office/drawing/2014/main" id="{1031CF6B-6A50-49DD-A103-AFA29E5FC498}"/>
              </a:ext>
            </a:extLst>
          </p:cNvPr>
          <p:cNvSpPr txBox="1"/>
          <p:nvPr/>
        </p:nvSpPr>
        <p:spPr>
          <a:xfrm>
            <a:off x="5116990" y="4545748"/>
            <a:ext cx="5934638" cy="1200329"/>
          </a:xfrm>
          <a:prstGeom prst="rect">
            <a:avLst/>
          </a:prstGeom>
          <a:noFill/>
        </p:spPr>
        <p:txBody>
          <a:bodyPr wrap="none" rtlCol="0">
            <a:spAutoFit/>
          </a:bodyPr>
          <a:lstStyle/>
          <a:p>
            <a:r>
              <a:rPr lang="tr-TR"/>
              <a:t>Kukla değişken tuzağı nedir?</a:t>
            </a:r>
          </a:p>
          <a:p>
            <a:r>
              <a:rPr lang="tr-TR"/>
              <a:t>Kukla değişken tuzağı, özellik setinde 2 den fazla kukla</a:t>
            </a:r>
          </a:p>
          <a:p>
            <a:r>
              <a:rPr lang="tr-TR"/>
              <a:t>bulunduğu durumda ortaya çıkar ve modelin öğrenmesi</a:t>
            </a:r>
          </a:p>
          <a:p>
            <a:r>
              <a:rPr lang="tr-TR"/>
              <a:t>ne doğrudan negatif etki yaratır.</a:t>
            </a:r>
          </a:p>
        </p:txBody>
      </p:sp>
    </p:spTree>
    <p:extLst>
      <p:ext uri="{BB962C8B-B14F-4D97-AF65-F5344CB8AC3E}">
        <p14:creationId xmlns:p14="http://schemas.microsoft.com/office/powerpoint/2010/main" val="125716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46">
            <a:extLst>
              <a:ext uri="{FF2B5EF4-FFF2-40B4-BE49-F238E27FC236}">
                <a16:creationId xmlns:a16="http://schemas.microsoft.com/office/drawing/2014/main" id="{389B4FDB-F9D1-4D43-B86D-51ACE9F907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037B23DA-4E0E-49BE-810E-C7637A07D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48">
              <a:extLst>
                <a:ext uri="{FF2B5EF4-FFF2-40B4-BE49-F238E27FC236}">
                  <a16:creationId xmlns:a16="http://schemas.microsoft.com/office/drawing/2014/main" id="{D65CA7FE-FCD5-47C3-92FB-F49AC69F07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AD5018E-7FB8-4FEA-AA3F-0FD36E374B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A88892-D552-45DB-8CCD-6C9A16ACF3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B1D7A35-3512-4D9A-B5D9-88E8A9395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CB0DD2-9414-48A9-BA79-D51E16632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AA1E851-0464-4EC3-8219-C796250F0A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AADBF1-0CE2-427F-BEFD-78D4E64BF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02B401-1D95-400A-8D9E-187246678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F0EAFB-F3A2-4D25-B560-F52A2590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CFFB80C-E3CE-4819-BDF0-4D68A9A0D9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B0BA09C-F68C-40C4-B9F9-9D9724CFF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C3E693F-C86C-4623-AA42-E883D6374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96482AA-F56C-40B0-8222-3F76E3CC0B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02A172B-1DBA-4520-AFAF-08E154349D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F0BAB68-600A-48AF-BBC0-D1362225C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52F0024-3921-4943-BD75-8B8E54FC8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632151-7D28-4DE9-BA72-C4FDEF1E25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6BFC43-3BCE-427B-BAC0-F42B78D05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0CDE154-7BBB-4C66-9015-97400737B9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77CCD5-EA4B-4626-BD59-A76E926500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D9CD3-DD4C-4140-9D1A-A3B5217FD5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51245D5-14B2-48E8-88BA-467904EEA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CC1EB80-3911-41A9-A8E6-5966A0E473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611626-2449-4313-BB89-F50B6E7D5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2C8FC9E-6640-4CBC-BAB7-FCBDC5634E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0DD99DF-C91C-40A4-A8BE-DDA9140A4B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F4A4E36-7BA6-445B-A7ED-470D4BFC3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35AC5C2-3974-4BD4-B657-1F17DD2CC2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0611033-3144-473A-80C6-F4FB900F93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39CA26-B170-4CA4-A8FB-61C194ADC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2A56D982-198E-436A-A2D7-B9877B370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1" y="15284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EFD21F6-1E53-49B8-8574-5036FCFFA1B8}"/>
              </a:ext>
            </a:extLst>
          </p:cNvPr>
          <p:cNvSpPr>
            <a:spLocks noGrp="1"/>
          </p:cNvSpPr>
          <p:nvPr>
            <p:ph type="title"/>
          </p:nvPr>
        </p:nvSpPr>
        <p:spPr>
          <a:xfrm>
            <a:off x="691077" y="725952"/>
            <a:ext cx="10811122" cy="1930811"/>
          </a:xfrm>
        </p:spPr>
        <p:txBody>
          <a:bodyPr vert="horz" lIns="91440" tIns="45720" rIns="91440" bIns="45720" rtlCol="0" anchor="ctr">
            <a:normAutofit/>
          </a:bodyPr>
          <a:lstStyle/>
          <a:p>
            <a:r>
              <a:rPr lang="en-US" sz="5400"/>
              <a:t>Veri Setinin Eğitim ve Test Olarak Ayrılması</a:t>
            </a:r>
          </a:p>
        </p:txBody>
      </p:sp>
      <p:pic>
        <p:nvPicPr>
          <p:cNvPr id="5" name="İçerik Yer Tutucusu 4">
            <a:extLst>
              <a:ext uri="{FF2B5EF4-FFF2-40B4-BE49-F238E27FC236}">
                <a16:creationId xmlns:a16="http://schemas.microsoft.com/office/drawing/2014/main" id="{D79F7CBA-73AB-43AC-A018-DAA3F2ADC466}"/>
              </a:ext>
            </a:extLst>
          </p:cNvPr>
          <p:cNvPicPr>
            <a:picLocks noGrp="1" noChangeAspect="1"/>
          </p:cNvPicPr>
          <p:nvPr>
            <p:ph idx="1"/>
          </p:nvPr>
        </p:nvPicPr>
        <p:blipFill>
          <a:blip r:embed="rId2">
            <a:alphaModFix/>
          </a:blip>
          <a:stretch>
            <a:fillRect/>
          </a:stretch>
        </p:blipFill>
        <p:spPr>
          <a:xfrm>
            <a:off x="716814" y="3840555"/>
            <a:ext cx="5620728" cy="1321769"/>
          </a:xfrm>
          <a:prstGeom prst="rect">
            <a:avLst/>
          </a:prstGeom>
        </p:spPr>
      </p:pic>
    </p:spTree>
    <p:extLst>
      <p:ext uri="{BB962C8B-B14F-4D97-AF65-F5344CB8AC3E}">
        <p14:creationId xmlns:p14="http://schemas.microsoft.com/office/powerpoint/2010/main" val="373042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F3CF2075-6CB3-4F51-8535-A2FD58161D07}"/>
              </a:ext>
            </a:extLst>
          </p:cNvPr>
          <p:cNvSpPr>
            <a:spLocks noGrp="1"/>
          </p:cNvSpPr>
          <p:nvPr>
            <p:ph type="title"/>
          </p:nvPr>
        </p:nvSpPr>
        <p:spPr>
          <a:xfrm>
            <a:off x="691078" y="722903"/>
            <a:ext cx="3930417" cy="2479772"/>
          </a:xfrm>
        </p:spPr>
        <p:txBody>
          <a:bodyPr vert="horz" lIns="91440" tIns="45720" rIns="91440" bIns="45720" rtlCol="0" anchor="b">
            <a:normAutofit fontScale="90000"/>
          </a:bodyPr>
          <a:lstStyle/>
          <a:p>
            <a:r>
              <a:rPr lang="tr-TR" sz="5400"/>
              <a:t>Eğitim ve Test Veri Setinin Dengesizliği</a:t>
            </a:r>
            <a:endParaRPr lang="en-US" sz="5400"/>
          </a:p>
        </p:txBody>
      </p:sp>
      <p:pic>
        <p:nvPicPr>
          <p:cNvPr id="5" name="İçerik Yer Tutucusu 4">
            <a:extLst>
              <a:ext uri="{FF2B5EF4-FFF2-40B4-BE49-F238E27FC236}">
                <a16:creationId xmlns:a16="http://schemas.microsoft.com/office/drawing/2014/main" id="{8460BDE8-CD23-4BCE-B3A8-67DF937EA9ED}"/>
              </a:ext>
            </a:extLst>
          </p:cNvPr>
          <p:cNvPicPr>
            <a:picLocks noGrp="1" noChangeAspect="1"/>
          </p:cNvPicPr>
          <p:nvPr>
            <p:ph idx="1"/>
          </p:nvPr>
        </p:nvPicPr>
        <p:blipFill>
          <a:blip r:embed="rId2"/>
          <a:stretch>
            <a:fillRect/>
          </a:stretch>
        </p:blipFill>
        <p:spPr>
          <a:xfrm>
            <a:off x="5106340" y="887835"/>
            <a:ext cx="6382411" cy="5074016"/>
          </a:xfrm>
          <a:prstGeom prst="rect">
            <a:avLst/>
          </a:prstGeom>
        </p:spPr>
      </p:pic>
      <p:pic>
        <p:nvPicPr>
          <p:cNvPr id="7" name="Resim 6">
            <a:extLst>
              <a:ext uri="{FF2B5EF4-FFF2-40B4-BE49-F238E27FC236}">
                <a16:creationId xmlns:a16="http://schemas.microsoft.com/office/drawing/2014/main" id="{2B5F5C45-D30A-4053-900D-D684A2349B17}"/>
              </a:ext>
            </a:extLst>
          </p:cNvPr>
          <p:cNvPicPr>
            <a:picLocks noChangeAspect="1"/>
          </p:cNvPicPr>
          <p:nvPr/>
        </p:nvPicPr>
        <p:blipFill>
          <a:blip r:embed="rId3"/>
          <a:stretch>
            <a:fillRect/>
          </a:stretch>
        </p:blipFill>
        <p:spPr>
          <a:xfrm>
            <a:off x="1207285" y="4390211"/>
            <a:ext cx="2010056" cy="476316"/>
          </a:xfrm>
          <a:prstGeom prst="rect">
            <a:avLst/>
          </a:prstGeom>
        </p:spPr>
      </p:pic>
      <p:pic>
        <p:nvPicPr>
          <p:cNvPr id="4" name="Resim 3">
            <a:extLst>
              <a:ext uri="{FF2B5EF4-FFF2-40B4-BE49-F238E27FC236}">
                <a16:creationId xmlns:a16="http://schemas.microsoft.com/office/drawing/2014/main" id="{20B64D47-43B3-47F5-9A8B-521C71ABDEAF}"/>
              </a:ext>
            </a:extLst>
          </p:cNvPr>
          <p:cNvPicPr>
            <a:picLocks noChangeAspect="1"/>
          </p:cNvPicPr>
          <p:nvPr/>
        </p:nvPicPr>
        <p:blipFill>
          <a:blip r:embed="rId4"/>
          <a:stretch>
            <a:fillRect/>
          </a:stretch>
        </p:blipFill>
        <p:spPr>
          <a:xfrm>
            <a:off x="1169071" y="3428996"/>
            <a:ext cx="2048270" cy="724443"/>
          </a:xfrm>
          <a:prstGeom prst="rect">
            <a:avLst/>
          </a:prstGeom>
        </p:spPr>
      </p:pic>
    </p:spTree>
    <p:extLst>
      <p:ext uri="{BB962C8B-B14F-4D97-AF65-F5344CB8AC3E}">
        <p14:creationId xmlns:p14="http://schemas.microsoft.com/office/powerpoint/2010/main" val="301023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1">
            <a:extLst>
              <a:ext uri="{FF2B5EF4-FFF2-40B4-BE49-F238E27FC236}">
                <a16:creationId xmlns:a16="http://schemas.microsoft.com/office/drawing/2014/main" id="{9E563D02-5328-4A3D-99E9-13294D710F52}"/>
              </a:ext>
            </a:extLst>
          </p:cNvPr>
          <p:cNvSpPr>
            <a:spLocks noGrp="1" noChangeArrowheads="1"/>
          </p:cNvSpPr>
          <p:nvPr>
            <p:ph idx="1"/>
          </p:nvPr>
        </p:nvSpPr>
        <p:spPr bwMode="auto">
          <a:xfrm>
            <a:off x="1202548" y="2340129"/>
            <a:ext cx="8817702" cy="383683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400" b="0" i="0" u="none" strike="noStrike" cap="none" normalizeH="0" baseline="0">
                <a:ln>
                  <a:noFill/>
                </a:ln>
                <a:effectLst/>
                <a:latin typeface="Helvetica Neue"/>
              </a:rPr>
              <a:t>Veri seti eğitim ve test setine ayrıldıktan sonra veri setinin dengeli olup olmadığına bakılması, tutarlı bir analiz için gerekliliktir. Grafiklerden görüldüğü üzere veri seti dengesizdir. Dengesizlikle başa çıkmak için başlıca 2 yöntem bulunmaktadır. Bunlar;</a:t>
            </a:r>
            <a:endParaRPr kumimoji="0" lang="tr-TR" altLang="tr-TR" sz="1400" b="0" i="0" u="none" strike="noStrike" cap="none" normalizeH="0" baseline="0">
              <a:ln>
                <a:noFill/>
              </a:ln>
              <a:effectLst/>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tr-TR" altLang="tr-TR" sz="1400" b="0" i="0" u="none" strike="noStrike" cap="none" normalizeH="0" baseline="0" err="1">
                <a:ln>
                  <a:noFill/>
                </a:ln>
                <a:effectLst/>
                <a:latin typeface="Helvetica Neue"/>
              </a:rPr>
              <a:t>Undersampling</a:t>
            </a:r>
            <a:endParaRPr kumimoji="0" lang="tr-TR" altLang="tr-TR" sz="1400" b="0" i="0" u="none" strike="noStrike" cap="none" normalizeH="0" baseline="0">
              <a:ln>
                <a:noFill/>
              </a:ln>
              <a:effectLst/>
              <a:latin typeface="Helvetica Neue"/>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tr-TR" altLang="tr-TR" sz="1400" b="0" i="0" u="none" strike="noStrike" cap="none" normalizeH="0" baseline="0" err="1">
                <a:ln>
                  <a:noFill/>
                </a:ln>
                <a:effectLst/>
                <a:latin typeface="Helvetica Neue"/>
              </a:rPr>
              <a:t>Oversampling</a:t>
            </a:r>
            <a:endParaRPr kumimoji="0" lang="tr-TR" altLang="tr-TR" sz="1400" b="0" i="0" u="none" strike="noStrike" cap="none" normalizeH="0" baseline="0">
              <a:ln>
                <a:noFill/>
              </a:ln>
              <a:effectLst/>
              <a:latin typeface="Helvetica Neue"/>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400" b="0" i="0" u="none" strike="noStrike" cap="none" normalizeH="0" baseline="0">
                <a:ln>
                  <a:noFill/>
                </a:ln>
                <a:effectLst/>
                <a:latin typeface="Helvetica Neue"/>
              </a:rPr>
              <a:t>Bu veri setinde </a:t>
            </a:r>
            <a:r>
              <a:rPr kumimoji="0" lang="tr-TR" altLang="tr-TR" sz="1400" b="0" i="0" u="none" strike="noStrike" cap="none" normalizeH="0" baseline="0" err="1">
                <a:ln>
                  <a:noFill/>
                </a:ln>
                <a:effectLst/>
                <a:latin typeface="Helvetica Neue"/>
              </a:rPr>
              <a:t>oversampling</a:t>
            </a:r>
            <a:r>
              <a:rPr kumimoji="0" lang="tr-TR" altLang="tr-TR" sz="1400" b="0" i="0" u="none" strike="noStrike" cap="none" normalizeH="0" baseline="0">
                <a:ln>
                  <a:noFill/>
                </a:ln>
                <a:effectLst/>
                <a:latin typeface="Helvetica Neue"/>
              </a:rPr>
              <a:t> yöntemlerinden biri olan </a:t>
            </a:r>
            <a:r>
              <a:rPr kumimoji="0" lang="tr-TR" altLang="tr-TR" sz="1400" b="0" i="0" u="none" strike="noStrike" cap="none" normalizeH="0" baseline="0" err="1">
                <a:ln>
                  <a:noFill/>
                </a:ln>
                <a:effectLst/>
                <a:latin typeface="Helvetica Neue"/>
              </a:rPr>
              <a:t>smote</a:t>
            </a:r>
            <a:r>
              <a:rPr kumimoji="0" lang="tr-TR" altLang="tr-TR" sz="1400" b="0" i="0" u="none" strike="noStrike" cap="none" normalizeH="0" baseline="0">
                <a:ln>
                  <a:noFill/>
                </a:ln>
                <a:effectLst/>
                <a:latin typeface="Helvetica Neue"/>
              </a:rPr>
              <a:t> yöntemi kullanılmıştır.</a:t>
            </a:r>
            <a:endParaRPr kumimoji="0" lang="tr-TR" altLang="tr-TR" sz="1400" b="0" i="0" u="none" strike="noStrike" cap="none" normalizeH="0" baseline="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400" b="0" i="0" u="none" strike="noStrike" cap="none" normalizeH="0" baseline="0" err="1">
                <a:ln>
                  <a:noFill/>
                </a:ln>
                <a:effectLst/>
                <a:latin typeface="Helvetica Neue"/>
              </a:rPr>
              <a:t>Smote</a:t>
            </a:r>
            <a:r>
              <a:rPr kumimoji="0" lang="tr-TR" altLang="tr-TR" sz="1400" b="0" i="0" u="none" strike="noStrike" cap="none" normalizeH="0" baseline="0">
                <a:ln>
                  <a:noFill/>
                </a:ln>
                <a:effectLst/>
                <a:latin typeface="Helvetica Neue"/>
              </a:rPr>
              <a:t> Yöntemi Nedir ?</a:t>
            </a:r>
            <a:endParaRPr kumimoji="0" lang="tr-TR" altLang="tr-TR" sz="1400" b="0" i="0" u="none" strike="noStrike" cap="none" normalizeH="0" baseline="0">
              <a:ln>
                <a:noFill/>
              </a:ln>
              <a:effectLst/>
              <a:latin typeface="Courier New" panose="02070309020205020404" pitchFamily="49" charset="0"/>
              <a:cs typeface="Courier New" panose="02070309020205020404" pitchFamily="49" charset="0"/>
            </a:endParaRPr>
          </a:p>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400" b="0" i="0" u="none" strike="noStrike" cap="none" normalizeH="0" baseline="0">
                <a:ln>
                  <a:noFill/>
                </a:ln>
                <a:effectLst/>
                <a:latin typeface="Courier New" panose="02070309020205020404" pitchFamily="49" charset="0"/>
                <a:cs typeface="Courier New" panose="02070309020205020404" pitchFamily="49" charset="0"/>
              </a:rPr>
              <a:t>Sentetik Azınlık Aşırı Örnekleme Yöntemi olarak Türkçeleştirilebilecek olan </a:t>
            </a:r>
            <a:r>
              <a:rPr kumimoji="0" lang="tr-TR" altLang="tr-TR" sz="1400" b="0" i="0" u="none" strike="noStrike" cap="none" normalizeH="0" baseline="0" err="1">
                <a:ln>
                  <a:noFill/>
                </a:ln>
                <a:effectLst/>
                <a:latin typeface="Courier New" panose="02070309020205020404" pitchFamily="49" charset="0"/>
                <a:cs typeface="Courier New" panose="02070309020205020404" pitchFamily="49" charset="0"/>
              </a:rPr>
              <a:t>smote</a:t>
            </a:r>
            <a:r>
              <a:rPr kumimoji="0" lang="tr-TR" altLang="tr-TR" sz="1400" b="0" i="0" u="none" strike="noStrike" cap="none" normalizeH="0" baseline="0">
                <a:ln>
                  <a:noFill/>
                </a:ln>
                <a:effectLst/>
                <a:latin typeface="Courier New" panose="02070309020205020404" pitchFamily="49" charset="0"/>
                <a:cs typeface="Courier New" panose="02070309020205020404" pitchFamily="49" charset="0"/>
              </a:rPr>
              <a:t> yöntemi, </a:t>
            </a:r>
            <a:r>
              <a:rPr kumimoji="0" lang="tr-TR" altLang="tr-TR" sz="1400" b="0" i="0" u="none" strike="noStrike" cap="none" normalizeH="0" baseline="0" err="1">
                <a:ln>
                  <a:noFill/>
                </a:ln>
                <a:effectLst/>
                <a:latin typeface="Courier New" panose="02070309020205020404" pitchFamily="49" charset="0"/>
                <a:cs typeface="Courier New" panose="02070309020205020404" pitchFamily="49" charset="0"/>
              </a:rPr>
              <a:t>öklid</a:t>
            </a:r>
            <a:r>
              <a:rPr kumimoji="0" lang="tr-TR" altLang="tr-TR" sz="1400" b="0" i="0" u="none" strike="noStrike" cap="none" normalizeH="0" baseline="0">
                <a:ln>
                  <a:noFill/>
                </a:ln>
                <a:effectLst/>
                <a:latin typeface="Courier New" panose="02070309020205020404" pitchFamily="49" charset="0"/>
                <a:cs typeface="Courier New" panose="02070309020205020404" pitchFamily="49" charset="0"/>
              </a:rPr>
              <a:t> mesafesi kullanarak uygulanan bir en yakın komşuluk algoritmasıdır. Azınlık sınıfı her bir azınlık sınıfı örnek alarak k-en yakın komşu algoritmasına göre birleştiren bir aşırı örnekleme metodudur. Gereken aşırı örnekleme miktarına bağlı olarak, en yakın yakın komşular rastgele olarak seçilir.</a:t>
            </a:r>
            <a:r>
              <a:rPr kumimoji="0" lang="tr-TR" altLang="tr-TR" sz="1400" b="0" i="0" u="none" strike="noStrike" cap="none" normalizeH="0" baseline="0">
                <a:ln>
                  <a:noFill/>
                </a:ln>
                <a:effectLst/>
              </a:rPr>
              <a:t> </a:t>
            </a:r>
            <a:endParaRPr kumimoji="0" lang="tr-TR" altLang="tr-TR" sz="14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50037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9" name="Group 88">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0" name="Straight Connector 89">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2" name="Right Triangle 121">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761B399D-CF9A-4CA8-8BBB-506FE0DBC844}"/>
              </a:ext>
            </a:extLst>
          </p:cNvPr>
          <p:cNvSpPr>
            <a:spLocks noGrp="1"/>
          </p:cNvSpPr>
          <p:nvPr>
            <p:ph type="title"/>
          </p:nvPr>
        </p:nvSpPr>
        <p:spPr>
          <a:xfrm>
            <a:off x="691079" y="725952"/>
            <a:ext cx="4038652" cy="1881178"/>
          </a:xfrm>
        </p:spPr>
        <p:txBody>
          <a:bodyPr vert="horz" lIns="91440" tIns="45720" rIns="91440" bIns="45720" rtlCol="0">
            <a:normAutofit/>
          </a:bodyPr>
          <a:lstStyle/>
          <a:p>
            <a:pPr>
              <a:lnSpc>
                <a:spcPct val="90000"/>
              </a:lnSpc>
            </a:pPr>
            <a:r>
              <a:rPr lang="en-US" sz="3100"/>
              <a:t>Veri Setinin Standardize Edilmesi ve Aşırı Örneklenmesi</a:t>
            </a:r>
          </a:p>
        </p:txBody>
      </p:sp>
      <p:pic>
        <p:nvPicPr>
          <p:cNvPr id="5" name="İçerik Yer Tutucusu 4">
            <a:extLst>
              <a:ext uri="{FF2B5EF4-FFF2-40B4-BE49-F238E27FC236}">
                <a16:creationId xmlns:a16="http://schemas.microsoft.com/office/drawing/2014/main" id="{F71E405E-C98D-41BE-8928-162270FBE3C5}"/>
              </a:ext>
            </a:extLst>
          </p:cNvPr>
          <p:cNvPicPr>
            <a:picLocks noChangeAspect="1"/>
          </p:cNvPicPr>
          <p:nvPr/>
        </p:nvPicPr>
        <p:blipFill>
          <a:blip r:embed="rId2"/>
          <a:stretch>
            <a:fillRect/>
          </a:stretch>
        </p:blipFill>
        <p:spPr>
          <a:xfrm>
            <a:off x="5106333" y="2252711"/>
            <a:ext cx="6401443" cy="2367326"/>
          </a:xfrm>
          <a:prstGeom prst="rect">
            <a:avLst/>
          </a:prstGeom>
        </p:spPr>
      </p:pic>
      <p:pic>
        <p:nvPicPr>
          <p:cNvPr id="7" name="Resim 6">
            <a:extLst>
              <a:ext uri="{FF2B5EF4-FFF2-40B4-BE49-F238E27FC236}">
                <a16:creationId xmlns:a16="http://schemas.microsoft.com/office/drawing/2014/main" id="{A8F67B79-8F9E-451F-B989-047ADA510260}"/>
              </a:ext>
            </a:extLst>
          </p:cNvPr>
          <p:cNvPicPr>
            <a:picLocks noChangeAspect="1"/>
          </p:cNvPicPr>
          <p:nvPr/>
        </p:nvPicPr>
        <p:blipFill>
          <a:blip r:embed="rId3"/>
          <a:stretch>
            <a:fillRect/>
          </a:stretch>
        </p:blipFill>
        <p:spPr>
          <a:xfrm>
            <a:off x="5088157" y="4717036"/>
            <a:ext cx="6412764" cy="512319"/>
          </a:xfrm>
          <a:prstGeom prst="rect">
            <a:avLst/>
          </a:prstGeom>
        </p:spPr>
      </p:pic>
      <p:sp>
        <p:nvSpPr>
          <p:cNvPr id="8" name="Rectangle 1">
            <a:extLst>
              <a:ext uri="{FF2B5EF4-FFF2-40B4-BE49-F238E27FC236}">
                <a16:creationId xmlns:a16="http://schemas.microsoft.com/office/drawing/2014/main" id="{E3B42668-0134-4C28-888E-72035CFF8CDB}"/>
              </a:ext>
            </a:extLst>
          </p:cNvPr>
          <p:cNvSpPr>
            <a:spLocks noGrp="1" noChangeArrowheads="1"/>
          </p:cNvSpPr>
          <p:nvPr>
            <p:ph idx="1"/>
          </p:nvPr>
        </p:nvSpPr>
        <p:spPr bwMode="auto">
          <a:xfrm>
            <a:off x="407425" y="2736954"/>
            <a:ext cx="4488206" cy="2751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Lojistik regresyon, bir sonucu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belirleyen bir veya birden fazla bağımsız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değişken bulunan veri setlerinde kullanılan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istatistiksel bir yöntemdir. Lojistik regresyonda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bağımlı değişken doğru(1) veya yanlış(0) değerini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alan verileri içermektedir. </a:t>
            </a:r>
          </a:p>
          <a:p>
            <a:pPr marL="0" indent="0" eaLnBrk="0" fontAlgn="base" hangingPunct="0">
              <a:lnSpc>
                <a:spcPct val="100000"/>
              </a:lnSpc>
              <a:spcBef>
                <a:spcPct val="0"/>
              </a:spcBef>
              <a:spcAft>
                <a:spcPct val="0"/>
              </a:spcAft>
              <a:buClrTx/>
              <a:buSzTx/>
              <a:buNone/>
            </a:pPr>
            <a:r>
              <a:rPr lang="tr-TR" altLang="tr-TR" sz="1000">
                <a:solidFill>
                  <a:srgbClr val="000000"/>
                </a:solidFill>
                <a:latin typeface="Courier New" panose="02070309020205020404" pitchFamily="49" charset="0"/>
                <a:cs typeface="Courier New" panose="02070309020205020404" pitchFamily="49" charset="0"/>
              </a:rPr>
              <a:t>Lojistik regresyonun amacı, iki yönlü karakteristiği </a:t>
            </a:r>
          </a:p>
          <a:p>
            <a:pPr marL="0" indent="0" eaLnBrk="0" fontAlgn="base" hangingPunct="0">
              <a:lnSpc>
                <a:spcPct val="100000"/>
              </a:lnSpc>
              <a:spcBef>
                <a:spcPct val="0"/>
              </a:spcBef>
              <a:spcAft>
                <a:spcPct val="0"/>
              </a:spcAft>
              <a:buClrTx/>
              <a:buSzTx/>
              <a:buNone/>
            </a:pPr>
            <a:r>
              <a:rPr lang="tr-TR" altLang="tr-TR" sz="1000">
                <a:solidFill>
                  <a:srgbClr val="000000"/>
                </a:solidFill>
                <a:latin typeface="Courier New" panose="02070309020205020404" pitchFamily="49" charset="0"/>
                <a:cs typeface="Courier New" panose="02070309020205020404" pitchFamily="49" charset="0"/>
              </a:rPr>
              <a:t>(bağımlı değişken = yanıt veya sonuç değişkeni) ile </a:t>
            </a:r>
          </a:p>
          <a:p>
            <a:pPr marL="0" indent="0" eaLnBrk="0" fontAlgn="base" hangingPunct="0">
              <a:lnSpc>
                <a:spcPct val="100000"/>
              </a:lnSpc>
              <a:spcBef>
                <a:spcPct val="0"/>
              </a:spcBef>
              <a:spcAft>
                <a:spcPct val="0"/>
              </a:spcAft>
              <a:buClrTx/>
              <a:buSzTx/>
              <a:buNone/>
            </a:pPr>
            <a:r>
              <a:rPr lang="tr-TR" altLang="tr-TR" sz="1000">
                <a:solidFill>
                  <a:srgbClr val="000000"/>
                </a:solidFill>
                <a:latin typeface="Courier New" panose="02070309020205020404" pitchFamily="49" charset="0"/>
                <a:cs typeface="Courier New" panose="02070309020205020404" pitchFamily="49" charset="0"/>
              </a:rPr>
              <a:t>ilgili bir dizi bağımsız (öngörücü veya açıklayıcı) </a:t>
            </a:r>
          </a:p>
          <a:p>
            <a:pPr marL="0" indent="0" eaLnBrk="0" fontAlgn="base" hangingPunct="0">
              <a:lnSpc>
                <a:spcPct val="100000"/>
              </a:lnSpc>
              <a:spcBef>
                <a:spcPct val="0"/>
              </a:spcBef>
              <a:spcAft>
                <a:spcPct val="0"/>
              </a:spcAft>
              <a:buClrTx/>
              <a:buSzTx/>
              <a:buNone/>
            </a:pPr>
            <a:r>
              <a:rPr lang="tr-TR" altLang="tr-TR" sz="1000">
                <a:solidFill>
                  <a:srgbClr val="000000"/>
                </a:solidFill>
                <a:latin typeface="Courier New" panose="02070309020205020404" pitchFamily="49" charset="0"/>
                <a:cs typeface="Courier New" panose="02070309020205020404" pitchFamily="49" charset="0"/>
              </a:rPr>
              <a:t>değişken arasındaki ilişkiyi tanımlamak için en uygun </a:t>
            </a:r>
          </a:p>
          <a:p>
            <a:pPr marL="0" indent="0" eaLnBrk="0" fontAlgn="base" hangingPunct="0">
              <a:lnSpc>
                <a:spcPct val="100000"/>
              </a:lnSpc>
              <a:spcBef>
                <a:spcPct val="0"/>
              </a:spcBef>
              <a:spcAft>
                <a:spcPct val="0"/>
              </a:spcAft>
              <a:buClrTx/>
              <a:buSzTx/>
              <a:buNone/>
            </a:pPr>
            <a:r>
              <a:rPr lang="tr-TR" altLang="tr-TR" sz="1000">
                <a:solidFill>
                  <a:srgbClr val="000000"/>
                </a:solidFill>
                <a:latin typeface="Courier New" panose="02070309020205020404" pitchFamily="49" charset="0"/>
                <a:cs typeface="Courier New" panose="02070309020205020404" pitchFamily="49" charset="0"/>
              </a:rPr>
              <a:t>modeli bulmaktır.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a:ln>
                  <a:noFill/>
                </a:ln>
                <a:solidFill>
                  <a:schemeClr val="tx1"/>
                </a:solidFill>
                <a:effectLst/>
              </a:rPr>
              <a:t> </a:t>
            </a:r>
            <a:endParaRPr kumimoji="0" lang="tr-TR" altLang="tr-TR" sz="1800" b="0" i="0" u="none" strike="noStrike" cap="none" normalizeH="0" baseline="0">
              <a:ln>
                <a:noFill/>
              </a:ln>
              <a:solidFill>
                <a:schemeClr val="tx1"/>
              </a:solidFill>
              <a:effectLst/>
              <a:latin typeface="Arial" panose="020B0604020202020204" pitchFamily="34" charset="0"/>
            </a:endParaRPr>
          </a:p>
        </p:txBody>
      </p:sp>
      <p:pic>
        <p:nvPicPr>
          <p:cNvPr id="9" name="Resim 8">
            <a:extLst>
              <a:ext uri="{FF2B5EF4-FFF2-40B4-BE49-F238E27FC236}">
                <a16:creationId xmlns:a16="http://schemas.microsoft.com/office/drawing/2014/main" id="{A374FF7F-11D7-4F51-A689-ADA25F6A7E8F}"/>
              </a:ext>
            </a:extLst>
          </p:cNvPr>
          <p:cNvPicPr>
            <a:picLocks noChangeAspect="1"/>
          </p:cNvPicPr>
          <p:nvPr/>
        </p:nvPicPr>
        <p:blipFill>
          <a:blip r:embed="rId4"/>
          <a:stretch>
            <a:fillRect/>
          </a:stretch>
        </p:blipFill>
        <p:spPr>
          <a:xfrm>
            <a:off x="5088157" y="1125027"/>
            <a:ext cx="6376934" cy="304843"/>
          </a:xfrm>
          <a:prstGeom prst="rect">
            <a:avLst/>
          </a:prstGeom>
        </p:spPr>
      </p:pic>
      <p:pic>
        <p:nvPicPr>
          <p:cNvPr id="11" name="Resim 10">
            <a:extLst>
              <a:ext uri="{FF2B5EF4-FFF2-40B4-BE49-F238E27FC236}">
                <a16:creationId xmlns:a16="http://schemas.microsoft.com/office/drawing/2014/main" id="{7CA8B66C-7951-4F75-883D-951277D3A780}"/>
              </a:ext>
            </a:extLst>
          </p:cNvPr>
          <p:cNvPicPr>
            <a:picLocks noChangeAspect="1"/>
          </p:cNvPicPr>
          <p:nvPr/>
        </p:nvPicPr>
        <p:blipFill>
          <a:blip r:embed="rId5"/>
          <a:stretch>
            <a:fillRect/>
          </a:stretch>
        </p:blipFill>
        <p:spPr>
          <a:xfrm>
            <a:off x="5139643" y="1415012"/>
            <a:ext cx="5677692" cy="819264"/>
          </a:xfrm>
          <a:prstGeom prst="rect">
            <a:avLst/>
          </a:prstGeom>
        </p:spPr>
      </p:pic>
      <p:pic>
        <p:nvPicPr>
          <p:cNvPr id="42" name="Resim 41">
            <a:extLst>
              <a:ext uri="{FF2B5EF4-FFF2-40B4-BE49-F238E27FC236}">
                <a16:creationId xmlns:a16="http://schemas.microsoft.com/office/drawing/2014/main" id="{45C6578C-6834-4836-9082-D704DB194F52}"/>
              </a:ext>
            </a:extLst>
          </p:cNvPr>
          <p:cNvPicPr>
            <a:picLocks noChangeAspect="1"/>
          </p:cNvPicPr>
          <p:nvPr/>
        </p:nvPicPr>
        <p:blipFill>
          <a:blip r:embed="rId6"/>
          <a:stretch>
            <a:fillRect/>
          </a:stretch>
        </p:blipFill>
        <p:spPr>
          <a:xfrm>
            <a:off x="5106333" y="5374354"/>
            <a:ext cx="2257740" cy="466790"/>
          </a:xfrm>
          <a:prstGeom prst="rect">
            <a:avLst/>
          </a:prstGeom>
        </p:spPr>
      </p:pic>
    </p:spTree>
    <p:extLst>
      <p:ext uri="{BB962C8B-B14F-4D97-AF65-F5344CB8AC3E}">
        <p14:creationId xmlns:p14="http://schemas.microsoft.com/office/powerpoint/2010/main" val="387723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ACA6AB-500E-4881-ABFA-D6C8D30B4BA5}"/>
              </a:ext>
            </a:extLst>
          </p:cNvPr>
          <p:cNvSpPr>
            <a:spLocks noGrp="1"/>
          </p:cNvSpPr>
          <p:nvPr>
            <p:ph type="title"/>
          </p:nvPr>
        </p:nvSpPr>
        <p:spPr>
          <a:xfrm>
            <a:off x="691079" y="725952"/>
            <a:ext cx="10325000" cy="1084376"/>
          </a:xfrm>
        </p:spPr>
        <p:txBody>
          <a:bodyPr>
            <a:normAutofit fontScale="90000"/>
          </a:bodyPr>
          <a:lstStyle/>
          <a:p>
            <a:r>
              <a:rPr lang="tr-TR"/>
              <a:t>Lojistik Regresyon Modelini Optimize Etmek</a:t>
            </a:r>
          </a:p>
        </p:txBody>
      </p:sp>
      <p:pic>
        <p:nvPicPr>
          <p:cNvPr id="5" name="İçerik Yer Tutucusu 4">
            <a:extLst>
              <a:ext uri="{FF2B5EF4-FFF2-40B4-BE49-F238E27FC236}">
                <a16:creationId xmlns:a16="http://schemas.microsoft.com/office/drawing/2014/main" id="{8C1E5F4C-DC3D-4B58-A8B6-7DE4C9FE18AC}"/>
              </a:ext>
            </a:extLst>
          </p:cNvPr>
          <p:cNvPicPr>
            <a:picLocks noGrp="1" noChangeAspect="1"/>
          </p:cNvPicPr>
          <p:nvPr>
            <p:ph idx="1"/>
          </p:nvPr>
        </p:nvPicPr>
        <p:blipFill>
          <a:blip r:embed="rId2"/>
          <a:stretch>
            <a:fillRect/>
          </a:stretch>
        </p:blipFill>
        <p:spPr>
          <a:xfrm>
            <a:off x="1847272" y="2085287"/>
            <a:ext cx="8128000" cy="4204677"/>
          </a:xfrm>
        </p:spPr>
      </p:pic>
    </p:spTree>
    <p:extLst>
      <p:ext uri="{BB962C8B-B14F-4D97-AF65-F5344CB8AC3E}">
        <p14:creationId xmlns:p14="http://schemas.microsoft.com/office/powerpoint/2010/main" val="200412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B26491-4DF9-48E9-890B-A5FE2456DD5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0FA8D8E-D4D9-40E5-88C6-F1CE029B98CF}"/>
              </a:ext>
            </a:extLst>
          </p:cNvPr>
          <p:cNvSpPr>
            <a:spLocks noGrp="1"/>
          </p:cNvSpPr>
          <p:nvPr>
            <p:ph idx="1"/>
          </p:nvPr>
        </p:nvSpPr>
        <p:spPr/>
        <p:txBody>
          <a:bodyPr/>
          <a:lstStyle/>
          <a:p>
            <a:pPr algn="l"/>
            <a:r>
              <a:rPr lang="tr-TR" b="0" i="0" dirty="0" err="1">
                <a:solidFill>
                  <a:srgbClr val="000000"/>
                </a:solidFill>
                <a:effectLst/>
                <a:latin typeface="Helvetica Neue"/>
              </a:rPr>
              <a:t>MaxTemp</a:t>
            </a:r>
            <a:r>
              <a:rPr lang="tr-TR" b="0" i="0" dirty="0">
                <a:solidFill>
                  <a:srgbClr val="000000"/>
                </a:solidFill>
                <a:effectLst/>
                <a:latin typeface="Helvetica Neue"/>
              </a:rPr>
              <a:t> ile Temp3pm arasında %97</a:t>
            </a:r>
          </a:p>
          <a:p>
            <a:pPr algn="l"/>
            <a:r>
              <a:rPr lang="tr-TR" b="0" i="0" dirty="0" err="1">
                <a:solidFill>
                  <a:srgbClr val="000000"/>
                </a:solidFill>
                <a:effectLst/>
                <a:latin typeface="Helvetica Neue"/>
              </a:rPr>
              <a:t>Min</a:t>
            </a:r>
            <a:r>
              <a:rPr lang="tr-TR" dirty="0" err="1">
                <a:solidFill>
                  <a:srgbClr val="000000"/>
                </a:solidFill>
                <a:latin typeface="Helvetica Neue"/>
              </a:rPr>
              <a:t>Temp</a:t>
            </a:r>
            <a:r>
              <a:rPr lang="tr-TR" dirty="0">
                <a:solidFill>
                  <a:srgbClr val="000000"/>
                </a:solidFill>
                <a:latin typeface="Helvetica Neue"/>
              </a:rPr>
              <a:t> ile Temp9pm arasında %95</a:t>
            </a:r>
            <a:endParaRPr lang="tr-TR" b="0" i="0" dirty="0">
              <a:solidFill>
                <a:srgbClr val="000000"/>
              </a:solidFill>
              <a:effectLst/>
              <a:latin typeface="Helvetica Neue"/>
            </a:endParaRPr>
          </a:p>
          <a:p>
            <a:pPr algn="l"/>
            <a:r>
              <a:rPr lang="tr-TR" b="0" i="0" dirty="0">
                <a:solidFill>
                  <a:srgbClr val="000000"/>
                </a:solidFill>
                <a:effectLst/>
                <a:latin typeface="Helvetica Neue"/>
              </a:rPr>
              <a:t>Pressure9am ile Pressure3pm arasında %96</a:t>
            </a:r>
          </a:p>
          <a:p>
            <a:pPr algn="l"/>
            <a:r>
              <a:rPr lang="tr-TR" dirty="0">
                <a:solidFill>
                  <a:srgbClr val="000000"/>
                </a:solidFill>
                <a:latin typeface="Helvetica Neue"/>
              </a:rPr>
              <a:t>Aynı zamanda </a:t>
            </a:r>
            <a:r>
              <a:rPr lang="tr-TR" dirty="0" err="1">
                <a:solidFill>
                  <a:srgbClr val="000000"/>
                </a:solidFill>
                <a:latin typeface="Helvetica Neue"/>
              </a:rPr>
              <a:t>RainFall</a:t>
            </a:r>
            <a:r>
              <a:rPr lang="tr-TR" dirty="0">
                <a:solidFill>
                  <a:srgbClr val="000000"/>
                </a:solidFill>
                <a:latin typeface="Helvetica Neue"/>
              </a:rPr>
              <a:t> ile </a:t>
            </a:r>
            <a:r>
              <a:rPr lang="tr-TR" dirty="0" err="1">
                <a:solidFill>
                  <a:srgbClr val="000000"/>
                </a:solidFill>
                <a:latin typeface="Helvetica Neue"/>
              </a:rPr>
              <a:t>RainToday</a:t>
            </a:r>
            <a:r>
              <a:rPr lang="tr-TR" dirty="0">
                <a:solidFill>
                  <a:srgbClr val="000000"/>
                </a:solidFill>
                <a:latin typeface="Helvetica Neue"/>
              </a:rPr>
              <a:t> sütunları arasında  %96</a:t>
            </a:r>
          </a:p>
          <a:p>
            <a:pPr algn="l"/>
            <a:r>
              <a:rPr lang="tr-TR" b="0" i="0" dirty="0" err="1">
                <a:solidFill>
                  <a:srgbClr val="000000"/>
                </a:solidFill>
                <a:effectLst/>
                <a:latin typeface="Helvetica Neue"/>
              </a:rPr>
              <a:t>Kolerasyon</a:t>
            </a:r>
            <a:r>
              <a:rPr lang="tr-TR" b="0" i="0" dirty="0">
                <a:solidFill>
                  <a:srgbClr val="000000"/>
                </a:solidFill>
                <a:effectLst/>
                <a:latin typeface="Helvetica Neue"/>
              </a:rPr>
              <a:t> bulunmaktadır. Bu yüzden bu çiftlerden sadece birini alıp model optimize edilmeye çalışıldı.</a:t>
            </a:r>
          </a:p>
          <a:p>
            <a:endParaRPr lang="tr-TR" dirty="0"/>
          </a:p>
        </p:txBody>
      </p:sp>
    </p:spTree>
    <p:extLst>
      <p:ext uri="{BB962C8B-B14F-4D97-AF65-F5344CB8AC3E}">
        <p14:creationId xmlns:p14="http://schemas.microsoft.com/office/powerpoint/2010/main" val="3863695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857C1-EB99-4549-A2E1-2AAE28A76ECB}"/>
              </a:ext>
            </a:extLst>
          </p:cNvPr>
          <p:cNvSpPr>
            <a:spLocks noGrp="1"/>
          </p:cNvSpPr>
          <p:nvPr>
            <p:ph type="title"/>
          </p:nvPr>
        </p:nvSpPr>
        <p:spPr/>
        <p:txBody>
          <a:bodyPr/>
          <a:lstStyle/>
          <a:p>
            <a:r>
              <a:rPr lang="tr-TR"/>
              <a:t>Yeni Eğitim ve Test Serisi</a:t>
            </a:r>
          </a:p>
        </p:txBody>
      </p:sp>
      <p:pic>
        <p:nvPicPr>
          <p:cNvPr id="5" name="İçerik Yer Tutucusu 4">
            <a:extLst>
              <a:ext uri="{FF2B5EF4-FFF2-40B4-BE49-F238E27FC236}">
                <a16:creationId xmlns:a16="http://schemas.microsoft.com/office/drawing/2014/main" id="{7E716797-8993-404C-BD86-74A6053AD810}"/>
              </a:ext>
            </a:extLst>
          </p:cNvPr>
          <p:cNvPicPr>
            <a:picLocks noGrp="1" noChangeAspect="1"/>
          </p:cNvPicPr>
          <p:nvPr>
            <p:ph idx="1"/>
          </p:nvPr>
        </p:nvPicPr>
        <p:blipFill>
          <a:blip r:embed="rId2"/>
          <a:stretch>
            <a:fillRect/>
          </a:stretch>
        </p:blipFill>
        <p:spPr>
          <a:xfrm>
            <a:off x="2309319" y="2503512"/>
            <a:ext cx="7011378" cy="495369"/>
          </a:xfrm>
        </p:spPr>
      </p:pic>
      <p:pic>
        <p:nvPicPr>
          <p:cNvPr id="7" name="Resim 6">
            <a:extLst>
              <a:ext uri="{FF2B5EF4-FFF2-40B4-BE49-F238E27FC236}">
                <a16:creationId xmlns:a16="http://schemas.microsoft.com/office/drawing/2014/main" id="{6AD8D0F4-9760-42A5-A747-2ED3B6C39A7E}"/>
              </a:ext>
            </a:extLst>
          </p:cNvPr>
          <p:cNvPicPr>
            <a:picLocks noChangeAspect="1"/>
          </p:cNvPicPr>
          <p:nvPr/>
        </p:nvPicPr>
        <p:blipFill>
          <a:blip r:embed="rId3"/>
          <a:stretch>
            <a:fillRect/>
          </a:stretch>
        </p:blipFill>
        <p:spPr>
          <a:xfrm>
            <a:off x="2309319" y="3160031"/>
            <a:ext cx="6973273" cy="1009791"/>
          </a:xfrm>
          <a:prstGeom prst="rect">
            <a:avLst/>
          </a:prstGeom>
        </p:spPr>
      </p:pic>
      <p:pic>
        <p:nvPicPr>
          <p:cNvPr id="9" name="Resim 8">
            <a:extLst>
              <a:ext uri="{FF2B5EF4-FFF2-40B4-BE49-F238E27FC236}">
                <a16:creationId xmlns:a16="http://schemas.microsoft.com/office/drawing/2014/main" id="{C8992F53-1973-479F-9392-93263B0366C1}"/>
              </a:ext>
            </a:extLst>
          </p:cNvPr>
          <p:cNvPicPr>
            <a:picLocks noChangeAspect="1"/>
          </p:cNvPicPr>
          <p:nvPr/>
        </p:nvPicPr>
        <p:blipFill>
          <a:blip r:embed="rId4"/>
          <a:stretch>
            <a:fillRect/>
          </a:stretch>
        </p:blipFill>
        <p:spPr>
          <a:xfrm>
            <a:off x="2309319" y="4324718"/>
            <a:ext cx="6944694" cy="924054"/>
          </a:xfrm>
          <a:prstGeom prst="rect">
            <a:avLst/>
          </a:prstGeom>
        </p:spPr>
      </p:pic>
      <p:pic>
        <p:nvPicPr>
          <p:cNvPr id="13" name="Resim 12">
            <a:extLst>
              <a:ext uri="{FF2B5EF4-FFF2-40B4-BE49-F238E27FC236}">
                <a16:creationId xmlns:a16="http://schemas.microsoft.com/office/drawing/2014/main" id="{D7F08657-6636-45C4-B679-A29F99F5CD4D}"/>
              </a:ext>
            </a:extLst>
          </p:cNvPr>
          <p:cNvPicPr>
            <a:picLocks noChangeAspect="1"/>
          </p:cNvPicPr>
          <p:nvPr/>
        </p:nvPicPr>
        <p:blipFill>
          <a:blip r:embed="rId5"/>
          <a:stretch>
            <a:fillRect/>
          </a:stretch>
        </p:blipFill>
        <p:spPr>
          <a:xfrm>
            <a:off x="2309319" y="5546405"/>
            <a:ext cx="7087589" cy="457264"/>
          </a:xfrm>
          <a:prstGeom prst="rect">
            <a:avLst/>
          </a:prstGeom>
        </p:spPr>
      </p:pic>
    </p:spTree>
    <p:extLst>
      <p:ext uri="{BB962C8B-B14F-4D97-AF65-F5344CB8AC3E}">
        <p14:creationId xmlns:p14="http://schemas.microsoft.com/office/powerpoint/2010/main" val="402715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384EB1-FB88-40DD-956D-4CFFA0139096}"/>
              </a:ext>
            </a:extLst>
          </p:cNvPr>
          <p:cNvSpPr>
            <a:spLocks noGrp="1"/>
          </p:cNvSpPr>
          <p:nvPr>
            <p:ph type="title"/>
          </p:nvPr>
        </p:nvSpPr>
        <p:spPr/>
        <p:txBody>
          <a:bodyPr/>
          <a:lstStyle/>
          <a:p>
            <a:r>
              <a:rPr lang="tr-TR"/>
              <a:t>Optimizasyon Öncesi ve Sonrası Karşılaştırma</a:t>
            </a:r>
          </a:p>
        </p:txBody>
      </p:sp>
      <p:pic>
        <p:nvPicPr>
          <p:cNvPr id="5" name="İçerik Yer Tutucusu 4">
            <a:extLst>
              <a:ext uri="{FF2B5EF4-FFF2-40B4-BE49-F238E27FC236}">
                <a16:creationId xmlns:a16="http://schemas.microsoft.com/office/drawing/2014/main" id="{7F934674-51A2-41BE-AC35-94E316707A35}"/>
              </a:ext>
            </a:extLst>
          </p:cNvPr>
          <p:cNvPicPr>
            <a:picLocks noGrp="1" noChangeAspect="1"/>
          </p:cNvPicPr>
          <p:nvPr>
            <p:ph idx="1"/>
          </p:nvPr>
        </p:nvPicPr>
        <p:blipFill>
          <a:blip r:embed="rId2"/>
          <a:stretch>
            <a:fillRect/>
          </a:stretch>
        </p:blipFill>
        <p:spPr>
          <a:xfrm>
            <a:off x="1214919" y="2918146"/>
            <a:ext cx="3439005" cy="2629267"/>
          </a:xfrm>
        </p:spPr>
      </p:pic>
      <p:pic>
        <p:nvPicPr>
          <p:cNvPr id="7" name="Resim 6">
            <a:extLst>
              <a:ext uri="{FF2B5EF4-FFF2-40B4-BE49-F238E27FC236}">
                <a16:creationId xmlns:a16="http://schemas.microsoft.com/office/drawing/2014/main" id="{9C4B0104-E0FD-4ABA-92F9-2ECAFC15D99A}"/>
              </a:ext>
            </a:extLst>
          </p:cNvPr>
          <p:cNvPicPr>
            <a:picLocks noChangeAspect="1"/>
          </p:cNvPicPr>
          <p:nvPr/>
        </p:nvPicPr>
        <p:blipFill>
          <a:blip r:embed="rId3"/>
          <a:stretch>
            <a:fillRect/>
          </a:stretch>
        </p:blipFill>
        <p:spPr>
          <a:xfrm>
            <a:off x="7131377" y="2918146"/>
            <a:ext cx="3581900" cy="2610214"/>
          </a:xfrm>
          <a:prstGeom prst="rect">
            <a:avLst/>
          </a:prstGeom>
        </p:spPr>
      </p:pic>
      <p:pic>
        <p:nvPicPr>
          <p:cNvPr id="9" name="Resim 8">
            <a:extLst>
              <a:ext uri="{FF2B5EF4-FFF2-40B4-BE49-F238E27FC236}">
                <a16:creationId xmlns:a16="http://schemas.microsoft.com/office/drawing/2014/main" id="{0A2F2F1A-BF3D-4868-8DD4-C7CAC8A83172}"/>
              </a:ext>
            </a:extLst>
          </p:cNvPr>
          <p:cNvPicPr>
            <a:picLocks noChangeAspect="1"/>
          </p:cNvPicPr>
          <p:nvPr/>
        </p:nvPicPr>
        <p:blipFill>
          <a:blip r:embed="rId4"/>
          <a:stretch>
            <a:fillRect/>
          </a:stretch>
        </p:blipFill>
        <p:spPr>
          <a:xfrm>
            <a:off x="7648119" y="5674785"/>
            <a:ext cx="2400635" cy="457264"/>
          </a:xfrm>
          <a:prstGeom prst="rect">
            <a:avLst/>
          </a:prstGeom>
        </p:spPr>
      </p:pic>
      <p:pic>
        <p:nvPicPr>
          <p:cNvPr id="11" name="Resim 10">
            <a:extLst>
              <a:ext uri="{FF2B5EF4-FFF2-40B4-BE49-F238E27FC236}">
                <a16:creationId xmlns:a16="http://schemas.microsoft.com/office/drawing/2014/main" id="{DE15785A-A57A-4C72-8D84-C1E9D6E7AD54}"/>
              </a:ext>
            </a:extLst>
          </p:cNvPr>
          <p:cNvPicPr>
            <a:picLocks noChangeAspect="1"/>
          </p:cNvPicPr>
          <p:nvPr/>
        </p:nvPicPr>
        <p:blipFill>
          <a:blip r:embed="rId5"/>
          <a:stretch>
            <a:fillRect/>
          </a:stretch>
        </p:blipFill>
        <p:spPr>
          <a:xfrm>
            <a:off x="1678984" y="5547413"/>
            <a:ext cx="2257740" cy="466790"/>
          </a:xfrm>
          <a:prstGeom prst="rect">
            <a:avLst/>
          </a:prstGeom>
        </p:spPr>
      </p:pic>
      <p:pic>
        <p:nvPicPr>
          <p:cNvPr id="4" name="Resim 3">
            <a:extLst>
              <a:ext uri="{FF2B5EF4-FFF2-40B4-BE49-F238E27FC236}">
                <a16:creationId xmlns:a16="http://schemas.microsoft.com/office/drawing/2014/main" id="{ECDAA00B-A494-4433-8512-66CC2BAFA5DB}"/>
              </a:ext>
            </a:extLst>
          </p:cNvPr>
          <p:cNvPicPr>
            <a:picLocks noChangeAspect="1"/>
          </p:cNvPicPr>
          <p:nvPr/>
        </p:nvPicPr>
        <p:blipFill>
          <a:blip r:embed="rId6"/>
          <a:stretch>
            <a:fillRect/>
          </a:stretch>
        </p:blipFill>
        <p:spPr>
          <a:xfrm>
            <a:off x="7549109" y="2485931"/>
            <a:ext cx="3753374" cy="285790"/>
          </a:xfrm>
          <a:prstGeom prst="rect">
            <a:avLst/>
          </a:prstGeom>
        </p:spPr>
      </p:pic>
      <p:pic>
        <p:nvPicPr>
          <p:cNvPr id="8" name="Resim 7">
            <a:extLst>
              <a:ext uri="{FF2B5EF4-FFF2-40B4-BE49-F238E27FC236}">
                <a16:creationId xmlns:a16="http://schemas.microsoft.com/office/drawing/2014/main" id="{0AAB8CE3-E206-4684-8E37-898FF61B01C7}"/>
              </a:ext>
            </a:extLst>
          </p:cNvPr>
          <p:cNvPicPr>
            <a:picLocks noChangeAspect="1"/>
          </p:cNvPicPr>
          <p:nvPr/>
        </p:nvPicPr>
        <p:blipFill>
          <a:blip r:embed="rId7"/>
          <a:stretch>
            <a:fillRect/>
          </a:stretch>
        </p:blipFill>
        <p:spPr>
          <a:xfrm>
            <a:off x="1678984" y="2718093"/>
            <a:ext cx="3286584" cy="200053"/>
          </a:xfrm>
          <a:prstGeom prst="rect">
            <a:avLst/>
          </a:prstGeom>
        </p:spPr>
      </p:pic>
      <p:pic>
        <p:nvPicPr>
          <p:cNvPr id="12" name="Resim 11">
            <a:extLst>
              <a:ext uri="{FF2B5EF4-FFF2-40B4-BE49-F238E27FC236}">
                <a16:creationId xmlns:a16="http://schemas.microsoft.com/office/drawing/2014/main" id="{385A49EE-F17F-4CD9-9C90-27AEB0E0D1B9}"/>
              </a:ext>
            </a:extLst>
          </p:cNvPr>
          <p:cNvPicPr>
            <a:picLocks noChangeAspect="1"/>
          </p:cNvPicPr>
          <p:nvPr/>
        </p:nvPicPr>
        <p:blipFill>
          <a:blip r:embed="rId8"/>
          <a:stretch>
            <a:fillRect/>
          </a:stretch>
        </p:blipFill>
        <p:spPr>
          <a:xfrm>
            <a:off x="3812831" y="2168414"/>
            <a:ext cx="3715268" cy="238158"/>
          </a:xfrm>
          <a:prstGeom prst="rect">
            <a:avLst/>
          </a:prstGeom>
        </p:spPr>
      </p:pic>
    </p:spTree>
    <p:extLst>
      <p:ext uri="{BB962C8B-B14F-4D97-AF65-F5344CB8AC3E}">
        <p14:creationId xmlns:p14="http://schemas.microsoft.com/office/powerpoint/2010/main" val="2067717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0B2DD98-A23F-4AD3-B1EA-07413638A977}"/>
              </a:ext>
            </a:extLst>
          </p:cNvPr>
          <p:cNvPicPr>
            <a:picLocks noGrp="1" noChangeAspect="1"/>
          </p:cNvPicPr>
          <p:nvPr>
            <p:ph idx="1"/>
          </p:nvPr>
        </p:nvPicPr>
        <p:blipFill>
          <a:blip r:embed="rId2"/>
          <a:stretch>
            <a:fillRect/>
          </a:stretch>
        </p:blipFill>
        <p:spPr>
          <a:xfrm>
            <a:off x="1092194" y="3429000"/>
            <a:ext cx="4220164" cy="1581371"/>
          </a:xfrm>
        </p:spPr>
      </p:pic>
      <p:pic>
        <p:nvPicPr>
          <p:cNvPr id="7" name="Resim 6">
            <a:extLst>
              <a:ext uri="{FF2B5EF4-FFF2-40B4-BE49-F238E27FC236}">
                <a16:creationId xmlns:a16="http://schemas.microsoft.com/office/drawing/2014/main" id="{184BCD7C-4F74-4367-B0F6-9C6E1EBB8E1A}"/>
              </a:ext>
            </a:extLst>
          </p:cNvPr>
          <p:cNvPicPr>
            <a:picLocks noChangeAspect="1"/>
          </p:cNvPicPr>
          <p:nvPr/>
        </p:nvPicPr>
        <p:blipFill>
          <a:blip r:embed="rId3"/>
          <a:stretch>
            <a:fillRect/>
          </a:stretch>
        </p:blipFill>
        <p:spPr>
          <a:xfrm>
            <a:off x="6472364" y="3390895"/>
            <a:ext cx="4401164" cy="1619476"/>
          </a:xfrm>
          <a:prstGeom prst="rect">
            <a:avLst/>
          </a:prstGeom>
        </p:spPr>
      </p:pic>
      <p:pic>
        <p:nvPicPr>
          <p:cNvPr id="3" name="Resim 2">
            <a:extLst>
              <a:ext uri="{FF2B5EF4-FFF2-40B4-BE49-F238E27FC236}">
                <a16:creationId xmlns:a16="http://schemas.microsoft.com/office/drawing/2014/main" id="{AEEFA5AF-1474-431C-94A3-BC133F4FEC81}"/>
              </a:ext>
            </a:extLst>
          </p:cNvPr>
          <p:cNvPicPr>
            <a:picLocks noChangeAspect="1"/>
          </p:cNvPicPr>
          <p:nvPr/>
        </p:nvPicPr>
        <p:blipFill>
          <a:blip r:embed="rId4"/>
          <a:stretch>
            <a:fillRect/>
          </a:stretch>
        </p:blipFill>
        <p:spPr>
          <a:xfrm>
            <a:off x="6472364" y="2937185"/>
            <a:ext cx="4220164" cy="276264"/>
          </a:xfrm>
          <a:prstGeom prst="rect">
            <a:avLst/>
          </a:prstGeom>
        </p:spPr>
      </p:pic>
      <p:pic>
        <p:nvPicPr>
          <p:cNvPr id="6" name="Resim 5">
            <a:extLst>
              <a:ext uri="{FF2B5EF4-FFF2-40B4-BE49-F238E27FC236}">
                <a16:creationId xmlns:a16="http://schemas.microsoft.com/office/drawing/2014/main" id="{62182B95-C86D-4ADD-BC81-7F045016C8D6}"/>
              </a:ext>
            </a:extLst>
          </p:cNvPr>
          <p:cNvPicPr>
            <a:picLocks noChangeAspect="1"/>
          </p:cNvPicPr>
          <p:nvPr/>
        </p:nvPicPr>
        <p:blipFill>
          <a:blip r:embed="rId5"/>
          <a:stretch>
            <a:fillRect/>
          </a:stretch>
        </p:blipFill>
        <p:spPr>
          <a:xfrm>
            <a:off x="1265325" y="2975291"/>
            <a:ext cx="3467584" cy="238158"/>
          </a:xfrm>
          <a:prstGeom prst="rect">
            <a:avLst/>
          </a:prstGeom>
        </p:spPr>
      </p:pic>
      <p:pic>
        <p:nvPicPr>
          <p:cNvPr id="9" name="Resim 8">
            <a:extLst>
              <a:ext uri="{FF2B5EF4-FFF2-40B4-BE49-F238E27FC236}">
                <a16:creationId xmlns:a16="http://schemas.microsoft.com/office/drawing/2014/main" id="{27CB7127-9986-4026-80A3-E8708DAF370F}"/>
              </a:ext>
            </a:extLst>
          </p:cNvPr>
          <p:cNvPicPr>
            <a:picLocks noChangeAspect="1"/>
          </p:cNvPicPr>
          <p:nvPr/>
        </p:nvPicPr>
        <p:blipFill>
          <a:blip r:embed="rId6"/>
          <a:stretch>
            <a:fillRect/>
          </a:stretch>
        </p:blipFill>
        <p:spPr>
          <a:xfrm>
            <a:off x="1265325" y="2360115"/>
            <a:ext cx="2286319" cy="257211"/>
          </a:xfrm>
          <a:prstGeom prst="rect">
            <a:avLst/>
          </a:prstGeom>
        </p:spPr>
      </p:pic>
      <p:pic>
        <p:nvPicPr>
          <p:cNvPr id="11" name="Resim 10">
            <a:extLst>
              <a:ext uri="{FF2B5EF4-FFF2-40B4-BE49-F238E27FC236}">
                <a16:creationId xmlns:a16="http://schemas.microsoft.com/office/drawing/2014/main" id="{251F21DB-5313-46BC-AAF3-4429B296B358}"/>
              </a:ext>
            </a:extLst>
          </p:cNvPr>
          <p:cNvPicPr>
            <a:picLocks noChangeAspect="1"/>
          </p:cNvPicPr>
          <p:nvPr/>
        </p:nvPicPr>
        <p:blipFill>
          <a:blip r:embed="rId7"/>
          <a:stretch>
            <a:fillRect/>
          </a:stretch>
        </p:blipFill>
        <p:spPr>
          <a:xfrm>
            <a:off x="6500796" y="2350589"/>
            <a:ext cx="2495898" cy="266737"/>
          </a:xfrm>
          <a:prstGeom prst="rect">
            <a:avLst/>
          </a:prstGeom>
        </p:spPr>
      </p:pic>
    </p:spTree>
    <p:extLst>
      <p:ext uri="{BB962C8B-B14F-4D97-AF65-F5344CB8AC3E}">
        <p14:creationId xmlns:p14="http://schemas.microsoft.com/office/powerpoint/2010/main" val="95040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551606CB-E310-4614-ADAC-3DB11A9442B4}"/>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lnSpc>
                <a:spcPct val="90000"/>
              </a:lnSpc>
            </a:pPr>
            <a:r>
              <a:rPr lang="en-US" sz="3800"/>
              <a:t>Kütüphaneler ve Veri Setinin Dahil Edilmesi</a:t>
            </a:r>
          </a:p>
        </p:txBody>
      </p:sp>
      <p:pic>
        <p:nvPicPr>
          <p:cNvPr id="5" name="İçerik Yer Tutucusu 4">
            <a:extLst>
              <a:ext uri="{FF2B5EF4-FFF2-40B4-BE49-F238E27FC236}">
                <a16:creationId xmlns:a16="http://schemas.microsoft.com/office/drawing/2014/main" id="{F8F497FA-AF78-47BE-981D-AEB4E1C6D10E}"/>
              </a:ext>
            </a:extLst>
          </p:cNvPr>
          <p:cNvPicPr>
            <a:picLocks noGrp="1" noChangeAspect="1"/>
          </p:cNvPicPr>
          <p:nvPr>
            <p:ph idx="1"/>
          </p:nvPr>
        </p:nvPicPr>
        <p:blipFill>
          <a:blip r:embed="rId2"/>
          <a:stretch>
            <a:fillRect/>
          </a:stretch>
        </p:blipFill>
        <p:spPr>
          <a:xfrm>
            <a:off x="2428416" y="2884564"/>
            <a:ext cx="7328904" cy="3257291"/>
          </a:xfrm>
          <a:prstGeom prst="rect">
            <a:avLst/>
          </a:prstGeom>
        </p:spPr>
      </p:pic>
    </p:spTree>
    <p:extLst>
      <p:ext uri="{BB962C8B-B14F-4D97-AF65-F5344CB8AC3E}">
        <p14:creationId xmlns:p14="http://schemas.microsoft.com/office/powerpoint/2010/main" val="195358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B1BB23-144C-46A4-9D0B-C8DBA42B4026}"/>
              </a:ext>
            </a:extLst>
          </p:cNvPr>
          <p:cNvSpPr>
            <a:spLocks noGrp="1"/>
          </p:cNvSpPr>
          <p:nvPr>
            <p:ph type="title"/>
          </p:nvPr>
        </p:nvSpPr>
        <p:spPr/>
        <p:txBody>
          <a:bodyPr/>
          <a:lstStyle/>
          <a:p>
            <a:r>
              <a:rPr lang="tr-TR" dirty="0" err="1"/>
              <a:t>XgBoost</a:t>
            </a:r>
            <a:r>
              <a:rPr lang="tr-TR" dirty="0"/>
              <a:t> Modeli ve Veri Setine </a:t>
            </a:r>
            <a:r>
              <a:rPr lang="tr-TR" dirty="0" err="1"/>
              <a:t>Uygunlanması</a:t>
            </a:r>
            <a:endParaRPr lang="tr-TR" dirty="0"/>
          </a:p>
        </p:txBody>
      </p:sp>
      <p:sp>
        <p:nvSpPr>
          <p:cNvPr id="7" name="İçerik Yer Tutucusu 6">
            <a:extLst>
              <a:ext uri="{FF2B5EF4-FFF2-40B4-BE49-F238E27FC236}">
                <a16:creationId xmlns:a16="http://schemas.microsoft.com/office/drawing/2014/main" id="{083E9331-EF81-4BFD-9209-7F7E3822D211}"/>
              </a:ext>
            </a:extLst>
          </p:cNvPr>
          <p:cNvSpPr>
            <a:spLocks noGrp="1"/>
          </p:cNvSpPr>
          <p:nvPr>
            <p:ph idx="1"/>
          </p:nvPr>
        </p:nvSpPr>
        <p:spPr/>
        <p:txBody>
          <a:bodyPr/>
          <a:lstStyle/>
          <a:p>
            <a:r>
              <a:rPr lang="tr-TR" b="0" i="0" dirty="0" err="1">
                <a:solidFill>
                  <a:srgbClr val="000000"/>
                </a:solidFill>
                <a:effectLst/>
                <a:latin typeface="Roboto" panose="020B0604020202020204" pitchFamily="2" charset="0"/>
              </a:rPr>
              <a:t>XGBoost</a:t>
            </a:r>
            <a:r>
              <a:rPr lang="tr-TR" b="0" i="0" dirty="0">
                <a:solidFill>
                  <a:srgbClr val="000000"/>
                </a:solidFill>
                <a:effectLst/>
                <a:latin typeface="Roboto" panose="020B0604020202020204" pitchFamily="2" charset="0"/>
              </a:rPr>
              <a:t>(</a:t>
            </a:r>
            <a:r>
              <a:rPr lang="tr-TR" b="0" i="0" dirty="0" err="1">
                <a:solidFill>
                  <a:srgbClr val="000000"/>
                </a:solidFill>
                <a:effectLst/>
                <a:latin typeface="Roboto" panose="020B0604020202020204" pitchFamily="2" charset="0"/>
              </a:rPr>
              <a:t>eXtreme</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Gradient</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Boosting</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Gradient</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Boosting</a:t>
            </a:r>
            <a:r>
              <a:rPr lang="tr-TR" b="0" i="0" dirty="0">
                <a:solidFill>
                  <a:srgbClr val="000000"/>
                </a:solidFill>
                <a:effectLst/>
                <a:latin typeface="Roboto" panose="020B0604020202020204" pitchFamily="2" charset="0"/>
              </a:rPr>
              <a:t> algoritmasının çeşitli düzenlemeler ile optimize edilmiş yüksek performanslı halidir. </a:t>
            </a:r>
            <a:r>
              <a:rPr lang="tr-TR" b="0" i="0" dirty="0" err="1">
                <a:solidFill>
                  <a:srgbClr val="000000"/>
                </a:solidFill>
                <a:effectLst/>
                <a:latin typeface="Roboto" panose="020B0604020202020204" pitchFamily="2" charset="0"/>
              </a:rPr>
              <a:t>Tianqi</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Chen</a:t>
            </a:r>
            <a:r>
              <a:rPr lang="tr-TR" b="0" i="0" dirty="0">
                <a:solidFill>
                  <a:srgbClr val="000000"/>
                </a:solidFill>
                <a:effectLst/>
                <a:latin typeface="Roboto" panose="020B0604020202020204" pitchFamily="2" charset="0"/>
              </a:rPr>
              <a:t> ve Carlos </a:t>
            </a:r>
            <a:r>
              <a:rPr lang="tr-TR" b="0" i="0" dirty="0" err="1">
                <a:solidFill>
                  <a:srgbClr val="000000"/>
                </a:solidFill>
                <a:effectLst/>
                <a:latin typeface="Roboto" panose="020B0604020202020204" pitchFamily="2" charset="0"/>
              </a:rPr>
              <a:t>Guestrin’in</a:t>
            </a:r>
            <a:r>
              <a:rPr lang="tr-TR" b="0" i="0" dirty="0">
                <a:solidFill>
                  <a:srgbClr val="000000"/>
                </a:solidFill>
                <a:effectLst/>
                <a:latin typeface="Roboto" panose="020B0604020202020204" pitchFamily="2" charset="0"/>
              </a:rPr>
              <a:t> 2016 yılında yayınladıkları “</a:t>
            </a:r>
            <a:r>
              <a:rPr lang="tr-TR" b="0" i="0" dirty="0" err="1">
                <a:solidFill>
                  <a:srgbClr val="000000"/>
                </a:solidFill>
                <a:effectLst/>
                <a:latin typeface="Roboto" panose="020B0604020202020204" pitchFamily="2" charset="0"/>
              </a:rPr>
              <a:t>XGBoost</a:t>
            </a:r>
            <a:r>
              <a:rPr lang="tr-TR" b="0" i="0" dirty="0">
                <a:solidFill>
                  <a:srgbClr val="000000"/>
                </a:solidFill>
                <a:effectLst/>
                <a:latin typeface="Roboto" panose="020B0604020202020204" pitchFamily="2" charset="0"/>
              </a:rPr>
              <a:t>: A </a:t>
            </a:r>
            <a:r>
              <a:rPr lang="tr-TR" b="0" i="0" dirty="0" err="1">
                <a:solidFill>
                  <a:srgbClr val="000000"/>
                </a:solidFill>
                <a:effectLst/>
                <a:latin typeface="Roboto" panose="020B0604020202020204" pitchFamily="2" charset="0"/>
              </a:rPr>
              <a:t>Scalable</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Tree</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Boosting</a:t>
            </a:r>
            <a:r>
              <a:rPr lang="tr-TR" b="0" i="0" dirty="0">
                <a:solidFill>
                  <a:srgbClr val="000000"/>
                </a:solidFill>
                <a:effectLst/>
                <a:latin typeface="Roboto" panose="020B0604020202020204" pitchFamily="2" charset="0"/>
              </a:rPr>
              <a:t> </a:t>
            </a:r>
            <a:r>
              <a:rPr lang="tr-TR" b="0" i="0" dirty="0" err="1">
                <a:solidFill>
                  <a:srgbClr val="000000"/>
                </a:solidFill>
                <a:effectLst/>
                <a:latin typeface="Roboto" panose="020B0604020202020204" pitchFamily="2" charset="0"/>
              </a:rPr>
              <a:t>System</a:t>
            </a:r>
            <a:r>
              <a:rPr lang="tr-TR" b="0" i="0" dirty="0">
                <a:solidFill>
                  <a:srgbClr val="000000"/>
                </a:solidFill>
                <a:effectLst/>
                <a:latin typeface="Roboto" panose="020B0604020202020204" pitchFamily="2" charset="0"/>
              </a:rPr>
              <a:t>” adlı makale ile hayatımıza dahil olmuştur. </a:t>
            </a:r>
            <a:r>
              <a:rPr lang="tr-TR" b="0" i="0" dirty="0" err="1">
                <a:solidFill>
                  <a:srgbClr val="000000"/>
                </a:solidFill>
                <a:effectLst/>
                <a:latin typeface="Roboto" panose="020B0604020202020204" pitchFamily="2" charset="0"/>
              </a:rPr>
              <a:t>Algortimanın</a:t>
            </a:r>
            <a:r>
              <a:rPr lang="tr-TR" b="0" i="0" dirty="0">
                <a:solidFill>
                  <a:srgbClr val="000000"/>
                </a:solidFill>
                <a:effectLst/>
                <a:latin typeface="Roboto" panose="020B0604020202020204" pitchFamily="2" charset="0"/>
              </a:rPr>
              <a:t> en önemli özellikleri yüksek tahmin gücü elde edebilmesi, aşırı öğrenmenin önüne geçebilmesi, boş verileri yönetebilmesi ve bunları hızlı yapabilmesidir. </a:t>
            </a:r>
            <a:r>
              <a:rPr lang="tr-TR" b="0" i="0" dirty="0" err="1">
                <a:solidFill>
                  <a:srgbClr val="000000"/>
                </a:solidFill>
                <a:effectLst/>
                <a:latin typeface="Roboto" panose="020B0604020202020204" pitchFamily="2" charset="0"/>
              </a:rPr>
              <a:t>Tianqi’ye</a:t>
            </a:r>
            <a:r>
              <a:rPr lang="tr-TR" b="0" i="0" dirty="0">
                <a:solidFill>
                  <a:srgbClr val="000000"/>
                </a:solidFill>
                <a:effectLst/>
                <a:latin typeface="Roboto" panose="020B0604020202020204" pitchFamily="2" charset="0"/>
              </a:rPr>
              <a:t> göre </a:t>
            </a:r>
            <a:r>
              <a:rPr lang="tr-TR" b="0" i="0" dirty="0" err="1">
                <a:solidFill>
                  <a:srgbClr val="000000"/>
                </a:solidFill>
                <a:effectLst/>
                <a:latin typeface="Roboto" panose="020B0604020202020204" pitchFamily="2" charset="0"/>
              </a:rPr>
              <a:t>XGBoost</a:t>
            </a:r>
            <a:r>
              <a:rPr lang="tr-TR" b="0" i="0" dirty="0">
                <a:solidFill>
                  <a:srgbClr val="000000"/>
                </a:solidFill>
                <a:effectLst/>
                <a:latin typeface="Roboto" panose="020B0604020202020204" pitchFamily="2" charset="0"/>
              </a:rPr>
              <a:t> diğer popüler algoritmalardan 10 kat daha hızlı çalışmaktadır.</a:t>
            </a:r>
          </a:p>
          <a:p>
            <a:r>
              <a:rPr lang="tr-TR" b="0" i="0" dirty="0">
                <a:solidFill>
                  <a:srgbClr val="000000"/>
                </a:solidFill>
                <a:effectLst/>
                <a:latin typeface="Roboto" panose="02000000000000000000" pitchFamily="2" charset="0"/>
              </a:rPr>
              <a:t>Karar ağacı tabanlı algoritmaların</a:t>
            </a:r>
            <a:r>
              <a:rPr lang="tr-TR" dirty="0">
                <a:solidFill>
                  <a:srgbClr val="000000"/>
                </a:solidFill>
                <a:latin typeface="Roboto" panose="020B0604020202020204" pitchFamily="2" charset="0"/>
              </a:rPr>
              <a:t> en iyilerinden biri olarak görülmektedir.</a:t>
            </a:r>
            <a:endParaRPr lang="tr-TR" dirty="0"/>
          </a:p>
        </p:txBody>
      </p:sp>
    </p:spTree>
    <p:extLst>
      <p:ext uri="{BB962C8B-B14F-4D97-AF65-F5344CB8AC3E}">
        <p14:creationId xmlns:p14="http://schemas.microsoft.com/office/powerpoint/2010/main" val="279394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51B325-BED8-4DB9-B5C7-E5ABAE58550E}"/>
              </a:ext>
            </a:extLst>
          </p:cNvPr>
          <p:cNvSpPr>
            <a:spLocks noGrp="1"/>
          </p:cNvSpPr>
          <p:nvPr>
            <p:ph type="title"/>
          </p:nvPr>
        </p:nvSpPr>
        <p:spPr>
          <a:xfrm>
            <a:off x="691079" y="725951"/>
            <a:ext cx="10325000" cy="804269"/>
          </a:xfrm>
        </p:spPr>
        <p:txBody>
          <a:bodyPr/>
          <a:lstStyle/>
          <a:p>
            <a:r>
              <a:rPr lang="tr-TR" dirty="0"/>
              <a:t>Neden </a:t>
            </a:r>
            <a:r>
              <a:rPr lang="tr-TR" dirty="0" err="1"/>
              <a:t>XGBoost</a:t>
            </a:r>
            <a:r>
              <a:rPr lang="tr-TR" dirty="0"/>
              <a:t> ?</a:t>
            </a:r>
          </a:p>
        </p:txBody>
      </p:sp>
      <p:sp>
        <p:nvSpPr>
          <p:cNvPr id="3" name="İçerik Yer Tutucusu 2">
            <a:extLst>
              <a:ext uri="{FF2B5EF4-FFF2-40B4-BE49-F238E27FC236}">
                <a16:creationId xmlns:a16="http://schemas.microsoft.com/office/drawing/2014/main" id="{C14E5B92-DBD6-4BBF-8EC2-7C6503B0863E}"/>
              </a:ext>
            </a:extLst>
          </p:cNvPr>
          <p:cNvSpPr>
            <a:spLocks noGrp="1"/>
          </p:cNvSpPr>
          <p:nvPr>
            <p:ph idx="1"/>
          </p:nvPr>
        </p:nvSpPr>
        <p:spPr>
          <a:xfrm>
            <a:off x="691079" y="1637684"/>
            <a:ext cx="10325000" cy="4266883"/>
          </a:xfrm>
        </p:spPr>
        <p:txBody>
          <a:bodyPr/>
          <a:lstStyle/>
          <a:p>
            <a:r>
              <a:rPr lang="tr-TR" dirty="0" err="1"/>
              <a:t>Regülarizasyon</a:t>
            </a:r>
            <a:endParaRPr lang="tr-TR" dirty="0"/>
          </a:p>
          <a:p>
            <a:r>
              <a:rPr lang="tr-TR" dirty="0" err="1"/>
              <a:t>XGBoost</a:t>
            </a:r>
            <a:r>
              <a:rPr lang="tr-TR" dirty="0"/>
              <a:t> algoritması öğrenmesi zayıf olan ağaçları budar. Bunu yaparken de </a:t>
            </a:r>
            <a:r>
              <a:rPr lang="tr-TR" dirty="0" err="1"/>
              <a:t>regülasrizasyon</a:t>
            </a:r>
            <a:r>
              <a:rPr lang="tr-TR" dirty="0"/>
              <a:t> katsayısından yararlanır. </a:t>
            </a:r>
            <a:r>
              <a:rPr lang="tr-TR" dirty="0" err="1"/>
              <a:t>Regülarizasyon</a:t>
            </a:r>
            <a:r>
              <a:rPr lang="tr-TR" dirty="0"/>
              <a:t> katsayısı ne kadar büyük olursa budama o kadar agresif olacaktır. Fakat </a:t>
            </a:r>
            <a:r>
              <a:rPr lang="tr-TR" dirty="0" err="1"/>
              <a:t>algortimanın</a:t>
            </a:r>
            <a:r>
              <a:rPr lang="tr-TR" dirty="0"/>
              <a:t> çalışma süresi de bir </a:t>
            </a:r>
            <a:r>
              <a:rPr lang="tr-TR" dirty="0" err="1"/>
              <a:t>okadar</a:t>
            </a:r>
            <a:r>
              <a:rPr lang="tr-TR" dirty="0"/>
              <a:t> artar. </a:t>
            </a:r>
          </a:p>
          <a:p>
            <a:endParaRPr lang="tr-TR" dirty="0"/>
          </a:p>
          <a:p>
            <a:endParaRPr lang="tr-TR" dirty="0"/>
          </a:p>
          <a:p>
            <a:r>
              <a:rPr lang="tr-TR" dirty="0"/>
              <a:t>Budama</a:t>
            </a:r>
          </a:p>
          <a:p>
            <a:r>
              <a:rPr lang="tr-TR" dirty="0"/>
              <a:t>Budama öğrenmesi gamma(</a:t>
            </a:r>
            <a:r>
              <a:rPr lang="tr-TR" dirty="0" err="1"/>
              <a:t>threshold</a:t>
            </a:r>
            <a:r>
              <a:rPr lang="tr-TR" dirty="0"/>
              <a:t>) değeri ile çalışır. Öğrenmesi çok fazla olan veya negatif olan ağaçlar atılarak, aşırı öğrenmenin ve zayıf öğrenmelerin önüne geçer.</a:t>
            </a:r>
          </a:p>
          <a:p>
            <a:endParaRPr lang="tr-TR" dirty="0"/>
          </a:p>
        </p:txBody>
      </p:sp>
      <p:pic>
        <p:nvPicPr>
          <p:cNvPr id="5" name="Resim 4">
            <a:extLst>
              <a:ext uri="{FF2B5EF4-FFF2-40B4-BE49-F238E27FC236}">
                <a16:creationId xmlns:a16="http://schemas.microsoft.com/office/drawing/2014/main" id="{E6A5607E-F6ED-4F80-87D3-98F46A1FB470}"/>
              </a:ext>
            </a:extLst>
          </p:cNvPr>
          <p:cNvPicPr>
            <a:picLocks noChangeAspect="1"/>
          </p:cNvPicPr>
          <p:nvPr/>
        </p:nvPicPr>
        <p:blipFill>
          <a:blip r:embed="rId2"/>
          <a:stretch>
            <a:fillRect/>
          </a:stretch>
        </p:blipFill>
        <p:spPr>
          <a:xfrm>
            <a:off x="2905438" y="3583676"/>
            <a:ext cx="4601217" cy="638264"/>
          </a:xfrm>
          <a:prstGeom prst="rect">
            <a:avLst/>
          </a:prstGeom>
        </p:spPr>
      </p:pic>
    </p:spTree>
    <p:extLst>
      <p:ext uri="{BB962C8B-B14F-4D97-AF65-F5344CB8AC3E}">
        <p14:creationId xmlns:p14="http://schemas.microsoft.com/office/powerpoint/2010/main" val="3162094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47558A-A800-447B-911F-0366EAFE8D59}"/>
              </a:ext>
            </a:extLst>
          </p:cNvPr>
          <p:cNvSpPr>
            <a:spLocks noGrp="1"/>
          </p:cNvSpPr>
          <p:nvPr>
            <p:ph type="title"/>
          </p:nvPr>
        </p:nvSpPr>
        <p:spPr>
          <a:xfrm>
            <a:off x="691078" y="411914"/>
            <a:ext cx="10325000" cy="1185977"/>
          </a:xfrm>
        </p:spPr>
        <p:txBody>
          <a:bodyPr/>
          <a:lstStyle/>
          <a:p>
            <a:r>
              <a:rPr lang="tr-TR" err="1"/>
              <a:t>XGBoost</a:t>
            </a:r>
            <a:r>
              <a:rPr lang="tr-TR"/>
              <a:t> Veri Setine Nasıl Uygulandı?</a:t>
            </a:r>
          </a:p>
        </p:txBody>
      </p:sp>
      <p:pic>
        <p:nvPicPr>
          <p:cNvPr id="13" name="İçerik Yer Tutucusu 12">
            <a:extLst>
              <a:ext uri="{FF2B5EF4-FFF2-40B4-BE49-F238E27FC236}">
                <a16:creationId xmlns:a16="http://schemas.microsoft.com/office/drawing/2014/main" id="{9465E83E-2CFF-48B2-B987-3EF7AD075410}"/>
              </a:ext>
            </a:extLst>
          </p:cNvPr>
          <p:cNvPicPr>
            <a:picLocks noGrp="1" noChangeAspect="1"/>
          </p:cNvPicPr>
          <p:nvPr>
            <p:ph idx="1"/>
          </p:nvPr>
        </p:nvPicPr>
        <p:blipFill>
          <a:blip r:embed="rId2"/>
          <a:stretch>
            <a:fillRect/>
          </a:stretch>
        </p:blipFill>
        <p:spPr>
          <a:xfrm>
            <a:off x="3243364" y="2766308"/>
            <a:ext cx="5220429" cy="771633"/>
          </a:xfrm>
        </p:spPr>
      </p:pic>
      <p:pic>
        <p:nvPicPr>
          <p:cNvPr id="15" name="Resim 14">
            <a:extLst>
              <a:ext uri="{FF2B5EF4-FFF2-40B4-BE49-F238E27FC236}">
                <a16:creationId xmlns:a16="http://schemas.microsoft.com/office/drawing/2014/main" id="{BF10CE4D-A257-46D5-AFFD-DC4D9ADC072E}"/>
              </a:ext>
            </a:extLst>
          </p:cNvPr>
          <p:cNvPicPr>
            <a:picLocks noChangeAspect="1"/>
          </p:cNvPicPr>
          <p:nvPr/>
        </p:nvPicPr>
        <p:blipFill>
          <a:blip r:embed="rId3"/>
          <a:stretch>
            <a:fillRect/>
          </a:stretch>
        </p:blipFill>
        <p:spPr>
          <a:xfrm>
            <a:off x="1323309" y="3537941"/>
            <a:ext cx="9545382" cy="2743583"/>
          </a:xfrm>
          <a:prstGeom prst="rect">
            <a:avLst/>
          </a:prstGeom>
        </p:spPr>
      </p:pic>
      <p:pic>
        <p:nvPicPr>
          <p:cNvPr id="17" name="Resim 16">
            <a:extLst>
              <a:ext uri="{FF2B5EF4-FFF2-40B4-BE49-F238E27FC236}">
                <a16:creationId xmlns:a16="http://schemas.microsoft.com/office/drawing/2014/main" id="{8698BB21-CFD5-468D-A055-16E62A5C7AEB}"/>
              </a:ext>
            </a:extLst>
          </p:cNvPr>
          <p:cNvPicPr>
            <a:picLocks noChangeAspect="1"/>
          </p:cNvPicPr>
          <p:nvPr/>
        </p:nvPicPr>
        <p:blipFill>
          <a:blip r:embed="rId4"/>
          <a:stretch>
            <a:fillRect/>
          </a:stretch>
        </p:blipFill>
        <p:spPr>
          <a:xfrm>
            <a:off x="2190870" y="1785096"/>
            <a:ext cx="7011378" cy="981212"/>
          </a:xfrm>
          <a:prstGeom prst="rect">
            <a:avLst/>
          </a:prstGeom>
        </p:spPr>
      </p:pic>
    </p:spTree>
    <p:extLst>
      <p:ext uri="{BB962C8B-B14F-4D97-AF65-F5344CB8AC3E}">
        <p14:creationId xmlns:p14="http://schemas.microsoft.com/office/powerpoint/2010/main" val="1192392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155F4B-C06F-42D0-83E5-2C8135C6129C}"/>
              </a:ext>
            </a:extLst>
          </p:cNvPr>
          <p:cNvSpPr>
            <a:spLocks noGrp="1"/>
          </p:cNvSpPr>
          <p:nvPr>
            <p:ph type="title"/>
          </p:nvPr>
        </p:nvSpPr>
        <p:spPr/>
        <p:txBody>
          <a:bodyPr/>
          <a:lstStyle/>
          <a:p>
            <a:r>
              <a:rPr lang="tr-TR" dirty="0" err="1"/>
              <a:t>XGBoost</a:t>
            </a:r>
            <a:r>
              <a:rPr lang="tr-TR" dirty="0"/>
              <a:t> Algoritması için Metrikler</a:t>
            </a:r>
          </a:p>
        </p:txBody>
      </p:sp>
      <p:pic>
        <p:nvPicPr>
          <p:cNvPr id="5" name="İçerik Yer Tutucusu 4">
            <a:extLst>
              <a:ext uri="{FF2B5EF4-FFF2-40B4-BE49-F238E27FC236}">
                <a16:creationId xmlns:a16="http://schemas.microsoft.com/office/drawing/2014/main" id="{00AD8E96-9402-43B4-AE3A-285217BA5D19}"/>
              </a:ext>
            </a:extLst>
          </p:cNvPr>
          <p:cNvPicPr>
            <a:picLocks noGrp="1" noChangeAspect="1"/>
          </p:cNvPicPr>
          <p:nvPr>
            <p:ph idx="1"/>
          </p:nvPr>
        </p:nvPicPr>
        <p:blipFill>
          <a:blip r:embed="rId2"/>
          <a:stretch>
            <a:fillRect/>
          </a:stretch>
        </p:blipFill>
        <p:spPr>
          <a:xfrm>
            <a:off x="3776373" y="3188363"/>
            <a:ext cx="4153480" cy="1867161"/>
          </a:xfrm>
        </p:spPr>
      </p:pic>
    </p:spTree>
    <p:extLst>
      <p:ext uri="{BB962C8B-B14F-4D97-AF65-F5344CB8AC3E}">
        <p14:creationId xmlns:p14="http://schemas.microsoft.com/office/powerpoint/2010/main" val="337568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CFB5AD-83A6-4E44-9D1A-4119C6981C81}"/>
              </a:ext>
            </a:extLst>
          </p:cNvPr>
          <p:cNvSpPr>
            <a:spLocks noGrp="1"/>
          </p:cNvSpPr>
          <p:nvPr>
            <p:ph type="title"/>
          </p:nvPr>
        </p:nvSpPr>
        <p:spPr/>
        <p:txBody>
          <a:bodyPr/>
          <a:lstStyle/>
          <a:p>
            <a:r>
              <a:rPr lang="tr-TR"/>
              <a:t>Modellerin Hata Matrisi Karşılaştırması</a:t>
            </a:r>
          </a:p>
        </p:txBody>
      </p:sp>
      <p:pic>
        <p:nvPicPr>
          <p:cNvPr id="9" name="İçerik Yer Tutucusu 8">
            <a:extLst>
              <a:ext uri="{FF2B5EF4-FFF2-40B4-BE49-F238E27FC236}">
                <a16:creationId xmlns:a16="http://schemas.microsoft.com/office/drawing/2014/main" id="{DA832BE7-5819-4065-A240-B83D382C9737}"/>
              </a:ext>
            </a:extLst>
          </p:cNvPr>
          <p:cNvPicPr>
            <a:picLocks noGrp="1" noChangeAspect="1"/>
          </p:cNvPicPr>
          <p:nvPr>
            <p:ph idx="1"/>
          </p:nvPr>
        </p:nvPicPr>
        <p:blipFill>
          <a:blip r:embed="rId2"/>
          <a:stretch>
            <a:fillRect/>
          </a:stretch>
        </p:blipFill>
        <p:spPr>
          <a:xfrm>
            <a:off x="7843811" y="2823197"/>
            <a:ext cx="3172268" cy="2553056"/>
          </a:xfrm>
        </p:spPr>
      </p:pic>
      <p:pic>
        <p:nvPicPr>
          <p:cNvPr id="4" name="İçerik Yer Tutucusu 4">
            <a:extLst>
              <a:ext uri="{FF2B5EF4-FFF2-40B4-BE49-F238E27FC236}">
                <a16:creationId xmlns:a16="http://schemas.microsoft.com/office/drawing/2014/main" id="{2FCD904E-EDFB-49D9-AADE-A3D1509851DD}"/>
              </a:ext>
            </a:extLst>
          </p:cNvPr>
          <p:cNvPicPr>
            <a:picLocks noChangeAspect="1"/>
          </p:cNvPicPr>
          <p:nvPr/>
        </p:nvPicPr>
        <p:blipFill>
          <a:blip r:embed="rId3"/>
          <a:stretch>
            <a:fillRect/>
          </a:stretch>
        </p:blipFill>
        <p:spPr>
          <a:xfrm>
            <a:off x="1175921" y="2872696"/>
            <a:ext cx="3172269" cy="2425336"/>
          </a:xfrm>
          <a:prstGeom prst="rect">
            <a:avLst/>
          </a:prstGeom>
        </p:spPr>
      </p:pic>
      <p:pic>
        <p:nvPicPr>
          <p:cNvPr id="5" name="Resim 4">
            <a:extLst>
              <a:ext uri="{FF2B5EF4-FFF2-40B4-BE49-F238E27FC236}">
                <a16:creationId xmlns:a16="http://schemas.microsoft.com/office/drawing/2014/main" id="{3EF77341-128F-4538-836B-8E91EE1EAF33}"/>
              </a:ext>
            </a:extLst>
          </p:cNvPr>
          <p:cNvPicPr>
            <a:picLocks noChangeAspect="1"/>
          </p:cNvPicPr>
          <p:nvPr/>
        </p:nvPicPr>
        <p:blipFill>
          <a:blip r:embed="rId4"/>
          <a:stretch>
            <a:fillRect/>
          </a:stretch>
        </p:blipFill>
        <p:spPr>
          <a:xfrm>
            <a:off x="1639986" y="5298032"/>
            <a:ext cx="2257740" cy="466790"/>
          </a:xfrm>
          <a:prstGeom prst="rect">
            <a:avLst/>
          </a:prstGeom>
        </p:spPr>
      </p:pic>
      <p:pic>
        <p:nvPicPr>
          <p:cNvPr id="6" name="Resim 5">
            <a:extLst>
              <a:ext uri="{FF2B5EF4-FFF2-40B4-BE49-F238E27FC236}">
                <a16:creationId xmlns:a16="http://schemas.microsoft.com/office/drawing/2014/main" id="{EFFFAB52-BC54-4DEE-B7C6-8D2984D55F4F}"/>
              </a:ext>
            </a:extLst>
          </p:cNvPr>
          <p:cNvPicPr>
            <a:picLocks noChangeAspect="1"/>
          </p:cNvPicPr>
          <p:nvPr/>
        </p:nvPicPr>
        <p:blipFill>
          <a:blip r:embed="rId5"/>
          <a:stretch>
            <a:fillRect/>
          </a:stretch>
        </p:blipFill>
        <p:spPr>
          <a:xfrm>
            <a:off x="4397937" y="2823197"/>
            <a:ext cx="3396125" cy="2474835"/>
          </a:xfrm>
          <a:prstGeom prst="rect">
            <a:avLst/>
          </a:prstGeom>
        </p:spPr>
      </p:pic>
      <p:pic>
        <p:nvPicPr>
          <p:cNvPr id="7" name="Resim 6">
            <a:extLst>
              <a:ext uri="{FF2B5EF4-FFF2-40B4-BE49-F238E27FC236}">
                <a16:creationId xmlns:a16="http://schemas.microsoft.com/office/drawing/2014/main" id="{31622E03-86F0-4E5F-8B12-8B36B724BC6D}"/>
              </a:ext>
            </a:extLst>
          </p:cNvPr>
          <p:cNvPicPr>
            <a:picLocks noChangeAspect="1"/>
          </p:cNvPicPr>
          <p:nvPr/>
        </p:nvPicPr>
        <p:blipFill>
          <a:blip r:embed="rId6"/>
          <a:stretch>
            <a:fillRect/>
          </a:stretch>
        </p:blipFill>
        <p:spPr>
          <a:xfrm>
            <a:off x="5056267" y="5307558"/>
            <a:ext cx="2400635" cy="457264"/>
          </a:xfrm>
          <a:prstGeom prst="rect">
            <a:avLst/>
          </a:prstGeom>
        </p:spPr>
      </p:pic>
      <p:pic>
        <p:nvPicPr>
          <p:cNvPr id="11" name="Resim 10">
            <a:extLst>
              <a:ext uri="{FF2B5EF4-FFF2-40B4-BE49-F238E27FC236}">
                <a16:creationId xmlns:a16="http://schemas.microsoft.com/office/drawing/2014/main" id="{C59D007F-4250-464F-B549-A0D186757184}"/>
              </a:ext>
            </a:extLst>
          </p:cNvPr>
          <p:cNvPicPr>
            <a:picLocks noChangeAspect="1"/>
          </p:cNvPicPr>
          <p:nvPr/>
        </p:nvPicPr>
        <p:blipFill>
          <a:blip r:embed="rId7"/>
          <a:stretch>
            <a:fillRect/>
          </a:stretch>
        </p:blipFill>
        <p:spPr>
          <a:xfrm>
            <a:off x="8062986" y="5327977"/>
            <a:ext cx="2467319" cy="533474"/>
          </a:xfrm>
          <a:prstGeom prst="rect">
            <a:avLst/>
          </a:prstGeom>
        </p:spPr>
      </p:pic>
    </p:spTree>
    <p:extLst>
      <p:ext uri="{BB962C8B-B14F-4D97-AF65-F5344CB8AC3E}">
        <p14:creationId xmlns:p14="http://schemas.microsoft.com/office/powerpoint/2010/main" val="2002390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62A39049-9B3E-406F-9AA6-14FDEF10CAF1}"/>
              </a:ext>
            </a:extLst>
          </p:cNvPr>
          <p:cNvSpPr>
            <a:spLocks noGrp="1"/>
          </p:cNvSpPr>
          <p:nvPr>
            <p:ph type="title"/>
          </p:nvPr>
        </p:nvSpPr>
        <p:spPr>
          <a:xfrm>
            <a:off x="691079" y="725950"/>
            <a:ext cx="3428812" cy="5436630"/>
          </a:xfrm>
        </p:spPr>
        <p:txBody>
          <a:bodyPr anchor="ctr">
            <a:normAutofit/>
          </a:bodyPr>
          <a:lstStyle/>
          <a:p>
            <a:r>
              <a:rPr lang="tr-TR"/>
              <a:t>AUC-ROC Eğrisi</a:t>
            </a:r>
          </a:p>
        </p:txBody>
      </p:sp>
      <p:graphicFrame>
        <p:nvGraphicFramePr>
          <p:cNvPr id="6" name="Rectangle 1">
            <a:extLst>
              <a:ext uri="{FF2B5EF4-FFF2-40B4-BE49-F238E27FC236}">
                <a16:creationId xmlns:a16="http://schemas.microsoft.com/office/drawing/2014/main" id="{B9D23613-45C6-4AB9-BEAD-B7DD0AA68AB0}"/>
              </a:ext>
            </a:extLst>
          </p:cNvPr>
          <p:cNvGraphicFramePr>
            <a:graphicFrameLocks noGrp="1"/>
          </p:cNvGraphicFramePr>
          <p:nvPr>
            <p:ph idx="1"/>
            <p:extLst>
              <p:ext uri="{D42A27DB-BD31-4B8C-83A1-F6EECF244321}">
                <p14:modId xmlns:p14="http://schemas.microsoft.com/office/powerpoint/2010/main" val="2968265968"/>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296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48DD9343-183F-4215-BC36-348FDF5D9C2F}"/>
              </a:ext>
            </a:extLst>
          </p:cNvPr>
          <p:cNvSpPr>
            <a:spLocks noGrp="1"/>
          </p:cNvSpPr>
          <p:nvPr>
            <p:ph type="title"/>
          </p:nvPr>
        </p:nvSpPr>
        <p:spPr>
          <a:xfrm>
            <a:off x="691078" y="722903"/>
            <a:ext cx="3930417" cy="2479772"/>
          </a:xfrm>
        </p:spPr>
        <p:txBody>
          <a:bodyPr vert="horz" lIns="91440" tIns="45720" rIns="91440" bIns="45720" rtlCol="0" anchor="b">
            <a:normAutofit/>
          </a:bodyPr>
          <a:lstStyle/>
          <a:p>
            <a:endParaRPr lang="en-US" sz="5400"/>
          </a:p>
        </p:txBody>
      </p:sp>
      <p:pic>
        <p:nvPicPr>
          <p:cNvPr id="5" name="İçerik Yer Tutucusu 4">
            <a:extLst>
              <a:ext uri="{FF2B5EF4-FFF2-40B4-BE49-F238E27FC236}">
                <a16:creationId xmlns:a16="http://schemas.microsoft.com/office/drawing/2014/main" id="{70050B31-9C41-4837-9F51-4B3A5A5CF289}"/>
              </a:ext>
            </a:extLst>
          </p:cNvPr>
          <p:cNvPicPr>
            <a:picLocks noGrp="1" noChangeAspect="1"/>
          </p:cNvPicPr>
          <p:nvPr>
            <p:ph idx="1"/>
          </p:nvPr>
        </p:nvPicPr>
        <p:blipFill>
          <a:blip r:embed="rId2"/>
          <a:stretch>
            <a:fillRect/>
          </a:stretch>
        </p:blipFill>
        <p:spPr>
          <a:xfrm>
            <a:off x="5222122" y="714591"/>
            <a:ext cx="6150847" cy="5420505"/>
          </a:xfrm>
          <a:prstGeom prst="rect">
            <a:avLst/>
          </a:prstGeom>
        </p:spPr>
      </p:pic>
    </p:spTree>
    <p:extLst>
      <p:ext uri="{BB962C8B-B14F-4D97-AF65-F5344CB8AC3E}">
        <p14:creationId xmlns:p14="http://schemas.microsoft.com/office/powerpoint/2010/main" val="2576706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BEEF8D1B-E776-44FA-8DD5-BDE26C48CB0C}"/>
              </a:ext>
            </a:extLst>
          </p:cNvPr>
          <p:cNvSpPr>
            <a:spLocks noGrp="1"/>
          </p:cNvSpPr>
          <p:nvPr>
            <p:ph type="title"/>
          </p:nvPr>
        </p:nvSpPr>
        <p:spPr>
          <a:xfrm>
            <a:off x="691079" y="725952"/>
            <a:ext cx="10325000" cy="1387118"/>
          </a:xfrm>
        </p:spPr>
        <p:txBody>
          <a:bodyPr>
            <a:normAutofit/>
          </a:bodyPr>
          <a:lstStyle/>
          <a:p>
            <a:r>
              <a:rPr lang="tr-TR"/>
              <a:t>Sonuç</a:t>
            </a:r>
          </a:p>
        </p:txBody>
      </p:sp>
      <p:sp>
        <p:nvSpPr>
          <p:cNvPr id="4" name="Rectangle 1">
            <a:extLst>
              <a:ext uri="{FF2B5EF4-FFF2-40B4-BE49-F238E27FC236}">
                <a16:creationId xmlns:a16="http://schemas.microsoft.com/office/drawing/2014/main" id="{A08B13E0-55D8-4BA4-BD81-2FD773B3CD1C}"/>
              </a:ext>
            </a:extLst>
          </p:cNvPr>
          <p:cNvSpPr>
            <a:spLocks noGrp="1" noChangeArrowheads="1"/>
          </p:cNvSpPr>
          <p:nvPr>
            <p:ph idx="1"/>
          </p:nvPr>
        </p:nvSpPr>
        <p:spPr bwMode="auto">
          <a:xfrm>
            <a:off x="1202548" y="2340129"/>
            <a:ext cx="8817702" cy="383683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158700" rIns="317400" bIns="15870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tr-TR" altLang="tr-TR" sz="1700" b="0" i="0" u="none" strike="noStrike" cap="none" normalizeH="0" baseline="0">
                <a:ln>
                  <a:noFill/>
                </a:ln>
                <a:effectLst/>
                <a:latin typeface="Courier New" panose="02070309020205020404" pitchFamily="49" charset="0"/>
              </a:rPr>
              <a:t>Sonuç olarak, Avusturya'nın belirli şehirlerinde yapılan ölçümlerden, yağmur yağıp yağmayacağının tahmini denetimli öğrenme algoritmalarından lojistik regresyon ve </a:t>
            </a:r>
            <a:r>
              <a:rPr kumimoji="0" lang="tr-TR" altLang="tr-TR" sz="1700" b="0" i="0" u="none" strike="noStrike" cap="none" normalizeH="0" baseline="0" err="1">
                <a:ln>
                  <a:noFill/>
                </a:ln>
                <a:effectLst/>
                <a:latin typeface="Courier New" panose="02070309020205020404" pitchFamily="49" charset="0"/>
              </a:rPr>
              <a:t>xgboost</a:t>
            </a:r>
            <a:r>
              <a:rPr kumimoji="0" lang="tr-TR" altLang="tr-TR" sz="1700" b="0" i="0" u="none" strike="noStrike" cap="none" normalizeH="0" baseline="0">
                <a:ln>
                  <a:noFill/>
                </a:ln>
                <a:effectLst/>
                <a:latin typeface="Courier New" panose="02070309020205020404" pitchFamily="49" charset="0"/>
              </a:rPr>
              <a:t> kullanılarak yapılmıştır. Farklı </a:t>
            </a:r>
            <a:r>
              <a:rPr kumimoji="0" lang="tr-TR" altLang="tr-TR" sz="1700" b="0" i="0" u="none" strike="noStrike" cap="none" normalizeH="0" baseline="0" err="1">
                <a:ln>
                  <a:noFill/>
                </a:ln>
                <a:effectLst/>
                <a:latin typeface="Courier New" panose="02070309020205020404" pitchFamily="49" charset="0"/>
              </a:rPr>
              <a:t>tahminleme</a:t>
            </a:r>
            <a:r>
              <a:rPr kumimoji="0" lang="tr-TR" altLang="tr-TR" sz="1700" b="0" i="0" u="none" strike="noStrike" cap="none" normalizeH="0" baseline="0">
                <a:ln>
                  <a:noFill/>
                </a:ln>
                <a:effectLst/>
                <a:latin typeface="Courier New" panose="02070309020205020404" pitchFamily="49" charset="0"/>
              </a:rPr>
              <a:t> algoritmaları karşılaştırılıp optimize edilmeye çalışılmıştır. Veri setinde bulunan dengesizlik neticesiyle aşırı örnekleme algoritmalarından </a:t>
            </a:r>
            <a:r>
              <a:rPr kumimoji="0" lang="tr-TR" altLang="tr-TR" sz="1700" b="0" i="0" u="none" strike="noStrike" cap="none" normalizeH="0" baseline="0" err="1">
                <a:ln>
                  <a:noFill/>
                </a:ln>
                <a:effectLst/>
                <a:latin typeface="Courier New" panose="02070309020205020404" pitchFamily="49" charset="0"/>
              </a:rPr>
              <a:t>smote</a:t>
            </a:r>
            <a:r>
              <a:rPr kumimoji="0" lang="tr-TR" altLang="tr-TR" sz="1700" b="0" i="0" u="none" strike="noStrike" cap="none" normalizeH="0" baseline="0">
                <a:ln>
                  <a:noFill/>
                </a:ln>
                <a:effectLst/>
                <a:latin typeface="Courier New" panose="02070309020205020404" pitchFamily="49" charset="0"/>
              </a:rPr>
              <a:t> algoritması kullanılmış fakat yağmur yağdığı durumlarda bütün modeller yetersiz kalmıştır. Bunun sonucunda en iyi sonucu veren algoritmanın 0.85 oran ile </a:t>
            </a:r>
            <a:r>
              <a:rPr kumimoji="0" lang="tr-TR" altLang="tr-TR" sz="1700" b="0" i="0" u="none" strike="noStrike" cap="none" normalizeH="0" baseline="0" err="1">
                <a:ln>
                  <a:noFill/>
                </a:ln>
                <a:effectLst/>
                <a:latin typeface="Courier New" panose="02070309020205020404" pitchFamily="49" charset="0"/>
              </a:rPr>
              <a:t>xgboost</a:t>
            </a:r>
            <a:r>
              <a:rPr kumimoji="0" lang="tr-TR" altLang="tr-TR" sz="1700" b="0" i="0" u="none" strike="noStrike" cap="none" normalizeH="0" baseline="0">
                <a:ln>
                  <a:noFill/>
                </a:ln>
                <a:effectLst/>
                <a:latin typeface="Courier New" panose="02070309020205020404" pitchFamily="49" charset="0"/>
              </a:rPr>
              <a:t> olduğu görülmüştür. Ayrıca </a:t>
            </a:r>
            <a:r>
              <a:rPr kumimoji="0" lang="tr-TR" altLang="tr-TR" sz="1700" b="0" i="0" u="none" strike="noStrike" cap="none" normalizeH="0" baseline="0" err="1">
                <a:ln>
                  <a:noFill/>
                </a:ln>
                <a:effectLst/>
                <a:latin typeface="Courier New" panose="02070309020205020404" pitchFamily="49" charset="0"/>
              </a:rPr>
              <a:t>rog</a:t>
            </a:r>
            <a:r>
              <a:rPr kumimoji="0" lang="tr-TR" altLang="tr-TR" sz="1700" b="0" i="0" u="none" strike="noStrike" cap="none" normalizeH="0" baseline="0">
                <a:ln>
                  <a:noFill/>
                </a:ln>
                <a:effectLst/>
                <a:latin typeface="Courier New" panose="02070309020205020404" pitchFamily="49" charset="0"/>
              </a:rPr>
              <a:t> eğrisi metriği de hesaplanmış en iyi sonucu veren model tekrar </a:t>
            </a:r>
            <a:r>
              <a:rPr kumimoji="0" lang="tr-TR" altLang="tr-TR" sz="1700" b="0" i="0" u="none" strike="noStrike" cap="none" normalizeH="0" baseline="0" err="1">
                <a:ln>
                  <a:noFill/>
                </a:ln>
                <a:effectLst/>
                <a:latin typeface="Courier New" panose="02070309020205020404" pitchFamily="49" charset="0"/>
              </a:rPr>
              <a:t>xgboost</a:t>
            </a:r>
            <a:r>
              <a:rPr kumimoji="0" lang="tr-TR" altLang="tr-TR" sz="1700" b="0" i="0" u="none" strike="noStrike" cap="none" normalizeH="0" baseline="0">
                <a:ln>
                  <a:noFill/>
                </a:ln>
                <a:effectLst/>
                <a:latin typeface="Courier New" panose="02070309020205020404" pitchFamily="49" charset="0"/>
              </a:rPr>
              <a:t> olarak belirlenmiştir. Avusturya'da yağmur yağıp yağmayacağı eldeki veriler ışığında %85 ihtimalle doğru </a:t>
            </a:r>
            <a:r>
              <a:rPr kumimoji="0" lang="tr-TR" altLang="tr-TR" sz="1700" b="0" i="0" u="none" strike="noStrike" cap="none" normalizeH="0" baseline="0" err="1">
                <a:ln>
                  <a:noFill/>
                </a:ln>
                <a:effectLst/>
                <a:latin typeface="Courier New" panose="02070309020205020404" pitchFamily="49" charset="0"/>
              </a:rPr>
              <a:t>öngürülebilir</a:t>
            </a:r>
            <a:r>
              <a:rPr kumimoji="0" lang="tr-TR" altLang="tr-TR" sz="1700" b="0" i="0" u="none" strike="noStrike" cap="none" normalizeH="0" baseline="0">
                <a:ln>
                  <a:noFill/>
                </a:ln>
                <a:effectLst/>
                <a:latin typeface="Courier New" panose="02070309020205020404" pitchFamily="49" charset="0"/>
              </a:rPr>
              <a:t>.</a:t>
            </a:r>
            <a:r>
              <a:rPr kumimoji="0" lang="tr-TR" altLang="tr-TR" sz="1700" b="0" i="0" u="none" strike="noStrike" cap="none" normalizeH="0" baseline="0">
                <a:ln>
                  <a:noFill/>
                </a:ln>
                <a:effectLst/>
              </a:rPr>
              <a:t> </a:t>
            </a:r>
            <a:endParaRPr kumimoji="0" lang="tr-TR" altLang="tr-TR" sz="17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629892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54" name="Freeform: Shape 53">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6" name="Group 5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Right Triangle 8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İçerik Yer Tutucusu 2">
            <a:extLst>
              <a:ext uri="{FF2B5EF4-FFF2-40B4-BE49-F238E27FC236}">
                <a16:creationId xmlns:a16="http://schemas.microsoft.com/office/drawing/2014/main" id="{7F4532E2-97DE-41B5-A409-C2691FAE4BC7}"/>
              </a:ext>
            </a:extLst>
          </p:cNvPr>
          <p:cNvSpPr>
            <a:spLocks noGrp="1"/>
          </p:cNvSpPr>
          <p:nvPr>
            <p:ph idx="1"/>
          </p:nvPr>
        </p:nvSpPr>
        <p:spPr>
          <a:xfrm>
            <a:off x="691079" y="2340131"/>
            <a:ext cx="4424633" cy="3791918"/>
          </a:xfrm>
        </p:spPr>
        <p:txBody>
          <a:bodyPr>
            <a:normAutofit/>
          </a:bodyPr>
          <a:lstStyle/>
          <a:p>
            <a:r>
              <a:rPr lang="tr-TR"/>
              <a:t>Dinlediğiniz için Teşekkürler</a:t>
            </a:r>
          </a:p>
        </p:txBody>
      </p:sp>
      <p:pic>
        <p:nvPicPr>
          <p:cNvPr id="7" name="Graphic 6" descr="Smiling Face with No Fill">
            <a:extLst>
              <a:ext uri="{FF2B5EF4-FFF2-40B4-BE49-F238E27FC236}">
                <a16:creationId xmlns:a16="http://schemas.microsoft.com/office/drawing/2014/main" id="{C444E6F0-9D33-4520-96F2-AED9CFB7D6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175888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Rectangle 4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 y="4787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48">
            <a:extLst>
              <a:ext uri="{FF2B5EF4-FFF2-40B4-BE49-F238E27FC236}">
                <a16:creationId xmlns:a16="http://schemas.microsoft.com/office/drawing/2014/main" id="{37FED684-730A-45BB-8648-1715CD8373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51A7CD44-68BE-4F85-A32A-EEB3FD7B7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1C526A4-9917-4F88-B557-06A3D1CD2A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8A18C03-10FA-4DDC-AC04-9AAE993EA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C2F839-1AD1-4919-AC75-28044E2C4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C3ACF5-D0E7-4D3B-B20D-9D476B901B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46A95C-C9C5-4D94-9EFB-90CA9D362C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42F2708-2EE1-4F78-805B-F3178B5DB1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40BAC22-4029-4891-B264-F3D599527D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0A02C11-1F70-429C-9E29-3C38698001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6FFCDF9-1374-459A-927C-CB28DE895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978115F-6173-490B-97A2-B1ACEFA9E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03A1D66-5800-4485-947F-99D1B56D5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EBFEAA-22B4-455E-A58A-F8DFDEDB6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CFA647A-B0CA-474F-93A4-DC5C8A95A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6FEA36-ACB5-4E85-8554-BCD928B2FD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1292BCC-9565-4313-83BB-85140C2ACD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FC4B3E3-82F2-46BE-BCB8-35929B819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1FDF1B4-8A1E-47B7-A694-7E1FE818F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0B13F0-B560-425D-B953-93C134B26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BA26BFA-5407-40B0-8B98-8DB884B4A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055A08-FAED-4B3B-A0C7-95689F530B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80ED2AF-D486-4640-A974-B646AFEB80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C96069C-1AE6-4797-B7C9-60791D4ADF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803BDF4-B647-433F-9C9D-9C18B6C497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515216-BB24-4F50-A971-E79F92727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C9EE9A-FF35-409C-935C-BCE037CA04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0599AD-C545-4E4A-A4D1-8C18E2ED12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23DF24F-915E-455D-8DB8-426F9A1DA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C964028-29BF-403F-9E2C-77D1CF1A96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20AAC7-C2EF-4199-896C-1693C5062A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DAF3086-8DAF-4249-B358-0BBC086C43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AC87FECD-3316-44B9-A55A-C138B3EB4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5975" y="208170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4A0CBFD5-8626-460A-85C6-8A9670F58A21}"/>
              </a:ext>
            </a:extLst>
          </p:cNvPr>
          <p:cNvSpPr>
            <a:spLocks noGrp="1"/>
          </p:cNvSpPr>
          <p:nvPr>
            <p:ph type="title"/>
          </p:nvPr>
        </p:nvSpPr>
        <p:spPr>
          <a:xfrm>
            <a:off x="691079" y="722903"/>
            <a:ext cx="5331558" cy="1945300"/>
          </a:xfrm>
        </p:spPr>
        <p:txBody>
          <a:bodyPr vert="horz" lIns="91440" tIns="45720" rIns="91440" bIns="45720" rtlCol="0" anchor="b">
            <a:normAutofit/>
          </a:bodyPr>
          <a:lstStyle/>
          <a:p>
            <a:pPr>
              <a:lnSpc>
                <a:spcPct val="90000"/>
              </a:lnSpc>
            </a:pPr>
            <a:r>
              <a:rPr lang="en-US" sz="4200"/>
              <a:t>Veri Seti Özelliklerinin Tanıtılması</a:t>
            </a:r>
          </a:p>
        </p:txBody>
      </p:sp>
      <p:pic>
        <p:nvPicPr>
          <p:cNvPr id="5" name="İçerik Yer Tutucusu 4">
            <a:extLst>
              <a:ext uri="{FF2B5EF4-FFF2-40B4-BE49-F238E27FC236}">
                <a16:creationId xmlns:a16="http://schemas.microsoft.com/office/drawing/2014/main" id="{835BF1B9-FDB7-4968-B68D-4FFC089B69A0}"/>
              </a:ext>
            </a:extLst>
          </p:cNvPr>
          <p:cNvPicPr>
            <a:picLocks noGrp="1" noChangeAspect="1"/>
          </p:cNvPicPr>
          <p:nvPr>
            <p:ph idx="1"/>
          </p:nvPr>
        </p:nvPicPr>
        <p:blipFill>
          <a:blip r:embed="rId2"/>
          <a:stretch>
            <a:fillRect/>
          </a:stretch>
        </p:blipFill>
        <p:spPr>
          <a:xfrm>
            <a:off x="694684" y="3476878"/>
            <a:ext cx="5327952" cy="2485976"/>
          </a:xfrm>
          <a:prstGeom prst="rect">
            <a:avLst/>
          </a:prstGeom>
        </p:spPr>
      </p:pic>
      <p:pic>
        <p:nvPicPr>
          <p:cNvPr id="7" name="Resim 6">
            <a:extLst>
              <a:ext uri="{FF2B5EF4-FFF2-40B4-BE49-F238E27FC236}">
                <a16:creationId xmlns:a16="http://schemas.microsoft.com/office/drawing/2014/main" id="{08D1D343-B6EC-4838-AF47-6616BBC3345D}"/>
              </a:ext>
            </a:extLst>
          </p:cNvPr>
          <p:cNvPicPr>
            <a:picLocks noChangeAspect="1"/>
          </p:cNvPicPr>
          <p:nvPr/>
        </p:nvPicPr>
        <p:blipFill>
          <a:blip r:embed="rId3"/>
          <a:stretch>
            <a:fillRect/>
          </a:stretch>
        </p:blipFill>
        <p:spPr>
          <a:xfrm>
            <a:off x="6157634" y="3517680"/>
            <a:ext cx="5327952" cy="1720519"/>
          </a:xfrm>
          <a:prstGeom prst="rect">
            <a:avLst/>
          </a:prstGeom>
        </p:spPr>
      </p:pic>
    </p:spTree>
    <p:extLst>
      <p:ext uri="{BB962C8B-B14F-4D97-AF65-F5344CB8AC3E}">
        <p14:creationId xmlns:p14="http://schemas.microsoft.com/office/powerpoint/2010/main" val="420686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47" name="Freeform: Shape 46">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81">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F12EDFE8-01FB-4D08-8004-6044268DAF85}"/>
              </a:ext>
            </a:extLst>
          </p:cNvPr>
          <p:cNvSpPr>
            <a:spLocks noGrp="1"/>
          </p:cNvSpPr>
          <p:nvPr>
            <p:ph type="title"/>
          </p:nvPr>
        </p:nvSpPr>
        <p:spPr>
          <a:xfrm>
            <a:off x="691078" y="722903"/>
            <a:ext cx="5402451" cy="2460770"/>
          </a:xfrm>
        </p:spPr>
        <p:txBody>
          <a:bodyPr vert="horz" lIns="91440" tIns="45720" rIns="91440" bIns="45720" rtlCol="0" anchor="b">
            <a:normAutofit fontScale="90000"/>
          </a:bodyPr>
          <a:lstStyle/>
          <a:p>
            <a:r>
              <a:rPr lang="tr-TR" sz="5400"/>
              <a:t>Veri Setinde Bulunan Veri Çeşitleri</a:t>
            </a:r>
            <a:endParaRPr lang="en-US" sz="5400"/>
          </a:p>
        </p:txBody>
      </p:sp>
      <p:pic>
        <p:nvPicPr>
          <p:cNvPr id="5" name="İçerik Yer Tutucusu 4">
            <a:extLst>
              <a:ext uri="{FF2B5EF4-FFF2-40B4-BE49-F238E27FC236}">
                <a16:creationId xmlns:a16="http://schemas.microsoft.com/office/drawing/2014/main" id="{8EB2AF61-D00A-4785-851E-4FB369AA375D}"/>
              </a:ext>
            </a:extLst>
          </p:cNvPr>
          <p:cNvPicPr>
            <a:picLocks noGrp="1" noChangeAspect="1"/>
          </p:cNvPicPr>
          <p:nvPr>
            <p:ph idx="1"/>
          </p:nvPr>
        </p:nvPicPr>
        <p:blipFill>
          <a:blip r:embed="rId2"/>
          <a:stretch>
            <a:fillRect/>
          </a:stretch>
        </p:blipFill>
        <p:spPr>
          <a:xfrm>
            <a:off x="7569137" y="714591"/>
            <a:ext cx="3452006" cy="5420505"/>
          </a:xfrm>
          <a:prstGeom prst="rect">
            <a:avLst/>
          </a:prstGeom>
        </p:spPr>
      </p:pic>
    </p:spTree>
    <p:extLst>
      <p:ext uri="{BB962C8B-B14F-4D97-AF65-F5344CB8AC3E}">
        <p14:creationId xmlns:p14="http://schemas.microsoft.com/office/powerpoint/2010/main" val="104742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AF5A4C-2D01-49B8-9E81-43A5C71368AA}"/>
              </a:ext>
            </a:extLst>
          </p:cNvPr>
          <p:cNvSpPr>
            <a:spLocks noGrp="1"/>
          </p:cNvSpPr>
          <p:nvPr>
            <p:ph type="title"/>
          </p:nvPr>
        </p:nvSpPr>
        <p:spPr/>
        <p:txBody>
          <a:bodyPr/>
          <a:lstStyle/>
          <a:p>
            <a:r>
              <a:rPr lang="tr-TR"/>
              <a:t>Verilerin Kategorik ve Numerik Olarak Gruplandırılması</a:t>
            </a:r>
          </a:p>
        </p:txBody>
      </p:sp>
      <p:pic>
        <p:nvPicPr>
          <p:cNvPr id="5" name="İçerik Yer Tutucusu 4">
            <a:extLst>
              <a:ext uri="{FF2B5EF4-FFF2-40B4-BE49-F238E27FC236}">
                <a16:creationId xmlns:a16="http://schemas.microsoft.com/office/drawing/2014/main" id="{BA830DF2-B9EE-453E-B686-B838F96034F1}"/>
              </a:ext>
            </a:extLst>
          </p:cNvPr>
          <p:cNvPicPr>
            <a:picLocks noGrp="1" noChangeAspect="1"/>
          </p:cNvPicPr>
          <p:nvPr>
            <p:ph idx="1"/>
          </p:nvPr>
        </p:nvPicPr>
        <p:blipFill>
          <a:blip r:embed="rId2"/>
          <a:stretch>
            <a:fillRect/>
          </a:stretch>
        </p:blipFill>
        <p:spPr>
          <a:xfrm>
            <a:off x="1128053" y="3783759"/>
            <a:ext cx="9450119" cy="676369"/>
          </a:xfrm>
        </p:spPr>
      </p:pic>
    </p:spTree>
    <p:extLst>
      <p:ext uri="{BB962C8B-B14F-4D97-AF65-F5344CB8AC3E}">
        <p14:creationId xmlns:p14="http://schemas.microsoft.com/office/powerpoint/2010/main" val="220974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91944DA6-0338-4431-BAB9-185FF71C31BF}"/>
              </a:ext>
            </a:extLst>
          </p:cNvPr>
          <p:cNvSpPr>
            <a:spLocks noGrp="1"/>
          </p:cNvSpPr>
          <p:nvPr>
            <p:ph type="title"/>
          </p:nvPr>
        </p:nvSpPr>
        <p:spPr>
          <a:xfrm>
            <a:off x="691079" y="725952"/>
            <a:ext cx="4038652" cy="1881178"/>
          </a:xfrm>
        </p:spPr>
        <p:txBody>
          <a:bodyPr>
            <a:normAutofit/>
          </a:bodyPr>
          <a:lstStyle/>
          <a:p>
            <a:pPr>
              <a:lnSpc>
                <a:spcPct val="90000"/>
              </a:lnSpc>
            </a:pPr>
            <a:r>
              <a:rPr lang="tr-TR" sz="3700"/>
              <a:t>Verilerin Görselleştirilmesi</a:t>
            </a:r>
          </a:p>
        </p:txBody>
      </p:sp>
      <p:sp>
        <p:nvSpPr>
          <p:cNvPr id="9" name="Content Placeholder 8">
            <a:extLst>
              <a:ext uri="{FF2B5EF4-FFF2-40B4-BE49-F238E27FC236}">
                <a16:creationId xmlns:a16="http://schemas.microsoft.com/office/drawing/2014/main" id="{10C33E8B-298C-40B1-BD60-6685A1CBF34A}"/>
              </a:ext>
            </a:extLst>
          </p:cNvPr>
          <p:cNvSpPr>
            <a:spLocks noGrp="1"/>
          </p:cNvSpPr>
          <p:nvPr>
            <p:ph idx="1"/>
          </p:nvPr>
        </p:nvSpPr>
        <p:spPr>
          <a:xfrm>
            <a:off x="691079" y="2886117"/>
            <a:ext cx="4038652" cy="3276824"/>
          </a:xfrm>
        </p:spPr>
        <p:txBody>
          <a:bodyPr>
            <a:normAutofit/>
          </a:bodyPr>
          <a:lstStyle/>
          <a:p>
            <a:r>
              <a:rPr lang="tr-TR"/>
              <a:t>Görüldüğü üzere yağmur yağmama olasılığı yağmur yağma olasılığından fazladır. Yani veri seti dengesizdir. Bu yüzden veri önişleme aşamaları bu bilgi göz önünde bulundurularak yapılacaktır.</a:t>
            </a:r>
            <a:endParaRPr lang="en-US"/>
          </a:p>
        </p:txBody>
      </p:sp>
      <p:pic>
        <p:nvPicPr>
          <p:cNvPr id="5" name="İçerik Yer Tutucusu 4">
            <a:extLst>
              <a:ext uri="{FF2B5EF4-FFF2-40B4-BE49-F238E27FC236}">
                <a16:creationId xmlns:a16="http://schemas.microsoft.com/office/drawing/2014/main" id="{BD1D9DB7-3164-483C-BBBF-9F337DC08103}"/>
              </a:ext>
            </a:extLst>
          </p:cNvPr>
          <p:cNvPicPr>
            <a:picLocks noChangeAspect="1"/>
          </p:cNvPicPr>
          <p:nvPr/>
        </p:nvPicPr>
        <p:blipFill>
          <a:blip r:embed="rId2"/>
          <a:stretch>
            <a:fillRect/>
          </a:stretch>
        </p:blipFill>
        <p:spPr>
          <a:xfrm>
            <a:off x="5106333" y="1422232"/>
            <a:ext cx="6401443" cy="4028284"/>
          </a:xfrm>
          <a:prstGeom prst="rect">
            <a:avLst/>
          </a:prstGeom>
        </p:spPr>
      </p:pic>
    </p:spTree>
    <p:extLst>
      <p:ext uri="{BB962C8B-B14F-4D97-AF65-F5344CB8AC3E}">
        <p14:creationId xmlns:p14="http://schemas.microsoft.com/office/powerpoint/2010/main" val="80022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7707A3-300D-4EA9-8C90-20BB861A1403}"/>
              </a:ext>
            </a:extLst>
          </p:cNvPr>
          <p:cNvSpPr>
            <a:spLocks noGrp="1"/>
          </p:cNvSpPr>
          <p:nvPr>
            <p:ph type="title"/>
          </p:nvPr>
        </p:nvSpPr>
        <p:spPr/>
        <p:txBody>
          <a:bodyPr/>
          <a:lstStyle/>
          <a:p>
            <a:r>
              <a:rPr lang="tr-TR"/>
              <a:t>Kategorik Verilerin Görselleştirilmesi</a:t>
            </a:r>
          </a:p>
        </p:txBody>
      </p:sp>
      <p:pic>
        <p:nvPicPr>
          <p:cNvPr id="5" name="İçerik Yer Tutucusu 4">
            <a:extLst>
              <a:ext uri="{FF2B5EF4-FFF2-40B4-BE49-F238E27FC236}">
                <a16:creationId xmlns:a16="http://schemas.microsoft.com/office/drawing/2014/main" id="{81DF3795-D244-4837-B44B-0B79089B688F}"/>
              </a:ext>
            </a:extLst>
          </p:cNvPr>
          <p:cNvPicPr>
            <a:picLocks noGrp="1" noChangeAspect="1"/>
          </p:cNvPicPr>
          <p:nvPr>
            <p:ph idx="1"/>
          </p:nvPr>
        </p:nvPicPr>
        <p:blipFill>
          <a:blip r:embed="rId2"/>
          <a:stretch>
            <a:fillRect/>
          </a:stretch>
        </p:blipFill>
        <p:spPr>
          <a:xfrm>
            <a:off x="3643004" y="3364601"/>
            <a:ext cx="4420217" cy="1514686"/>
          </a:xfrm>
        </p:spPr>
      </p:pic>
    </p:spTree>
    <p:extLst>
      <p:ext uri="{BB962C8B-B14F-4D97-AF65-F5344CB8AC3E}">
        <p14:creationId xmlns:p14="http://schemas.microsoft.com/office/powerpoint/2010/main" val="70973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AFFEE59-C259-415F-B4A9-3B326B906F13}"/>
              </a:ext>
            </a:extLst>
          </p:cNvPr>
          <p:cNvPicPr>
            <a:picLocks noGrp="1" noChangeAspect="1"/>
          </p:cNvPicPr>
          <p:nvPr>
            <p:ph idx="1"/>
          </p:nvPr>
        </p:nvPicPr>
        <p:blipFill>
          <a:blip r:embed="rId2"/>
          <a:stretch>
            <a:fillRect/>
          </a:stretch>
        </p:blipFill>
        <p:spPr>
          <a:xfrm>
            <a:off x="1200727" y="831273"/>
            <a:ext cx="9494982" cy="5072640"/>
          </a:xfrm>
        </p:spPr>
      </p:pic>
    </p:spTree>
    <p:extLst>
      <p:ext uri="{BB962C8B-B14F-4D97-AF65-F5344CB8AC3E}">
        <p14:creationId xmlns:p14="http://schemas.microsoft.com/office/powerpoint/2010/main" val="2011482866"/>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3B3522"/>
      </a:dk2>
      <a:lt2>
        <a:srgbClr val="E2E6E8"/>
      </a:lt2>
      <a:accent1>
        <a:srgbClr val="BE9A87"/>
      </a:accent1>
      <a:accent2>
        <a:srgbClr val="AEA077"/>
      </a:accent2>
      <a:accent3>
        <a:srgbClr val="A0A77E"/>
      </a:accent3>
      <a:accent4>
        <a:srgbClr val="8BAB75"/>
      </a:accent4>
      <a:accent5>
        <a:srgbClr val="81AD81"/>
      </a:accent5>
      <a:accent6>
        <a:srgbClr val="77AE8E"/>
      </a:accent6>
      <a:hlink>
        <a:srgbClr val="5B879D"/>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B391CD4545EF7443B9CB5D30E6928BF6" ma:contentTypeVersion="8" ma:contentTypeDescription="Yeni belge oluşturun." ma:contentTypeScope="" ma:versionID="cd03cad2254ca1581f51e56d714265a8">
  <xsd:schema xmlns:xsd="http://www.w3.org/2001/XMLSchema" xmlns:xs="http://www.w3.org/2001/XMLSchema" xmlns:p="http://schemas.microsoft.com/office/2006/metadata/properties" xmlns:ns3="71d9a270-f8b1-4645-80bf-0efac42d73a9" xmlns:ns4="204f19aa-9cc2-4625-bd28-edcf99a8671a" targetNamespace="http://schemas.microsoft.com/office/2006/metadata/properties" ma:root="true" ma:fieldsID="1a984abd3e00f67ac443a55f723f5a37" ns3:_="" ns4:_="">
    <xsd:import namespace="71d9a270-f8b1-4645-80bf-0efac42d73a9"/>
    <xsd:import namespace="204f19aa-9cc2-4625-bd28-edcf99a867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d9a270-f8b1-4645-80bf-0efac42d73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4f19aa-9cc2-4625-bd28-edcf99a8671a"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762AE9-59DD-4E21-91E6-881C0E6BBD93}">
  <ds:schemaRefs>
    <ds:schemaRef ds:uri="http://schemas.openxmlformats.org/package/2006/metadata/core-propertie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204f19aa-9cc2-4625-bd28-edcf99a8671a"/>
    <ds:schemaRef ds:uri="http://schemas.microsoft.com/office/infopath/2007/PartnerControls"/>
    <ds:schemaRef ds:uri="71d9a270-f8b1-4645-80bf-0efac42d73a9"/>
    <ds:schemaRef ds:uri="http://purl.org/dc/elements/1.1/"/>
  </ds:schemaRefs>
</ds:datastoreItem>
</file>

<file path=customXml/itemProps2.xml><?xml version="1.0" encoding="utf-8"?>
<ds:datastoreItem xmlns:ds="http://schemas.openxmlformats.org/officeDocument/2006/customXml" ds:itemID="{B8D0CDD7-F092-4AEA-AE50-A621EE9BA16C}">
  <ds:schemaRefs>
    <ds:schemaRef ds:uri="204f19aa-9cc2-4625-bd28-edcf99a8671a"/>
    <ds:schemaRef ds:uri="71d9a270-f8b1-4645-80bf-0efac42d73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9E08194-AFD4-455D-B473-3D452EF2CB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Geniş ekran</PresentationFormat>
  <Paragraphs>78</Paragraphs>
  <Slides>38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Courier New</vt:lpstr>
      <vt:lpstr>Grandview</vt:lpstr>
      <vt:lpstr>Helvetica Neue</vt:lpstr>
      <vt:lpstr>Roboto</vt:lpstr>
      <vt:lpstr>Wingdings</vt:lpstr>
      <vt:lpstr>CosineVTI</vt:lpstr>
      <vt:lpstr>Avusturalya Yağmur Tahmini </vt:lpstr>
      <vt:lpstr>Veri Setinin Tanıtılması </vt:lpstr>
      <vt:lpstr>Kütüphaneler ve Veri Setinin Dahil Edilmesi</vt:lpstr>
      <vt:lpstr>Veri Seti Özelliklerinin Tanıtılması</vt:lpstr>
      <vt:lpstr>Veri Setinde Bulunan Veri Çeşitleri</vt:lpstr>
      <vt:lpstr>Verilerin Kategorik ve Numerik Olarak Gruplandırılması</vt:lpstr>
      <vt:lpstr>Verilerin Görselleştirilmesi</vt:lpstr>
      <vt:lpstr>Kategorik Verilerin Görselleştirilmesi</vt:lpstr>
      <vt:lpstr>PowerPoint Sunusu</vt:lpstr>
      <vt:lpstr>PowerPoint Sunusu</vt:lpstr>
      <vt:lpstr>PowerPoint Sunusu</vt:lpstr>
      <vt:lpstr>Aykırı Verilerin Analizi ve Düzenlenmesi </vt:lpstr>
      <vt:lpstr>PowerPoint Sunusu</vt:lpstr>
      <vt:lpstr>PowerPoint Sunusu</vt:lpstr>
      <vt:lpstr>PowerPoint Sunusu</vt:lpstr>
      <vt:lpstr>PowerPoint Sunusu</vt:lpstr>
      <vt:lpstr>Kayıp Verilerin Analizi ve Düzenlenmesi</vt:lpstr>
      <vt:lpstr>PowerPoint Sunusu</vt:lpstr>
      <vt:lpstr>Kategorik Verilerin Önişlenmesi</vt:lpstr>
      <vt:lpstr>Sayısal Verilere Dönüştürülen Değerlerin Vektörlere Dönüştürülmesi</vt:lpstr>
      <vt:lpstr>Veri Setinin Eğitim ve Test Olarak Ayrılması</vt:lpstr>
      <vt:lpstr>Eğitim ve Test Veri Setinin Dengesizliği</vt:lpstr>
      <vt:lpstr>PowerPoint Sunusu</vt:lpstr>
      <vt:lpstr>Veri Setinin Standardize Edilmesi ve Aşırı Örneklenmesi</vt:lpstr>
      <vt:lpstr>Lojistik Regresyon Modelini Optimize Etmek</vt:lpstr>
      <vt:lpstr>PowerPoint Sunusu</vt:lpstr>
      <vt:lpstr>Yeni Eğitim ve Test Serisi</vt:lpstr>
      <vt:lpstr>Optimizasyon Öncesi ve Sonrası Karşılaştırma</vt:lpstr>
      <vt:lpstr>PowerPoint Sunusu</vt:lpstr>
      <vt:lpstr>XgBoost Modeli ve Veri Setine Uygunlanması</vt:lpstr>
      <vt:lpstr>Neden XGBoost ?</vt:lpstr>
      <vt:lpstr>XGBoost Veri Setine Nasıl Uygulandı?</vt:lpstr>
      <vt:lpstr>XGBoost Algoritması için Metrikler</vt:lpstr>
      <vt:lpstr>Modellerin Hata Matrisi Karşılaştırması</vt:lpstr>
      <vt:lpstr>AUC-ROC Eğrisi</vt:lpstr>
      <vt:lpstr>PowerPoint Sunusu</vt:lpstr>
      <vt:lpstr>Sonuç</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Avusturalya Yağmur Tahmini</dc:title>
  <dc:creator>Yağız Can Delibaş</dc:creator>
  <cp:lastModifiedBy>Yağız Can Delibaş</cp:lastModifiedBy>
  <cp:revision>2</cp:revision>
  <dcterms:created xsi:type="dcterms:W3CDTF">2022-01-15T17:58:35Z</dcterms:created>
  <dcterms:modified xsi:type="dcterms:W3CDTF">2022-01-19T07:52:33Z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0x010100B391CD4545EF7443B9CB5D30E6928BF6</vt:lpwstr>
  </property>
</Properties>
</file>