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3" r:id="rId3"/>
    <p:sldId id="260" r:id="rId4"/>
    <p:sldId id="257" r:id="rId5"/>
    <p:sldId id="258" r:id="rId6"/>
    <p:sldId id="261" r:id="rId7"/>
    <p:sldId id="259" r:id="rId8"/>
    <p:sldId id="264" r:id="rId9"/>
    <p:sldId id="265" r:id="rId10"/>
    <p:sldId id="266" r:id="rId11"/>
    <p:sldId id="267" r:id="rId12"/>
    <p:sldId id="268" r:id="rId13"/>
    <p:sldId id="274"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87" autoAdjust="0"/>
    <p:restoredTop sz="80024" autoAdjust="0"/>
  </p:normalViewPr>
  <p:slideViewPr>
    <p:cSldViewPr snapToGrid="0">
      <p:cViewPr varScale="1">
        <p:scale>
          <a:sx n="88" d="100"/>
          <a:sy n="88" d="100"/>
        </p:scale>
        <p:origin x="10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6577A0-39B9-411B-A402-86AA1AC4793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D6EA26B-04E4-42D9-A22A-F7F655EB0A20}">
      <dgm:prSet/>
      <dgm:spPr/>
      <dgm:t>
        <a:bodyPr/>
        <a:lstStyle/>
        <a:p>
          <a:r>
            <a:rPr lang="tr-TR" dirty="0" err="1"/>
            <a:t>The</a:t>
          </a:r>
          <a:r>
            <a:rPr lang="tr-TR" dirty="0"/>
            <a:t> </a:t>
          </a:r>
          <a:r>
            <a:rPr lang="tr-TR" dirty="0" err="1"/>
            <a:t>Purpose</a:t>
          </a:r>
          <a:r>
            <a:rPr lang="tr-TR" dirty="0"/>
            <a:t> of </a:t>
          </a:r>
          <a:r>
            <a:rPr lang="tr-TR" dirty="0" err="1"/>
            <a:t>the</a:t>
          </a:r>
          <a:r>
            <a:rPr lang="tr-TR" dirty="0"/>
            <a:t> </a:t>
          </a:r>
          <a:r>
            <a:rPr lang="tr-TR" dirty="0" err="1"/>
            <a:t>work</a:t>
          </a:r>
          <a:r>
            <a:rPr lang="tr-TR" dirty="0"/>
            <a:t>:</a:t>
          </a:r>
          <a:r>
            <a:rPr lang="ru-RU" dirty="0"/>
            <a:t> </a:t>
          </a:r>
          <a:r>
            <a:rPr lang="en-US" dirty="0"/>
            <a:t>Reducing the workload on human resources and answering frequently asked questions with chatbot</a:t>
          </a:r>
        </a:p>
      </dgm:t>
    </dgm:pt>
    <dgm:pt modelId="{96B8A64D-4C41-4CB2-8823-FB3DC9D2F219}" type="parTrans" cxnId="{BEA35A87-7F00-4101-83F4-F29EAC4E1B5F}">
      <dgm:prSet/>
      <dgm:spPr/>
      <dgm:t>
        <a:bodyPr/>
        <a:lstStyle/>
        <a:p>
          <a:endParaRPr lang="en-US"/>
        </a:p>
      </dgm:t>
    </dgm:pt>
    <dgm:pt modelId="{ED26EE60-C2F0-450E-B28C-BE8CDEC33DA5}" type="sibTrans" cxnId="{BEA35A87-7F00-4101-83F4-F29EAC4E1B5F}">
      <dgm:prSet/>
      <dgm:spPr/>
      <dgm:t>
        <a:bodyPr/>
        <a:lstStyle/>
        <a:p>
          <a:endParaRPr lang="en-US"/>
        </a:p>
      </dgm:t>
    </dgm:pt>
    <dgm:pt modelId="{917A80EF-B217-4EBC-8580-1978C4283E1A}">
      <dgm:prSet/>
      <dgm:spPr/>
      <dgm:t>
        <a:bodyPr/>
        <a:lstStyle/>
        <a:p>
          <a:r>
            <a:rPr lang="en-US"/>
            <a:t>This object answers questions with chatbot</a:t>
          </a:r>
        </a:p>
      </dgm:t>
    </dgm:pt>
    <dgm:pt modelId="{DB84F90B-515F-41BC-8FCB-68FA15C9426D}" type="parTrans" cxnId="{81FA37D8-B681-4DE1-BE7F-79894A371881}">
      <dgm:prSet/>
      <dgm:spPr/>
      <dgm:t>
        <a:bodyPr/>
        <a:lstStyle/>
        <a:p>
          <a:endParaRPr lang="en-US"/>
        </a:p>
      </dgm:t>
    </dgm:pt>
    <dgm:pt modelId="{36F26113-785E-4F18-B2EA-80229E7714CB}" type="sibTrans" cxnId="{81FA37D8-B681-4DE1-BE7F-79894A371881}">
      <dgm:prSet/>
      <dgm:spPr/>
      <dgm:t>
        <a:bodyPr/>
        <a:lstStyle/>
        <a:p>
          <a:endParaRPr lang="en-US"/>
        </a:p>
      </dgm:t>
    </dgm:pt>
    <dgm:pt modelId="{975C06C2-AF49-4065-8052-6505080ED734}">
      <dgm:prSet/>
      <dgm:spPr/>
      <dgm:t>
        <a:bodyPr/>
        <a:lstStyle/>
        <a:p>
          <a:r>
            <a:rPr lang="tr-TR"/>
            <a:t>The </a:t>
          </a:r>
          <a:r>
            <a:rPr lang="en-US"/>
            <a:t>Subject</a:t>
          </a:r>
          <a:r>
            <a:rPr lang="tr-TR"/>
            <a:t> </a:t>
          </a:r>
          <a:r>
            <a:rPr lang="en-US"/>
            <a:t>Development and design of chatbot for human resources</a:t>
          </a:r>
        </a:p>
      </dgm:t>
    </dgm:pt>
    <dgm:pt modelId="{25B1E7AA-E769-4DC3-96F0-AD452446CF6C}" type="parTrans" cxnId="{C8100B65-CDD2-44E3-A3AB-6DD2A8CFB48A}">
      <dgm:prSet/>
      <dgm:spPr/>
      <dgm:t>
        <a:bodyPr/>
        <a:lstStyle/>
        <a:p>
          <a:endParaRPr lang="en-US"/>
        </a:p>
      </dgm:t>
    </dgm:pt>
    <dgm:pt modelId="{28A1CBD3-04DA-4103-BF80-A49EEA3D2729}" type="sibTrans" cxnId="{C8100B65-CDD2-44E3-A3AB-6DD2A8CFB48A}">
      <dgm:prSet/>
      <dgm:spPr/>
      <dgm:t>
        <a:bodyPr/>
        <a:lstStyle/>
        <a:p>
          <a:endParaRPr lang="en-US"/>
        </a:p>
      </dgm:t>
    </dgm:pt>
    <dgm:pt modelId="{D8BA3EB8-309A-4A4C-AB48-90BB70FC9E6C}" type="pres">
      <dgm:prSet presAssocID="{7D6577A0-39B9-411B-A402-86AA1AC47938}" presName="root" presStyleCnt="0">
        <dgm:presLayoutVars>
          <dgm:dir/>
          <dgm:resizeHandles val="exact"/>
        </dgm:presLayoutVars>
      </dgm:prSet>
      <dgm:spPr/>
    </dgm:pt>
    <dgm:pt modelId="{7FDE5ABE-16E2-4779-8F0F-4C570DC1D096}" type="pres">
      <dgm:prSet presAssocID="{AD6EA26B-04E4-42D9-A22A-F7F655EB0A20}" presName="compNode" presStyleCnt="0"/>
      <dgm:spPr/>
    </dgm:pt>
    <dgm:pt modelId="{181C2F8A-88F9-4A77-9502-7DE525021305}" type="pres">
      <dgm:prSet presAssocID="{AD6EA26B-04E4-42D9-A22A-F7F655EB0A20}" presName="bgRect" presStyleLbl="bgShp" presStyleIdx="0" presStyleCnt="3"/>
      <dgm:spPr/>
    </dgm:pt>
    <dgm:pt modelId="{2600FF7A-AAE5-4C9B-A428-14C0CBC4808E}" type="pres">
      <dgm:prSet presAssocID="{AD6EA26B-04E4-42D9-A22A-F7F655EB0A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7A273211-AF72-42D0-A7B9-3C0FC1CF5FBC}" type="pres">
      <dgm:prSet presAssocID="{AD6EA26B-04E4-42D9-A22A-F7F655EB0A20}" presName="spaceRect" presStyleCnt="0"/>
      <dgm:spPr/>
    </dgm:pt>
    <dgm:pt modelId="{08E672B5-8CD6-4F03-B61A-4A7D5C65B2EE}" type="pres">
      <dgm:prSet presAssocID="{AD6EA26B-04E4-42D9-A22A-F7F655EB0A20}" presName="parTx" presStyleLbl="revTx" presStyleIdx="0" presStyleCnt="3">
        <dgm:presLayoutVars>
          <dgm:chMax val="0"/>
          <dgm:chPref val="0"/>
        </dgm:presLayoutVars>
      </dgm:prSet>
      <dgm:spPr/>
    </dgm:pt>
    <dgm:pt modelId="{0AFDCDD7-D91A-4558-B7A8-706B75CF2E8F}" type="pres">
      <dgm:prSet presAssocID="{ED26EE60-C2F0-450E-B28C-BE8CDEC33DA5}" presName="sibTrans" presStyleCnt="0"/>
      <dgm:spPr/>
    </dgm:pt>
    <dgm:pt modelId="{E9D48559-ECB5-4EE8-AA4E-32AE72698995}" type="pres">
      <dgm:prSet presAssocID="{917A80EF-B217-4EBC-8580-1978C4283E1A}" presName="compNode" presStyleCnt="0"/>
      <dgm:spPr/>
    </dgm:pt>
    <dgm:pt modelId="{93814BD8-94D5-401E-B42B-9AAD8F971CD4}" type="pres">
      <dgm:prSet presAssocID="{917A80EF-B217-4EBC-8580-1978C4283E1A}" presName="bgRect" presStyleLbl="bgShp" presStyleIdx="1" presStyleCnt="3"/>
      <dgm:spPr/>
    </dgm:pt>
    <dgm:pt modelId="{BA24F7FD-71BA-46CA-9892-739D21AD8C16}" type="pres">
      <dgm:prSet presAssocID="{917A80EF-B217-4EBC-8580-1978C4283E1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A68DCD50-F70E-44DF-9ECA-001519B19F4F}" type="pres">
      <dgm:prSet presAssocID="{917A80EF-B217-4EBC-8580-1978C4283E1A}" presName="spaceRect" presStyleCnt="0"/>
      <dgm:spPr/>
    </dgm:pt>
    <dgm:pt modelId="{B3E5C172-6FBA-4811-9EEA-3DCA9BF8BDDD}" type="pres">
      <dgm:prSet presAssocID="{917A80EF-B217-4EBC-8580-1978C4283E1A}" presName="parTx" presStyleLbl="revTx" presStyleIdx="1" presStyleCnt="3">
        <dgm:presLayoutVars>
          <dgm:chMax val="0"/>
          <dgm:chPref val="0"/>
        </dgm:presLayoutVars>
      </dgm:prSet>
      <dgm:spPr/>
    </dgm:pt>
    <dgm:pt modelId="{911E0DC5-0A27-43F5-AB13-FA019C0B82E6}" type="pres">
      <dgm:prSet presAssocID="{36F26113-785E-4F18-B2EA-80229E7714CB}" presName="sibTrans" presStyleCnt="0"/>
      <dgm:spPr/>
    </dgm:pt>
    <dgm:pt modelId="{57D3C1E7-3FFD-474C-994B-76DCE688CA4D}" type="pres">
      <dgm:prSet presAssocID="{975C06C2-AF49-4065-8052-6505080ED734}" presName="compNode" presStyleCnt="0"/>
      <dgm:spPr/>
    </dgm:pt>
    <dgm:pt modelId="{6464EDE5-2E3C-4812-A91B-6BE8AD5F7DF9}" type="pres">
      <dgm:prSet presAssocID="{975C06C2-AF49-4065-8052-6505080ED734}" presName="bgRect" presStyleLbl="bgShp" presStyleIdx="2" presStyleCnt="3"/>
      <dgm:spPr/>
    </dgm:pt>
    <dgm:pt modelId="{A8FC4ABC-8B68-4D7D-9A0D-928071090C9A}" type="pres">
      <dgm:prSet presAssocID="{975C06C2-AF49-4065-8052-6505080ED7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4C5F9D15-B20E-4196-B886-3E0F9AECAF62}" type="pres">
      <dgm:prSet presAssocID="{975C06C2-AF49-4065-8052-6505080ED734}" presName="spaceRect" presStyleCnt="0"/>
      <dgm:spPr/>
    </dgm:pt>
    <dgm:pt modelId="{10926929-1D2B-48E9-964F-4E545A610950}" type="pres">
      <dgm:prSet presAssocID="{975C06C2-AF49-4065-8052-6505080ED734}" presName="parTx" presStyleLbl="revTx" presStyleIdx="2" presStyleCnt="3">
        <dgm:presLayoutVars>
          <dgm:chMax val="0"/>
          <dgm:chPref val="0"/>
        </dgm:presLayoutVars>
      </dgm:prSet>
      <dgm:spPr/>
    </dgm:pt>
  </dgm:ptLst>
  <dgm:cxnLst>
    <dgm:cxn modelId="{9D1D4715-43AE-4D68-A0C8-F128B643467E}" type="presOf" srcId="{917A80EF-B217-4EBC-8580-1978C4283E1A}" destId="{B3E5C172-6FBA-4811-9EEA-3DCA9BF8BDDD}" srcOrd="0" destOrd="0" presId="urn:microsoft.com/office/officeart/2018/2/layout/IconVerticalSolidList"/>
    <dgm:cxn modelId="{C8100B65-CDD2-44E3-A3AB-6DD2A8CFB48A}" srcId="{7D6577A0-39B9-411B-A402-86AA1AC47938}" destId="{975C06C2-AF49-4065-8052-6505080ED734}" srcOrd="2" destOrd="0" parTransId="{25B1E7AA-E769-4DC3-96F0-AD452446CF6C}" sibTransId="{28A1CBD3-04DA-4103-BF80-A49EEA3D2729}"/>
    <dgm:cxn modelId="{CAE29774-88AC-4059-AF96-81E52AC0EBF8}" type="presOf" srcId="{AD6EA26B-04E4-42D9-A22A-F7F655EB0A20}" destId="{08E672B5-8CD6-4F03-B61A-4A7D5C65B2EE}" srcOrd="0" destOrd="0" presId="urn:microsoft.com/office/officeart/2018/2/layout/IconVerticalSolidList"/>
    <dgm:cxn modelId="{032D8E81-D01C-43DD-BBF8-E7CCA37C3D76}" type="presOf" srcId="{975C06C2-AF49-4065-8052-6505080ED734}" destId="{10926929-1D2B-48E9-964F-4E545A610950}" srcOrd="0" destOrd="0" presId="urn:microsoft.com/office/officeart/2018/2/layout/IconVerticalSolidList"/>
    <dgm:cxn modelId="{BEA35A87-7F00-4101-83F4-F29EAC4E1B5F}" srcId="{7D6577A0-39B9-411B-A402-86AA1AC47938}" destId="{AD6EA26B-04E4-42D9-A22A-F7F655EB0A20}" srcOrd="0" destOrd="0" parTransId="{96B8A64D-4C41-4CB2-8823-FB3DC9D2F219}" sibTransId="{ED26EE60-C2F0-450E-B28C-BE8CDEC33DA5}"/>
    <dgm:cxn modelId="{9D0FC8B5-2812-44E1-A6C5-735F039861DB}" type="presOf" srcId="{7D6577A0-39B9-411B-A402-86AA1AC47938}" destId="{D8BA3EB8-309A-4A4C-AB48-90BB70FC9E6C}" srcOrd="0" destOrd="0" presId="urn:microsoft.com/office/officeart/2018/2/layout/IconVerticalSolidList"/>
    <dgm:cxn modelId="{81FA37D8-B681-4DE1-BE7F-79894A371881}" srcId="{7D6577A0-39B9-411B-A402-86AA1AC47938}" destId="{917A80EF-B217-4EBC-8580-1978C4283E1A}" srcOrd="1" destOrd="0" parTransId="{DB84F90B-515F-41BC-8FCB-68FA15C9426D}" sibTransId="{36F26113-785E-4F18-B2EA-80229E7714CB}"/>
    <dgm:cxn modelId="{2A255FE0-381E-40FD-9B6D-4ABD98EEFF72}" type="presParOf" srcId="{D8BA3EB8-309A-4A4C-AB48-90BB70FC9E6C}" destId="{7FDE5ABE-16E2-4779-8F0F-4C570DC1D096}" srcOrd="0" destOrd="0" presId="urn:microsoft.com/office/officeart/2018/2/layout/IconVerticalSolidList"/>
    <dgm:cxn modelId="{51A78385-BF95-48AA-94CA-424E874CC08A}" type="presParOf" srcId="{7FDE5ABE-16E2-4779-8F0F-4C570DC1D096}" destId="{181C2F8A-88F9-4A77-9502-7DE525021305}" srcOrd="0" destOrd="0" presId="urn:microsoft.com/office/officeart/2018/2/layout/IconVerticalSolidList"/>
    <dgm:cxn modelId="{32FA050E-6B87-4A23-8363-33181D466072}" type="presParOf" srcId="{7FDE5ABE-16E2-4779-8F0F-4C570DC1D096}" destId="{2600FF7A-AAE5-4C9B-A428-14C0CBC4808E}" srcOrd="1" destOrd="0" presId="urn:microsoft.com/office/officeart/2018/2/layout/IconVerticalSolidList"/>
    <dgm:cxn modelId="{183B0B1B-5646-4474-A328-7AA2D8B524A3}" type="presParOf" srcId="{7FDE5ABE-16E2-4779-8F0F-4C570DC1D096}" destId="{7A273211-AF72-42D0-A7B9-3C0FC1CF5FBC}" srcOrd="2" destOrd="0" presId="urn:microsoft.com/office/officeart/2018/2/layout/IconVerticalSolidList"/>
    <dgm:cxn modelId="{A4E2DD71-FFB9-4A79-A1D8-E5C08029734C}" type="presParOf" srcId="{7FDE5ABE-16E2-4779-8F0F-4C570DC1D096}" destId="{08E672B5-8CD6-4F03-B61A-4A7D5C65B2EE}" srcOrd="3" destOrd="0" presId="urn:microsoft.com/office/officeart/2018/2/layout/IconVerticalSolidList"/>
    <dgm:cxn modelId="{D0730F5C-111B-45A6-A195-66093C0583F2}" type="presParOf" srcId="{D8BA3EB8-309A-4A4C-AB48-90BB70FC9E6C}" destId="{0AFDCDD7-D91A-4558-B7A8-706B75CF2E8F}" srcOrd="1" destOrd="0" presId="urn:microsoft.com/office/officeart/2018/2/layout/IconVerticalSolidList"/>
    <dgm:cxn modelId="{2337AE3B-5583-4959-B689-22C13BCE62C6}" type="presParOf" srcId="{D8BA3EB8-309A-4A4C-AB48-90BB70FC9E6C}" destId="{E9D48559-ECB5-4EE8-AA4E-32AE72698995}" srcOrd="2" destOrd="0" presId="urn:microsoft.com/office/officeart/2018/2/layout/IconVerticalSolidList"/>
    <dgm:cxn modelId="{29627341-5EF8-4BBF-A012-E3F460825D1C}" type="presParOf" srcId="{E9D48559-ECB5-4EE8-AA4E-32AE72698995}" destId="{93814BD8-94D5-401E-B42B-9AAD8F971CD4}" srcOrd="0" destOrd="0" presId="urn:microsoft.com/office/officeart/2018/2/layout/IconVerticalSolidList"/>
    <dgm:cxn modelId="{8DBF9169-867F-4A33-9D6F-64D5ABEBD3A9}" type="presParOf" srcId="{E9D48559-ECB5-4EE8-AA4E-32AE72698995}" destId="{BA24F7FD-71BA-46CA-9892-739D21AD8C16}" srcOrd="1" destOrd="0" presId="urn:microsoft.com/office/officeart/2018/2/layout/IconVerticalSolidList"/>
    <dgm:cxn modelId="{F9ADD02E-B882-4373-863E-1B49949B6BA8}" type="presParOf" srcId="{E9D48559-ECB5-4EE8-AA4E-32AE72698995}" destId="{A68DCD50-F70E-44DF-9ECA-001519B19F4F}" srcOrd="2" destOrd="0" presId="urn:microsoft.com/office/officeart/2018/2/layout/IconVerticalSolidList"/>
    <dgm:cxn modelId="{ED5A99D6-933D-43D0-B285-838D52084EDA}" type="presParOf" srcId="{E9D48559-ECB5-4EE8-AA4E-32AE72698995}" destId="{B3E5C172-6FBA-4811-9EEA-3DCA9BF8BDDD}" srcOrd="3" destOrd="0" presId="urn:microsoft.com/office/officeart/2018/2/layout/IconVerticalSolidList"/>
    <dgm:cxn modelId="{0CE0EFA4-0D8E-4060-8D29-AE8C64FCEA7E}" type="presParOf" srcId="{D8BA3EB8-309A-4A4C-AB48-90BB70FC9E6C}" destId="{911E0DC5-0A27-43F5-AB13-FA019C0B82E6}" srcOrd="3" destOrd="0" presId="urn:microsoft.com/office/officeart/2018/2/layout/IconVerticalSolidList"/>
    <dgm:cxn modelId="{DD530508-4A76-4585-8CBE-92F409BEC856}" type="presParOf" srcId="{D8BA3EB8-309A-4A4C-AB48-90BB70FC9E6C}" destId="{57D3C1E7-3FFD-474C-994B-76DCE688CA4D}" srcOrd="4" destOrd="0" presId="urn:microsoft.com/office/officeart/2018/2/layout/IconVerticalSolidList"/>
    <dgm:cxn modelId="{0157E01C-2BFC-4DB1-A501-764E226DFD9D}" type="presParOf" srcId="{57D3C1E7-3FFD-474C-994B-76DCE688CA4D}" destId="{6464EDE5-2E3C-4812-A91B-6BE8AD5F7DF9}" srcOrd="0" destOrd="0" presId="urn:microsoft.com/office/officeart/2018/2/layout/IconVerticalSolidList"/>
    <dgm:cxn modelId="{542333F6-A2DD-459A-AC50-FFE840E4D634}" type="presParOf" srcId="{57D3C1E7-3FFD-474C-994B-76DCE688CA4D}" destId="{A8FC4ABC-8B68-4D7D-9A0D-928071090C9A}" srcOrd="1" destOrd="0" presId="urn:microsoft.com/office/officeart/2018/2/layout/IconVerticalSolidList"/>
    <dgm:cxn modelId="{9477DC58-E1E6-44D1-B084-1478835F6B7E}" type="presParOf" srcId="{57D3C1E7-3FFD-474C-994B-76DCE688CA4D}" destId="{4C5F9D15-B20E-4196-B886-3E0F9AECAF62}" srcOrd="2" destOrd="0" presId="urn:microsoft.com/office/officeart/2018/2/layout/IconVerticalSolidList"/>
    <dgm:cxn modelId="{32D2B436-EFF7-4C80-ACA8-7613B28548AD}" type="presParOf" srcId="{57D3C1E7-3FFD-474C-994B-76DCE688CA4D}" destId="{10926929-1D2B-48E9-964F-4E545A61095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C8CEE6-4ECB-42AB-9E37-215F40227786}"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B5977755-74A0-412A-851F-5B51F99EE181}">
      <dgm:prSet/>
      <dgm:spPr/>
      <dgm:t>
        <a:bodyPr/>
        <a:lstStyle/>
        <a:p>
          <a:r>
            <a:rPr lang="en-US" b="1" dirty="0"/>
            <a:t>Chatbot AI for HR refers to the use of artificial intelligence and chatbot technology to improve HR services and streamline HR-related tasks</a:t>
          </a:r>
          <a:endParaRPr lang="en-US" dirty="0"/>
        </a:p>
      </dgm:t>
    </dgm:pt>
    <dgm:pt modelId="{A80C016F-0589-462B-9D06-734E04313B42}" type="parTrans" cxnId="{E9EB21D3-0449-4EA8-B90F-95231970E938}">
      <dgm:prSet/>
      <dgm:spPr/>
      <dgm:t>
        <a:bodyPr/>
        <a:lstStyle/>
        <a:p>
          <a:endParaRPr lang="en-US"/>
        </a:p>
      </dgm:t>
    </dgm:pt>
    <dgm:pt modelId="{A07E8649-C567-4E35-BF5C-88AE212264F0}" type="sibTrans" cxnId="{E9EB21D3-0449-4EA8-B90F-95231970E938}">
      <dgm:prSet phldrT="01" phldr="0"/>
      <dgm:spPr/>
      <dgm:t>
        <a:bodyPr/>
        <a:lstStyle/>
        <a:p>
          <a:r>
            <a:rPr lang="en-US"/>
            <a:t>01</a:t>
          </a:r>
        </a:p>
      </dgm:t>
    </dgm:pt>
    <dgm:pt modelId="{722D1C85-3944-4F7B-BE84-C7232AEE52D0}">
      <dgm:prSet/>
      <dgm:spPr/>
      <dgm:t>
        <a:bodyPr/>
        <a:lstStyle/>
        <a:p>
          <a:r>
            <a:rPr lang="en-US" b="1" dirty="0"/>
            <a:t>One of the main benefits of chatbot AI for HR is that it allows HR teams to automate many routine tasks, such as answering common employee questions, scheduling interviews, and providing feedback to employees</a:t>
          </a:r>
          <a:endParaRPr lang="en-US" dirty="0"/>
        </a:p>
      </dgm:t>
    </dgm:pt>
    <dgm:pt modelId="{32ACE571-105E-4BC3-B808-A0E860ECF8BA}" type="parTrans" cxnId="{5F1BD572-F1D0-4F12-AAAE-40CC5E6FB587}">
      <dgm:prSet/>
      <dgm:spPr/>
      <dgm:t>
        <a:bodyPr/>
        <a:lstStyle/>
        <a:p>
          <a:endParaRPr lang="en-US"/>
        </a:p>
      </dgm:t>
    </dgm:pt>
    <dgm:pt modelId="{88123710-BA96-4899-91A8-4816A8B8A5CF}" type="sibTrans" cxnId="{5F1BD572-F1D0-4F12-AAAE-40CC5E6FB587}">
      <dgm:prSet phldrT="02" phldr="0"/>
      <dgm:spPr/>
      <dgm:t>
        <a:bodyPr/>
        <a:lstStyle/>
        <a:p>
          <a:r>
            <a:rPr lang="en-US"/>
            <a:t>02</a:t>
          </a:r>
        </a:p>
      </dgm:t>
    </dgm:pt>
    <dgm:pt modelId="{725E84CE-5EAB-4E37-85B7-6C65704655CF}">
      <dgm:prSet/>
      <dgm:spPr/>
      <dgm:t>
        <a:bodyPr/>
        <a:lstStyle/>
        <a:p>
          <a:r>
            <a:rPr lang="en-US" b="1" dirty="0"/>
            <a:t>Chatbot AI for HR can also be used to improve the recruitment process by automating the screening of candidate resumes, scheduling interviews, and providing feedback to candidates</a:t>
          </a:r>
          <a:endParaRPr lang="en-US" dirty="0"/>
        </a:p>
      </dgm:t>
    </dgm:pt>
    <dgm:pt modelId="{40082C35-1E25-4589-A8FE-30628A7B89B4}" type="parTrans" cxnId="{7B2E363B-1B82-440A-9296-9B7BFB581693}">
      <dgm:prSet/>
      <dgm:spPr/>
      <dgm:t>
        <a:bodyPr/>
        <a:lstStyle/>
        <a:p>
          <a:endParaRPr lang="en-US"/>
        </a:p>
      </dgm:t>
    </dgm:pt>
    <dgm:pt modelId="{D6ACB611-13CF-4CAB-BEE5-4394497B95C2}" type="sibTrans" cxnId="{7B2E363B-1B82-440A-9296-9B7BFB581693}">
      <dgm:prSet phldrT="03" phldr="0"/>
      <dgm:spPr/>
      <dgm:t>
        <a:bodyPr/>
        <a:lstStyle/>
        <a:p>
          <a:r>
            <a:rPr lang="en-US"/>
            <a:t>03</a:t>
          </a:r>
        </a:p>
      </dgm:t>
    </dgm:pt>
    <dgm:pt modelId="{3E06239C-FCE5-4B14-A5F7-D6E0D08130A7}">
      <dgm:prSet/>
      <dgm:spPr/>
      <dgm:t>
        <a:bodyPr/>
        <a:lstStyle/>
        <a:p>
          <a:r>
            <a:rPr lang="en-US" b="1" dirty="0"/>
            <a:t>Another benefit of chatbot AI for HR is that it can be used to improve the onboarding process for new employees</a:t>
          </a:r>
          <a:endParaRPr lang="en-US" dirty="0"/>
        </a:p>
      </dgm:t>
    </dgm:pt>
    <dgm:pt modelId="{C6D88FCD-4CE4-4D76-8525-CACB9535E71A}" type="parTrans" cxnId="{4F2C7A29-1C29-4423-82FB-280E440823C7}">
      <dgm:prSet/>
      <dgm:spPr/>
      <dgm:t>
        <a:bodyPr/>
        <a:lstStyle/>
        <a:p>
          <a:endParaRPr lang="en-US"/>
        </a:p>
      </dgm:t>
    </dgm:pt>
    <dgm:pt modelId="{3AE49466-69D9-4EA9-AE3A-6FBCDA7BBFCA}" type="sibTrans" cxnId="{4F2C7A29-1C29-4423-82FB-280E440823C7}">
      <dgm:prSet phldrT="04" phldr="0"/>
      <dgm:spPr/>
      <dgm:t>
        <a:bodyPr/>
        <a:lstStyle/>
        <a:p>
          <a:r>
            <a:rPr lang="en-US"/>
            <a:t>04</a:t>
          </a:r>
        </a:p>
      </dgm:t>
    </dgm:pt>
    <dgm:pt modelId="{FAE9AD56-305C-4D9B-93C8-EB45603A46D2}">
      <dgm:prSet/>
      <dgm:spPr/>
      <dgm:t>
        <a:bodyPr/>
        <a:lstStyle/>
        <a:p>
          <a:r>
            <a:rPr lang="en-US" b="1"/>
            <a:t>Chatbot AI for HR can also be used to improve employee training and development.</a:t>
          </a:r>
          <a:endParaRPr lang="en-US"/>
        </a:p>
      </dgm:t>
    </dgm:pt>
    <dgm:pt modelId="{50412283-5958-437D-8705-511DE879F43E}" type="parTrans" cxnId="{491D36B2-0169-4917-A165-CB6D3502A0AD}">
      <dgm:prSet/>
      <dgm:spPr/>
      <dgm:t>
        <a:bodyPr/>
        <a:lstStyle/>
        <a:p>
          <a:endParaRPr lang="en-US"/>
        </a:p>
      </dgm:t>
    </dgm:pt>
    <dgm:pt modelId="{C12703C6-686E-48CF-BBB1-C00B156FCD67}" type="sibTrans" cxnId="{491D36B2-0169-4917-A165-CB6D3502A0AD}">
      <dgm:prSet phldrT="05" phldr="0"/>
      <dgm:spPr/>
      <dgm:t>
        <a:bodyPr/>
        <a:lstStyle/>
        <a:p>
          <a:r>
            <a:rPr lang="en-US"/>
            <a:t>05</a:t>
          </a:r>
        </a:p>
      </dgm:t>
    </dgm:pt>
    <dgm:pt modelId="{7BC9D812-4877-426D-A79A-E3093BA9673C}" type="pres">
      <dgm:prSet presAssocID="{6CC8CEE6-4ECB-42AB-9E37-215F40227786}" presName="Name0" presStyleCnt="0">
        <dgm:presLayoutVars>
          <dgm:animLvl val="lvl"/>
          <dgm:resizeHandles val="exact"/>
        </dgm:presLayoutVars>
      </dgm:prSet>
      <dgm:spPr/>
    </dgm:pt>
    <dgm:pt modelId="{D904566B-25F9-4FF8-9955-65750D7BDC3E}" type="pres">
      <dgm:prSet presAssocID="{B5977755-74A0-412A-851F-5B51F99EE181}" presName="compositeNode" presStyleCnt="0">
        <dgm:presLayoutVars>
          <dgm:bulletEnabled val="1"/>
        </dgm:presLayoutVars>
      </dgm:prSet>
      <dgm:spPr/>
    </dgm:pt>
    <dgm:pt modelId="{AB867FBD-AE8B-4656-B204-505321343371}" type="pres">
      <dgm:prSet presAssocID="{B5977755-74A0-412A-851F-5B51F99EE181}" presName="bgRect" presStyleLbl="alignNode1" presStyleIdx="0" presStyleCnt="5" custScaleY="140641"/>
      <dgm:spPr/>
    </dgm:pt>
    <dgm:pt modelId="{5F57B075-D075-4CAD-AE00-D93B002DF7E2}" type="pres">
      <dgm:prSet presAssocID="{A07E8649-C567-4E35-BF5C-88AE212264F0}" presName="sibTransNodeRect" presStyleLbl="alignNode1" presStyleIdx="0" presStyleCnt="5">
        <dgm:presLayoutVars>
          <dgm:chMax val="0"/>
          <dgm:bulletEnabled val="1"/>
        </dgm:presLayoutVars>
      </dgm:prSet>
      <dgm:spPr/>
    </dgm:pt>
    <dgm:pt modelId="{C5787EAB-0D03-4456-907D-8E374B52B847}" type="pres">
      <dgm:prSet presAssocID="{B5977755-74A0-412A-851F-5B51F99EE181}" presName="nodeRect" presStyleLbl="alignNode1" presStyleIdx="0" presStyleCnt="5">
        <dgm:presLayoutVars>
          <dgm:bulletEnabled val="1"/>
        </dgm:presLayoutVars>
      </dgm:prSet>
      <dgm:spPr/>
    </dgm:pt>
    <dgm:pt modelId="{59DD8983-1137-472B-8595-2DD4374EF147}" type="pres">
      <dgm:prSet presAssocID="{A07E8649-C567-4E35-BF5C-88AE212264F0}" presName="sibTrans" presStyleCnt="0"/>
      <dgm:spPr/>
    </dgm:pt>
    <dgm:pt modelId="{4F004DFE-39FA-4E4A-8863-621503A4FB1C}" type="pres">
      <dgm:prSet presAssocID="{722D1C85-3944-4F7B-BE84-C7232AEE52D0}" presName="compositeNode" presStyleCnt="0">
        <dgm:presLayoutVars>
          <dgm:bulletEnabled val="1"/>
        </dgm:presLayoutVars>
      </dgm:prSet>
      <dgm:spPr/>
    </dgm:pt>
    <dgm:pt modelId="{A2814EE5-014C-4894-8D9B-EB980470E85A}" type="pres">
      <dgm:prSet presAssocID="{722D1C85-3944-4F7B-BE84-C7232AEE52D0}" presName="bgRect" presStyleLbl="alignNode1" presStyleIdx="1" presStyleCnt="5" custScaleY="140641"/>
      <dgm:spPr/>
    </dgm:pt>
    <dgm:pt modelId="{30775EDE-9E3F-4C7F-97D9-3128DD88FC10}" type="pres">
      <dgm:prSet presAssocID="{88123710-BA96-4899-91A8-4816A8B8A5CF}" presName="sibTransNodeRect" presStyleLbl="alignNode1" presStyleIdx="1" presStyleCnt="5">
        <dgm:presLayoutVars>
          <dgm:chMax val="0"/>
          <dgm:bulletEnabled val="1"/>
        </dgm:presLayoutVars>
      </dgm:prSet>
      <dgm:spPr/>
    </dgm:pt>
    <dgm:pt modelId="{9A9B95A8-3F43-4004-8F95-168A17371525}" type="pres">
      <dgm:prSet presAssocID="{722D1C85-3944-4F7B-BE84-C7232AEE52D0}" presName="nodeRect" presStyleLbl="alignNode1" presStyleIdx="1" presStyleCnt="5">
        <dgm:presLayoutVars>
          <dgm:bulletEnabled val="1"/>
        </dgm:presLayoutVars>
      </dgm:prSet>
      <dgm:spPr/>
    </dgm:pt>
    <dgm:pt modelId="{CFF4DDEF-2AB0-4AF0-877E-CF838D1580D5}" type="pres">
      <dgm:prSet presAssocID="{88123710-BA96-4899-91A8-4816A8B8A5CF}" presName="sibTrans" presStyleCnt="0"/>
      <dgm:spPr/>
    </dgm:pt>
    <dgm:pt modelId="{4E047E21-E9B8-4A5F-8323-DF59354A343B}" type="pres">
      <dgm:prSet presAssocID="{725E84CE-5EAB-4E37-85B7-6C65704655CF}" presName="compositeNode" presStyleCnt="0">
        <dgm:presLayoutVars>
          <dgm:bulletEnabled val="1"/>
        </dgm:presLayoutVars>
      </dgm:prSet>
      <dgm:spPr/>
    </dgm:pt>
    <dgm:pt modelId="{75A38552-5BC5-4407-AABF-8680ADE34EA3}" type="pres">
      <dgm:prSet presAssocID="{725E84CE-5EAB-4E37-85B7-6C65704655CF}" presName="bgRect" presStyleLbl="alignNode1" presStyleIdx="2" presStyleCnt="5" custScaleY="140641"/>
      <dgm:spPr/>
    </dgm:pt>
    <dgm:pt modelId="{FC6DA618-F92D-4048-A8BB-B0D06413EED2}" type="pres">
      <dgm:prSet presAssocID="{D6ACB611-13CF-4CAB-BEE5-4394497B95C2}" presName="sibTransNodeRect" presStyleLbl="alignNode1" presStyleIdx="2" presStyleCnt="5">
        <dgm:presLayoutVars>
          <dgm:chMax val="0"/>
          <dgm:bulletEnabled val="1"/>
        </dgm:presLayoutVars>
      </dgm:prSet>
      <dgm:spPr/>
    </dgm:pt>
    <dgm:pt modelId="{083F057C-32AB-4079-A151-D8563CCC898E}" type="pres">
      <dgm:prSet presAssocID="{725E84CE-5EAB-4E37-85B7-6C65704655CF}" presName="nodeRect" presStyleLbl="alignNode1" presStyleIdx="2" presStyleCnt="5">
        <dgm:presLayoutVars>
          <dgm:bulletEnabled val="1"/>
        </dgm:presLayoutVars>
      </dgm:prSet>
      <dgm:spPr/>
    </dgm:pt>
    <dgm:pt modelId="{A80908CA-8566-47A8-A712-72499522C783}" type="pres">
      <dgm:prSet presAssocID="{D6ACB611-13CF-4CAB-BEE5-4394497B95C2}" presName="sibTrans" presStyleCnt="0"/>
      <dgm:spPr/>
    </dgm:pt>
    <dgm:pt modelId="{C840C7C5-9EE5-4809-98C0-0C856F7BB681}" type="pres">
      <dgm:prSet presAssocID="{3E06239C-FCE5-4B14-A5F7-D6E0D08130A7}" presName="compositeNode" presStyleCnt="0">
        <dgm:presLayoutVars>
          <dgm:bulletEnabled val="1"/>
        </dgm:presLayoutVars>
      </dgm:prSet>
      <dgm:spPr/>
    </dgm:pt>
    <dgm:pt modelId="{B75A50B5-A9DA-4CA2-83D2-5A8741E42DBE}" type="pres">
      <dgm:prSet presAssocID="{3E06239C-FCE5-4B14-A5F7-D6E0D08130A7}" presName="bgRect" presStyleLbl="alignNode1" presStyleIdx="3" presStyleCnt="5" custScaleY="140642"/>
      <dgm:spPr/>
    </dgm:pt>
    <dgm:pt modelId="{E63A66B8-140E-4A4B-92ED-EB8B8EDB7A5E}" type="pres">
      <dgm:prSet presAssocID="{3AE49466-69D9-4EA9-AE3A-6FBCDA7BBFCA}" presName="sibTransNodeRect" presStyleLbl="alignNode1" presStyleIdx="3" presStyleCnt="5">
        <dgm:presLayoutVars>
          <dgm:chMax val="0"/>
          <dgm:bulletEnabled val="1"/>
        </dgm:presLayoutVars>
      </dgm:prSet>
      <dgm:spPr/>
    </dgm:pt>
    <dgm:pt modelId="{4E0F51A1-25E8-449D-8062-D0399908A2A2}" type="pres">
      <dgm:prSet presAssocID="{3E06239C-FCE5-4B14-A5F7-D6E0D08130A7}" presName="nodeRect" presStyleLbl="alignNode1" presStyleIdx="3" presStyleCnt="5">
        <dgm:presLayoutVars>
          <dgm:bulletEnabled val="1"/>
        </dgm:presLayoutVars>
      </dgm:prSet>
      <dgm:spPr/>
    </dgm:pt>
    <dgm:pt modelId="{C9E3009B-A8AB-4425-BDAD-4CD59FC5CC72}" type="pres">
      <dgm:prSet presAssocID="{3AE49466-69D9-4EA9-AE3A-6FBCDA7BBFCA}" presName="sibTrans" presStyleCnt="0"/>
      <dgm:spPr/>
    </dgm:pt>
    <dgm:pt modelId="{4EB56520-A449-4235-8C43-B609995E5682}" type="pres">
      <dgm:prSet presAssocID="{FAE9AD56-305C-4D9B-93C8-EB45603A46D2}" presName="compositeNode" presStyleCnt="0">
        <dgm:presLayoutVars>
          <dgm:bulletEnabled val="1"/>
        </dgm:presLayoutVars>
      </dgm:prSet>
      <dgm:spPr/>
    </dgm:pt>
    <dgm:pt modelId="{668D14D2-6B4E-4EFF-9158-40C75A5EBC29}" type="pres">
      <dgm:prSet presAssocID="{FAE9AD56-305C-4D9B-93C8-EB45603A46D2}" presName="bgRect" presStyleLbl="alignNode1" presStyleIdx="4" presStyleCnt="5" custScaleY="140641"/>
      <dgm:spPr/>
    </dgm:pt>
    <dgm:pt modelId="{7254F17C-4703-40A4-A146-2F2D1D78F5BA}" type="pres">
      <dgm:prSet presAssocID="{C12703C6-686E-48CF-BBB1-C00B156FCD67}" presName="sibTransNodeRect" presStyleLbl="alignNode1" presStyleIdx="4" presStyleCnt="5">
        <dgm:presLayoutVars>
          <dgm:chMax val="0"/>
          <dgm:bulletEnabled val="1"/>
        </dgm:presLayoutVars>
      </dgm:prSet>
      <dgm:spPr/>
    </dgm:pt>
    <dgm:pt modelId="{7C21149F-0EC4-47C4-AC58-60DA4BA6DBE9}" type="pres">
      <dgm:prSet presAssocID="{FAE9AD56-305C-4D9B-93C8-EB45603A46D2}" presName="nodeRect" presStyleLbl="alignNode1" presStyleIdx="4" presStyleCnt="5">
        <dgm:presLayoutVars>
          <dgm:bulletEnabled val="1"/>
        </dgm:presLayoutVars>
      </dgm:prSet>
      <dgm:spPr/>
    </dgm:pt>
  </dgm:ptLst>
  <dgm:cxnLst>
    <dgm:cxn modelId="{B82D6B20-6271-40A2-AF77-DFC26B1CD2FC}" type="presOf" srcId="{B5977755-74A0-412A-851F-5B51F99EE181}" destId="{C5787EAB-0D03-4456-907D-8E374B52B847}" srcOrd="1" destOrd="0" presId="urn:microsoft.com/office/officeart/2016/7/layout/LinearBlockProcessNumbered"/>
    <dgm:cxn modelId="{4F2C7A29-1C29-4423-82FB-280E440823C7}" srcId="{6CC8CEE6-4ECB-42AB-9E37-215F40227786}" destId="{3E06239C-FCE5-4B14-A5F7-D6E0D08130A7}" srcOrd="3" destOrd="0" parTransId="{C6D88FCD-4CE4-4D76-8525-CACB9535E71A}" sibTransId="{3AE49466-69D9-4EA9-AE3A-6FBCDA7BBFCA}"/>
    <dgm:cxn modelId="{8AFB092E-5C1D-48BC-95DA-4FBBBB5F9C00}" type="presOf" srcId="{725E84CE-5EAB-4E37-85B7-6C65704655CF}" destId="{75A38552-5BC5-4407-AABF-8680ADE34EA3}" srcOrd="0" destOrd="0" presId="urn:microsoft.com/office/officeart/2016/7/layout/LinearBlockProcessNumbered"/>
    <dgm:cxn modelId="{7B2E363B-1B82-440A-9296-9B7BFB581693}" srcId="{6CC8CEE6-4ECB-42AB-9E37-215F40227786}" destId="{725E84CE-5EAB-4E37-85B7-6C65704655CF}" srcOrd="2" destOrd="0" parTransId="{40082C35-1E25-4589-A8FE-30628A7B89B4}" sibTransId="{D6ACB611-13CF-4CAB-BEE5-4394497B95C2}"/>
    <dgm:cxn modelId="{0577BA66-DD9E-40DB-A86B-40BA335964FE}" type="presOf" srcId="{B5977755-74A0-412A-851F-5B51F99EE181}" destId="{AB867FBD-AE8B-4656-B204-505321343371}" srcOrd="0" destOrd="0" presId="urn:microsoft.com/office/officeart/2016/7/layout/LinearBlockProcessNumbered"/>
    <dgm:cxn modelId="{5EBC6449-751D-4F40-B041-7EC8C644F4BB}" type="presOf" srcId="{88123710-BA96-4899-91A8-4816A8B8A5CF}" destId="{30775EDE-9E3F-4C7F-97D9-3128DD88FC10}" srcOrd="0" destOrd="0" presId="urn:microsoft.com/office/officeart/2016/7/layout/LinearBlockProcessNumbered"/>
    <dgm:cxn modelId="{9D33606E-A6F4-46F2-A5C6-B7280DA649E9}" type="presOf" srcId="{C12703C6-686E-48CF-BBB1-C00B156FCD67}" destId="{7254F17C-4703-40A4-A146-2F2D1D78F5BA}" srcOrd="0" destOrd="0" presId="urn:microsoft.com/office/officeart/2016/7/layout/LinearBlockProcessNumbered"/>
    <dgm:cxn modelId="{5F1BD572-F1D0-4F12-AAAE-40CC5E6FB587}" srcId="{6CC8CEE6-4ECB-42AB-9E37-215F40227786}" destId="{722D1C85-3944-4F7B-BE84-C7232AEE52D0}" srcOrd="1" destOrd="0" parTransId="{32ACE571-105E-4BC3-B808-A0E860ECF8BA}" sibTransId="{88123710-BA96-4899-91A8-4816A8B8A5CF}"/>
    <dgm:cxn modelId="{126D3055-7500-4A70-A4AB-C3D40FF04537}" type="presOf" srcId="{3E06239C-FCE5-4B14-A5F7-D6E0D08130A7}" destId="{B75A50B5-A9DA-4CA2-83D2-5A8741E42DBE}" srcOrd="0" destOrd="0" presId="urn:microsoft.com/office/officeart/2016/7/layout/LinearBlockProcessNumbered"/>
    <dgm:cxn modelId="{7112CA93-B54F-4333-BBB4-E49DC9A2DFFA}" type="presOf" srcId="{FAE9AD56-305C-4D9B-93C8-EB45603A46D2}" destId="{7C21149F-0EC4-47C4-AC58-60DA4BA6DBE9}" srcOrd="1" destOrd="0" presId="urn:microsoft.com/office/officeart/2016/7/layout/LinearBlockProcessNumbered"/>
    <dgm:cxn modelId="{7377519B-8AD5-4A45-A5C9-E3605FAACC95}" type="presOf" srcId="{3E06239C-FCE5-4B14-A5F7-D6E0D08130A7}" destId="{4E0F51A1-25E8-449D-8062-D0399908A2A2}" srcOrd="1" destOrd="0" presId="urn:microsoft.com/office/officeart/2016/7/layout/LinearBlockProcessNumbered"/>
    <dgm:cxn modelId="{719C73A1-5B9F-44E9-B423-DD74F52F200F}" type="presOf" srcId="{725E84CE-5EAB-4E37-85B7-6C65704655CF}" destId="{083F057C-32AB-4079-A151-D8563CCC898E}" srcOrd="1" destOrd="0" presId="urn:microsoft.com/office/officeart/2016/7/layout/LinearBlockProcessNumbered"/>
    <dgm:cxn modelId="{19BAA6A5-F0AE-4718-A778-63E0EF3FDD86}" type="presOf" srcId="{FAE9AD56-305C-4D9B-93C8-EB45603A46D2}" destId="{668D14D2-6B4E-4EFF-9158-40C75A5EBC29}" srcOrd="0" destOrd="0" presId="urn:microsoft.com/office/officeart/2016/7/layout/LinearBlockProcessNumbered"/>
    <dgm:cxn modelId="{5E1A33AA-44BF-44FF-BA07-3EB7F7641E99}" type="presOf" srcId="{6CC8CEE6-4ECB-42AB-9E37-215F40227786}" destId="{7BC9D812-4877-426D-A79A-E3093BA9673C}" srcOrd="0" destOrd="0" presId="urn:microsoft.com/office/officeart/2016/7/layout/LinearBlockProcessNumbered"/>
    <dgm:cxn modelId="{491D36B2-0169-4917-A165-CB6D3502A0AD}" srcId="{6CC8CEE6-4ECB-42AB-9E37-215F40227786}" destId="{FAE9AD56-305C-4D9B-93C8-EB45603A46D2}" srcOrd="4" destOrd="0" parTransId="{50412283-5958-437D-8705-511DE879F43E}" sibTransId="{C12703C6-686E-48CF-BBB1-C00B156FCD67}"/>
    <dgm:cxn modelId="{E9EB21D3-0449-4EA8-B90F-95231970E938}" srcId="{6CC8CEE6-4ECB-42AB-9E37-215F40227786}" destId="{B5977755-74A0-412A-851F-5B51F99EE181}" srcOrd="0" destOrd="0" parTransId="{A80C016F-0589-462B-9D06-734E04313B42}" sibTransId="{A07E8649-C567-4E35-BF5C-88AE212264F0}"/>
    <dgm:cxn modelId="{FB8031DD-8715-4383-B5E7-EE8B38996DCD}" type="presOf" srcId="{3AE49466-69D9-4EA9-AE3A-6FBCDA7BBFCA}" destId="{E63A66B8-140E-4A4B-92ED-EB8B8EDB7A5E}" srcOrd="0" destOrd="0" presId="urn:microsoft.com/office/officeart/2016/7/layout/LinearBlockProcessNumbered"/>
    <dgm:cxn modelId="{25F6A0DF-2E52-4217-881C-8914FF90D9FC}" type="presOf" srcId="{722D1C85-3944-4F7B-BE84-C7232AEE52D0}" destId="{9A9B95A8-3F43-4004-8F95-168A17371525}" srcOrd="1" destOrd="0" presId="urn:microsoft.com/office/officeart/2016/7/layout/LinearBlockProcessNumbered"/>
    <dgm:cxn modelId="{1A56FAE1-AF24-4AB7-8832-4C5BD5DB7142}" type="presOf" srcId="{D6ACB611-13CF-4CAB-BEE5-4394497B95C2}" destId="{FC6DA618-F92D-4048-A8BB-B0D06413EED2}" srcOrd="0" destOrd="0" presId="urn:microsoft.com/office/officeart/2016/7/layout/LinearBlockProcessNumbered"/>
    <dgm:cxn modelId="{EBA5FAE7-B16B-4012-B5B8-4E64874F5C2E}" type="presOf" srcId="{A07E8649-C567-4E35-BF5C-88AE212264F0}" destId="{5F57B075-D075-4CAD-AE00-D93B002DF7E2}" srcOrd="0" destOrd="0" presId="urn:microsoft.com/office/officeart/2016/7/layout/LinearBlockProcessNumbered"/>
    <dgm:cxn modelId="{13CD37F5-7AD7-4888-8FEB-6464B2D17A3C}" type="presOf" srcId="{722D1C85-3944-4F7B-BE84-C7232AEE52D0}" destId="{A2814EE5-014C-4894-8D9B-EB980470E85A}" srcOrd="0" destOrd="0" presId="urn:microsoft.com/office/officeart/2016/7/layout/LinearBlockProcessNumbered"/>
    <dgm:cxn modelId="{3848F7E8-BD62-4D04-9158-B67C9BB5E587}" type="presParOf" srcId="{7BC9D812-4877-426D-A79A-E3093BA9673C}" destId="{D904566B-25F9-4FF8-9955-65750D7BDC3E}" srcOrd="0" destOrd="0" presId="urn:microsoft.com/office/officeart/2016/7/layout/LinearBlockProcessNumbered"/>
    <dgm:cxn modelId="{7B4865DC-076C-4412-A778-204CD977B5CF}" type="presParOf" srcId="{D904566B-25F9-4FF8-9955-65750D7BDC3E}" destId="{AB867FBD-AE8B-4656-B204-505321343371}" srcOrd="0" destOrd="0" presId="urn:microsoft.com/office/officeart/2016/7/layout/LinearBlockProcessNumbered"/>
    <dgm:cxn modelId="{5068B51C-4C5D-4D6D-ACDC-8C767CA37958}" type="presParOf" srcId="{D904566B-25F9-4FF8-9955-65750D7BDC3E}" destId="{5F57B075-D075-4CAD-AE00-D93B002DF7E2}" srcOrd="1" destOrd="0" presId="urn:microsoft.com/office/officeart/2016/7/layout/LinearBlockProcessNumbered"/>
    <dgm:cxn modelId="{CEC994A8-D3DC-4A75-803C-4D6FF024453F}" type="presParOf" srcId="{D904566B-25F9-4FF8-9955-65750D7BDC3E}" destId="{C5787EAB-0D03-4456-907D-8E374B52B847}" srcOrd="2" destOrd="0" presId="urn:microsoft.com/office/officeart/2016/7/layout/LinearBlockProcessNumbered"/>
    <dgm:cxn modelId="{1DDCB12D-F0A1-49C9-ADBC-B246A9FB45E1}" type="presParOf" srcId="{7BC9D812-4877-426D-A79A-E3093BA9673C}" destId="{59DD8983-1137-472B-8595-2DD4374EF147}" srcOrd="1" destOrd="0" presId="urn:microsoft.com/office/officeart/2016/7/layout/LinearBlockProcessNumbered"/>
    <dgm:cxn modelId="{C361BEBC-2BE5-491E-AC7F-246C33A01C84}" type="presParOf" srcId="{7BC9D812-4877-426D-A79A-E3093BA9673C}" destId="{4F004DFE-39FA-4E4A-8863-621503A4FB1C}" srcOrd="2" destOrd="0" presId="urn:microsoft.com/office/officeart/2016/7/layout/LinearBlockProcessNumbered"/>
    <dgm:cxn modelId="{3084F787-1A2F-4889-BCA5-0EDB09A803DE}" type="presParOf" srcId="{4F004DFE-39FA-4E4A-8863-621503A4FB1C}" destId="{A2814EE5-014C-4894-8D9B-EB980470E85A}" srcOrd="0" destOrd="0" presId="urn:microsoft.com/office/officeart/2016/7/layout/LinearBlockProcessNumbered"/>
    <dgm:cxn modelId="{42851570-5AE1-4D35-8DB5-329B25A1155B}" type="presParOf" srcId="{4F004DFE-39FA-4E4A-8863-621503A4FB1C}" destId="{30775EDE-9E3F-4C7F-97D9-3128DD88FC10}" srcOrd="1" destOrd="0" presId="urn:microsoft.com/office/officeart/2016/7/layout/LinearBlockProcessNumbered"/>
    <dgm:cxn modelId="{C6B6393D-E689-4AAA-AB81-AA207F923309}" type="presParOf" srcId="{4F004DFE-39FA-4E4A-8863-621503A4FB1C}" destId="{9A9B95A8-3F43-4004-8F95-168A17371525}" srcOrd="2" destOrd="0" presId="urn:microsoft.com/office/officeart/2016/7/layout/LinearBlockProcessNumbered"/>
    <dgm:cxn modelId="{F2CD77AF-7666-40C2-96D9-C295C440E926}" type="presParOf" srcId="{7BC9D812-4877-426D-A79A-E3093BA9673C}" destId="{CFF4DDEF-2AB0-4AF0-877E-CF838D1580D5}" srcOrd="3" destOrd="0" presId="urn:microsoft.com/office/officeart/2016/7/layout/LinearBlockProcessNumbered"/>
    <dgm:cxn modelId="{86D639DB-44A8-43C6-A84D-88C2FC8B122F}" type="presParOf" srcId="{7BC9D812-4877-426D-A79A-E3093BA9673C}" destId="{4E047E21-E9B8-4A5F-8323-DF59354A343B}" srcOrd="4" destOrd="0" presId="urn:microsoft.com/office/officeart/2016/7/layout/LinearBlockProcessNumbered"/>
    <dgm:cxn modelId="{BD559CF0-EA93-4BCF-B894-09C12305A9C6}" type="presParOf" srcId="{4E047E21-E9B8-4A5F-8323-DF59354A343B}" destId="{75A38552-5BC5-4407-AABF-8680ADE34EA3}" srcOrd="0" destOrd="0" presId="urn:microsoft.com/office/officeart/2016/7/layout/LinearBlockProcessNumbered"/>
    <dgm:cxn modelId="{9CC9797A-4AAA-43BA-A241-C9F37E8B5841}" type="presParOf" srcId="{4E047E21-E9B8-4A5F-8323-DF59354A343B}" destId="{FC6DA618-F92D-4048-A8BB-B0D06413EED2}" srcOrd="1" destOrd="0" presId="urn:microsoft.com/office/officeart/2016/7/layout/LinearBlockProcessNumbered"/>
    <dgm:cxn modelId="{5D2A763A-7393-4758-8FE9-353C4EB542BB}" type="presParOf" srcId="{4E047E21-E9B8-4A5F-8323-DF59354A343B}" destId="{083F057C-32AB-4079-A151-D8563CCC898E}" srcOrd="2" destOrd="0" presId="urn:microsoft.com/office/officeart/2016/7/layout/LinearBlockProcessNumbered"/>
    <dgm:cxn modelId="{A0AF7FD4-E4B5-4D6F-AF61-EA2D6B8C7A1A}" type="presParOf" srcId="{7BC9D812-4877-426D-A79A-E3093BA9673C}" destId="{A80908CA-8566-47A8-A712-72499522C783}" srcOrd="5" destOrd="0" presId="urn:microsoft.com/office/officeart/2016/7/layout/LinearBlockProcessNumbered"/>
    <dgm:cxn modelId="{F4D58558-6F97-46DD-A3CB-9B1274E55CE6}" type="presParOf" srcId="{7BC9D812-4877-426D-A79A-E3093BA9673C}" destId="{C840C7C5-9EE5-4809-98C0-0C856F7BB681}" srcOrd="6" destOrd="0" presId="urn:microsoft.com/office/officeart/2016/7/layout/LinearBlockProcessNumbered"/>
    <dgm:cxn modelId="{D7707F4F-B67E-4F36-8A18-65DE1BA75FC0}" type="presParOf" srcId="{C840C7C5-9EE5-4809-98C0-0C856F7BB681}" destId="{B75A50B5-A9DA-4CA2-83D2-5A8741E42DBE}" srcOrd="0" destOrd="0" presId="urn:microsoft.com/office/officeart/2016/7/layout/LinearBlockProcessNumbered"/>
    <dgm:cxn modelId="{051BD9C8-C77F-40AF-9F78-0127D2CECFCA}" type="presParOf" srcId="{C840C7C5-9EE5-4809-98C0-0C856F7BB681}" destId="{E63A66B8-140E-4A4B-92ED-EB8B8EDB7A5E}" srcOrd="1" destOrd="0" presId="urn:microsoft.com/office/officeart/2016/7/layout/LinearBlockProcessNumbered"/>
    <dgm:cxn modelId="{00CDE9AA-D518-4C17-9D48-5BECC100AF2B}" type="presParOf" srcId="{C840C7C5-9EE5-4809-98C0-0C856F7BB681}" destId="{4E0F51A1-25E8-449D-8062-D0399908A2A2}" srcOrd="2" destOrd="0" presId="urn:microsoft.com/office/officeart/2016/7/layout/LinearBlockProcessNumbered"/>
    <dgm:cxn modelId="{85DDCF1A-E204-4289-BEAA-9B236B001B6D}" type="presParOf" srcId="{7BC9D812-4877-426D-A79A-E3093BA9673C}" destId="{C9E3009B-A8AB-4425-BDAD-4CD59FC5CC72}" srcOrd="7" destOrd="0" presId="urn:microsoft.com/office/officeart/2016/7/layout/LinearBlockProcessNumbered"/>
    <dgm:cxn modelId="{B8CA3853-2723-49AC-A0C3-955C668A138B}" type="presParOf" srcId="{7BC9D812-4877-426D-A79A-E3093BA9673C}" destId="{4EB56520-A449-4235-8C43-B609995E5682}" srcOrd="8" destOrd="0" presId="urn:microsoft.com/office/officeart/2016/7/layout/LinearBlockProcessNumbered"/>
    <dgm:cxn modelId="{C861D8E1-0B80-4D1F-B803-AC26FAD3F415}" type="presParOf" srcId="{4EB56520-A449-4235-8C43-B609995E5682}" destId="{668D14D2-6B4E-4EFF-9158-40C75A5EBC29}" srcOrd="0" destOrd="0" presId="urn:microsoft.com/office/officeart/2016/7/layout/LinearBlockProcessNumbered"/>
    <dgm:cxn modelId="{DAD18869-0DDF-4EBA-BACF-6094DC9F5EC9}" type="presParOf" srcId="{4EB56520-A449-4235-8C43-B609995E5682}" destId="{7254F17C-4703-40A4-A146-2F2D1D78F5BA}" srcOrd="1" destOrd="0" presId="urn:microsoft.com/office/officeart/2016/7/layout/LinearBlockProcessNumbered"/>
    <dgm:cxn modelId="{E400C81A-A59F-4A87-8535-6FF8BA067B2C}" type="presParOf" srcId="{4EB56520-A449-4235-8C43-B609995E5682}" destId="{7C21149F-0EC4-47C4-AC58-60DA4BA6DBE9}"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C2F8A-88F9-4A77-9502-7DE525021305}">
      <dsp:nvSpPr>
        <dsp:cNvPr id="0" name=""/>
        <dsp:cNvSpPr/>
      </dsp:nvSpPr>
      <dsp:spPr>
        <a:xfrm>
          <a:off x="0" y="473"/>
          <a:ext cx="8596312" cy="11087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00FF7A-AAE5-4C9B-A428-14C0CBC4808E}">
      <dsp:nvSpPr>
        <dsp:cNvPr id="0" name=""/>
        <dsp:cNvSpPr/>
      </dsp:nvSpPr>
      <dsp:spPr>
        <a:xfrm>
          <a:off x="335385" y="249933"/>
          <a:ext cx="609791" cy="609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E672B5-8CD6-4F03-B61A-4A7D5C65B2EE}">
      <dsp:nvSpPr>
        <dsp:cNvPr id="0" name=""/>
        <dsp:cNvSpPr/>
      </dsp:nvSpPr>
      <dsp:spPr>
        <a:xfrm>
          <a:off x="1280561" y="473"/>
          <a:ext cx="731575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933450">
            <a:lnSpc>
              <a:spcPct val="90000"/>
            </a:lnSpc>
            <a:spcBef>
              <a:spcPct val="0"/>
            </a:spcBef>
            <a:spcAft>
              <a:spcPct val="35000"/>
            </a:spcAft>
            <a:buNone/>
          </a:pPr>
          <a:r>
            <a:rPr lang="tr-TR" sz="2100" kern="1200" dirty="0" err="1"/>
            <a:t>The</a:t>
          </a:r>
          <a:r>
            <a:rPr lang="tr-TR" sz="2100" kern="1200" dirty="0"/>
            <a:t> </a:t>
          </a:r>
          <a:r>
            <a:rPr lang="tr-TR" sz="2100" kern="1200" dirty="0" err="1"/>
            <a:t>Purpose</a:t>
          </a:r>
          <a:r>
            <a:rPr lang="tr-TR" sz="2100" kern="1200" dirty="0"/>
            <a:t> of </a:t>
          </a:r>
          <a:r>
            <a:rPr lang="tr-TR" sz="2100" kern="1200" dirty="0" err="1"/>
            <a:t>the</a:t>
          </a:r>
          <a:r>
            <a:rPr lang="tr-TR" sz="2100" kern="1200" dirty="0"/>
            <a:t> </a:t>
          </a:r>
          <a:r>
            <a:rPr lang="tr-TR" sz="2100" kern="1200" dirty="0" err="1"/>
            <a:t>work</a:t>
          </a:r>
          <a:r>
            <a:rPr lang="tr-TR" sz="2100" kern="1200" dirty="0"/>
            <a:t>:</a:t>
          </a:r>
          <a:r>
            <a:rPr lang="ru-RU" sz="2100" kern="1200" dirty="0"/>
            <a:t> </a:t>
          </a:r>
          <a:r>
            <a:rPr lang="en-US" sz="2100" kern="1200" dirty="0"/>
            <a:t>Reducing the workload on human resources and answering frequently asked questions with chatbot</a:t>
          </a:r>
        </a:p>
      </dsp:txBody>
      <dsp:txXfrm>
        <a:off x="1280561" y="473"/>
        <a:ext cx="7315750" cy="1108711"/>
      </dsp:txXfrm>
    </dsp:sp>
    <dsp:sp modelId="{93814BD8-94D5-401E-B42B-9AAD8F971CD4}">
      <dsp:nvSpPr>
        <dsp:cNvPr id="0" name=""/>
        <dsp:cNvSpPr/>
      </dsp:nvSpPr>
      <dsp:spPr>
        <a:xfrm>
          <a:off x="0" y="1386362"/>
          <a:ext cx="8596312" cy="11087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24F7FD-71BA-46CA-9892-739D21AD8C16}">
      <dsp:nvSpPr>
        <dsp:cNvPr id="0" name=""/>
        <dsp:cNvSpPr/>
      </dsp:nvSpPr>
      <dsp:spPr>
        <a:xfrm>
          <a:off x="335385" y="1635822"/>
          <a:ext cx="609791" cy="6097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E5C172-6FBA-4811-9EEA-3DCA9BF8BDDD}">
      <dsp:nvSpPr>
        <dsp:cNvPr id="0" name=""/>
        <dsp:cNvSpPr/>
      </dsp:nvSpPr>
      <dsp:spPr>
        <a:xfrm>
          <a:off x="1280561" y="1386362"/>
          <a:ext cx="731575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933450">
            <a:lnSpc>
              <a:spcPct val="90000"/>
            </a:lnSpc>
            <a:spcBef>
              <a:spcPct val="0"/>
            </a:spcBef>
            <a:spcAft>
              <a:spcPct val="35000"/>
            </a:spcAft>
            <a:buNone/>
          </a:pPr>
          <a:r>
            <a:rPr lang="en-US" sz="2100" kern="1200"/>
            <a:t>This object answers questions with chatbot</a:t>
          </a:r>
        </a:p>
      </dsp:txBody>
      <dsp:txXfrm>
        <a:off x="1280561" y="1386362"/>
        <a:ext cx="7315750" cy="1108711"/>
      </dsp:txXfrm>
    </dsp:sp>
    <dsp:sp modelId="{6464EDE5-2E3C-4812-A91B-6BE8AD5F7DF9}">
      <dsp:nvSpPr>
        <dsp:cNvPr id="0" name=""/>
        <dsp:cNvSpPr/>
      </dsp:nvSpPr>
      <dsp:spPr>
        <a:xfrm>
          <a:off x="0" y="2772251"/>
          <a:ext cx="8596312" cy="11087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FC4ABC-8B68-4D7D-9A0D-928071090C9A}">
      <dsp:nvSpPr>
        <dsp:cNvPr id="0" name=""/>
        <dsp:cNvSpPr/>
      </dsp:nvSpPr>
      <dsp:spPr>
        <a:xfrm>
          <a:off x="335385" y="3021711"/>
          <a:ext cx="609791" cy="6097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926929-1D2B-48E9-964F-4E545A610950}">
      <dsp:nvSpPr>
        <dsp:cNvPr id="0" name=""/>
        <dsp:cNvSpPr/>
      </dsp:nvSpPr>
      <dsp:spPr>
        <a:xfrm>
          <a:off x="1280561" y="2772251"/>
          <a:ext cx="731575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933450">
            <a:lnSpc>
              <a:spcPct val="90000"/>
            </a:lnSpc>
            <a:spcBef>
              <a:spcPct val="0"/>
            </a:spcBef>
            <a:spcAft>
              <a:spcPct val="35000"/>
            </a:spcAft>
            <a:buNone/>
          </a:pPr>
          <a:r>
            <a:rPr lang="tr-TR" sz="2100" kern="1200"/>
            <a:t>The </a:t>
          </a:r>
          <a:r>
            <a:rPr lang="en-US" sz="2100" kern="1200"/>
            <a:t>Subject</a:t>
          </a:r>
          <a:r>
            <a:rPr lang="tr-TR" sz="2100" kern="1200"/>
            <a:t> </a:t>
          </a:r>
          <a:r>
            <a:rPr lang="en-US" sz="2100" kern="1200"/>
            <a:t>Development and design of chatbot for human resources</a:t>
          </a:r>
        </a:p>
      </dsp:txBody>
      <dsp:txXfrm>
        <a:off x="1280561" y="2772251"/>
        <a:ext cx="7315750" cy="11087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67FBD-AE8B-4656-B204-505321343371}">
      <dsp:nvSpPr>
        <dsp:cNvPr id="0" name=""/>
        <dsp:cNvSpPr/>
      </dsp:nvSpPr>
      <dsp:spPr>
        <a:xfrm>
          <a:off x="5776" y="522956"/>
          <a:ext cx="1805748" cy="3047546"/>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368" tIns="0" rIns="178368" bIns="330200" numCol="1" spcCol="1270" anchor="t" anchorCtr="0">
          <a:noAutofit/>
        </a:bodyPr>
        <a:lstStyle/>
        <a:p>
          <a:pPr marL="0" lvl="0" indent="0" algn="l" defTabSz="488950">
            <a:lnSpc>
              <a:spcPct val="90000"/>
            </a:lnSpc>
            <a:spcBef>
              <a:spcPct val="0"/>
            </a:spcBef>
            <a:spcAft>
              <a:spcPct val="35000"/>
            </a:spcAft>
            <a:buNone/>
          </a:pPr>
          <a:r>
            <a:rPr lang="en-US" sz="1100" b="1" kern="1200" dirty="0"/>
            <a:t>Chatbot AI for HR refers to the use of artificial intelligence and chatbot technology to improve HR services and streamline HR-related tasks</a:t>
          </a:r>
          <a:endParaRPr lang="en-US" sz="1100" kern="1200" dirty="0"/>
        </a:p>
      </dsp:txBody>
      <dsp:txXfrm>
        <a:off x="5776" y="1741975"/>
        <a:ext cx="1805748" cy="1828527"/>
      </dsp:txXfrm>
    </dsp:sp>
    <dsp:sp modelId="{5F57B075-D075-4CAD-AE00-D93B002DF7E2}">
      <dsp:nvSpPr>
        <dsp:cNvPr id="0" name=""/>
        <dsp:cNvSpPr/>
      </dsp:nvSpPr>
      <dsp:spPr>
        <a:xfrm>
          <a:off x="5776" y="963281"/>
          <a:ext cx="1805748" cy="86675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8368" tIns="165100" rIns="178368" bIns="165100" numCol="1" spcCol="1270" anchor="ctr" anchorCtr="0">
          <a:noAutofit/>
        </a:bodyPr>
        <a:lstStyle/>
        <a:p>
          <a:pPr marL="0" lvl="0" indent="0" algn="l" defTabSz="1778000">
            <a:lnSpc>
              <a:spcPct val="90000"/>
            </a:lnSpc>
            <a:spcBef>
              <a:spcPct val="0"/>
            </a:spcBef>
            <a:spcAft>
              <a:spcPct val="35000"/>
            </a:spcAft>
            <a:buNone/>
          </a:pPr>
          <a:r>
            <a:rPr lang="en-US" sz="4000" kern="1200"/>
            <a:t>01</a:t>
          </a:r>
        </a:p>
      </dsp:txBody>
      <dsp:txXfrm>
        <a:off x="5776" y="963281"/>
        <a:ext cx="1805748" cy="866759"/>
      </dsp:txXfrm>
    </dsp:sp>
    <dsp:sp modelId="{A2814EE5-014C-4894-8D9B-EB980470E85A}">
      <dsp:nvSpPr>
        <dsp:cNvPr id="0" name=""/>
        <dsp:cNvSpPr/>
      </dsp:nvSpPr>
      <dsp:spPr>
        <a:xfrm>
          <a:off x="1955984" y="522956"/>
          <a:ext cx="1805748" cy="3047546"/>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368" tIns="0" rIns="178368" bIns="330200" numCol="1" spcCol="1270" anchor="t" anchorCtr="0">
          <a:noAutofit/>
        </a:bodyPr>
        <a:lstStyle/>
        <a:p>
          <a:pPr marL="0" lvl="0" indent="0" algn="l" defTabSz="488950">
            <a:lnSpc>
              <a:spcPct val="90000"/>
            </a:lnSpc>
            <a:spcBef>
              <a:spcPct val="0"/>
            </a:spcBef>
            <a:spcAft>
              <a:spcPct val="35000"/>
            </a:spcAft>
            <a:buNone/>
          </a:pPr>
          <a:r>
            <a:rPr lang="en-US" sz="1100" b="1" kern="1200" dirty="0"/>
            <a:t>One of the main benefits of chatbot AI for HR is that it allows HR teams to automate many routine tasks, such as answering common employee questions, scheduling interviews, and providing feedback to employees</a:t>
          </a:r>
          <a:endParaRPr lang="en-US" sz="1100" kern="1200" dirty="0"/>
        </a:p>
      </dsp:txBody>
      <dsp:txXfrm>
        <a:off x="1955984" y="1741975"/>
        <a:ext cx="1805748" cy="1828527"/>
      </dsp:txXfrm>
    </dsp:sp>
    <dsp:sp modelId="{30775EDE-9E3F-4C7F-97D9-3128DD88FC10}">
      <dsp:nvSpPr>
        <dsp:cNvPr id="0" name=""/>
        <dsp:cNvSpPr/>
      </dsp:nvSpPr>
      <dsp:spPr>
        <a:xfrm>
          <a:off x="1955984" y="963281"/>
          <a:ext cx="1805748" cy="86675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8368" tIns="165100" rIns="178368" bIns="165100" numCol="1" spcCol="1270" anchor="ctr" anchorCtr="0">
          <a:noAutofit/>
        </a:bodyPr>
        <a:lstStyle/>
        <a:p>
          <a:pPr marL="0" lvl="0" indent="0" algn="l" defTabSz="1778000">
            <a:lnSpc>
              <a:spcPct val="90000"/>
            </a:lnSpc>
            <a:spcBef>
              <a:spcPct val="0"/>
            </a:spcBef>
            <a:spcAft>
              <a:spcPct val="35000"/>
            </a:spcAft>
            <a:buNone/>
          </a:pPr>
          <a:r>
            <a:rPr lang="en-US" sz="4000" kern="1200"/>
            <a:t>02</a:t>
          </a:r>
        </a:p>
      </dsp:txBody>
      <dsp:txXfrm>
        <a:off x="1955984" y="963281"/>
        <a:ext cx="1805748" cy="866759"/>
      </dsp:txXfrm>
    </dsp:sp>
    <dsp:sp modelId="{75A38552-5BC5-4407-AABF-8680ADE34EA3}">
      <dsp:nvSpPr>
        <dsp:cNvPr id="0" name=""/>
        <dsp:cNvSpPr/>
      </dsp:nvSpPr>
      <dsp:spPr>
        <a:xfrm>
          <a:off x="3906192" y="522956"/>
          <a:ext cx="1805748" cy="3047546"/>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368" tIns="0" rIns="178368" bIns="330200" numCol="1" spcCol="1270" anchor="t" anchorCtr="0">
          <a:noAutofit/>
        </a:bodyPr>
        <a:lstStyle/>
        <a:p>
          <a:pPr marL="0" lvl="0" indent="0" algn="l" defTabSz="488950">
            <a:lnSpc>
              <a:spcPct val="90000"/>
            </a:lnSpc>
            <a:spcBef>
              <a:spcPct val="0"/>
            </a:spcBef>
            <a:spcAft>
              <a:spcPct val="35000"/>
            </a:spcAft>
            <a:buNone/>
          </a:pPr>
          <a:r>
            <a:rPr lang="en-US" sz="1100" b="1" kern="1200" dirty="0"/>
            <a:t>Chatbot AI for HR can also be used to improve the recruitment process by automating the screening of candidate resumes, scheduling interviews, and providing feedback to candidates</a:t>
          </a:r>
          <a:endParaRPr lang="en-US" sz="1100" kern="1200" dirty="0"/>
        </a:p>
      </dsp:txBody>
      <dsp:txXfrm>
        <a:off x="3906192" y="1741975"/>
        <a:ext cx="1805748" cy="1828527"/>
      </dsp:txXfrm>
    </dsp:sp>
    <dsp:sp modelId="{FC6DA618-F92D-4048-A8BB-B0D06413EED2}">
      <dsp:nvSpPr>
        <dsp:cNvPr id="0" name=""/>
        <dsp:cNvSpPr/>
      </dsp:nvSpPr>
      <dsp:spPr>
        <a:xfrm>
          <a:off x="3906192" y="963281"/>
          <a:ext cx="1805748" cy="86675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8368" tIns="165100" rIns="178368" bIns="165100" numCol="1" spcCol="1270" anchor="ctr" anchorCtr="0">
          <a:noAutofit/>
        </a:bodyPr>
        <a:lstStyle/>
        <a:p>
          <a:pPr marL="0" lvl="0" indent="0" algn="l" defTabSz="1778000">
            <a:lnSpc>
              <a:spcPct val="90000"/>
            </a:lnSpc>
            <a:spcBef>
              <a:spcPct val="0"/>
            </a:spcBef>
            <a:spcAft>
              <a:spcPct val="35000"/>
            </a:spcAft>
            <a:buNone/>
          </a:pPr>
          <a:r>
            <a:rPr lang="en-US" sz="4000" kern="1200"/>
            <a:t>03</a:t>
          </a:r>
        </a:p>
      </dsp:txBody>
      <dsp:txXfrm>
        <a:off x="3906192" y="963281"/>
        <a:ext cx="1805748" cy="866759"/>
      </dsp:txXfrm>
    </dsp:sp>
    <dsp:sp modelId="{B75A50B5-A9DA-4CA2-83D2-5A8741E42DBE}">
      <dsp:nvSpPr>
        <dsp:cNvPr id="0" name=""/>
        <dsp:cNvSpPr/>
      </dsp:nvSpPr>
      <dsp:spPr>
        <a:xfrm>
          <a:off x="5856400" y="522956"/>
          <a:ext cx="1805748" cy="3047568"/>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368" tIns="0" rIns="178368" bIns="330200" numCol="1" spcCol="1270" anchor="t" anchorCtr="0">
          <a:noAutofit/>
        </a:bodyPr>
        <a:lstStyle/>
        <a:p>
          <a:pPr marL="0" lvl="0" indent="0" algn="l" defTabSz="488950">
            <a:lnSpc>
              <a:spcPct val="90000"/>
            </a:lnSpc>
            <a:spcBef>
              <a:spcPct val="0"/>
            </a:spcBef>
            <a:spcAft>
              <a:spcPct val="35000"/>
            </a:spcAft>
            <a:buNone/>
          </a:pPr>
          <a:r>
            <a:rPr lang="en-US" sz="1100" b="1" kern="1200" dirty="0"/>
            <a:t>Another benefit of chatbot AI for HR is that it can be used to improve the onboarding process for new employees</a:t>
          </a:r>
          <a:endParaRPr lang="en-US" sz="1100" kern="1200" dirty="0"/>
        </a:p>
      </dsp:txBody>
      <dsp:txXfrm>
        <a:off x="5856400" y="1741984"/>
        <a:ext cx="1805748" cy="1828540"/>
      </dsp:txXfrm>
    </dsp:sp>
    <dsp:sp modelId="{E63A66B8-140E-4A4B-92ED-EB8B8EDB7A5E}">
      <dsp:nvSpPr>
        <dsp:cNvPr id="0" name=""/>
        <dsp:cNvSpPr/>
      </dsp:nvSpPr>
      <dsp:spPr>
        <a:xfrm>
          <a:off x="5856400" y="963292"/>
          <a:ext cx="1805748" cy="86675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8368" tIns="165100" rIns="178368" bIns="165100" numCol="1" spcCol="1270" anchor="ctr" anchorCtr="0">
          <a:noAutofit/>
        </a:bodyPr>
        <a:lstStyle/>
        <a:p>
          <a:pPr marL="0" lvl="0" indent="0" algn="l" defTabSz="1778000">
            <a:lnSpc>
              <a:spcPct val="90000"/>
            </a:lnSpc>
            <a:spcBef>
              <a:spcPct val="0"/>
            </a:spcBef>
            <a:spcAft>
              <a:spcPct val="35000"/>
            </a:spcAft>
            <a:buNone/>
          </a:pPr>
          <a:r>
            <a:rPr lang="en-US" sz="4000" kern="1200"/>
            <a:t>04</a:t>
          </a:r>
        </a:p>
      </dsp:txBody>
      <dsp:txXfrm>
        <a:off x="5856400" y="963292"/>
        <a:ext cx="1805748" cy="866759"/>
      </dsp:txXfrm>
    </dsp:sp>
    <dsp:sp modelId="{668D14D2-6B4E-4EFF-9158-40C75A5EBC29}">
      <dsp:nvSpPr>
        <dsp:cNvPr id="0" name=""/>
        <dsp:cNvSpPr/>
      </dsp:nvSpPr>
      <dsp:spPr>
        <a:xfrm>
          <a:off x="7806608" y="522956"/>
          <a:ext cx="1805748" cy="3047546"/>
        </a:xfrm>
        <a:prstGeom prst="rect">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368" tIns="0" rIns="178368" bIns="330200" numCol="1" spcCol="1270" anchor="t" anchorCtr="0">
          <a:noAutofit/>
        </a:bodyPr>
        <a:lstStyle/>
        <a:p>
          <a:pPr marL="0" lvl="0" indent="0" algn="l" defTabSz="488950">
            <a:lnSpc>
              <a:spcPct val="90000"/>
            </a:lnSpc>
            <a:spcBef>
              <a:spcPct val="0"/>
            </a:spcBef>
            <a:spcAft>
              <a:spcPct val="35000"/>
            </a:spcAft>
            <a:buNone/>
          </a:pPr>
          <a:r>
            <a:rPr lang="en-US" sz="1100" b="1" kern="1200"/>
            <a:t>Chatbot AI for HR can also be used to improve employee training and development.</a:t>
          </a:r>
          <a:endParaRPr lang="en-US" sz="1100" kern="1200"/>
        </a:p>
      </dsp:txBody>
      <dsp:txXfrm>
        <a:off x="7806608" y="1741975"/>
        <a:ext cx="1805748" cy="1828527"/>
      </dsp:txXfrm>
    </dsp:sp>
    <dsp:sp modelId="{7254F17C-4703-40A4-A146-2F2D1D78F5BA}">
      <dsp:nvSpPr>
        <dsp:cNvPr id="0" name=""/>
        <dsp:cNvSpPr/>
      </dsp:nvSpPr>
      <dsp:spPr>
        <a:xfrm>
          <a:off x="7806608" y="963281"/>
          <a:ext cx="1805748" cy="86675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8368" tIns="165100" rIns="178368" bIns="165100" numCol="1" spcCol="1270" anchor="ctr" anchorCtr="0">
          <a:noAutofit/>
        </a:bodyPr>
        <a:lstStyle/>
        <a:p>
          <a:pPr marL="0" lvl="0" indent="0" algn="l" defTabSz="1778000">
            <a:lnSpc>
              <a:spcPct val="90000"/>
            </a:lnSpc>
            <a:spcBef>
              <a:spcPct val="0"/>
            </a:spcBef>
            <a:spcAft>
              <a:spcPct val="35000"/>
            </a:spcAft>
            <a:buNone/>
          </a:pPr>
          <a:r>
            <a:rPr lang="en-US" sz="4000" kern="1200"/>
            <a:t>05</a:t>
          </a:r>
        </a:p>
      </dsp:txBody>
      <dsp:txXfrm>
        <a:off x="7806608" y="963281"/>
        <a:ext cx="1805748" cy="86675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5D4E65-15D9-42A8-A5A9-441D680ECC5C}" type="datetimeFigureOut">
              <a:rPr lang="tr-TR" smtClean="0"/>
              <a:t>20.06.2023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FD080-1597-4060-8D86-B2E378F726D2}" type="slidenum">
              <a:rPr lang="tr-TR" smtClean="0"/>
              <a:t>‹#›</a:t>
            </a:fld>
            <a:endParaRPr lang="tr-TR"/>
          </a:p>
        </p:txBody>
      </p:sp>
    </p:spTree>
    <p:extLst>
      <p:ext uri="{BB962C8B-B14F-4D97-AF65-F5344CB8AC3E}">
        <p14:creationId xmlns:p14="http://schemas.microsoft.com/office/powerpoint/2010/main" val="3177729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4040"/>
                </a:solidFill>
                <a:effectLst/>
                <a:latin typeface="Heebo" panose="020B0604020202020204" pitchFamily="2" charset="-79"/>
                <a:cs typeface="Heebo" panose="020B0604020202020204" pitchFamily="2" charset="-79"/>
              </a:rPr>
              <a:t>Employee chatbots and natural language processing technology are changing the face of today’s human resources management and providing new opportunities to enhance employee engagement and automate key HR processes</a:t>
            </a:r>
          </a:p>
          <a:p>
            <a:pPr algn="l" fontAlgn="base"/>
            <a:r>
              <a:rPr lang="en-US" sz="1800" b="0" i="0" dirty="0">
                <a:solidFill>
                  <a:srgbClr val="0392CF"/>
                </a:solidFill>
                <a:effectLst/>
                <a:latin typeface="inherit"/>
                <a:cs typeface="Heebo" pitchFamily="2" charset="-79"/>
              </a:rPr>
              <a:t>A chatbot is artificial intelligence (AI) software that uses natural language processing to imitate a human conversation with a user using voice-activated interfaces, websites, mobile apps, and messaging services.</a:t>
            </a:r>
            <a:br>
              <a:rPr lang="en-US" sz="1800" b="0" i="0" dirty="0">
                <a:solidFill>
                  <a:srgbClr val="0392CF"/>
                </a:solidFill>
                <a:effectLst/>
                <a:latin typeface="inherit"/>
                <a:cs typeface="Heebo" pitchFamily="2" charset="-79"/>
              </a:rPr>
            </a:br>
            <a:r>
              <a:rPr lang="en-US" b="0" i="0" dirty="0">
                <a:solidFill>
                  <a:srgbClr val="3C4040"/>
                </a:solidFill>
                <a:effectLst/>
                <a:latin typeface="Heebo" pitchFamily="2" charset="-79"/>
                <a:cs typeface="Heebo" pitchFamily="2" charset="-79"/>
              </a:rPr>
              <a:t>A good HR chatbot is more than just a simple question-and-answer bot. Based on its understanding of the employee’s intent, an HR chatbot can automate repetitive duties and procedures, which is its real value.</a:t>
            </a:r>
            <a:r>
              <a:rPr lang="ru-RU" b="0" i="0" dirty="0">
                <a:solidFill>
                  <a:srgbClr val="3C4040"/>
                </a:solidFill>
                <a:effectLst/>
                <a:latin typeface="Heebo" pitchFamily="2" charset="-79"/>
                <a:cs typeface="Heebo" pitchFamily="2" charset="-79"/>
              </a:rPr>
              <a:t> </a:t>
            </a:r>
            <a:r>
              <a:rPr lang="en-US" b="0" i="0" dirty="0">
                <a:solidFill>
                  <a:srgbClr val="3C4040"/>
                </a:solidFill>
                <a:effectLst/>
                <a:latin typeface="Heebo" pitchFamily="2" charset="-79"/>
                <a:cs typeface="Heebo" pitchFamily="2" charset="-79"/>
              </a:rPr>
              <a:t>The advantages of using a chatbot in the personnel service are presented on the slide. Thus, the topic of my work is relevant</a:t>
            </a:r>
          </a:p>
          <a:p>
            <a:endParaRPr lang="ru-RU" dirty="0"/>
          </a:p>
          <a:p>
            <a:endParaRPr lang="ru-RU" dirty="0"/>
          </a:p>
        </p:txBody>
      </p:sp>
      <p:sp>
        <p:nvSpPr>
          <p:cNvPr id="4" name="Slide Number Placeholder 3"/>
          <p:cNvSpPr>
            <a:spLocks noGrp="1"/>
          </p:cNvSpPr>
          <p:nvPr>
            <p:ph type="sldNum" sz="quarter" idx="5"/>
          </p:nvPr>
        </p:nvSpPr>
        <p:spPr/>
        <p:txBody>
          <a:bodyPr/>
          <a:lstStyle/>
          <a:p>
            <a:fld id="{7B8FD080-1597-4060-8D86-B2E378F726D2}" type="slidenum">
              <a:rPr lang="tr-TR" smtClean="0"/>
              <a:t>2</a:t>
            </a:fld>
            <a:endParaRPr lang="tr-TR"/>
          </a:p>
        </p:txBody>
      </p:sp>
    </p:spTree>
    <p:extLst>
      <p:ext uri="{BB962C8B-B14F-4D97-AF65-F5344CB8AC3E}">
        <p14:creationId xmlns:p14="http://schemas.microsoft.com/office/powerpoint/2010/main" val="1019004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Figure shows an activity diagram of chatbot for employee. Firstly, the employee starts the process by either entering an information or entering a question. The information entered is stored in the database while the question entered goes to the chatbot where two outcomes can be made, either the question asked is within the scope or it is out of scope. If the question is within scope the chatbot uses intent and entity recognition to generate a response. If the question is out of scope the natural processing language uses machine learning and cognitive services to generate a new response. At the same time these new responses are stored in the database for future use. Lastly, the response is displayed to the employee.</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7B8FD080-1597-4060-8D86-B2E378F726D2}" type="slidenum">
              <a:rPr lang="tr-TR" smtClean="0"/>
              <a:t>12</a:t>
            </a:fld>
            <a:endParaRPr lang="tr-TR"/>
          </a:p>
        </p:txBody>
      </p:sp>
    </p:spTree>
    <p:extLst>
      <p:ext uri="{BB962C8B-B14F-4D97-AF65-F5344CB8AC3E}">
        <p14:creationId xmlns:p14="http://schemas.microsoft.com/office/powerpoint/2010/main" val="1581124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The test is a documentation with details of objectives, target market, beta team and processes for a specific beta test for the software or hardware product. The plan consists of a detailed plan of the eventual workflow. A test plan is to ensure that the product or system meets its design specifications and requirements Testing Plan of System Testing is presented on this slide</a:t>
            </a:r>
            <a:endParaRPr lang="ru-RU" dirty="0"/>
          </a:p>
        </p:txBody>
      </p:sp>
      <p:sp>
        <p:nvSpPr>
          <p:cNvPr id="4" name="Slide Number Placeholder 3"/>
          <p:cNvSpPr>
            <a:spLocks noGrp="1"/>
          </p:cNvSpPr>
          <p:nvPr>
            <p:ph type="sldNum" sz="quarter" idx="5"/>
          </p:nvPr>
        </p:nvSpPr>
        <p:spPr/>
        <p:txBody>
          <a:bodyPr/>
          <a:lstStyle/>
          <a:p>
            <a:fld id="{7B8FD080-1597-4060-8D86-B2E378F726D2}" type="slidenum">
              <a:rPr lang="tr-TR" smtClean="0"/>
              <a:t>13</a:t>
            </a:fld>
            <a:endParaRPr lang="tr-TR"/>
          </a:p>
        </p:txBody>
      </p:sp>
    </p:spTree>
    <p:extLst>
      <p:ext uri="{BB962C8B-B14F-4D97-AF65-F5344CB8AC3E}">
        <p14:creationId xmlns:p14="http://schemas.microsoft.com/office/powerpoint/2010/main" val="2708906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Bot framework emulator is a desktop application that allows you to test and debug your bots both locally and remotely. Using the emulator, the functionality of communication with the chatbot was tested. The test results are presented on the slides</a:t>
            </a:r>
            <a:endParaRPr lang="ru-RU"/>
          </a:p>
          <a:p>
            <a:endParaRPr lang="tr-TR" dirty="0"/>
          </a:p>
        </p:txBody>
      </p:sp>
      <p:sp>
        <p:nvSpPr>
          <p:cNvPr id="4" name="Slayt Numarası Yer Tutucusu 3"/>
          <p:cNvSpPr>
            <a:spLocks noGrp="1"/>
          </p:cNvSpPr>
          <p:nvPr>
            <p:ph type="sldNum" sz="quarter" idx="5"/>
          </p:nvPr>
        </p:nvSpPr>
        <p:spPr/>
        <p:txBody>
          <a:bodyPr/>
          <a:lstStyle/>
          <a:p>
            <a:fld id="{7B8FD080-1597-4060-8D86-B2E378F726D2}" type="slidenum">
              <a:rPr lang="tr-TR" smtClean="0"/>
              <a:t>14</a:t>
            </a:fld>
            <a:endParaRPr lang="tr-TR"/>
          </a:p>
        </p:txBody>
      </p:sp>
    </p:spTree>
    <p:extLst>
      <p:ext uri="{BB962C8B-B14F-4D97-AF65-F5344CB8AC3E}">
        <p14:creationId xmlns:p14="http://schemas.microsoft.com/office/powerpoint/2010/main" val="2306803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7B8FD080-1597-4060-8D86-B2E378F726D2}" type="slidenum">
              <a:rPr lang="tr-TR" smtClean="0"/>
              <a:t>15</a:t>
            </a:fld>
            <a:endParaRPr lang="tr-TR"/>
          </a:p>
        </p:txBody>
      </p:sp>
    </p:spTree>
    <p:extLst>
      <p:ext uri="{BB962C8B-B14F-4D97-AF65-F5344CB8AC3E}">
        <p14:creationId xmlns:p14="http://schemas.microsoft.com/office/powerpoint/2010/main" val="4215371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7B8FD080-1597-4060-8D86-B2E378F726D2}" type="slidenum">
              <a:rPr lang="tr-TR" smtClean="0"/>
              <a:t>3</a:t>
            </a:fld>
            <a:endParaRPr lang="tr-TR"/>
          </a:p>
        </p:txBody>
      </p:sp>
    </p:spTree>
    <p:extLst>
      <p:ext uri="{BB962C8B-B14F-4D97-AF65-F5344CB8AC3E}">
        <p14:creationId xmlns:p14="http://schemas.microsoft.com/office/powerpoint/2010/main" val="3566512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Times New Roman" panose="02020603050405020304" pitchFamily="18" charset="0"/>
              </a:rPr>
              <a:t>There are 2 Types of Chatbots</a:t>
            </a:r>
            <a:endParaRPr lang="tr-TR" sz="1200" dirty="0">
              <a:effectLst/>
              <a:latin typeface="Times New Roman" panose="02020603050405020304" pitchFamily="18" charset="0"/>
              <a:ea typeface="Times New Roman" panose="02020603050405020304" pitchFamily="18" charset="0"/>
            </a:endParaRPr>
          </a:p>
          <a:p>
            <a:pPr marL="0" marR="0" indent="450215" algn="just">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1-Basic Chatbot:</a:t>
            </a:r>
            <a:endParaRPr lang="tr-TR" sz="1200" dirty="0">
              <a:effectLst/>
              <a:latin typeface="Times New Roman" panose="02020603050405020304" pitchFamily="18" charset="0"/>
              <a:ea typeface="Times New Roman" panose="02020603050405020304" pitchFamily="18" charset="0"/>
            </a:endParaRPr>
          </a:p>
          <a:p>
            <a:pPr marL="0" marR="0" indent="450215" algn="just">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In simple chats, the chatbot works based on pre-written keywords. Each of these given commands must be written separately by the developer using regular expressions or other forms of string analysis.</a:t>
            </a:r>
            <a:endParaRPr lang="tr-TR" sz="1200" dirty="0">
              <a:effectLst/>
              <a:latin typeface="Times New Roman" panose="02020603050405020304" pitchFamily="18" charset="0"/>
              <a:ea typeface="Times New Roman" panose="02020603050405020304" pitchFamily="18" charset="0"/>
            </a:endParaRPr>
          </a:p>
          <a:p>
            <a:pPr marL="0" marR="0" indent="450215" algn="just">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If the user has asked a question without using a single keyword, the robot cannot understand it and, as a rule, responds with messages such as "sorry, I don't understand".</a:t>
            </a:r>
            <a:endParaRPr lang="tr-TR" sz="1200" dirty="0">
              <a:effectLst/>
              <a:latin typeface="Times New Roman" panose="02020603050405020304" pitchFamily="18" charset="0"/>
              <a:ea typeface="Times New Roman" panose="02020603050405020304" pitchFamily="18" charset="0"/>
            </a:endParaRPr>
          </a:p>
          <a:p>
            <a:endParaRPr lang="ru-RU" dirty="0"/>
          </a:p>
        </p:txBody>
      </p:sp>
      <p:sp>
        <p:nvSpPr>
          <p:cNvPr id="4" name="Slide Number Placeholder 3"/>
          <p:cNvSpPr>
            <a:spLocks noGrp="1"/>
          </p:cNvSpPr>
          <p:nvPr>
            <p:ph type="sldNum" sz="quarter" idx="5"/>
          </p:nvPr>
        </p:nvSpPr>
        <p:spPr/>
        <p:txBody>
          <a:bodyPr/>
          <a:lstStyle/>
          <a:p>
            <a:fld id="{7B8FD080-1597-4060-8D86-B2E378F726D2}" type="slidenum">
              <a:rPr lang="tr-TR" smtClean="0"/>
              <a:t>4</a:t>
            </a:fld>
            <a:endParaRPr lang="tr-TR"/>
          </a:p>
        </p:txBody>
      </p:sp>
    </p:spTree>
    <p:extLst>
      <p:ext uri="{BB962C8B-B14F-4D97-AF65-F5344CB8AC3E}">
        <p14:creationId xmlns:p14="http://schemas.microsoft.com/office/powerpoint/2010/main" val="3112624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Times New Roman" panose="02020603050405020304" pitchFamily="18" charset="0"/>
                <a:ea typeface="Times New Roman" panose="02020603050405020304" pitchFamily="18" charset="0"/>
              </a:rPr>
              <a:t>Intelligent chatbot relies on artificial intelligence when communicating with users. Instead of pre-prepared answers, the robot gives satisfactory answers on the topic. Also, all words spoken by users are saved for further processing.</a:t>
            </a:r>
            <a:endParaRPr lang="tr-TR" dirty="0"/>
          </a:p>
          <a:p>
            <a:endParaRPr lang="ru-RU" dirty="0"/>
          </a:p>
        </p:txBody>
      </p:sp>
      <p:sp>
        <p:nvSpPr>
          <p:cNvPr id="4" name="Slide Number Placeholder 3"/>
          <p:cNvSpPr>
            <a:spLocks noGrp="1"/>
          </p:cNvSpPr>
          <p:nvPr>
            <p:ph type="sldNum" sz="quarter" idx="5"/>
          </p:nvPr>
        </p:nvSpPr>
        <p:spPr/>
        <p:txBody>
          <a:bodyPr/>
          <a:lstStyle/>
          <a:p>
            <a:fld id="{7B8FD080-1597-4060-8D86-B2E378F726D2}" type="slidenum">
              <a:rPr lang="tr-TR" smtClean="0"/>
              <a:t>5</a:t>
            </a:fld>
            <a:endParaRPr lang="tr-TR"/>
          </a:p>
        </p:txBody>
      </p:sp>
    </p:spTree>
    <p:extLst>
      <p:ext uri="{BB962C8B-B14F-4D97-AF65-F5344CB8AC3E}">
        <p14:creationId xmlns:p14="http://schemas.microsoft.com/office/powerpoint/2010/main" val="3693410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The World Wide Web is becoming too crowded with various information where it is getting harder for the user to find information that they need.</a:t>
            </a:r>
            <a:endParaRPr lang="tr-TR" sz="1200" dirty="0">
              <a:solidFill>
                <a:schemeClr val="tx1"/>
              </a:solidFill>
              <a:effectLst/>
              <a:latin typeface="Times New Roman" panose="02020603050405020304" pitchFamily="18" charset="0"/>
              <a:ea typeface="Times New Roman" panose="02020603050405020304" pitchFamily="18" charset="0"/>
            </a:endParaRPr>
          </a:p>
          <a:p>
            <a:pPr algn="l"/>
            <a:r>
              <a:rPr lang="en-US" sz="1200" dirty="0">
                <a:solidFill>
                  <a:schemeClr val="tx1"/>
                </a:solidFill>
                <a:effectLst/>
                <a:latin typeface="Times New Roman" panose="02020603050405020304" pitchFamily="18" charset="0"/>
                <a:ea typeface="Times New Roman" panose="02020603050405020304" pitchFamily="18" charset="0"/>
              </a:rPr>
              <a:t>       Usually employee or people needs to go through a long list of question and answers in a website support page in order to find out about solutions to problems that they are facing. </a:t>
            </a:r>
            <a:endParaRPr lang="ru-RU" sz="1200" dirty="0">
              <a:solidFill>
                <a:schemeClr val="tx1"/>
              </a:solidFill>
              <a:effectLst/>
              <a:latin typeface="Times New Roman" panose="02020603050405020304" pitchFamily="18" charset="0"/>
              <a:ea typeface="Times New Roman" panose="02020603050405020304" pitchFamily="18" charset="0"/>
            </a:endParaRPr>
          </a:p>
          <a:p>
            <a:pPr marL="0" marR="0" indent="450215">
              <a:spcBef>
                <a:spcPts val="0"/>
              </a:spcBef>
              <a:spcAft>
                <a:spcPts val="0"/>
              </a:spcAft>
            </a:pPr>
            <a:r>
              <a:rPr lang="tr-TR" dirty="0"/>
              <a:t>In </a:t>
            </a:r>
            <a:r>
              <a:rPr lang="en-US" sz="1200" dirty="0">
                <a:effectLst/>
                <a:latin typeface="Times New Roman" panose="02020603050405020304" pitchFamily="18" charset="0"/>
                <a:ea typeface="Times New Roman" panose="02020603050405020304" pitchFamily="18" charset="0"/>
              </a:rPr>
              <a:t>order to increase the ease of the user and the support team, the interaction</a:t>
            </a:r>
            <a:r>
              <a:rPr lang="tr-TR" dirty="0">
                <a:effectLst/>
              </a:rPr>
              <a:t> </a:t>
            </a:r>
            <a:r>
              <a:rPr lang="en-US" sz="1200" dirty="0">
                <a:effectLst/>
                <a:latin typeface="Times New Roman" panose="02020603050405020304" pitchFamily="18" charset="0"/>
                <a:ea typeface="Times New Roman" panose="02020603050405020304" pitchFamily="18" charset="0"/>
              </a:rPr>
              <a:t>with any sort of system, human or artificial intelligence (AI) is required. </a:t>
            </a:r>
            <a:endParaRPr lang="en-US" dirty="0">
              <a:latin typeface="Times New Roman" panose="02020603050405020304" pitchFamily="18" charset="0"/>
              <a:ea typeface="Times New Roman" panose="02020603050405020304" pitchFamily="18" charset="0"/>
            </a:endParaRPr>
          </a:p>
          <a:p>
            <a:pPr marL="0" marR="0" indent="450215">
              <a:spcBef>
                <a:spcPts val="0"/>
              </a:spcBef>
              <a:spcAft>
                <a:spcPts val="0"/>
              </a:spcAft>
            </a:pPr>
            <a:r>
              <a:rPr lang="en-US" sz="1200" dirty="0">
                <a:effectLst/>
                <a:latin typeface="Times New Roman" panose="02020603050405020304" pitchFamily="18" charset="0"/>
                <a:ea typeface="Times New Roman" panose="02020603050405020304" pitchFamily="18" charset="0"/>
              </a:rPr>
              <a:t>With the</a:t>
            </a:r>
            <a:r>
              <a:rPr lang="tr-TR" dirty="0">
                <a:effectLst/>
              </a:rPr>
              <a:t> </a:t>
            </a:r>
            <a:r>
              <a:rPr lang="en-US" sz="1200" dirty="0">
                <a:effectLst/>
                <a:latin typeface="Times New Roman" panose="02020603050405020304" pitchFamily="18" charset="0"/>
                <a:ea typeface="Times New Roman" panose="02020603050405020304" pitchFamily="18" charset="0"/>
              </a:rPr>
              <a:t>advancement of intelligent systems, machines have started to impersonate different</a:t>
            </a:r>
            <a:r>
              <a:rPr lang="tr-TR" dirty="0">
                <a:effectLst/>
              </a:rPr>
              <a:t> </a:t>
            </a:r>
            <a:r>
              <a:rPr lang="en-US" sz="1200" dirty="0">
                <a:effectLst/>
                <a:latin typeface="Times New Roman" panose="02020603050405020304" pitchFamily="18" charset="0"/>
                <a:ea typeface="Times New Roman" panose="02020603050405020304" pitchFamily="18" charset="0"/>
              </a:rPr>
              <a:t> </a:t>
            </a:r>
            <a:endParaRPr lang="tr-TR"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human traits. </a:t>
            </a:r>
            <a:endParaRPr lang="tr-TR" sz="1200" dirty="0">
              <a:effectLst/>
              <a:latin typeface="Times New Roman" panose="02020603050405020304" pitchFamily="18" charset="0"/>
              <a:ea typeface="Times New Roman" panose="02020603050405020304" pitchFamily="18" charset="0"/>
            </a:endParaRPr>
          </a:p>
          <a:p>
            <a:pPr algn="l"/>
            <a:endParaRPr lang="ru-RU" dirty="0"/>
          </a:p>
        </p:txBody>
      </p:sp>
      <p:sp>
        <p:nvSpPr>
          <p:cNvPr id="4" name="Slide Number Placeholder 3"/>
          <p:cNvSpPr>
            <a:spLocks noGrp="1"/>
          </p:cNvSpPr>
          <p:nvPr>
            <p:ph type="sldNum" sz="quarter" idx="5"/>
          </p:nvPr>
        </p:nvSpPr>
        <p:spPr/>
        <p:txBody>
          <a:bodyPr/>
          <a:lstStyle/>
          <a:p>
            <a:fld id="{7B8FD080-1597-4060-8D86-B2E378F726D2}" type="slidenum">
              <a:rPr lang="tr-TR" smtClean="0"/>
              <a:t>6</a:t>
            </a:fld>
            <a:endParaRPr lang="tr-TR"/>
          </a:p>
        </p:txBody>
      </p:sp>
    </p:spTree>
    <p:extLst>
      <p:ext uri="{BB962C8B-B14F-4D97-AF65-F5344CB8AC3E}">
        <p14:creationId xmlns:p14="http://schemas.microsoft.com/office/powerpoint/2010/main" val="3896084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450215" algn="l">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Figure shows the main components of this chatbot system is labelled as actors.</a:t>
            </a:r>
            <a:br>
              <a:rPr lang="tr-TR"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There is a total of five actors which are employee, chatbot API, messaging channel, database and natural language processing. </a:t>
            </a:r>
            <a:endParaRPr lang="tr-TR" sz="1800" dirty="0">
              <a:effectLst/>
              <a:latin typeface="Times New Roman" panose="02020603050405020304" pitchFamily="18" charset="0"/>
              <a:ea typeface="Times New Roman" panose="02020603050405020304" pitchFamily="18" charset="0"/>
            </a:endParaRPr>
          </a:p>
          <a:p>
            <a:pPr marL="0" marR="0" indent="450215" algn="l">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employee can enter query, view results, display message and enter information. </a:t>
            </a:r>
            <a:endParaRPr lang="tr-TR" sz="1800" dirty="0">
              <a:effectLst/>
              <a:latin typeface="Times New Roman" panose="02020603050405020304" pitchFamily="18" charset="0"/>
              <a:ea typeface="Times New Roman" panose="02020603050405020304" pitchFamily="18" charset="0"/>
            </a:endParaRPr>
          </a:p>
          <a:p>
            <a:pPr marL="0" marR="0" indent="450215" algn="l">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messaging channel acts as a middleware to get the query and display replies. </a:t>
            </a:r>
            <a:endParaRPr lang="tr-TR" sz="1800" dirty="0">
              <a:effectLst/>
              <a:latin typeface="Times New Roman" panose="02020603050405020304" pitchFamily="18" charset="0"/>
              <a:ea typeface="Times New Roman" panose="02020603050405020304" pitchFamily="18" charset="0"/>
            </a:endParaRPr>
          </a:p>
          <a:p>
            <a:pPr marL="0" marR="0" indent="450215" algn="l">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database stores the information and also stores the FAQs. </a:t>
            </a:r>
            <a:endParaRPr lang="tr-TR" sz="1800" dirty="0">
              <a:effectLst/>
              <a:latin typeface="Times New Roman" panose="02020603050405020304" pitchFamily="18" charset="0"/>
              <a:ea typeface="Times New Roman" panose="02020603050405020304" pitchFamily="18" charset="0"/>
            </a:endParaRPr>
          </a:p>
          <a:p>
            <a:pPr marL="0" marR="0" indent="450215" algn="l">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chatbot API forwards message of the employee to the database, forms a complete message, forwards the response to the employee. </a:t>
            </a:r>
            <a:endParaRPr lang="tr-TR" sz="1800" dirty="0">
              <a:effectLst/>
              <a:latin typeface="Times New Roman" panose="02020603050405020304" pitchFamily="18" charset="0"/>
              <a:ea typeface="Times New Roman" panose="02020603050405020304" pitchFamily="18" charset="0"/>
            </a:endParaRPr>
          </a:p>
          <a:p>
            <a:pPr marL="0" marR="0" indent="450215" algn="l">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natural language processing defines intents, extract entities and pass the extracted entities and intents to the chatbot API.</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7B8FD080-1597-4060-8D86-B2E378F726D2}" type="slidenum">
              <a:rPr lang="tr-TR" smtClean="0"/>
              <a:t>8</a:t>
            </a:fld>
            <a:endParaRPr lang="tr-TR"/>
          </a:p>
        </p:txBody>
      </p:sp>
    </p:spTree>
    <p:extLst>
      <p:ext uri="{BB962C8B-B14F-4D97-AF65-F5344CB8AC3E}">
        <p14:creationId xmlns:p14="http://schemas.microsoft.com/office/powerpoint/2010/main" val="1391229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Figure on this slide  shows the different classes in the chatbot for employee system. There are four classes which are employee class, chatbot class, natural language processing class and database class. The employee class stores the chat history in an array and basic information of employee. This employee class is where the method of giving a query and entering information. The chatbot class contains the queries and identified word tags and keywords.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7B8FD080-1597-4060-8D86-B2E378F726D2}" type="slidenum">
              <a:rPr lang="tr-TR" smtClean="0"/>
              <a:t>9</a:t>
            </a:fld>
            <a:endParaRPr lang="tr-TR"/>
          </a:p>
        </p:txBody>
      </p:sp>
    </p:spTree>
    <p:extLst>
      <p:ext uri="{BB962C8B-B14F-4D97-AF65-F5344CB8AC3E}">
        <p14:creationId xmlns:p14="http://schemas.microsoft.com/office/powerpoint/2010/main" val="4244381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Figure shows the different classes in the chatbot for employee system. There are four classes which are employee class, chatbot class, natural language processing class and database class. The employee class stores the chat history in an array and basic information of employee. This employee class is where the method of giving a query and entering information. The chatbot class contains the queries and identified word tags and keywords.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7B8FD080-1597-4060-8D86-B2E378F726D2}" type="slidenum">
              <a:rPr lang="tr-TR" smtClean="0"/>
              <a:t>10</a:t>
            </a:fld>
            <a:endParaRPr lang="tr-TR"/>
          </a:p>
        </p:txBody>
      </p:sp>
    </p:spTree>
    <p:extLst>
      <p:ext uri="{BB962C8B-B14F-4D97-AF65-F5344CB8AC3E}">
        <p14:creationId xmlns:p14="http://schemas.microsoft.com/office/powerpoint/2010/main" val="1655674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is the communication diagram of chatbot for employee. The employee enters a query. The chatbot check for keyword of the question in the database. If the scope is available a response is generated. If the scope is unavailable the natural language processing analyses the question and generates response using cognitive services. The chatbot sends the request and the response is displayed to the employee.</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7B8FD080-1597-4060-8D86-B2E378F726D2}" type="slidenum">
              <a:rPr lang="tr-TR" smtClean="0"/>
              <a:t>11</a:t>
            </a:fld>
            <a:endParaRPr lang="tr-TR"/>
          </a:p>
        </p:txBody>
      </p:sp>
    </p:spTree>
    <p:extLst>
      <p:ext uri="{BB962C8B-B14F-4D97-AF65-F5344CB8AC3E}">
        <p14:creationId xmlns:p14="http://schemas.microsoft.com/office/powerpoint/2010/main" val="259661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D28B029-4E86-46AE-AB01-598E026423B6}" type="datetimeFigureOut">
              <a:rPr lang="tr-TR" smtClean="0"/>
              <a:t>20.06.2023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101A862-E324-4EEC-B4E3-96223B83F206}" type="slidenum">
              <a:rPr lang="tr-TR" smtClean="0"/>
              <a:t>‹#›</a:t>
            </a:fld>
            <a:endParaRPr lang="tr-TR"/>
          </a:p>
        </p:txBody>
      </p:sp>
    </p:spTree>
    <p:extLst>
      <p:ext uri="{BB962C8B-B14F-4D97-AF65-F5344CB8AC3E}">
        <p14:creationId xmlns:p14="http://schemas.microsoft.com/office/powerpoint/2010/main" val="2092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D28B029-4E86-46AE-AB01-598E026423B6}" type="datetimeFigureOut">
              <a:rPr lang="tr-TR" smtClean="0"/>
              <a:t>20.06.2023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101A862-E324-4EEC-B4E3-96223B83F206}" type="slidenum">
              <a:rPr lang="tr-TR" smtClean="0"/>
              <a:t>‹#›</a:t>
            </a:fld>
            <a:endParaRPr lang="tr-TR"/>
          </a:p>
        </p:txBody>
      </p:sp>
    </p:spTree>
    <p:extLst>
      <p:ext uri="{BB962C8B-B14F-4D97-AF65-F5344CB8AC3E}">
        <p14:creationId xmlns:p14="http://schemas.microsoft.com/office/powerpoint/2010/main" val="3152861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D28B029-4E86-46AE-AB01-598E026423B6}" type="datetimeFigureOut">
              <a:rPr lang="tr-TR" smtClean="0"/>
              <a:t>20.06.2023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101A862-E324-4EEC-B4E3-96223B83F206}"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28070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D28B029-4E86-46AE-AB01-598E026423B6}" type="datetimeFigureOut">
              <a:rPr lang="tr-TR" smtClean="0"/>
              <a:t>20.06.2023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101A862-E324-4EEC-B4E3-96223B83F206}" type="slidenum">
              <a:rPr lang="tr-TR" smtClean="0"/>
              <a:t>‹#›</a:t>
            </a:fld>
            <a:endParaRPr lang="tr-TR"/>
          </a:p>
        </p:txBody>
      </p:sp>
    </p:spTree>
    <p:extLst>
      <p:ext uri="{BB962C8B-B14F-4D97-AF65-F5344CB8AC3E}">
        <p14:creationId xmlns:p14="http://schemas.microsoft.com/office/powerpoint/2010/main" val="2758849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D28B029-4E86-46AE-AB01-598E026423B6}" type="datetimeFigureOut">
              <a:rPr lang="tr-TR" smtClean="0"/>
              <a:t>20.06.2023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101A862-E324-4EEC-B4E3-96223B83F206}"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8033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D28B029-4E86-46AE-AB01-598E026423B6}" type="datetimeFigureOut">
              <a:rPr lang="tr-TR" smtClean="0"/>
              <a:t>20.06.2023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101A862-E324-4EEC-B4E3-96223B83F206}" type="slidenum">
              <a:rPr lang="tr-TR" smtClean="0"/>
              <a:t>‹#›</a:t>
            </a:fld>
            <a:endParaRPr lang="tr-TR"/>
          </a:p>
        </p:txBody>
      </p:sp>
    </p:spTree>
    <p:extLst>
      <p:ext uri="{BB962C8B-B14F-4D97-AF65-F5344CB8AC3E}">
        <p14:creationId xmlns:p14="http://schemas.microsoft.com/office/powerpoint/2010/main" val="2626544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D28B029-4E86-46AE-AB01-598E026423B6}" type="datetimeFigureOut">
              <a:rPr lang="tr-TR" smtClean="0"/>
              <a:t>20.06.2023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101A862-E324-4EEC-B4E3-96223B83F206}" type="slidenum">
              <a:rPr lang="tr-TR" smtClean="0"/>
              <a:t>‹#›</a:t>
            </a:fld>
            <a:endParaRPr lang="tr-TR"/>
          </a:p>
        </p:txBody>
      </p:sp>
    </p:spTree>
    <p:extLst>
      <p:ext uri="{BB962C8B-B14F-4D97-AF65-F5344CB8AC3E}">
        <p14:creationId xmlns:p14="http://schemas.microsoft.com/office/powerpoint/2010/main" val="1203082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D28B029-4E86-46AE-AB01-598E026423B6}" type="datetimeFigureOut">
              <a:rPr lang="tr-TR" smtClean="0"/>
              <a:t>20.06.2023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101A862-E324-4EEC-B4E3-96223B83F206}" type="slidenum">
              <a:rPr lang="tr-TR" smtClean="0"/>
              <a:t>‹#›</a:t>
            </a:fld>
            <a:endParaRPr lang="tr-TR"/>
          </a:p>
        </p:txBody>
      </p:sp>
    </p:spTree>
    <p:extLst>
      <p:ext uri="{BB962C8B-B14F-4D97-AF65-F5344CB8AC3E}">
        <p14:creationId xmlns:p14="http://schemas.microsoft.com/office/powerpoint/2010/main" val="1110750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D28B029-4E86-46AE-AB01-598E026423B6}" type="datetimeFigureOut">
              <a:rPr lang="tr-TR" smtClean="0"/>
              <a:t>20.06.2023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101A862-E324-4EEC-B4E3-96223B83F206}" type="slidenum">
              <a:rPr lang="tr-TR" smtClean="0"/>
              <a:t>‹#›</a:t>
            </a:fld>
            <a:endParaRPr lang="tr-TR"/>
          </a:p>
        </p:txBody>
      </p:sp>
    </p:spTree>
    <p:extLst>
      <p:ext uri="{BB962C8B-B14F-4D97-AF65-F5344CB8AC3E}">
        <p14:creationId xmlns:p14="http://schemas.microsoft.com/office/powerpoint/2010/main" val="2544666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D28B029-4E86-46AE-AB01-598E026423B6}" type="datetimeFigureOut">
              <a:rPr lang="tr-TR" smtClean="0"/>
              <a:t>20.06.2023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101A862-E324-4EEC-B4E3-96223B83F206}" type="slidenum">
              <a:rPr lang="tr-TR" smtClean="0"/>
              <a:t>‹#›</a:t>
            </a:fld>
            <a:endParaRPr lang="tr-TR"/>
          </a:p>
        </p:txBody>
      </p:sp>
    </p:spTree>
    <p:extLst>
      <p:ext uri="{BB962C8B-B14F-4D97-AF65-F5344CB8AC3E}">
        <p14:creationId xmlns:p14="http://schemas.microsoft.com/office/powerpoint/2010/main" val="1260471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D28B029-4E86-46AE-AB01-598E026423B6}" type="datetimeFigureOut">
              <a:rPr lang="tr-TR" smtClean="0"/>
              <a:t>20.06.2023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101A862-E324-4EEC-B4E3-96223B83F206}" type="slidenum">
              <a:rPr lang="tr-TR" smtClean="0"/>
              <a:t>‹#›</a:t>
            </a:fld>
            <a:endParaRPr lang="tr-TR"/>
          </a:p>
        </p:txBody>
      </p:sp>
    </p:spTree>
    <p:extLst>
      <p:ext uri="{BB962C8B-B14F-4D97-AF65-F5344CB8AC3E}">
        <p14:creationId xmlns:p14="http://schemas.microsoft.com/office/powerpoint/2010/main" val="2764335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D28B029-4E86-46AE-AB01-598E026423B6}" type="datetimeFigureOut">
              <a:rPr lang="tr-TR" smtClean="0"/>
              <a:t>20.06.2023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101A862-E324-4EEC-B4E3-96223B83F206}" type="slidenum">
              <a:rPr lang="tr-TR" smtClean="0"/>
              <a:t>‹#›</a:t>
            </a:fld>
            <a:endParaRPr lang="tr-TR"/>
          </a:p>
        </p:txBody>
      </p:sp>
    </p:spTree>
    <p:extLst>
      <p:ext uri="{BB962C8B-B14F-4D97-AF65-F5344CB8AC3E}">
        <p14:creationId xmlns:p14="http://schemas.microsoft.com/office/powerpoint/2010/main" val="324961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D28B029-4E86-46AE-AB01-598E026423B6}" type="datetimeFigureOut">
              <a:rPr lang="tr-TR" smtClean="0"/>
              <a:t>20.06.2023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101A862-E324-4EEC-B4E3-96223B83F206}" type="slidenum">
              <a:rPr lang="tr-TR" smtClean="0"/>
              <a:t>‹#›</a:t>
            </a:fld>
            <a:endParaRPr lang="tr-TR"/>
          </a:p>
        </p:txBody>
      </p:sp>
    </p:spTree>
    <p:extLst>
      <p:ext uri="{BB962C8B-B14F-4D97-AF65-F5344CB8AC3E}">
        <p14:creationId xmlns:p14="http://schemas.microsoft.com/office/powerpoint/2010/main" val="132335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28B029-4E86-46AE-AB01-598E026423B6}" type="datetimeFigureOut">
              <a:rPr lang="tr-TR" smtClean="0"/>
              <a:t>20.06.2023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101A862-E324-4EEC-B4E3-96223B83F206}" type="slidenum">
              <a:rPr lang="tr-TR" smtClean="0"/>
              <a:t>‹#›</a:t>
            </a:fld>
            <a:endParaRPr lang="tr-TR"/>
          </a:p>
        </p:txBody>
      </p:sp>
    </p:spTree>
    <p:extLst>
      <p:ext uri="{BB962C8B-B14F-4D97-AF65-F5344CB8AC3E}">
        <p14:creationId xmlns:p14="http://schemas.microsoft.com/office/powerpoint/2010/main" val="2199929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D28B029-4E86-46AE-AB01-598E026423B6}" type="datetimeFigureOut">
              <a:rPr lang="tr-TR" smtClean="0"/>
              <a:t>20.06.2023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101A862-E324-4EEC-B4E3-96223B83F206}" type="slidenum">
              <a:rPr lang="tr-TR" smtClean="0"/>
              <a:t>‹#›</a:t>
            </a:fld>
            <a:endParaRPr lang="tr-TR"/>
          </a:p>
        </p:txBody>
      </p:sp>
    </p:spTree>
    <p:extLst>
      <p:ext uri="{BB962C8B-B14F-4D97-AF65-F5344CB8AC3E}">
        <p14:creationId xmlns:p14="http://schemas.microsoft.com/office/powerpoint/2010/main" val="1693380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D28B029-4E86-46AE-AB01-598E026423B6}" type="datetimeFigureOut">
              <a:rPr lang="tr-TR" smtClean="0"/>
              <a:t>20.06.2023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101A862-E324-4EEC-B4E3-96223B83F206}" type="slidenum">
              <a:rPr lang="tr-TR" smtClean="0"/>
              <a:t>‹#›</a:t>
            </a:fld>
            <a:endParaRPr lang="tr-TR"/>
          </a:p>
        </p:txBody>
      </p:sp>
    </p:spTree>
    <p:extLst>
      <p:ext uri="{BB962C8B-B14F-4D97-AF65-F5344CB8AC3E}">
        <p14:creationId xmlns:p14="http://schemas.microsoft.com/office/powerpoint/2010/main" val="2566446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28B029-4E86-46AE-AB01-598E026423B6}" type="datetimeFigureOut">
              <a:rPr lang="tr-TR" smtClean="0"/>
              <a:t>20.06.2023</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01A862-E324-4EEC-B4E3-96223B83F206}" type="slidenum">
              <a:rPr lang="tr-TR" smtClean="0"/>
              <a:t>‹#›</a:t>
            </a:fld>
            <a:endParaRPr lang="tr-TR"/>
          </a:p>
        </p:txBody>
      </p:sp>
    </p:spTree>
    <p:extLst>
      <p:ext uri="{BB962C8B-B14F-4D97-AF65-F5344CB8AC3E}">
        <p14:creationId xmlns:p14="http://schemas.microsoft.com/office/powerpoint/2010/main" val="3065524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688845-96A5-DE0D-E872-48B784EF8F4E}"/>
              </a:ext>
            </a:extLst>
          </p:cNvPr>
          <p:cNvSpPr>
            <a:spLocks noGrp="1"/>
          </p:cNvSpPr>
          <p:nvPr>
            <p:ph type="ctrTitle"/>
          </p:nvPr>
        </p:nvSpPr>
        <p:spPr>
          <a:xfrm>
            <a:off x="1597152" y="125667"/>
            <a:ext cx="9144000" cy="3010725"/>
          </a:xfrm>
        </p:spPr>
        <p:txBody>
          <a:bodyPr anchor="t">
            <a:noAutofit/>
          </a:bodyPr>
          <a:lstStyle/>
          <a:p>
            <a:pPr algn="ctr"/>
            <a:br>
              <a:rPr lang="tr-TR" sz="2000" b="0" i="0" u="none" strike="noStrike" baseline="0" dirty="0">
                <a:solidFill>
                  <a:srgbClr val="000000"/>
                </a:solidFill>
                <a:latin typeface="Times New Roman" panose="02020603050405020304" pitchFamily="18" charset="0"/>
              </a:rPr>
            </a:br>
            <a:r>
              <a:rPr lang="tr-TR" sz="2000" b="0" i="0" u="none" strike="noStrike" baseline="0" dirty="0">
                <a:solidFill>
                  <a:srgbClr val="000000"/>
                </a:solidFill>
                <a:latin typeface="Times New Roman" panose="02020603050405020304" pitchFamily="18" charset="0"/>
              </a:rPr>
              <a:t> </a:t>
            </a:r>
            <a:r>
              <a:rPr lang="tr-TR" sz="2000" b="0" i="0" u="none" strike="noStrike" baseline="0" dirty="0" err="1">
                <a:solidFill>
                  <a:srgbClr val="000000"/>
                </a:solidFill>
                <a:latin typeface="Times New Roman" panose="02020603050405020304" pitchFamily="18" charset="0"/>
              </a:rPr>
              <a:t>National</a:t>
            </a:r>
            <a:r>
              <a:rPr lang="tr-TR" sz="2000" b="0" i="0" u="none" strike="noStrike" baseline="0" dirty="0">
                <a:solidFill>
                  <a:srgbClr val="000000"/>
                </a:solidFill>
                <a:latin typeface="Times New Roman" panose="02020603050405020304" pitchFamily="18" charset="0"/>
              </a:rPr>
              <a:t> Technical </a:t>
            </a:r>
            <a:r>
              <a:rPr lang="tr-TR" sz="2000" b="0" i="0" u="none" strike="noStrike" baseline="0" dirty="0" err="1">
                <a:solidFill>
                  <a:srgbClr val="000000"/>
                </a:solidFill>
                <a:latin typeface="Times New Roman" panose="02020603050405020304" pitchFamily="18" charset="0"/>
              </a:rPr>
              <a:t>University</a:t>
            </a:r>
            <a:br>
              <a:rPr lang="tr-TR" sz="2000" b="0" i="0" u="none" strike="noStrike" baseline="0" dirty="0">
                <a:solidFill>
                  <a:srgbClr val="000000"/>
                </a:solidFill>
                <a:latin typeface="Times New Roman" panose="02020603050405020304" pitchFamily="18" charset="0"/>
              </a:rPr>
            </a:br>
            <a:r>
              <a:rPr lang="tr-TR" sz="2000" b="0" i="0" u="none" strike="noStrike" baseline="0" dirty="0">
                <a:solidFill>
                  <a:srgbClr val="000000"/>
                </a:solidFill>
                <a:latin typeface="Times New Roman" panose="02020603050405020304" pitchFamily="18" charset="0"/>
              </a:rPr>
              <a:t>"</a:t>
            </a:r>
            <a:r>
              <a:rPr lang="tr-TR" sz="2000" b="0" i="0" u="none" strike="noStrike" baseline="0" dirty="0" err="1">
                <a:solidFill>
                  <a:srgbClr val="000000"/>
                </a:solidFill>
                <a:latin typeface="Times New Roman" panose="02020603050405020304" pitchFamily="18" charset="0"/>
              </a:rPr>
              <a:t>Kharkiv</a:t>
            </a:r>
            <a:r>
              <a:rPr lang="tr-TR" sz="2000" b="0" i="0" u="none" strike="noStrike" baseline="0" dirty="0">
                <a:solidFill>
                  <a:srgbClr val="000000"/>
                </a:solidFill>
                <a:latin typeface="Times New Roman" panose="02020603050405020304" pitchFamily="18" charset="0"/>
              </a:rPr>
              <a:t> </a:t>
            </a:r>
            <a:r>
              <a:rPr lang="tr-TR" sz="2000" b="0" i="0" u="none" strike="noStrike" baseline="0" dirty="0" err="1">
                <a:solidFill>
                  <a:srgbClr val="000000"/>
                </a:solidFill>
                <a:latin typeface="Times New Roman" panose="02020603050405020304" pitchFamily="18" charset="0"/>
              </a:rPr>
              <a:t>Polytechnic</a:t>
            </a:r>
            <a:r>
              <a:rPr lang="tr-TR" sz="2000" b="0" i="0" u="none" strike="noStrike" baseline="0" dirty="0">
                <a:solidFill>
                  <a:srgbClr val="000000"/>
                </a:solidFill>
                <a:latin typeface="Times New Roman" panose="02020603050405020304" pitchFamily="18" charset="0"/>
              </a:rPr>
              <a:t> </a:t>
            </a:r>
            <a:r>
              <a:rPr lang="tr-TR" sz="2000" b="0" i="0" u="none" strike="noStrike" baseline="0" dirty="0" err="1">
                <a:solidFill>
                  <a:srgbClr val="000000"/>
                </a:solidFill>
                <a:latin typeface="Times New Roman" panose="02020603050405020304" pitchFamily="18" charset="0"/>
              </a:rPr>
              <a:t>Institute</a:t>
            </a:r>
            <a:r>
              <a:rPr lang="tr-TR" sz="2000" b="0" i="0" u="none" strike="noStrike" baseline="0" dirty="0">
                <a:solidFill>
                  <a:srgbClr val="000000"/>
                </a:solidFill>
                <a:latin typeface="Times New Roman" panose="02020603050405020304" pitchFamily="18" charset="0"/>
              </a:rPr>
              <a:t>"</a:t>
            </a:r>
            <a:br>
              <a:rPr lang="tr-TR" sz="2000" b="0" i="0" u="none" strike="noStrike" baseline="0" dirty="0">
                <a:solidFill>
                  <a:srgbClr val="000000"/>
                </a:solidFill>
                <a:latin typeface="Times New Roman" panose="02020603050405020304" pitchFamily="18" charset="0"/>
              </a:rPr>
            </a:br>
            <a:r>
              <a:rPr lang="en-US" sz="2000" b="0" i="0" u="none" strike="noStrike" baseline="0" dirty="0">
                <a:solidFill>
                  <a:srgbClr val="000000"/>
                </a:solidFill>
                <a:latin typeface="Times New Roman" panose="02020603050405020304" pitchFamily="18" charset="0"/>
              </a:rPr>
              <a:t>Department "Software engineering and management intellectual technologies«</a:t>
            </a:r>
            <a:br>
              <a:rPr lang="tr-TR" sz="2000" b="0" i="0" u="none" strike="noStrike" baseline="0" dirty="0">
                <a:solidFill>
                  <a:srgbClr val="000000"/>
                </a:solidFill>
                <a:latin typeface="Times New Roman" panose="02020603050405020304" pitchFamily="18" charset="0"/>
              </a:rPr>
            </a:br>
            <a:br>
              <a:rPr lang="tr-TR" sz="2000" b="0" i="0" u="none" strike="noStrike" baseline="0" dirty="0">
                <a:solidFill>
                  <a:srgbClr val="000000"/>
                </a:solidFill>
                <a:latin typeface="Times New Roman" panose="02020603050405020304" pitchFamily="18" charset="0"/>
              </a:rPr>
            </a:br>
            <a:r>
              <a:rPr lang="tr-TR" sz="2000" b="0" i="0" u="none" strike="noStrike" baseline="0" dirty="0">
                <a:solidFill>
                  <a:srgbClr val="000000"/>
                </a:solidFill>
                <a:latin typeface="Times New Roman" panose="02020603050405020304" pitchFamily="18" charset="0"/>
              </a:rPr>
              <a:t> Thesis</a:t>
            </a:r>
            <a:r>
              <a:rPr lang="tr-TR" sz="2000" dirty="0">
                <a:solidFill>
                  <a:srgbClr val="000000"/>
                </a:solidFill>
                <a:latin typeface="Times New Roman" panose="02020603050405020304" pitchFamily="18" charset="0"/>
              </a:rPr>
              <a:t> </a:t>
            </a:r>
            <a:r>
              <a:rPr lang="tr-TR" sz="2000" b="0" i="0" u="none" strike="noStrike" baseline="0" dirty="0">
                <a:solidFill>
                  <a:srgbClr val="000000"/>
                </a:solidFill>
                <a:latin typeface="Times New Roman" panose="02020603050405020304" pitchFamily="18" charset="0"/>
              </a:rPr>
              <a:t>on theme</a:t>
            </a:r>
            <a:r>
              <a:rPr lang="tr-TR" sz="2000" dirty="0">
                <a:solidFill>
                  <a:srgbClr val="000000"/>
                </a:solidFill>
                <a:latin typeface="Times New Roman" panose="02020603050405020304" pitchFamily="18" charset="0"/>
              </a:rPr>
              <a:t>:</a:t>
            </a:r>
            <a:br>
              <a:rPr lang="tr-TR" sz="2000" dirty="0">
                <a:solidFill>
                  <a:srgbClr val="000000"/>
                </a:solidFill>
                <a:latin typeface="Times New Roman" panose="02020603050405020304" pitchFamily="18" charset="0"/>
              </a:rPr>
            </a:br>
            <a:br>
              <a:rPr lang="tr-TR" sz="2000" dirty="0">
                <a:solidFill>
                  <a:srgbClr val="000000"/>
                </a:solidFill>
                <a:latin typeface="Times New Roman" panose="02020603050405020304" pitchFamily="18" charset="0"/>
              </a:rPr>
            </a:br>
            <a:r>
              <a:rPr lang="en-US" sz="2200" dirty="0">
                <a:solidFill>
                  <a:schemeClr val="tx1"/>
                </a:solidFill>
                <a:effectLst/>
                <a:latin typeface="Times New Roman" panose="02020603050405020304" pitchFamily="18" charset="0"/>
                <a:ea typeface="Times New Roman" panose="02020603050405020304" pitchFamily="18" charset="0"/>
              </a:rPr>
              <a:t>DESIGN AND DEVELOPMENT OF SOFTWARE COMPONENTS OF THE HR MANAGEMENT SERVICE CHATBOT</a:t>
            </a:r>
            <a:endParaRPr lang="tr-TR" sz="2200" dirty="0">
              <a:solidFill>
                <a:schemeClr val="tx1"/>
              </a:solidFill>
              <a:latin typeface="Times New Roman" panose="02020603050405020304" pitchFamily="18" charset="0"/>
              <a:cs typeface="Times New Roman" panose="02020603050405020304" pitchFamily="18" charset="0"/>
            </a:endParaRPr>
          </a:p>
        </p:txBody>
      </p:sp>
      <p:sp>
        <p:nvSpPr>
          <p:cNvPr id="3" name="Alt Başlık 2">
            <a:extLst>
              <a:ext uri="{FF2B5EF4-FFF2-40B4-BE49-F238E27FC236}">
                <a16:creationId xmlns:a16="http://schemas.microsoft.com/office/drawing/2014/main" id="{605C7CB8-B779-961C-7752-C10DFB0E4B1F}"/>
              </a:ext>
            </a:extLst>
          </p:cNvPr>
          <p:cNvSpPr>
            <a:spLocks noGrp="1"/>
          </p:cNvSpPr>
          <p:nvPr>
            <p:ph type="subTitle" idx="1"/>
          </p:nvPr>
        </p:nvSpPr>
        <p:spPr>
          <a:xfrm>
            <a:off x="1732189" y="3510870"/>
            <a:ext cx="9144000" cy="2889930"/>
          </a:xfrm>
        </p:spPr>
        <p:txBody>
          <a:bodyPr>
            <a:noAutofit/>
          </a:bodyPr>
          <a:lstStyle/>
          <a:p>
            <a:pPr marL="0" marR="0" algn="l" fontAlgn="base">
              <a:spcBef>
                <a:spcPts val="0"/>
              </a:spcBef>
              <a:spcAft>
                <a:spcPts val="0"/>
              </a:spcAft>
            </a:pP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Performer:​</a:t>
            </a:r>
            <a:endParaRPr lang="tr-TR"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l" fontAlgn="base">
              <a:spcBef>
                <a:spcPts val="0"/>
              </a:spcBef>
              <a:spcAft>
                <a:spcPts val="0"/>
              </a:spcAft>
            </a:pP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Student of the group KN219ib.e                                  </a:t>
            </a:r>
            <a:r>
              <a:rPr lang="en-US" sz="2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Yagiz</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Bora Yamali</a:t>
            </a:r>
            <a:endParaRPr lang="tr-TR" sz="2200" dirty="0">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Director:</a:t>
            </a:r>
            <a:endParaRPr lang="tr-TR"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Associate </a:t>
            </a:r>
            <a:r>
              <a:rPr lang="en-US" sz="22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Proffesor</a:t>
            </a: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SEMIT </a:t>
            </a:r>
            <a:r>
              <a:rPr lang="en-US" sz="22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Deparment</a:t>
            </a: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Alexander Shmatko</a:t>
            </a:r>
            <a:endParaRPr lang="tr-TR"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2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Kharkiv 2023</a:t>
            </a:r>
            <a:endParaRPr lang="tr-TR"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pic>
        <p:nvPicPr>
          <p:cNvPr id="4" name="Picture 6" descr="C:\Users\desen10\Desktop\logo.png">
            <a:extLst>
              <a:ext uri="{FF2B5EF4-FFF2-40B4-BE49-F238E27FC236}">
                <a16:creationId xmlns:a16="http://schemas.microsoft.com/office/drawing/2014/main" id="{CD01329B-F2CD-E506-D394-0E503AD64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5750" y="82220"/>
            <a:ext cx="1153872" cy="115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055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916ACA-6E1D-39BD-71D7-37FFCEA6CFA3}"/>
              </a:ext>
            </a:extLst>
          </p:cNvPr>
          <p:cNvSpPr>
            <a:spLocks noGrp="1"/>
          </p:cNvSpPr>
          <p:nvPr>
            <p:ph type="title"/>
          </p:nvPr>
        </p:nvSpPr>
        <p:spPr>
          <a:xfrm>
            <a:off x="-209192" y="382247"/>
            <a:ext cx="10515600" cy="1325563"/>
          </a:xfrm>
        </p:spPr>
        <p:txBody>
          <a:bodyPr>
            <a:normAutofit/>
          </a:bodyPr>
          <a:lstStyle/>
          <a:p>
            <a:pPr algn="ctr"/>
            <a:r>
              <a:rPr lang="en-US" sz="3200" dirty="0"/>
              <a:t>Chatbot for Employee Sequence Diagram</a:t>
            </a:r>
            <a:endParaRPr lang="tr-TR" sz="3200" dirty="0"/>
          </a:p>
        </p:txBody>
      </p:sp>
      <p:pic>
        <p:nvPicPr>
          <p:cNvPr id="4" name="Picture 1" descr="A picture containing text, diagram, screenshot, line&#10;&#10;Description automatically generated">
            <a:extLst>
              <a:ext uri="{FF2B5EF4-FFF2-40B4-BE49-F238E27FC236}">
                <a16:creationId xmlns:a16="http://schemas.microsoft.com/office/drawing/2014/main" id="{1537687C-FB83-0AA6-B115-A73BFA3C7861}"/>
              </a:ext>
            </a:extLst>
          </p:cNvPr>
          <p:cNvPicPr>
            <a:picLocks noGrp="1" noChangeAspect="1"/>
          </p:cNvPicPr>
          <p:nvPr>
            <p:ph idx="1"/>
          </p:nvPr>
        </p:nvPicPr>
        <p:blipFill>
          <a:blip r:embed="rId3"/>
          <a:stretch>
            <a:fillRect/>
          </a:stretch>
        </p:blipFill>
        <p:spPr>
          <a:xfrm>
            <a:off x="380999" y="1045028"/>
            <a:ext cx="9063789" cy="5362541"/>
          </a:xfrm>
          <a:prstGeom prst="rect">
            <a:avLst/>
          </a:prstGeom>
        </p:spPr>
      </p:pic>
      <p:pic>
        <p:nvPicPr>
          <p:cNvPr id="5" name="Picture 6" descr="C:\Users\desen10\Desktop\logo.png">
            <a:extLst>
              <a:ext uri="{FF2B5EF4-FFF2-40B4-BE49-F238E27FC236}">
                <a16:creationId xmlns:a16="http://schemas.microsoft.com/office/drawing/2014/main" id="{40E3B689-D488-9D14-79A2-20BAD8F891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8128" y="0"/>
            <a:ext cx="1153872" cy="115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454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B519FC-6A56-F6F7-6618-E2C5104F1F89}"/>
              </a:ext>
            </a:extLst>
          </p:cNvPr>
          <p:cNvSpPr>
            <a:spLocks noGrp="1"/>
          </p:cNvSpPr>
          <p:nvPr>
            <p:ph type="title"/>
          </p:nvPr>
        </p:nvSpPr>
        <p:spPr>
          <a:xfrm>
            <a:off x="0" y="350837"/>
            <a:ext cx="10515600" cy="1325563"/>
          </a:xfrm>
        </p:spPr>
        <p:txBody>
          <a:bodyPr>
            <a:normAutofit/>
          </a:bodyPr>
          <a:lstStyle/>
          <a:p>
            <a:pPr algn="ctr"/>
            <a:r>
              <a:rPr lang="en-US" sz="3200" dirty="0">
                <a:effectLst/>
                <a:ea typeface="Times New Roman" panose="02020603050405020304" pitchFamily="18" charset="0"/>
              </a:rPr>
              <a:t>Chatbot for Employee Communication Diagram</a:t>
            </a:r>
            <a:endParaRPr lang="tr-TR" sz="3200" dirty="0"/>
          </a:p>
        </p:txBody>
      </p:sp>
      <p:pic>
        <p:nvPicPr>
          <p:cNvPr id="4" name="Picture 1" descr="A diagram of a chatbot&#10;&#10;Description automatically generated">
            <a:extLst>
              <a:ext uri="{FF2B5EF4-FFF2-40B4-BE49-F238E27FC236}">
                <a16:creationId xmlns:a16="http://schemas.microsoft.com/office/drawing/2014/main" id="{7131ECC1-5B77-7733-3E99-F6B5EE4FF123}"/>
              </a:ext>
            </a:extLst>
          </p:cNvPr>
          <p:cNvPicPr>
            <a:picLocks noGrp="1" noChangeAspect="1"/>
          </p:cNvPicPr>
          <p:nvPr>
            <p:ph idx="1"/>
          </p:nvPr>
        </p:nvPicPr>
        <p:blipFill>
          <a:blip r:embed="rId3"/>
          <a:stretch>
            <a:fillRect/>
          </a:stretch>
        </p:blipFill>
        <p:spPr>
          <a:xfrm>
            <a:off x="1097946" y="1153873"/>
            <a:ext cx="7709169" cy="5066850"/>
          </a:xfrm>
          <a:prstGeom prst="rect">
            <a:avLst/>
          </a:prstGeom>
        </p:spPr>
      </p:pic>
      <p:pic>
        <p:nvPicPr>
          <p:cNvPr id="5" name="Picture 6" descr="C:\Users\desen10\Desktop\logo.png">
            <a:extLst>
              <a:ext uri="{FF2B5EF4-FFF2-40B4-BE49-F238E27FC236}">
                <a16:creationId xmlns:a16="http://schemas.microsoft.com/office/drawing/2014/main" id="{FBA7D7A4-6F28-1688-05D1-65BC1C10B3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8128" y="0"/>
            <a:ext cx="1153872" cy="115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600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156482-C1D1-B932-07EE-C738924B95B4}"/>
              </a:ext>
            </a:extLst>
          </p:cNvPr>
          <p:cNvSpPr>
            <a:spLocks noGrp="1"/>
          </p:cNvSpPr>
          <p:nvPr>
            <p:ph type="title"/>
          </p:nvPr>
        </p:nvSpPr>
        <p:spPr/>
        <p:txBody>
          <a:bodyPr>
            <a:normAutofit/>
          </a:bodyPr>
          <a:lstStyle/>
          <a:p>
            <a:pPr algn="ctr"/>
            <a:r>
              <a:rPr lang="en-US" sz="3200" dirty="0">
                <a:effectLst/>
                <a:ea typeface="Times New Roman" panose="02020603050405020304" pitchFamily="18" charset="0"/>
              </a:rPr>
              <a:t>Chatbot for Employee Activity Diagram</a:t>
            </a:r>
            <a:endParaRPr lang="tr-TR" sz="3200" dirty="0"/>
          </a:p>
        </p:txBody>
      </p:sp>
      <p:pic>
        <p:nvPicPr>
          <p:cNvPr id="4" name="Picture 1" descr="A picture containing diagram, text, plan, line&#10;&#10;Description automatically generated">
            <a:extLst>
              <a:ext uri="{FF2B5EF4-FFF2-40B4-BE49-F238E27FC236}">
                <a16:creationId xmlns:a16="http://schemas.microsoft.com/office/drawing/2014/main" id="{B10F6B11-0CC8-AD04-EB67-44050CC39E8D}"/>
              </a:ext>
            </a:extLst>
          </p:cNvPr>
          <p:cNvPicPr>
            <a:picLocks noGrp="1" noChangeAspect="1"/>
          </p:cNvPicPr>
          <p:nvPr>
            <p:ph idx="1"/>
          </p:nvPr>
        </p:nvPicPr>
        <p:blipFill>
          <a:blip r:embed="rId3"/>
          <a:stretch>
            <a:fillRect/>
          </a:stretch>
        </p:blipFill>
        <p:spPr>
          <a:xfrm>
            <a:off x="0" y="1349829"/>
            <a:ext cx="12192000" cy="5508171"/>
          </a:xfrm>
          <a:prstGeom prst="rect">
            <a:avLst/>
          </a:prstGeom>
        </p:spPr>
      </p:pic>
      <p:pic>
        <p:nvPicPr>
          <p:cNvPr id="5" name="Picture 6" descr="C:\Users\desen10\Desktop\logo.png">
            <a:extLst>
              <a:ext uri="{FF2B5EF4-FFF2-40B4-BE49-F238E27FC236}">
                <a16:creationId xmlns:a16="http://schemas.microsoft.com/office/drawing/2014/main" id="{0193CD65-29C8-F226-B785-267714AEC7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8128" y="0"/>
            <a:ext cx="1153872" cy="115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87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5BDF80-73EF-DD73-59C5-244B41AC67AD}"/>
              </a:ext>
            </a:extLst>
          </p:cNvPr>
          <p:cNvSpPr>
            <a:spLocks noGrp="1"/>
          </p:cNvSpPr>
          <p:nvPr>
            <p:ph type="title"/>
          </p:nvPr>
        </p:nvSpPr>
        <p:spPr>
          <a:xfrm>
            <a:off x="1286933" y="609600"/>
            <a:ext cx="10197494" cy="1099457"/>
          </a:xfrm>
        </p:spPr>
        <p:txBody>
          <a:bodyPr>
            <a:normAutofit/>
          </a:bodyPr>
          <a:lstStyle/>
          <a:p>
            <a:pPr algn="ctr"/>
            <a:r>
              <a:rPr lang="en-US" dirty="0"/>
              <a:t>Testing Plan of System Testing</a:t>
            </a:r>
            <a:endParaRPr lang="ru-RU"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8449B44A-85BC-6892-0C9D-ED707F096029}"/>
              </a:ext>
            </a:extLst>
          </p:cNvPr>
          <p:cNvGraphicFramePr>
            <a:graphicFrameLocks noGrp="1"/>
          </p:cNvGraphicFramePr>
          <p:nvPr>
            <p:ph idx="1"/>
            <p:extLst>
              <p:ext uri="{D42A27DB-BD31-4B8C-83A1-F6EECF244321}">
                <p14:modId xmlns:p14="http://schemas.microsoft.com/office/powerpoint/2010/main" val="2812132760"/>
              </p:ext>
            </p:extLst>
          </p:nvPr>
        </p:nvGraphicFramePr>
        <p:xfrm>
          <a:off x="1286933" y="1997390"/>
          <a:ext cx="9618134" cy="3920862"/>
        </p:xfrm>
        <a:graphic>
          <a:graphicData uri="http://schemas.openxmlformats.org/drawingml/2006/table">
            <a:tbl>
              <a:tblPr firstRow="1" firstCol="1" bandRow="1">
                <a:tableStyleId>{5C22544A-7EE6-4342-B048-85BDC9FD1C3A}</a:tableStyleId>
              </a:tblPr>
              <a:tblGrid>
                <a:gridCol w="613441">
                  <a:extLst>
                    <a:ext uri="{9D8B030D-6E8A-4147-A177-3AD203B41FA5}">
                      <a16:colId xmlns:a16="http://schemas.microsoft.com/office/drawing/2014/main" val="3430306348"/>
                    </a:ext>
                  </a:extLst>
                </a:gridCol>
                <a:gridCol w="3068460">
                  <a:extLst>
                    <a:ext uri="{9D8B030D-6E8A-4147-A177-3AD203B41FA5}">
                      <a16:colId xmlns:a16="http://schemas.microsoft.com/office/drawing/2014/main" val="3642814284"/>
                    </a:ext>
                  </a:extLst>
                </a:gridCol>
                <a:gridCol w="1982666">
                  <a:extLst>
                    <a:ext uri="{9D8B030D-6E8A-4147-A177-3AD203B41FA5}">
                      <a16:colId xmlns:a16="http://schemas.microsoft.com/office/drawing/2014/main" val="4149647673"/>
                    </a:ext>
                  </a:extLst>
                </a:gridCol>
                <a:gridCol w="1982666">
                  <a:extLst>
                    <a:ext uri="{9D8B030D-6E8A-4147-A177-3AD203B41FA5}">
                      <a16:colId xmlns:a16="http://schemas.microsoft.com/office/drawing/2014/main" val="2520219574"/>
                    </a:ext>
                  </a:extLst>
                </a:gridCol>
                <a:gridCol w="1970901">
                  <a:extLst>
                    <a:ext uri="{9D8B030D-6E8A-4147-A177-3AD203B41FA5}">
                      <a16:colId xmlns:a16="http://schemas.microsoft.com/office/drawing/2014/main" val="3045264567"/>
                    </a:ext>
                  </a:extLst>
                </a:gridCol>
              </a:tblGrid>
              <a:tr h="263953">
                <a:tc>
                  <a:txBody>
                    <a:bodyPr/>
                    <a:lstStyle/>
                    <a:p>
                      <a:pPr algn="just">
                        <a:lnSpc>
                          <a:spcPct val="107000"/>
                        </a:lnSpc>
                      </a:pPr>
                      <a:r>
                        <a:rPr lang="en-US" sz="1500">
                          <a:effectLst/>
                        </a:rPr>
                        <a:t>NO </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tc>
                  <a:txBody>
                    <a:bodyPr/>
                    <a:lstStyle/>
                    <a:p>
                      <a:pPr algn="just">
                        <a:lnSpc>
                          <a:spcPct val="107000"/>
                        </a:lnSpc>
                      </a:pPr>
                      <a:r>
                        <a:rPr lang="en-US" sz="1500">
                          <a:effectLst/>
                        </a:rPr>
                        <a:t>Test </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tc>
                  <a:txBody>
                    <a:bodyPr/>
                    <a:lstStyle/>
                    <a:p>
                      <a:pPr algn="just">
                        <a:lnSpc>
                          <a:spcPct val="107000"/>
                        </a:lnSpc>
                      </a:pPr>
                      <a:r>
                        <a:rPr lang="en-US" sz="1500">
                          <a:effectLst/>
                        </a:rPr>
                        <a:t>Objective </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tc>
                  <a:txBody>
                    <a:bodyPr/>
                    <a:lstStyle/>
                    <a:p>
                      <a:pPr algn="just">
                        <a:lnSpc>
                          <a:spcPct val="107000"/>
                        </a:lnSpc>
                      </a:pPr>
                      <a:r>
                        <a:rPr lang="en-US" sz="1500">
                          <a:effectLst/>
                        </a:rPr>
                        <a:t>Test Input </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tc>
                  <a:txBody>
                    <a:bodyPr/>
                    <a:lstStyle/>
                    <a:p>
                      <a:pPr algn="just">
                        <a:lnSpc>
                          <a:spcPct val="107000"/>
                        </a:lnSpc>
                      </a:pPr>
                      <a:r>
                        <a:rPr lang="en-US" sz="1500">
                          <a:effectLst/>
                        </a:rPr>
                        <a:t>Results</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extLst>
                  <a:ext uri="{0D108BD9-81ED-4DB2-BD59-A6C34878D82A}">
                    <a16:rowId xmlns:a16="http://schemas.microsoft.com/office/drawing/2014/main" val="2038715371"/>
                  </a:ext>
                </a:extLst>
              </a:tr>
              <a:tr h="505651">
                <a:tc>
                  <a:txBody>
                    <a:bodyPr/>
                    <a:lstStyle/>
                    <a:p>
                      <a:pPr algn="just">
                        <a:lnSpc>
                          <a:spcPct val="107000"/>
                        </a:lnSpc>
                      </a:pPr>
                      <a:r>
                        <a:rPr lang="en-US" sz="1500">
                          <a:effectLst/>
                        </a:rPr>
                        <a:t>1. </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tc>
                  <a:txBody>
                    <a:bodyPr/>
                    <a:lstStyle/>
                    <a:p>
                      <a:pPr algn="just">
                        <a:lnSpc>
                          <a:spcPct val="107000"/>
                        </a:lnSpc>
                      </a:pPr>
                      <a:r>
                        <a:rPr lang="en-US" sz="1500">
                          <a:effectLst/>
                        </a:rPr>
                        <a:t>Launching of web application</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tc>
                  <a:txBody>
                    <a:bodyPr/>
                    <a:lstStyle/>
                    <a:p>
                      <a:pPr algn="just">
                        <a:lnSpc>
                          <a:spcPct val="107000"/>
                        </a:lnSpc>
                      </a:pPr>
                      <a:r>
                        <a:rPr lang="en-US" sz="1500">
                          <a:effectLst/>
                        </a:rPr>
                        <a:t>To determine the website is functional.</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tc>
                  <a:txBody>
                    <a:bodyPr/>
                    <a:lstStyle/>
                    <a:p>
                      <a:pPr algn="just">
                        <a:lnSpc>
                          <a:spcPct val="107000"/>
                        </a:lnSpc>
                      </a:pPr>
                      <a:r>
                        <a:rPr lang="en-US" sz="1500">
                          <a:effectLst/>
                        </a:rPr>
                        <a:t>Scan website QR code.</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tc>
                  <a:txBody>
                    <a:bodyPr/>
                    <a:lstStyle/>
                    <a:p>
                      <a:pPr algn="just">
                        <a:lnSpc>
                          <a:spcPct val="107000"/>
                        </a:lnSpc>
                      </a:pPr>
                      <a:r>
                        <a:rPr lang="en-US" sz="1500">
                          <a:effectLst/>
                        </a:rPr>
                        <a:t>Website launches.</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extLst>
                  <a:ext uri="{0D108BD9-81ED-4DB2-BD59-A6C34878D82A}">
                    <a16:rowId xmlns:a16="http://schemas.microsoft.com/office/drawing/2014/main" val="214332586"/>
                  </a:ext>
                </a:extLst>
              </a:tr>
              <a:tr h="747349">
                <a:tc>
                  <a:txBody>
                    <a:bodyPr/>
                    <a:lstStyle/>
                    <a:p>
                      <a:pPr algn="just">
                        <a:lnSpc>
                          <a:spcPct val="107000"/>
                        </a:lnSpc>
                      </a:pPr>
                      <a:r>
                        <a:rPr lang="en-US" sz="1500">
                          <a:effectLst/>
                        </a:rPr>
                        <a:t>2. </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tc>
                  <a:txBody>
                    <a:bodyPr/>
                    <a:lstStyle/>
                    <a:p>
                      <a:pPr algn="just">
                        <a:lnSpc>
                          <a:spcPct val="107000"/>
                        </a:lnSpc>
                      </a:pPr>
                      <a:r>
                        <a:rPr lang="en-US" sz="1500">
                          <a:effectLst/>
                        </a:rPr>
                        <a:t>Testing Webhooks </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tc>
                  <a:txBody>
                    <a:bodyPr/>
                    <a:lstStyle/>
                    <a:p>
                      <a:pPr algn="just">
                        <a:lnSpc>
                          <a:spcPct val="107000"/>
                        </a:lnSpc>
                      </a:pPr>
                      <a:r>
                        <a:rPr lang="en-US" sz="1500">
                          <a:effectLst/>
                        </a:rPr>
                        <a:t>To determineif the Chatbot is connected to the website.</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tc>
                  <a:txBody>
                    <a:bodyPr/>
                    <a:lstStyle/>
                    <a:p>
                      <a:pPr algn="just">
                        <a:lnSpc>
                          <a:spcPct val="107000"/>
                        </a:lnSpc>
                      </a:pPr>
                      <a:r>
                        <a:rPr lang="en-US" sz="1500">
                          <a:effectLst/>
                        </a:rPr>
                        <a:t>Type a test message in website.</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tc>
                  <a:txBody>
                    <a:bodyPr/>
                    <a:lstStyle/>
                    <a:p>
                      <a:pPr algn="just">
                        <a:lnSpc>
                          <a:spcPct val="107000"/>
                        </a:lnSpc>
                      </a:pPr>
                      <a:r>
                        <a:rPr lang="en-US" sz="1500">
                          <a:effectLst/>
                        </a:rPr>
                        <a:t>Chatbot able to reply.</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extLst>
                  <a:ext uri="{0D108BD9-81ED-4DB2-BD59-A6C34878D82A}">
                    <a16:rowId xmlns:a16="http://schemas.microsoft.com/office/drawing/2014/main" val="1927730851"/>
                  </a:ext>
                </a:extLst>
              </a:tr>
              <a:tr h="1230746">
                <a:tc>
                  <a:txBody>
                    <a:bodyPr/>
                    <a:lstStyle/>
                    <a:p>
                      <a:pPr algn="just">
                        <a:lnSpc>
                          <a:spcPct val="107000"/>
                        </a:lnSpc>
                      </a:pPr>
                      <a:r>
                        <a:rPr lang="en-US" sz="1500">
                          <a:effectLst/>
                        </a:rPr>
                        <a:t>3. </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tc>
                  <a:txBody>
                    <a:bodyPr/>
                    <a:lstStyle/>
                    <a:p>
                      <a:pPr algn="just">
                        <a:lnSpc>
                          <a:spcPct val="107000"/>
                        </a:lnSpc>
                      </a:pPr>
                      <a:r>
                        <a:rPr lang="en-US" sz="1500">
                          <a:effectLst/>
                        </a:rPr>
                        <a:t>Test integration with Facebook Messenger</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tc>
                  <a:txBody>
                    <a:bodyPr/>
                    <a:lstStyle/>
                    <a:p>
                      <a:pPr algn="just">
                        <a:lnSpc>
                          <a:spcPct val="107000"/>
                        </a:lnSpc>
                      </a:pPr>
                      <a:r>
                        <a:rPr lang="en-US" sz="1500" dirty="0">
                          <a:effectLst/>
                        </a:rPr>
                        <a:t>To determine if the Azure Chatbot created is able to connect to Facebook Developer.</a:t>
                      </a:r>
                      <a:endParaRPr lang="ru-RU"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tc>
                  <a:txBody>
                    <a:bodyPr/>
                    <a:lstStyle/>
                    <a:p>
                      <a:pPr algn="just">
                        <a:lnSpc>
                          <a:spcPct val="107000"/>
                        </a:lnSpc>
                      </a:pPr>
                      <a:r>
                        <a:rPr lang="en-US" sz="1500">
                          <a:effectLst/>
                        </a:rPr>
                        <a:t>Type test message.</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tc>
                  <a:txBody>
                    <a:bodyPr/>
                    <a:lstStyle/>
                    <a:p>
                      <a:pPr algn="just">
                        <a:lnSpc>
                          <a:spcPct val="107000"/>
                        </a:lnSpc>
                      </a:pPr>
                      <a:r>
                        <a:rPr lang="en-US" sz="1500">
                          <a:effectLst/>
                        </a:rPr>
                        <a:t>Chatbot able to reply.</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extLst>
                  <a:ext uri="{0D108BD9-81ED-4DB2-BD59-A6C34878D82A}">
                    <a16:rowId xmlns:a16="http://schemas.microsoft.com/office/drawing/2014/main" val="2072886813"/>
                  </a:ext>
                </a:extLst>
              </a:tr>
              <a:tr h="747349">
                <a:tc>
                  <a:txBody>
                    <a:bodyPr/>
                    <a:lstStyle/>
                    <a:p>
                      <a:pPr algn="just">
                        <a:lnSpc>
                          <a:spcPct val="107000"/>
                        </a:lnSpc>
                      </a:pPr>
                      <a:r>
                        <a:rPr lang="en-US" sz="1500">
                          <a:effectLst/>
                        </a:rPr>
                        <a:t>4. </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tc>
                  <a:txBody>
                    <a:bodyPr/>
                    <a:lstStyle/>
                    <a:p>
                      <a:pPr algn="just">
                        <a:lnSpc>
                          <a:spcPct val="107000"/>
                        </a:lnSpc>
                      </a:pPr>
                      <a:r>
                        <a:rPr lang="en-US" sz="1500" dirty="0">
                          <a:effectLst/>
                        </a:rPr>
                        <a:t>Test Chatbot with various queries.</a:t>
                      </a:r>
                      <a:endParaRPr lang="ru-RU"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tc>
                  <a:txBody>
                    <a:bodyPr/>
                    <a:lstStyle/>
                    <a:p>
                      <a:pPr algn="just">
                        <a:lnSpc>
                          <a:spcPct val="107000"/>
                        </a:lnSpc>
                      </a:pPr>
                      <a:r>
                        <a:rPr lang="en-US" sz="1500">
                          <a:effectLst/>
                        </a:rPr>
                        <a:t>To determine if the Chatbot is able to perform as expected.</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tc>
                  <a:txBody>
                    <a:bodyPr/>
                    <a:lstStyle/>
                    <a:p>
                      <a:pPr algn="just">
                        <a:lnSpc>
                          <a:spcPct val="107000"/>
                        </a:lnSpc>
                      </a:pPr>
                      <a:r>
                        <a:rPr lang="en-US" sz="1500">
                          <a:effectLst/>
                        </a:rPr>
                        <a:t>Type various questions.</a:t>
                      </a:r>
                      <a:endParaRPr lang="ru-RU"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tc>
                  <a:txBody>
                    <a:bodyPr/>
                    <a:lstStyle/>
                    <a:p>
                      <a:pPr algn="just">
                        <a:lnSpc>
                          <a:spcPct val="107000"/>
                        </a:lnSpc>
                      </a:pPr>
                      <a:r>
                        <a:rPr lang="en-US" sz="1500" dirty="0">
                          <a:effectLst/>
                        </a:rPr>
                        <a:t>Chatbot able to determine the best answer.</a:t>
                      </a:r>
                      <a:endParaRPr lang="ru-RU"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10" marR="72610" marT="0" marB="0" anchor="ctr"/>
                </a:tc>
                <a:extLst>
                  <a:ext uri="{0D108BD9-81ED-4DB2-BD59-A6C34878D82A}">
                    <a16:rowId xmlns:a16="http://schemas.microsoft.com/office/drawing/2014/main" val="2751590157"/>
                  </a:ext>
                </a:extLst>
              </a:tr>
            </a:tbl>
          </a:graphicData>
        </a:graphic>
      </p:graphicFrame>
      <p:pic>
        <p:nvPicPr>
          <p:cNvPr id="3" name="Picture 6" descr="C:\Users\desen10\Desktop\logo.png">
            <a:extLst>
              <a:ext uri="{FF2B5EF4-FFF2-40B4-BE49-F238E27FC236}">
                <a16:creationId xmlns:a16="http://schemas.microsoft.com/office/drawing/2014/main" id="{9A41CB3F-2AFF-AEAB-9F20-A551017FE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128" y="0"/>
            <a:ext cx="1153872" cy="115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478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5508C6-EDA1-6684-228B-B455B630428F}"/>
              </a:ext>
            </a:extLst>
          </p:cNvPr>
          <p:cNvSpPr>
            <a:spLocks noGrp="1"/>
          </p:cNvSpPr>
          <p:nvPr>
            <p:ph type="title"/>
          </p:nvPr>
        </p:nvSpPr>
        <p:spPr/>
        <p:txBody>
          <a:bodyPr/>
          <a:lstStyle/>
          <a:p>
            <a:pPr algn="ctr"/>
            <a:r>
              <a:rPr lang="tr-TR" dirty="0" err="1">
                <a:cs typeface="Times New Roman" panose="02020603050405020304" pitchFamily="18" charset="0"/>
              </a:rPr>
              <a:t>Chatbot</a:t>
            </a:r>
            <a:r>
              <a:rPr lang="tr-TR" dirty="0">
                <a:cs typeface="Times New Roman" panose="02020603050405020304" pitchFamily="18" charset="0"/>
              </a:rPr>
              <a:t> </a:t>
            </a:r>
            <a:r>
              <a:rPr lang="tr-TR" dirty="0" err="1">
                <a:cs typeface="Times New Roman" panose="02020603050405020304" pitchFamily="18" charset="0"/>
              </a:rPr>
              <a:t>Testing</a:t>
            </a:r>
            <a:r>
              <a:rPr lang="tr-TR" dirty="0">
                <a:cs typeface="Times New Roman" panose="02020603050405020304" pitchFamily="18" charset="0"/>
              </a:rPr>
              <a:t>	</a:t>
            </a:r>
          </a:p>
        </p:txBody>
      </p:sp>
      <p:sp>
        <p:nvSpPr>
          <p:cNvPr id="9" name="Metin kutusu 8">
            <a:extLst>
              <a:ext uri="{FF2B5EF4-FFF2-40B4-BE49-F238E27FC236}">
                <a16:creationId xmlns:a16="http://schemas.microsoft.com/office/drawing/2014/main" id="{D7FC1886-83DB-8EB1-D065-C04429467A57}"/>
              </a:ext>
            </a:extLst>
          </p:cNvPr>
          <p:cNvSpPr txBox="1"/>
          <p:nvPr/>
        </p:nvSpPr>
        <p:spPr>
          <a:xfrm>
            <a:off x="2677887" y="3161331"/>
            <a:ext cx="609600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Chatbot wrong input</a:t>
            </a:r>
            <a:endParaRPr lang="tr-TR" dirty="0"/>
          </a:p>
        </p:txBody>
      </p:sp>
      <p:sp>
        <p:nvSpPr>
          <p:cNvPr id="12" name="Metin kutusu 11">
            <a:extLst>
              <a:ext uri="{FF2B5EF4-FFF2-40B4-BE49-F238E27FC236}">
                <a16:creationId xmlns:a16="http://schemas.microsoft.com/office/drawing/2014/main" id="{9BBA0B5D-900D-36FA-84DD-6F62BE0C91EA}"/>
              </a:ext>
            </a:extLst>
          </p:cNvPr>
          <p:cNvSpPr txBox="1"/>
          <p:nvPr/>
        </p:nvSpPr>
        <p:spPr>
          <a:xfrm>
            <a:off x="1664153" y="5922315"/>
            <a:ext cx="6096000" cy="458074"/>
          </a:xfrm>
          <a:prstGeom prst="rect">
            <a:avLst/>
          </a:prstGeom>
          <a:noFill/>
        </p:spPr>
        <p:txBody>
          <a:bodyPr wrap="square">
            <a:spAutoFit/>
          </a:bodyPr>
          <a:lstStyle/>
          <a:p>
            <a:pPr marL="0" marR="0" algn="ctr">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Chatbot correct question and answer output</a:t>
            </a:r>
            <a:endParaRPr lang="tr-TR" sz="1800" dirty="0">
              <a:effectLst/>
              <a:latin typeface="Times New Roman" panose="02020603050405020304" pitchFamily="18" charset="0"/>
              <a:ea typeface="Times New Roman" panose="02020603050405020304" pitchFamily="18" charset="0"/>
            </a:endParaRPr>
          </a:p>
        </p:txBody>
      </p:sp>
      <p:pic>
        <p:nvPicPr>
          <p:cNvPr id="15" name="Picture 2" descr="A screen shot of a computer&#10;&#10;Description automatically generated with medium confidence">
            <a:extLst>
              <a:ext uri="{FF2B5EF4-FFF2-40B4-BE49-F238E27FC236}">
                <a16:creationId xmlns:a16="http://schemas.microsoft.com/office/drawing/2014/main" id="{8A34AB90-FD45-0D75-9C54-90506F8A07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0542" y="1933302"/>
            <a:ext cx="4328160" cy="1110615"/>
          </a:xfrm>
          <a:prstGeom prst="rect">
            <a:avLst/>
          </a:prstGeom>
          <a:noFill/>
        </p:spPr>
      </p:pic>
      <p:pic>
        <p:nvPicPr>
          <p:cNvPr id="16" name="Resim 15" descr="A picture containing text, screenshot, font&#10;&#10;Description automatically generated">
            <a:extLst>
              <a:ext uri="{FF2B5EF4-FFF2-40B4-BE49-F238E27FC236}">
                <a16:creationId xmlns:a16="http://schemas.microsoft.com/office/drawing/2014/main" id="{11B01D08-1C4E-AB9F-7EF0-1BBCBFC22485}"/>
              </a:ext>
            </a:extLst>
          </p:cNvPr>
          <p:cNvPicPr>
            <a:picLocks noChangeAspect="1"/>
          </p:cNvPicPr>
          <p:nvPr/>
        </p:nvPicPr>
        <p:blipFill>
          <a:blip r:embed="rId4"/>
          <a:stretch>
            <a:fillRect/>
          </a:stretch>
        </p:blipFill>
        <p:spPr>
          <a:xfrm>
            <a:off x="2720611" y="3844019"/>
            <a:ext cx="5939790" cy="1962150"/>
          </a:xfrm>
          <a:prstGeom prst="rect">
            <a:avLst/>
          </a:prstGeom>
        </p:spPr>
      </p:pic>
      <p:pic>
        <p:nvPicPr>
          <p:cNvPr id="18" name="Picture 6" descr="C:\Users\desen10\Desktop\logo.png">
            <a:extLst>
              <a:ext uri="{FF2B5EF4-FFF2-40B4-BE49-F238E27FC236}">
                <a16:creationId xmlns:a16="http://schemas.microsoft.com/office/drawing/2014/main" id="{3A9F451C-34B5-AEA7-6D84-D17A524D77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8128" y="72695"/>
            <a:ext cx="1153872" cy="115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745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A screenshot of a computer&#10;&#10;Description automatically generated with medium confidence">
            <a:extLst>
              <a:ext uri="{FF2B5EF4-FFF2-40B4-BE49-F238E27FC236}">
                <a16:creationId xmlns:a16="http://schemas.microsoft.com/office/drawing/2014/main" id="{29E58DA5-753C-DF61-6820-D5C831280F0E}"/>
              </a:ext>
            </a:extLst>
          </p:cNvPr>
          <p:cNvPicPr>
            <a:picLocks noChangeAspect="1"/>
          </p:cNvPicPr>
          <p:nvPr/>
        </p:nvPicPr>
        <p:blipFill>
          <a:blip r:embed="rId3"/>
          <a:stretch>
            <a:fillRect/>
          </a:stretch>
        </p:blipFill>
        <p:spPr>
          <a:xfrm>
            <a:off x="259080" y="926464"/>
            <a:ext cx="8884920" cy="3836036"/>
          </a:xfrm>
          <a:prstGeom prst="rect">
            <a:avLst/>
          </a:prstGeom>
        </p:spPr>
      </p:pic>
      <p:pic>
        <p:nvPicPr>
          <p:cNvPr id="5" name="Resim 4" descr="A black screen with white text&#10;&#10;Description automatically generated with low confidence">
            <a:extLst>
              <a:ext uri="{FF2B5EF4-FFF2-40B4-BE49-F238E27FC236}">
                <a16:creationId xmlns:a16="http://schemas.microsoft.com/office/drawing/2014/main" id="{E8AAC161-FF68-945B-9E0F-5BC616A4BE39}"/>
              </a:ext>
            </a:extLst>
          </p:cNvPr>
          <p:cNvPicPr>
            <a:picLocks noChangeAspect="1"/>
          </p:cNvPicPr>
          <p:nvPr/>
        </p:nvPicPr>
        <p:blipFill>
          <a:blip r:embed="rId4"/>
          <a:stretch>
            <a:fillRect/>
          </a:stretch>
        </p:blipFill>
        <p:spPr>
          <a:xfrm>
            <a:off x="268604" y="5013325"/>
            <a:ext cx="8932545" cy="958850"/>
          </a:xfrm>
          <a:prstGeom prst="rect">
            <a:avLst/>
          </a:prstGeom>
        </p:spPr>
      </p:pic>
      <p:sp>
        <p:nvSpPr>
          <p:cNvPr id="7" name="Metin kutusu 6">
            <a:extLst>
              <a:ext uri="{FF2B5EF4-FFF2-40B4-BE49-F238E27FC236}">
                <a16:creationId xmlns:a16="http://schemas.microsoft.com/office/drawing/2014/main" id="{BFF4033C-48CB-7725-2D66-7C753CED1C57}"/>
              </a:ext>
            </a:extLst>
          </p:cNvPr>
          <p:cNvSpPr txBox="1"/>
          <p:nvPr/>
        </p:nvSpPr>
        <p:spPr>
          <a:xfrm>
            <a:off x="381000" y="6025634"/>
            <a:ext cx="6096000" cy="369332"/>
          </a:xfrm>
          <a:prstGeom prst="rect">
            <a:avLst/>
          </a:prstGeom>
          <a:noFill/>
        </p:spPr>
        <p:txBody>
          <a:bodyPr wrap="square">
            <a:spAutoFit/>
          </a:bodyPr>
          <a:lstStyle/>
          <a:p>
            <a:r>
              <a:rPr lang="en-US" dirty="0">
                <a:effectLst/>
                <a:latin typeface="Times New Roman" panose="02020603050405020304" pitchFamily="18" charset="0"/>
                <a:ea typeface="Times New Roman" panose="02020603050405020304" pitchFamily="18" charset="0"/>
              </a:rPr>
              <a:t>Test code with input</a:t>
            </a:r>
            <a:endParaRPr lang="tr-TR" dirty="0"/>
          </a:p>
        </p:txBody>
      </p:sp>
      <p:pic>
        <p:nvPicPr>
          <p:cNvPr id="8" name="Picture 6" descr="C:\Users\desen10\Desktop\logo.png">
            <a:extLst>
              <a:ext uri="{FF2B5EF4-FFF2-40B4-BE49-F238E27FC236}">
                <a16:creationId xmlns:a16="http://schemas.microsoft.com/office/drawing/2014/main" id="{08F24392-C02B-3ABC-2D0C-FE8F9CB8BC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8128" y="0"/>
            <a:ext cx="1153872" cy="115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251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D759D3C-97A8-921D-1D9F-F0F08BBD3412}"/>
              </a:ext>
            </a:extLst>
          </p:cNvPr>
          <p:cNvSpPr>
            <a:spLocks noGrp="1"/>
          </p:cNvSpPr>
          <p:nvPr>
            <p:ph type="title"/>
          </p:nvPr>
        </p:nvSpPr>
        <p:spPr>
          <a:xfrm>
            <a:off x="997252" y="604144"/>
            <a:ext cx="10197494" cy="1099457"/>
          </a:xfrm>
        </p:spPr>
        <p:txBody>
          <a:bodyPr>
            <a:normAutofit/>
          </a:bodyPr>
          <a:lstStyle/>
          <a:p>
            <a:pPr algn="ctr"/>
            <a:r>
              <a:rPr lang="tr-TR" dirty="0">
                <a:cs typeface="Times New Roman" panose="02020603050405020304" pitchFamily="18" charset="0"/>
              </a:rPr>
              <a:t>Conclusions</a:t>
            </a:r>
            <a:endParaRPr lang="tr-TR" dirty="0"/>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6" descr="C:\Users\desen10\Desktop\logo.png">
            <a:extLst>
              <a:ext uri="{FF2B5EF4-FFF2-40B4-BE49-F238E27FC236}">
                <a16:creationId xmlns:a16="http://schemas.microsoft.com/office/drawing/2014/main" id="{F84BB58E-C7A5-81E4-EF19-84D93C2AC9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8128" y="0"/>
            <a:ext cx="1153872" cy="115387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İçerik Yer Tutucusu 2">
            <a:extLst>
              <a:ext uri="{FF2B5EF4-FFF2-40B4-BE49-F238E27FC236}">
                <a16:creationId xmlns:a16="http://schemas.microsoft.com/office/drawing/2014/main" id="{FDA70672-901D-1DEC-B860-284CCCE821E6}"/>
              </a:ext>
            </a:extLst>
          </p:cNvPr>
          <p:cNvGraphicFramePr>
            <a:graphicFrameLocks noGrp="1"/>
          </p:cNvGraphicFramePr>
          <p:nvPr>
            <p:ph idx="1"/>
            <p:extLst>
              <p:ext uri="{D42A27DB-BD31-4B8C-83A1-F6EECF244321}">
                <p14:modId xmlns:p14="http://schemas.microsoft.com/office/powerpoint/2010/main" val="294386981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592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6F87296-83B3-4D3D-8B5C-4ACA2E98F0C0}"/>
              </a:ext>
            </a:extLst>
          </p:cNvPr>
          <p:cNvSpPr>
            <a:spLocks noGrp="1"/>
          </p:cNvSpPr>
          <p:nvPr>
            <p:ph idx="1"/>
          </p:nvPr>
        </p:nvSpPr>
        <p:spPr>
          <a:xfrm>
            <a:off x="914400" y="2892425"/>
            <a:ext cx="10515600" cy="4351338"/>
          </a:xfrm>
        </p:spPr>
        <p:txBody>
          <a:bodyPr>
            <a:normAutofit/>
          </a:bodyPr>
          <a:lstStyle/>
          <a:p>
            <a:pPr algn="ctr"/>
            <a:r>
              <a:rPr lang="tr-TR" sz="4800" dirty="0">
                <a:latin typeface="Times New Roman" panose="02020603050405020304" pitchFamily="18" charset="0"/>
                <a:cs typeface="Times New Roman" panose="02020603050405020304" pitchFamily="18" charset="0"/>
              </a:rPr>
              <a:t>T</a:t>
            </a:r>
            <a:r>
              <a:rPr lang="en-US" sz="4800" dirty="0">
                <a:latin typeface="Times New Roman" panose="02020603050405020304" pitchFamily="18" charset="0"/>
                <a:cs typeface="Times New Roman" panose="02020603050405020304" pitchFamily="18" charset="0"/>
              </a:rPr>
              <a:t>hank you for listening to me</a:t>
            </a:r>
            <a:r>
              <a:rPr lang="tr-TR" sz="4800" dirty="0">
                <a:latin typeface="Times New Roman" panose="02020603050405020304" pitchFamily="18" charset="0"/>
                <a:cs typeface="Times New Roman" panose="02020603050405020304" pitchFamily="18" charset="0"/>
              </a:rPr>
              <a:t>!</a:t>
            </a:r>
          </a:p>
        </p:txBody>
      </p:sp>
      <p:pic>
        <p:nvPicPr>
          <p:cNvPr id="4" name="Picture 6" descr="C:\Users\desen10\Desktop\logo.png">
            <a:extLst>
              <a:ext uri="{FF2B5EF4-FFF2-40B4-BE49-F238E27FC236}">
                <a16:creationId xmlns:a16="http://schemas.microsoft.com/office/drawing/2014/main" id="{05EDD521-78FD-B882-1FA5-FCDBD9F5AB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8128" y="0"/>
            <a:ext cx="1153872" cy="115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26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5B81-F1C9-DFC0-3D60-1761E0F4439C}"/>
              </a:ext>
            </a:extLst>
          </p:cNvPr>
          <p:cNvSpPr>
            <a:spLocks noGrp="1"/>
          </p:cNvSpPr>
          <p:nvPr>
            <p:ph type="title"/>
          </p:nvPr>
        </p:nvSpPr>
        <p:spPr/>
        <p:txBody>
          <a:bodyPr/>
          <a:lstStyle/>
          <a:p>
            <a:pPr algn="ctr"/>
            <a:r>
              <a:rPr lang="en-US" dirty="0"/>
              <a:t>Relevance of the work</a:t>
            </a:r>
            <a:endParaRPr lang="ru-RU" dirty="0"/>
          </a:p>
        </p:txBody>
      </p:sp>
      <p:pic>
        <p:nvPicPr>
          <p:cNvPr id="2050" name="Picture 2" descr="HR chatbots">
            <a:extLst>
              <a:ext uri="{FF2B5EF4-FFF2-40B4-BE49-F238E27FC236}">
                <a16:creationId xmlns:a16="http://schemas.microsoft.com/office/drawing/2014/main" id="{79FC0300-6F69-6803-539F-F73B3F37A81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3010" y="1325095"/>
            <a:ext cx="9578641" cy="40409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C:\Users\desen10\Desktop\logo.png">
            <a:extLst>
              <a:ext uri="{FF2B5EF4-FFF2-40B4-BE49-F238E27FC236}">
                <a16:creationId xmlns:a16="http://schemas.microsoft.com/office/drawing/2014/main" id="{B8098AD8-6647-2CEF-8913-92F62D7DE4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8128" y="0"/>
            <a:ext cx="1153872" cy="115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27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89D1F1-02C8-3B9A-07B1-5E09EBDAB82E}"/>
              </a:ext>
            </a:extLst>
          </p:cNvPr>
          <p:cNvSpPr>
            <a:spLocks noGrp="1"/>
          </p:cNvSpPr>
          <p:nvPr>
            <p:ph type="title"/>
          </p:nvPr>
        </p:nvSpPr>
        <p:spPr/>
        <p:txBody>
          <a:bodyPr/>
          <a:lstStyle/>
          <a:p>
            <a:pPr algn="ctr"/>
            <a:r>
              <a:rPr lang="en-US" dirty="0"/>
              <a:t>Chatbots. Basic concepts and definitions</a:t>
            </a:r>
            <a:endParaRPr lang="tr-TR" dirty="0"/>
          </a:p>
        </p:txBody>
      </p:sp>
      <p:sp>
        <p:nvSpPr>
          <p:cNvPr id="3" name="İçerik Yer Tutucusu 2">
            <a:extLst>
              <a:ext uri="{FF2B5EF4-FFF2-40B4-BE49-F238E27FC236}">
                <a16:creationId xmlns:a16="http://schemas.microsoft.com/office/drawing/2014/main" id="{D9D7325F-F505-7D21-128E-185C5EEEA9C3}"/>
              </a:ext>
            </a:extLst>
          </p:cNvPr>
          <p:cNvSpPr>
            <a:spLocks noGrp="1"/>
          </p:cNvSpPr>
          <p:nvPr>
            <p:ph idx="1"/>
          </p:nvPr>
        </p:nvSpPr>
        <p:spPr>
          <a:xfrm>
            <a:off x="781050" y="1639887"/>
            <a:ext cx="10515600" cy="2674938"/>
          </a:xfrm>
        </p:spPr>
        <p:txBody>
          <a:bodyPr>
            <a:normAutofit/>
          </a:bodyPr>
          <a:lstStyle/>
          <a:p>
            <a:r>
              <a:rPr lang="en-US" dirty="0">
                <a:latin typeface="Times New Roman" panose="02020603050405020304" pitchFamily="18" charset="0"/>
                <a:cs typeface="Times New Roman" panose="02020603050405020304" pitchFamily="18" charset="0"/>
              </a:rPr>
              <a:t>Chatbots are chatbots that users communicate with as if they are writing to a human through messaging in the digital environment and that they use for various purposes such as getting information about a subject and taking action. Using a chatbot, it is possible to order pizza, buy movie tickets, check-in for flight, find out account balance.</a:t>
            </a:r>
            <a:endParaRPr lang="tr-TR" dirty="0">
              <a:latin typeface="Times New Roman" panose="02020603050405020304" pitchFamily="18" charset="0"/>
              <a:cs typeface="Times New Roman" panose="02020603050405020304" pitchFamily="18" charset="0"/>
            </a:endParaRPr>
          </a:p>
        </p:txBody>
      </p:sp>
      <p:pic>
        <p:nvPicPr>
          <p:cNvPr id="3074" name="Picture 2" descr="How Does A Chatbot Work? Chatbots Learning Center">
            <a:extLst>
              <a:ext uri="{FF2B5EF4-FFF2-40B4-BE49-F238E27FC236}">
                <a16:creationId xmlns:a16="http://schemas.microsoft.com/office/drawing/2014/main" id="{B0CCFCDE-12B2-200C-B24B-FAB7831BE2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42" r="12664"/>
          <a:stretch/>
        </p:blipFill>
        <p:spPr bwMode="auto">
          <a:xfrm>
            <a:off x="1135982" y="2952249"/>
            <a:ext cx="9204158" cy="32961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C:\Users\desen10\Desktop\logo.png">
            <a:extLst>
              <a:ext uri="{FF2B5EF4-FFF2-40B4-BE49-F238E27FC236}">
                <a16:creationId xmlns:a16="http://schemas.microsoft.com/office/drawing/2014/main" id="{C36C8D2B-554A-FEB4-2673-EBBBF57E51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8128" y="101270"/>
            <a:ext cx="1153872" cy="115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33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28CE1A-B33D-39E7-461E-FD8F762FF484}"/>
              </a:ext>
            </a:extLst>
          </p:cNvPr>
          <p:cNvSpPr>
            <a:spLocks noGrp="1"/>
          </p:cNvSpPr>
          <p:nvPr>
            <p:ph type="title"/>
          </p:nvPr>
        </p:nvSpPr>
        <p:spPr>
          <a:xfrm>
            <a:off x="838200" y="365125"/>
            <a:ext cx="10515600" cy="1006475"/>
          </a:xfrm>
        </p:spPr>
        <p:txBody>
          <a:bodyPr/>
          <a:lstStyle/>
          <a:p>
            <a:pPr algn="ctr"/>
            <a:r>
              <a:rPr lang="tr-TR" dirty="0" err="1">
                <a:latin typeface="Times New Roman" panose="02020603050405020304" pitchFamily="18" charset="0"/>
                <a:cs typeface="Times New Roman" panose="02020603050405020304" pitchFamily="18" charset="0"/>
              </a:rPr>
              <a:t>What</a:t>
            </a:r>
            <a:r>
              <a:rPr lang="tr-TR" dirty="0">
                <a:latin typeface="Times New Roman" panose="02020603050405020304" pitchFamily="18" charset="0"/>
                <a:cs typeface="Times New Roman" panose="02020603050405020304" pitchFamily="18" charset="0"/>
              </a:rPr>
              <a:t> is a </a:t>
            </a:r>
            <a:r>
              <a:rPr lang="tr-TR" dirty="0" err="1">
                <a:latin typeface="Times New Roman" panose="02020603050405020304" pitchFamily="18" charset="0"/>
                <a:cs typeface="Times New Roman" panose="02020603050405020304" pitchFamily="18" charset="0"/>
              </a:rPr>
              <a:t>Chatbot</a:t>
            </a:r>
            <a:r>
              <a:rPr lang="tr-TR" dirty="0">
                <a:latin typeface="Times New Roman" panose="02020603050405020304" pitchFamily="18" charset="0"/>
                <a:cs typeface="Times New Roman" panose="02020603050405020304" pitchFamily="18" charset="0"/>
              </a:rPr>
              <a:t>?</a:t>
            </a:r>
          </a:p>
        </p:txBody>
      </p:sp>
      <p:sp>
        <p:nvSpPr>
          <p:cNvPr id="3" name="İçerik Yer Tutucusu 2">
            <a:extLst>
              <a:ext uri="{FF2B5EF4-FFF2-40B4-BE49-F238E27FC236}">
                <a16:creationId xmlns:a16="http://schemas.microsoft.com/office/drawing/2014/main" id="{15BC9F73-730F-F490-87D6-B0535F1A2578}"/>
              </a:ext>
            </a:extLst>
          </p:cNvPr>
          <p:cNvSpPr>
            <a:spLocks noGrp="1"/>
          </p:cNvSpPr>
          <p:nvPr>
            <p:ph idx="1"/>
          </p:nvPr>
        </p:nvSpPr>
        <p:spPr>
          <a:xfrm>
            <a:off x="838200" y="1273175"/>
            <a:ext cx="10515600" cy="2841625"/>
          </a:xfrm>
        </p:spPr>
        <p:txBody>
          <a:bodyPr>
            <a:normAutofit/>
          </a:bodyPr>
          <a:lstStyle/>
          <a:p>
            <a:pPr marL="0" marR="0" indent="450215" algn="just">
              <a:lnSpc>
                <a:spcPct val="150000"/>
              </a:lnSpc>
              <a:spcBef>
                <a:spcPts val="0"/>
              </a:spcBef>
              <a:spcAft>
                <a:spcPts val="0"/>
              </a:spcAft>
            </a:pPr>
            <a:r>
              <a:rPr lang="en-US" sz="2800" dirty="0">
                <a:effectLst/>
                <a:latin typeface="Times New Roman" panose="02020603050405020304" pitchFamily="18" charset="0"/>
                <a:ea typeface="Times New Roman" panose="02020603050405020304" pitchFamily="18" charset="0"/>
              </a:rPr>
              <a:t>1-Basic Chatbot:</a:t>
            </a:r>
            <a:endParaRPr lang="tr-TR" sz="2800" dirty="0">
              <a:effectLst/>
              <a:latin typeface="Times New Roman" panose="02020603050405020304" pitchFamily="18" charset="0"/>
              <a:ea typeface="Times New Roman" panose="02020603050405020304" pitchFamily="18" charset="0"/>
            </a:endParaRPr>
          </a:p>
          <a:p>
            <a:endParaRPr lang="tr-TR" sz="2800" dirty="0">
              <a:latin typeface="Times New Roman" panose="02020603050405020304" pitchFamily="18" charset="0"/>
              <a:cs typeface="Times New Roman" panose="02020603050405020304" pitchFamily="18" charset="0"/>
            </a:endParaRPr>
          </a:p>
        </p:txBody>
      </p:sp>
      <p:pic>
        <p:nvPicPr>
          <p:cNvPr id="7" name="Picture 6" descr="C:\Users\desen10\Desktop\logo.png">
            <a:extLst>
              <a:ext uri="{FF2B5EF4-FFF2-40B4-BE49-F238E27FC236}">
                <a16:creationId xmlns:a16="http://schemas.microsoft.com/office/drawing/2014/main" id="{3C0693E9-1E4D-8BEB-C57E-B157F56DD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128" y="0"/>
            <a:ext cx="1153872" cy="115387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R Automation: Redefining HR Functions with Chatbots, RPA and AI">
            <a:extLst>
              <a:ext uri="{FF2B5EF4-FFF2-40B4-BE49-F238E27FC236}">
                <a16:creationId xmlns:a16="http://schemas.microsoft.com/office/drawing/2014/main" id="{FA640489-C9EA-EC37-EF9C-A5484DCF9E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495" y="2279650"/>
            <a:ext cx="7155955" cy="400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59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6" descr="C:\Users\desen10\Desktop\logo.png">
            <a:extLst>
              <a:ext uri="{FF2B5EF4-FFF2-40B4-BE49-F238E27FC236}">
                <a16:creationId xmlns:a16="http://schemas.microsoft.com/office/drawing/2014/main" id="{C95FFA5D-A874-F43D-F43F-74F782AE59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128" y="0"/>
            <a:ext cx="1153872" cy="11538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2BC430F-7F4D-316E-603C-8D04E67341E8}"/>
              </a:ext>
            </a:extLst>
          </p:cNvPr>
          <p:cNvSpPr>
            <a:spLocks noGrp="1"/>
          </p:cNvSpPr>
          <p:nvPr>
            <p:ph type="title"/>
          </p:nvPr>
        </p:nvSpPr>
        <p:spPr/>
        <p:txBody>
          <a:bodyPr>
            <a:normAutofit/>
          </a:bodyPr>
          <a:lstStyle/>
          <a:p>
            <a:pPr algn="ctr"/>
            <a:r>
              <a:rPr lang="en-US" dirty="0"/>
              <a:t>Artificial Intelligence Powered Chatbot</a:t>
            </a:r>
            <a:br>
              <a:rPr lang="en-US" dirty="0"/>
            </a:br>
            <a:endParaRPr lang="ru-RU" dirty="0"/>
          </a:p>
        </p:txBody>
      </p:sp>
      <p:pic>
        <p:nvPicPr>
          <p:cNvPr id="8" name="Resim 3" descr="Overview of Chatbot operations, adapted from Inokuchi et al. [A.... |  Download Scientific Diagram">
            <a:extLst>
              <a:ext uri="{FF2B5EF4-FFF2-40B4-BE49-F238E27FC236}">
                <a16:creationId xmlns:a16="http://schemas.microsoft.com/office/drawing/2014/main" id="{76D9528C-3435-FD72-06D8-D7E77C7F83DA}"/>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791018" y="1455121"/>
            <a:ext cx="8482984" cy="4530911"/>
          </a:xfrm>
          <a:prstGeom prst="rect">
            <a:avLst/>
          </a:prstGeom>
          <a:noFill/>
          <a:ln>
            <a:noFill/>
          </a:ln>
        </p:spPr>
      </p:pic>
    </p:spTree>
    <p:extLst>
      <p:ext uri="{BB962C8B-B14F-4D97-AF65-F5344CB8AC3E}">
        <p14:creationId xmlns:p14="http://schemas.microsoft.com/office/powerpoint/2010/main" val="153265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9291CD-7776-78E6-6E75-7B91168E05BE}"/>
              </a:ext>
            </a:extLst>
          </p:cNvPr>
          <p:cNvSpPr>
            <a:spLocks noGrp="1"/>
          </p:cNvSpPr>
          <p:nvPr>
            <p:ph type="title"/>
          </p:nvPr>
        </p:nvSpPr>
        <p:spPr/>
        <p:txBody>
          <a:bodyPr/>
          <a:lstStyle/>
          <a:p>
            <a:pPr algn="ctr"/>
            <a:r>
              <a:rPr lang="en-US" dirty="0"/>
              <a:t>Using chatbots in the context of human resource</a:t>
            </a:r>
            <a:endParaRPr lang="ru-RU" dirty="0"/>
          </a:p>
        </p:txBody>
      </p:sp>
      <p:pic>
        <p:nvPicPr>
          <p:cNvPr id="8" name="Picture 6" descr="C:\Users\desen10\Desktop\logo.png">
            <a:extLst>
              <a:ext uri="{FF2B5EF4-FFF2-40B4-BE49-F238E27FC236}">
                <a16:creationId xmlns:a16="http://schemas.microsoft.com/office/drawing/2014/main" id="{D55F91D1-5DA5-E8A2-9165-15CC55C637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128" y="0"/>
            <a:ext cx="1153872" cy="11538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3B7D741-7D26-851D-4487-D13EE5077687}"/>
              </a:ext>
            </a:extLst>
          </p:cNvPr>
          <p:cNvPicPr>
            <a:picLocks noChangeAspect="1"/>
          </p:cNvPicPr>
          <p:nvPr/>
        </p:nvPicPr>
        <p:blipFill>
          <a:blip r:embed="rId4"/>
          <a:stretch>
            <a:fillRect/>
          </a:stretch>
        </p:blipFill>
        <p:spPr>
          <a:xfrm>
            <a:off x="433375" y="1677736"/>
            <a:ext cx="9907096" cy="4289927"/>
          </a:xfrm>
          <a:prstGeom prst="rect">
            <a:avLst/>
          </a:prstGeom>
        </p:spPr>
      </p:pic>
    </p:spTree>
    <p:extLst>
      <p:ext uri="{BB962C8B-B14F-4D97-AF65-F5344CB8AC3E}">
        <p14:creationId xmlns:p14="http://schemas.microsoft.com/office/powerpoint/2010/main" val="268857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BC2FF6-DB0F-CDDD-07E7-2F92F727F917}"/>
              </a:ext>
            </a:extLst>
          </p:cNvPr>
          <p:cNvSpPr>
            <a:spLocks noGrp="1"/>
          </p:cNvSpPr>
          <p:nvPr>
            <p:ph type="title"/>
          </p:nvPr>
        </p:nvSpPr>
        <p:spPr/>
        <p:txBody>
          <a:bodyPr>
            <a:normAutofit/>
          </a:bodyPr>
          <a:lstStyle/>
          <a:p>
            <a:pPr algn="ctr"/>
            <a:r>
              <a:rPr lang="tr-TR" dirty="0">
                <a:latin typeface="Trebuchet MS" panose="020B0603020202020204" pitchFamily="34" charset="0"/>
                <a:cs typeface="Times New Roman" panose="02020603050405020304" pitchFamily="18" charset="0"/>
              </a:rPr>
              <a:t>Purpose, object and subject of research</a:t>
            </a:r>
          </a:p>
        </p:txBody>
      </p:sp>
      <p:graphicFrame>
        <p:nvGraphicFramePr>
          <p:cNvPr id="6" name="İçerik Yer Tutucusu 2">
            <a:extLst>
              <a:ext uri="{FF2B5EF4-FFF2-40B4-BE49-F238E27FC236}">
                <a16:creationId xmlns:a16="http://schemas.microsoft.com/office/drawing/2014/main" id="{CA97359D-1800-62F5-10BF-238C6226DBC1}"/>
              </a:ext>
            </a:extLst>
          </p:cNvPr>
          <p:cNvGraphicFramePr>
            <a:graphicFrameLocks noGrp="1"/>
          </p:cNvGraphicFramePr>
          <p:nvPr>
            <p:ph idx="1"/>
            <p:extLst>
              <p:ext uri="{D42A27DB-BD31-4B8C-83A1-F6EECF244321}">
                <p14:modId xmlns:p14="http://schemas.microsoft.com/office/powerpoint/2010/main" val="3788496879"/>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6" descr="C:\Users\desen10\Desktop\logo.png">
            <a:extLst>
              <a:ext uri="{FF2B5EF4-FFF2-40B4-BE49-F238E27FC236}">
                <a16:creationId xmlns:a16="http://schemas.microsoft.com/office/drawing/2014/main" id="{EB40E2B3-B3CA-0334-75B6-6ACA824FB5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38128" y="0"/>
            <a:ext cx="1153872" cy="115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324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32AAD3-917C-063E-775A-14E87A5E6AF1}"/>
              </a:ext>
            </a:extLst>
          </p:cNvPr>
          <p:cNvSpPr>
            <a:spLocks noGrp="1"/>
          </p:cNvSpPr>
          <p:nvPr>
            <p:ph type="title"/>
          </p:nvPr>
        </p:nvSpPr>
        <p:spPr>
          <a:xfrm>
            <a:off x="653270" y="200526"/>
            <a:ext cx="8596668" cy="1320800"/>
          </a:xfrm>
        </p:spPr>
        <p:txBody>
          <a:bodyPr>
            <a:normAutofit/>
          </a:bodyPr>
          <a:lstStyle/>
          <a:p>
            <a:pPr algn="ctr"/>
            <a:r>
              <a:rPr lang="en-US" sz="3200" dirty="0">
                <a:cs typeface="Times New Roman" panose="02020603050405020304" pitchFamily="18" charset="0"/>
              </a:rPr>
              <a:t>Chatbot for Employee Use Case Diagram</a:t>
            </a:r>
            <a:endParaRPr lang="tr-TR" sz="3200" dirty="0">
              <a:cs typeface="Times New Roman" panose="02020603050405020304" pitchFamily="18" charset="0"/>
            </a:endParaRPr>
          </a:p>
        </p:txBody>
      </p:sp>
      <p:pic>
        <p:nvPicPr>
          <p:cNvPr id="4" name="Picture 1" descr="A picture containing diagram, line, origami&#10;&#10;Description automatically generated">
            <a:extLst>
              <a:ext uri="{FF2B5EF4-FFF2-40B4-BE49-F238E27FC236}">
                <a16:creationId xmlns:a16="http://schemas.microsoft.com/office/drawing/2014/main" id="{B7E6FE60-3EE3-8256-1CF9-B568DE4B14D0}"/>
              </a:ext>
            </a:extLst>
          </p:cNvPr>
          <p:cNvPicPr>
            <a:picLocks noGrp="1" noChangeAspect="1"/>
          </p:cNvPicPr>
          <p:nvPr>
            <p:ph idx="1"/>
          </p:nvPr>
        </p:nvPicPr>
        <p:blipFill>
          <a:blip r:embed="rId3"/>
          <a:stretch>
            <a:fillRect/>
          </a:stretch>
        </p:blipFill>
        <p:spPr>
          <a:xfrm>
            <a:off x="2135355" y="1269999"/>
            <a:ext cx="6358940" cy="5258323"/>
          </a:xfrm>
          <a:prstGeom prst="rect">
            <a:avLst/>
          </a:prstGeom>
        </p:spPr>
      </p:pic>
      <p:pic>
        <p:nvPicPr>
          <p:cNvPr id="5" name="Picture 6" descr="C:\Users\desen10\Desktop\logo.png">
            <a:extLst>
              <a:ext uri="{FF2B5EF4-FFF2-40B4-BE49-F238E27FC236}">
                <a16:creationId xmlns:a16="http://schemas.microsoft.com/office/drawing/2014/main" id="{89E52F24-AEC2-84B8-20C9-B4B8F60901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8128" y="0"/>
            <a:ext cx="1153872" cy="115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534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2344D5-6FEA-2BDC-0793-89077F74DB00}"/>
              </a:ext>
            </a:extLst>
          </p:cNvPr>
          <p:cNvSpPr>
            <a:spLocks noGrp="1"/>
          </p:cNvSpPr>
          <p:nvPr>
            <p:ph type="title"/>
          </p:nvPr>
        </p:nvSpPr>
        <p:spPr>
          <a:xfrm>
            <a:off x="569050" y="207967"/>
            <a:ext cx="8596668" cy="737937"/>
          </a:xfrm>
        </p:spPr>
        <p:txBody>
          <a:bodyPr>
            <a:normAutofit/>
          </a:bodyPr>
          <a:lstStyle/>
          <a:p>
            <a:pPr algn="ctr"/>
            <a:r>
              <a:rPr lang="en-US" sz="3200" dirty="0">
                <a:cs typeface="Times New Roman" panose="02020603050405020304" pitchFamily="18" charset="0"/>
              </a:rPr>
              <a:t>Chatbot for Employee Class Diagram</a:t>
            </a:r>
            <a:endParaRPr lang="tr-TR" sz="3200" dirty="0">
              <a:cs typeface="Times New Roman" panose="02020603050405020304" pitchFamily="18" charset="0"/>
            </a:endParaRPr>
          </a:p>
        </p:txBody>
      </p:sp>
      <p:pic>
        <p:nvPicPr>
          <p:cNvPr id="4" name="Picture 1" descr="A picture containing text, diagram, line, screenshot&#10;&#10;Description automatically generated">
            <a:extLst>
              <a:ext uri="{FF2B5EF4-FFF2-40B4-BE49-F238E27FC236}">
                <a16:creationId xmlns:a16="http://schemas.microsoft.com/office/drawing/2014/main" id="{5AFF3ACC-BABE-8928-AA73-A0DABE4F9374}"/>
              </a:ext>
            </a:extLst>
          </p:cNvPr>
          <p:cNvPicPr>
            <a:picLocks noGrp="1" noChangeAspect="1"/>
          </p:cNvPicPr>
          <p:nvPr>
            <p:ph idx="1"/>
          </p:nvPr>
        </p:nvPicPr>
        <p:blipFill>
          <a:blip r:embed="rId3"/>
          <a:stretch>
            <a:fillRect/>
          </a:stretch>
        </p:blipFill>
        <p:spPr>
          <a:xfrm>
            <a:off x="415411" y="1050048"/>
            <a:ext cx="9686512" cy="5037931"/>
          </a:xfrm>
          <a:prstGeom prst="rect">
            <a:avLst/>
          </a:prstGeom>
        </p:spPr>
      </p:pic>
      <p:pic>
        <p:nvPicPr>
          <p:cNvPr id="5" name="Picture 6" descr="C:\Users\desen10\Desktop\logo.png">
            <a:extLst>
              <a:ext uri="{FF2B5EF4-FFF2-40B4-BE49-F238E27FC236}">
                <a16:creationId xmlns:a16="http://schemas.microsoft.com/office/drawing/2014/main" id="{3A842F59-5800-9C09-E83D-6E0552AE80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8128" y="0"/>
            <a:ext cx="1153872" cy="115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117685"/>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436</TotalTime>
  <Words>1465</Words>
  <Application>Microsoft Office PowerPoint</Application>
  <PresentationFormat>Geniş ekran</PresentationFormat>
  <Paragraphs>104</Paragraphs>
  <Slides>17</Slides>
  <Notes>13</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17</vt:i4>
      </vt:variant>
    </vt:vector>
  </HeadingPairs>
  <TitlesOfParts>
    <vt:vector size="25" baseType="lpstr">
      <vt:lpstr>Arial</vt:lpstr>
      <vt:lpstr>Calibri</vt:lpstr>
      <vt:lpstr>Heebo</vt:lpstr>
      <vt:lpstr>inherit</vt:lpstr>
      <vt:lpstr>Times New Roman</vt:lpstr>
      <vt:lpstr>Trebuchet MS</vt:lpstr>
      <vt:lpstr>Wingdings 3</vt:lpstr>
      <vt:lpstr>Yüzeyler</vt:lpstr>
      <vt:lpstr>  National Technical University "Kharkiv Polytechnic Institute" Department "Software engineering and management intellectual technologies«   Thesis on theme:  DESIGN AND DEVELOPMENT OF SOFTWARE COMPONENTS OF THE HR MANAGEMENT SERVICE CHATBOT</vt:lpstr>
      <vt:lpstr>Relevance of the work</vt:lpstr>
      <vt:lpstr>Chatbots. Basic concepts and definitions</vt:lpstr>
      <vt:lpstr>What is a Chatbot?</vt:lpstr>
      <vt:lpstr>Artificial Intelligence Powered Chatbot </vt:lpstr>
      <vt:lpstr>Using chatbots in the context of human resource</vt:lpstr>
      <vt:lpstr>Purpose, object and subject of research</vt:lpstr>
      <vt:lpstr>Chatbot for Employee Use Case Diagram</vt:lpstr>
      <vt:lpstr>Chatbot for Employee Class Diagram</vt:lpstr>
      <vt:lpstr>Chatbot for Employee Sequence Diagram</vt:lpstr>
      <vt:lpstr>Chatbot for Employee Communication Diagram</vt:lpstr>
      <vt:lpstr>Chatbot for Employee Activity Diagram</vt:lpstr>
      <vt:lpstr>Testing Plan of System Testing</vt:lpstr>
      <vt:lpstr>Chatbot Testing </vt:lpstr>
      <vt:lpstr>PowerPoint Sunusu</vt:lpstr>
      <vt:lpstr>Conclusions</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National Technical University "Kharkiv Polytechnic Institute" Department "Software engineering and management intellectual technologies«     Thesis on theme: DESIGN AND IMPLEMANATION OF A CHATBOT FOR HUMAN RESOURCE</dc:title>
  <dc:creator>Yağız Bora Yamali</dc:creator>
  <cp:lastModifiedBy>Yağız Bora Yamali</cp:lastModifiedBy>
  <cp:revision>19</cp:revision>
  <dcterms:created xsi:type="dcterms:W3CDTF">2023-06-18T14:49:43Z</dcterms:created>
  <dcterms:modified xsi:type="dcterms:W3CDTF">2023-06-20T17:36:44Z</dcterms:modified>
</cp:coreProperties>
</file>