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9"/>
  </p:notesMasterIdLst>
  <p:sldIdLst>
    <p:sldId id="256" r:id="rId2"/>
    <p:sldId id="295" r:id="rId3"/>
    <p:sldId id="272" r:id="rId4"/>
    <p:sldId id="276" r:id="rId5"/>
    <p:sldId id="299" r:id="rId6"/>
    <p:sldId id="277" r:id="rId7"/>
    <p:sldId id="278" r:id="rId8"/>
    <p:sldId id="279" r:id="rId9"/>
    <p:sldId id="280" r:id="rId10"/>
    <p:sldId id="297" r:id="rId11"/>
    <p:sldId id="293" r:id="rId12"/>
    <p:sldId id="298" r:id="rId13"/>
    <p:sldId id="282" r:id="rId14"/>
    <p:sldId id="283" r:id="rId15"/>
    <p:sldId id="284" r:id="rId16"/>
    <p:sldId id="285" r:id="rId17"/>
    <p:sldId id="289" r:id="rId18"/>
    <p:sldId id="288" r:id="rId19"/>
    <p:sldId id="290" r:id="rId20"/>
    <p:sldId id="291" r:id="rId21"/>
    <p:sldId id="292" r:id="rId22"/>
    <p:sldId id="268" r:id="rId23"/>
    <p:sldId id="300" r:id="rId24"/>
    <p:sldId id="294" r:id="rId25"/>
    <p:sldId id="286" r:id="rId26"/>
    <p:sldId id="287" r:id="rId27"/>
    <p:sldId id="296" r:id="rId28"/>
  </p:sldIdLst>
  <p:sldSz cx="12192000" cy="6858000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80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065" autoAdjust="0"/>
  </p:normalViewPr>
  <p:slideViewPr>
    <p:cSldViewPr snapToGrid="0">
      <p:cViewPr varScale="1">
        <p:scale>
          <a:sx n="48" d="100"/>
          <a:sy n="48" d="100"/>
        </p:scale>
        <p:origin x="34" y="65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67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27T18:57:05.20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30,'23'-1,"1"-1,35-8,-33 4,41-2,268 6,-172 3,-131 1,1 2,47 10,-49-8,8 2,0 0,0-1,55 1,545-7,-290-3,-318 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9ACED1-544B-44AA-A01E-BADA1023BF6C}" type="datetimeFigureOut">
              <a:rPr lang="en-DE" smtClean="0"/>
              <a:t>11/27/2023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 dirty="0"/>
              <a:t>Yagiz Yalcintas | 11.24.2023</a:t>
            </a:r>
            <a:endParaRPr lang="en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0DBE80-EA44-46A9-8648-68C48886E0F6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968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DBE80-EA44-46A9-8648-68C48886E0F6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13640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0DBE80-EA44-46A9-8648-68C48886E0F6}" type="slidenum">
              <a:rPr lang="en-DE" smtClean="0"/>
              <a:t>12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347048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elplatzhalter 1"/>
          <p:cNvSpPr>
            <a:spLocks noGrp="1"/>
          </p:cNvSpPr>
          <p:nvPr>
            <p:ph type="ctrTitle" hasCustomPrompt="1"/>
          </p:nvPr>
        </p:nvSpPr>
        <p:spPr>
          <a:xfrm>
            <a:off x="478368" y="2130426"/>
            <a:ext cx="11228917" cy="1237464"/>
          </a:xfrm>
          <a:prstGeom prst="rect">
            <a:avLst/>
          </a:prstGeom>
        </p:spPr>
        <p:txBody>
          <a:bodyPr/>
          <a:lstStyle>
            <a:lvl1pPr algn="l">
              <a:defRPr sz="2800" baseline="0" smtClean="0">
                <a:latin typeface="+mj-lt"/>
              </a:defRPr>
            </a:lvl1pPr>
          </a:lstStyle>
          <a:p>
            <a:r>
              <a:rPr lang="en-US" noProof="0" dirty="0"/>
              <a:t>Add your title</a:t>
            </a:r>
            <a:endParaRPr lang="de-DE" noProof="0" dirty="0"/>
          </a:p>
        </p:txBody>
      </p:sp>
      <p:sp>
        <p:nvSpPr>
          <p:cNvPr id="8195" name="Textplatzhalter 2"/>
          <p:cNvSpPr>
            <a:spLocks noGrp="1"/>
          </p:cNvSpPr>
          <p:nvPr>
            <p:ph type="subTitle" idx="1" hasCustomPrompt="1"/>
          </p:nvPr>
        </p:nvSpPr>
        <p:spPr>
          <a:xfrm>
            <a:off x="478368" y="3886200"/>
            <a:ext cx="6090355" cy="1752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 smtClean="0"/>
            </a:lvl1pPr>
          </a:lstStyle>
          <a:p>
            <a:r>
              <a:rPr lang="en-US" noProof="0" dirty="0"/>
              <a:t>Your name</a:t>
            </a:r>
          </a:p>
          <a:p>
            <a:r>
              <a:rPr lang="de-DE" noProof="0" dirty="0"/>
              <a:t>Your.name@tum.de</a:t>
            </a:r>
            <a:endParaRPr lang="en-US" noProof="0" dirty="0"/>
          </a:p>
        </p:txBody>
      </p:sp>
      <p:sp>
        <p:nvSpPr>
          <p:cNvPr id="12" name="Textfeld 11"/>
          <p:cNvSpPr txBox="1"/>
          <p:nvPr/>
        </p:nvSpPr>
        <p:spPr>
          <a:xfrm>
            <a:off x="427203" y="314325"/>
            <a:ext cx="5235661" cy="52072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94000"/>
              </a:lnSpc>
              <a:tabLst/>
            </a:pPr>
            <a:r>
              <a:rPr lang="de-DE" sz="1200" dirty="0" err="1">
                <a:solidFill>
                  <a:schemeClr val="tx2"/>
                </a:solidFill>
                <a:latin typeface="+mn-lt"/>
              </a:rPr>
              <a:t>Chair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</a:t>
            </a:r>
            <a:r>
              <a:rPr lang="de-DE" sz="1200" dirty="0" err="1">
                <a:solidFill>
                  <a:schemeClr val="tx2"/>
                </a:solidFill>
                <a:latin typeface="+mn-lt"/>
              </a:rPr>
              <a:t>of</a:t>
            </a:r>
            <a:r>
              <a:rPr lang="de-DE" sz="1200" dirty="0">
                <a:solidFill>
                  <a:schemeClr val="tx2"/>
                </a:solidFill>
                <a:latin typeface="+mn-lt"/>
              </a:rPr>
              <a:t> Communication Networks</a:t>
            </a:r>
          </a:p>
          <a:p>
            <a:pPr>
              <a:lnSpc>
                <a:spcPct val="94000"/>
              </a:lnSpc>
              <a:tabLst/>
            </a:pPr>
            <a:r>
              <a:rPr lang="en-US" sz="1200" dirty="0">
                <a:solidFill>
                  <a:schemeClr val="tx2"/>
                </a:solidFill>
                <a:latin typeface="+mn-lt"/>
              </a:rPr>
              <a:t>TUM School of Computation, Information and Technology</a:t>
            </a:r>
            <a:br>
              <a:rPr lang="en-US" sz="1200" dirty="0">
                <a:solidFill>
                  <a:schemeClr val="tx2"/>
                </a:solidFill>
                <a:latin typeface="+mn-lt"/>
              </a:rPr>
            </a:br>
            <a:r>
              <a:rPr lang="de-DE" sz="1200" dirty="0">
                <a:solidFill>
                  <a:schemeClr val="tx2"/>
                </a:solidFill>
                <a:latin typeface="+mn-lt"/>
              </a:rPr>
              <a:t>Technical</a:t>
            </a:r>
            <a:r>
              <a:rPr lang="de-DE" sz="1200" baseline="0" dirty="0">
                <a:solidFill>
                  <a:schemeClr val="tx2"/>
                </a:solidFill>
                <a:latin typeface="+mn-lt"/>
              </a:rPr>
              <a:t> University of Munich</a:t>
            </a:r>
            <a:endParaRPr lang="de-DE" sz="120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15" name="Foliennummernplatzhalter 8"/>
          <p:cNvSpPr txBox="1">
            <a:spLocks/>
          </p:cNvSpPr>
          <p:nvPr/>
        </p:nvSpPr>
        <p:spPr>
          <a:xfrm>
            <a:off x="478368" y="6441932"/>
            <a:ext cx="1050713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defRPr/>
            </a:pPr>
            <a:r>
              <a:rPr lang="de-DE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de-DE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 Technical University of Munich</a:t>
            </a:r>
            <a:endParaRPr lang="de-DE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Bild 6" descr="20150416 tum logo blau png final.png">
            <a:extLst>
              <a:ext uri="{FF2B5EF4-FFF2-40B4-BE49-F238E27FC236}">
                <a16:creationId xmlns:a16="http://schemas.microsoft.com/office/drawing/2014/main" id="{C6117460-C73E-4820-9AB1-5225B1FE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46335" y="324685"/>
            <a:ext cx="622681" cy="320400"/>
          </a:xfrm>
          <a:prstGeom prst="rect">
            <a:avLst/>
          </a:prstGeom>
        </p:spPr>
      </p:pic>
      <p:pic>
        <p:nvPicPr>
          <p:cNvPr id="9" name="Grafik 7">
            <a:extLst>
              <a:ext uri="{FF2B5EF4-FFF2-40B4-BE49-F238E27FC236}">
                <a16:creationId xmlns:a16="http://schemas.microsoft.com/office/drawing/2014/main" id="{DD23EF6E-BC4C-4FA6-A331-71973F7BDD26}"/>
              </a:ext>
            </a:extLst>
          </p:cNvPr>
          <p:cNvPicPr/>
          <p:nvPr userDrawn="1"/>
        </p:nvPicPr>
        <p:blipFill>
          <a:blip r:embed="rId3"/>
          <a:stretch/>
        </p:blipFill>
        <p:spPr>
          <a:xfrm>
            <a:off x="6230866" y="2235600"/>
            <a:ext cx="5475613" cy="41994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9079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368" y="1266092"/>
            <a:ext cx="11228917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478369" y="366639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10985501" y="6441932"/>
            <a:ext cx="751755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DDDDC5A-1E83-41F2-AFB8-A073F3776F52}" type="slidenum">
              <a:rPr lang="en-DE" smtClean="0"/>
              <a:t>‹#›</a:t>
            </a:fld>
            <a:endParaRPr lang="en-DE"/>
          </a:p>
        </p:txBody>
      </p:sp>
      <p:sp>
        <p:nvSpPr>
          <p:cNvPr id="6" name="Foliennummernplatzhalter 8"/>
          <p:cNvSpPr txBox="1">
            <a:spLocks/>
          </p:cNvSpPr>
          <p:nvPr/>
        </p:nvSpPr>
        <p:spPr>
          <a:xfrm>
            <a:off x="478368" y="6441929"/>
            <a:ext cx="10507133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Yagiz Yalcintas | </a:t>
            </a:r>
            <a:r>
              <a:rPr lang="en-US" b="0" i="0" dirty="0">
                <a:effectLst/>
                <a:latin typeface="Arial" panose="020B0604020202020204" pitchFamily="34" charset="0"/>
              </a:rPr>
              <a:t>Simulating Inter-Cell Interference in 5G NR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| 11.24.2023</a:t>
            </a:r>
          </a:p>
        </p:txBody>
      </p:sp>
    </p:spTree>
    <p:extLst>
      <p:ext uri="{BB962C8B-B14F-4D97-AF65-F5344CB8AC3E}">
        <p14:creationId xmlns:p14="http://schemas.microsoft.com/office/powerpoint/2010/main" val="8461005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und Inhalt zwei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1"/>
          <p:cNvSpPr>
            <a:spLocks noGrp="1"/>
          </p:cNvSpPr>
          <p:nvPr>
            <p:ph type="title"/>
          </p:nvPr>
        </p:nvSpPr>
        <p:spPr>
          <a:xfrm>
            <a:off x="478369" y="366639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8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367" y="1267199"/>
            <a:ext cx="5581988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11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10985501" y="6441932"/>
            <a:ext cx="751755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DDDDC5A-1E83-41F2-AFB8-A073F3776F52}" type="slidenum">
              <a:rPr lang="en-DE" smtClean="0"/>
              <a:t>‹#›</a:t>
            </a:fld>
            <a:endParaRPr lang="en-DE"/>
          </a:p>
        </p:txBody>
      </p:sp>
      <p:sp>
        <p:nvSpPr>
          <p:cNvPr id="12" name="Inhaltsplatzhalter 2"/>
          <p:cNvSpPr>
            <a:spLocks noGrp="1"/>
          </p:cNvSpPr>
          <p:nvPr>
            <p:ph idx="10" hasCustomPrompt="1"/>
          </p:nvPr>
        </p:nvSpPr>
        <p:spPr>
          <a:xfrm>
            <a:off x="6123183" y="1267199"/>
            <a:ext cx="5581988" cy="5000400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/>
        </p:nvSpPr>
        <p:spPr>
          <a:xfrm>
            <a:off x="478368" y="6441929"/>
            <a:ext cx="10507133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Max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Mustermann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&lt;Presentation title&gt;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| &lt;Date&gt;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4880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Folie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478369" y="366639"/>
            <a:ext cx="9556587" cy="360000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lnSpc>
                <a:spcPct val="125000"/>
              </a:lnSpc>
              <a:defRPr sz="3200"/>
            </a:lvl1pPr>
          </a:lstStyle>
          <a:p>
            <a:r>
              <a:rPr lang="en-US" noProof="0" dirty="0"/>
              <a:t>Click to edit Master title style</a:t>
            </a:r>
            <a:endParaRPr lang="de-DE" noProof="0" dirty="0"/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479999" y="786014"/>
            <a:ext cx="11227284" cy="308513"/>
          </a:xfrm>
          <a:prstGeom prst="rect">
            <a:avLst/>
          </a:prstGeom>
        </p:spPr>
        <p:txBody>
          <a:bodyPr lIns="0" tIns="36000">
            <a:noAutofit/>
          </a:bodyPr>
          <a:lstStyle>
            <a:lvl1pPr marL="90000" indent="0" algn="l">
              <a:lnSpc>
                <a:spcPct val="100000"/>
              </a:lnSpc>
              <a:buNone/>
              <a:defRPr sz="2400">
                <a:ln>
                  <a:noFill/>
                </a:ln>
              </a:defRPr>
            </a:lvl1pPr>
          </a:lstStyle>
          <a:p>
            <a:pPr lvl="0"/>
            <a:r>
              <a:rPr lang="de-DE" noProof="0" dirty="0"/>
              <a:t>Untertitel durch Klicken hinzufügen</a:t>
            </a:r>
          </a:p>
        </p:txBody>
      </p:sp>
      <p:sp>
        <p:nvSpPr>
          <p:cNvPr id="12" name="Foliennummernplatzhalter 8"/>
          <p:cNvSpPr>
            <a:spLocks noGrp="1"/>
          </p:cNvSpPr>
          <p:nvPr>
            <p:ph type="sldNum" sz="quarter" idx="4"/>
          </p:nvPr>
        </p:nvSpPr>
        <p:spPr>
          <a:xfrm>
            <a:off x="10985501" y="6441932"/>
            <a:ext cx="751755" cy="358921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3DDDDC5A-1E83-41F2-AFB8-A073F3776F52}" type="slidenum">
              <a:rPr lang="en-DE" smtClean="0"/>
              <a:t>‹#›</a:t>
            </a:fld>
            <a:endParaRPr lang="en-DE"/>
          </a:p>
        </p:txBody>
      </p:sp>
      <p:sp>
        <p:nvSpPr>
          <p:cNvPr id="13" name="Inhaltsplatzhalter 2"/>
          <p:cNvSpPr>
            <a:spLocks noGrp="1"/>
          </p:cNvSpPr>
          <p:nvPr>
            <p:ph idx="1" hasCustomPrompt="1"/>
          </p:nvPr>
        </p:nvSpPr>
        <p:spPr>
          <a:xfrm>
            <a:off x="478368" y="1266092"/>
            <a:ext cx="11228917" cy="5001508"/>
          </a:xfrm>
          <a:prstGeom prst="rect">
            <a:avLst/>
          </a:prstGeom>
        </p:spPr>
        <p:txBody>
          <a:bodyPr>
            <a:normAutofit/>
          </a:bodyPr>
          <a:lstStyle>
            <a:lvl1pPr marL="179388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400"/>
            </a:lvl1pPr>
            <a:lvl2pPr marL="360363" indent="-180975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2000"/>
            </a:lvl2pPr>
            <a:lvl3pPr marL="442913" indent="-179388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800"/>
            </a:lvl3pPr>
            <a:lvl4pPr marL="538163" indent="-177800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600"/>
            </a:lvl4pPr>
            <a:lvl5pPr marL="714375" indent="-176213">
              <a:lnSpc>
                <a:spcPct val="125000"/>
              </a:lnSpc>
              <a:spcBef>
                <a:spcPts val="0"/>
              </a:spcBef>
              <a:buClr>
                <a:schemeClr val="tx2"/>
              </a:buClr>
              <a:buFont typeface="Wingdings" panose="05000000000000000000" pitchFamily="2" charset="2"/>
              <a:buChar char="§"/>
              <a:defRPr sz="1400"/>
            </a:lvl5pPr>
          </a:lstStyle>
          <a:p>
            <a:pPr lvl="0"/>
            <a:r>
              <a:rPr lang="de-DE" noProof="0" dirty="0"/>
              <a:t>Textmasterformate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9" name="Foliennummernplatzhalter 8"/>
          <p:cNvSpPr txBox="1">
            <a:spLocks/>
          </p:cNvSpPr>
          <p:nvPr/>
        </p:nvSpPr>
        <p:spPr>
          <a:xfrm>
            <a:off x="478368" y="6441929"/>
            <a:ext cx="10507133" cy="358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algn="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Max </a:t>
            </a:r>
            <a:r>
              <a:rPr lang="en-US" sz="1200" b="0" strike="noStrike" spc="-1" dirty="0" err="1">
                <a:solidFill>
                  <a:srgbClr val="000000"/>
                </a:solidFill>
                <a:latin typeface="Arial"/>
                <a:ea typeface="DejaVu Sans"/>
              </a:rPr>
              <a:t>Mustermann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| &lt;Presentation title&gt; </a:t>
            </a:r>
            <a:r>
              <a:rPr lang="en-US" sz="12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  <a:t>| &lt;Date&gt;</a:t>
            </a:r>
            <a:endParaRPr lang="en-US" sz="12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152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wmf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 descr="20150416 tum logo blau png final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46335" y="324685"/>
            <a:ext cx="622681" cy="32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27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defRPr sz="2200" b="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176213" indent="-176213" algn="l" rtl="0" eaLnBrk="1" fontAlgn="base" hangingPunct="1">
        <a:lnSpc>
          <a:spcPct val="100000"/>
        </a:lnSpc>
        <a:spcBef>
          <a:spcPct val="0"/>
        </a:spcBef>
        <a:spcAft>
          <a:spcPct val="0"/>
        </a:spcAft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360363" indent="-18415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163" indent="-177800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14375" indent="-176213" algn="l" rtl="0" eaLnBrk="1" fontAlgn="base" hangingPunct="1">
        <a:lnSpc>
          <a:spcPct val="125000"/>
        </a:lnSpc>
        <a:spcBef>
          <a:spcPct val="0"/>
        </a:spcBef>
        <a:spcAft>
          <a:spcPct val="0"/>
        </a:spcAft>
        <a:buFont typeface="Symbol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1326C7-793E-4702-8046-D06EED3B7E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8368" y="1463154"/>
            <a:ext cx="11228917" cy="123746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0" i="0" dirty="0">
                <a:effectLst/>
                <a:latin typeface="Arial" panose="020B0604020202020204" pitchFamily="34" charset="0"/>
              </a:rPr>
              <a:t>Simulating Inter-Cell Interference in 5G NR</a:t>
            </a:r>
            <a:br>
              <a:rPr lang="en-US" sz="2800" b="0" strike="noStrike" spc="-1" dirty="0">
                <a:solidFill>
                  <a:srgbClr val="000000"/>
                </a:solidFill>
                <a:latin typeface="Arial"/>
                <a:ea typeface="Noto Sans CJK SC"/>
              </a:rPr>
            </a:br>
            <a:r>
              <a:rPr lang="en-US" sz="1400" b="0" strike="noStrike" spc="-1" dirty="0">
                <a:solidFill>
                  <a:prstClr val="black"/>
                </a:solidFill>
                <a:latin typeface="Arial"/>
                <a:ea typeface="Noto Sans CJK SC"/>
              </a:rPr>
              <a:t>Research I</a:t>
            </a:r>
            <a:r>
              <a:rPr lang="en-US" sz="1400" spc="-1" dirty="0">
                <a:solidFill>
                  <a:prstClr val="black"/>
                </a:solidFill>
                <a:latin typeface="Arial"/>
                <a:ea typeface="Noto Sans CJK SC"/>
              </a:rPr>
              <a:t>nternship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B68679CC-1F86-4930-BC8F-69C580FEDD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60000"/>
              </a:lnSpc>
              <a:spcBef>
                <a:spcPts val="799"/>
              </a:spcBef>
            </a:pPr>
            <a:endParaRPr lang="en-US" b="1" spc="-1" dirty="0"/>
          </a:p>
          <a:p>
            <a:pPr>
              <a:lnSpc>
                <a:spcPct val="60000"/>
              </a:lnSpc>
              <a:spcBef>
                <a:spcPts val="799"/>
              </a:spcBef>
            </a:pPr>
            <a:r>
              <a:rPr lang="en-US" sz="1600" spc="-1" dirty="0"/>
              <a:t>Yagiz</a:t>
            </a:r>
            <a:r>
              <a:rPr lang="en-US" sz="1600" b="1" spc="-1" dirty="0"/>
              <a:t> </a:t>
            </a:r>
            <a:r>
              <a:rPr lang="en-US" spc="-1" dirty="0"/>
              <a:t>Yalcintas</a:t>
            </a:r>
            <a:endParaRPr lang="en-US" sz="1600" spc="-1" dirty="0"/>
          </a:p>
          <a:p>
            <a:pPr>
              <a:lnSpc>
                <a:spcPct val="60000"/>
              </a:lnSpc>
              <a:spcBef>
                <a:spcPts val="799"/>
              </a:spcBef>
            </a:pPr>
            <a:r>
              <a:rPr lang="tr-TR" b="0" i="0" dirty="0">
                <a:solidFill>
                  <a:schemeClr val="tx2">
                    <a:lumMod val="75000"/>
                  </a:schemeClr>
                </a:solidFill>
                <a:effectLst/>
                <a:latin typeface="Arial" panose="020B0604020202020204" pitchFamily="34" charset="0"/>
              </a:rPr>
              <a:t>ge46yad@mytum.de</a:t>
            </a:r>
            <a:br>
              <a:rPr lang="en-US" sz="1600" u="sng" spc="-1" dirty="0">
                <a:solidFill>
                  <a:srgbClr val="0000FF"/>
                </a:solidFill>
              </a:rPr>
            </a:br>
            <a:endParaRPr lang="en-US" sz="1600" spc="-1" dirty="0"/>
          </a:p>
          <a:p>
            <a:pPr>
              <a:lnSpc>
                <a:spcPct val="60000"/>
              </a:lnSpc>
              <a:spcBef>
                <a:spcPts val="799"/>
              </a:spcBef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932543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59D585C2-47E7-1218-F8E7-8125DA1CF8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interns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simulation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implement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station</a:t>
            </a:r>
            <a:r>
              <a:rPr lang="de-DE" dirty="0"/>
              <a:t> and </a:t>
            </a:r>
            <a:r>
              <a:rPr lang="de-DE" dirty="0" err="1"/>
              <a:t>evaluate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effect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 </a:t>
            </a:r>
            <a:r>
              <a:rPr lang="de-DE" dirty="0" err="1"/>
              <a:t>offset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5G </a:t>
            </a:r>
            <a:r>
              <a:rPr lang="de-DE" dirty="0" err="1"/>
              <a:t>toolbox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Mathworks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framework</a:t>
            </a:r>
            <a:endParaRPr lang="tr-TR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96999A87-FDDC-DA6D-5F59-892F680FE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Goal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Internship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56E0DF1-7470-93AE-632C-43C5E265C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10</a:t>
            </a:fld>
            <a:endParaRPr lang="en-DE"/>
          </a:p>
        </p:txBody>
      </p:sp>
      <p:pic>
        <p:nvPicPr>
          <p:cNvPr id="6" name="Resim 5" descr="grafik, grafik tasarım, logo, yazı tipi içeren bir resim&#10;&#10;Açıklama otomatik olarak oluşturuldu">
            <a:extLst>
              <a:ext uri="{FF2B5EF4-FFF2-40B4-BE49-F238E27FC236}">
                <a16:creationId xmlns:a16="http://schemas.microsoft.com/office/drawing/2014/main" id="{3CCF5324-B26E-8B97-F7C5-B63700A86E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713" y="2362200"/>
            <a:ext cx="1644412" cy="1529080"/>
          </a:xfrm>
          <a:prstGeom prst="rect">
            <a:avLst/>
          </a:prstGeom>
        </p:spPr>
      </p:pic>
      <p:sp>
        <p:nvSpPr>
          <p:cNvPr id="10" name="Dikdörtgen 9">
            <a:extLst>
              <a:ext uri="{FF2B5EF4-FFF2-40B4-BE49-F238E27FC236}">
                <a16:creationId xmlns:a16="http://schemas.microsoft.com/office/drawing/2014/main" id="{EF8D6777-29FE-D4B9-4679-07768C09EFD3}"/>
              </a:ext>
            </a:extLst>
          </p:cNvPr>
          <p:cNvSpPr/>
          <p:nvPr/>
        </p:nvSpPr>
        <p:spPr>
          <a:xfrm>
            <a:off x="9712960" y="2164080"/>
            <a:ext cx="160165" cy="1930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id="{D3D9F83E-AA09-5A2D-388B-42065846E07A}"/>
              </a:ext>
            </a:extLst>
          </p:cNvPr>
          <p:cNvSpPr/>
          <p:nvPr/>
        </p:nvSpPr>
        <p:spPr>
          <a:xfrm>
            <a:off x="9509760" y="2187868"/>
            <a:ext cx="619760" cy="7280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2" name="İkizkenar Üçgen 11">
            <a:extLst>
              <a:ext uri="{FF2B5EF4-FFF2-40B4-BE49-F238E27FC236}">
                <a16:creationId xmlns:a16="http://schemas.microsoft.com/office/drawing/2014/main" id="{5889CE98-943C-ECCB-773F-3950B96224BF}"/>
              </a:ext>
            </a:extLst>
          </p:cNvPr>
          <p:cNvSpPr/>
          <p:nvPr/>
        </p:nvSpPr>
        <p:spPr>
          <a:xfrm rot="16380130">
            <a:off x="9202933" y="2147684"/>
            <a:ext cx="292640" cy="50958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3" name="İkizkenar Üçgen 12">
            <a:extLst>
              <a:ext uri="{FF2B5EF4-FFF2-40B4-BE49-F238E27FC236}">
                <a16:creationId xmlns:a16="http://schemas.microsoft.com/office/drawing/2014/main" id="{7251C2A9-D494-4D74-36EE-834DE46F2D1B}"/>
              </a:ext>
            </a:extLst>
          </p:cNvPr>
          <p:cNvSpPr/>
          <p:nvPr/>
        </p:nvSpPr>
        <p:spPr>
          <a:xfrm rot="4760099">
            <a:off x="8010026" y="1994538"/>
            <a:ext cx="922570" cy="905250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5" name="İkizkenar Üçgen 14">
            <a:extLst>
              <a:ext uri="{FF2B5EF4-FFF2-40B4-BE49-F238E27FC236}">
                <a16:creationId xmlns:a16="http://schemas.microsoft.com/office/drawing/2014/main" id="{F830BE53-CCC5-80E2-4D62-3D31ED804A70}"/>
              </a:ext>
            </a:extLst>
          </p:cNvPr>
          <p:cNvSpPr/>
          <p:nvPr/>
        </p:nvSpPr>
        <p:spPr>
          <a:xfrm rot="14297924" flipH="1">
            <a:off x="9437564" y="3620057"/>
            <a:ext cx="310759" cy="493289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6" name="İkizkenar Üçgen 15">
            <a:extLst>
              <a:ext uri="{FF2B5EF4-FFF2-40B4-BE49-F238E27FC236}">
                <a16:creationId xmlns:a16="http://schemas.microsoft.com/office/drawing/2014/main" id="{E95BA438-16FD-59B8-4E3F-7E71205949BE}"/>
              </a:ext>
            </a:extLst>
          </p:cNvPr>
          <p:cNvSpPr/>
          <p:nvPr/>
        </p:nvSpPr>
        <p:spPr>
          <a:xfrm rot="20068537">
            <a:off x="7964661" y="3309759"/>
            <a:ext cx="590549" cy="798115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4824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CD451F2A-799F-1B08-6691-D0DBE93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Aggressor-Victim Model is </a:t>
            </a:r>
            <a:r>
              <a:rPr lang="en-US" dirty="0">
                <a:solidFill>
                  <a:srgbClr val="212121"/>
                </a:solidFill>
                <a:latin typeface="Roboto" panose="02000000000000000000" pitchFamily="2" charset="0"/>
              </a:rPr>
              <a:t>the c</a:t>
            </a:r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lass of simulations where the aggressor device is the source of the interference and the victim device suffer from this consequently.  </a:t>
            </a:r>
            <a:endParaRPr lang="tr-TR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94A15FAC-3735-1E09-6F09-113733FB6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Aggressor-Victim Models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7C7F19C-41D4-BF1B-019C-FF848AC939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11</a:t>
            </a:fld>
            <a:endParaRPr lang="en-DE"/>
          </a:p>
        </p:txBody>
      </p:sp>
      <p:pic>
        <p:nvPicPr>
          <p:cNvPr id="5" name="Resim 4" descr="daire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1D1CA44C-063B-C498-121F-6E7A1DBAB7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609" y="2555395"/>
            <a:ext cx="5570703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942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2817D576-7517-8338-3572-32E675680A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249" y="1036320"/>
            <a:ext cx="5521909" cy="4236720"/>
          </a:xfrm>
        </p:spPr>
        <p:txBody>
          <a:bodyPr>
            <a:normAutofit fontScale="92500" lnSpcReduction="10000"/>
          </a:bodyPr>
          <a:lstStyle/>
          <a:p>
            <a:r>
              <a:rPr lang="de-DE" dirty="0"/>
              <a:t>2 </a:t>
            </a:r>
            <a:r>
              <a:rPr lang="de-DE" dirty="0" err="1"/>
              <a:t>gNBs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UEs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connected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particualar</a:t>
            </a:r>
            <a:r>
              <a:rPr lang="de-DE" dirty="0"/>
              <a:t> BS 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gNBs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center</a:t>
            </a:r>
            <a:r>
              <a:rPr lang="de-DE" dirty="0"/>
              <a:t> </a:t>
            </a:r>
            <a:r>
              <a:rPr lang="de-DE" dirty="0" err="1"/>
              <a:t>frequency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 TDD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900 </a:t>
            </a:r>
            <a:r>
              <a:rPr lang="de-DE" dirty="0" err="1"/>
              <a:t>meters</a:t>
            </a:r>
            <a:r>
              <a:rPr lang="de-DE" dirty="0"/>
              <a:t> apart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radius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600</a:t>
            </a:r>
          </a:p>
          <a:p>
            <a:endParaRPr lang="de-DE" dirty="0"/>
          </a:p>
          <a:p>
            <a:r>
              <a:rPr lang="de-DE" dirty="0"/>
              <a:t>Round-</a:t>
            </a:r>
            <a:r>
              <a:rPr lang="de-DE" dirty="0" err="1"/>
              <a:t>robin</a:t>
            </a:r>
            <a:r>
              <a:rPr lang="de-DE" dirty="0"/>
              <a:t> </a:t>
            </a:r>
            <a:r>
              <a:rPr lang="de-DE" dirty="0" err="1"/>
              <a:t>scheduling</a:t>
            </a:r>
            <a:endParaRPr lang="de-DE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343B14DC-5461-E2A2-EA60-5F3AF00D9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Simulation Setup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817D871-079A-A04C-4217-6EFD057A49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12</a:t>
            </a:fld>
            <a:endParaRPr lang="en-DE"/>
          </a:p>
        </p:txBody>
      </p:sp>
      <p:pic>
        <p:nvPicPr>
          <p:cNvPr id="6" name="Resim 5" descr="metin, diyagram, ekran görüntüsü, daire içeren bir resim&#10;&#10;Açıklama otomatik olarak oluşturuldu">
            <a:extLst>
              <a:ext uri="{FF2B5EF4-FFF2-40B4-BE49-F238E27FC236}">
                <a16:creationId xmlns:a16="http://schemas.microsoft.com/office/drawing/2014/main" id="{0203D96D-A7A0-2C57-3FBC-0CD0CBB2FC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2561" y="1570601"/>
            <a:ext cx="5521909" cy="25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72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D55F82E8-18C5-5BE8-763C-53E93BBA9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b="0" i="0" dirty="0">
                <a:effectLst/>
                <a:latin typeface="Arial" panose="020B0604020202020204" pitchFamily="34" charset="0"/>
              </a:rPr>
              <a:t> of UE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Positions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2B43A0D-04D9-B87F-5B30-59734E1BB5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13</a:t>
            </a:fld>
            <a:endParaRPr lang="en-DE"/>
          </a:p>
        </p:txBody>
      </p:sp>
      <p:pic>
        <p:nvPicPr>
          <p:cNvPr id="6" name="Resim 5" descr="metin, diyagram, daire, çizgi içeren bir resim&#10;&#10;Açıklama otomatik olarak oluşturuldu">
            <a:extLst>
              <a:ext uri="{FF2B5EF4-FFF2-40B4-BE49-F238E27FC236}">
                <a16:creationId xmlns:a16="http://schemas.microsoft.com/office/drawing/2014/main" id="{912B178D-E7C7-D76C-A8BA-964628DD1A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61" y="978690"/>
            <a:ext cx="9556587" cy="5483562"/>
          </a:xfrm>
          <a:prstGeom prst="rect">
            <a:avLst/>
          </a:prstGeom>
        </p:spPr>
      </p:pic>
      <p:sp>
        <p:nvSpPr>
          <p:cNvPr id="2" name="İkizkenar Üçgen 1">
            <a:extLst>
              <a:ext uri="{FF2B5EF4-FFF2-40B4-BE49-F238E27FC236}">
                <a16:creationId xmlns:a16="http://schemas.microsoft.com/office/drawing/2014/main" id="{1F93FCDC-D449-7DCD-86DB-116AFAB6EE41}"/>
              </a:ext>
            </a:extLst>
          </p:cNvPr>
          <p:cNvSpPr/>
          <p:nvPr/>
        </p:nvSpPr>
        <p:spPr>
          <a:xfrm>
            <a:off x="2621280" y="3108960"/>
            <a:ext cx="81280" cy="609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5" name="İkizkenar Üçgen 4">
            <a:extLst>
              <a:ext uri="{FF2B5EF4-FFF2-40B4-BE49-F238E27FC236}">
                <a16:creationId xmlns:a16="http://schemas.microsoft.com/office/drawing/2014/main" id="{C1B4F909-84D9-E9BE-B1F9-A661B26ABA26}"/>
              </a:ext>
            </a:extLst>
          </p:cNvPr>
          <p:cNvSpPr/>
          <p:nvPr/>
        </p:nvSpPr>
        <p:spPr>
          <a:xfrm>
            <a:off x="3078480" y="3108960"/>
            <a:ext cx="81280" cy="6096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7" name="İkizkenar Üçgen 6">
            <a:extLst>
              <a:ext uri="{FF2B5EF4-FFF2-40B4-BE49-F238E27FC236}">
                <a16:creationId xmlns:a16="http://schemas.microsoft.com/office/drawing/2014/main" id="{E8A092BA-9958-B2BB-EAF6-1F8A20263D5E}"/>
              </a:ext>
            </a:extLst>
          </p:cNvPr>
          <p:cNvSpPr/>
          <p:nvPr/>
        </p:nvSpPr>
        <p:spPr>
          <a:xfrm>
            <a:off x="2737296" y="3108960"/>
            <a:ext cx="81280" cy="6096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8" name="İkizkenar Üçgen 7">
            <a:extLst>
              <a:ext uri="{FF2B5EF4-FFF2-40B4-BE49-F238E27FC236}">
                <a16:creationId xmlns:a16="http://schemas.microsoft.com/office/drawing/2014/main" id="{60CC7B49-8000-0201-1DFB-7511358153EB}"/>
              </a:ext>
            </a:extLst>
          </p:cNvPr>
          <p:cNvSpPr/>
          <p:nvPr/>
        </p:nvSpPr>
        <p:spPr>
          <a:xfrm>
            <a:off x="3159760" y="3108960"/>
            <a:ext cx="81280" cy="609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9" name="İkizkenar Üçgen 8">
            <a:extLst>
              <a:ext uri="{FF2B5EF4-FFF2-40B4-BE49-F238E27FC236}">
                <a16:creationId xmlns:a16="http://schemas.microsoft.com/office/drawing/2014/main" id="{9B678A9C-B132-1621-9FCA-27E4B219EECC}"/>
              </a:ext>
            </a:extLst>
          </p:cNvPr>
          <p:cNvSpPr/>
          <p:nvPr/>
        </p:nvSpPr>
        <p:spPr>
          <a:xfrm>
            <a:off x="3159760" y="5806663"/>
            <a:ext cx="81280" cy="609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0" name="İkizkenar Üçgen 9">
            <a:extLst>
              <a:ext uri="{FF2B5EF4-FFF2-40B4-BE49-F238E27FC236}">
                <a16:creationId xmlns:a16="http://schemas.microsoft.com/office/drawing/2014/main" id="{846855A7-F716-FA41-C674-8F4D6660CC40}"/>
              </a:ext>
            </a:extLst>
          </p:cNvPr>
          <p:cNvSpPr/>
          <p:nvPr/>
        </p:nvSpPr>
        <p:spPr>
          <a:xfrm>
            <a:off x="3053553" y="5806663"/>
            <a:ext cx="81280" cy="6096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1" name="İkizkenar Üçgen 10">
            <a:extLst>
              <a:ext uri="{FF2B5EF4-FFF2-40B4-BE49-F238E27FC236}">
                <a16:creationId xmlns:a16="http://schemas.microsoft.com/office/drawing/2014/main" id="{01FDDC92-C3C4-7838-988C-13FD2BA027B7}"/>
              </a:ext>
            </a:extLst>
          </p:cNvPr>
          <p:cNvSpPr/>
          <p:nvPr/>
        </p:nvSpPr>
        <p:spPr>
          <a:xfrm>
            <a:off x="2686496" y="5818350"/>
            <a:ext cx="81280" cy="6096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2" name="İkizkenar Üçgen 11">
            <a:extLst>
              <a:ext uri="{FF2B5EF4-FFF2-40B4-BE49-F238E27FC236}">
                <a16:creationId xmlns:a16="http://schemas.microsoft.com/office/drawing/2014/main" id="{7700BB87-825C-2544-3F54-30FEA9B248BF}"/>
              </a:ext>
            </a:extLst>
          </p:cNvPr>
          <p:cNvSpPr/>
          <p:nvPr/>
        </p:nvSpPr>
        <p:spPr>
          <a:xfrm>
            <a:off x="7861037" y="3169920"/>
            <a:ext cx="81280" cy="609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3" name="İkizkenar Üçgen 12">
            <a:extLst>
              <a:ext uri="{FF2B5EF4-FFF2-40B4-BE49-F238E27FC236}">
                <a16:creationId xmlns:a16="http://schemas.microsoft.com/office/drawing/2014/main" id="{9467BF69-F1E7-5725-83CE-5E5A959A9626}"/>
              </a:ext>
            </a:extLst>
          </p:cNvPr>
          <p:cNvSpPr/>
          <p:nvPr/>
        </p:nvSpPr>
        <p:spPr>
          <a:xfrm>
            <a:off x="7782560" y="3169920"/>
            <a:ext cx="81280" cy="6096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4" name="İkizkenar Üçgen 13">
            <a:extLst>
              <a:ext uri="{FF2B5EF4-FFF2-40B4-BE49-F238E27FC236}">
                <a16:creationId xmlns:a16="http://schemas.microsoft.com/office/drawing/2014/main" id="{3BDD7B1E-8EF1-E9BC-7E5F-0E37BC962E78}"/>
              </a:ext>
            </a:extLst>
          </p:cNvPr>
          <p:cNvSpPr/>
          <p:nvPr/>
        </p:nvSpPr>
        <p:spPr>
          <a:xfrm>
            <a:off x="7441376" y="3169920"/>
            <a:ext cx="81280" cy="6096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5" name="İkizkenar Üçgen 14">
            <a:extLst>
              <a:ext uri="{FF2B5EF4-FFF2-40B4-BE49-F238E27FC236}">
                <a16:creationId xmlns:a16="http://schemas.microsoft.com/office/drawing/2014/main" id="{47163260-691A-660E-A908-03C5C43DD416}"/>
              </a:ext>
            </a:extLst>
          </p:cNvPr>
          <p:cNvSpPr/>
          <p:nvPr/>
        </p:nvSpPr>
        <p:spPr>
          <a:xfrm>
            <a:off x="7335520" y="5776183"/>
            <a:ext cx="81280" cy="609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6" name="İkizkenar Üçgen 15">
            <a:extLst>
              <a:ext uri="{FF2B5EF4-FFF2-40B4-BE49-F238E27FC236}">
                <a16:creationId xmlns:a16="http://schemas.microsoft.com/office/drawing/2014/main" id="{58F71A55-1BA0-1AD7-CA08-7567629DF2BE}"/>
              </a:ext>
            </a:extLst>
          </p:cNvPr>
          <p:cNvSpPr/>
          <p:nvPr/>
        </p:nvSpPr>
        <p:spPr>
          <a:xfrm>
            <a:off x="7294880" y="3169920"/>
            <a:ext cx="81280" cy="609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7" name="İkizkenar Üçgen 16">
            <a:extLst>
              <a:ext uri="{FF2B5EF4-FFF2-40B4-BE49-F238E27FC236}">
                <a16:creationId xmlns:a16="http://schemas.microsoft.com/office/drawing/2014/main" id="{E372BED7-0923-748B-1153-37568F94BD82}"/>
              </a:ext>
            </a:extLst>
          </p:cNvPr>
          <p:cNvSpPr/>
          <p:nvPr/>
        </p:nvSpPr>
        <p:spPr>
          <a:xfrm>
            <a:off x="2580640" y="5818350"/>
            <a:ext cx="81280" cy="6096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20" name="İkizkenar Üçgen 19">
            <a:extLst>
              <a:ext uri="{FF2B5EF4-FFF2-40B4-BE49-F238E27FC236}">
                <a16:creationId xmlns:a16="http://schemas.microsoft.com/office/drawing/2014/main" id="{4C688917-8561-EA65-C39C-FB068F978ED9}"/>
              </a:ext>
            </a:extLst>
          </p:cNvPr>
          <p:cNvSpPr/>
          <p:nvPr/>
        </p:nvSpPr>
        <p:spPr>
          <a:xfrm>
            <a:off x="7441376" y="5776183"/>
            <a:ext cx="81280" cy="6096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21" name="İkizkenar Üçgen 20">
            <a:extLst>
              <a:ext uri="{FF2B5EF4-FFF2-40B4-BE49-F238E27FC236}">
                <a16:creationId xmlns:a16="http://schemas.microsoft.com/office/drawing/2014/main" id="{D78F131D-0421-DFEF-C753-5D6673D4FA7C}"/>
              </a:ext>
            </a:extLst>
          </p:cNvPr>
          <p:cNvSpPr/>
          <p:nvPr/>
        </p:nvSpPr>
        <p:spPr>
          <a:xfrm>
            <a:off x="7802529" y="5757390"/>
            <a:ext cx="81280" cy="60960"/>
          </a:xfrm>
          <a:prstGeom prst="triangl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22" name="İkizkenar Üçgen 21">
            <a:extLst>
              <a:ext uri="{FF2B5EF4-FFF2-40B4-BE49-F238E27FC236}">
                <a16:creationId xmlns:a16="http://schemas.microsoft.com/office/drawing/2014/main" id="{C0D08588-83F6-5F66-DA59-E1EBEB87C97A}"/>
              </a:ext>
            </a:extLst>
          </p:cNvPr>
          <p:cNvSpPr/>
          <p:nvPr/>
        </p:nvSpPr>
        <p:spPr>
          <a:xfrm>
            <a:off x="7883809" y="5757390"/>
            <a:ext cx="81280" cy="60960"/>
          </a:xfrm>
          <a:prstGeom prst="triangl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9941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BBF8ECD1-802E-4E05-F71E-CAD70CE56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b="0" i="0" dirty="0">
                <a:effectLst/>
                <a:latin typeface="Arial" panose="020B0604020202020204" pitchFamily="34" charset="0"/>
              </a:rPr>
              <a:t> of UE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Positions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C6C1C7A-6D14-F3D5-91D0-9D82DAF9A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14</a:t>
            </a:fld>
            <a:endParaRPr lang="en-DE"/>
          </a:p>
        </p:txBody>
      </p:sp>
      <p:pic>
        <p:nvPicPr>
          <p:cNvPr id="6" name="Resim 5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F3CA772F-C0F6-E934-1FC9-F9FAB99D7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30812"/>
            <a:ext cx="6096001" cy="2693628"/>
          </a:xfrm>
          <a:prstGeom prst="rect">
            <a:avLst/>
          </a:prstGeom>
        </p:spPr>
      </p:pic>
      <p:pic>
        <p:nvPicPr>
          <p:cNvPr id="8" name="Resim 7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41B66FBF-E8AF-3B1A-837F-84E4A09EBF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477" y="1371600"/>
            <a:ext cx="6294523" cy="277698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181E788-8CA9-99B6-0308-02CD2C8CFB73}"/>
              </a:ext>
            </a:extLst>
          </p:cNvPr>
          <p:cNvSpPr txBox="1"/>
          <p:nvPr/>
        </p:nvSpPr>
        <p:spPr>
          <a:xfrm>
            <a:off x="478369" y="4629595"/>
            <a:ext cx="11694160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the UEs get further away from the </a:t>
            </a:r>
            <a:r>
              <a:rPr lang="en-US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gNB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of interest and closer to the interfering cell, we observe a much lower achieved throughput and higher bit error rate</a:t>
            </a:r>
            <a:endParaRPr lang="tr-TR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0977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, diyagram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84A0EE05-8A12-05A9-237C-B11AC8D03D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011" y="1275760"/>
            <a:ext cx="7579978" cy="2320153"/>
          </a:xfr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83176515-840A-85F7-A0B2-21E9F51C8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b="0" i="0" dirty="0">
                <a:effectLst/>
                <a:latin typeface="Arial" panose="020B0604020202020204" pitchFamily="34" charset="0"/>
              </a:rPr>
              <a:t> of </a:t>
            </a:r>
            <a:r>
              <a:rPr lang="de-DE" b="0" i="0" dirty="0" err="1">
                <a:effectLst/>
                <a:latin typeface="Arial" panose="020B0604020202020204" pitchFamily="34" charset="0"/>
              </a:rPr>
              <a:t>gNB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Positions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78E6EE9-F046-F0F2-225C-C086692671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15</a:t>
            </a:fld>
            <a:endParaRPr lang="en-DE"/>
          </a:p>
        </p:txBody>
      </p:sp>
      <p:pic>
        <p:nvPicPr>
          <p:cNvPr id="8" name="Resim 7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8A7F5B15-CC57-D35F-9122-32E84A43A8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3595913"/>
            <a:ext cx="5182550" cy="2652487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5559D722-E316-BAF0-33FF-72213F20C42C}"/>
              </a:ext>
            </a:extLst>
          </p:cNvPr>
          <p:cNvSpPr txBox="1"/>
          <p:nvPr/>
        </p:nvSpPr>
        <p:spPr>
          <a:xfrm>
            <a:off x="5660919" y="4273245"/>
            <a:ext cx="6247302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</a:rPr>
              <a:t>As the aggressor cell get closer to the victim cell, with increased interference we observe a higher bit error rate while achieving less throughput and higher error rate</a:t>
            </a:r>
            <a:endParaRPr lang="tr-TR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C349105C-B507-A583-6E15-00FECE841D63}"/>
              </a:ext>
            </a:extLst>
          </p:cNvPr>
          <p:cNvSpPr/>
          <p:nvPr/>
        </p:nvSpPr>
        <p:spPr>
          <a:xfrm>
            <a:off x="3261360" y="3262087"/>
            <a:ext cx="2133600" cy="33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id="{08A08012-E29B-170F-1B4A-7538EDBED75D}"/>
              </a:ext>
            </a:extLst>
          </p:cNvPr>
          <p:cNvSpPr/>
          <p:nvPr/>
        </p:nvSpPr>
        <p:spPr>
          <a:xfrm>
            <a:off x="7112000" y="3247574"/>
            <a:ext cx="2133600" cy="3338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DFD5F03E-C5A2-701E-BF70-C293F92C7B30}"/>
              </a:ext>
            </a:extLst>
          </p:cNvPr>
          <p:cNvSpPr txBox="1"/>
          <p:nvPr/>
        </p:nvSpPr>
        <p:spPr>
          <a:xfrm>
            <a:off x="2966411" y="3348266"/>
            <a:ext cx="2428549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(a)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gNBs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700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F282FBE7-4E8A-405A-7383-F62166196E78}"/>
              </a:ext>
            </a:extLst>
          </p:cNvPr>
          <p:cNvSpPr txBox="1"/>
          <p:nvPr/>
        </p:nvSpPr>
        <p:spPr>
          <a:xfrm>
            <a:off x="6692159" y="3348266"/>
            <a:ext cx="2428549" cy="27699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(b)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Distance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between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de-DE" sz="1200" b="0" i="0" u="none" strike="noStrike" kern="1200" baseline="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gNBs</a:t>
            </a:r>
            <a:r>
              <a:rPr lang="de-DE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500 </a:t>
            </a:r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15824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CD6D1457-D596-FE3C-3615-48FD7BC93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729" y="640959"/>
            <a:ext cx="9556587" cy="360000"/>
          </a:xfrm>
        </p:spPr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b="0" i="0" dirty="0">
                <a:effectLst/>
                <a:latin typeface="Arial" panose="020B0604020202020204" pitchFamily="34" charset="0"/>
              </a:rPr>
              <a:t> of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Bandwidth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CF08808-672D-22B8-304A-9319A6007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16</a:t>
            </a:fld>
            <a:endParaRPr lang="en-DE"/>
          </a:p>
        </p:txBody>
      </p:sp>
      <p:pic>
        <p:nvPicPr>
          <p:cNvPr id="6" name="Resim 5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0202118F-739E-E043-EA59-0B8A29AD24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06263"/>
            <a:ext cx="6520976" cy="2935273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01F49874-CCCC-7DEA-3B01-C42046927656}"/>
              </a:ext>
            </a:extLst>
          </p:cNvPr>
          <p:cNvSpPr txBox="1"/>
          <p:nvPr/>
        </p:nvSpPr>
        <p:spPr>
          <a:xfrm>
            <a:off x="6096000" y="2585823"/>
            <a:ext cx="6329680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B</a:t>
            </a:r>
            <a:r>
              <a:rPr lang="en-US" b="0" i="0" dirty="0">
                <a:effectLst/>
                <a:latin typeface="Arial" panose="020B0604020202020204" pitchFamily="34" charset="0"/>
              </a:rPr>
              <a:t>oth Downlink and Uplink throughputs increase as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more resources are available to the users while there is not a significant change in bit error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rate</a:t>
            </a:r>
            <a:endParaRPr lang="tr-TR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85218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72E8D7A-0479-D812-9012-FC4E640F8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17</a:t>
            </a:fld>
            <a:endParaRPr lang="en-DE"/>
          </a:p>
        </p:txBody>
      </p:sp>
      <p:sp>
        <p:nvSpPr>
          <p:cNvPr id="5" name="Başlık 2">
            <a:extLst>
              <a:ext uri="{FF2B5EF4-FFF2-40B4-BE49-F238E27FC236}">
                <a16:creationId xmlns:a16="http://schemas.microsoft.com/office/drawing/2014/main" id="{8F2C67AD-AEC9-0502-7A3B-E0B6E184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438" y="722480"/>
            <a:ext cx="9556750" cy="360362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Impact of number of UEs per Cell</a:t>
            </a:r>
            <a:br>
              <a:rPr lang="en-US" dirty="0"/>
            </a:br>
            <a:endParaRPr lang="tr-TR" dirty="0"/>
          </a:p>
        </p:txBody>
      </p:sp>
      <p:pic>
        <p:nvPicPr>
          <p:cNvPr id="7" name="Resim 6" descr="metin, diyagram, ekran görüntüsü, daire içeren bir resim&#10;&#10;Açıklama otomatik olarak oluşturuldu">
            <a:extLst>
              <a:ext uri="{FF2B5EF4-FFF2-40B4-BE49-F238E27FC236}">
                <a16:creationId xmlns:a16="http://schemas.microsoft.com/office/drawing/2014/main" id="{6E68AC70-C7D1-8A1E-C4C0-8E7245D07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1913" y="2172256"/>
            <a:ext cx="5369483" cy="2513487"/>
          </a:xfrm>
          <a:prstGeom prst="rect">
            <a:avLst/>
          </a:prstGeom>
        </p:spPr>
      </p:pic>
      <p:sp>
        <p:nvSpPr>
          <p:cNvPr id="10" name="Ok: Sağ 9">
            <a:extLst>
              <a:ext uri="{FF2B5EF4-FFF2-40B4-BE49-F238E27FC236}">
                <a16:creationId xmlns:a16="http://schemas.microsoft.com/office/drawing/2014/main" id="{B0E81261-7786-1431-C6AC-616D0AFCAB7E}"/>
              </a:ext>
            </a:extLst>
          </p:cNvPr>
          <p:cNvSpPr/>
          <p:nvPr/>
        </p:nvSpPr>
        <p:spPr>
          <a:xfrm>
            <a:off x="5720080" y="3200400"/>
            <a:ext cx="711200" cy="2286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pic>
        <p:nvPicPr>
          <p:cNvPr id="12" name="Resim 11" descr="metin, diyagram, daire, ekran görüntüsü içeren bir resim&#10;&#10;Açıklama otomatik olarak oluşturuldu">
            <a:extLst>
              <a:ext uri="{FF2B5EF4-FFF2-40B4-BE49-F238E27FC236}">
                <a16:creationId xmlns:a16="http://schemas.microsoft.com/office/drawing/2014/main" id="{B71E8C26-CD14-E75F-3749-80EC1AE27E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988" y="2129675"/>
            <a:ext cx="5143459" cy="2552558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AAFFA5F-ECAA-BF1B-F08C-0956D4595CCF}"/>
              </a:ext>
            </a:extLst>
          </p:cNvPr>
          <p:cNvSpPr txBox="1"/>
          <p:nvPr/>
        </p:nvSpPr>
        <p:spPr>
          <a:xfrm>
            <a:off x="4104640" y="5159009"/>
            <a:ext cx="4409440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en-US" b="0" i="0" dirty="0">
                <a:effectLst/>
                <a:latin typeface="Arial" panose="020B0604020202020204" pitchFamily="34" charset="0"/>
              </a:rPr>
              <a:t>(UE positions on x-axis is set to 1900)</a:t>
            </a:r>
            <a:endParaRPr lang="tr-TR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8151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3993A195-7F38-F7E0-9DA5-55158F202C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18</a:t>
            </a:fld>
            <a:endParaRPr lang="en-DE"/>
          </a:p>
        </p:txBody>
      </p:sp>
      <p:pic>
        <p:nvPicPr>
          <p:cNvPr id="6" name="Resim 5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8AB15EF9-081E-1BD0-3237-A7AA64B7F9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790" y="1371018"/>
            <a:ext cx="5114690" cy="2057982"/>
          </a:xfrm>
          <a:prstGeom prst="rect">
            <a:avLst/>
          </a:prstGeom>
        </p:spPr>
      </p:pic>
      <p:pic>
        <p:nvPicPr>
          <p:cNvPr id="8" name="Resim 7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BF1E4DE9-8D1A-7D2C-76E7-0EA6234521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2320" y="3896852"/>
            <a:ext cx="6089084" cy="2545080"/>
          </a:xfrm>
          <a:prstGeom prst="rect">
            <a:avLst/>
          </a:prstGeom>
        </p:spPr>
      </p:pic>
      <p:sp>
        <p:nvSpPr>
          <p:cNvPr id="10" name="Başlık 9">
            <a:extLst>
              <a:ext uri="{FF2B5EF4-FFF2-40B4-BE49-F238E27FC236}">
                <a16:creationId xmlns:a16="http://schemas.microsoft.com/office/drawing/2014/main" id="{4C96282A-39D7-2BAF-2EC3-CB606A900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569" y="600319"/>
            <a:ext cx="9556587" cy="360000"/>
          </a:xfrm>
        </p:spPr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Impact of number of UEs per Cell</a:t>
            </a:r>
            <a:br>
              <a:rPr lang="en-US" dirty="0"/>
            </a:b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7E85FB56-143D-8E66-1DCD-97BFA12D50C5}"/>
              </a:ext>
            </a:extLst>
          </p:cNvPr>
          <p:cNvSpPr txBox="1"/>
          <p:nvPr/>
        </p:nvSpPr>
        <p:spPr>
          <a:xfrm>
            <a:off x="5491480" y="1371018"/>
            <a:ext cx="6830764" cy="175432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Up to 15 UEs, due to unused resources we observe an increase in achieved cell throughput. </a:t>
            </a: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285750" indent="-285750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However, as the number of UEs continue to grow, the resources are no longer sufficient hence throughput</a:t>
            </a:r>
            <a:r>
              <a:rPr lang="en-US" dirty="0">
                <a:latin typeface="+mn-lt"/>
                <a:cs typeface="+mn-cs"/>
              </a:rPr>
              <a:t> starts to decline.</a:t>
            </a:r>
            <a:endParaRPr lang="tr-TR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7" name="Metin kutusu 26">
            <a:extLst>
              <a:ext uri="{FF2B5EF4-FFF2-40B4-BE49-F238E27FC236}">
                <a16:creationId xmlns:a16="http://schemas.microsoft.com/office/drawing/2014/main" id="{AE1A1821-4311-62CC-1F07-471F67209B17}"/>
              </a:ext>
            </a:extLst>
          </p:cNvPr>
          <p:cNvSpPr txBox="1"/>
          <p:nvPr/>
        </p:nvSpPr>
        <p:spPr>
          <a:xfrm>
            <a:off x="376790" y="4563653"/>
            <a:ext cx="5370786" cy="92333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We do not see a consistent correlation between number of UEs per cell and the resulted Jains fairness index</a:t>
            </a:r>
          </a:p>
        </p:txBody>
      </p:sp>
    </p:spTree>
    <p:extLst>
      <p:ext uri="{BB962C8B-B14F-4D97-AF65-F5344CB8AC3E}">
        <p14:creationId xmlns:p14="http://schemas.microsoft.com/office/powerpoint/2010/main" val="30531431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F0660BBE-0170-8D62-817E-432B2C6328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19</a:t>
            </a:fld>
            <a:endParaRPr lang="en-DE"/>
          </a:p>
        </p:txBody>
      </p:sp>
      <p:pic>
        <p:nvPicPr>
          <p:cNvPr id="6" name="Resim 5" descr="metin, diyagram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E1855389-4CF8-8569-DCC8-66B6B82F4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80" y="1367088"/>
            <a:ext cx="6613887" cy="2939506"/>
          </a:xfrm>
          <a:prstGeom prst="rect">
            <a:avLst/>
          </a:prstGeom>
        </p:spPr>
      </p:pic>
      <p:sp>
        <p:nvSpPr>
          <p:cNvPr id="7" name="Başlık 9">
            <a:extLst>
              <a:ext uri="{FF2B5EF4-FFF2-40B4-BE49-F238E27FC236}">
                <a16:creationId xmlns:a16="http://schemas.microsoft.com/office/drawing/2014/main" id="{0C7AA918-FF99-90E7-8682-8335F6375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249" y="742559"/>
            <a:ext cx="9556587" cy="360000"/>
          </a:xfrm>
        </p:spPr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b="0" i="0" dirty="0">
                <a:effectLst/>
                <a:latin typeface="Arial" panose="020B0604020202020204" pitchFamily="34" charset="0"/>
              </a:rPr>
              <a:t> of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Subcarriers</a:t>
            </a:r>
            <a:r>
              <a:rPr lang="tr-TR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Spacing</a:t>
            </a:r>
            <a:br>
              <a:rPr lang="tr-TR" dirty="0"/>
            </a:br>
            <a:endParaRPr lang="tr-TR" dirty="0"/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A3D0492B-06E7-F901-3E09-84078D6889A1}"/>
              </a:ext>
            </a:extLst>
          </p:cNvPr>
          <p:cNvSpPr txBox="1"/>
          <p:nvPr/>
        </p:nvSpPr>
        <p:spPr>
          <a:xfrm>
            <a:off x="6576843" y="1451697"/>
            <a:ext cx="5399953" cy="156966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Larger subcarrier spacing supports higher-frequency bands, along with a shorter symbol duration, enabling faster data transmission. </a:t>
            </a:r>
          </a:p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1600" dirty="0">
              <a:latin typeface="Arial" panose="020B0604020202020204" pitchFamily="34" charset="0"/>
            </a:endParaRPr>
          </a:p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Also, a bigger subcarrier spacing is also less likely to have interference but also has less resources. </a:t>
            </a:r>
            <a:endParaRPr lang="tr-TR" sz="16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D14C440A-6EBE-ED47-66EA-00ABD77D9A39}"/>
              </a:ext>
            </a:extLst>
          </p:cNvPr>
          <p:cNvSpPr txBox="1"/>
          <p:nvPr/>
        </p:nvSpPr>
        <p:spPr>
          <a:xfrm>
            <a:off x="756745" y="4567177"/>
            <a:ext cx="9469821" cy="132343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At UE x-axis position 1900, there is little interference. Hence with increased sub-carrier spacing, we observe a slight increase in downlink throughput, but uplink throughput fluctuated</a:t>
            </a:r>
          </a:p>
          <a:p>
            <a:pPr algn="l">
              <a:buClr>
                <a:srgbClr val="0070C0"/>
              </a:buClr>
            </a:pPr>
            <a:endParaRPr lang="en-US" sz="1600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At UE x-axis position 2100, Both uplink and downlink throughputs decrease with the increasing subcarrier spacing due to increased interference level</a:t>
            </a:r>
            <a:endParaRPr lang="tr-TR" sz="16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8249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A9DE9000-0D75-6E3C-A83F-87B1D22AD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700" dirty="0" err="1"/>
              <a:t>Why</a:t>
            </a:r>
            <a:r>
              <a:rPr lang="de-DE" sz="1700" dirty="0"/>
              <a:t> Time/Phase </a:t>
            </a:r>
            <a:r>
              <a:rPr lang="de-DE" sz="1700" dirty="0" err="1"/>
              <a:t>Synchronization</a:t>
            </a:r>
            <a:r>
              <a:rPr lang="de-DE" sz="1700" dirty="0"/>
              <a:t> </a:t>
            </a:r>
            <a:r>
              <a:rPr lang="de-DE" sz="1700" dirty="0" err="1"/>
              <a:t>is</a:t>
            </a:r>
            <a:r>
              <a:rPr lang="de-DE" sz="1700" dirty="0"/>
              <a:t> </a:t>
            </a:r>
            <a:r>
              <a:rPr lang="de-DE" sz="1700" dirty="0" err="1"/>
              <a:t>Neccessary</a:t>
            </a:r>
            <a:endParaRPr lang="de-DE" sz="1700" dirty="0"/>
          </a:p>
          <a:p>
            <a:pPr marL="342900" indent="-342900">
              <a:buFont typeface="+mj-lt"/>
              <a:buAutoNum type="arabicPeriod"/>
            </a:pPr>
            <a:r>
              <a:rPr lang="de-DE" sz="1700" dirty="0" err="1"/>
              <a:t>Causes</a:t>
            </a:r>
            <a:r>
              <a:rPr lang="de-DE" sz="1700" dirty="0"/>
              <a:t> </a:t>
            </a:r>
            <a:r>
              <a:rPr lang="de-DE" sz="1700" dirty="0" err="1"/>
              <a:t>of</a:t>
            </a:r>
            <a:r>
              <a:rPr lang="de-DE" sz="1700" dirty="0"/>
              <a:t> Time/Phase Offset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700" dirty="0" err="1"/>
              <a:t>Interference</a:t>
            </a:r>
            <a:r>
              <a:rPr lang="de-DE" sz="1700" dirty="0"/>
              <a:t> in 5G TDD Systems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Downlink to Uplink Switching Point (BS2BS)</a:t>
            </a:r>
            <a:r>
              <a:rPr lang="de-DE" sz="1400" dirty="0"/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Uplink to Downlink Switching Point (BS2BS)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e-DE" sz="1400" dirty="0"/>
              <a:t>UE2UE </a:t>
            </a:r>
            <a:r>
              <a:rPr lang="de-DE" sz="1400" dirty="0" err="1"/>
              <a:t>Interference</a:t>
            </a:r>
            <a:endParaRPr lang="de-DE" sz="1400" dirty="0"/>
          </a:p>
          <a:p>
            <a:pPr marL="342900" indent="-342900">
              <a:buFont typeface="+mj-lt"/>
              <a:buAutoNum type="arabicPeriod"/>
            </a:pPr>
            <a:r>
              <a:rPr lang="de-DE" sz="1700" dirty="0"/>
              <a:t>Goal </a:t>
            </a:r>
            <a:r>
              <a:rPr lang="de-DE" sz="1700" dirty="0" err="1"/>
              <a:t>of</a:t>
            </a:r>
            <a:r>
              <a:rPr lang="de-DE" sz="1700" dirty="0"/>
              <a:t> </a:t>
            </a:r>
            <a:r>
              <a:rPr lang="de-DE" sz="1700" dirty="0" err="1"/>
              <a:t>the</a:t>
            </a:r>
            <a:r>
              <a:rPr lang="de-DE" sz="1700" dirty="0"/>
              <a:t> </a:t>
            </a:r>
            <a:r>
              <a:rPr lang="de-DE" sz="1700" dirty="0" err="1"/>
              <a:t>Internship</a:t>
            </a:r>
            <a:endParaRPr lang="de-DE" sz="1700" dirty="0"/>
          </a:p>
          <a:p>
            <a:pPr marL="342900" indent="-342900">
              <a:buFont typeface="+mj-lt"/>
              <a:buAutoNum type="arabicPeriod"/>
            </a:pPr>
            <a:r>
              <a:rPr lang="en-US" sz="1700" b="0" i="0" dirty="0">
                <a:solidFill>
                  <a:srgbClr val="212121"/>
                </a:solidFill>
                <a:effectLst/>
                <a:latin typeface="Roboto" panose="02000000000000000000" pitchFamily="2" charset="0"/>
              </a:rPr>
              <a:t>Aggressor-Victim Models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700" dirty="0"/>
              <a:t>Simulation Setup</a:t>
            </a:r>
          </a:p>
          <a:p>
            <a:pPr marL="342900" indent="-342900">
              <a:buFont typeface="+mj-lt"/>
              <a:buAutoNum type="arabicPeriod"/>
            </a:pPr>
            <a:r>
              <a:rPr lang="de-DE" sz="1700" dirty="0" err="1"/>
              <a:t>Results</a:t>
            </a:r>
            <a:endParaRPr lang="de-DE" sz="17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tr-TR" sz="1500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sz="1500" b="0" i="0" dirty="0">
                <a:effectLst/>
                <a:latin typeface="Arial" panose="020B0604020202020204" pitchFamily="34" charset="0"/>
              </a:rPr>
              <a:t> of UE </a:t>
            </a:r>
            <a:r>
              <a:rPr lang="tr-TR" sz="1500" b="0" i="0" dirty="0" err="1">
                <a:effectLst/>
                <a:latin typeface="Arial" panose="020B0604020202020204" pitchFamily="34" charset="0"/>
              </a:rPr>
              <a:t>Positions</a:t>
            </a:r>
            <a:endParaRPr lang="de-DE" sz="1500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1500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sz="1500" b="0" i="0" dirty="0">
                <a:effectLst/>
                <a:latin typeface="Arial" panose="020B0604020202020204" pitchFamily="34" charset="0"/>
              </a:rPr>
              <a:t> of </a:t>
            </a:r>
            <a:r>
              <a:rPr lang="de-DE" sz="1500" b="0" i="0" dirty="0" err="1">
                <a:effectLst/>
                <a:latin typeface="Arial" panose="020B0604020202020204" pitchFamily="34" charset="0"/>
              </a:rPr>
              <a:t>gNB</a:t>
            </a:r>
            <a:r>
              <a:rPr lang="tr-TR" sz="1500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sz="1500" b="0" i="0" dirty="0" err="1">
                <a:effectLst/>
                <a:latin typeface="Arial" panose="020B0604020202020204" pitchFamily="34" charset="0"/>
              </a:rPr>
              <a:t>Positions</a:t>
            </a:r>
            <a:endParaRPr lang="de-DE" sz="1500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1500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sz="1500" b="0" i="0" dirty="0">
                <a:effectLst/>
                <a:latin typeface="Arial" panose="020B0604020202020204" pitchFamily="34" charset="0"/>
              </a:rPr>
              <a:t> of </a:t>
            </a:r>
            <a:r>
              <a:rPr lang="tr-TR" sz="1500" b="0" i="0" dirty="0" err="1">
                <a:effectLst/>
                <a:latin typeface="Arial" panose="020B0604020202020204" pitchFamily="34" charset="0"/>
              </a:rPr>
              <a:t>Bandwidth</a:t>
            </a:r>
            <a:endParaRPr lang="de-DE" sz="1500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0" i="0" dirty="0">
                <a:effectLst/>
                <a:latin typeface="Arial" panose="020B0604020202020204" pitchFamily="34" charset="0"/>
              </a:rPr>
              <a:t>Impact of number of UEs per Cell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1500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sz="1500" b="0" i="0" dirty="0">
                <a:effectLst/>
                <a:latin typeface="Arial" panose="020B0604020202020204" pitchFamily="34" charset="0"/>
              </a:rPr>
              <a:t> of </a:t>
            </a:r>
            <a:r>
              <a:rPr lang="tr-TR" sz="1500" b="0" i="0" dirty="0" err="1">
                <a:effectLst/>
                <a:latin typeface="Arial" panose="020B0604020202020204" pitchFamily="34" charset="0"/>
              </a:rPr>
              <a:t>Subcarriers</a:t>
            </a:r>
            <a:r>
              <a:rPr lang="tr-TR" sz="1500" b="0" i="0" dirty="0">
                <a:effectLst/>
                <a:latin typeface="Arial" panose="020B0604020202020204" pitchFamily="34" charset="0"/>
              </a:rPr>
              <a:t> </a:t>
            </a:r>
            <a:r>
              <a:rPr lang="tr-TR" sz="1500" b="0" i="0" dirty="0" err="1">
                <a:effectLst/>
                <a:latin typeface="Arial" panose="020B0604020202020204" pitchFamily="34" charset="0"/>
              </a:rPr>
              <a:t>Spacing</a:t>
            </a:r>
            <a:endParaRPr lang="de-DE" sz="1500" b="0" i="0" dirty="0">
              <a:effectLst/>
              <a:latin typeface="Arial" panose="020B0604020202020204" pitchFamily="34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tr-TR" sz="1500" b="1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sz="1500" b="1" i="0" dirty="0">
                <a:effectLst/>
                <a:latin typeface="Arial" panose="020B0604020202020204" pitchFamily="34" charset="0"/>
              </a:rPr>
              <a:t> of Time </a:t>
            </a:r>
            <a:r>
              <a:rPr lang="tr-TR" sz="1500" b="1" i="0" dirty="0" err="1">
                <a:effectLst/>
                <a:latin typeface="Arial" panose="020B0604020202020204" pitchFamily="34" charset="0"/>
              </a:rPr>
              <a:t>Synchronization</a:t>
            </a:r>
            <a:endParaRPr lang="de-DE" sz="1500" dirty="0"/>
          </a:p>
          <a:p>
            <a:pPr marL="342900" indent="-342900">
              <a:buFont typeface="+mj-lt"/>
              <a:buAutoNum type="arabicPeriod"/>
            </a:pPr>
            <a:r>
              <a:rPr lang="de-DE" sz="1700" dirty="0" err="1"/>
              <a:t>Conclusion</a:t>
            </a:r>
            <a:endParaRPr lang="de-DE" sz="1700" dirty="0"/>
          </a:p>
          <a:p>
            <a:pPr marL="179388" lvl="1" indent="0">
              <a:buNone/>
            </a:pPr>
            <a:endParaRPr lang="de-DE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3590C028-5AA6-7E3A-E495-437BCE00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DDB31EB0-CAAF-6386-C2A2-0E5B246F8D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54995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 descr="metin, ekran görüntüsü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5E75D225-239A-B2CA-CB85-79F6D3BBE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75" y="3751839"/>
            <a:ext cx="6271803" cy="2690093"/>
          </a:xfrm>
          <a:prstGeom prst="rect">
            <a:avLst/>
          </a:prstGeo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EBF20F7E-F0BF-9D12-4C6A-B56CBEC0A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590400"/>
            <a:ext cx="9556587" cy="360000"/>
          </a:xfrm>
        </p:spPr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b="0" i="0" dirty="0">
                <a:effectLst/>
                <a:latin typeface="Arial" panose="020B0604020202020204" pitchFamily="34" charset="0"/>
              </a:rPr>
              <a:t> of Time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Synchronization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882551CF-5ADC-8EB0-1CC3-05758C92CA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20</a:t>
            </a:fld>
            <a:endParaRPr lang="en-DE"/>
          </a:p>
        </p:txBody>
      </p:sp>
      <p:pic>
        <p:nvPicPr>
          <p:cNvPr id="10" name="Resim 9" descr="metin, ekran görüntüsü, diyagram, çizgi içeren bir resim&#10;&#10;Açıklama otomatik olarak oluşturuldu">
            <a:extLst>
              <a:ext uri="{FF2B5EF4-FFF2-40B4-BE49-F238E27FC236}">
                <a16:creationId xmlns:a16="http://schemas.microsoft.com/office/drawing/2014/main" id="{93636D22-F0E6-8137-D901-6561595BB9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9" y="1406405"/>
            <a:ext cx="4915050" cy="2022596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87FE86AA-4EC4-D6ED-FBDD-3DE382565649}"/>
              </a:ext>
            </a:extLst>
          </p:cNvPr>
          <p:cNvSpPr txBox="1"/>
          <p:nvPr/>
        </p:nvSpPr>
        <p:spPr>
          <a:xfrm>
            <a:off x="5506720" y="1597729"/>
            <a:ext cx="6380480" cy="160043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With increased time offset, we would expect decline in cell performance, yet the results of the simulation is not consistent with the expected outcome</a:t>
            </a:r>
          </a:p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Arial" panose="020B0604020202020204" pitchFamily="34" charset="0"/>
            </a:endParaRPr>
          </a:p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400" b="0" i="0" dirty="0">
                <a:effectLst/>
                <a:latin typeface="Arial" panose="020B0604020202020204" pitchFamily="34" charset="0"/>
              </a:rPr>
              <a:t>Only beyond 100 </a:t>
            </a:r>
            <a:r>
              <a:rPr lang="en-US" sz="1400" b="0" i="0" dirty="0" err="1">
                <a:effectLst/>
                <a:latin typeface="Courier New" panose="02070309020205020404" pitchFamily="49" charset="0"/>
              </a:rPr>
              <a:t>μ</a:t>
            </a:r>
            <a:r>
              <a:rPr lang="en-US" sz="1400" b="0" i="0" dirty="0" err="1">
                <a:effectLst/>
                <a:latin typeface="Arial" panose="020B0604020202020204" pitchFamily="34" charset="0"/>
              </a:rPr>
              <a:t>s</a:t>
            </a:r>
            <a:r>
              <a:rPr lang="en-US" sz="1400" b="0" i="0" dirty="0">
                <a:effectLst/>
                <a:latin typeface="Arial" panose="020B0604020202020204" pitchFamily="34" charset="0"/>
              </a:rPr>
              <a:t> offset, the uplink throughput decreases but this offset for TDD systems in 5G is not practical since it is much beyond the requirements mentioned in the Recommendation </a:t>
            </a:r>
            <a:r>
              <a:rPr lang="tr-TR" sz="1400" b="0" i="0" dirty="0">
                <a:effectLst/>
                <a:latin typeface="Arial" panose="020B0604020202020204" pitchFamily="34" charset="0"/>
              </a:rPr>
              <a:t>G.8271/Y.1366 </a:t>
            </a:r>
            <a:endParaRPr lang="tr-TR" sz="14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BD22C42-5F62-A4E1-C26E-D4423391CEA1}"/>
              </a:ext>
            </a:extLst>
          </p:cNvPr>
          <p:cNvSpPr txBox="1"/>
          <p:nvPr/>
        </p:nvSpPr>
        <p:spPr>
          <a:xfrm>
            <a:off x="405831" y="3797575"/>
            <a:ext cx="5168453" cy="224676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T</a:t>
            </a:r>
            <a:r>
              <a:rPr lang="en-US" sz="1400" b="0" i="0" dirty="0">
                <a:effectLst/>
                <a:latin typeface="+mn-lt"/>
              </a:rPr>
              <a:t>ime offset for PDSCH</a:t>
            </a:r>
            <a:r>
              <a:rPr lang="tr-TR" sz="1400" b="0" i="0" dirty="0">
                <a:effectLst/>
                <a:latin typeface="+mn-lt"/>
              </a:rPr>
              <a:t>(</a:t>
            </a:r>
            <a:r>
              <a:rPr lang="tr-TR" sz="1400" b="0" i="0" dirty="0" err="1">
                <a:effectLst/>
                <a:latin typeface="+mn-lt"/>
              </a:rPr>
              <a:t>Physical</a:t>
            </a:r>
            <a:r>
              <a:rPr lang="tr-TR" sz="1400" b="0" i="0" dirty="0">
                <a:effectLst/>
                <a:latin typeface="+mn-lt"/>
              </a:rPr>
              <a:t> Data </a:t>
            </a:r>
            <a:r>
              <a:rPr lang="tr-TR" sz="1400" b="0" i="0" dirty="0" err="1">
                <a:effectLst/>
                <a:latin typeface="+mn-lt"/>
              </a:rPr>
              <a:t>Shared</a:t>
            </a:r>
            <a:r>
              <a:rPr lang="tr-TR" sz="1400" b="0" i="0" dirty="0">
                <a:effectLst/>
                <a:latin typeface="+mn-lt"/>
              </a:rPr>
              <a:t> Channel)</a:t>
            </a:r>
            <a:r>
              <a:rPr lang="en-US" sz="1400" b="0" i="0" dirty="0">
                <a:effectLst/>
                <a:latin typeface="+mn-lt"/>
              </a:rPr>
              <a:t> packets: Same effect on the cell performance with first </a:t>
            </a:r>
            <a:r>
              <a:rPr lang="en-US" sz="1400" b="0" i="0" dirty="0" err="1">
                <a:effectLst/>
                <a:latin typeface="+mn-lt"/>
              </a:rPr>
              <a:t>scenerio</a:t>
            </a:r>
            <a:r>
              <a:rPr lang="en-US" sz="1400" dirty="0">
                <a:latin typeface="+mn-lt"/>
              </a:rPr>
              <a:t> </a:t>
            </a:r>
            <a:r>
              <a:rPr lang="en-US" sz="1400" b="0" i="0" dirty="0">
                <a:effectLst/>
                <a:latin typeface="+mn-lt"/>
              </a:rPr>
              <a:t>except the 10 </a:t>
            </a:r>
            <a:r>
              <a:rPr lang="en-US" sz="1400" b="0" i="0" dirty="0" err="1">
                <a:effectLst/>
                <a:latin typeface="+mn-lt"/>
              </a:rPr>
              <a:t>μs</a:t>
            </a:r>
            <a:r>
              <a:rPr lang="en-US" sz="1400" b="0" i="0" dirty="0">
                <a:effectLst/>
                <a:latin typeface="+mn-lt"/>
              </a:rPr>
              <a:t> time offset</a:t>
            </a:r>
            <a:br>
              <a:rPr lang="en-US" sz="1400" b="0" i="0" dirty="0">
                <a:effectLst/>
                <a:latin typeface="+mn-lt"/>
              </a:rPr>
            </a:br>
            <a:endParaRPr lang="en-US" sz="1400" b="0" i="0" dirty="0">
              <a:effectLst/>
              <a:latin typeface="+mn-lt"/>
            </a:endParaRPr>
          </a:p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400" b="0" i="0" dirty="0">
                <a:effectLst/>
                <a:latin typeface="+mn-lt"/>
              </a:rPr>
              <a:t>Offset for CSI-RS</a:t>
            </a:r>
            <a:r>
              <a:rPr lang="tr-TR" sz="1400" b="0" i="0" dirty="0">
                <a:effectLst/>
                <a:latin typeface="+mn-lt"/>
              </a:rPr>
              <a:t> </a:t>
            </a:r>
            <a:r>
              <a:rPr lang="de-DE" sz="1400" b="0" i="0" dirty="0">
                <a:effectLst/>
                <a:latin typeface="+mn-lt"/>
              </a:rPr>
              <a:t>(</a:t>
            </a:r>
            <a:r>
              <a:rPr lang="tr-TR" sz="1400" b="0" i="0" dirty="0">
                <a:effectLst/>
                <a:latin typeface="+mn-lt"/>
              </a:rPr>
              <a:t>Channel Start Information Reference </a:t>
            </a:r>
            <a:r>
              <a:rPr lang="tr-TR" sz="1400" b="0" i="0" dirty="0" err="1">
                <a:effectLst/>
                <a:latin typeface="+mn-lt"/>
              </a:rPr>
              <a:t>Signal</a:t>
            </a:r>
            <a:r>
              <a:rPr lang="de-DE" sz="1400" b="0" i="0" dirty="0">
                <a:effectLst/>
                <a:latin typeface="+mn-lt"/>
              </a:rPr>
              <a:t>)</a:t>
            </a:r>
            <a:r>
              <a:rPr lang="en-US" sz="1400" b="0" i="0" dirty="0">
                <a:effectLst/>
                <a:latin typeface="+mn-lt"/>
              </a:rPr>
              <a:t> Packets: The results are not consistent. </a:t>
            </a:r>
          </a:p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endParaRPr lang="en-US" sz="1400" dirty="0">
              <a:latin typeface="+mn-lt"/>
            </a:endParaRPr>
          </a:p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1400" dirty="0">
                <a:latin typeface="+mn-lt"/>
              </a:rPr>
              <a:t>D</a:t>
            </a:r>
            <a:r>
              <a:rPr lang="en-US" sz="1400" b="0" i="0" dirty="0">
                <a:effectLst/>
                <a:latin typeface="+mn-lt"/>
              </a:rPr>
              <a:t>rastic increase in uplink throughput with 100 </a:t>
            </a:r>
            <a:r>
              <a:rPr lang="en-US" sz="1400" b="0" i="0" dirty="0" err="1">
                <a:effectLst/>
                <a:latin typeface="+mn-lt"/>
              </a:rPr>
              <a:t>μs</a:t>
            </a:r>
            <a:r>
              <a:rPr lang="en-US" sz="1400" b="0" i="0" dirty="0">
                <a:effectLst/>
                <a:latin typeface="+mn-lt"/>
              </a:rPr>
              <a:t> offset </a:t>
            </a:r>
            <a:r>
              <a:rPr lang="en-US" sz="1400" b="0" i="0" dirty="0" err="1">
                <a:effectLst/>
                <a:latin typeface="+mn-lt"/>
              </a:rPr>
              <a:t>appliead</a:t>
            </a:r>
            <a:r>
              <a:rPr lang="en-US" sz="1400" b="0" i="0" dirty="0">
                <a:effectLst/>
                <a:latin typeface="+mn-lt"/>
              </a:rPr>
              <a:t> to CSI-RS packets compared to PDSCH offset, which is beyond practical offset range</a:t>
            </a:r>
            <a:endParaRPr lang="tr-TR" sz="1400" b="0" i="0" u="none" strike="noStrike" kern="120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42835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50FE8F8-8D23-64D2-446D-D1266A6C6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9" y="928246"/>
            <a:ext cx="11490112" cy="500150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While the requirements of time synchronization are clearly laid out by ITU-G8271, the exact effect of different time offsets on 5G NR TDD at the application layer remains an open question in this field</a:t>
            </a:r>
          </a:p>
          <a:p>
            <a:endParaRPr lang="en-US" dirty="0"/>
          </a:p>
          <a:p>
            <a:r>
              <a:rPr lang="en-US" dirty="0"/>
              <a:t>Based on 5G toolbox from </a:t>
            </a:r>
            <a:r>
              <a:rPr lang="en-US" dirty="0" err="1"/>
              <a:t>mathworks</a:t>
            </a:r>
            <a:r>
              <a:rPr lang="en-US" dirty="0"/>
              <a:t>, we created a testing framework for the time synchronization in a 5G NR TDD setting</a:t>
            </a:r>
          </a:p>
          <a:p>
            <a:pPr marL="0" indent="0">
              <a:buNone/>
            </a:pPr>
            <a:endParaRPr lang="en-US" dirty="0"/>
          </a:p>
          <a:p>
            <a:r>
              <a:rPr lang="de-DE" dirty="0"/>
              <a:t>The lack </a:t>
            </a:r>
            <a:r>
              <a:rPr lang="de-DE" dirty="0" err="1"/>
              <a:t>of</a:t>
            </a:r>
            <a:r>
              <a:rPr lang="de-DE" dirty="0"/>
              <a:t> UE2UE </a:t>
            </a:r>
            <a:r>
              <a:rPr lang="de-DE" dirty="0" err="1"/>
              <a:t>interference</a:t>
            </a:r>
            <a:r>
              <a:rPr lang="de-DE" dirty="0"/>
              <a:t>, </a:t>
            </a:r>
            <a:r>
              <a:rPr lang="de-DE" dirty="0" err="1"/>
              <a:t>Cell-selection</a:t>
            </a:r>
            <a:r>
              <a:rPr lang="de-DE" dirty="0"/>
              <a:t> </a:t>
            </a:r>
            <a:r>
              <a:rPr lang="de-DE" dirty="0" err="1"/>
              <a:t>multipath</a:t>
            </a:r>
            <a:r>
              <a:rPr lang="de-DE" dirty="0"/>
              <a:t> </a:t>
            </a:r>
            <a:r>
              <a:rPr lang="de-DE" dirty="0" err="1"/>
              <a:t>implementations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prevent</a:t>
            </a:r>
            <a:r>
              <a:rPr lang="de-DE" dirty="0"/>
              <a:t> </a:t>
            </a:r>
            <a:r>
              <a:rPr lang="de-DE" dirty="0" err="1"/>
              <a:t>us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achieving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results</a:t>
            </a:r>
            <a:r>
              <a:rPr lang="de-DE" dirty="0"/>
              <a:t>, </a:t>
            </a:r>
            <a:r>
              <a:rPr lang="de-DE" dirty="0" err="1"/>
              <a:t>yet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framework</a:t>
            </a:r>
            <a:r>
              <a:rPr lang="de-DE" dirty="0"/>
              <a:t> </a:t>
            </a:r>
            <a:r>
              <a:rPr lang="de-DE" dirty="0" err="1"/>
              <a:t>proved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a </a:t>
            </a:r>
            <a:r>
              <a:rPr lang="de-DE" dirty="0" err="1"/>
              <a:t>useful</a:t>
            </a:r>
            <a:r>
              <a:rPr lang="de-DE" dirty="0"/>
              <a:t> and versatile </a:t>
            </a:r>
            <a:r>
              <a:rPr lang="de-DE" dirty="0" err="1"/>
              <a:t>base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research</a:t>
            </a:r>
            <a:endParaRPr lang="de-DE" dirty="0"/>
          </a:p>
          <a:p>
            <a:endParaRPr lang="en-US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1BBABAD7-C643-4283-E132-34238975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E0CA324-5A57-67C6-9C5D-1AEA0F5AF9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83938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A446DB-CFC9-4882-884E-94508B19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Listening!</a:t>
            </a:r>
            <a:endParaRPr lang="en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CFBE887-EDF0-4A5D-A139-4B838CB1EB6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2495520" y="1880280"/>
            <a:ext cx="3788640" cy="3788640"/>
          </a:xfrm>
          <a:prstGeom prst="rect">
            <a:avLst/>
          </a:prstGeom>
          <a:ln>
            <a:noFill/>
          </a:ln>
        </p:spPr>
      </p:pic>
      <p:sp>
        <p:nvSpPr>
          <p:cNvPr id="5" name="CustomShape 2">
            <a:extLst>
              <a:ext uri="{FF2B5EF4-FFF2-40B4-BE49-F238E27FC236}">
                <a16:creationId xmlns:a16="http://schemas.microsoft.com/office/drawing/2014/main" id="{EE532DE4-82A8-440A-9726-71A3835E27FD}"/>
              </a:ext>
            </a:extLst>
          </p:cNvPr>
          <p:cNvSpPr/>
          <p:nvPr/>
        </p:nvSpPr>
        <p:spPr>
          <a:xfrm>
            <a:off x="1882800" y="1276200"/>
            <a:ext cx="8421120" cy="4990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1800" b="0" strike="noStrike" spc="-1" dirty="0">
              <a:latin typeface="Arial"/>
            </a:endParaRPr>
          </a:p>
          <a:p>
            <a:pPr marL="720" algn="ctr">
              <a:lnSpc>
                <a:spcPct val="125000"/>
              </a:lnSpc>
              <a:buClr>
                <a:srgbClr val="0065BD"/>
              </a:buClr>
            </a:pPr>
            <a:r>
              <a:rPr lang="de-DE" sz="4000" b="0" strike="noStrike" spc="-1" dirty="0">
                <a:solidFill>
                  <a:srgbClr val="000000"/>
                </a:solidFill>
                <a:latin typeface="Arial"/>
              </a:rPr>
              <a:t>	Questions?</a:t>
            </a: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 dirty="0">
              <a:latin typeface="Arial"/>
            </a:endParaRPr>
          </a:p>
          <a:p>
            <a:pPr algn="ctr">
              <a:lnSpc>
                <a:spcPct val="125000"/>
              </a:lnSpc>
            </a:pPr>
            <a:endParaRPr lang="en-US" sz="4000" b="0" strike="noStrike" spc="-1" dirty="0">
              <a:latin typeface="Arial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E60BAB7-7443-4731-A835-F5FF62BD37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22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235424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7A60D498-DACE-2534-44D9-62388BA6F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5224" y="2815199"/>
            <a:ext cx="3961551" cy="360000"/>
          </a:xfrm>
        </p:spPr>
        <p:txBody>
          <a:bodyPr/>
          <a:lstStyle/>
          <a:p>
            <a:r>
              <a:rPr lang="de-DE" sz="4800" dirty="0"/>
              <a:t>APPENDIX</a:t>
            </a:r>
            <a:endParaRPr lang="tr-TR" sz="48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70BA6205-9A12-6CB1-7BF2-54B54190F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8123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, ekran görüntüsü, diyagram, paralel içeren bir resim&#10;&#10;Açıklama otomatik olarak oluşturuldu">
            <a:extLst>
              <a:ext uri="{FF2B5EF4-FFF2-40B4-BE49-F238E27FC236}">
                <a16:creationId xmlns:a16="http://schemas.microsoft.com/office/drawing/2014/main" id="{97F53FE3-1BA1-360C-CA3F-C8D74F6404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597" y="696595"/>
            <a:ext cx="10270610" cy="5464810"/>
          </a:xfrm>
        </p:spPr>
      </p:pic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1743620-DC4A-8381-F8F3-7D9504981A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24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72682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181F85A8-7B9D-4067-7F47-F793BBD4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68" y="590400"/>
            <a:ext cx="9556587" cy="360000"/>
          </a:xfrm>
        </p:spPr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b="0" i="0" dirty="0">
                <a:effectLst/>
                <a:latin typeface="Arial" panose="020B0604020202020204" pitchFamily="34" charset="0"/>
              </a:rPr>
              <a:t> of Transmit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Power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C99FE91-62A4-1D4A-52A6-1F76507301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25</a:t>
            </a:fld>
            <a:endParaRPr lang="en-DE"/>
          </a:p>
        </p:txBody>
      </p:sp>
      <p:pic>
        <p:nvPicPr>
          <p:cNvPr id="6" name="Resim 5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D7C9AC8E-B89A-C212-818E-A6BA5E807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368" y="2307980"/>
            <a:ext cx="10233946" cy="3542520"/>
          </a:xfrm>
          <a:prstGeom prst="rect">
            <a:avLst/>
          </a:prstGeom>
        </p:spPr>
      </p:pic>
      <p:sp>
        <p:nvSpPr>
          <p:cNvPr id="10" name="Metin kutusu 9">
            <a:extLst>
              <a:ext uri="{FF2B5EF4-FFF2-40B4-BE49-F238E27FC236}">
                <a16:creationId xmlns:a16="http://schemas.microsoft.com/office/drawing/2014/main" id="{D0452C70-B877-21C5-6DD8-058B26B2ABA5}"/>
              </a:ext>
            </a:extLst>
          </p:cNvPr>
          <p:cNvSpPr txBox="1"/>
          <p:nvPr/>
        </p:nvSpPr>
        <p:spPr>
          <a:xfrm>
            <a:off x="4318000" y="5899754"/>
            <a:ext cx="3236784" cy="55399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/>
          <a:p>
            <a:pPr>
              <a:buClr>
                <a:srgbClr val="0070C0"/>
              </a:buClr>
            </a:pPr>
            <a:r>
              <a:rPr lang="en-US" b="0" i="0" dirty="0">
                <a:effectLst/>
                <a:latin typeface="Arial" panose="020B0604020202020204" pitchFamily="34" charset="0"/>
              </a:rPr>
              <a:t>(UE positions are set to 1900)</a:t>
            </a:r>
            <a:endParaRPr lang="tr-TR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l"/>
            <a:endParaRPr lang="tr-TR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D769A703-FEF1-F5DB-3E86-134C915FFC6E}"/>
              </a:ext>
            </a:extLst>
          </p:cNvPr>
          <p:cNvSpPr txBox="1"/>
          <p:nvPr/>
        </p:nvSpPr>
        <p:spPr>
          <a:xfrm>
            <a:off x="478368" y="1029026"/>
            <a:ext cx="8879840" cy="120032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b="0" i="0" dirty="0">
                <a:effectLst/>
                <a:latin typeface="Arial" panose="020B0604020202020204" pitchFamily="34" charset="0"/>
              </a:rPr>
              <a:t>Inconsistent behavior of achieved cell throughput with the increased transmit power. </a:t>
            </a:r>
          </a:p>
          <a:p>
            <a:pPr algn="l">
              <a:buClr>
                <a:srgbClr val="0070C0"/>
              </a:buClr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285750" indent="-2857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Arial" panose="020B0604020202020204" pitchFamily="34" charset="0"/>
              </a:rPr>
              <a:t>T</a:t>
            </a:r>
            <a:r>
              <a:rPr lang="en-US" b="0" i="0" dirty="0">
                <a:effectLst/>
                <a:latin typeface="Arial" panose="020B0604020202020204" pitchFamily="34" charset="0"/>
              </a:rPr>
              <a:t>he effect of transmit power on bit error rate can be considered negligible</a:t>
            </a:r>
            <a:endParaRPr lang="tr-TR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7613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A8BF38D6-150E-52B3-3A7A-97738B2E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1" y="689775"/>
            <a:ext cx="9556587" cy="360000"/>
          </a:xfrm>
        </p:spPr>
        <p:txBody>
          <a:bodyPr/>
          <a:lstStyle/>
          <a:p>
            <a:r>
              <a:rPr lang="tr-TR" b="0" i="0" dirty="0" err="1">
                <a:effectLst/>
                <a:latin typeface="Arial" panose="020B0604020202020204" pitchFamily="34" charset="0"/>
              </a:rPr>
              <a:t>Impact</a:t>
            </a:r>
            <a:r>
              <a:rPr lang="tr-TR" b="0" i="0" dirty="0">
                <a:effectLst/>
                <a:latin typeface="Arial" panose="020B0604020202020204" pitchFamily="34" charset="0"/>
              </a:rPr>
              <a:t> of Transmit </a:t>
            </a:r>
            <a:r>
              <a:rPr lang="tr-TR" b="0" i="0" dirty="0" err="1">
                <a:effectLst/>
                <a:latin typeface="Arial" panose="020B0604020202020204" pitchFamily="34" charset="0"/>
              </a:rPr>
              <a:t>Power</a:t>
            </a:r>
            <a:br>
              <a:rPr lang="tr-TR" dirty="0"/>
            </a:b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4E191BFB-D8A5-ECA2-90F7-7516587308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26</a:t>
            </a:fld>
            <a:endParaRPr lang="en-DE"/>
          </a:p>
        </p:txBody>
      </p:sp>
      <p:pic>
        <p:nvPicPr>
          <p:cNvPr id="5" name="Resim 4" descr="metin, ekran görüntüsü, çizgi, diyagram içeren bir resim&#10;&#10;Açıklama otomatik olarak oluşturuldu">
            <a:extLst>
              <a:ext uri="{FF2B5EF4-FFF2-40B4-BE49-F238E27FC236}">
                <a16:creationId xmlns:a16="http://schemas.microsoft.com/office/drawing/2014/main" id="{37C5914A-A44C-5AD4-9443-693CAA88A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0285" y="2351600"/>
            <a:ext cx="8634558" cy="3130160"/>
          </a:xfrm>
          <a:prstGeom prst="rect">
            <a:avLst/>
          </a:prstGeom>
        </p:spPr>
      </p:pic>
      <p:sp>
        <p:nvSpPr>
          <p:cNvPr id="6" name="Metin kutusu 5">
            <a:extLst>
              <a:ext uri="{FF2B5EF4-FFF2-40B4-BE49-F238E27FC236}">
                <a16:creationId xmlns:a16="http://schemas.microsoft.com/office/drawing/2014/main" id="{5BD5DEC3-B090-1795-F8BE-A78DBCA17A58}"/>
              </a:ext>
            </a:extLst>
          </p:cNvPr>
          <p:cNvSpPr txBox="1"/>
          <p:nvPr/>
        </p:nvSpPr>
        <p:spPr>
          <a:xfrm>
            <a:off x="2275839" y="5631355"/>
            <a:ext cx="9204510" cy="3693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>
              <a:buClr>
                <a:srgbClr val="0070C0"/>
              </a:buClr>
            </a:pPr>
            <a:r>
              <a:rPr lang="en-US" dirty="0">
                <a:latin typeface="Arial" panose="020B0604020202020204" pitchFamily="34" charset="0"/>
              </a:rPr>
              <a:t>(C</a:t>
            </a:r>
            <a:r>
              <a:rPr lang="en-US" b="0" i="0" dirty="0">
                <a:effectLst/>
                <a:latin typeface="Arial" panose="020B0604020202020204" pitchFamily="34" charset="0"/>
              </a:rPr>
              <a:t>ell of interest fixed to 18 dBm and UE positions are set to 2100)</a:t>
            </a:r>
            <a:endParaRPr lang="tr-TR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etin kutusu 1">
            <a:extLst>
              <a:ext uri="{FF2B5EF4-FFF2-40B4-BE49-F238E27FC236}">
                <a16:creationId xmlns:a16="http://schemas.microsoft.com/office/drawing/2014/main" id="{10A771AF-AD17-4B3A-8A1B-484B9ACC7424}"/>
              </a:ext>
            </a:extLst>
          </p:cNvPr>
          <p:cNvSpPr txBox="1"/>
          <p:nvPr/>
        </p:nvSpPr>
        <p:spPr>
          <a:xfrm>
            <a:off x="453880" y="1349055"/>
            <a:ext cx="10681479" cy="6463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marL="171450" indent="-171450" algn="l"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dirty="0">
                <a:latin typeface="+mn-lt"/>
                <a:cs typeface="+mn-cs"/>
              </a:rPr>
              <a:t>C</a:t>
            </a:r>
            <a:r>
              <a:rPr lang="en-US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hanging the transmit power of only the aggressor cell has no effect on the throughput despite the UEs of the victim cell being within the radius of the aggressor cell</a:t>
            </a:r>
            <a:endParaRPr lang="tr-TR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9776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E037128F-4FC9-CDD8-4863-2487780E3D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Connect time </a:t>
            </a:r>
            <a:r>
              <a:rPr lang="de-DE" dirty="0" err="1"/>
              <a:t>sync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interference</a:t>
            </a:r>
            <a:endParaRPr lang="de-DE" dirty="0"/>
          </a:p>
          <a:p>
            <a:r>
              <a:rPr lang="de-DE" dirty="0"/>
              <a:t>(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bandwidths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dont</a:t>
            </a:r>
            <a:r>
              <a:rPr lang="de-DE" dirty="0"/>
              <a:t> </a:t>
            </a:r>
            <a:r>
              <a:rPr lang="de-DE" dirty="0" err="1"/>
              <a:t>interfere</a:t>
            </a:r>
            <a:r>
              <a:rPr lang="de-DE" dirty="0"/>
              <a:t> so </a:t>
            </a:r>
            <a:r>
              <a:rPr lang="de-DE" dirty="0" err="1"/>
              <a:t>increasing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bw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 </a:t>
            </a:r>
            <a:r>
              <a:rPr lang="de-DE" dirty="0" err="1"/>
              <a:t>doesnt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an </a:t>
            </a:r>
            <a:r>
              <a:rPr lang="de-DE" dirty="0" err="1"/>
              <a:t>effect</a:t>
            </a:r>
            <a:r>
              <a:rPr lang="de-DE" dirty="0"/>
              <a:t>) </a:t>
            </a:r>
            <a:r>
              <a:rPr lang="de-DE" dirty="0">
                <a:sym typeface="Wingdings" panose="05000000000000000000" pitchFamily="2" charset="2"/>
              </a:rPr>
              <a:t> </a:t>
            </a:r>
            <a:r>
              <a:rPr lang="de-DE" dirty="0" err="1">
                <a:sym typeface="Wingdings" panose="05000000000000000000" pitchFamily="2" charset="2"/>
              </a:rPr>
              <a:t>dont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write</a:t>
            </a:r>
            <a:r>
              <a:rPr lang="de-DE" dirty="0">
                <a:sym typeface="Wingdings" panose="05000000000000000000" pitchFamily="2" charset="2"/>
              </a:rPr>
              <a:t> in </a:t>
            </a:r>
            <a:r>
              <a:rPr lang="de-DE" dirty="0" err="1">
                <a:sym typeface="Wingdings" panose="05000000000000000000" pitchFamily="2" charset="2"/>
              </a:rPr>
              <a:t>in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the</a:t>
            </a:r>
            <a:r>
              <a:rPr lang="de-DE" dirty="0">
                <a:sym typeface="Wingdings" panose="05000000000000000000" pitchFamily="2" charset="2"/>
              </a:rPr>
              <a:t> </a:t>
            </a:r>
            <a:r>
              <a:rPr lang="de-DE" dirty="0" err="1">
                <a:sym typeface="Wingdings" panose="05000000000000000000" pitchFamily="2" charset="2"/>
              </a:rPr>
              <a:t>slide</a:t>
            </a:r>
            <a:endParaRPr lang="de-DE" dirty="0">
              <a:sym typeface="Wingdings" panose="05000000000000000000" pitchFamily="2" charset="2"/>
            </a:endParaRPr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81AEB3E4-6755-3218-983A-E71ED1C1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5CF8CAE9-C2B2-EAF7-27CC-DDA55F9EFA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27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4276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5929DDE4-6EEB-ADA2-F907-A7711A17A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Synchronization errors at a single base station can lead to performance degradation of neighboring base stations 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This is due to the interference caused by the neighboring base station. Hence, in TDD systems, it is essential that base stations receive accurate synchronization</a:t>
            </a:r>
          </a:p>
          <a:p>
            <a:pPr marL="0" indent="0">
              <a:buNone/>
            </a:pPr>
            <a:endParaRPr lang="en-US" b="0" i="0" dirty="0">
              <a:effectLst/>
              <a:latin typeface="Arial" panose="020B0604020202020204" pitchFamily="34" charset="0"/>
            </a:endParaRPr>
          </a:p>
          <a:p>
            <a:r>
              <a:rPr lang="en-US" b="0" i="0" dirty="0">
                <a:effectLst/>
                <a:latin typeface="Arial" panose="020B0604020202020204" pitchFamily="34" charset="0"/>
              </a:rPr>
              <a:t>The time/phase synchronization requirements are outlined in the ITU Telecommunication Standardization Sector Recommendation </a:t>
            </a:r>
            <a:r>
              <a:rPr lang="tr-TR" b="0" i="0" dirty="0">
                <a:effectLst/>
                <a:latin typeface="Arial" panose="020B0604020202020204" pitchFamily="34" charset="0"/>
              </a:rPr>
              <a:t>G.8271/Y.1366 </a:t>
            </a:r>
            <a:endParaRPr lang="en-US" b="0" i="0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br>
              <a:rPr lang="en-US" dirty="0"/>
            </a:br>
            <a:endParaRPr lang="tr-TR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383251DB-8A3C-9289-54D6-70222074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Why</a:t>
            </a:r>
            <a:r>
              <a:rPr lang="de-DE" dirty="0"/>
              <a:t> Time/Phase </a:t>
            </a:r>
            <a:r>
              <a:rPr lang="de-DE" dirty="0" err="1"/>
              <a:t>Synchronization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Neccessary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0B6AA243-D02E-13EB-9BB9-C0C9C86ECE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3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25452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Resim 5" descr="metin, ekran görüntüsü, sayı, numara, yazı tipi içeren bir resim&#10;&#10;Açıklama otomatik olarak oluşturuldu">
            <a:extLst>
              <a:ext uri="{FF2B5EF4-FFF2-40B4-BE49-F238E27FC236}">
                <a16:creationId xmlns:a16="http://schemas.microsoft.com/office/drawing/2014/main" id="{3AB717CD-0919-7062-63FF-3ADF1E4ED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72968"/>
            <a:ext cx="9885680" cy="6463406"/>
          </a:xfrm>
          <a:prstGeom prst="rect">
            <a:avLst/>
          </a:prstGeom>
          <a:noFill/>
        </p:spPr>
      </p:pic>
      <p:sp>
        <p:nvSpPr>
          <p:cNvPr id="4" name="Slayt Numarası Yer Tutucusu 3" hidden="1">
            <a:extLst>
              <a:ext uri="{FF2B5EF4-FFF2-40B4-BE49-F238E27FC236}">
                <a16:creationId xmlns:a16="http://schemas.microsoft.com/office/drawing/2014/main" id="{5135C6E7-CDBF-0547-666C-8969E0AF6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fld id="{3DDDDC5A-1E83-41F2-AFB8-A073F3776F52}" type="slidenum">
              <a:rPr lang="en-DE" smtClean="0"/>
              <a:pPr>
                <a:spcAft>
                  <a:spcPts val="600"/>
                </a:spcAft>
              </a:pPr>
              <a:t>4</a:t>
            </a:fld>
            <a:endParaRPr lang="en-DE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Mürekkep 6">
                <a:extLst>
                  <a:ext uri="{FF2B5EF4-FFF2-40B4-BE49-F238E27FC236}">
                    <a16:creationId xmlns:a16="http://schemas.microsoft.com/office/drawing/2014/main" id="{975ADFEB-76AA-0EBA-CE36-695A7B959E6C}"/>
                  </a:ext>
                </a:extLst>
              </p14:cNvPr>
              <p14:cNvContentPartPr/>
              <p14:nvPr/>
            </p14:nvContentPartPr>
            <p14:xfrm>
              <a:off x="6298880" y="3321400"/>
              <a:ext cx="757440" cy="21600"/>
            </p14:xfrm>
          </p:contentPart>
        </mc:Choice>
        <mc:Fallback>
          <p:pic>
            <p:nvPicPr>
              <p:cNvPr id="7" name="Mürekkep 6">
                <a:extLst>
                  <a:ext uri="{FF2B5EF4-FFF2-40B4-BE49-F238E27FC236}">
                    <a16:creationId xmlns:a16="http://schemas.microsoft.com/office/drawing/2014/main" id="{975ADFEB-76AA-0EBA-CE36-695A7B959E6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45240" y="3213760"/>
                <a:ext cx="865080" cy="23724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Metin kutusu 8">
            <a:extLst>
              <a:ext uri="{FF2B5EF4-FFF2-40B4-BE49-F238E27FC236}">
                <a16:creationId xmlns:a16="http://schemas.microsoft.com/office/drawing/2014/main" id="{B13425B7-40CA-FD86-D8A9-3CD94F34CFC7}"/>
              </a:ext>
            </a:extLst>
          </p:cNvPr>
          <p:cNvSpPr txBox="1"/>
          <p:nvPr/>
        </p:nvSpPr>
        <p:spPr>
          <a:xfrm>
            <a:off x="8229600" y="6428652"/>
            <a:ext cx="2418080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fr-FR" sz="800" dirty="0"/>
              <a:t>Source: Rec. ITU-T G.8271/Y.1366 (03/2020)</a:t>
            </a:r>
            <a:endParaRPr lang="tr-TR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5345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11C92F82-70C1-3338-34C2-2006374F4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Time error accumulation in a chain of clocks (</a:t>
            </a:r>
            <a:r>
              <a:rPr lang="de-DE" dirty="0"/>
              <a:t>l</a:t>
            </a:r>
            <a:r>
              <a:rPr lang="tr-TR" dirty="0" err="1"/>
              <a:t>ocal</a:t>
            </a:r>
            <a:r>
              <a:rPr lang="tr-TR" dirty="0"/>
              <a:t> </a:t>
            </a:r>
            <a:r>
              <a:rPr lang="tr-TR" dirty="0" err="1"/>
              <a:t>oscillator</a:t>
            </a:r>
            <a:r>
              <a:rPr lang="tr-TR" dirty="0"/>
              <a:t> </a:t>
            </a:r>
            <a:r>
              <a:rPr lang="tr-TR" dirty="0" err="1"/>
              <a:t>phase</a:t>
            </a:r>
            <a:r>
              <a:rPr lang="tr-TR" dirty="0"/>
              <a:t> </a:t>
            </a:r>
            <a:r>
              <a:rPr lang="de-DE" dirty="0" err="1"/>
              <a:t>errors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tr-TR" dirty="0"/>
              <a:t>Reference time </a:t>
            </a:r>
            <a:r>
              <a:rPr lang="tr-TR" dirty="0" err="1"/>
              <a:t>error</a:t>
            </a:r>
            <a:r>
              <a:rPr lang="de-DE" dirty="0"/>
              <a:t> (</a:t>
            </a:r>
            <a:r>
              <a:rPr lang="de-DE" dirty="0" err="1"/>
              <a:t>interference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TV </a:t>
            </a:r>
            <a:r>
              <a:rPr lang="de-DE" dirty="0" err="1"/>
              <a:t>signals</a:t>
            </a:r>
            <a:r>
              <a:rPr lang="de-DE" dirty="0"/>
              <a:t>, GNSS  </a:t>
            </a:r>
            <a:r>
              <a:rPr lang="de-DE" dirty="0" err="1"/>
              <a:t>jamming</a:t>
            </a:r>
            <a:r>
              <a:rPr lang="de-DE" dirty="0"/>
              <a:t> </a:t>
            </a:r>
            <a:r>
              <a:rPr lang="de-DE" dirty="0" err="1"/>
              <a:t>attacks</a:t>
            </a:r>
            <a:r>
              <a:rPr lang="de-DE" dirty="0"/>
              <a:t> etc.)</a:t>
            </a:r>
          </a:p>
          <a:p>
            <a:pPr marL="0" indent="0">
              <a:buNone/>
            </a:pPr>
            <a:endParaRPr lang="de-DE" dirty="0"/>
          </a:p>
          <a:p>
            <a:r>
              <a:rPr lang="en-US" dirty="0"/>
              <a:t>PHY latency variation and asymmetry (</a:t>
            </a:r>
            <a:r>
              <a:rPr lang="tr-TR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tr-TR" i="0" dirty="0">
                <a:effectLst/>
              </a:rPr>
              <a:t>Precision Time Protocol (PTP)</a:t>
            </a:r>
            <a:r>
              <a:rPr lang="en-US" dirty="0"/>
              <a:t> errors due to link asymmetry)</a:t>
            </a:r>
          </a:p>
          <a:p>
            <a:endParaRPr lang="en-US" dirty="0"/>
          </a:p>
          <a:p>
            <a:r>
              <a:rPr lang="en-US" dirty="0"/>
              <a:t>Asymmetry due to the use of different wavelengths </a:t>
            </a:r>
          </a:p>
          <a:p>
            <a:endParaRPr lang="en-US" dirty="0"/>
          </a:p>
          <a:p>
            <a:r>
              <a:rPr lang="tr-TR" dirty="0"/>
              <a:t>Time</a:t>
            </a:r>
            <a:r>
              <a:rPr lang="de-DE" dirty="0"/>
              <a:t> </a:t>
            </a:r>
            <a:r>
              <a:rPr lang="tr-TR" dirty="0" err="1"/>
              <a:t>stamping</a:t>
            </a:r>
            <a:r>
              <a:rPr lang="tr-TR" dirty="0"/>
              <a:t> </a:t>
            </a:r>
            <a:r>
              <a:rPr lang="tr-TR" dirty="0" err="1"/>
              <a:t>granularity</a:t>
            </a:r>
            <a:endParaRPr lang="de-DE" dirty="0"/>
          </a:p>
          <a:p>
            <a:endParaRPr lang="de-DE" dirty="0"/>
          </a:p>
          <a:p>
            <a:r>
              <a:rPr lang="en-US" dirty="0"/>
              <a:t>Error in distributing time inside a node</a:t>
            </a:r>
            <a:endParaRPr lang="de-DE" dirty="0"/>
          </a:p>
          <a:p>
            <a:endParaRPr lang="tr-TR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2E194BBD-0697-BCC2-2718-9C04DE29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Causes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Time/Phase Offset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22C7144-05E7-2058-CC34-0620A9B82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5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2443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FD4548EF-5C9A-C89B-8A4E-6ADC1B663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Interference</a:t>
            </a:r>
            <a:r>
              <a:rPr lang="de-DE" dirty="0"/>
              <a:t> in 5G TDD Systems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1A87D213-9A84-E803-26A7-2F130BA99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6</a:t>
            </a:fld>
            <a:endParaRPr lang="en-DE"/>
          </a:p>
        </p:txBody>
      </p:sp>
      <p:pic>
        <p:nvPicPr>
          <p:cNvPr id="6" name="Resim 5" descr="diyagram, çizgi, metin, teknik çizim içeren bir resim&#10;&#10;Açıklama otomatik olarak oluşturuldu">
            <a:extLst>
              <a:ext uri="{FF2B5EF4-FFF2-40B4-BE49-F238E27FC236}">
                <a16:creationId xmlns:a16="http://schemas.microsoft.com/office/drawing/2014/main" id="{2B835E57-EAB0-0118-339D-ADE4F64B2E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1284" y="1050063"/>
            <a:ext cx="9309432" cy="5441298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D40642AC-BBF2-2D78-3F0A-A0F4813F9188}"/>
              </a:ext>
            </a:extLst>
          </p:cNvPr>
          <p:cNvSpPr/>
          <p:nvPr/>
        </p:nvSpPr>
        <p:spPr>
          <a:xfrm>
            <a:off x="8686800" y="5994400"/>
            <a:ext cx="2063916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0B902A30-A342-B98E-9D4D-F0B05A6C42A6}"/>
              </a:ext>
            </a:extLst>
          </p:cNvPr>
          <p:cNvSpPr txBox="1"/>
          <p:nvPr/>
        </p:nvSpPr>
        <p:spPr>
          <a:xfrm>
            <a:off x="8567421" y="5886678"/>
            <a:ext cx="2418080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fr-FR" sz="800" dirty="0"/>
              <a:t>Source: Rec. ITU-T G.8271/Y.1366 (03/2020)</a:t>
            </a:r>
            <a:endParaRPr lang="tr-TR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8117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Başlık 2">
            <a:extLst>
              <a:ext uri="{FF2B5EF4-FFF2-40B4-BE49-F238E27FC236}">
                <a16:creationId xmlns:a16="http://schemas.microsoft.com/office/drawing/2014/main" id="{D1B06542-4348-C34F-1593-64E6F2272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Downlink to Uplink Switching Point (BS2BS)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D119BC3-112A-D7D4-3E27-670B54A33C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7</a:t>
            </a:fld>
            <a:endParaRPr lang="en-DE"/>
          </a:p>
        </p:txBody>
      </p:sp>
      <p:pic>
        <p:nvPicPr>
          <p:cNvPr id="6" name="Resim 5" descr="metin, diyagram, çizgi, paralel içeren bir resim&#10;&#10;Açıklama otomatik olarak oluşturuldu">
            <a:extLst>
              <a:ext uri="{FF2B5EF4-FFF2-40B4-BE49-F238E27FC236}">
                <a16:creationId xmlns:a16="http://schemas.microsoft.com/office/drawing/2014/main" id="{4FFDF0DC-D3FC-989B-8373-4DD096B1DC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31" y="1339153"/>
            <a:ext cx="9897937" cy="4733244"/>
          </a:xfrm>
          <a:prstGeom prst="rect">
            <a:avLst/>
          </a:prstGeom>
        </p:spPr>
      </p:pic>
      <p:sp>
        <p:nvSpPr>
          <p:cNvPr id="2" name="Dikdörtgen 1">
            <a:extLst>
              <a:ext uri="{FF2B5EF4-FFF2-40B4-BE49-F238E27FC236}">
                <a16:creationId xmlns:a16="http://schemas.microsoft.com/office/drawing/2014/main" id="{1C84AB9D-C95F-4DEA-E429-4CC45EF46656}"/>
              </a:ext>
            </a:extLst>
          </p:cNvPr>
          <p:cNvSpPr/>
          <p:nvPr/>
        </p:nvSpPr>
        <p:spPr>
          <a:xfrm>
            <a:off x="4480560" y="1442720"/>
            <a:ext cx="3342640" cy="40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5" name="Dikdörtgen 4">
            <a:extLst>
              <a:ext uri="{FF2B5EF4-FFF2-40B4-BE49-F238E27FC236}">
                <a16:creationId xmlns:a16="http://schemas.microsoft.com/office/drawing/2014/main" id="{2642D3A6-2C8C-1D25-F4E8-E25A7B43776E}"/>
              </a:ext>
            </a:extLst>
          </p:cNvPr>
          <p:cNvSpPr/>
          <p:nvPr/>
        </p:nvSpPr>
        <p:spPr>
          <a:xfrm>
            <a:off x="8605520" y="5493277"/>
            <a:ext cx="2063916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FBACF0D1-A905-72E6-42CE-0642C46E7FE2}"/>
              </a:ext>
            </a:extLst>
          </p:cNvPr>
          <p:cNvSpPr txBox="1"/>
          <p:nvPr/>
        </p:nvSpPr>
        <p:spPr>
          <a:xfrm>
            <a:off x="8150861" y="5567393"/>
            <a:ext cx="2418080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fr-FR" sz="800" dirty="0"/>
              <a:t>Source: Rec. ITU-T G.8271/Y.1366 (03/2020)</a:t>
            </a:r>
            <a:endParaRPr lang="tr-TR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6062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İçerik Yer Tutucusu 5" descr="metin, diyagram, ekran görüntüsü, çizgi içeren bir resim&#10;&#10;Açıklama otomatik olarak oluşturuldu">
            <a:extLst>
              <a:ext uri="{FF2B5EF4-FFF2-40B4-BE49-F238E27FC236}">
                <a16:creationId xmlns:a16="http://schemas.microsoft.com/office/drawing/2014/main" id="{0115B787-0D7B-D5F6-4907-BED25B49B5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645" y="1101808"/>
            <a:ext cx="10514710" cy="4953552"/>
          </a:xfrm>
        </p:spPr>
      </p:pic>
      <p:sp>
        <p:nvSpPr>
          <p:cNvPr id="3" name="Başlık 2">
            <a:extLst>
              <a:ext uri="{FF2B5EF4-FFF2-40B4-BE49-F238E27FC236}">
                <a16:creationId xmlns:a16="http://schemas.microsoft.com/office/drawing/2014/main" id="{85DD0AA0-41F4-187F-E0BE-076EA3EE4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Uplink to Downlink Switching Point (BS2BS)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C3EAB8EC-09E5-30D0-9030-5D478C7DDD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8</a:t>
            </a:fld>
            <a:endParaRPr lang="en-DE"/>
          </a:p>
        </p:txBody>
      </p:sp>
      <p:sp>
        <p:nvSpPr>
          <p:cNvPr id="2" name="Dikdörtgen 1">
            <a:extLst>
              <a:ext uri="{FF2B5EF4-FFF2-40B4-BE49-F238E27FC236}">
                <a16:creationId xmlns:a16="http://schemas.microsoft.com/office/drawing/2014/main" id="{ABB90344-878C-8A5C-97E6-E7639271B1A1}"/>
              </a:ext>
            </a:extLst>
          </p:cNvPr>
          <p:cNvSpPr/>
          <p:nvPr/>
        </p:nvSpPr>
        <p:spPr>
          <a:xfrm>
            <a:off x="9133840" y="5476240"/>
            <a:ext cx="2063916" cy="5791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14000"/>
              </a:lnSpc>
            </a:pPr>
            <a:endParaRPr lang="tr-TR" dirty="0"/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70F7409B-7731-1F12-3503-30BA3B295355}"/>
              </a:ext>
            </a:extLst>
          </p:cNvPr>
          <p:cNvSpPr txBox="1"/>
          <p:nvPr/>
        </p:nvSpPr>
        <p:spPr>
          <a:xfrm>
            <a:off x="8496301" y="5715000"/>
            <a:ext cx="2418080" cy="21544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/>
          <a:p>
            <a:pPr algn="l"/>
            <a:r>
              <a:rPr lang="fr-FR" sz="800" dirty="0"/>
              <a:t>Source: Rec. ITU-T G.8271/Y.1366 (03/2020)</a:t>
            </a:r>
            <a:endParaRPr lang="tr-TR" sz="8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3180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İçerik Yer Tutucusu 1">
            <a:extLst>
              <a:ext uri="{FF2B5EF4-FFF2-40B4-BE49-F238E27FC236}">
                <a16:creationId xmlns:a16="http://schemas.microsoft.com/office/drawing/2014/main" id="{9F0BE87D-4C0C-DBB8-4573-35FA429045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368" y="1266092"/>
            <a:ext cx="11228917" cy="4159348"/>
          </a:xfrm>
        </p:spPr>
        <p:txBody>
          <a:bodyPr>
            <a:normAutofit fontScale="85000" lnSpcReduction="20000"/>
          </a:bodyPr>
          <a:lstStyle/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Reachability of the signal in the case of UE-to-UE interference is lower than in the case of BS-to-BS interference. Thus, both UEs are located close to the cell edge can cause intra-operator interference.</a:t>
            </a:r>
          </a:p>
          <a:p>
            <a:pPr marL="0" indent="0" algn="l" rtl="0">
              <a:buNone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pPr algn="l" rtl="0"/>
            <a:r>
              <a:rPr lang="en-US" dirty="0">
                <a:effectLst/>
                <a:latin typeface="Arial" panose="020B0604020202020204" pitchFamily="34" charset="0"/>
              </a:rPr>
              <a:t>On the other hand, UE-to-UE interference may occur anywhere in the cell in the case of</a:t>
            </a:r>
            <a:br>
              <a:rPr lang="en-US" dirty="0">
                <a:effectLst/>
              </a:rPr>
            </a:br>
            <a:r>
              <a:rPr lang="en-US" dirty="0">
                <a:effectLst/>
                <a:latin typeface="Arial" panose="020B0604020202020204" pitchFamily="34" charset="0"/>
              </a:rPr>
              <a:t>inter-operator interference.</a:t>
            </a:r>
          </a:p>
          <a:p>
            <a:pPr marL="0" indent="0" algn="l" rtl="0">
              <a:buNone/>
            </a:pPr>
            <a:endParaRPr lang="en-US" dirty="0">
              <a:effectLst/>
              <a:latin typeface="Arial" panose="020B0604020202020204" pitchFamily="34" charset="0"/>
            </a:endParaRPr>
          </a:p>
          <a:p>
            <a:r>
              <a:rPr lang="en-US" dirty="0">
                <a:effectLst/>
                <a:latin typeface="Arial" panose="020B0604020202020204" pitchFamily="34" charset="0"/>
              </a:rPr>
              <a:t>Similar relationship can be derived for BS-to-BS interference,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where time synchronization error between base stations exceeding a certain threshold would</a:t>
            </a:r>
            <a:r>
              <a:rPr lang="en-US" dirty="0">
                <a:latin typeface="Arial" panose="020B0604020202020204" pitchFamily="34" charset="0"/>
              </a:rPr>
              <a:t> </a:t>
            </a:r>
            <a:r>
              <a:rPr lang="en-US" dirty="0">
                <a:effectLst/>
                <a:latin typeface="Arial" panose="020B0604020202020204" pitchFamily="34" charset="0"/>
              </a:rPr>
              <a:t>cause interference between the UEs. </a:t>
            </a:r>
            <a:br>
              <a:rPr lang="en-US" dirty="0">
                <a:effectLst/>
              </a:rPr>
            </a:br>
            <a:br>
              <a:rPr lang="en-US" b="0" i="0" dirty="0">
                <a:solidFill>
                  <a:srgbClr val="5D6879"/>
                </a:solidFill>
                <a:effectLst/>
                <a:latin typeface="Lato" panose="020F0502020204030203" pitchFamily="34" charset="0"/>
              </a:rPr>
            </a:br>
            <a:endParaRPr lang="tr-TR" dirty="0"/>
          </a:p>
        </p:txBody>
      </p:sp>
      <p:sp>
        <p:nvSpPr>
          <p:cNvPr id="3" name="Başlık 2">
            <a:extLst>
              <a:ext uri="{FF2B5EF4-FFF2-40B4-BE49-F238E27FC236}">
                <a16:creationId xmlns:a16="http://schemas.microsoft.com/office/drawing/2014/main" id="{AC23701C-9A22-ECE0-B3CA-5CE258449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UE2UE </a:t>
            </a:r>
            <a:r>
              <a:rPr lang="de-DE" dirty="0" err="1"/>
              <a:t>Interference</a:t>
            </a:r>
            <a:endParaRPr lang="tr-TR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B98C3DD3-078C-73BC-E307-29420C4006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DDDDC5A-1E83-41F2-AFB8-A073F3776F52}" type="slidenum">
              <a:rPr lang="en-DE" smtClean="0"/>
              <a:t>9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99730752"/>
      </p:ext>
    </p:extLst>
  </p:cSld>
  <p:clrMapOvr>
    <a:masterClrMapping/>
  </p:clrMapOvr>
</p:sld>
</file>

<file path=ppt/theme/theme1.xml><?xml version="1.0" encoding="utf-8"?>
<a:theme xmlns:a="http://schemas.openxmlformats.org/drawingml/2006/main" name="ThemeTUM">
  <a:themeElements>
    <a:clrScheme name="TUM">
      <a:dk1>
        <a:sysClr val="windowText" lastClr="000000"/>
      </a:dk1>
      <a:lt1>
        <a:sysClr val="window" lastClr="FFFFFF"/>
      </a:lt1>
      <a:dk2>
        <a:srgbClr val="0065BD"/>
      </a:dk2>
      <a:lt2>
        <a:srgbClr val="EEECE1"/>
      </a:lt2>
      <a:accent1>
        <a:srgbClr val="005293"/>
      </a:accent1>
      <a:accent2>
        <a:srgbClr val="98C6EA"/>
      </a:accent2>
      <a:accent3>
        <a:srgbClr val="64A0C8"/>
      </a:accent3>
      <a:accent4>
        <a:srgbClr val="DAD7CB"/>
      </a:accent4>
      <a:accent5>
        <a:srgbClr val="A2AD00"/>
      </a:accent5>
      <a:accent6>
        <a:srgbClr val="E37222"/>
      </a:accent6>
      <a:hlink>
        <a:srgbClr val="0000FF"/>
      </a:hlink>
      <a:folHlink>
        <a:srgbClr val="800080"/>
      </a:folHlink>
    </a:clrScheme>
    <a:fontScheme name="TUM 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prstTxWarp prst="textNoShape">
          <a:avLst/>
        </a:prstTxWarp>
        <a:noAutofit/>
      </a:bodyPr>
      <a:lstStyle>
        <a:defPPr>
          <a:lnSpc>
            <a:spcPct val="114000"/>
          </a:lnSpc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lIns="91440" tIns="45720" rIns="91440" bIns="45720" rtlCol="0" anchor="ctr"/>
      <a:lstStyle>
        <a:defPPr algn="l">
          <a:defRPr sz="1200" b="0" i="0" u="none" strike="noStrike" kern="1200" baseline="0" dirty="0" smtClean="0">
            <a:solidFill>
              <a:schemeClr val="tx1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TUM" id="{13AF4208-F246-43AC-938F-32DB1BDA0E5D}" vid="{09B18377-D4DA-4260-8D02-571FEE19AF8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ThemeTUM</Template>
  <TotalTime>3292</TotalTime>
  <Words>1186</Words>
  <Application>Microsoft Office PowerPoint</Application>
  <PresentationFormat>Geniş ekran</PresentationFormat>
  <Paragraphs>152</Paragraphs>
  <Slides>27</Slides>
  <Notes>2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8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27</vt:i4>
      </vt:variant>
    </vt:vector>
  </HeadingPairs>
  <TitlesOfParts>
    <vt:vector size="36" baseType="lpstr">
      <vt:lpstr>Arial</vt:lpstr>
      <vt:lpstr>Arial</vt:lpstr>
      <vt:lpstr>Calibri</vt:lpstr>
      <vt:lpstr>Courier New</vt:lpstr>
      <vt:lpstr>Lato</vt:lpstr>
      <vt:lpstr>Roboto</vt:lpstr>
      <vt:lpstr>Symbol</vt:lpstr>
      <vt:lpstr>Wingdings</vt:lpstr>
      <vt:lpstr>ThemeTUM</vt:lpstr>
      <vt:lpstr>Simulating Inter-Cell Interference in 5G NR Research Internship</vt:lpstr>
      <vt:lpstr>Contents</vt:lpstr>
      <vt:lpstr>Why Time/Phase Synchronization is Neccessary</vt:lpstr>
      <vt:lpstr>PowerPoint Sunusu</vt:lpstr>
      <vt:lpstr>Causes of Time/Phase Offset</vt:lpstr>
      <vt:lpstr>Interference in 5G TDD Systems</vt:lpstr>
      <vt:lpstr>Downlink to Uplink Switching Point (BS2BS)</vt:lpstr>
      <vt:lpstr>Uplink to Downlink Switching Point (BS2BS)</vt:lpstr>
      <vt:lpstr>UE2UE Interference</vt:lpstr>
      <vt:lpstr>Goal of the Internship</vt:lpstr>
      <vt:lpstr>Aggressor-Victim Models</vt:lpstr>
      <vt:lpstr>Simulation Setup</vt:lpstr>
      <vt:lpstr>Impact of UE Positions</vt:lpstr>
      <vt:lpstr>Impact of UE Positions</vt:lpstr>
      <vt:lpstr>Impact of gNB Positions</vt:lpstr>
      <vt:lpstr>Impact of Bandwidth </vt:lpstr>
      <vt:lpstr>Impact of number of UEs per Cell </vt:lpstr>
      <vt:lpstr>Impact of number of UEs per Cell </vt:lpstr>
      <vt:lpstr>Impact of Subcarriers Spacing </vt:lpstr>
      <vt:lpstr>Impact of Time Synchronization </vt:lpstr>
      <vt:lpstr>Conclusion</vt:lpstr>
      <vt:lpstr>Thank You For Listening!</vt:lpstr>
      <vt:lpstr>APPENDIX</vt:lpstr>
      <vt:lpstr>PowerPoint Sunusu</vt:lpstr>
      <vt:lpstr>Impact of Transmit Power </vt:lpstr>
      <vt:lpstr>Impact of Transmit Power 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Efficient Procedure-Based and Stateless Architecture for Next Generation Core Networks LKN Retreat – 06.10.2022</dc:title>
  <dc:creator>Goshi, Endri</dc:creator>
  <cp:lastModifiedBy>Yalcintas, Yagiz</cp:lastModifiedBy>
  <cp:revision>42</cp:revision>
  <dcterms:created xsi:type="dcterms:W3CDTF">2022-10-03T15:23:11Z</dcterms:created>
  <dcterms:modified xsi:type="dcterms:W3CDTF">2023-11-28T11:00:44Z</dcterms:modified>
</cp:coreProperties>
</file>