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8" r:id="rId2"/>
  </p:sldMasterIdLst>
  <p:notesMasterIdLst>
    <p:notesMasterId r:id="rId25"/>
  </p:notesMasterIdLst>
  <p:sldIdLst>
    <p:sldId id="459" r:id="rId3"/>
    <p:sldId id="417" r:id="rId4"/>
    <p:sldId id="421" r:id="rId5"/>
    <p:sldId id="433" r:id="rId6"/>
    <p:sldId id="449" r:id="rId7"/>
    <p:sldId id="337" r:id="rId8"/>
    <p:sldId id="460" r:id="rId9"/>
    <p:sldId id="434" r:id="rId10"/>
    <p:sldId id="438" r:id="rId11"/>
    <p:sldId id="441" r:id="rId12"/>
    <p:sldId id="439" r:id="rId13"/>
    <p:sldId id="440" r:id="rId14"/>
    <p:sldId id="404" r:id="rId15"/>
    <p:sldId id="405" r:id="rId16"/>
    <p:sldId id="448" r:id="rId17"/>
    <p:sldId id="437" r:id="rId18"/>
    <p:sldId id="442" r:id="rId19"/>
    <p:sldId id="435" r:id="rId20"/>
    <p:sldId id="450" r:id="rId21"/>
    <p:sldId id="444" r:id="rId22"/>
    <p:sldId id="443" r:id="rId23"/>
    <p:sldId id="447" r:id="rId2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7BF048A-92B4-4A32-AAD3-4DCF2047CC64}">
          <p14:sldIdLst>
            <p14:sldId id="459"/>
            <p14:sldId id="417"/>
            <p14:sldId id="421"/>
            <p14:sldId id="433"/>
            <p14:sldId id="449"/>
            <p14:sldId id="337"/>
            <p14:sldId id="460"/>
            <p14:sldId id="434"/>
            <p14:sldId id="438"/>
            <p14:sldId id="441"/>
            <p14:sldId id="439"/>
            <p14:sldId id="440"/>
            <p14:sldId id="404"/>
            <p14:sldId id="405"/>
            <p14:sldId id="448"/>
          </p14:sldIdLst>
        </p14:section>
        <p14:section name="Abstraction" id="{7F7F8213-7313-4C0C-8E43-2F08AC265E87}">
          <p14:sldIdLst>
            <p14:sldId id="437"/>
            <p14:sldId id="442"/>
          </p14:sldIdLst>
        </p14:section>
        <p14:section name="Multiple Inheritance" id="{5EF5EF4C-0DD7-4920-80BF-664FFE46F7E9}">
          <p14:sldIdLst>
            <p14:sldId id="435"/>
            <p14:sldId id="450"/>
            <p14:sldId id="444"/>
            <p14:sldId id="443"/>
            <p14:sldId id="44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ACB"/>
    <a:srgbClr val="E3EAC9"/>
    <a:srgbClr val="1010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07" autoAdjust="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6CD091-3C8C-4124-9F19-15ABFF5CDB2A}" type="datetimeFigureOut">
              <a:rPr lang="tr-TR" smtClean="0"/>
              <a:t>22.11.2019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7364D-4277-4361-9AAD-C6F0307BFC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151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542D50-4B96-4BDF-8E44-5A0D108D0DE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519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542D50-4B96-4BDF-8E44-5A0D108D0DE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391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7364D-4277-4361-9AAD-C6F0307BFC48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5076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279F1-9D1A-4F5D-958A-CAAAFE238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4BCA21-3FB9-4A8E-9423-37C4D328B7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D7DAA-700B-4854-9E9A-28A9D7878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2C55-CE96-4306-855C-26651EE61F86}" type="datetimeFigureOut">
              <a:rPr lang="tr-TR" smtClean="0"/>
              <a:t>22.11.2019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5DDF3-4AFA-444E-AA2E-99E3B025C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D1370-7AE1-463D-87E8-C1A40F651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01019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2F998-93C8-4B9E-842B-421F7A95C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A53889-09C9-4C51-8BC4-F4FC4FFBC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07899-B55F-438E-904A-CCBDE078C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2C55-CE96-4306-855C-26651EE61F86}" type="datetimeFigureOut">
              <a:rPr lang="tr-TR" smtClean="0"/>
              <a:t>22.11.2019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3516B-9F45-46FD-B583-0081193F3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89B9A-E53C-40B3-AB5C-12DBE92B7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39169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D5D748-077D-4CA4-BB05-CDD0AD2FC1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40FEA-4B7A-4277-8CA5-21269EC78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9FD57-D43E-4B8F-83BC-9EE06F44E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2C55-CE96-4306-855C-26651EE61F86}" type="datetimeFigureOut">
              <a:rPr lang="tr-TR" smtClean="0"/>
              <a:t>22.11.2019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0C9BA-E6EA-4DD2-BAF7-2AACFFE4F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56885-DC11-4370-949F-EC471CAF5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8030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103632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219200"/>
            <a:ext cx="10363200" cy="5257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F0F4C4BA-4C1D-4ECD-A09A-3FD238D8A37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15FFBE-83F7-47AF-861F-6070350A1B08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665795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C8C9D-BD29-4C5C-993C-D04970337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B4B10D-7D2C-48DE-8DB9-87F97E66DC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153CF-DBCE-4E28-99D4-602FFA5B0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2C55-CE96-4306-855C-26651EE61F86}" type="datetimeFigureOut">
              <a:rPr lang="tr-TR" smtClean="0"/>
              <a:t>22.11.2019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2C0E8-23EA-4919-950A-46B754C7C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F17C1-572E-49FA-967A-72C6AFEFB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75212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E9FB3-B5E1-4EFA-A2CD-06E2EE366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EE6DA-F5CF-48DC-8777-B9A73D819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92644-6882-41FD-BD5E-E58E3B187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2C55-CE96-4306-855C-26651EE61F86}" type="datetimeFigureOut">
              <a:rPr lang="tr-TR" smtClean="0"/>
              <a:t>22.11.2019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3299B-94FA-4B54-881E-9AF4E917B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BA7CD-A72A-48D0-8013-E32BCA9C4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512461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0CCB3-B4B3-4110-ACB7-082F539B1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16DB67-CFED-42D3-9173-21A14244E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85B11-0AB1-4BE6-ACA3-97190966B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2C55-CE96-4306-855C-26651EE61F86}" type="datetimeFigureOut">
              <a:rPr lang="tr-TR" smtClean="0"/>
              <a:t>22.11.2019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62E99-2E26-4DBD-9AE5-BC2CF9ACB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20EAC-FB78-408C-A49A-5767FC71E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08357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BB547-01FA-4A0A-8B0A-FC359982E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75812-9A09-4B99-8ACE-28D3B0700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6F1B0-D280-4758-869B-51BDEC6928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33CEC-8D0F-41C5-8A8C-A9A91EF57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2C55-CE96-4306-855C-26651EE61F86}" type="datetimeFigureOut">
              <a:rPr lang="tr-TR" smtClean="0"/>
              <a:t>22.11.2019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85C08D-A798-47D7-83FA-394379F23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7C8F8-1689-48FC-B77E-AAA3616C5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155445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F628C-AA07-44AA-A314-3DC227AD1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C9D20-F5A6-4735-B41F-A3D894A5D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924EBF-BFB1-4A1F-BF5B-B03D510ED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2C8372-DDFA-408B-B83B-4F79B17B55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CB9DB4-BF2C-40E6-B692-BDA64B71C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55D4A8-1A98-4442-9F11-FAE8D96E4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2C55-CE96-4306-855C-26651EE61F86}" type="datetimeFigureOut">
              <a:rPr lang="tr-TR" smtClean="0"/>
              <a:t>22.11.2019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28C72F-0A0B-4ADB-B0D8-B96EEFBF6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135996-0A13-4B79-A4A8-3D8025ACF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1651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9397C-C88F-4D08-BF15-B3B5BD883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3F3876-8997-4096-A164-6AFC37EBF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2C55-CE96-4306-855C-26651EE61F86}" type="datetimeFigureOut">
              <a:rPr lang="tr-TR" smtClean="0"/>
              <a:t>22.11.2019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4CE491-DB25-4A98-91C9-3F006DE92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6AC57-DCA4-4227-A388-E8A72C668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61648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4A4AFE-8C3B-48FE-ABF6-4023E6CAF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2C55-CE96-4306-855C-26651EE61F86}" type="datetimeFigureOut">
              <a:rPr lang="tr-TR" smtClean="0"/>
              <a:t>22.11.2019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4D1A1D-43EA-4B04-9EBB-2D53166D8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ED6FC-FA7E-4D6F-931A-99275402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79689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D55CB-38C4-4134-AF29-DB0B035CE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A88B6-FD37-4D40-B1EF-A7BA32F2E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FBBE6-3A30-49C0-9C28-20FF9E848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2C55-CE96-4306-855C-26651EE61F86}" type="datetimeFigureOut">
              <a:rPr lang="tr-TR" smtClean="0"/>
              <a:t>22.11.2019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936C0-F805-4886-8C2B-549BD064B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627D6-574C-4C34-8CE4-8911EC02C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103069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D64F3-8C8D-41F1-8C21-CEACC9EBC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97EDE-CEEE-495E-A756-D984DA51C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F6972C-4573-4E02-8839-B268FDEBC1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97E91-A269-400A-AA74-D230A0CFB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2C55-CE96-4306-855C-26651EE61F86}" type="datetimeFigureOut">
              <a:rPr lang="tr-TR" smtClean="0"/>
              <a:t>22.11.2019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DC39DE-6A4C-4E3D-A59A-B91765E86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C5CB4E-25F2-4C68-8B18-B7D9B0ED7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928968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E7F7F-C9AF-43D8-A1B1-051B44A21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FC9D07-9CA5-4AC8-A4F2-46357D8E5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C91E17-8DC5-4E19-83A4-EDED4517A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7BE66B-87C4-45E4-8912-EDBC44272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2C55-CE96-4306-855C-26651EE61F86}" type="datetimeFigureOut">
              <a:rPr lang="tr-TR" smtClean="0"/>
              <a:t>22.11.2019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9917E4-40D9-448A-9E7E-2769702FB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71C53-7BB7-43F1-BD51-453176098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239174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4F86B-BC00-4F5A-A5C5-22842507E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CC7185-940F-46A8-A5BD-5D48D375C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F2A04-48EF-4444-84B3-ED7ABCAD8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2C55-CE96-4306-855C-26651EE61F86}" type="datetimeFigureOut">
              <a:rPr lang="tr-TR" smtClean="0"/>
              <a:t>22.11.2019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92F1A-1D1A-4C1F-9AF8-EE2C43540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7FE38-84E4-42BB-9DCE-0AB506BEE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55084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DE3288-65D4-44EB-9A81-BA2F75358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56BE84-9D91-4452-ABC6-B31E6A08C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A2E40-616E-4C1A-9E3D-CE459EDF8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2C55-CE96-4306-855C-26651EE61F86}" type="datetimeFigureOut">
              <a:rPr lang="tr-TR" smtClean="0"/>
              <a:t>22.11.2019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34538-D3BA-4BA7-BD8B-389CBF10D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07041-86F1-4175-A68E-5FAA1BAD3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7553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0A8C0-888F-4540-9748-D7707E5C4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90460-0F03-4B57-8ED6-0AD17F885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6929D-967D-4FAD-BDB4-D015D2855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2C55-CE96-4306-855C-26651EE61F86}" type="datetimeFigureOut">
              <a:rPr lang="tr-TR" smtClean="0"/>
              <a:t>22.11.2019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8E27B-028A-4CBF-9121-1B2DC0A0E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AA06-F452-4EBC-B5B7-2AC76EBC1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2282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9FE8B-55FF-4F34-991D-D57CAD673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BFBA2-D906-44E0-8D93-2E1AD6242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07161-DAC7-448B-A8B9-38C43902A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EBC34A-907D-4CC7-B722-0FD6A78BE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2C55-CE96-4306-855C-26651EE61F86}" type="datetimeFigureOut">
              <a:rPr lang="tr-TR" smtClean="0"/>
              <a:t>22.11.2019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C703F8-B1A5-416D-A62A-87F9633BD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F701E-3219-43E1-BCD6-75D26DC7B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05056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439D0-284C-410B-B266-7F65FAF43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5EB57-AE44-4059-99CA-D99699CB6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912058-AD2F-4091-99DB-831564FA5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F9862-F37C-4AF2-863C-962CDE81AB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B4E515-B2BB-4294-A80C-23254E936E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C28200-0696-4A46-BA36-B9B633CCE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2C55-CE96-4306-855C-26651EE61F86}" type="datetimeFigureOut">
              <a:rPr lang="tr-TR" smtClean="0"/>
              <a:t>22.11.2019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E146DC-8B84-4C70-9E5C-123069A9C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66D59E-7D18-4A14-934F-FA64FDE18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5555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E4790-F244-489D-B521-034A79CAB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1C4DD9-4040-4D3E-9104-8FA02A5EA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2C55-CE96-4306-855C-26651EE61F86}" type="datetimeFigureOut">
              <a:rPr lang="tr-TR" smtClean="0"/>
              <a:t>22.11.2019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53728A-CCF1-466D-8544-41BCC96D3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9654EC-889C-407B-9A5F-5AD6D7AA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2334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59814C-C114-4B88-B5D6-592F10F8F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2C55-CE96-4306-855C-26651EE61F86}" type="datetimeFigureOut">
              <a:rPr lang="tr-TR" smtClean="0"/>
              <a:t>22.11.2019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BDA1E1-7225-4F5D-9CE1-ED779E355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DD0B86-1828-4146-BC9B-886FAF46E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39949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1322E-D50B-4760-A790-C63D2157E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8758D-74CD-4A46-A588-D9095411C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6E375B-20E9-43D9-BB81-A89984777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BA01D-3833-419F-95DE-3898B2653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2C55-CE96-4306-855C-26651EE61F86}" type="datetimeFigureOut">
              <a:rPr lang="tr-TR" smtClean="0"/>
              <a:t>22.11.2019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4CDDC-CD22-404F-89E5-880C087C4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11A6C-4997-4772-8D58-6B86DB196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991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31192-1C9E-49BC-8E07-7B233FBA9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C28121-F546-4B89-A712-E9AB9422A8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FD262B-65C5-4086-B18A-AFFE519DE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D51574-676E-4924-82CC-FF660BADB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2C55-CE96-4306-855C-26651EE61F86}" type="datetimeFigureOut">
              <a:rPr lang="tr-TR" smtClean="0"/>
              <a:t>22.11.2019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4F2A22-6173-4C36-A88F-FA13ADFC9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EB2E0-A837-479D-8385-D996E1F36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3906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467BE2-0C44-4338-825D-61AFE0CA9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78936-AB51-4473-8F4A-C0E85DBCD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A0242-93E8-45F6-87B5-5A74EA20AE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92C55-CE96-4306-855C-26651EE61F86}" type="datetimeFigureOut">
              <a:rPr lang="tr-TR" smtClean="0"/>
              <a:t>22.11.2019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51665-0018-49ED-9F74-54C2A6BC95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3D8F7-696A-4512-BB4D-9BC874574B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3791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A6B074-7411-49D0-907C-B77E18F4B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AC85C-2C10-46CC-9E8F-CC3E9FEB0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E0AF3-9670-49C3-82AF-EE1FECF0F4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92C55-CE96-4306-855C-26651EE61F86}" type="datetimeFigureOut">
              <a:rPr lang="tr-TR" smtClean="0"/>
              <a:t>22.11.2019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D68A0-E567-40C4-B9ED-F4B1229E7B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1AF67-92AE-4AF5-A597-3ECA9B58DB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3A2AC-E931-446A-BA8B-B5F1C981491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32084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microservices.techtarget.com/definition/object" TargetMode="External"/><Relationship Id="rId2" Type="http://schemas.openxmlformats.org/officeDocument/2006/relationships/hyperlink" Target="https://whatis.techtarget.com/definition/variabl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1E9D6200-CE17-4B5B-A63F-33C84E512B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550" y="2133605"/>
            <a:ext cx="11772900" cy="1904996"/>
          </a:xfrm>
        </p:spPr>
        <p:txBody>
          <a:bodyPr anchor="ctr">
            <a:normAutofit/>
          </a:bodyPr>
          <a:lstStyle/>
          <a:p>
            <a:r>
              <a:rPr lang="en-US" sz="4800" dirty="0">
                <a:latin typeface="Goudy Sans Medium"/>
              </a:rPr>
              <a:t>Week 10 - Interfaces:</a:t>
            </a:r>
            <a:br>
              <a:rPr lang="en-US" sz="4800" dirty="0">
                <a:latin typeface="Goudy Sans Medium"/>
              </a:rPr>
            </a:br>
            <a:r>
              <a:rPr lang="en-US" sz="4800" dirty="0">
                <a:latin typeface="Goudy Sans Medium"/>
              </a:rPr>
              <a:t>Abstraction, Multiple inheritance</a:t>
            </a:r>
            <a:endParaRPr lang="tr-TR" altLang="tr-TR" i="1" dirty="0"/>
          </a:p>
        </p:txBody>
      </p:sp>
      <p:sp>
        <p:nvSpPr>
          <p:cNvPr id="3075" name="Subtitle 2">
            <a:extLst>
              <a:ext uri="{FF2B5EF4-FFF2-40B4-BE49-F238E27FC236}">
                <a16:creationId xmlns:a16="http://schemas.microsoft.com/office/drawing/2014/main" id="{9558F8B6-4F45-4B3A-B1B1-1DD3D4277A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6300" y="4724400"/>
            <a:ext cx="10439400" cy="390517"/>
          </a:xfrm>
        </p:spPr>
        <p:txBody>
          <a:bodyPr/>
          <a:lstStyle/>
          <a:p>
            <a:r>
              <a:rPr lang="en-US" altLang="tr-T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Ozacar</a:t>
            </a:r>
            <a:r>
              <a:rPr lang="en-US" altLang="tr-T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Kasim, PhD  | Assist. Prof. | Computer Engineering Department</a:t>
            </a:r>
            <a:endParaRPr lang="tr-TR" altLang="tr-TR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323C7B-ADA5-40C3-8B37-C8421C5FB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5F56FE-BC20-4FD5-A812-419F57B1AB20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392F6F-339E-41E2-8FAE-0E011BB5F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tr-TR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CME225 OOP- Week 5</a:t>
            </a:r>
            <a:endParaRPr kumimoji="0" lang="tr-TR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65BEFF6E-159E-4C9E-AC7A-03A39907D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7B778A4-CD89-4F1C-8B63-4C925737E84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2CDED84-27F3-4C44-9265-DF96EEBE5484}"/>
              </a:ext>
            </a:extLst>
          </p:cNvPr>
          <p:cNvCxnSpPr/>
          <p:nvPr/>
        </p:nvCxnSpPr>
        <p:spPr>
          <a:xfrm>
            <a:off x="116205" y="1905000"/>
            <a:ext cx="11986260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BAB7162-68E7-4B2D-B529-7F408CA90F24}"/>
              </a:ext>
            </a:extLst>
          </p:cNvPr>
          <p:cNvCxnSpPr/>
          <p:nvPr/>
        </p:nvCxnSpPr>
        <p:spPr>
          <a:xfrm>
            <a:off x="116205" y="4267200"/>
            <a:ext cx="11986260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F7ADA788-0B02-4AFA-9C41-5F32F8C8F7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0106" y="4525107"/>
            <a:ext cx="2472344" cy="187569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706F52D-49F2-4E38-9572-2B37C508E28D}"/>
              </a:ext>
            </a:extLst>
          </p:cNvPr>
          <p:cNvSpPr/>
          <p:nvPr/>
        </p:nvSpPr>
        <p:spPr>
          <a:xfrm>
            <a:off x="1438460" y="1477794"/>
            <a:ext cx="9154510" cy="4756096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C2AF7F-FB6B-41D4-84F5-B720AECC8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5228" y="624110"/>
            <a:ext cx="10268605" cy="1280890"/>
          </a:xfrm>
        </p:spPr>
        <p:txBody>
          <a:bodyPr>
            <a:normAutofit fontScale="90000"/>
          </a:bodyPr>
          <a:lstStyle/>
          <a:p>
            <a:r>
              <a:rPr lang="en-US" dirty="0"/>
              <a:t>Relationship between classes and interfaces</a:t>
            </a:r>
            <a:br>
              <a:rPr lang="en-US" dirty="0"/>
            </a:br>
            <a:endParaRPr lang="tr-TR" dirty="0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D0FB586-C98C-4CBF-BDA0-2519F0B8EE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2101741"/>
            <a:ext cx="7354969" cy="3552824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E74C5-00CE-4104-AFA3-D66D7F6FC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11/22/2019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08DEBC-376D-41D5-8D25-AF0E12E0F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DA8503-9426-413D-BF44-46071F9955D9}"/>
              </a:ext>
            </a:extLst>
          </p:cNvPr>
          <p:cNvSpPr txBox="1"/>
          <p:nvPr/>
        </p:nvSpPr>
        <p:spPr>
          <a:xfrm>
            <a:off x="2257618" y="4945119"/>
            <a:ext cx="3058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We already know this!</a:t>
            </a:r>
            <a:endParaRPr lang="tr-TR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453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48707-3ACD-4A0F-8C64-26B3B218B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1352" y="55047"/>
            <a:ext cx="8911687" cy="1280890"/>
          </a:xfrm>
        </p:spPr>
        <p:txBody>
          <a:bodyPr/>
          <a:lstStyle/>
          <a:p>
            <a:r>
              <a:rPr lang="en-US" dirty="0"/>
              <a:t>Interfaces: Syntax and Structure</a:t>
            </a:r>
            <a:endParaRPr lang="tr-TR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A058983-5C0B-4ABC-92DE-AAA95EDDA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115" y="4564250"/>
            <a:ext cx="10488257" cy="223594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400" dirty="0"/>
              <a:t> It provides total abstraction which means </a:t>
            </a:r>
          </a:p>
          <a:p>
            <a:pPr lvl="1"/>
            <a:r>
              <a:rPr lang="en-US" sz="2200" dirty="0"/>
              <a:t>all the methods in an interface are declared with the empty body, </a:t>
            </a:r>
          </a:p>
          <a:p>
            <a:pPr lvl="1"/>
            <a:r>
              <a:rPr lang="en-US" sz="2200" dirty="0"/>
              <a:t>and all the attributes are public, static and final by default.</a:t>
            </a:r>
          </a:p>
          <a:p>
            <a:r>
              <a:rPr lang="en-US" sz="2400" dirty="0"/>
              <a:t> A class that implements an interface </a:t>
            </a:r>
            <a:r>
              <a:rPr lang="en-US" sz="2400" u="sng" dirty="0"/>
              <a:t>must implement all the methods declared in the interface</a:t>
            </a:r>
            <a:r>
              <a:rPr lang="en-US" sz="2400" dirty="0"/>
              <a:t>.</a:t>
            </a:r>
            <a:endParaRPr lang="tr-TR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046E2-CBEE-438F-B050-8CF925DE8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11/22/2019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84CCE6-4C1A-4EA3-99C4-3C403090C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2988FCE-39EE-45D6-B9D7-7BC1E925685B}"/>
              </a:ext>
            </a:extLst>
          </p:cNvPr>
          <p:cNvSpPr txBox="1">
            <a:spLocks/>
          </p:cNvSpPr>
          <p:nvPr/>
        </p:nvSpPr>
        <p:spPr bwMode="auto">
          <a:xfrm>
            <a:off x="558115" y="920656"/>
            <a:ext cx="10488257" cy="34621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eaLnBrk="1" hangingPunct="1"/>
            <a:r>
              <a:rPr lang="en-US" altLang="tr-TR" sz="2000" dirty="0"/>
              <a:t>An interface is created with the following syntax:</a:t>
            </a:r>
          </a:p>
          <a:p>
            <a:pPr marL="228600" indent="-228600" eaLnBrk="1" hangingPunct="1"/>
            <a:endParaRPr lang="en-US" altLang="tr-TR" sz="2000" dirty="0"/>
          </a:p>
          <a:p>
            <a:pPr marL="228600" indent="-228600" eaLnBrk="1" hangingPunct="1"/>
            <a:endParaRPr lang="en-US" altLang="tr-TR" sz="2000" dirty="0"/>
          </a:p>
          <a:p>
            <a:pPr marL="0" indent="0" eaLnBrk="1" hangingPunct="1">
              <a:buNone/>
            </a:pPr>
            <a:endParaRPr lang="en-US" altLang="tr-TR" sz="2000" dirty="0"/>
          </a:p>
          <a:p>
            <a:pPr marL="228600" indent="-228600" eaLnBrk="1" hangingPunct="1">
              <a:lnSpc>
                <a:spcPct val="90000"/>
              </a:lnSpc>
            </a:pPr>
            <a:r>
              <a:rPr lang="en-US" altLang="tr-TR" sz="2400" dirty="0"/>
              <a:t>An interface can extend other interfaces with the following syntax:</a:t>
            </a:r>
          </a:p>
          <a:p>
            <a:pPr marL="228600" indent="-228600" eaLnBrk="1" hangingPunct="1">
              <a:buNone/>
            </a:pPr>
            <a:endParaRPr lang="en-US" altLang="tr-T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B963E7-66DF-4FDC-A68C-EE5F0CA3A529}"/>
              </a:ext>
            </a:extLst>
          </p:cNvPr>
          <p:cNvSpPr txBox="1"/>
          <p:nvPr/>
        </p:nvSpPr>
        <p:spPr>
          <a:xfrm>
            <a:off x="1037663" y="1291281"/>
            <a:ext cx="8726447" cy="1200329"/>
          </a:xfrm>
          <a:prstGeom prst="rect">
            <a:avLst/>
          </a:prstGeom>
          <a:solidFill>
            <a:srgbClr val="E3EACB"/>
          </a:solidFill>
        </p:spPr>
        <p:txBody>
          <a:bodyPr wrap="square" rtlCol="0">
            <a:spAutoFit/>
          </a:bodyPr>
          <a:lstStyle/>
          <a:p>
            <a:pPr marL="228600" indent="-228600"/>
            <a:r>
              <a:rPr lang="en-US" altLang="tr-TR" dirty="0">
                <a:latin typeface="Consolas" panose="020B0609020204030204" pitchFamily="49" charset="0"/>
              </a:rPr>
              <a:t>modifier </a:t>
            </a:r>
            <a:r>
              <a:rPr lang="en-US" altLang="tr-TR" dirty="0">
                <a:solidFill>
                  <a:srgbClr val="101094"/>
                </a:solidFill>
                <a:latin typeface="Consolas" panose="020B0609020204030204" pitchFamily="49" charset="0"/>
              </a:rPr>
              <a:t>interface</a:t>
            </a:r>
            <a:r>
              <a:rPr lang="en-US" altLang="tr-TR" dirty="0">
                <a:latin typeface="Consolas" panose="020B0609020204030204" pitchFamily="49" charset="0"/>
              </a:rPr>
              <a:t> </a:t>
            </a:r>
            <a:r>
              <a:rPr lang="en-US" altLang="tr-TR" dirty="0" err="1">
                <a:latin typeface="Consolas" panose="020B0609020204030204" pitchFamily="49" charset="0"/>
              </a:rPr>
              <a:t>InterfaceID</a:t>
            </a:r>
            <a:r>
              <a:rPr lang="en-US" altLang="tr-TR" dirty="0">
                <a:latin typeface="Consolas" panose="020B0609020204030204" pitchFamily="49" charset="0"/>
              </a:rPr>
              <a:t> {</a:t>
            </a:r>
          </a:p>
          <a:p>
            <a:pPr marL="228600" indent="-228600"/>
            <a:r>
              <a:rPr lang="en-US" altLang="tr-TR" dirty="0">
                <a:latin typeface="Consolas" panose="020B0609020204030204" pitchFamily="49" charset="0"/>
              </a:rPr>
              <a:t>  //constants</a:t>
            </a:r>
          </a:p>
          <a:p>
            <a:pPr marL="228600" indent="-228600"/>
            <a:r>
              <a:rPr lang="en-US" altLang="tr-TR" dirty="0">
                <a:latin typeface="Consolas" panose="020B0609020204030204" pitchFamily="49" charset="0"/>
              </a:rPr>
              <a:t>	//abstract method</a:t>
            </a:r>
          </a:p>
          <a:p>
            <a:pPr marL="228600" indent="-228600"/>
            <a:r>
              <a:rPr lang="en-US" altLang="tr-TR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E9C2C1-E320-4410-9E64-FFE82B86447E}"/>
              </a:ext>
            </a:extLst>
          </p:cNvPr>
          <p:cNvSpPr txBox="1"/>
          <p:nvPr/>
        </p:nvSpPr>
        <p:spPr>
          <a:xfrm>
            <a:off x="1037664" y="3123449"/>
            <a:ext cx="8726447" cy="1172629"/>
          </a:xfrm>
          <a:prstGeom prst="rect">
            <a:avLst/>
          </a:prstGeom>
          <a:solidFill>
            <a:srgbClr val="E3EACB"/>
          </a:solidFill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</a:pPr>
            <a:r>
              <a:rPr lang="en-US" altLang="tr-TR" dirty="0">
                <a:latin typeface="Consolas" panose="020B0609020204030204" pitchFamily="49" charset="0"/>
              </a:rPr>
              <a:t>modifier </a:t>
            </a:r>
            <a:r>
              <a:rPr lang="en-US" altLang="tr-TR" dirty="0">
                <a:solidFill>
                  <a:srgbClr val="101094"/>
                </a:solidFill>
                <a:latin typeface="Consolas" panose="020B0609020204030204" pitchFamily="49" charset="0"/>
              </a:rPr>
              <a:t>interface</a:t>
            </a:r>
            <a:r>
              <a:rPr lang="en-US" altLang="tr-TR" dirty="0">
                <a:latin typeface="Consolas" panose="020B0609020204030204" pitchFamily="49" charset="0"/>
              </a:rPr>
              <a:t> </a:t>
            </a:r>
            <a:r>
              <a:rPr lang="en-US" altLang="tr-TR" dirty="0" err="1">
                <a:latin typeface="Consolas" panose="020B0609020204030204" pitchFamily="49" charset="0"/>
              </a:rPr>
              <a:t>interfaceID</a:t>
            </a:r>
            <a:r>
              <a:rPr lang="en-US" altLang="tr-TR" dirty="0">
                <a:latin typeface="Consolas" panose="020B0609020204030204" pitchFamily="49" charset="0"/>
              </a:rPr>
              <a:t> </a:t>
            </a:r>
            <a:r>
              <a:rPr lang="en-US" altLang="tr-TR" dirty="0">
                <a:solidFill>
                  <a:srgbClr val="101094"/>
                </a:solidFill>
                <a:latin typeface="Consolas" panose="020B0609020204030204" pitchFamily="49" charset="0"/>
              </a:rPr>
              <a:t>extends</a:t>
            </a:r>
            <a:r>
              <a:rPr lang="en-US" altLang="tr-TR" dirty="0">
                <a:latin typeface="Consolas" panose="020B0609020204030204" pitchFamily="49" charset="0"/>
              </a:rPr>
              <a:t> interface1, .., </a:t>
            </a:r>
            <a:r>
              <a:rPr lang="en-US" altLang="tr-TR" dirty="0" err="1">
                <a:latin typeface="Consolas" panose="020B0609020204030204" pitchFamily="49" charset="0"/>
              </a:rPr>
              <a:t>interfaceN</a:t>
            </a:r>
            <a:r>
              <a:rPr lang="en-US" altLang="tr-TR" dirty="0">
                <a:latin typeface="Consolas" panose="020B0609020204030204" pitchFamily="49" charset="0"/>
              </a:rPr>
              <a:t> {</a:t>
            </a:r>
          </a:p>
          <a:p>
            <a:pPr marL="228600" indent="-228600"/>
            <a:r>
              <a:rPr lang="en-US" altLang="tr-TR" dirty="0">
                <a:latin typeface="Consolas" panose="020B0609020204030204" pitchFamily="49" charset="0"/>
              </a:rPr>
              <a:t>   //constants</a:t>
            </a:r>
          </a:p>
          <a:p>
            <a:pPr marL="228600" indent="-228600"/>
            <a:r>
              <a:rPr lang="en-US" altLang="tr-TR" dirty="0">
                <a:latin typeface="Consolas" panose="020B0609020204030204" pitchFamily="49" charset="0"/>
              </a:rPr>
              <a:t>	//abstract method, </a:t>
            </a:r>
            <a:r>
              <a:rPr lang="en-US" alt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(After Java 8.0 static and default methods)</a:t>
            </a:r>
          </a:p>
          <a:p>
            <a:pPr marL="228600" indent="-228600"/>
            <a:r>
              <a:rPr lang="en-US" altLang="tr-TR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4307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94ACC-4C0F-45F6-BDFB-A1902A042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Interfaces: More …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2711A-8BDB-477E-B211-7D27947A8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13" y="1334814"/>
            <a:ext cx="10972799" cy="45764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914400" lvl="1" indent="-457200" eaLnBrk="1" hangingPunct="1">
              <a:buFont typeface="+mj-lt"/>
              <a:buAutoNum type="arabicPeriod"/>
            </a:pPr>
            <a:r>
              <a:rPr lang="en-US" altLang="tr-TR" sz="2400" dirty="0"/>
              <a:t>Interfaces are like abstract classes (we will compare).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sz="2400" dirty="0"/>
              <a:t>An interface is not extended by a class; </a:t>
            </a:r>
            <a:r>
              <a:rPr lang="en-US" sz="2400" b="1" dirty="0"/>
              <a:t>it is implemented by a class. </a:t>
            </a:r>
            <a:r>
              <a:rPr lang="en-US" sz="2400" dirty="0"/>
              <a:t>But, one interface can extend another one.</a:t>
            </a:r>
            <a:endParaRPr lang="en-US" altLang="tr-TR" sz="2400" dirty="0"/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sz="2400" dirty="0"/>
              <a:t>An interface does not contain any constructors.</a:t>
            </a:r>
            <a:endParaRPr lang="en-US" altLang="tr-TR" sz="2400" dirty="0"/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altLang="tr-TR" sz="2400" dirty="0"/>
              <a:t>A class can implement any number of interfaces. </a:t>
            </a:r>
            <a:br>
              <a:rPr lang="en-US" altLang="tr-TR" sz="2400" dirty="0"/>
            </a:br>
            <a:r>
              <a:rPr lang="en-US" altLang="tr-TR" sz="2400" b="1" dirty="0"/>
              <a:t>(multiple inheritance)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altLang="tr-TR" sz="2400" dirty="0"/>
              <a:t>Interfaces cannot be instantiated. (like abstract classes)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altLang="tr-TR" sz="2400" dirty="0"/>
              <a:t>You can use interface as a data type for variables. (Like classes)</a:t>
            </a:r>
          </a:p>
          <a:p>
            <a:pPr marL="914400" lvl="1" indent="-457200" eaLnBrk="1" hangingPunct="1">
              <a:buFont typeface="+mj-lt"/>
              <a:buAutoNum type="arabicPeriod"/>
            </a:pPr>
            <a:r>
              <a:rPr lang="en-US" altLang="tr-TR" sz="2400" dirty="0"/>
              <a:t>Interfaces can contain only abstract methods and constants.</a:t>
            </a:r>
          </a:p>
          <a:p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DAC8B-964F-48CC-8E32-DFDE20286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11/22/2019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56674D-1F71-4FBF-BCB2-D90A6B9AC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4293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2" name="Rectangle 20">
            <a:extLst>
              <a:ext uri="{FF2B5EF4-FFF2-40B4-BE49-F238E27FC236}">
                <a16:creationId xmlns:a16="http://schemas.microsoft.com/office/drawing/2014/main" id="{760A6FB6-0EA1-4C25-A7E9-E1D51D0615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tr-TR"/>
              <a:t>Interface vs. abstract class</a:t>
            </a:r>
          </a:p>
        </p:txBody>
      </p:sp>
      <p:graphicFrame>
        <p:nvGraphicFramePr>
          <p:cNvPr id="363522" name="Group 2">
            <a:extLst>
              <a:ext uri="{FF2B5EF4-FFF2-40B4-BE49-F238E27FC236}">
                <a16:creationId xmlns:a16="http://schemas.microsoft.com/office/drawing/2014/main" id="{DEE6750A-0866-4ECE-817E-EB843E1C68A8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4113987235"/>
              </p:ext>
            </p:extLst>
          </p:nvPr>
        </p:nvGraphicFramePr>
        <p:xfrm>
          <a:off x="872358" y="1755228"/>
          <a:ext cx="10447284" cy="2656590"/>
        </p:xfrm>
        <a:graphic>
          <a:graphicData uri="http://schemas.openxmlformats.org/drawingml/2006/table">
            <a:tbl>
              <a:tblPr firstRow="1" firstCol="1">
                <a:tableStyleId>{10A1B5D5-9B99-4C35-A422-299274C87663}</a:tableStyleId>
              </a:tblPr>
              <a:tblGrid>
                <a:gridCol w="2017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55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38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29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Interface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Abstract class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56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Variable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(attribute)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Only constants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Constants and variable data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13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Methods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0" lang="en-US" sz="2400" b="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behaviour</a:t>
                      </a:r>
                      <a:r>
                        <a:rPr kumimoji="0" lang="en-US" sz="2400" b="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No implementation allowed </a:t>
                      </a:r>
                      <a:b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(no abstract modifier necessary)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Abstract or concrete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36422E9-9C66-46A1-B888-686EC84564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tr-TR"/>
              <a:t>Interface vs. abstract class (cont)</a:t>
            </a:r>
          </a:p>
        </p:txBody>
      </p:sp>
      <p:graphicFrame>
        <p:nvGraphicFramePr>
          <p:cNvPr id="4" name="Group 2">
            <a:extLst>
              <a:ext uri="{FF2B5EF4-FFF2-40B4-BE49-F238E27FC236}">
                <a16:creationId xmlns:a16="http://schemas.microsoft.com/office/drawing/2014/main" id="{04E1B991-E6B3-43D3-AD80-EAB5CCB6A1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8243663"/>
              </p:ext>
            </p:extLst>
          </p:nvPr>
        </p:nvGraphicFramePr>
        <p:xfrm>
          <a:off x="914400" y="1900698"/>
          <a:ext cx="10867697" cy="2172663"/>
        </p:xfrm>
        <a:graphic>
          <a:graphicData uri="http://schemas.openxmlformats.org/drawingml/2006/table">
            <a:tbl>
              <a:tblPr firstRow="1" firstCol="1">
                <a:tableStyleId>{10A1B5D5-9B99-4C35-A422-299274C87663}</a:tableStyleId>
              </a:tblPr>
              <a:tblGrid>
                <a:gridCol w="55704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972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61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Interface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Abstract class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2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 subclass can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implement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many interfaces 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 subclass can inherit only one class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334527"/>
                  </a:ext>
                </a:extLst>
              </a:tr>
              <a:tr h="3698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Can extend numerous interfaces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Can implement numerous interfaces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5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Cannot extend a class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Extends one class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A6BCB-1217-466A-A163-EBD86BD24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Interface usages</a:t>
            </a: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1504A8F2-BD21-4523-9BEB-6E827EF431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86" r="10594"/>
          <a:stretch/>
        </p:blipFill>
        <p:spPr>
          <a:xfrm>
            <a:off x="3407614" y="1479328"/>
            <a:ext cx="5157661" cy="475456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4AB2B-C8B4-4CB7-85AF-B38DF6BAB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11/22/2019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3E9D01-60EF-4CB4-AFC1-9677EF45A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5245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F6C83-F881-4562-B511-ED4AB68F7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C0D61-B4B4-4CBE-A135-606EB55F9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848" y="1366345"/>
            <a:ext cx="10642764" cy="497139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400" dirty="0"/>
              <a:t>Abstract classes vs. Abstraction</a:t>
            </a:r>
          </a:p>
          <a:p>
            <a:pPr lvl="1"/>
            <a:r>
              <a:rPr lang="en-US" sz="2400" b="1" i="1" dirty="0"/>
              <a:t>Abstract classes </a:t>
            </a:r>
            <a:r>
              <a:rPr lang="en-US" sz="2400" dirty="0"/>
              <a:t>are used for inheritance, which is  more heavily used to achieve code reuse</a:t>
            </a:r>
          </a:p>
          <a:p>
            <a:pPr lvl="1"/>
            <a:r>
              <a:rPr lang="en-US" sz="2400" b="1" i="1" dirty="0"/>
              <a:t>Abstraction</a:t>
            </a:r>
            <a:r>
              <a:rPr lang="en-US" sz="2400" dirty="0"/>
              <a:t> enables large systems to be built without increasing the complexity of code and understanding. 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In other words, abstraction is a process where you show only “relevant” data and “hide” unnecessary details of an object from the user. We do abstraction when deciding what to implement.</a:t>
            </a:r>
          </a:p>
          <a:p>
            <a:pPr lvl="1"/>
            <a:r>
              <a:rPr lang="en-US" sz="2400" dirty="0"/>
              <a:t>We achieved abstraction using </a:t>
            </a:r>
            <a:r>
              <a:rPr lang="en-US" sz="2400" b="1" dirty="0">
                <a:solidFill>
                  <a:schemeClr val="tx1"/>
                </a:solidFill>
              </a:rPr>
              <a:t>abstract classes </a:t>
            </a:r>
            <a:r>
              <a:rPr lang="en-US" sz="2400" dirty="0"/>
              <a:t>and </a:t>
            </a:r>
            <a:r>
              <a:rPr lang="en-US" sz="2400" b="1" dirty="0"/>
              <a:t>interfaces</a:t>
            </a:r>
            <a:r>
              <a:rPr lang="en-US" sz="2400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80C9D-0197-49CA-B20F-A68CAAD69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11/22/2019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B2303B-7494-4620-B063-E741D432F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67F6A2-0353-4901-908E-A67D26F81D20}"/>
              </a:ext>
            </a:extLst>
          </p:cNvPr>
          <p:cNvSpPr txBox="1"/>
          <p:nvPr/>
        </p:nvSpPr>
        <p:spPr>
          <a:xfrm>
            <a:off x="11582402" y="64799"/>
            <a:ext cx="504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1</a:t>
            </a:r>
            <a:endParaRPr lang="tr-TR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678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CDEA2-261C-448B-B4C8-61F2421A3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A92D8-69D2-40CC-B4CE-E0822AF62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11/22/2019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8630B0-CB27-4D68-848D-2CAE777A4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F6E33C-5451-48B4-A338-E75DBF6E619E}"/>
              </a:ext>
            </a:extLst>
          </p:cNvPr>
          <p:cNvSpPr/>
          <p:nvPr/>
        </p:nvSpPr>
        <p:spPr>
          <a:xfrm>
            <a:off x="473722" y="6044789"/>
            <a:ext cx="4570012" cy="542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Abstraction using Abstract classes</a:t>
            </a:r>
            <a:endParaRPr lang="tr-TR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0A9721D-9502-4330-9C88-EE6B5E0B6EFE}"/>
              </a:ext>
            </a:extLst>
          </p:cNvPr>
          <p:cNvGrpSpPr/>
          <p:nvPr/>
        </p:nvGrpSpPr>
        <p:grpSpPr>
          <a:xfrm>
            <a:off x="1809641" y="1767105"/>
            <a:ext cx="2018788" cy="1365934"/>
            <a:chOff x="-601630" y="2354317"/>
            <a:chExt cx="3334767" cy="163567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8CECF7E-10C9-4878-AF1E-59EA14B314D3}"/>
                </a:ext>
              </a:extLst>
            </p:cNvPr>
            <p:cNvSpPr/>
            <p:nvPr/>
          </p:nvSpPr>
          <p:spPr>
            <a:xfrm>
              <a:off x="-601630" y="2868010"/>
              <a:ext cx="3334767" cy="11219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CalculateSalary</a:t>
              </a:r>
              <a:r>
                <a:rPr lang="en-US" sz="1200" dirty="0">
                  <a:solidFill>
                    <a:schemeClr val="tx1"/>
                  </a:solidFill>
                </a:rPr>
                <a:t>() declaration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name;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wage;</a:t>
              </a:r>
              <a:endParaRPr lang="tr-TR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48677B0-6D17-4AFF-87EE-BE0E6D655537}"/>
                </a:ext>
              </a:extLst>
            </p:cNvPr>
            <p:cNvSpPr/>
            <p:nvPr/>
          </p:nvSpPr>
          <p:spPr>
            <a:xfrm>
              <a:off x="-601630" y="2354317"/>
              <a:ext cx="3334767" cy="5081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Employee&lt;&lt;abstract&gt;&gt;</a:t>
              </a:r>
              <a:endParaRPr lang="tr-TR" sz="12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E3BBE0-D6FB-473F-8388-AEF7052996F7}"/>
              </a:ext>
            </a:extLst>
          </p:cNvPr>
          <p:cNvGrpSpPr/>
          <p:nvPr/>
        </p:nvGrpSpPr>
        <p:grpSpPr>
          <a:xfrm>
            <a:off x="739940" y="4483180"/>
            <a:ext cx="2018788" cy="1365934"/>
            <a:chOff x="-601630" y="2354317"/>
            <a:chExt cx="3334767" cy="163567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9FD3B86-486E-415F-B22F-BCE42D7158B2}"/>
                </a:ext>
              </a:extLst>
            </p:cNvPr>
            <p:cNvSpPr/>
            <p:nvPr/>
          </p:nvSpPr>
          <p:spPr>
            <a:xfrm>
              <a:off x="-601630" y="2868010"/>
              <a:ext cx="3334767" cy="11219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CalculateSalary</a:t>
              </a:r>
              <a:r>
                <a:rPr lang="en-US" sz="1200" dirty="0">
                  <a:solidFill>
                    <a:schemeClr val="tx1"/>
                  </a:solidFill>
                </a:rPr>
                <a:t>()</a:t>
              </a:r>
              <a:endParaRPr lang="tr-TR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9768C75-3D40-4711-84AE-EFC621203585}"/>
                </a:ext>
              </a:extLst>
            </p:cNvPr>
            <p:cNvSpPr/>
            <p:nvPr/>
          </p:nvSpPr>
          <p:spPr>
            <a:xfrm>
              <a:off x="-601630" y="2354317"/>
              <a:ext cx="3334767" cy="508109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FullTimeEmployee</a:t>
              </a:r>
              <a:endParaRPr lang="tr-TR" sz="12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D51174-D69F-4297-A1BE-C059D03888C0}"/>
              </a:ext>
            </a:extLst>
          </p:cNvPr>
          <p:cNvGrpSpPr/>
          <p:nvPr/>
        </p:nvGrpSpPr>
        <p:grpSpPr>
          <a:xfrm>
            <a:off x="2879345" y="4467224"/>
            <a:ext cx="2018788" cy="1365934"/>
            <a:chOff x="-601630" y="2354317"/>
            <a:chExt cx="3334767" cy="163567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B9C1D10-0214-4067-9468-F7BBF2961CD5}"/>
                </a:ext>
              </a:extLst>
            </p:cNvPr>
            <p:cNvSpPr/>
            <p:nvPr/>
          </p:nvSpPr>
          <p:spPr>
            <a:xfrm>
              <a:off x="-601630" y="2868010"/>
              <a:ext cx="3334767" cy="11219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CalculateSalary</a:t>
              </a:r>
              <a:r>
                <a:rPr lang="en-US" sz="1200" dirty="0">
                  <a:solidFill>
                    <a:schemeClr val="tx1"/>
                  </a:solidFill>
                </a:rPr>
                <a:t>()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hours;</a:t>
              </a:r>
              <a:endParaRPr lang="tr-TR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9E933D6-396E-41E7-BAA9-B04296AA5696}"/>
                </a:ext>
              </a:extLst>
            </p:cNvPr>
            <p:cNvSpPr/>
            <p:nvPr/>
          </p:nvSpPr>
          <p:spPr>
            <a:xfrm>
              <a:off x="-601630" y="2354317"/>
              <a:ext cx="3334767" cy="50810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PartTimeEmployee</a:t>
              </a:r>
              <a:endParaRPr lang="tr-TR" sz="1200" dirty="0"/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E00A536-D553-4D01-A956-5BD25E976B62}"/>
              </a:ext>
            </a:extLst>
          </p:cNvPr>
          <p:cNvCxnSpPr>
            <a:cxnSpLocks/>
            <a:stCxn id="16" idx="0"/>
            <a:endCxn id="11" idx="2"/>
          </p:cNvCxnSpPr>
          <p:nvPr/>
        </p:nvCxnSpPr>
        <p:spPr>
          <a:xfrm flipV="1">
            <a:off x="1749334" y="3133039"/>
            <a:ext cx="1069701" cy="1350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E224994-93A6-4A2D-A77A-44A3EF17E6EC}"/>
              </a:ext>
            </a:extLst>
          </p:cNvPr>
          <p:cNvCxnSpPr>
            <a:cxnSpLocks/>
            <a:stCxn id="19" idx="0"/>
            <a:endCxn id="11" idx="2"/>
          </p:cNvCxnSpPr>
          <p:nvPr/>
        </p:nvCxnSpPr>
        <p:spPr>
          <a:xfrm flipH="1" flipV="1">
            <a:off x="2819035" y="3133039"/>
            <a:ext cx="1069704" cy="1334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7ECE2F8-BAD9-4019-8855-C1B03E331413}"/>
              </a:ext>
            </a:extLst>
          </p:cNvPr>
          <p:cNvGrpSpPr/>
          <p:nvPr/>
        </p:nvGrpSpPr>
        <p:grpSpPr>
          <a:xfrm>
            <a:off x="7354177" y="2529759"/>
            <a:ext cx="2018788" cy="1234217"/>
            <a:chOff x="-601630" y="2354317"/>
            <a:chExt cx="3334767" cy="1635672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901052B-F7FC-4214-8FF2-D3DFE2FE85A1}"/>
                </a:ext>
              </a:extLst>
            </p:cNvPr>
            <p:cNvSpPr/>
            <p:nvPr/>
          </p:nvSpPr>
          <p:spPr>
            <a:xfrm>
              <a:off x="-601630" y="2868010"/>
              <a:ext cx="3334767" cy="11219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name;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wage;</a:t>
              </a:r>
              <a:endParaRPr lang="tr-TR" sz="1400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3E4C3164-5754-43CE-BB79-F17AC4F02B52}"/>
                </a:ext>
              </a:extLst>
            </p:cNvPr>
            <p:cNvSpPr/>
            <p:nvPr/>
          </p:nvSpPr>
          <p:spPr>
            <a:xfrm>
              <a:off x="-601630" y="2354317"/>
              <a:ext cx="3334767" cy="5081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Employee&lt;&lt;abstract&gt;&gt;</a:t>
              </a:r>
              <a:endParaRPr lang="tr-TR" sz="1200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A894571-301A-4B2A-A4AE-453EB8C3FE36}"/>
              </a:ext>
            </a:extLst>
          </p:cNvPr>
          <p:cNvGrpSpPr/>
          <p:nvPr/>
        </p:nvGrpSpPr>
        <p:grpSpPr>
          <a:xfrm>
            <a:off x="6344783" y="4614897"/>
            <a:ext cx="2018788" cy="1234217"/>
            <a:chOff x="-601630" y="2354317"/>
            <a:chExt cx="3334767" cy="163567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A3F78A6-06F5-48D4-B359-30F605159467}"/>
                </a:ext>
              </a:extLst>
            </p:cNvPr>
            <p:cNvSpPr/>
            <p:nvPr/>
          </p:nvSpPr>
          <p:spPr>
            <a:xfrm>
              <a:off x="-601630" y="2868010"/>
              <a:ext cx="3334767" cy="11219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CalculateSalary</a:t>
              </a:r>
              <a:r>
                <a:rPr lang="en-US" sz="1200" dirty="0">
                  <a:solidFill>
                    <a:schemeClr val="tx1"/>
                  </a:solidFill>
                </a:rPr>
                <a:t>() declaration</a:t>
              </a:r>
              <a:endParaRPr lang="tr-TR" sz="1200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4A19EEB-26EB-463C-9B52-6CFF78F96D94}"/>
                </a:ext>
              </a:extLst>
            </p:cNvPr>
            <p:cNvSpPr/>
            <p:nvPr/>
          </p:nvSpPr>
          <p:spPr>
            <a:xfrm>
              <a:off x="-601630" y="2354317"/>
              <a:ext cx="3334767" cy="508109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FullTimeEmployee</a:t>
              </a:r>
              <a:endParaRPr lang="tr-TR" sz="1200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5EDE891-0C13-4085-8D73-9726572B4D84}"/>
              </a:ext>
            </a:extLst>
          </p:cNvPr>
          <p:cNvGrpSpPr/>
          <p:nvPr/>
        </p:nvGrpSpPr>
        <p:grpSpPr>
          <a:xfrm>
            <a:off x="8484188" y="4600479"/>
            <a:ext cx="2018788" cy="1234217"/>
            <a:chOff x="-601630" y="2354317"/>
            <a:chExt cx="3334767" cy="163567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0525B41-FDE9-4E77-9D18-C3444CAC25F9}"/>
                </a:ext>
              </a:extLst>
            </p:cNvPr>
            <p:cNvSpPr/>
            <p:nvPr/>
          </p:nvSpPr>
          <p:spPr>
            <a:xfrm>
              <a:off x="-601630" y="2868010"/>
              <a:ext cx="3334767" cy="11219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CalculateSalary</a:t>
              </a:r>
              <a:r>
                <a:rPr lang="en-US" sz="1200" dirty="0">
                  <a:solidFill>
                    <a:schemeClr val="tx1"/>
                  </a:solidFill>
                </a:rPr>
                <a:t>() declaration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hours;</a:t>
              </a:r>
              <a:endParaRPr lang="tr-TR" sz="12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154465C-9345-42E5-B32E-140A0FE59088}"/>
                </a:ext>
              </a:extLst>
            </p:cNvPr>
            <p:cNvSpPr/>
            <p:nvPr/>
          </p:nvSpPr>
          <p:spPr>
            <a:xfrm>
              <a:off x="-601630" y="2354317"/>
              <a:ext cx="3334767" cy="508109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/>
                <a:t>PartTimeEmployee</a:t>
              </a:r>
              <a:endParaRPr lang="tr-TR" sz="1200" dirty="0"/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968ECEE-75BA-40B1-A86D-F6F78694FD8D}"/>
              </a:ext>
            </a:extLst>
          </p:cNvPr>
          <p:cNvCxnSpPr>
            <a:cxnSpLocks/>
            <a:stCxn id="41" idx="0"/>
            <a:endCxn id="42" idx="2"/>
          </p:cNvCxnSpPr>
          <p:nvPr/>
        </p:nvCxnSpPr>
        <p:spPr>
          <a:xfrm flipV="1">
            <a:off x="7354177" y="3763976"/>
            <a:ext cx="1009394" cy="850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40B0488-230B-476E-9249-50A1ABBCCAAA}"/>
              </a:ext>
            </a:extLst>
          </p:cNvPr>
          <p:cNvCxnSpPr>
            <a:cxnSpLocks/>
            <a:stCxn id="39" idx="0"/>
            <a:endCxn id="42" idx="2"/>
          </p:cNvCxnSpPr>
          <p:nvPr/>
        </p:nvCxnSpPr>
        <p:spPr>
          <a:xfrm flipH="1" flipV="1">
            <a:off x="8363571" y="3763976"/>
            <a:ext cx="1130011" cy="836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A511E90B-CA0A-4E22-BDF2-CE6D81F49E53}"/>
              </a:ext>
            </a:extLst>
          </p:cNvPr>
          <p:cNvSpPr/>
          <p:nvPr/>
        </p:nvSpPr>
        <p:spPr>
          <a:xfrm>
            <a:off x="7354177" y="1072711"/>
            <a:ext cx="2018788" cy="8466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CalculateSalary</a:t>
            </a:r>
            <a:r>
              <a:rPr lang="en-US" sz="1200" dirty="0">
                <a:solidFill>
                  <a:schemeClr val="tx1"/>
                </a:solidFill>
              </a:rPr>
              <a:t>() declaration</a:t>
            </a:r>
            <a:endParaRPr lang="tr-TR" sz="1200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8C75675-9CF7-480E-9547-DE3001597AE6}"/>
              </a:ext>
            </a:extLst>
          </p:cNvPr>
          <p:cNvSpPr/>
          <p:nvPr/>
        </p:nvSpPr>
        <p:spPr>
          <a:xfrm>
            <a:off x="7354177" y="685097"/>
            <a:ext cx="2018788" cy="38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Salary&lt;&lt;interface&gt;&gt;</a:t>
            </a:r>
            <a:endParaRPr lang="tr-TR" sz="1200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086FA79-85E0-4029-A99F-555B2F2F8EB7}"/>
              </a:ext>
            </a:extLst>
          </p:cNvPr>
          <p:cNvCxnSpPr>
            <a:cxnSpLocks/>
            <a:stCxn id="43" idx="0"/>
            <a:endCxn id="45" idx="2"/>
          </p:cNvCxnSpPr>
          <p:nvPr/>
        </p:nvCxnSpPr>
        <p:spPr>
          <a:xfrm flipV="1">
            <a:off x="8363571" y="1919314"/>
            <a:ext cx="0" cy="610445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D59C3B87-DE08-4A1A-A4C1-8B2778D47F99}"/>
              </a:ext>
            </a:extLst>
          </p:cNvPr>
          <p:cNvSpPr/>
          <p:nvPr/>
        </p:nvSpPr>
        <p:spPr>
          <a:xfrm>
            <a:off x="5475890" y="6044789"/>
            <a:ext cx="6028724" cy="5421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Abstraction using Abstract classes and Interfaces</a:t>
            </a:r>
            <a:endParaRPr lang="tr-TR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9854AFD-85EB-427B-8742-3D90A4449FD6}"/>
              </a:ext>
            </a:extLst>
          </p:cNvPr>
          <p:cNvSpPr txBox="1"/>
          <p:nvPr/>
        </p:nvSpPr>
        <p:spPr>
          <a:xfrm>
            <a:off x="11582402" y="64799"/>
            <a:ext cx="504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1</a:t>
            </a:r>
            <a:endParaRPr lang="tr-TR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835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0D5C9679-1BAF-4A03-A557-59D63BF810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/>
              <a:t>Multiple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F70B5-E235-4CD6-913F-55AF0BF76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820" y="1905000"/>
            <a:ext cx="6453351" cy="432911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400" dirty="0"/>
              <a:t>Multiple inheritance of </a:t>
            </a:r>
            <a:r>
              <a:rPr lang="en-US" sz="2400" i="1" dirty="0"/>
              <a:t>implementations is </a:t>
            </a:r>
            <a:r>
              <a:rPr lang="en-US" sz="2400" dirty="0"/>
              <a:t>not allowed in Java.</a:t>
            </a:r>
          </a:p>
          <a:p>
            <a:r>
              <a:rPr lang="en-US" sz="2400" dirty="0"/>
              <a:t>However, Classes can inherit multiple interfaces.</a:t>
            </a:r>
          </a:p>
          <a:p>
            <a:r>
              <a:rPr lang="en-US" sz="2400" dirty="0"/>
              <a:t> The advantage of multiple inheritance is that it allows a class to inherit the functionality of more than one base class </a:t>
            </a:r>
          </a:p>
          <a:p>
            <a:pPr lvl="1"/>
            <a:r>
              <a:rPr lang="en-US" sz="2200" dirty="0"/>
              <a:t>thus allowing for modeling of complex relationships.</a:t>
            </a:r>
            <a:endParaRPr lang="tr-TR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7D3CF-6FDB-43F7-9AF4-FCB6BE0E2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11/22/2019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CEF913-9B82-443B-95E5-385D706E7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00159969-C74E-45F7-9187-9A7ACB9C8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2746" y="1904999"/>
            <a:ext cx="4807440" cy="4329112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public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interface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A { </a:t>
            </a:r>
            <a:endParaRPr kumimoji="0" lang="en-US" altLang="tr-TR" sz="2400" b="0" i="0" u="none" strike="noStrike" cap="none" normalizeH="0" baseline="0" dirty="0">
              <a:ln>
                <a:noFill/>
              </a:ln>
              <a:solidFill>
                <a:srgbClr val="303336"/>
              </a:solidFill>
              <a:effectLst/>
              <a:latin typeface="inherit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void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a(); </a:t>
            </a:r>
            <a:endParaRPr kumimoji="0" lang="en-US" altLang="tr-TR" sz="2400" b="0" i="0" u="none" strike="noStrike" cap="none" normalizeH="0" baseline="0" dirty="0">
              <a:ln>
                <a:noFill/>
              </a:ln>
              <a:solidFill>
                <a:srgbClr val="303336"/>
              </a:solidFill>
              <a:effectLst/>
              <a:latin typeface="inherit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} </a:t>
            </a:r>
            <a:endParaRPr kumimoji="0" lang="en-US" altLang="tr-TR" sz="2400" b="0" i="0" u="none" strike="noStrike" cap="none" normalizeH="0" baseline="0" dirty="0">
              <a:ln>
                <a:noFill/>
              </a:ln>
              <a:solidFill>
                <a:srgbClr val="303336"/>
              </a:solidFill>
              <a:effectLst/>
              <a:latin typeface="inherit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public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interface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B {</a:t>
            </a:r>
            <a:endParaRPr kumimoji="0" lang="en-US" altLang="tr-TR" sz="2400" b="0" i="0" u="none" strike="noStrike" cap="none" normalizeH="0" baseline="0" dirty="0">
              <a:ln>
                <a:noFill/>
              </a:ln>
              <a:solidFill>
                <a:srgbClr val="303336"/>
              </a:solidFill>
              <a:effectLst/>
              <a:latin typeface="inherit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void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b(); </a:t>
            </a:r>
            <a:endParaRPr kumimoji="0" lang="en-US" altLang="tr-TR" sz="2400" b="0" i="0" u="none" strike="noStrike" cap="none" normalizeH="0" baseline="0" dirty="0">
              <a:ln>
                <a:noFill/>
              </a:ln>
              <a:solidFill>
                <a:srgbClr val="303336"/>
              </a:solidFill>
              <a:effectLst/>
              <a:latin typeface="inherit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}</a:t>
            </a:r>
            <a:endParaRPr kumimoji="0" lang="en-US" altLang="tr-TR" sz="2400" b="0" i="0" u="none" strike="noStrike" cap="none" normalizeH="0" baseline="0" dirty="0">
              <a:ln>
                <a:noFill/>
              </a:ln>
              <a:solidFill>
                <a:srgbClr val="303336"/>
              </a:solidFill>
              <a:effectLst/>
              <a:latin typeface="inherit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r-TR" sz="2400" dirty="0">
                <a:solidFill>
                  <a:srgbClr val="101094"/>
                </a:solidFill>
                <a:latin typeface="inherit"/>
              </a:rPr>
              <a:t>public class </a:t>
            </a:r>
            <a:r>
              <a:rPr lang="en-US" altLang="tr-TR" sz="2400" dirty="0">
                <a:solidFill>
                  <a:srgbClr val="303336"/>
                </a:solidFill>
                <a:latin typeface="inherit"/>
              </a:rPr>
              <a:t>Test </a:t>
            </a:r>
            <a:r>
              <a:rPr lang="en-US" altLang="tr-TR" sz="2400" dirty="0">
                <a:solidFill>
                  <a:srgbClr val="101094"/>
                </a:solidFill>
                <a:latin typeface="inherit"/>
              </a:rPr>
              <a:t>implements</a:t>
            </a:r>
            <a:r>
              <a:rPr lang="en-US" altLang="tr-TR" sz="2400" dirty="0">
                <a:solidFill>
                  <a:srgbClr val="303336"/>
                </a:solidFill>
                <a:latin typeface="inherit"/>
              </a:rPr>
              <a:t> A, B {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r-TR" sz="2400" dirty="0">
                <a:solidFill>
                  <a:srgbClr val="101094"/>
                </a:solidFill>
                <a:latin typeface="inherit"/>
              </a:rPr>
              <a:t>  public void </a:t>
            </a:r>
            <a:r>
              <a:rPr lang="en-US" altLang="tr-TR" sz="2400" dirty="0">
                <a:solidFill>
                  <a:srgbClr val="303336"/>
                </a:solidFill>
                <a:latin typeface="inherit"/>
              </a:rPr>
              <a:t>a() {}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r-TR" sz="2400" dirty="0">
                <a:solidFill>
                  <a:srgbClr val="101094"/>
                </a:solidFill>
                <a:latin typeface="inherit"/>
              </a:rPr>
              <a:t>  public void </a:t>
            </a:r>
            <a:r>
              <a:rPr lang="en-US" altLang="tr-TR" sz="2400" dirty="0">
                <a:solidFill>
                  <a:srgbClr val="303336"/>
                </a:solidFill>
                <a:latin typeface="inherit"/>
              </a:rPr>
              <a:t>b() {}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r-TR" sz="2400" dirty="0">
                <a:solidFill>
                  <a:srgbClr val="303336"/>
                </a:solidFill>
                <a:latin typeface="inherit"/>
              </a:rPr>
              <a:t>}</a:t>
            </a:r>
            <a:endParaRPr kumimoji="0" lang="en-US" altLang="tr-TR" sz="2400" b="0" i="0" u="none" strike="noStrike" cap="none" normalizeH="0" baseline="0" dirty="0">
              <a:ln>
                <a:noFill/>
              </a:ln>
              <a:solidFill>
                <a:srgbClr val="303336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tr-TR" altLang="tr-T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761CD3-54D2-4798-AFCC-92979FBF80B6}"/>
              </a:ext>
            </a:extLst>
          </p:cNvPr>
          <p:cNvSpPr txBox="1"/>
          <p:nvPr/>
        </p:nvSpPr>
        <p:spPr>
          <a:xfrm>
            <a:off x="11582402" y="64799"/>
            <a:ext cx="504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2</a:t>
            </a:r>
            <a:endParaRPr lang="tr-TR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382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2A35E-BDC8-41E4-81E6-89C7263B4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11/22/2019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CC87C0-6EF2-4B9B-BF14-F309B7F09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F166E4-64BB-4253-93CE-E766F84FF992}"/>
              </a:ext>
            </a:extLst>
          </p:cNvPr>
          <p:cNvSpPr txBox="1"/>
          <p:nvPr/>
        </p:nvSpPr>
        <p:spPr>
          <a:xfrm>
            <a:off x="1868129" y="1152525"/>
            <a:ext cx="176980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Print();</a:t>
            </a:r>
            <a:endParaRPr lang="tr-T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224B3F-6170-46CC-AEF8-CDA88DBD8EB3}"/>
              </a:ext>
            </a:extLst>
          </p:cNvPr>
          <p:cNvSpPr txBox="1"/>
          <p:nvPr/>
        </p:nvSpPr>
        <p:spPr>
          <a:xfrm>
            <a:off x="3878826" y="1152525"/>
            <a:ext cx="231549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ColoredPrint</a:t>
            </a:r>
            <a:r>
              <a:rPr lang="en-US" dirty="0"/>
              <a:t>();</a:t>
            </a:r>
            <a:endParaRPr lang="tr-T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93BEE3-E980-44E3-BFAE-33D0B977765C}"/>
              </a:ext>
            </a:extLst>
          </p:cNvPr>
          <p:cNvSpPr txBox="1"/>
          <p:nvPr/>
        </p:nvSpPr>
        <p:spPr>
          <a:xfrm>
            <a:off x="6467168" y="1152525"/>
            <a:ext cx="1720645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Fax();</a:t>
            </a:r>
            <a:endParaRPr lang="tr-T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83CF35-E4D3-4964-A7C2-6BFCE9E6716B}"/>
              </a:ext>
            </a:extLst>
          </p:cNvPr>
          <p:cNvSpPr txBox="1"/>
          <p:nvPr/>
        </p:nvSpPr>
        <p:spPr>
          <a:xfrm>
            <a:off x="8460659" y="1152525"/>
            <a:ext cx="231549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Scan();</a:t>
            </a:r>
            <a:endParaRPr lang="tr-T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4C235D-0314-4CC2-981B-BE3C2C6C72DF}"/>
              </a:ext>
            </a:extLst>
          </p:cNvPr>
          <p:cNvSpPr txBox="1"/>
          <p:nvPr/>
        </p:nvSpPr>
        <p:spPr>
          <a:xfrm>
            <a:off x="6973529" y="3169068"/>
            <a:ext cx="176980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Printer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324AA7-7E73-4E71-BF15-B81C5EC133F9}"/>
              </a:ext>
            </a:extLst>
          </p:cNvPr>
          <p:cNvSpPr txBox="1"/>
          <p:nvPr/>
        </p:nvSpPr>
        <p:spPr>
          <a:xfrm>
            <a:off x="2116476" y="4816279"/>
            <a:ext cx="2838981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Canon Professional</a:t>
            </a:r>
          </a:p>
          <a:p>
            <a:endParaRPr lang="en-US" dirty="0"/>
          </a:p>
          <a:p>
            <a:r>
              <a:rPr lang="en-US" dirty="0"/>
              <a:t>Print(){}</a:t>
            </a:r>
          </a:p>
          <a:p>
            <a:r>
              <a:rPr lang="en-US" dirty="0" err="1"/>
              <a:t>ColoredPrint</a:t>
            </a:r>
            <a:r>
              <a:rPr lang="en-US" dirty="0"/>
              <a:t>(){}</a:t>
            </a:r>
          </a:p>
          <a:p>
            <a:r>
              <a:rPr lang="en-US" dirty="0"/>
              <a:t>Fax(){}</a:t>
            </a:r>
          </a:p>
          <a:p>
            <a:r>
              <a:rPr lang="en-US" dirty="0"/>
              <a:t>Scan(){}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9B7C45-7F77-40FD-91EB-AA95261144BB}"/>
              </a:ext>
            </a:extLst>
          </p:cNvPr>
          <p:cNvSpPr txBox="1"/>
          <p:nvPr/>
        </p:nvSpPr>
        <p:spPr>
          <a:xfrm>
            <a:off x="6511413" y="4816279"/>
            <a:ext cx="1769807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Canon Basic</a:t>
            </a:r>
          </a:p>
          <a:p>
            <a:r>
              <a:rPr lang="en-US" dirty="0"/>
              <a:t>Print(){}</a:t>
            </a:r>
          </a:p>
          <a:p>
            <a:r>
              <a:rPr lang="en-US" dirty="0"/>
              <a:t>Scan(){}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68FB37-1ED1-40E1-B903-FBC22BAFD59F}"/>
              </a:ext>
            </a:extLst>
          </p:cNvPr>
          <p:cNvSpPr txBox="1"/>
          <p:nvPr/>
        </p:nvSpPr>
        <p:spPr>
          <a:xfrm>
            <a:off x="9419304" y="4816279"/>
            <a:ext cx="2222091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Canon Office</a:t>
            </a:r>
          </a:p>
          <a:p>
            <a:r>
              <a:rPr lang="en-US" dirty="0"/>
              <a:t>Print(){}</a:t>
            </a:r>
          </a:p>
          <a:p>
            <a:r>
              <a:rPr lang="en-US" dirty="0"/>
              <a:t>Fax(){}</a:t>
            </a:r>
          </a:p>
          <a:p>
            <a:r>
              <a:rPr lang="en-US" dirty="0"/>
              <a:t>Scan(){}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E5B4329-A2DE-42F7-9FF8-642974A4ECCD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flipV="1">
            <a:off x="3535967" y="3538400"/>
            <a:ext cx="4322466" cy="1277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5657453-83EB-4643-881F-716076E98D92}"/>
              </a:ext>
            </a:extLst>
          </p:cNvPr>
          <p:cNvCxnSpPr>
            <a:cxnSpLocks/>
            <a:stCxn id="12" idx="0"/>
            <a:endCxn id="10" idx="2"/>
          </p:cNvCxnSpPr>
          <p:nvPr/>
        </p:nvCxnSpPr>
        <p:spPr>
          <a:xfrm flipV="1">
            <a:off x="7396317" y="3538400"/>
            <a:ext cx="462116" cy="1277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1B4F011-3060-42FD-B889-D14F502838DA}"/>
              </a:ext>
            </a:extLst>
          </p:cNvPr>
          <p:cNvCxnSpPr>
            <a:cxnSpLocks/>
            <a:stCxn id="13" idx="0"/>
            <a:endCxn id="10" idx="2"/>
          </p:cNvCxnSpPr>
          <p:nvPr/>
        </p:nvCxnSpPr>
        <p:spPr>
          <a:xfrm flipH="1" flipV="1">
            <a:off x="7858433" y="3538400"/>
            <a:ext cx="2671917" cy="1277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2648379-9279-4F9C-8E4C-CD87694B627E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V="1">
            <a:off x="3535967" y="1521857"/>
            <a:ext cx="1500608" cy="3294422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C832B8F-63B2-4C69-9828-6ED53DE127D7}"/>
              </a:ext>
            </a:extLst>
          </p:cNvPr>
          <p:cNvCxnSpPr>
            <a:cxnSpLocks/>
            <a:stCxn id="11" idx="0"/>
            <a:endCxn id="8" idx="2"/>
          </p:cNvCxnSpPr>
          <p:nvPr/>
        </p:nvCxnSpPr>
        <p:spPr>
          <a:xfrm flipV="1">
            <a:off x="3535967" y="1521857"/>
            <a:ext cx="3791524" cy="3294422"/>
          </a:xfrm>
          <a:prstGeom prst="straightConnector1">
            <a:avLst/>
          </a:prstGeom>
          <a:ln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912E20B-D88B-46AD-94F0-D952E3382BD3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flipV="1">
            <a:off x="3535967" y="1521857"/>
            <a:ext cx="6082441" cy="3294422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83523BA-1E34-4C41-80F4-62A586C86804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flipV="1">
            <a:off x="7396317" y="1521857"/>
            <a:ext cx="2222091" cy="3294422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4BF3332-CCBD-45F6-BBEB-DC2D4686841A}"/>
              </a:ext>
            </a:extLst>
          </p:cNvPr>
          <p:cNvCxnSpPr>
            <a:cxnSpLocks/>
            <a:stCxn id="10" idx="0"/>
            <a:endCxn id="6" idx="2"/>
          </p:cNvCxnSpPr>
          <p:nvPr/>
        </p:nvCxnSpPr>
        <p:spPr>
          <a:xfrm flipH="1" flipV="1">
            <a:off x="2753033" y="1521857"/>
            <a:ext cx="5105400" cy="1647211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F0259B8-469F-42A3-B86F-8BD2BB3B6069}"/>
              </a:ext>
            </a:extLst>
          </p:cNvPr>
          <p:cNvCxnSpPr>
            <a:cxnSpLocks/>
            <a:stCxn id="13" idx="0"/>
            <a:endCxn id="9" idx="2"/>
          </p:cNvCxnSpPr>
          <p:nvPr/>
        </p:nvCxnSpPr>
        <p:spPr>
          <a:xfrm flipH="1" flipV="1">
            <a:off x="9618408" y="1521857"/>
            <a:ext cx="911942" cy="3294422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7B19048-C90F-4C44-A954-897755844BAB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7327490" y="1521857"/>
            <a:ext cx="3202860" cy="3294422"/>
          </a:xfrm>
          <a:prstGeom prst="straightConnector1">
            <a:avLst/>
          </a:prstGeom>
          <a:ln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457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5D389-5EF3-4215-82CE-046EC7385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10628376" cy="125989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Polymorphism?</a:t>
            </a:r>
            <a:endParaRPr lang="tr-TR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6634317-FA8A-4DAB-AC13-650B85992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323" y="1857310"/>
            <a:ext cx="6708015" cy="309569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Polymorphism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tx1"/>
                </a:solidFill>
              </a:rPr>
              <a:t>allows a </a:t>
            </a:r>
            <a:r>
              <a:rPr lang="en-US" sz="3600" u="sng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variable</a:t>
            </a:r>
            <a:r>
              <a:rPr lang="en-US" sz="3600" dirty="0">
                <a:solidFill>
                  <a:schemeClr val="tx1"/>
                </a:solidFill>
              </a:rPr>
              <a:t>, a </a:t>
            </a:r>
            <a:r>
              <a:rPr lang="en-US" sz="3600" u="sng" dirty="0">
                <a:solidFill>
                  <a:schemeClr val="tx1"/>
                </a:solidFill>
              </a:rPr>
              <a:t>method</a:t>
            </a:r>
            <a:r>
              <a:rPr lang="en-US" sz="3600" dirty="0">
                <a:solidFill>
                  <a:schemeClr val="tx1"/>
                </a:solidFill>
              </a:rPr>
              <a:t>, or an </a:t>
            </a:r>
            <a:r>
              <a:rPr lang="en-US" sz="3600" u="sng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object</a:t>
            </a:r>
            <a:r>
              <a:rPr lang="en-US" sz="3600" dirty="0">
                <a:solidFill>
                  <a:schemeClr val="tx1"/>
                </a:solidFill>
              </a:rPr>
              <a:t> </a:t>
            </a:r>
            <a:r>
              <a:rPr lang="en-US" sz="3600" b="1" dirty="0">
                <a:solidFill>
                  <a:schemeClr val="tx1"/>
                </a:solidFill>
              </a:rPr>
              <a:t>to have more than one form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FDD2F-76BD-4FAD-91DC-2CB3F7E32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10DA81A5-DABA-43ED-9C4E-7BEB3805556A}" type="datetime1">
              <a:rPr lang="en-US" altLang="en-US" smtClean="0"/>
              <a:pPr>
                <a:spcAft>
                  <a:spcPts val="600"/>
                </a:spcAft>
                <a:defRPr/>
              </a:pPr>
              <a:t>11/22/2019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A7063D-C32C-407C-8337-990927DC5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9115712F-D343-49A9-B756-F7AB7EFD17A4}" type="slidenum">
              <a:rPr lang="en-US" altLang="en-US" sz="1900" smtClean="0"/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2</a:t>
            </a:fld>
            <a:endParaRPr lang="en-US" altLang="en-US" sz="1900"/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70B0B4D8-A182-4AFA-9082-075A4B7FA9C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15"/>
          <a:stretch/>
        </p:blipFill>
        <p:spPr>
          <a:xfrm>
            <a:off x="7178567" y="1857309"/>
            <a:ext cx="4571999" cy="3095691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EB5499-A69F-4B22-942C-F7BE2494F5FA}"/>
              </a:ext>
            </a:extLst>
          </p:cNvPr>
          <p:cNvSpPr txBox="1"/>
          <p:nvPr/>
        </p:nvSpPr>
        <p:spPr>
          <a:xfrm>
            <a:off x="11201400" y="152400"/>
            <a:ext cx="920620" cy="408623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Week 9</a:t>
            </a:r>
            <a:endParaRPr kumimoji="0" lang="tr-T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37200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83DFA-951A-4405-8F38-9DAEFED6D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  <a:endParaRPr lang="tr-TR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88EA06A-F8A7-4DE7-A1E3-D573714D30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7851" y="1424721"/>
            <a:ext cx="6619015" cy="519759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74E3A-549D-46E6-8ED8-62A9FFFB4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11/22/2019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9FEAFA-21F0-42DE-A1F7-AB56230C7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9756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FB331-F129-47A7-ACAC-515A53729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Loosely coupling?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CE86A-8687-43DE-9265-86F754BF0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4435" y="1803399"/>
            <a:ext cx="5128435" cy="42672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400" dirty="0"/>
              <a:t>The Hat is "loosely coupled" to the body. </a:t>
            </a:r>
          </a:p>
          <a:p>
            <a:pPr lvl="1"/>
            <a:r>
              <a:rPr lang="en-US" sz="2200" dirty="0"/>
              <a:t>This means you can easily take the hat off without making any changes to the person/body. </a:t>
            </a:r>
          </a:p>
          <a:p>
            <a:pPr lvl="1"/>
            <a:r>
              <a:rPr lang="en-US" sz="2200" dirty="0"/>
              <a:t>When you can do that then you have </a:t>
            </a:r>
            <a:r>
              <a:rPr lang="en-US" sz="2200" i="1" dirty="0"/>
              <a:t>"loose coupling". </a:t>
            </a:r>
          </a:p>
          <a:p>
            <a:r>
              <a:rPr lang="en-US" sz="2400" b="1" dirty="0"/>
              <a:t>In short, loosely coupling makes code easier to change. </a:t>
            </a:r>
          </a:p>
          <a:p>
            <a:endParaRPr lang="en-US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C1C24-BF6A-4BCD-8211-D62909600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11/22/2019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98732A-6D8A-46B7-84D8-42F1B101F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pic>
        <p:nvPicPr>
          <p:cNvPr id="7" name="Picture 6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EAE91D74-91EF-4699-B7AA-D9D0267343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57" y="1777998"/>
            <a:ext cx="2844800" cy="42672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0EDBC1F-207E-457C-BA90-C97B4C482F3D}"/>
              </a:ext>
            </a:extLst>
          </p:cNvPr>
          <p:cNvSpPr/>
          <p:nvPr/>
        </p:nvSpPr>
        <p:spPr>
          <a:xfrm>
            <a:off x="439257" y="6191000"/>
            <a:ext cx="493969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The Hat is "loosely coupled“ to the body.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8FDB03-AFD1-48EF-954F-5F34EB58787B}"/>
              </a:ext>
            </a:extLst>
          </p:cNvPr>
          <p:cNvSpPr/>
          <p:nvPr/>
        </p:nvSpPr>
        <p:spPr>
          <a:xfrm>
            <a:off x="8618484" y="1803399"/>
            <a:ext cx="3478924" cy="42671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r>
              <a:rPr lang="en-US" sz="2400" i="1" dirty="0"/>
              <a:t>if you want to change the skin, you would also HAVE TO change the design of your body</a:t>
            </a:r>
            <a:r>
              <a:rPr lang="en-US" sz="2400" dirty="0"/>
              <a:t> as well because the two are joined </a:t>
            </a:r>
            <a:r>
              <a:rPr lang="en-US" sz="2400" b="1" dirty="0"/>
              <a:t>- they are </a:t>
            </a:r>
            <a:r>
              <a:rPr lang="en-US" sz="2400" i="1" dirty="0"/>
              <a:t>“tightly coupled”</a:t>
            </a:r>
            <a:endParaRPr lang="tr-TR" sz="2400" i="1" dirty="0"/>
          </a:p>
        </p:txBody>
      </p:sp>
    </p:spTree>
    <p:extLst>
      <p:ext uri="{BB962C8B-B14F-4D97-AF65-F5344CB8AC3E}">
        <p14:creationId xmlns:p14="http://schemas.microsoft.com/office/powerpoint/2010/main" val="13896139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EEA42-FD96-4B25-A52E-CA522F25B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is a loosely coupled</a:t>
            </a:r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CCB24-1831-4613-AD28-76A9C6096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11/22/2019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B65E48-ED9C-4EF1-8618-C50585E9E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0272DD-B3B6-49D3-B2FD-3A46A09F5049}"/>
              </a:ext>
            </a:extLst>
          </p:cNvPr>
          <p:cNvSpPr/>
          <p:nvPr/>
        </p:nvSpPr>
        <p:spPr>
          <a:xfrm>
            <a:off x="324466" y="2145561"/>
            <a:ext cx="7773232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242729"/>
                </a:solidFill>
                <a:latin typeface="Arial" panose="020B0604020202020204" pitchFamily="34" charset="0"/>
              </a:rPr>
              <a:t>Loose coupling is simply writing software in such a way that all your classes can work independently without relying on each other. MVC is a loosely coupled</a:t>
            </a:r>
            <a:endParaRPr lang="tr-TR" sz="2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3C011E-242A-4E39-9FDD-0FF77DC19F60}"/>
              </a:ext>
            </a:extLst>
          </p:cNvPr>
          <p:cNvSpPr/>
          <p:nvPr/>
        </p:nvSpPr>
        <p:spPr>
          <a:xfrm>
            <a:off x="324466" y="3545043"/>
            <a:ext cx="7773232" cy="27708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2729"/>
                </a:solidFill>
                <a:latin typeface="inherit"/>
              </a:rPr>
              <a:t>Model - Contains your classes and business logic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2729"/>
                </a:solidFill>
                <a:latin typeface="inherit"/>
              </a:rPr>
              <a:t>View - Displays the application UI based on the model data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42729"/>
                </a:solidFill>
                <a:latin typeface="inherit"/>
              </a:rPr>
              <a:t>Controller - Respond to an oncoming URL request and select the appropriate view</a:t>
            </a:r>
            <a:endParaRPr lang="en-US" sz="2400" b="0" i="0" dirty="0">
              <a:solidFill>
                <a:srgbClr val="242729"/>
              </a:solidFill>
              <a:effectLst/>
              <a:latin typeface="inherit"/>
            </a:endParaRP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1D66696-8E39-420C-8075-44F3346DC54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950" y="1905000"/>
            <a:ext cx="4241399" cy="466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001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CB41E-3365-4AFB-A0B4-2A620BCAE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and arrays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8DE73-830F-4FE7-A973-B0FDFF03D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966" y="1264555"/>
            <a:ext cx="9852793" cy="2626999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400" dirty="0"/>
              <a:t>Scenario: We have 3 different classes (Cat, Dog, Horse, </a:t>
            </a:r>
            <a:br>
              <a:rPr lang="en-US" sz="2400" dirty="0"/>
            </a:br>
            <a:r>
              <a:rPr lang="en-US" sz="2400" dirty="0"/>
              <a:t>all extends Animal), and we want to put them all in an array. </a:t>
            </a:r>
            <a:br>
              <a:rPr lang="en-US" sz="2400" dirty="0"/>
            </a:br>
            <a:r>
              <a:rPr lang="en-US" sz="2400" b="1" dirty="0"/>
              <a:t>(Note that an array can have one single type) </a:t>
            </a:r>
            <a:endParaRPr lang="en-US" sz="2400" dirty="0"/>
          </a:p>
          <a:p>
            <a:r>
              <a:rPr lang="en-US" sz="2400" dirty="0"/>
              <a:t>Using Polymorphism, </a:t>
            </a:r>
            <a:br>
              <a:rPr lang="en-US" sz="2400" dirty="0"/>
            </a:br>
            <a:r>
              <a:rPr lang="en-US" sz="2400" dirty="0"/>
              <a:t>we can deal with different sub classes as the same super class</a:t>
            </a:r>
          </a:p>
          <a:p>
            <a:pPr lvl="1"/>
            <a:r>
              <a:rPr lang="en-US" sz="2200" dirty="0"/>
              <a:t>Animal[] </a:t>
            </a:r>
            <a:r>
              <a:rPr lang="en-US" sz="2200" dirty="0" err="1"/>
              <a:t>myArray</a:t>
            </a:r>
            <a:r>
              <a:rPr lang="en-US" sz="2200" dirty="0"/>
              <a:t> = new Animal[]{cat, dog, horse};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602AA-BC7C-4ED6-A878-450F850A8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11/22/2019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74AF98-0D3C-43CB-BF7F-34F37213F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47A0B9-B9C9-4289-BA43-4373D611D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942" y="4003584"/>
            <a:ext cx="8650671" cy="2750980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C925E24-E31E-4F17-B9A9-991C3CADAA93}"/>
              </a:ext>
            </a:extLst>
          </p:cNvPr>
          <p:cNvSpPr/>
          <p:nvPr/>
        </p:nvSpPr>
        <p:spPr>
          <a:xfrm>
            <a:off x="2207172" y="5381297"/>
            <a:ext cx="5770180" cy="3258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04FD9A-EEE6-42A5-83DD-7107CFAAB7D6}"/>
              </a:ext>
            </a:extLst>
          </p:cNvPr>
          <p:cNvSpPr txBox="1"/>
          <p:nvPr/>
        </p:nvSpPr>
        <p:spPr>
          <a:xfrm>
            <a:off x="11201400" y="152400"/>
            <a:ext cx="920620" cy="408623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Week 9</a:t>
            </a:r>
            <a:endParaRPr kumimoji="0" lang="tr-T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3926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AD984-646A-4D61-B16B-4BF055285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Typecasting</a:t>
            </a:r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16EDD-BF64-4CDC-B6C3-BBFFB94D3C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98303" y="6130925"/>
            <a:ext cx="1614500" cy="369888"/>
          </a:xfrm>
        </p:spPr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11/22/2019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7B055-D7F0-40C1-BCB9-8375654B9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E4B38B46-0CB5-468B-9D5B-126B53599A36}"/>
              </a:ext>
            </a:extLst>
          </p:cNvPr>
          <p:cNvSpPr txBox="1">
            <a:spLocks/>
          </p:cNvSpPr>
          <p:nvPr/>
        </p:nvSpPr>
        <p:spPr>
          <a:xfrm>
            <a:off x="6998303" y="6130925"/>
            <a:ext cx="1614500" cy="369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tr-TR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0DA81A5-DABA-43ED-9C4E-7BEB3805556A}" type="datetime1">
              <a:rPr lang="en-US" altLang="en-US" smtClean="0"/>
              <a:pPr>
                <a:defRPr/>
              </a:pPr>
              <a:t>11/22/2019</a:t>
            </a:fld>
            <a:endParaRPr lang="en-US" alt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6F1D873-F75A-467D-879B-B436F65ED9E2}"/>
              </a:ext>
            </a:extLst>
          </p:cNvPr>
          <p:cNvSpPr txBox="1">
            <a:spLocks/>
          </p:cNvSpPr>
          <p:nvPr/>
        </p:nvSpPr>
        <p:spPr bwMode="auto">
          <a:xfrm>
            <a:off x="687388" y="1691640"/>
            <a:ext cx="10684805" cy="4439286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6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2400" b="1" dirty="0"/>
              <a:t>Reference</a:t>
            </a:r>
            <a:r>
              <a:rPr lang="en-US" sz="2400" b="1" dirty="0"/>
              <a:t> type casting</a:t>
            </a:r>
            <a:endParaRPr lang="en-US" sz="2400" b="1" dirty="0">
              <a:latin typeface="Consolas" panose="020B0609020204030204" pitchFamily="49" charset="0"/>
            </a:endParaRPr>
          </a:p>
          <a:p>
            <a:pPr lvl="1"/>
            <a:r>
              <a:rPr lang="en-US" sz="2400" dirty="0"/>
              <a:t>Casting from a subclass to a superclass is called </a:t>
            </a:r>
            <a:r>
              <a:rPr lang="en-US" sz="2400" b="1" dirty="0">
                <a:solidFill>
                  <a:srgbClr val="FF0000"/>
                </a:solidFill>
              </a:rPr>
              <a:t>upcasting</a:t>
            </a:r>
          </a:p>
          <a:p>
            <a:pPr lvl="2"/>
            <a:r>
              <a:rPr lang="tr-TR" sz="2000" b="1" dirty="0">
                <a:latin typeface="Consolas" panose="020B0609020204030204" pitchFamily="49" charset="0"/>
              </a:rPr>
              <a:t>Cat cat = new Cat();</a:t>
            </a:r>
            <a:r>
              <a:rPr lang="en-US" sz="2000" b="1" dirty="0">
                <a:latin typeface="Consolas" panose="020B0609020204030204" pitchFamily="49" charset="0"/>
              </a:rPr>
              <a:t>   // class Cat extends Animal</a:t>
            </a:r>
          </a:p>
          <a:p>
            <a:pPr lvl="2"/>
            <a:r>
              <a:rPr lang="tr-TR" sz="2000" b="1" dirty="0">
                <a:latin typeface="Consolas" panose="020B0609020204030204" pitchFamily="49" charset="0"/>
              </a:rPr>
              <a:t>Animal animal = (Animal) cat;</a:t>
            </a:r>
            <a:endParaRPr lang="en-US" sz="2000" b="1" dirty="0">
              <a:latin typeface="Consolas" panose="020B0609020204030204" pitchFamily="49" charset="0"/>
            </a:endParaRPr>
          </a:p>
          <a:p>
            <a:pPr lvl="1"/>
            <a:r>
              <a:rPr lang="en-US" sz="2400" dirty="0"/>
              <a:t>Casting from a superclass to a subclass is called </a:t>
            </a:r>
            <a:r>
              <a:rPr lang="en-US" sz="2400" b="1" dirty="0" err="1">
                <a:solidFill>
                  <a:srgbClr val="FF0000"/>
                </a:solidFill>
              </a:rPr>
              <a:t>downcasting</a:t>
            </a:r>
            <a:r>
              <a:rPr lang="en-US" sz="2400" dirty="0"/>
              <a:t> </a:t>
            </a:r>
          </a:p>
          <a:p>
            <a:pPr lvl="2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Animal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= new Cat()</a:t>
            </a:r>
          </a:p>
          <a:p>
            <a:pPr lvl="2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((Cat) animal).meow(); //</a:t>
            </a:r>
            <a:r>
              <a:rPr lang="en-US" sz="2000" dirty="0">
                <a:cs typeface="Arial" panose="020B0604020202020204" pitchFamily="34" charset="0"/>
              </a:rPr>
              <a:t> extends the method available to Cat object </a:t>
            </a:r>
            <a:b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</a:b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200" b="1" dirty="0">
                <a:latin typeface="+mj-lt"/>
                <a:cs typeface="Arial" panose="020B0604020202020204" pitchFamily="34" charset="0"/>
              </a:rPr>
              <a:t>Upcasting</a:t>
            </a:r>
            <a:r>
              <a:rPr lang="en-US" sz="2200" dirty="0">
                <a:latin typeface="+mj-lt"/>
                <a:cs typeface="Arial" panose="020B0604020202020204" pitchFamily="34" charset="0"/>
              </a:rPr>
              <a:t> narrows methods and attributes available to this object, </a:t>
            </a:r>
          </a:p>
          <a:p>
            <a:r>
              <a:rPr lang="en-US" sz="2200" b="1" dirty="0" err="1">
                <a:latin typeface="+mj-lt"/>
                <a:cs typeface="Arial" panose="020B0604020202020204" pitchFamily="34" charset="0"/>
              </a:rPr>
              <a:t>Downcasting</a:t>
            </a:r>
            <a:r>
              <a:rPr lang="en-US" sz="2200" dirty="0">
                <a:latin typeface="+mj-lt"/>
                <a:cs typeface="Arial" panose="020B0604020202020204" pitchFamily="34" charset="0"/>
              </a:rPr>
              <a:t> extends methods and attributes available to this object </a:t>
            </a:r>
            <a:endParaRPr lang="en-US" sz="2400" dirty="0">
              <a:solidFill>
                <a:srgbClr val="FF0000"/>
              </a:solidFill>
            </a:endParaRPr>
          </a:p>
          <a:p>
            <a:pPr lvl="1"/>
            <a:endParaRPr lang="tr-TR" sz="1800" b="1" dirty="0"/>
          </a:p>
          <a:p>
            <a:pPr lvl="1"/>
            <a:endParaRPr lang="tr-TR" sz="2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0D9F7E-6CC0-4D58-888A-A0CF434D0466}"/>
              </a:ext>
            </a:extLst>
          </p:cNvPr>
          <p:cNvSpPr txBox="1"/>
          <p:nvPr/>
        </p:nvSpPr>
        <p:spPr>
          <a:xfrm>
            <a:off x="11201400" y="152400"/>
            <a:ext cx="920620" cy="408623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Week 9</a:t>
            </a:r>
            <a:endParaRPr kumimoji="0" lang="tr-T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222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62AF2-861E-4830-A64D-753E9C9D5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11/22/2019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6EACD2-4659-4FA6-B5D7-BFDDBDE3F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433048E-C407-4A85-8A6F-D51C5003EE1D}"/>
              </a:ext>
            </a:extLst>
          </p:cNvPr>
          <p:cNvSpPr/>
          <p:nvPr/>
        </p:nvSpPr>
        <p:spPr>
          <a:xfrm>
            <a:off x="6042792" y="700805"/>
            <a:ext cx="4866968" cy="571254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04E46F4-B2E5-46F3-A163-B84EED59F95D}"/>
              </a:ext>
            </a:extLst>
          </p:cNvPr>
          <p:cNvSpPr/>
          <p:nvPr/>
        </p:nvSpPr>
        <p:spPr>
          <a:xfrm>
            <a:off x="7878532" y="1632154"/>
            <a:ext cx="1681316" cy="20918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age;</a:t>
            </a:r>
          </a:p>
          <a:p>
            <a:pPr algn="ctr"/>
            <a:r>
              <a:rPr lang="en-US" dirty="0"/>
              <a:t>eat();</a:t>
            </a:r>
          </a:p>
          <a:p>
            <a:pPr algn="ctr"/>
            <a:r>
              <a:rPr lang="en-US" dirty="0" err="1"/>
              <a:t>meuw</a:t>
            </a:r>
            <a:r>
              <a:rPr lang="en-US" dirty="0"/>
              <a:t>();</a:t>
            </a:r>
            <a:endParaRPr lang="tr-T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897A06-A18D-4B0E-810D-6A2FA38F6283}"/>
              </a:ext>
            </a:extLst>
          </p:cNvPr>
          <p:cNvSpPr txBox="1"/>
          <p:nvPr/>
        </p:nvSpPr>
        <p:spPr>
          <a:xfrm>
            <a:off x="3745503" y="1118825"/>
            <a:ext cx="1229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 </a:t>
            </a:r>
            <a:r>
              <a:rPr lang="en-US" dirty="0" err="1"/>
              <a:t>cat</a:t>
            </a:r>
            <a:endParaRPr lang="tr-TR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4373ADB-A609-464F-8CE3-EE89EDCC95DF}"/>
              </a:ext>
            </a:extLst>
          </p:cNvPr>
          <p:cNvCxnSpPr>
            <a:cxnSpLocks/>
            <a:stCxn id="8" idx="3"/>
            <a:endCxn id="7" idx="2"/>
          </p:cNvCxnSpPr>
          <p:nvPr/>
        </p:nvCxnSpPr>
        <p:spPr>
          <a:xfrm>
            <a:off x="4975122" y="1303491"/>
            <a:ext cx="2903410" cy="1374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23BCB77-F2D7-4CAB-B003-EA2882DAFBB5}"/>
              </a:ext>
            </a:extLst>
          </p:cNvPr>
          <p:cNvSpPr txBox="1"/>
          <p:nvPr/>
        </p:nvSpPr>
        <p:spPr>
          <a:xfrm>
            <a:off x="3625210" y="2215122"/>
            <a:ext cx="1229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Animal a</a:t>
            </a:r>
            <a:endParaRPr lang="tr-T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5F3112-96F4-4562-B9DE-72411560C8AB}"/>
              </a:ext>
            </a:extLst>
          </p:cNvPr>
          <p:cNvSpPr txBox="1"/>
          <p:nvPr/>
        </p:nvSpPr>
        <p:spPr>
          <a:xfrm>
            <a:off x="9208563" y="1544688"/>
            <a:ext cx="702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</a:t>
            </a:r>
            <a:endParaRPr lang="tr-T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31C1A8-B02D-4EF4-B720-B58954496C39}"/>
              </a:ext>
            </a:extLst>
          </p:cNvPr>
          <p:cNvSpPr txBox="1"/>
          <p:nvPr/>
        </p:nvSpPr>
        <p:spPr>
          <a:xfrm>
            <a:off x="108154" y="2594977"/>
            <a:ext cx="4866968" cy="4154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Cat </a:t>
            </a:r>
            <a:r>
              <a:rPr lang="en-US" sz="2400" dirty="0" err="1"/>
              <a:t>cat</a:t>
            </a:r>
            <a:r>
              <a:rPr lang="en-US" sz="2400" dirty="0"/>
              <a:t> = new Cat();</a:t>
            </a:r>
          </a:p>
          <a:p>
            <a:r>
              <a:rPr lang="en-US" sz="2400" dirty="0"/>
              <a:t>Animal a = cat;</a:t>
            </a:r>
          </a:p>
          <a:p>
            <a:r>
              <a:rPr lang="en-US" sz="2400" dirty="0" err="1"/>
              <a:t>a.eat</a:t>
            </a:r>
            <a:r>
              <a:rPr lang="en-US" sz="2400" dirty="0"/>
              <a:t>();</a:t>
            </a:r>
          </a:p>
          <a:p>
            <a:r>
              <a:rPr lang="en-US" sz="2400" dirty="0"/>
              <a:t>((Cat)a).</a:t>
            </a:r>
            <a:r>
              <a:rPr lang="en-US" sz="2400" dirty="0" err="1"/>
              <a:t>meuw</a:t>
            </a:r>
            <a:r>
              <a:rPr lang="en-US" sz="2400" dirty="0"/>
              <a:t>();</a:t>
            </a:r>
          </a:p>
          <a:p>
            <a:endParaRPr lang="en-US" sz="2400" dirty="0"/>
          </a:p>
          <a:p>
            <a:r>
              <a:rPr lang="en-US" sz="2400" dirty="0"/>
              <a:t>((Dog)a).bark();</a:t>
            </a:r>
          </a:p>
          <a:p>
            <a:endParaRPr lang="en-US" sz="2400" dirty="0"/>
          </a:p>
          <a:p>
            <a:r>
              <a:rPr lang="en-US" sz="2400" dirty="0"/>
              <a:t>((Cat)a).</a:t>
            </a:r>
            <a:r>
              <a:rPr lang="en-US" sz="2400" dirty="0" err="1"/>
              <a:t>meuw</a:t>
            </a:r>
            <a:r>
              <a:rPr lang="en-US" sz="2400" dirty="0"/>
              <a:t>();</a:t>
            </a:r>
          </a:p>
          <a:p>
            <a:endParaRPr lang="en-US" sz="2400" dirty="0"/>
          </a:p>
          <a:p>
            <a:r>
              <a:rPr lang="en-US" sz="2400" dirty="0"/>
              <a:t>a = new Dog();</a:t>
            </a:r>
          </a:p>
          <a:p>
            <a:r>
              <a:rPr lang="en-US" sz="2400" dirty="0"/>
              <a:t>((Cat)a).</a:t>
            </a:r>
            <a:r>
              <a:rPr lang="en-US" sz="2400" dirty="0" err="1"/>
              <a:t>meuw</a:t>
            </a:r>
            <a:r>
              <a:rPr lang="en-US" sz="2400" dirty="0"/>
              <a:t>();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0DB6875-5E67-43B2-AE77-8751078B8D89}"/>
              </a:ext>
            </a:extLst>
          </p:cNvPr>
          <p:cNvSpPr/>
          <p:nvPr/>
        </p:nvSpPr>
        <p:spPr>
          <a:xfrm>
            <a:off x="10744058" y="-101037"/>
            <a:ext cx="1681316" cy="209181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 color</a:t>
            </a:r>
          </a:p>
          <a:p>
            <a:pPr algn="ctr"/>
            <a:r>
              <a:rPr lang="en-US" dirty="0"/>
              <a:t>eat();</a:t>
            </a:r>
            <a:endParaRPr lang="tr-T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9ABC9A-1FF2-432E-85BA-9A5277054A5B}"/>
              </a:ext>
            </a:extLst>
          </p:cNvPr>
          <p:cNvSpPr txBox="1"/>
          <p:nvPr/>
        </p:nvSpPr>
        <p:spPr>
          <a:xfrm>
            <a:off x="9673354" y="0"/>
            <a:ext cx="1146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Animal</a:t>
            </a:r>
            <a:endParaRPr lang="tr-TR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AD1680C-8DB8-453D-AE2A-53C7354C163A}"/>
              </a:ext>
            </a:extLst>
          </p:cNvPr>
          <p:cNvCxnSpPr>
            <a:cxnSpLocks/>
          </p:cNvCxnSpPr>
          <p:nvPr/>
        </p:nvCxnSpPr>
        <p:spPr>
          <a:xfrm flipV="1">
            <a:off x="9074020" y="1361819"/>
            <a:ext cx="2203580" cy="1358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CDD7610C-082F-474C-A480-421BA4C76F5E}"/>
              </a:ext>
            </a:extLst>
          </p:cNvPr>
          <p:cNvSpPr/>
          <p:nvPr/>
        </p:nvSpPr>
        <p:spPr>
          <a:xfrm>
            <a:off x="7887210" y="3902012"/>
            <a:ext cx="1681316" cy="209181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Breed;</a:t>
            </a:r>
          </a:p>
          <a:p>
            <a:pPr algn="ctr"/>
            <a:r>
              <a:rPr lang="en-US" dirty="0"/>
              <a:t>eat();</a:t>
            </a:r>
          </a:p>
          <a:p>
            <a:pPr algn="ctr"/>
            <a:r>
              <a:rPr lang="en-US" dirty="0"/>
              <a:t>bark();</a:t>
            </a:r>
            <a:endParaRPr lang="tr-TR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8B2236-85C2-42A9-9424-1F91EC9F154F}"/>
              </a:ext>
            </a:extLst>
          </p:cNvPr>
          <p:cNvSpPr txBox="1"/>
          <p:nvPr/>
        </p:nvSpPr>
        <p:spPr>
          <a:xfrm>
            <a:off x="9543871" y="4384921"/>
            <a:ext cx="702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Dog</a:t>
            </a:r>
            <a:endParaRPr lang="tr-TR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D0A600F-8039-4A9A-B0E1-EFBB6524286E}"/>
              </a:ext>
            </a:extLst>
          </p:cNvPr>
          <p:cNvCxnSpPr>
            <a:cxnSpLocks/>
          </p:cNvCxnSpPr>
          <p:nvPr/>
        </p:nvCxnSpPr>
        <p:spPr>
          <a:xfrm flipV="1">
            <a:off x="9024707" y="1447824"/>
            <a:ext cx="2388237" cy="3615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C976CC6-3E0A-4300-AF13-FF5B4C34DF10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4854829" y="2399788"/>
            <a:ext cx="2981915" cy="2457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22B47E5-8E1F-47A1-B0D9-C9793BFCABB1}"/>
              </a:ext>
            </a:extLst>
          </p:cNvPr>
          <p:cNvSpPr txBox="1"/>
          <p:nvPr/>
        </p:nvSpPr>
        <p:spPr>
          <a:xfrm>
            <a:off x="11177103" y="6315869"/>
            <a:ext cx="920620" cy="408623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Week 9</a:t>
            </a:r>
            <a:endParaRPr kumimoji="0" lang="tr-T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8976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BBF56840-ED2B-4ED8-9A50-5F371D10B9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81352" y="623888"/>
            <a:ext cx="9623261" cy="1281112"/>
          </a:xfrm>
        </p:spPr>
        <p:txBody>
          <a:bodyPr/>
          <a:lstStyle/>
          <a:p>
            <a:pPr eaLnBrk="1" hangingPunct="1"/>
            <a:r>
              <a:rPr lang="en-US" altLang="tr-TR" dirty="0"/>
              <a:t>Exercises: Followings will compile? Run?</a:t>
            </a:r>
          </a:p>
        </p:txBody>
      </p:sp>
      <p:sp>
        <p:nvSpPr>
          <p:cNvPr id="265219" name="Rectangle 3">
            <a:extLst>
              <a:ext uri="{FF2B5EF4-FFF2-40B4-BE49-F238E27FC236}">
                <a16:creationId xmlns:a16="http://schemas.microsoft.com/office/drawing/2014/main" id="{37E53EF0-8F0D-415B-B400-CB7ED43AA1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3000" y="1481553"/>
            <a:ext cx="6249441" cy="458904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None/>
              <a:defRPr/>
            </a:pPr>
            <a:endParaRPr lang="en-US" altLang="tr-TR" sz="2000" b="1" noProof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altLang="tr-TR" sz="2000" b="1" noProof="1">
                <a:solidFill>
                  <a:schemeClr val="hlink"/>
                </a:solidFill>
                <a:latin typeface="Consolas" panose="020B0609020204030204" pitchFamily="49" charset="0"/>
              </a:rPr>
              <a:t>Cat cat = new Animal(); //??</a:t>
            </a:r>
            <a:endParaRPr lang="en-US" altLang="tr-TR" sz="2000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tr-TR" sz="2000" b="1" noProof="1">
                <a:solidFill>
                  <a:schemeClr val="hlink"/>
                </a:solidFill>
                <a:latin typeface="Consolas" panose="020B0609020204030204" pitchFamily="49" charset="0"/>
              </a:rPr>
              <a:t>Animal</a:t>
            </a:r>
            <a:r>
              <a:rPr lang="en-US" altLang="tr-TR" sz="2000" noProof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a = new </a:t>
            </a:r>
            <a:r>
              <a:rPr lang="en-US" altLang="tr-TR" sz="2000" noProof="1">
                <a:solidFill>
                  <a:schemeClr val="tx1"/>
                </a:solidFill>
                <a:latin typeface="Consolas" panose="020B0609020204030204" pitchFamily="49" charset="0"/>
              </a:rPr>
              <a:t>Cat();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tr-TR" sz="2000" noProof="1">
                <a:solidFill>
                  <a:schemeClr val="tx1"/>
                </a:solidFill>
                <a:latin typeface="Consolas" panose="020B0609020204030204" pitchFamily="49" charset="0"/>
              </a:rPr>
              <a:t>a.meow(); </a:t>
            </a:r>
            <a:r>
              <a:rPr lang="en-US" altLang="tr-TR" sz="2000" b="1" noProof="1">
                <a:solidFill>
                  <a:schemeClr val="hlink"/>
                </a:solidFill>
                <a:latin typeface="Consolas" panose="020B0609020204030204" pitchFamily="49" charset="0"/>
              </a:rPr>
              <a:t>//??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tr-TR" sz="2000" noProof="1">
                <a:solidFill>
                  <a:schemeClr val="tx1"/>
                </a:solidFill>
                <a:latin typeface="Consolas" panose="020B0609020204030204" pitchFamily="49" charset="0"/>
              </a:rPr>
              <a:t>((Cat)a).meow(); </a:t>
            </a:r>
            <a:r>
              <a:rPr lang="en-US" altLang="tr-TR" sz="2000" noProof="1">
                <a:solidFill>
                  <a:srgbClr val="FF0000"/>
                </a:solidFill>
                <a:latin typeface="Consolas" panose="020B0609020204030204" pitchFamily="49" charset="0"/>
              </a:rPr>
              <a:t>//??</a:t>
            </a:r>
            <a:endParaRPr lang="en-US" altLang="tr-TR" sz="2000" noProof="1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tr-TR" sz="2200" noProof="1">
                <a:solidFill>
                  <a:srgbClr val="FF0000"/>
                </a:solidFill>
                <a:latin typeface="Consolas" panose="020B0609020204030204" pitchFamily="49" charset="0"/>
              </a:rPr>
              <a:t>Object o = new Animal();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tr-TR" sz="2000" noProof="1">
                <a:solidFill>
                  <a:schemeClr val="tx1"/>
                </a:solidFill>
                <a:latin typeface="Consolas" panose="020B0609020204030204" pitchFamily="49" charset="0"/>
              </a:rPr>
              <a:t>o.eat(); 		</a:t>
            </a:r>
            <a:r>
              <a:rPr lang="en-US" altLang="tr-TR" sz="2000" b="1" noProof="1">
                <a:solidFill>
                  <a:schemeClr val="hlink"/>
                </a:solidFill>
                <a:latin typeface="Consolas" panose="020B0609020204030204" pitchFamily="49" charset="0"/>
              </a:rPr>
              <a:t>//?? </a:t>
            </a:r>
            <a:r>
              <a:rPr lang="en-US" altLang="tr-TR" sz="2000" noProof="1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tr-TR" sz="2000" noProof="1">
                <a:solidFill>
                  <a:schemeClr val="tx1"/>
                </a:solidFill>
                <a:latin typeface="Consolas" panose="020B0609020204030204" pitchFamily="49" charset="0"/>
              </a:rPr>
              <a:t>o.meow(); </a:t>
            </a:r>
            <a:r>
              <a:rPr lang="en-US" altLang="tr-TR" sz="2000" b="1" noProof="1">
                <a:solidFill>
                  <a:schemeClr val="hlink"/>
                </a:solidFill>
                <a:latin typeface="Consolas" panose="020B0609020204030204" pitchFamily="49" charset="0"/>
              </a:rPr>
              <a:t>	 //?? 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tr-TR" sz="2000" noProof="1">
                <a:solidFill>
                  <a:schemeClr val="tx1"/>
                </a:solidFill>
                <a:latin typeface="Consolas" panose="020B0609020204030204" pitchFamily="49" charset="0"/>
              </a:rPr>
              <a:t>((Animal)o).eat(); 		</a:t>
            </a:r>
            <a:r>
              <a:rPr lang="en-US" altLang="tr-TR" sz="2000" b="1" noProof="1">
                <a:solidFill>
                  <a:schemeClr val="hlink"/>
                </a:solidFill>
                <a:latin typeface="Consolas" panose="020B0609020204030204" pitchFamily="49" charset="0"/>
              </a:rPr>
              <a:t>//?? 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tr-TR" sz="2000" noProof="1">
                <a:solidFill>
                  <a:schemeClr val="tx1"/>
                </a:solidFill>
                <a:latin typeface="Consolas" panose="020B0609020204030204" pitchFamily="49" charset="0"/>
              </a:rPr>
              <a:t>((Animal)o).meow(); </a:t>
            </a:r>
            <a:r>
              <a:rPr lang="en-US" altLang="tr-TR" sz="2000" b="1" noProof="1">
                <a:solidFill>
                  <a:schemeClr val="hlink"/>
                </a:solidFill>
                <a:latin typeface="Consolas" panose="020B0609020204030204" pitchFamily="49" charset="0"/>
              </a:rPr>
              <a:t>	 //?? 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tr-TR" sz="2000" noProof="1">
                <a:solidFill>
                  <a:schemeClr val="tx1"/>
                </a:solidFill>
                <a:latin typeface="Consolas" panose="020B0609020204030204" pitchFamily="49" charset="0"/>
              </a:rPr>
              <a:t>((Cat)o).eat(); 		</a:t>
            </a:r>
            <a:r>
              <a:rPr lang="en-US" altLang="tr-TR" sz="2000" b="1" noProof="1">
                <a:solidFill>
                  <a:schemeClr val="hlink"/>
                </a:solidFill>
                <a:latin typeface="Consolas" panose="020B0609020204030204" pitchFamily="49" charset="0"/>
              </a:rPr>
              <a:t>//??  (*) 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tr-TR" sz="2000" noProof="1">
                <a:solidFill>
                  <a:schemeClr val="tx1"/>
                </a:solidFill>
                <a:latin typeface="Consolas" panose="020B0609020204030204" pitchFamily="49" charset="0"/>
              </a:rPr>
              <a:t>((Cat)o).meuw();</a:t>
            </a:r>
            <a:endParaRPr lang="en-US" altLang="tr-TR" sz="2000" b="1" noProof="1">
              <a:solidFill>
                <a:schemeClr val="hlink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BC4995C-99FA-482C-9E97-1B575BD2D6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98967" y="6084318"/>
            <a:ext cx="1146175" cy="369888"/>
          </a:xfrm>
        </p:spPr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11/22/2019</a:t>
            </a:fld>
            <a:endParaRPr lang="en-US" altLang="en-US"/>
          </a:p>
        </p:txBody>
      </p:sp>
      <p:sp>
        <p:nvSpPr>
          <p:cNvPr id="33795" name="Slide Number Placeholder 3">
            <a:extLst>
              <a:ext uri="{FF2B5EF4-FFF2-40B4-BE49-F238E27FC236}">
                <a16:creationId xmlns:a16="http://schemas.microsoft.com/office/drawing/2014/main" id="{E2EA776A-D844-470F-A330-21AAF75A32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fld id="{AD08A2EB-60C5-49AE-890F-E1696ABED0AD}" type="slidenum">
              <a:rPr lang="en-US" altLang="tr-TR" smtClean="0">
                <a:solidFill>
                  <a:srgbClr val="FE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6</a:t>
            </a:fld>
            <a:endParaRPr lang="en-US" altLang="tr-TR">
              <a:solidFill>
                <a:srgbClr val="FE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2301C4-8B25-41CC-928C-E64263288D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0" t="-1" r="3514" b="8810"/>
          <a:stretch/>
        </p:blipFill>
        <p:spPr>
          <a:xfrm>
            <a:off x="7236258" y="1456155"/>
            <a:ext cx="4268355" cy="2006516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087236-D914-4B45-BAEA-61BBE6B73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6258" y="3514635"/>
            <a:ext cx="4268355" cy="221600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FD1D8B0-7684-46BB-A075-91D338F771E9}"/>
              </a:ext>
            </a:extLst>
          </p:cNvPr>
          <p:cNvSpPr/>
          <p:nvPr/>
        </p:nvSpPr>
        <p:spPr>
          <a:xfrm>
            <a:off x="803000" y="6139443"/>
            <a:ext cx="10701613" cy="7694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 indent="-457200">
              <a:defRPr/>
            </a:pPr>
            <a:r>
              <a:rPr lang="en-US" altLang="tr-TR" sz="2200" b="1" dirty="0">
                <a:solidFill>
                  <a:srgbClr val="FF0000"/>
                </a:solidFill>
              </a:rPr>
              <a:t>*</a:t>
            </a:r>
            <a:r>
              <a:rPr lang="en-US" altLang="tr-TR" sz="2200" dirty="0"/>
              <a:t> It is legal to cast a reference to the wrong subtype; </a:t>
            </a:r>
          </a:p>
          <a:p>
            <a:pPr lvl="1" indent="-457200">
              <a:defRPr/>
            </a:pPr>
            <a:r>
              <a:rPr lang="en-US" altLang="tr-TR" sz="2200" b="1" dirty="0"/>
              <a:t>However, this will compile but crash when the program runs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1914DD-2434-40F5-894F-1BCA8941C34F}"/>
              </a:ext>
            </a:extLst>
          </p:cNvPr>
          <p:cNvSpPr txBox="1"/>
          <p:nvPr/>
        </p:nvSpPr>
        <p:spPr>
          <a:xfrm>
            <a:off x="11201400" y="152400"/>
            <a:ext cx="920620" cy="408623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Week 9</a:t>
            </a:r>
            <a:endParaRPr kumimoji="0" lang="tr-T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1E9D6200-CE17-4B5B-A63F-33C84E512B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550" y="2133605"/>
            <a:ext cx="11772900" cy="1904996"/>
          </a:xfrm>
        </p:spPr>
        <p:txBody>
          <a:bodyPr anchor="ctr">
            <a:normAutofit/>
          </a:bodyPr>
          <a:lstStyle/>
          <a:p>
            <a:r>
              <a:rPr lang="en-US" sz="4800" dirty="0">
                <a:latin typeface="Goudy Sans Medium"/>
              </a:rPr>
              <a:t>Week 10 - Interfaces:</a:t>
            </a:r>
            <a:br>
              <a:rPr lang="en-US" sz="4800" dirty="0">
                <a:latin typeface="Goudy Sans Medium"/>
              </a:rPr>
            </a:br>
            <a:r>
              <a:rPr lang="en-US" sz="4800" dirty="0">
                <a:latin typeface="Goudy Sans Medium"/>
              </a:rPr>
              <a:t>Abstraction, Multiple inheritance</a:t>
            </a:r>
            <a:endParaRPr lang="tr-TR" altLang="tr-TR" i="1" dirty="0"/>
          </a:p>
        </p:txBody>
      </p:sp>
      <p:sp>
        <p:nvSpPr>
          <p:cNvPr id="3075" name="Subtitle 2">
            <a:extLst>
              <a:ext uri="{FF2B5EF4-FFF2-40B4-BE49-F238E27FC236}">
                <a16:creationId xmlns:a16="http://schemas.microsoft.com/office/drawing/2014/main" id="{9558F8B6-4F45-4B3A-B1B1-1DD3D4277A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6300" y="4724400"/>
            <a:ext cx="10439400" cy="390517"/>
          </a:xfrm>
        </p:spPr>
        <p:txBody>
          <a:bodyPr/>
          <a:lstStyle/>
          <a:p>
            <a:r>
              <a:rPr lang="en-US" altLang="tr-T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Ozacar</a:t>
            </a:r>
            <a:r>
              <a:rPr lang="en-US" altLang="tr-T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Kasim, PhD  | Assist. Prof. | Computer Engineering Department</a:t>
            </a:r>
            <a:endParaRPr lang="tr-TR" altLang="tr-TR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323C7B-ADA5-40C3-8B37-C8421C5FB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5F56FE-BC20-4FD5-A812-419F57B1AB20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11/22/2019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392F6F-339E-41E2-8FAE-0E011BB5F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tr-TR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CME225 OOP- Week 5</a:t>
            </a:r>
            <a:endParaRPr kumimoji="0" lang="tr-TR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65BEFF6E-159E-4C9E-AC7A-03A39907D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7B778A4-CD89-4F1C-8B63-4C925737E84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2CDED84-27F3-4C44-9265-DF96EEBE5484}"/>
              </a:ext>
            </a:extLst>
          </p:cNvPr>
          <p:cNvCxnSpPr/>
          <p:nvPr/>
        </p:nvCxnSpPr>
        <p:spPr>
          <a:xfrm>
            <a:off x="116205" y="1905000"/>
            <a:ext cx="11986260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BAB7162-68E7-4B2D-B529-7F408CA90F24}"/>
              </a:ext>
            </a:extLst>
          </p:cNvPr>
          <p:cNvCxnSpPr/>
          <p:nvPr/>
        </p:nvCxnSpPr>
        <p:spPr>
          <a:xfrm>
            <a:off x="116205" y="4267200"/>
            <a:ext cx="11986260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F7ADA788-0B02-4AFA-9C41-5F32F8C8F7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0106" y="4525107"/>
            <a:ext cx="2472344" cy="187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218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8D4CF-94F3-44CB-ACFA-172A11B37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/>
              <a:t>Interfaces: Definition</a:t>
            </a:r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8C5B0-7AC5-46B6-88A2-AEF46984F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11/22/2019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0D6A94-BA23-43BD-BE2D-A57D09E62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A23C7D9-A94A-4E8B-A98F-184F09FE40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489" y="1792179"/>
            <a:ext cx="10794123" cy="38098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2800" dirty="0"/>
              <a:t>An interface is like an abstract class that is intended to be used as a common base to access a number of similarly-behaving objects.</a:t>
            </a:r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An interface is a </a:t>
            </a:r>
            <a:r>
              <a:rPr lang="en-US" sz="2800" b="1" dirty="0">
                <a:solidFill>
                  <a:schemeClr val="tx1"/>
                </a:solidFill>
              </a:rPr>
              <a:t>contract</a:t>
            </a:r>
            <a:r>
              <a:rPr lang="en-US" sz="2800" dirty="0"/>
              <a:t> an implementing class needs to respect</a:t>
            </a:r>
            <a:endParaRPr lang="en-US" altLang="tr-TR" sz="2800" dirty="0"/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interface contains behaviors that a class implements. (Contract)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Methods in an interface are by-default public. (Contract)</a:t>
            </a:r>
            <a:endParaRPr lang="en-US" altLang="tr-TR" sz="2400" dirty="0"/>
          </a:p>
          <a:p>
            <a:pPr eaLnBrk="1" hangingPunct="1">
              <a:lnSpc>
                <a:spcPct val="90000"/>
              </a:lnSpc>
            </a:pPr>
            <a:endParaRPr lang="en-US" altLang="tr-TR" sz="3600" dirty="0"/>
          </a:p>
        </p:txBody>
      </p:sp>
    </p:spTree>
    <p:extLst>
      <p:ext uri="{BB962C8B-B14F-4D97-AF65-F5344CB8AC3E}">
        <p14:creationId xmlns:p14="http://schemas.microsoft.com/office/powerpoint/2010/main" val="3613561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7F937-DD33-43BD-BC95-8A82EAF3B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 : Introduction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2CB2C-209D-487B-AC06-E804CABDD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862" y="2129151"/>
            <a:ext cx="7199586" cy="377762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800" dirty="0"/>
              <a:t>There are mainly three reasons to use interface. Using interface we can: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achieve abstraction.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support the functionality of multiple inheritance.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achieve loose coupling. </a:t>
            </a:r>
            <a:endParaRPr lang="tr-TR" sz="2800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56299-11CB-4B0B-83D4-B4CC18A34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DA81A5-DABA-43ED-9C4E-7BEB3805556A}" type="datetime1">
              <a:rPr lang="en-US" altLang="en-US" smtClean="0"/>
              <a:t>11/22/2019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48FCDD-CA06-40E2-A3C6-714D9C092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FDD6EE8-29F9-4C1C-8016-B91D938DD7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86" r="10594"/>
          <a:stretch/>
        </p:blipFill>
        <p:spPr>
          <a:xfrm>
            <a:off x="7725103" y="2123801"/>
            <a:ext cx="4099035" cy="378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726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</TotalTime>
  <Words>1294</Words>
  <Application>Microsoft Office PowerPoint</Application>
  <PresentationFormat>Widescreen</PresentationFormat>
  <Paragraphs>250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Arial</vt:lpstr>
      <vt:lpstr>Calibri</vt:lpstr>
      <vt:lpstr>Calibri Light</vt:lpstr>
      <vt:lpstr>Century Gothic</vt:lpstr>
      <vt:lpstr>Consolas</vt:lpstr>
      <vt:lpstr>Goudy Sans Medium</vt:lpstr>
      <vt:lpstr>inherit</vt:lpstr>
      <vt:lpstr>Times New Roman</vt:lpstr>
      <vt:lpstr>Wingdings 3</vt:lpstr>
      <vt:lpstr>Office Theme</vt:lpstr>
      <vt:lpstr>1_Office Theme</vt:lpstr>
      <vt:lpstr>Week 10 - Interfaces: Abstraction, Multiple inheritance</vt:lpstr>
      <vt:lpstr>Polymorphism?</vt:lpstr>
      <vt:lpstr>Polymorphism and arrays</vt:lpstr>
      <vt:lpstr>Typecasting</vt:lpstr>
      <vt:lpstr>PowerPoint Presentation</vt:lpstr>
      <vt:lpstr>Exercises: Followings will compile? Run?</vt:lpstr>
      <vt:lpstr>Week 10 - Interfaces: Abstraction, Multiple inheritance</vt:lpstr>
      <vt:lpstr>Interfaces: Definition</vt:lpstr>
      <vt:lpstr>Interfaces : Introduction</vt:lpstr>
      <vt:lpstr>Relationship between classes and interfaces </vt:lpstr>
      <vt:lpstr>Interfaces: Syntax and Structure</vt:lpstr>
      <vt:lpstr>Interfaces: More …</vt:lpstr>
      <vt:lpstr>Interface vs. abstract class</vt:lpstr>
      <vt:lpstr>Interface vs. abstract class (cont)</vt:lpstr>
      <vt:lpstr>Interface usages</vt:lpstr>
      <vt:lpstr>Abstraction</vt:lpstr>
      <vt:lpstr>Example</vt:lpstr>
      <vt:lpstr>Multiple inheritance</vt:lpstr>
      <vt:lpstr>PowerPoint Presentation</vt:lpstr>
      <vt:lpstr>An example</vt:lpstr>
      <vt:lpstr>Loosely coupling?</vt:lpstr>
      <vt:lpstr>MVC is a loosely coupled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Previously on OOP… Week 9 Summary</dc:title>
  <dc:creator>KASIM ÖZACAR</dc:creator>
  <cp:lastModifiedBy>KASIM ÖZACAR</cp:lastModifiedBy>
  <cp:revision>78</cp:revision>
  <dcterms:created xsi:type="dcterms:W3CDTF">2018-11-28T06:27:00Z</dcterms:created>
  <dcterms:modified xsi:type="dcterms:W3CDTF">2019-11-22T11:12:17Z</dcterms:modified>
</cp:coreProperties>
</file>