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33"/>
  </p:notesMasterIdLst>
  <p:sldIdLst>
    <p:sldId id="459" r:id="rId3"/>
    <p:sldId id="434" r:id="rId4"/>
    <p:sldId id="436" r:id="rId5"/>
    <p:sldId id="435" r:id="rId6"/>
    <p:sldId id="460" r:id="rId7"/>
    <p:sldId id="261" r:id="rId8"/>
    <p:sldId id="262" r:id="rId9"/>
    <p:sldId id="263" r:id="rId10"/>
    <p:sldId id="440" r:id="rId11"/>
    <p:sldId id="264" r:id="rId12"/>
    <p:sldId id="439" r:id="rId13"/>
    <p:sldId id="265" r:id="rId14"/>
    <p:sldId id="461" r:id="rId15"/>
    <p:sldId id="438" r:id="rId16"/>
    <p:sldId id="267" r:id="rId17"/>
    <p:sldId id="462" r:id="rId18"/>
    <p:sldId id="268" r:id="rId19"/>
    <p:sldId id="269" r:id="rId20"/>
    <p:sldId id="441" r:id="rId21"/>
    <p:sldId id="270" r:id="rId22"/>
    <p:sldId id="271" r:id="rId23"/>
    <p:sldId id="445" r:id="rId24"/>
    <p:sldId id="272" r:id="rId25"/>
    <p:sldId id="273" r:id="rId26"/>
    <p:sldId id="275" r:id="rId27"/>
    <p:sldId id="443" r:id="rId28"/>
    <p:sldId id="444" r:id="rId29"/>
    <p:sldId id="276" r:id="rId30"/>
    <p:sldId id="278" r:id="rId31"/>
    <p:sldId id="298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68" autoAdjust="0"/>
  </p:normalViewPr>
  <p:slideViewPr>
    <p:cSldViewPr snapToGrid="0">
      <p:cViewPr varScale="1">
        <p:scale>
          <a:sx n="63" d="100"/>
          <a:sy n="63" d="100"/>
        </p:scale>
        <p:origin x="97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2.12.2019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07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5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07DB7B7-EBD6-484F-89B2-E5A493AD8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1AE838F-F025-45CC-B420-743154D9DCB5}" type="slidenum">
              <a:rPr lang="en-US" altLang="en-US" sz="1300"/>
              <a:pPr algn="r"/>
              <a:t>6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0465D38-F306-4A16-AF2D-4B2002B76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86512" cy="3592513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07FC106-3CEA-4869-BB94-3CC866635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6078538"/>
            <a:ext cx="2457450" cy="954087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94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75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36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90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79F1-9D1A-4F5D-958A-CAAAFE23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CA21-3FB9-4A8E-9423-37C4D328B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7DAA-700B-4854-9E9A-28A9D787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C61F-D1EC-4DC4-9556-024ADBC1C8D3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DDF3-4AFA-444E-AA2E-99E3B02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1370-7AE1-463D-87E8-C1A40F6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01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F998-93C8-4B9E-842B-421F7A95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3889-09C9-4C51-8BC4-F4FC4FFB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7899-B55F-438E-904A-CCBDE078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51D-25B5-4145-95EB-3C58CEC615C0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516B-9F45-46FD-B583-0081193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9B9A-E53C-40B3-AB5C-12DBE92B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1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5D748-077D-4CA4-BB05-CDD0AD2FC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40FEA-4B7A-4277-8CA5-21269EC7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FD57-D43E-4B8F-83BC-9EE06F4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0BCE-6FE5-4260-B09F-30D8432DCABB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9BA-E6EA-4DD2-BAF7-2AACFFE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6885-DC11-4370-949F-EC471CA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03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A1D6-4F8F-42EA-8018-04B1F0877BEA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25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7FAC-0C1D-4840-8CAA-D26C19E4A90F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40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2CA1-484F-43C2-A983-0C6AAE901786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22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8AA7-451F-4C95-9D23-89672388ECBB}" type="datetime1">
              <a:rPr lang="tr-TR" smtClean="0"/>
              <a:t>2.12.2019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379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9EB8-35EB-4909-AA34-2FFD7AA1AA7A}" type="datetime1">
              <a:rPr lang="tr-TR" smtClean="0"/>
              <a:t>2.12.2019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31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2488-2731-45E4-B5C8-580451DD6169}" type="datetime1">
              <a:rPr lang="tr-TR" smtClean="0"/>
              <a:t>2.12.2019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10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3412-E936-4AE8-92F0-41CC5EA3A311}" type="datetime1">
              <a:rPr lang="tr-TR" smtClean="0"/>
              <a:t>2.12.2019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700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8F3C-2C6D-4257-BACC-50E107EAECBD}" type="datetime1">
              <a:rPr lang="tr-TR" smtClean="0"/>
              <a:t>2.12.2019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63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55CB-38C4-4134-AF29-DB0B035C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88B6-FD37-4D40-B1EF-A7BA32F2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BBE6-3A30-49C0-9C28-20FF9E84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35E-8A78-4250-8194-3DCEB5203DA3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36C0-F805-4886-8C2B-549BD064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27D6-574C-4C34-8CE4-8911EC0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06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4B78-9AF7-416A-BDA1-35E19737E08F}" type="datetime1">
              <a:rPr lang="tr-TR" smtClean="0"/>
              <a:t>2.12.2019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664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5BAA-450A-4AC2-8B5F-F2EB73832AB7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530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E70-0F46-4561-95B7-3F556BDB4486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0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8C0-888F-4540-9748-D7707E5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0460-0F03-4B57-8ED6-0AD17F88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929D-967D-4FAD-BDB4-D015D285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858-5454-47CD-B3A4-AD44018DDCDD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E27B-028A-4CBF-9121-1B2DC0A0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AA06-F452-4EBC-B5B7-2AC76EB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FE8B-55FF-4F34-991D-D57CAD6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FBA2-D906-44E0-8D93-2E1AD6242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7161-DAC7-448B-A8B9-38C43902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34A-907D-4CC7-B722-0FD6A78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857-96FA-4DCF-B457-5579191602FA}" type="datetime1">
              <a:rPr lang="tr-TR" smtClean="0"/>
              <a:t>2.12.2019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03F8-B1A5-416D-A62A-87F9633B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701E-3219-43E1-BCD6-75D26DC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39D0-284C-410B-B266-7F65FAF4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EB57-AE44-4059-99CA-D99699CB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2058-AD2F-4091-99DB-831564FA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F9862-F37C-4AF2-863C-962CDE81A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4E515-B2BB-4294-A80C-23254E93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28200-0696-4A46-BA36-B9B633C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35E-7C53-4EDC-8A80-6F2BD15FD43A}" type="datetime1">
              <a:rPr lang="tr-TR" smtClean="0"/>
              <a:t>2.12.2019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146DC-8B84-4C70-9E5C-123069A9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6D59E-7D18-4A14-934F-FA64FDE1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5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790-F244-489D-B521-034A79CA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4DD9-4040-4D3E-9104-8FA02A5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D327-5D8B-46A5-9564-8FD2A598151A}" type="datetime1">
              <a:rPr lang="tr-TR" smtClean="0"/>
              <a:t>2.12.2019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3728A-CCF1-466D-8544-41BCC96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54EC-889C-407B-9A5F-5AD6D7A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3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814C-C114-4B88-B5D6-592F10F8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EBB4-E52C-4A37-83A0-88B6D533D9E2}" type="datetime1">
              <a:rPr lang="tr-TR" smtClean="0"/>
              <a:t>2.12.2019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A1E1-7225-4F5D-9CE1-ED779E3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0B86-1828-4146-BC9B-886FAF46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9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322E-D50B-4760-A790-C63D2157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758D-74CD-4A46-A588-D909541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375B-20E9-43D9-BB81-A8998477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A01D-3833-419F-95DE-3898B26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421-8063-4908-A305-070DE91DBBB5}" type="datetime1">
              <a:rPr lang="tr-TR" smtClean="0"/>
              <a:t>2.12.2019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CDDC-CD22-404F-89E5-880C087C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1A6C-4997-4772-8D58-6B86DB1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1192-1C9E-49BC-8E07-7B233FBA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8121-F546-4B89-A712-E9AB9422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262B-65C5-4086-B18A-AFFE519D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1574-676E-4924-82CC-FF660BAD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BD1-C28C-426F-A9DA-EA9D452C90BB}" type="datetime1">
              <a:rPr lang="tr-TR" smtClean="0"/>
              <a:t>2.12.2019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2A22-6173-4C36-A88F-FA13ADF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B2E0-A837-479D-8385-D996E1F3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9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67BE2-0C44-4338-825D-61AFE0C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8936-AB51-4473-8F4A-C0E85DBC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0242-93E8-45F6-87B5-5A74EA20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4B78-32A2-4DE7-9013-0C7CA2919374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665-0018-49ED-9F74-54C2A6BC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D8F7-696A-4512-BB4D-9BC87457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7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29EA-0C48-4157-91CF-F1013396558B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5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s.washington.edu/education/courses/403/03w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s.washington.edu/education/courses/403/03w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11 - Java Collections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BF2BF-CD01-4F29-93E1-97979098D53A}" type="datetime1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2.12.2019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cse403-10-Collections © 2003 University of Washington 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4EC20D87-64DC-4E17-BE49-9FAEC361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033" y="5462953"/>
            <a:ext cx="85515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Source: </a:t>
            </a:r>
            <a:r>
              <a:rPr lang="en-US" altLang="en-US" sz="2400" dirty="0">
                <a:solidFill>
                  <a:schemeClr val="accent2"/>
                </a:solidFill>
                <a:hlinkClick r:id="rId4"/>
              </a:rPr>
              <a:t>http://www.cs.washington.edu/education/courses/403/03wi/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http://java.sun.com/docs/books/tutorial/collections/index.html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ACD6A10-AADE-4DF5-B523-59F662638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dirty="0"/>
              <a:t>Collection Interface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16B7A6B-991F-4C07-A015-7A88D044C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110" y="1588168"/>
            <a:ext cx="11046373" cy="49913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altLang="en-US" sz="2400" dirty="0"/>
              <a:t>Interface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fundamental methods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size();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contains(Object element);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add(Object element);    // Optional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remove(Object element); // Optional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Iterator iterator(); </a:t>
            </a:r>
          </a:p>
          <a:p>
            <a:pPr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methods are enough to define the basic behavior of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altLang="en-US" dirty="0"/>
              <a:t>Interface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Iterator to step through the elements in the Collection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BDF5-96EB-4FE1-84ED-076787ED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cse403-10-Collections © 2003 University of Washington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90F53742-D27B-456D-A6FF-160672F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2AA9AAB-307F-4B64-A013-B731C259BE7D}" type="slidenum">
              <a:rPr lang="en-US" altLang="en-US" sz="2000">
                <a:solidFill>
                  <a:srgbClr val="FEFFFF"/>
                </a:solidFill>
              </a:rPr>
              <a:pPr algn="r"/>
              <a:t>10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9C02C-1F67-4FD4-B8FE-8C98EACE3C2C}"/>
              </a:ext>
            </a:extLst>
          </p:cNvPr>
          <p:cNvSpPr/>
          <p:nvPr/>
        </p:nvSpPr>
        <p:spPr>
          <a:xfrm>
            <a:off x="4459311" y="3899842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what is this?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57741-11F3-4E0B-BC36-07AAC6A3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4BDF-86CA-46F5-859B-519EC7DE7689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B65CF67-4A7F-4CBA-9B4F-29BE74F8B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998372" cy="1281112"/>
          </a:xfrm>
        </p:spPr>
        <p:txBody>
          <a:bodyPr/>
          <a:lstStyle/>
          <a:p>
            <a:r>
              <a:rPr lang="en-US" altLang="en-US" dirty="0"/>
              <a:t>Iterator Interface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CA9ED-EF7E-4FC0-88BB-4E9151A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0FE249A-42C6-419D-B72E-FB989E7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DE86A0F-FAA8-4BEE-A8C7-62E77C5C0832}" type="slidenum">
              <a:rPr lang="en-US" altLang="en-US" sz="2000">
                <a:solidFill>
                  <a:srgbClr val="FEFFFF"/>
                </a:solidFill>
              </a:rPr>
              <a:pPr algn="r"/>
              <a:t>11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26629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95EC6EE0-40C1-48C8-AAB8-8AFCBB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4">
            <a:extLst>
              <a:ext uri="{FF2B5EF4-FFF2-40B4-BE49-F238E27FC236}">
                <a16:creationId xmlns:a16="http://schemas.microsoft.com/office/drawing/2014/main" id="{D54E1A17-759E-432E-9DD0-1CDE52FD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696" y="6234112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600" dirty="0"/>
              <a:t>Interfaces, Implementations, and Algorithms</a:t>
            </a:r>
          </a:p>
          <a:p>
            <a:pPr algn="l" eaLnBrk="1" hangingPunct="1">
              <a:buFontTx/>
              <a:buChar char="•"/>
            </a:pPr>
            <a:r>
              <a:rPr lang="en-US" altLang="en-US" sz="1600" dirty="0"/>
              <a:t>From Thinking in Java, page 462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F548F2-15B2-49F9-A279-C3F98FBA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C8BF59-C1FE-4B0E-8F23-EC7AB80A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EFCB7-2335-45A5-9E41-E9D506AF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7FCD-2784-46A2-B49A-01538EE20402}" type="datetime1">
              <a:rPr lang="tr-TR" smtClean="0"/>
              <a:t>2.12.2019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45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2514F5-B6FF-4E98-B972-4898CD9BA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dirty="0"/>
              <a:t>Iterator Interface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F2C8A16-F5F0-454B-BC37-5B85FD460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2" y="1512394"/>
            <a:ext cx="4492575" cy="48673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three fundamental methods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Object next() 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void remove()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2CE5-9ABF-49A5-819D-4BDEF72D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cse403-10-Collections © 2003 University of Washington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AD7C2BAF-B794-48F3-B69B-05E77B65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1AF1005-D42C-4885-B03B-3AF5E15002BC}" type="slidenum">
              <a:rPr lang="en-US" altLang="en-US" sz="2000">
                <a:solidFill>
                  <a:srgbClr val="FEFFFF"/>
                </a:solidFill>
              </a:rPr>
              <a:pPr algn="r"/>
              <a:t>12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25B32-536E-43A1-8C00-5977AB00A6B0}"/>
              </a:ext>
            </a:extLst>
          </p:cNvPr>
          <p:cNvSpPr/>
          <p:nvPr/>
        </p:nvSpPr>
        <p:spPr>
          <a:xfrm>
            <a:off x="5139891" y="1512393"/>
            <a:ext cx="6663226" cy="4867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 enables you to cycle through a collection, obtaining or removing elements.</a:t>
            </a:r>
          </a:p>
          <a:p>
            <a:pPr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three methods provide access to the contents of the collection </a:t>
            </a:r>
          </a:p>
          <a:p>
            <a:pPr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Iterator knows position within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call to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next()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“reads” an element from the collection. Then you can use it or remove 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128B-D53B-474E-A5AF-821E216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A0-3F49-4764-BA40-F3CC9CD194EE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80EC5E7-AD12-480B-AD15-4F93C7D2877E}"/>
              </a:ext>
            </a:extLst>
          </p:cNvPr>
          <p:cNvSpPr/>
          <p:nvPr/>
        </p:nvSpPr>
        <p:spPr>
          <a:xfrm>
            <a:off x="5673817" y="3842561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1AA484-F287-4B39-AB76-6329886A6D70}"/>
              </a:ext>
            </a:extLst>
          </p:cNvPr>
          <p:cNvGrpSpPr/>
          <p:nvPr/>
        </p:nvGrpSpPr>
        <p:grpSpPr>
          <a:xfrm>
            <a:off x="1482205" y="3855120"/>
            <a:ext cx="4231483" cy="951761"/>
            <a:chOff x="3025456" y="3167559"/>
            <a:chExt cx="4231483" cy="9517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EFC9DA-5A37-4CF5-B26D-296AC85CF1DD}"/>
                </a:ext>
              </a:extLst>
            </p:cNvPr>
            <p:cNvSpPr/>
            <p:nvPr/>
          </p:nvSpPr>
          <p:spPr>
            <a:xfrm>
              <a:off x="3025456" y="320492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element1</a:t>
              </a:r>
              <a:endParaRPr lang="tr-TR" sz="1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422C79-DDD6-4320-827D-1B197C2F0E3B}"/>
                </a:ext>
              </a:extLst>
            </p:cNvPr>
            <p:cNvSpPr/>
            <p:nvPr/>
          </p:nvSpPr>
          <p:spPr>
            <a:xfrm>
              <a:off x="4143975" y="318564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element2</a:t>
              </a:r>
              <a:endParaRPr lang="tr-TR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678925-8087-4611-9038-4DC37BFE0D07}"/>
                </a:ext>
              </a:extLst>
            </p:cNvPr>
            <p:cNvSpPr/>
            <p:nvPr/>
          </p:nvSpPr>
          <p:spPr>
            <a:xfrm>
              <a:off x="5236583" y="318683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element3</a:t>
              </a:r>
              <a:endParaRPr lang="tr-TR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9D1340-75F6-41A1-8C9B-D28DF549A96C}"/>
                </a:ext>
              </a:extLst>
            </p:cNvPr>
            <p:cNvSpPr/>
            <p:nvPr/>
          </p:nvSpPr>
          <p:spPr>
            <a:xfrm>
              <a:off x="6355102" y="316755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element4</a:t>
              </a:r>
              <a:endParaRPr lang="tr-TR" sz="1400" dirty="0"/>
            </a:p>
          </p:txBody>
        </p:sp>
      </p:grp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C9CFF42-11CE-426A-986C-A9C232AE1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12833" y="326119"/>
            <a:ext cx="6589712" cy="741740"/>
          </a:xfrm>
        </p:spPr>
        <p:txBody>
          <a:bodyPr/>
          <a:lstStyle/>
          <a:p>
            <a:r>
              <a:rPr lang="en-US" altLang="en-US" dirty="0"/>
              <a:t>Iterator Position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6C76253C-1CB6-4FB4-822E-6D054E1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FFE2E59-B30D-4838-9DB7-B5C6652B6C3A}" type="slidenum">
              <a:rPr lang="en-US" altLang="en-US" sz="2000">
                <a:solidFill>
                  <a:srgbClr val="FEFFFF"/>
                </a:solidFill>
              </a:rPr>
              <a:pPr algn="r"/>
              <a:t>13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F679F-E464-409F-941C-1E39124460C7}"/>
              </a:ext>
            </a:extLst>
          </p:cNvPr>
          <p:cNvSpPr txBox="1"/>
          <p:nvPr/>
        </p:nvSpPr>
        <p:spPr>
          <a:xfrm>
            <a:off x="599067" y="5970915"/>
            <a:ext cx="16230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==true</a:t>
            </a:r>
            <a:endParaRPr lang="tr-T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ABAFA-518E-47B9-A1D1-6A16825C5E39}"/>
              </a:ext>
            </a:extLst>
          </p:cNvPr>
          <p:cNvSpPr txBox="1"/>
          <p:nvPr/>
        </p:nvSpPr>
        <p:spPr>
          <a:xfrm>
            <a:off x="4814911" y="5037712"/>
            <a:ext cx="16634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==false</a:t>
            </a:r>
            <a:endParaRPr lang="tr-T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D4171F-FBAE-4B28-8334-5BEC4943E726}"/>
              </a:ext>
            </a:extLst>
          </p:cNvPr>
          <p:cNvSpPr/>
          <p:nvPr/>
        </p:nvSpPr>
        <p:spPr>
          <a:xfrm>
            <a:off x="1205008" y="3892481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21C1A61-2646-436D-B5E0-EBE96D094E29}"/>
              </a:ext>
            </a:extLst>
          </p:cNvPr>
          <p:cNvSpPr/>
          <p:nvPr/>
        </p:nvSpPr>
        <p:spPr>
          <a:xfrm>
            <a:off x="2379643" y="389121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5307AA8-A86D-428B-9AC5-792E69965CB1}"/>
              </a:ext>
            </a:extLst>
          </p:cNvPr>
          <p:cNvSpPr/>
          <p:nvPr/>
        </p:nvSpPr>
        <p:spPr>
          <a:xfrm>
            <a:off x="3465889" y="3882207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D018732-3792-45F3-86A7-E06DB3C211C0}"/>
              </a:ext>
            </a:extLst>
          </p:cNvPr>
          <p:cNvSpPr/>
          <p:nvPr/>
        </p:nvSpPr>
        <p:spPr>
          <a:xfrm>
            <a:off x="4552135" y="3854961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43C208-EEFB-4D4E-87B5-4CBF491E7F59}"/>
              </a:ext>
            </a:extLst>
          </p:cNvPr>
          <p:cNvGrpSpPr/>
          <p:nvPr/>
        </p:nvGrpSpPr>
        <p:grpSpPr>
          <a:xfrm>
            <a:off x="1371881" y="2460475"/>
            <a:ext cx="1121361" cy="3317470"/>
            <a:chOff x="2958935" y="1841940"/>
            <a:chExt cx="1121361" cy="396997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97286936-42FB-406A-86A7-BD39AD1A217E}"/>
                </a:ext>
              </a:extLst>
            </p:cNvPr>
            <p:cNvSpPr/>
            <p:nvPr/>
          </p:nvSpPr>
          <p:spPr>
            <a:xfrm>
              <a:off x="2958935" y="1841940"/>
              <a:ext cx="1040525" cy="3969977"/>
            </a:xfrm>
            <a:prstGeom prst="arc">
              <a:avLst>
                <a:gd name="adj1" fmla="val 11174513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F7E0D2D-E339-4A02-B5D3-4CDA293E7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956" y="3808849"/>
              <a:ext cx="551340" cy="16815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c 56">
            <a:extLst>
              <a:ext uri="{FF2B5EF4-FFF2-40B4-BE49-F238E27FC236}">
                <a16:creationId xmlns:a16="http://schemas.microsoft.com/office/drawing/2014/main" id="{6929AB8B-48A2-4019-8F76-BF72812928EC}"/>
              </a:ext>
            </a:extLst>
          </p:cNvPr>
          <p:cNvSpPr/>
          <p:nvPr/>
        </p:nvSpPr>
        <p:spPr>
          <a:xfrm>
            <a:off x="2472308" y="2468450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521E321-2B3C-4DEF-B4A8-61499BBFF974}"/>
              </a:ext>
            </a:extLst>
          </p:cNvPr>
          <p:cNvSpPr/>
          <p:nvPr/>
        </p:nvSpPr>
        <p:spPr>
          <a:xfrm>
            <a:off x="3572735" y="2476425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CF09C98-57AE-49BA-82E9-0153158406C5}"/>
              </a:ext>
            </a:extLst>
          </p:cNvPr>
          <p:cNvSpPr/>
          <p:nvPr/>
        </p:nvSpPr>
        <p:spPr>
          <a:xfrm>
            <a:off x="4673162" y="2484400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018867F-E7EE-4544-BE79-718311340C73}"/>
              </a:ext>
            </a:extLst>
          </p:cNvPr>
          <p:cNvSpPr/>
          <p:nvPr/>
        </p:nvSpPr>
        <p:spPr>
          <a:xfrm>
            <a:off x="2231121" y="2331255"/>
            <a:ext cx="484632" cy="18668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9D3D8F65-371F-4365-862D-BC094DD7719C}"/>
              </a:ext>
            </a:extLst>
          </p:cNvPr>
          <p:cNvSpPr/>
          <p:nvPr/>
        </p:nvSpPr>
        <p:spPr>
          <a:xfrm rot="10800000">
            <a:off x="1124733" y="4828674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C324E3-5C39-4F04-AA22-E3D24C6D9EB8}"/>
              </a:ext>
            </a:extLst>
          </p:cNvPr>
          <p:cNvSpPr txBox="1"/>
          <p:nvPr/>
        </p:nvSpPr>
        <p:spPr>
          <a:xfrm>
            <a:off x="1748911" y="1894077"/>
            <a:ext cx="2151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When next() is called</a:t>
            </a: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E6185-96E6-4539-9CA6-151577A1F36A}"/>
              </a:ext>
            </a:extLst>
          </p:cNvPr>
          <p:cNvSpPr txBox="1"/>
          <p:nvPr/>
        </p:nvSpPr>
        <p:spPr>
          <a:xfrm>
            <a:off x="945024" y="5557352"/>
            <a:ext cx="888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iterator</a:t>
            </a:r>
            <a:endParaRPr lang="tr-T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37DDD-ED6D-4691-B0E1-FE6490109000}"/>
              </a:ext>
            </a:extLst>
          </p:cNvPr>
          <p:cNvSpPr txBox="1"/>
          <p:nvPr/>
        </p:nvSpPr>
        <p:spPr>
          <a:xfrm>
            <a:off x="2017552" y="5555429"/>
            <a:ext cx="33515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returning element : </a:t>
            </a:r>
            <a:r>
              <a:rPr lang="en-US" dirty="0" err="1"/>
              <a:t>iterator.next</a:t>
            </a:r>
            <a:r>
              <a:rPr lang="en-US" dirty="0"/>
              <a:t>()</a:t>
            </a:r>
            <a:endParaRPr lang="tr-TR" dirty="0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0C8186FA-6C8F-4242-881E-A666F6E8A2EA}"/>
              </a:ext>
            </a:extLst>
          </p:cNvPr>
          <p:cNvSpPr/>
          <p:nvPr/>
        </p:nvSpPr>
        <p:spPr>
          <a:xfrm rot="10800000">
            <a:off x="5592982" y="4508048"/>
            <a:ext cx="484632" cy="523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EAAB1-A36B-4951-ADFC-337E0DC50F4C}"/>
              </a:ext>
            </a:extLst>
          </p:cNvPr>
          <p:cNvSpPr/>
          <p:nvPr/>
        </p:nvSpPr>
        <p:spPr>
          <a:xfrm>
            <a:off x="6795499" y="2200022"/>
            <a:ext cx="5249809" cy="198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Iterator iterator = list.iterator();</a:t>
            </a:r>
          </a:p>
          <a:p>
            <a:r>
              <a:rPr lang="tr-TR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dirty="0">
                <a:latin typeface="Consolas" panose="020B0609020204030204" pitchFamily="49" charset="0"/>
              </a:rPr>
              <a:t>while(iterator.hasNext())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System.out.println(iterator.next());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iterator.remove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B75455-2D2A-4573-9E1A-E0EB1949D2EC}"/>
              </a:ext>
            </a:extLst>
          </p:cNvPr>
          <p:cNvSpPr/>
          <p:nvPr/>
        </p:nvSpPr>
        <p:spPr>
          <a:xfrm>
            <a:off x="369701" y="41393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list</a:t>
            </a:r>
            <a:endParaRPr lang="tr-TR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EAED6B9-41CA-4D23-9A56-EC8FED97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8F5E-A750-4629-8F31-4CD6EBE66229}" type="datetime1">
              <a:rPr lang="tr-TR" smtClean="0"/>
              <a:t>2.12.2019</a:t>
            </a:fld>
            <a:endParaRPr lang="tr-TR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8EB1384-7CE2-4F27-B425-126FCC6E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445-94FB-4165-A7DA-9B25ED2B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Iterators?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FEC5-53DE-4E1C-A157-B740AD99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81960"/>
            <a:ext cx="10820400" cy="5018854"/>
          </a:xfrm>
        </p:spPr>
        <p:txBody>
          <a:bodyPr/>
          <a:lstStyle/>
          <a:p>
            <a:r>
              <a:rPr lang="en-US" sz="2400" b="1" dirty="0"/>
              <a:t>If you only want to scan through the list, then this is enough: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for(Object obj : </a:t>
            </a:r>
            <a:r>
              <a:rPr lang="en-US" sz="2400" dirty="0" err="1"/>
              <a:t>objList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 err="1"/>
              <a:t>System.out.println</a:t>
            </a:r>
            <a:r>
              <a:rPr lang="en-US" sz="2400" dirty="0"/>
              <a:t>(obj.name);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b="1" dirty="0"/>
              <a:t>If you want to </a:t>
            </a:r>
            <a:r>
              <a:rPr lang="en-US" sz="2400" b="1" u="sng" dirty="0"/>
              <a:t>modify</a:t>
            </a:r>
            <a:r>
              <a:rPr lang="en-US" sz="2400" b="1" dirty="0"/>
              <a:t> the list, then use the Iterator</a:t>
            </a:r>
          </a:p>
          <a:p>
            <a:endParaRPr lang="en-US" sz="2400" b="1" dirty="0"/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iter.hasNext</a:t>
            </a:r>
            <a:r>
              <a:rPr lang="en-US" sz="2000" dirty="0">
                <a:latin typeface="Consolas" panose="020B0609020204030204" pitchFamily="49" charset="0"/>
              </a:rPr>
              <a:t>()) {  		//check if there is a next element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</a:rPr>
              <a:t>iter.next</a:t>
            </a:r>
            <a:r>
              <a:rPr lang="en-US" sz="2000" dirty="0">
                <a:latin typeface="Consolas" panose="020B0609020204030204" pitchFamily="49" charset="0"/>
              </a:rPr>
              <a:t>();  			// go to next element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iter.remove</a:t>
            </a:r>
            <a:r>
              <a:rPr lang="en-US" sz="2000" dirty="0">
                <a:latin typeface="Consolas" panose="020B0609020204030204" pitchFamily="49" charset="0"/>
              </a:rPr>
              <a:t>(); 		// remove the returning element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9EF7C-86C3-4417-8FF6-7F4C6B71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13F86-6797-4C56-83FB-63063A807A6B}" type="datetime1">
              <a:rPr lang="tr-TR" altLang="en-US" smtClean="0"/>
              <a:t>2.12.2019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15093-937A-42BF-8F51-A61B26C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8118-0D8F-4E19-B293-CE4FE88A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24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23A96D8-D21D-4686-A6F5-BE8F11971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–A  Simple Collection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B894C9-C31C-407A-85A4-D8E21DC8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55" y="1845574"/>
            <a:ext cx="10925890" cy="43543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4FE0-F73A-4BD5-830E-C1FB1575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cse403-10-Collections © 2003 University of Washington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1FEC17E7-4010-47D5-B95F-0B3F2C57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C284B7E-67A0-4EAD-A9A3-56BEB38BC9BF}" type="slidenum">
              <a:rPr lang="en-US" altLang="en-US" sz="2000">
                <a:solidFill>
                  <a:srgbClr val="FEFFFF"/>
                </a:solidFill>
              </a:rPr>
              <a:pPr algn="r"/>
              <a:t>15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65F8AA1-D8F3-4B58-894C-F74A1CCB742E}"/>
              </a:ext>
            </a:extLst>
          </p:cNvPr>
          <p:cNvSpPr/>
          <p:nvPr/>
        </p:nvSpPr>
        <p:spPr>
          <a:xfrm>
            <a:off x="7635240" y="3060833"/>
            <a:ext cx="3718560" cy="809624"/>
          </a:xfrm>
          <a:prstGeom prst="wedgeRoundRectCallout">
            <a:avLst>
              <a:gd name="adj1" fmla="val -46723"/>
              <a:gd name="adj2" fmla="val 12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 can put any types of data. But! Don’t do this.</a:t>
            </a:r>
            <a:endParaRPr lang="tr-TR" sz="20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77143F8-F285-45DC-8764-F3E5BF18843A}"/>
              </a:ext>
            </a:extLst>
          </p:cNvPr>
          <p:cNvSpPr/>
          <p:nvPr/>
        </p:nvSpPr>
        <p:spPr>
          <a:xfrm>
            <a:off x="6891688" y="3059731"/>
            <a:ext cx="625641" cy="1068403"/>
          </a:xfrm>
          <a:prstGeom prst="rightBrace">
            <a:avLst>
              <a:gd name="adj1" fmla="val 15706"/>
              <a:gd name="adj2" fmla="val 46638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625E-9FDF-4948-8B16-C9646060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73B8-1BA9-4DFD-BC9D-A307A7111B30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A712-1832-493C-96FA-12E2397E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5CF9-A144-4492-8DC8-86C2523D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“</a:t>
            </a:r>
            <a:r>
              <a:rPr lang="tr-TR" b="1" dirty="0"/>
              <a:t>Don’t use raw types</a:t>
            </a:r>
            <a:r>
              <a:rPr lang="en-US" b="1" dirty="0"/>
              <a:t>” </a:t>
            </a:r>
            <a:r>
              <a:rPr lang="en-US" dirty="0"/>
              <a:t>Joshua Bloch- </a:t>
            </a:r>
            <a:r>
              <a:rPr lang="en-US" sz="2000" dirty="0"/>
              <a:t>Effective Java Third Edition. Ch. 5 Page 117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Let's say you want to put a single data type and If someone accidentally inserted an object of the wrong type, </a:t>
            </a:r>
            <a:r>
              <a:rPr lang="en-US" u="sng" dirty="0"/>
              <a:t>casts could fail at runtime</a:t>
            </a:r>
            <a:r>
              <a:rPr lang="en-US" dirty="0"/>
              <a:t>. </a:t>
            </a:r>
          </a:p>
          <a:p>
            <a:r>
              <a:rPr lang="en-US" dirty="0"/>
              <a:t>With generics, you tell the compiler what types of objects are permitted in each collection (</a:t>
            </a:r>
            <a:r>
              <a:rPr lang="en-US" b="1" dirty="0"/>
              <a:t>type-safety)</a:t>
            </a:r>
          </a:p>
          <a:p>
            <a:r>
              <a:rPr lang="en-US" b="1" dirty="0">
                <a:solidFill>
                  <a:srgbClr val="FF0000"/>
                </a:solidFill>
              </a:rPr>
              <a:t>We are not going to use : </a:t>
            </a:r>
            <a:r>
              <a:rPr lang="en-US" b="1" dirty="0"/>
              <a:t>List elements = new …</a:t>
            </a:r>
          </a:p>
          <a:p>
            <a:r>
              <a:rPr lang="en-US" b="1" dirty="0">
                <a:solidFill>
                  <a:srgbClr val="FF0000"/>
                </a:solidFill>
              </a:rPr>
              <a:t>Rather we use</a:t>
            </a:r>
            <a:r>
              <a:rPr lang="en-US" b="1" dirty="0"/>
              <a:t>, List&lt;</a:t>
            </a:r>
            <a:r>
              <a:rPr lang="en-US" b="1" dirty="0" err="1"/>
              <a:t>YourObjectType</a:t>
            </a:r>
            <a:r>
              <a:rPr lang="en-US" b="1" dirty="0"/>
              <a:t>&gt; elements = new …</a:t>
            </a:r>
          </a:p>
          <a:p>
            <a:r>
              <a:rPr lang="en-US" dirty="0"/>
              <a:t>This will be called as generics later.</a:t>
            </a:r>
            <a:br>
              <a:rPr lang="en-US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AB5D-D6C9-432F-960C-664849D6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E00F-B449-420F-97D0-9BF3E2F538DF}" type="datetime1">
              <a:rPr lang="tr-TR" smtClean="0"/>
              <a:t>2.12.2019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7D64-2617-4910-B0F2-0462FFF0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40B7-A423-494C-8EBE-A9991F85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91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DDCD85A8-CE5C-494A-9F02-FCCC33C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>
            <a:extLst>
              <a:ext uri="{FF2B5EF4-FFF2-40B4-BE49-F238E27FC236}">
                <a16:creationId xmlns:a16="http://schemas.microsoft.com/office/drawing/2014/main" id="{9B37A104-87D3-4758-928F-F2FE0D4ED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b="1" dirty="0"/>
              <a:t>List</a:t>
            </a:r>
            <a:r>
              <a:rPr lang="en-US" altLang="en-US" dirty="0"/>
              <a:t>  Interface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2DDFF4-4B63-4BC9-937A-B7341C6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cse403-10-Collections © 2003 University of Washington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E2025581-BA2B-4525-9986-6EACF8EC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A731E79-C954-4E24-8791-49F958717D25}" type="slidenum">
              <a:rPr lang="en-US" altLang="en-US" sz="2000">
                <a:solidFill>
                  <a:srgbClr val="FEFFFF"/>
                </a:solidFill>
              </a:rPr>
              <a:pPr algn="r"/>
              <a:t>17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F72D015D-C2AF-454D-8D20-C0C7E66F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412" y="3229697"/>
            <a:ext cx="783407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61957BD-5B49-4B5E-81C8-41122096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15DBDD0-2B68-4235-AC41-81B72BA8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BAA51-47C7-4530-98EC-116EE0C6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C29E-D0E7-4FE4-A27D-A8627F8884B1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6CE9048-4FC2-4052-B032-0E0BBD84D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/>
              <a:t>List Interface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E6DE6A9-D26B-4F8C-A9AC-48E6475F9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766" y="2133600"/>
            <a:ext cx="10755866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List interface adds the notion of </a:t>
            </a:r>
            <a:r>
              <a:rPr lang="en-US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of a list has control over where an element is added in the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Lists typically allow </a:t>
            </a:r>
            <a:r>
              <a:rPr lang="en-US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elements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ListIterator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step through the elements in the list.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2AB0-FCA7-46A8-A70F-6D129D48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78347BE8-9F17-4449-9AF3-445683BF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4123AEF-C14B-4776-80C7-6A2E2213CFD7}" type="slidenum">
              <a:rPr lang="en-US" altLang="en-US" sz="2000">
                <a:solidFill>
                  <a:srgbClr val="FEFFFF"/>
                </a:solidFill>
              </a:rPr>
              <a:pPr algn="r"/>
              <a:t>18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0094D-3DDB-4B99-A89E-9EF239C9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711-2749-4162-BACC-580442A8C766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DDCD85A8-CE5C-494A-9F02-FCCC33C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>
            <a:extLst>
              <a:ext uri="{FF2B5EF4-FFF2-40B4-BE49-F238E27FC236}">
                <a16:creationId xmlns:a16="http://schemas.microsoft.com/office/drawing/2014/main" id="{9B37A104-87D3-4758-928F-F2FE0D4ED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967478"/>
          </a:xfrm>
        </p:spPr>
        <p:txBody>
          <a:bodyPr/>
          <a:lstStyle/>
          <a:p>
            <a:r>
              <a:rPr lang="en-US" altLang="en-US" dirty="0" err="1"/>
              <a:t>ListIterator</a:t>
            </a:r>
            <a:r>
              <a:rPr lang="en-US" altLang="en-US" dirty="0"/>
              <a:t> Interface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2DDFF4-4B63-4BC9-937A-B7341C6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E2025581-BA2B-4525-9986-6EACF8EC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A731E79-C954-4E24-8791-49F958717D25}" type="slidenum">
              <a:rPr lang="en-US" altLang="en-US" sz="2000">
                <a:solidFill>
                  <a:srgbClr val="FEFFFF"/>
                </a:solidFill>
              </a:rPr>
              <a:pPr algn="r"/>
              <a:t>19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F72D015D-C2AF-454D-8D20-C0C7E66F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47" y="2588566"/>
            <a:ext cx="1659081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EA75166-2E15-49FC-B15E-6BBE8607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412" y="3229697"/>
            <a:ext cx="783407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17C5DA1-E647-45C6-BC50-04F31353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BE7D7FA-9DCB-47ED-8469-DDD00792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A75B-BB47-4915-B255-5063034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D84E-6992-4850-933D-4BAC053D78A5}" type="datetime1">
              <a:rPr lang="tr-TR" smtClean="0"/>
              <a:t>2.12.2019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86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4CF-94F3-44CB-ACFA-172A11B3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Interfaces: Definition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C5B0-7AC5-46B6-88A2-AEF4698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FB5FC8-2EA5-46EC-929A-5F7F344CF340}" type="datetime1">
              <a:rPr lang="tr-TR" altLang="en-US" smtClean="0"/>
              <a:t>2.12.2019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D6A94-BA23-43BD-BE2D-A57D09E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23C7D9-A94A-4E8B-A98F-184F09FE4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86" y="1986456"/>
            <a:ext cx="6156418" cy="3520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a </a:t>
            </a:r>
            <a:r>
              <a:rPr lang="en-US" sz="2800" b="1" dirty="0">
                <a:solidFill>
                  <a:schemeClr val="tx1"/>
                </a:solidFill>
              </a:rPr>
              <a:t>contract</a:t>
            </a:r>
            <a:r>
              <a:rPr lang="en-US" sz="2800" dirty="0"/>
              <a:t> an implementing class needs to respect</a:t>
            </a:r>
            <a:endParaRPr lang="en-US" altLang="tr-TR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interface contains behaviors that a class implements. (Contract)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Methods in an interface are by-default public. (Contract)</a:t>
            </a:r>
            <a:endParaRPr lang="en-US" altLang="tr-TR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A90D-641E-4FF1-9B61-62B846F78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86" r="10594" b="34982"/>
          <a:stretch/>
        </p:blipFill>
        <p:spPr>
          <a:xfrm>
            <a:off x="6594663" y="1986456"/>
            <a:ext cx="5521121" cy="3520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C8B87-ECD2-49BD-A5CF-591BDECA87E2}"/>
              </a:ext>
            </a:extLst>
          </p:cNvPr>
          <p:cNvSpPr txBox="1"/>
          <p:nvPr/>
        </p:nvSpPr>
        <p:spPr>
          <a:xfrm>
            <a:off x="10980020" y="152400"/>
            <a:ext cx="104216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A2B91-9716-4FD3-8A51-0AA0E72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56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305D591-7EC8-448C-B192-B9AA32C8D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dirty="0" err="1"/>
              <a:t>ListIterator</a:t>
            </a:r>
            <a:r>
              <a:rPr lang="en-US" altLang="en-US" dirty="0"/>
              <a:t> Interface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EFCDD20-5EDF-4F19-BE41-53A62D91D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1275" y="1713297"/>
            <a:ext cx="10173589" cy="41985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the Iterator interface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three fundamental methods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add(Object o)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before current position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hasPrevious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previous()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addition of these three methods defines the basic behavior of an ordered list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ListIterator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knows position within list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3EC5-CED1-4B49-9144-1BC871D7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DF75D521-6B49-4851-9272-94BFDED9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2AFB88E-ADBA-464A-AAD9-711696CECD7C}" type="slidenum">
              <a:rPr lang="en-US" altLang="en-US" sz="2000">
                <a:solidFill>
                  <a:srgbClr val="FEFFFF"/>
                </a:solidFill>
              </a:rPr>
              <a:pPr algn="r"/>
              <a:t>20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71C3-7454-46D9-BA89-50844C4C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9C98-852E-4583-B6BC-C4A6E24472A3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862ED29-C4C0-449B-9AFC-A4520299E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799" y="304800"/>
            <a:ext cx="9322673" cy="838200"/>
          </a:xfrm>
        </p:spPr>
        <p:txBody>
          <a:bodyPr/>
          <a:lstStyle/>
          <a:p>
            <a:r>
              <a:rPr lang="en-US" altLang="en-US" dirty="0" err="1"/>
              <a:t>ListIterator</a:t>
            </a:r>
            <a:r>
              <a:rPr lang="en-US" altLang="en-US" dirty="0"/>
              <a:t> Position - </a:t>
            </a:r>
            <a:r>
              <a:rPr lang="en-US" altLang="en-US" sz="3200" b="1" dirty="0">
                <a:latin typeface="Consolas" panose="020B0609020204030204" pitchFamily="49" charset="0"/>
              </a:rPr>
              <a:t>next(), previous()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BD0B-12AD-4EA3-9DE8-2BB0025C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7687A52A-45B0-4DC2-82B1-2CECF91F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F0FEE23-D959-4031-B2DD-BB04DE9D0C47}" type="slidenum">
              <a:rPr lang="en-US" altLang="en-US" sz="2000">
                <a:solidFill>
                  <a:srgbClr val="FEFFFF"/>
                </a:solidFill>
              </a:rPr>
              <a:pPr algn="r"/>
              <a:t>21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E2BB4DD-8921-409B-95BD-5A012308BE56}"/>
              </a:ext>
            </a:extLst>
          </p:cNvPr>
          <p:cNvSpPr/>
          <p:nvPr/>
        </p:nvSpPr>
        <p:spPr>
          <a:xfrm>
            <a:off x="7020376" y="319943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42DAB1-0C93-4670-80EC-B1B0397C6262}"/>
              </a:ext>
            </a:extLst>
          </p:cNvPr>
          <p:cNvGrpSpPr/>
          <p:nvPr/>
        </p:nvGrpSpPr>
        <p:grpSpPr>
          <a:xfrm>
            <a:off x="2828764" y="3211993"/>
            <a:ext cx="4231483" cy="951761"/>
            <a:chOff x="3025456" y="3167559"/>
            <a:chExt cx="4231483" cy="95176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A33CBE-C06D-4118-812E-F559803811B7}"/>
                </a:ext>
              </a:extLst>
            </p:cNvPr>
            <p:cNvSpPr/>
            <p:nvPr/>
          </p:nvSpPr>
          <p:spPr>
            <a:xfrm>
              <a:off x="3025456" y="320492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element1</a:t>
              </a:r>
              <a:endParaRPr lang="tr-TR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D0B1E40-7BB5-4D43-B251-A80892BB8B28}"/>
                </a:ext>
              </a:extLst>
            </p:cNvPr>
            <p:cNvSpPr/>
            <p:nvPr/>
          </p:nvSpPr>
          <p:spPr>
            <a:xfrm>
              <a:off x="4143975" y="318564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element2</a:t>
              </a:r>
              <a:endParaRPr lang="tr-TR" sz="14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D83F78-EDA5-4021-BEE8-D4B42E65CE45}"/>
                </a:ext>
              </a:extLst>
            </p:cNvPr>
            <p:cNvSpPr/>
            <p:nvPr/>
          </p:nvSpPr>
          <p:spPr>
            <a:xfrm>
              <a:off x="5236583" y="318683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element3</a:t>
              </a:r>
              <a:endParaRPr lang="tr-TR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BA6D4A-6985-418C-B3BC-629DD502C0E8}"/>
                </a:ext>
              </a:extLst>
            </p:cNvPr>
            <p:cNvSpPr/>
            <p:nvPr/>
          </p:nvSpPr>
          <p:spPr>
            <a:xfrm>
              <a:off x="6355102" y="316755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element4</a:t>
              </a:r>
              <a:endParaRPr lang="tr-TR" sz="14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A0ED81-0F5F-41DE-96ED-47D6BD624114}"/>
              </a:ext>
            </a:extLst>
          </p:cNvPr>
          <p:cNvSpPr txBox="1"/>
          <p:nvPr/>
        </p:nvSpPr>
        <p:spPr>
          <a:xfrm>
            <a:off x="1945626" y="5327788"/>
            <a:ext cx="16230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==true</a:t>
            </a:r>
            <a:endParaRPr lang="tr-T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66227C-4F29-4EBA-B0CA-E117ACE13909}"/>
              </a:ext>
            </a:extLst>
          </p:cNvPr>
          <p:cNvSpPr txBox="1"/>
          <p:nvPr/>
        </p:nvSpPr>
        <p:spPr>
          <a:xfrm>
            <a:off x="6340049" y="4386610"/>
            <a:ext cx="16634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==false</a:t>
            </a:r>
            <a:endParaRPr lang="tr-TR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0C6D946-BD47-434B-968D-031F0DFF9B5B}"/>
              </a:ext>
            </a:extLst>
          </p:cNvPr>
          <p:cNvSpPr/>
          <p:nvPr/>
        </p:nvSpPr>
        <p:spPr>
          <a:xfrm>
            <a:off x="2551567" y="324935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6A03FDD-7115-4559-8298-D1F387C6EF0C}"/>
              </a:ext>
            </a:extLst>
          </p:cNvPr>
          <p:cNvSpPr/>
          <p:nvPr/>
        </p:nvSpPr>
        <p:spPr>
          <a:xfrm>
            <a:off x="3726202" y="3248087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47F24B1-E374-486A-8933-81D2FD2C7D7A}"/>
              </a:ext>
            </a:extLst>
          </p:cNvPr>
          <p:cNvSpPr/>
          <p:nvPr/>
        </p:nvSpPr>
        <p:spPr>
          <a:xfrm>
            <a:off x="4812448" y="3239080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1553604-1DF1-428F-8872-0BFA06F0B6A8}"/>
              </a:ext>
            </a:extLst>
          </p:cNvPr>
          <p:cNvSpPr/>
          <p:nvPr/>
        </p:nvSpPr>
        <p:spPr>
          <a:xfrm>
            <a:off x="5898694" y="321183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F9F235B0-282F-431F-B9FE-1A8C1C4C9AA5}"/>
              </a:ext>
            </a:extLst>
          </p:cNvPr>
          <p:cNvSpPr/>
          <p:nvPr/>
        </p:nvSpPr>
        <p:spPr>
          <a:xfrm>
            <a:off x="3818867" y="1825323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76F76760-C027-4672-A7B1-085FE847DE97}"/>
              </a:ext>
            </a:extLst>
          </p:cNvPr>
          <p:cNvSpPr/>
          <p:nvPr/>
        </p:nvSpPr>
        <p:spPr>
          <a:xfrm>
            <a:off x="4919294" y="1833298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567B76E5-9F7F-457E-A472-710887C91FAB}"/>
              </a:ext>
            </a:extLst>
          </p:cNvPr>
          <p:cNvSpPr/>
          <p:nvPr/>
        </p:nvSpPr>
        <p:spPr>
          <a:xfrm>
            <a:off x="6019721" y="1841273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259A3915-F311-4212-B2BC-7E0DEFD9DE12}"/>
              </a:ext>
            </a:extLst>
          </p:cNvPr>
          <p:cNvSpPr/>
          <p:nvPr/>
        </p:nvSpPr>
        <p:spPr>
          <a:xfrm>
            <a:off x="3577680" y="1688128"/>
            <a:ext cx="484632" cy="18668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859A4831-3F6B-49F2-8D78-1740FAD781BB}"/>
              </a:ext>
            </a:extLst>
          </p:cNvPr>
          <p:cNvSpPr/>
          <p:nvPr/>
        </p:nvSpPr>
        <p:spPr>
          <a:xfrm rot="10800000">
            <a:off x="2471292" y="4185547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8D0B1C-281E-4C4B-87D8-45DBE01EA98B}"/>
              </a:ext>
            </a:extLst>
          </p:cNvPr>
          <p:cNvSpPr txBox="1"/>
          <p:nvPr/>
        </p:nvSpPr>
        <p:spPr>
          <a:xfrm>
            <a:off x="5267679" y="5547552"/>
            <a:ext cx="286681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hasPrevious</a:t>
            </a:r>
            <a:r>
              <a:rPr lang="en-US" dirty="0"/>
              <a:t>() is called</a:t>
            </a:r>
            <a:endParaRPr lang="tr-T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489B7A-8400-4E1A-90A1-C85E5448AABB}"/>
              </a:ext>
            </a:extLst>
          </p:cNvPr>
          <p:cNvSpPr txBox="1"/>
          <p:nvPr/>
        </p:nvSpPr>
        <p:spPr>
          <a:xfrm>
            <a:off x="2291583" y="4914225"/>
            <a:ext cx="888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iterator</a:t>
            </a:r>
            <a:endParaRPr lang="tr-T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3DF5FF-AE4B-4C3D-BDBF-66C149D33978}"/>
              </a:ext>
            </a:extLst>
          </p:cNvPr>
          <p:cNvSpPr txBox="1"/>
          <p:nvPr/>
        </p:nvSpPr>
        <p:spPr>
          <a:xfrm>
            <a:off x="7872904" y="2263969"/>
            <a:ext cx="374448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returning element : </a:t>
            </a:r>
            <a:r>
              <a:rPr lang="en-US" dirty="0" err="1"/>
              <a:t>iterator.previous</a:t>
            </a:r>
            <a:r>
              <a:rPr lang="en-US" dirty="0"/>
              <a:t>()</a:t>
            </a:r>
            <a:endParaRPr lang="tr-TR" dirty="0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7FAD4D7F-8157-45B4-8F58-894221F39C1D}"/>
              </a:ext>
            </a:extLst>
          </p:cNvPr>
          <p:cNvSpPr/>
          <p:nvPr/>
        </p:nvSpPr>
        <p:spPr>
          <a:xfrm rot="10800000">
            <a:off x="6939541" y="3864921"/>
            <a:ext cx="484632" cy="523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1CA7D4A-AEF2-4466-AE36-4EF45D92B7FB}"/>
              </a:ext>
            </a:extLst>
          </p:cNvPr>
          <p:cNvSpPr/>
          <p:nvPr/>
        </p:nvSpPr>
        <p:spPr>
          <a:xfrm>
            <a:off x="1716260" y="349622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list</a:t>
            </a:r>
            <a:endParaRPr lang="tr-TR" dirty="0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EBC6A142-639F-47B6-BC09-B8494322D2E9}"/>
              </a:ext>
            </a:extLst>
          </p:cNvPr>
          <p:cNvSpPr/>
          <p:nvPr/>
        </p:nvSpPr>
        <p:spPr>
          <a:xfrm rot="10800000">
            <a:off x="2773870" y="3485810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C4BD6E58-605B-48BC-A9DA-F7BADBF585DC}"/>
              </a:ext>
            </a:extLst>
          </p:cNvPr>
          <p:cNvSpPr/>
          <p:nvPr/>
        </p:nvSpPr>
        <p:spPr>
          <a:xfrm rot="10800000">
            <a:off x="3793461" y="3493785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0DD86B0B-AD09-4C31-8198-55484BCB6A68}"/>
              </a:ext>
            </a:extLst>
          </p:cNvPr>
          <p:cNvSpPr/>
          <p:nvPr/>
        </p:nvSpPr>
        <p:spPr>
          <a:xfrm rot="10800000">
            <a:off x="4893888" y="3501760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376CF7-5457-491B-87A3-22C36FBE704F}"/>
              </a:ext>
            </a:extLst>
          </p:cNvPr>
          <p:cNvSpPr txBox="1"/>
          <p:nvPr/>
        </p:nvSpPr>
        <p:spPr>
          <a:xfrm>
            <a:off x="6340049" y="4761159"/>
            <a:ext cx="19854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hasPrevious</a:t>
            </a:r>
            <a:r>
              <a:rPr lang="en-US" dirty="0"/>
              <a:t> ==true</a:t>
            </a:r>
            <a:endParaRPr lang="tr-TR" dirty="0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8CF041FA-30E7-45FC-9499-84FBBA058563}"/>
              </a:ext>
            </a:extLst>
          </p:cNvPr>
          <p:cNvSpPr/>
          <p:nvPr/>
        </p:nvSpPr>
        <p:spPr>
          <a:xfrm rot="10800000">
            <a:off x="5809709" y="3637957"/>
            <a:ext cx="334715" cy="18668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D4D0F250-D8ED-48CE-9311-A670BD34F725}"/>
              </a:ext>
            </a:extLst>
          </p:cNvPr>
          <p:cNvSpPr/>
          <p:nvPr/>
        </p:nvSpPr>
        <p:spPr>
          <a:xfrm rot="10800000">
            <a:off x="5994315" y="3509735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A1B36B-20E9-4902-9172-389803DCB5D8}"/>
              </a:ext>
            </a:extLst>
          </p:cNvPr>
          <p:cNvGrpSpPr/>
          <p:nvPr/>
        </p:nvGrpSpPr>
        <p:grpSpPr>
          <a:xfrm>
            <a:off x="2718440" y="1817348"/>
            <a:ext cx="5892160" cy="3317470"/>
            <a:chOff x="2958935" y="1841940"/>
            <a:chExt cx="5892160" cy="396997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993C27E-8248-4C21-A70E-A09DBF00B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2281" y="2824624"/>
              <a:ext cx="1788814" cy="135985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52D9719C-1E21-4AF7-948A-4EA144009E90}"/>
                </a:ext>
              </a:extLst>
            </p:cNvPr>
            <p:cNvSpPr/>
            <p:nvPr/>
          </p:nvSpPr>
          <p:spPr>
            <a:xfrm>
              <a:off x="2958935" y="1841940"/>
              <a:ext cx="1040525" cy="3969977"/>
            </a:xfrm>
            <a:prstGeom prst="arc">
              <a:avLst>
                <a:gd name="adj1" fmla="val 11174513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EC50F-F55C-4426-B025-5A44BEF9A534}"/>
              </a:ext>
            </a:extLst>
          </p:cNvPr>
          <p:cNvGrpSpPr/>
          <p:nvPr/>
        </p:nvGrpSpPr>
        <p:grpSpPr>
          <a:xfrm rot="10800000">
            <a:off x="1480425" y="2567386"/>
            <a:ext cx="2025876" cy="891021"/>
            <a:chOff x="8162280" y="2523740"/>
            <a:chExt cx="2025876" cy="891021"/>
          </a:xfrm>
        </p:grpSpPr>
        <p:sp>
          <p:nvSpPr>
            <p:cNvPr id="102" name="Arrow: Down 101">
              <a:extLst>
                <a:ext uri="{FF2B5EF4-FFF2-40B4-BE49-F238E27FC236}">
                  <a16:creationId xmlns:a16="http://schemas.microsoft.com/office/drawing/2014/main" id="{0B358F95-D922-497C-9A35-AB47241A8DAB}"/>
                </a:ext>
              </a:extLst>
            </p:cNvPr>
            <p:cNvSpPr/>
            <p:nvPr/>
          </p:nvSpPr>
          <p:spPr>
            <a:xfrm rot="10800000">
              <a:off x="8761772" y="2523740"/>
              <a:ext cx="484632" cy="52320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B75468E-2278-4FD3-9D45-DF0A7A3D41DD}"/>
                </a:ext>
              </a:extLst>
            </p:cNvPr>
            <p:cNvSpPr txBox="1"/>
            <p:nvPr/>
          </p:nvSpPr>
          <p:spPr>
            <a:xfrm rot="10800000">
              <a:off x="8162280" y="3045429"/>
              <a:ext cx="202587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hasPrevious</a:t>
              </a:r>
              <a:r>
                <a:rPr lang="en-US" dirty="0"/>
                <a:t> ==false</a:t>
              </a:r>
              <a:endParaRPr lang="tr-TR" dirty="0"/>
            </a:p>
          </p:txBody>
        </p:sp>
      </p:grp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36351598-2371-434C-9E49-DA7D562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3CD-5DCA-4348-A921-DA565926FF6D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C36E-0C85-4C2A-8E49-422F067E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7" y="917084"/>
            <a:ext cx="11509305" cy="58043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2000" dirty="0">
                <a:latin typeface="Consolas" panose="020B0609020204030204" pitchFamily="49" charset="0"/>
              </a:rPr>
              <a:t> ListIteratorExample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main(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[] args)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 Create a LinkedList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LinkedList&lt;</a:t>
            </a:r>
            <a:r>
              <a:rPr lang="tr-TR" sz="2000" b="1" dirty="0"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&gt; linkedlist = new LinkedList&lt;</a:t>
            </a:r>
            <a:r>
              <a:rPr lang="tr-TR" sz="2000" b="1" dirty="0"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&gt;();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linkedlist.add(“</a:t>
            </a:r>
            <a:r>
              <a:rPr lang="en-US" sz="2000" dirty="0" err="1">
                <a:latin typeface="Consolas" panose="020B0609020204030204" pitchFamily="49" charset="0"/>
              </a:rPr>
              <a:t>Abant</a:t>
            </a:r>
            <a:r>
              <a:rPr lang="tr-TR" sz="2000" dirty="0">
                <a:latin typeface="Consolas" panose="020B0609020204030204" pitchFamily="49" charset="0"/>
              </a:rPr>
              <a:t>");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Add elements to LinkedList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 	</a:t>
            </a:r>
            <a:r>
              <a:rPr lang="tr-TR" sz="2000" dirty="0">
                <a:latin typeface="Consolas" panose="020B0609020204030204" pitchFamily="49" charset="0"/>
              </a:rPr>
              <a:t>linkedlist.add(“</a:t>
            </a:r>
            <a:r>
              <a:rPr lang="en-US" sz="2000" dirty="0">
                <a:latin typeface="Consolas" panose="020B0609020204030204" pitchFamily="49" charset="0"/>
              </a:rPr>
              <a:t>Mengen</a:t>
            </a:r>
            <a:r>
              <a:rPr lang="tr-TR" sz="20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linkedlist.add(“</a:t>
            </a:r>
            <a:r>
              <a:rPr lang="en-US" sz="2000" dirty="0" err="1">
                <a:latin typeface="Consolas" panose="020B0609020204030204" pitchFamily="49" charset="0"/>
              </a:rPr>
              <a:t>Gerede</a:t>
            </a:r>
            <a:r>
              <a:rPr lang="tr-TR" sz="2000" dirty="0">
                <a:latin typeface="Consolas" panose="020B0609020204030204" pitchFamily="49" charset="0"/>
              </a:rPr>
              <a:t>");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ListIterator listIt = linkedlist.listIterator();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Obtaining ListIterator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System.out.println("Forward iteration:");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Iterating the list in forward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direction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while(listIt.hasNext())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   System.out.println(listIt.next());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Iterating the list in backward direction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tr-TR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System.out.println("\nBackward iteration:");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while(listIt.hasPrevious())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   System.out.println(listIt.previous());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FA4E-7BCF-4A45-B590-2B5B7C87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828CD-A6AA-46A2-86FC-3C79B9D1B129}" type="datetime1">
              <a:rPr lang="tr-TR" altLang="en-US" smtClean="0"/>
              <a:t>2.12.2019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67422-A173-4705-835A-BB8068C1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DAD24-9074-43B4-8087-99B3952A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86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D517B0F-4B70-4AE7-84E7-CB98BDE74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234" y="623888"/>
            <a:ext cx="7788166" cy="1281112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and LinkedList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F7AFFEA-5DB2-4F63-83EF-E256CC20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E849984E-409E-400E-B2B0-14B8A7C0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9379C4A-1C71-4A74-9200-444F1F8E7A86}" type="slidenum">
              <a:rPr lang="en-US" altLang="en-US" sz="2000">
                <a:solidFill>
                  <a:srgbClr val="FEFFFF"/>
                </a:solidFill>
              </a:rPr>
              <a:pPr algn="r"/>
              <a:t>23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10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17A8D38C-D1EF-46EC-A631-63A0D70F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F003A76A-DE93-4B67-BD6B-748D9054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47" y="2588566"/>
            <a:ext cx="1659081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28D8DBC-A144-4565-B73D-7EE97A13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412" y="3229697"/>
            <a:ext cx="783407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B3F6EDB-CEEC-434B-9514-CE8A45B9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B8779AB-9A4D-4AA1-A41B-E5E78F72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4DC09B0-A0E2-4BD5-BE2E-D781CA8A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26" y="4488312"/>
            <a:ext cx="1428063" cy="5461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CB2DA84-2E3C-4FD8-88BD-BA6230CC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816" y="4488312"/>
            <a:ext cx="1592316" cy="5461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98AD2-0783-4570-B018-66681AC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D372-DB62-4CF1-9974-6838A6611E56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A4626E-1009-4AB2-97AB-205AB715C8F7}"/>
              </a:ext>
            </a:extLst>
          </p:cNvPr>
          <p:cNvSpPr/>
          <p:nvPr/>
        </p:nvSpPr>
        <p:spPr>
          <a:xfrm>
            <a:off x="6202213" y="1306068"/>
            <a:ext cx="5864762" cy="5375147"/>
          </a:xfrm>
          <a:prstGeom prst="roundRect">
            <a:avLst>
              <a:gd name="adj" fmla="val 1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E79E98-9F33-4AAF-B165-F6EB2E4E7544}"/>
              </a:ext>
            </a:extLst>
          </p:cNvPr>
          <p:cNvSpPr/>
          <p:nvPr/>
        </p:nvSpPr>
        <p:spPr>
          <a:xfrm>
            <a:off x="243840" y="1306068"/>
            <a:ext cx="5850175" cy="5375147"/>
          </a:xfrm>
          <a:prstGeom prst="roundRect">
            <a:avLst>
              <a:gd name="adj" fmla="val 1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65CE561-D4D7-49FD-A2B8-6953432B7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6743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List Implementations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276EF9-4D05-475B-870C-70E027C53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2655" y="1395796"/>
            <a:ext cx="5574850" cy="5187884"/>
          </a:xfrm>
        </p:spPr>
        <p:txBody>
          <a:bodyPr/>
          <a:lstStyle/>
          <a:p>
            <a:pPr algn="just"/>
            <a:r>
              <a:rPr lang="en-US" altLang="en-US" sz="2800" dirty="0" err="1"/>
              <a:t>ArrayList</a:t>
            </a:r>
            <a:endParaRPr lang="en-US" altLang="en-US" sz="2800" dirty="0"/>
          </a:p>
          <a:p>
            <a:pPr lvl="1" algn="just"/>
            <a:r>
              <a:rPr lang="en-US" altLang="en-US" sz="2400" dirty="0"/>
              <a:t>low cost random access</a:t>
            </a:r>
          </a:p>
          <a:p>
            <a:pPr lvl="1" algn="just"/>
            <a:r>
              <a:rPr lang="en-US" altLang="en-US" sz="2400" dirty="0"/>
              <a:t>high cost insert and delete</a:t>
            </a:r>
          </a:p>
          <a:p>
            <a:pPr algn="just"/>
            <a:endParaRPr lang="en-US" alt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989F-3AD5-44CF-AF3A-8949483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2849" y="7509126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3E125E58-69B1-443E-81F5-180C5614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E882544-BE3C-4E36-9014-FE8E1C2E7FD1}" type="slidenum">
              <a:rPr lang="en-US" altLang="en-US" sz="2000">
                <a:solidFill>
                  <a:srgbClr val="FEFFFF"/>
                </a:solidFill>
              </a:rPr>
              <a:pPr algn="r"/>
              <a:t>24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36870" name="Picture 5" descr="java radar: insertion in array list ">
            <a:extLst>
              <a:ext uri="{FF2B5EF4-FFF2-40B4-BE49-F238E27FC236}">
                <a16:creationId xmlns:a16="http://schemas.microsoft.com/office/drawing/2014/main" id="{D7162541-C0B9-475D-8B72-1459191C8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3971" r="5048" b="-1"/>
          <a:stretch/>
        </p:blipFill>
        <p:spPr bwMode="auto">
          <a:xfrm>
            <a:off x="470853" y="3719416"/>
            <a:ext cx="5441856" cy="246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AEA979F-E7A5-47DB-BE56-07BC0B67B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59" y="1395796"/>
            <a:ext cx="5648001" cy="5187884"/>
          </a:xfrm>
          <a:prstGeom prst="rect">
            <a:avLst/>
          </a:prstGeom>
          <a:solidFill>
            <a:schemeClr val="lt1"/>
          </a:solidFill>
          <a:ln w="15875" cap="rnd" cmpd="sng" algn="ctr">
            <a:solidFill>
              <a:schemeClr val="accent1"/>
            </a:solidFill>
            <a:prstDash val="soli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LinkedList</a:t>
            </a:r>
          </a:p>
          <a:p>
            <a:pPr lvl="1"/>
            <a:r>
              <a:rPr lang="en-US" altLang="en-US" sz="2400" dirty="0"/>
              <a:t>sequential access</a:t>
            </a:r>
          </a:p>
          <a:p>
            <a:pPr lvl="1"/>
            <a:r>
              <a:rPr lang="en-US" altLang="en-US" sz="2400" dirty="0"/>
              <a:t>low cost insert and delete</a:t>
            </a:r>
          </a:p>
          <a:p>
            <a:pPr lvl="1"/>
            <a:r>
              <a:rPr lang="en-US" altLang="en-US" sz="2400" dirty="0"/>
              <a:t>high cost random access</a:t>
            </a:r>
          </a:p>
        </p:txBody>
      </p:sp>
      <p:pic>
        <p:nvPicPr>
          <p:cNvPr id="36871" name="Picture 5" descr="Java Radar : Insertion into Linked List">
            <a:extLst>
              <a:ext uri="{FF2B5EF4-FFF2-40B4-BE49-F238E27FC236}">
                <a16:creationId xmlns:a16="http://schemas.microsoft.com/office/drawing/2014/main" id="{3DB3DF5C-3DC6-4B7B-B01A-12AEBC44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r="6718" b="4051"/>
          <a:stretch/>
        </p:blipFill>
        <p:spPr bwMode="auto">
          <a:xfrm>
            <a:off x="6385504" y="3877244"/>
            <a:ext cx="5441856" cy="253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119DE-9813-4A41-B94F-7904A9F1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FEA9-31A3-4A98-9022-0051AACAB17B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59C26BC-F0FB-4AAF-95A4-5AA3A6C22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3872" y="623888"/>
            <a:ext cx="8034528" cy="1281112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overview and methods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2DBBAA0-FBA4-441F-8352-AE9DA3307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" y="1447800"/>
            <a:ext cx="11826239" cy="5257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/>
              <a:t>Constant time (</a:t>
            </a:r>
            <a:r>
              <a:rPr lang="en-US" altLang="en-US" sz="2400" b="1" dirty="0"/>
              <a:t>O(1)</a:t>
            </a:r>
            <a:r>
              <a:rPr lang="en-US" altLang="en-US" sz="2400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positional access (it’s an array)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indexed get and set methods of the List interface are appropriate to use since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backed by an array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get(int index)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set(int index, Object element)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Indexed add and remove are provided, but can be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costly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used frequently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add(int index, Object element)         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remove(int index)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want to resize in one shot if adding many elements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ensureCapacity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(int </a:t>
            </a:r>
            <a:r>
              <a:rPr lang="en-US" alt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minCapacity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/>
              <a:t>As elements are added to an </a:t>
            </a:r>
            <a:r>
              <a:rPr lang="en-US" sz="2400" b="1" dirty="0" err="1"/>
              <a:t>ArrayList</a:t>
            </a:r>
            <a:r>
              <a:rPr lang="en-US" sz="2400" dirty="0"/>
              <a:t>, its capacity grows automatically.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7" name="Slide Number Placeholder 5">
            <a:extLst>
              <a:ext uri="{FF2B5EF4-FFF2-40B4-BE49-F238E27FC236}">
                <a16:creationId xmlns:a16="http://schemas.microsoft.com/office/drawing/2014/main" id="{3AE14BA2-AE15-4ECB-8931-8BCF78DB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D8AFC15-DEAC-4A5C-87FD-D7404B6C1871}" type="slidenum">
              <a:rPr lang="en-US" altLang="en-US" sz="2000">
                <a:solidFill>
                  <a:srgbClr val="FEFFFF"/>
                </a:solidFill>
              </a:rPr>
              <a:pPr algn="r"/>
              <a:t>25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C648F-34E0-4333-86A4-0449E7A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82E-CABF-43F4-9DC4-925DCC7288A1}" type="datetime1">
              <a:rPr lang="tr-TR" smtClean="0"/>
              <a:t>2.12.2019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46AEE-C45B-4763-B45C-10D7C092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704F-81BE-46E6-AE38-292F6577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624110"/>
            <a:ext cx="9675813" cy="1280890"/>
          </a:xfrm>
        </p:spPr>
        <p:txBody>
          <a:bodyPr/>
          <a:lstStyle/>
          <a:p>
            <a:r>
              <a:rPr lang="en-US" dirty="0"/>
              <a:t>Set() and get() methods in </a:t>
            </a:r>
            <a:r>
              <a:rPr lang="en-US" dirty="0" err="1"/>
              <a:t>ArrayList</a:t>
            </a: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8BA52-4A29-4E97-9F8D-A839F01F5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4" y="1638280"/>
            <a:ext cx="5017754" cy="3778250"/>
          </a:xfrm>
          <a:ln>
            <a:solidFill>
              <a:srgbClr val="FF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6EB4-D05B-4110-A450-EDBF3874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BEFD1C-E88C-461D-8643-C35D647B0ED2}" type="datetime1">
              <a:rPr lang="tr-TR" altLang="en-US" smtClean="0"/>
              <a:t>2.12.2019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D04F6-31B6-4CF5-A2EF-EAAECA07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C40A-04B3-41C6-B910-6823E4C46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77" y="1638280"/>
            <a:ext cx="4891117" cy="37782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33ED07-6BA8-4EB4-8F84-D5D9AE8A8E78}"/>
              </a:ext>
            </a:extLst>
          </p:cNvPr>
          <p:cNvSpPr txBox="1"/>
          <p:nvPr/>
        </p:nvSpPr>
        <p:spPr>
          <a:xfrm>
            <a:off x="2980793" y="5549158"/>
            <a:ext cx="8992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set</a:t>
            </a:r>
            <a:endParaRPr lang="tr-T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9222A-83DC-4B0A-8BB7-744DE99B186A}"/>
              </a:ext>
            </a:extLst>
          </p:cNvPr>
          <p:cNvSpPr txBox="1"/>
          <p:nvPr/>
        </p:nvSpPr>
        <p:spPr>
          <a:xfrm>
            <a:off x="8271707" y="5549158"/>
            <a:ext cx="8992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get</a:t>
            </a:r>
            <a:endParaRPr lang="tr-TR" sz="2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D6C17-C7EF-4F9D-BE8B-A95244B8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47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23E9-6E73-4794-A181-28DAE617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and remove() methods</a:t>
            </a: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BDCB0-3D9B-425E-8838-98081701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" y="1539874"/>
            <a:ext cx="2176287" cy="3129661"/>
          </a:xfrm>
          <a:ln>
            <a:solidFill>
              <a:srgbClr val="C0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1B05-69DB-486C-BE89-807D10D2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401AE6-92B0-4CEB-8211-4D7E289913AC}" type="datetime1">
              <a:rPr lang="tr-TR" altLang="en-US" smtClean="0"/>
              <a:t>2.12.2019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1ED65-7622-4878-8CC2-C216F317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1CAAA-6D16-4546-BA6A-822351CB1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75" y="1539873"/>
            <a:ext cx="3963239" cy="31296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4A2064-2315-436A-AD0A-DF463A874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5"/>
          <a:stretch/>
        </p:blipFill>
        <p:spPr>
          <a:xfrm>
            <a:off x="6604932" y="1846918"/>
            <a:ext cx="5219198" cy="25155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A0C8AB-A94F-4A9C-8F23-C429A1316148}"/>
              </a:ext>
            </a:extLst>
          </p:cNvPr>
          <p:cNvSpPr txBox="1"/>
          <p:nvPr/>
        </p:nvSpPr>
        <p:spPr>
          <a:xfrm>
            <a:off x="2749145" y="4953001"/>
            <a:ext cx="8992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add</a:t>
            </a:r>
            <a:endParaRPr lang="tr-T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1A986-55BB-431E-AD98-0F53C08CA8E1}"/>
              </a:ext>
            </a:extLst>
          </p:cNvPr>
          <p:cNvSpPr txBox="1"/>
          <p:nvPr/>
        </p:nvSpPr>
        <p:spPr>
          <a:xfrm>
            <a:off x="8690895" y="4953001"/>
            <a:ext cx="181107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remove</a:t>
            </a:r>
            <a:endParaRPr lang="tr-TR" sz="2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52E02-745C-48E4-BE3B-4F3412AC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233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67C8B02-EC1A-4C16-B8B8-1E1D3105F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/>
              <a:t>LinkedList overview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6EFB6EA-6A6E-4AFA-9633-A43952C22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2" y="1471448"/>
            <a:ext cx="10940859" cy="444040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each element in a node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node stores a link to the next and previous nodes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Insertion and removal are low-cost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 update the links in the surrounding nodes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access is expensive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from beginning or end and traverse each node while counting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077A-B6FA-4D4C-8F74-B68A0EDE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D90491A5-2E84-4493-8F67-E4088C6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894E93D-598D-4FC6-8ACC-957E17B6CB7D}" type="slidenum">
              <a:rPr lang="en-US" altLang="en-US" sz="2000">
                <a:solidFill>
                  <a:srgbClr val="FEFFFF"/>
                </a:solidFill>
              </a:rPr>
              <a:pPr algn="r"/>
              <a:t>28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F592C-5D2A-48D7-8CFB-1EE523F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818D-0CA0-40F9-92F0-5D3DCB7307DD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F46F03-FBBF-4BDC-9415-9892EA799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/>
              <a:t>LinkedList methods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53481D5-77DA-471D-A39D-56610F76E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255" y="1447800"/>
            <a:ext cx="10827337" cy="5257800"/>
          </a:xfrm>
        </p:spPr>
        <p:txBody>
          <a:bodyPr/>
          <a:lstStyle/>
          <a:p>
            <a:r>
              <a:rPr lang="en-US" altLang="en-US" sz="3200" dirty="0"/>
              <a:t>The list is sequential, so access it that way</a:t>
            </a:r>
          </a:p>
          <a:p>
            <a:pPr lvl="1"/>
            <a:r>
              <a:rPr lang="en-US" altLang="en-US" sz="2400" b="1" dirty="0" err="1">
                <a:latin typeface="Consolas" panose="020B0609020204030204" pitchFamily="49" charset="0"/>
              </a:rPr>
              <a:t>ListIterator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listIterator</a:t>
            </a:r>
            <a:r>
              <a:rPr lang="en-US" alt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en-US" sz="3200" dirty="0" err="1"/>
              <a:t>ListIterator</a:t>
            </a:r>
            <a:r>
              <a:rPr lang="en-US" altLang="en-US" sz="3200" dirty="0"/>
              <a:t> knows about position</a:t>
            </a:r>
          </a:p>
          <a:p>
            <a:pPr lvl="1"/>
            <a:r>
              <a:rPr lang="en-US" altLang="en-US" sz="2800" dirty="0"/>
              <a:t>use </a:t>
            </a:r>
            <a:r>
              <a:rPr lang="en-US" altLang="en-US" sz="2400" b="1" dirty="0">
                <a:latin typeface="Courier New" panose="02070309020205020404" pitchFamily="49" charset="0"/>
              </a:rPr>
              <a:t>add()</a:t>
            </a:r>
            <a:r>
              <a:rPr lang="en-US" altLang="en-US" sz="2800" dirty="0"/>
              <a:t> from </a:t>
            </a:r>
            <a:r>
              <a:rPr lang="en-US" altLang="en-US" sz="2800" dirty="0" err="1"/>
              <a:t>ListIterator</a:t>
            </a:r>
            <a:r>
              <a:rPr lang="en-US" altLang="en-US" sz="2800" dirty="0"/>
              <a:t> to add at a position</a:t>
            </a:r>
          </a:p>
          <a:p>
            <a:pPr lvl="1"/>
            <a:r>
              <a:rPr lang="en-US" altLang="en-US" sz="2800" dirty="0"/>
              <a:t>use </a:t>
            </a:r>
            <a:r>
              <a:rPr lang="en-US" altLang="en-US" sz="2400" b="1" dirty="0">
                <a:latin typeface="Courier New" panose="02070309020205020404" pitchFamily="49" charset="0"/>
              </a:rPr>
              <a:t>remove()</a:t>
            </a:r>
            <a:r>
              <a:rPr lang="en-US" altLang="en-US" sz="2800" dirty="0"/>
              <a:t> from </a:t>
            </a:r>
            <a:r>
              <a:rPr lang="en-US" altLang="en-US" sz="2800" dirty="0" err="1"/>
              <a:t>ListIterator</a:t>
            </a:r>
            <a:r>
              <a:rPr lang="en-US" altLang="en-US" sz="2800" dirty="0"/>
              <a:t> to remove at a position</a:t>
            </a:r>
          </a:p>
          <a:p>
            <a:r>
              <a:rPr lang="en-US" altLang="en-US" sz="3200" dirty="0"/>
              <a:t>LinkedList knows a few things too</a:t>
            </a:r>
          </a:p>
          <a:p>
            <a:pPr lvl="1"/>
            <a:r>
              <a:rPr lang="en-US" altLang="en-US" sz="2400" b="1" dirty="0">
                <a:latin typeface="Consolas" panose="020B0609020204030204" pitchFamily="49" charset="0"/>
              </a:rPr>
              <a:t>void </a:t>
            </a:r>
            <a:r>
              <a:rPr lang="en-US" altLang="en-US" sz="2400" b="1" dirty="0" err="1">
                <a:latin typeface="Consolas" panose="020B0609020204030204" pitchFamily="49" charset="0"/>
              </a:rPr>
              <a:t>addFirst</a:t>
            </a:r>
            <a:r>
              <a:rPr lang="en-US" altLang="en-US" sz="2400" b="1" dirty="0">
                <a:latin typeface="Consolas" panose="020B0609020204030204" pitchFamily="49" charset="0"/>
              </a:rPr>
              <a:t>(Object o), void </a:t>
            </a:r>
            <a:r>
              <a:rPr lang="en-US" altLang="en-US" sz="2400" b="1" dirty="0" err="1">
                <a:latin typeface="Consolas" panose="020B0609020204030204" pitchFamily="49" charset="0"/>
              </a:rPr>
              <a:t>addLast</a:t>
            </a:r>
            <a:r>
              <a:rPr lang="en-US" altLang="en-US" sz="2400" b="1" dirty="0">
                <a:latin typeface="Consolas" panose="020B0609020204030204" pitchFamily="49" charset="0"/>
              </a:rPr>
              <a:t>(Object o) </a:t>
            </a:r>
          </a:p>
          <a:p>
            <a:pPr lvl="1"/>
            <a:r>
              <a:rPr lang="en-US" altLang="en-US" sz="2400" b="1" dirty="0">
                <a:latin typeface="Consolas" panose="020B0609020204030204" pitchFamily="49" charset="0"/>
              </a:rPr>
              <a:t>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getFirst</a:t>
            </a:r>
            <a:r>
              <a:rPr lang="en-US" altLang="en-US" sz="2400" b="1" dirty="0">
                <a:latin typeface="Consolas" panose="020B0609020204030204" pitchFamily="49" charset="0"/>
              </a:rPr>
              <a:t>(), 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getLast</a:t>
            </a:r>
            <a:r>
              <a:rPr lang="en-US" altLang="en-US" sz="2400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en-US" sz="2400" b="1" dirty="0">
                <a:latin typeface="Consolas" panose="020B0609020204030204" pitchFamily="49" charset="0"/>
              </a:rPr>
              <a:t>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removeFirst</a:t>
            </a:r>
            <a:r>
              <a:rPr lang="en-US" altLang="en-US" sz="2400" b="1" dirty="0">
                <a:latin typeface="Consolas" panose="020B0609020204030204" pitchFamily="49" charset="0"/>
              </a:rPr>
              <a:t>(), 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removeLast</a:t>
            </a:r>
            <a:r>
              <a:rPr lang="en-US" altLang="en-US" sz="2400" b="1" dirty="0"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C080-D3BD-404A-8E94-CE46C133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CE80B846-A3B2-42FD-8F21-16A84C81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43D457D-5600-4413-BF9C-02543601C413}" type="slidenum">
              <a:rPr lang="en-US" altLang="en-US" sz="2000">
                <a:solidFill>
                  <a:srgbClr val="FEFFFF"/>
                </a:solidFill>
              </a:rPr>
              <a:pPr algn="r"/>
              <a:t>29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0517D-774B-48CB-AD6C-169EE57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5E4-2075-4EAE-A435-4A96B0788723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7813-1063-4956-B4F4-2FC03F62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07CE-7782-4779-8573-18B72D2C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67323"/>
            <a:ext cx="6010879" cy="5239851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The selection of significant attributes is </a:t>
            </a:r>
            <a:r>
              <a:rPr lang="en-US" sz="2400" i="1" dirty="0"/>
              <a:t>abstraction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We can abstract by appearance, structure, purpose, functionality, privilege etc. </a:t>
            </a:r>
          </a:p>
          <a:p>
            <a:endParaRPr lang="en-US" sz="2400" dirty="0"/>
          </a:p>
          <a:p>
            <a:r>
              <a:rPr lang="en-US" sz="2400" dirty="0"/>
              <a:t>Abstraction allows us to </a:t>
            </a:r>
            <a:r>
              <a:rPr lang="tr-TR" sz="2400" dirty="0"/>
              <a:t>classify the items  </a:t>
            </a:r>
            <a:r>
              <a:rPr lang="en-US" sz="2400" dirty="0"/>
              <a:t>such as: </a:t>
            </a:r>
            <a:r>
              <a:rPr lang="tr-TR" sz="2400" dirty="0"/>
              <a:t>organisms, mammals, humans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C0EA-4081-4E6D-9B4E-EC0384C6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124E5D-E67C-405E-B5AA-DF606F48FC86}" type="datetime1">
              <a:rPr lang="tr-TR" altLang="en-US" smtClean="0"/>
              <a:t>2.12.2019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3545-7CBE-4279-81B5-8EE8E7AF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FA2111A-23C9-42B2-9FCC-EC108EB85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3" y="1367323"/>
            <a:ext cx="4172607" cy="52136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983283-050D-4399-8B0B-025ECF5F5959}"/>
              </a:ext>
            </a:extLst>
          </p:cNvPr>
          <p:cNvSpPr/>
          <p:nvPr/>
        </p:nvSpPr>
        <p:spPr>
          <a:xfrm>
            <a:off x="8624458" y="1182657"/>
            <a:ext cx="1415772" cy="369332"/>
          </a:xfrm>
          <a:prstGeom prst="rect">
            <a:avLst/>
          </a:prstGeom>
          <a:solidFill>
            <a:srgbClr val="C000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</a:rPr>
              <a:t>organisms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05DCA-EE4A-422F-B59E-137B1517625B}"/>
              </a:ext>
            </a:extLst>
          </p:cNvPr>
          <p:cNvSpPr/>
          <p:nvPr/>
        </p:nvSpPr>
        <p:spPr>
          <a:xfrm>
            <a:off x="8624458" y="3059274"/>
            <a:ext cx="1249060" cy="369332"/>
          </a:xfrm>
          <a:prstGeom prst="rect">
            <a:avLst/>
          </a:prstGeom>
          <a:solidFill>
            <a:srgbClr val="C000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</a:rPr>
              <a:t>mammals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58781-DE3B-46FA-877F-E8DDE643F78C}"/>
              </a:ext>
            </a:extLst>
          </p:cNvPr>
          <p:cNvSpPr/>
          <p:nvPr/>
        </p:nvSpPr>
        <p:spPr>
          <a:xfrm>
            <a:off x="8624458" y="4953001"/>
            <a:ext cx="1069524" cy="369332"/>
          </a:xfrm>
          <a:prstGeom prst="rect">
            <a:avLst/>
          </a:prstGeom>
          <a:solidFill>
            <a:srgbClr val="C000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</a:rPr>
              <a:t>humans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EF969-749B-45A4-BFE3-F4487B77FBDC}"/>
              </a:ext>
            </a:extLst>
          </p:cNvPr>
          <p:cNvSpPr txBox="1"/>
          <p:nvPr/>
        </p:nvSpPr>
        <p:spPr>
          <a:xfrm>
            <a:off x="10980020" y="152400"/>
            <a:ext cx="104216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6DA7-11FB-4CCA-99B3-E164EF9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088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4EA691D4-68B9-416F-889A-09D56F5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7F459D3-8C2C-44FA-BD29-B1D159A843BF}" type="slidenum">
              <a:rPr lang="en-US" altLang="en-US" sz="2000">
                <a:solidFill>
                  <a:srgbClr val="FEFFFF"/>
                </a:solidFill>
              </a:rPr>
              <a:pPr algn="r"/>
              <a:t>30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93C8B76-5A7B-4357-AE41-1850683C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24" y="235818"/>
            <a:ext cx="10192352" cy="638636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bIns="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java.util.LinkedList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66666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ListExample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main(String[] </a:t>
            </a:r>
            <a:r>
              <a:rPr lang="en-US" altLang="en-US" sz="2000" b="1" dirty="0" err="1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 </a:t>
            </a:r>
            <a:r>
              <a:rPr lang="en-US" altLang="en-US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 Collection &lt;String&gt; list =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&lt;&gt;(); 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//add element to </a:t>
            </a:r>
            <a:r>
              <a:rPr lang="en-US" altLang="en-US" sz="20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“jack"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“mike"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“hulk"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 LinkedList</a:t>
            </a:r>
            <a:r>
              <a:rPr lang="en-US" alt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 Collection &lt;String&gt;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LinkedList&lt;&gt;();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//add elements to LinkedList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“jade"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“June"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“April"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 }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5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49C54-48EA-4FD3-A1D6-926AE766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F073-0C0C-4739-AC31-31664F7C8C8E}" type="datetime1">
              <a:rPr lang="tr-TR" smtClean="0"/>
              <a:t>2.12.2019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79804-DE3B-4DCC-81A8-F70F0D6D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D5C9679-1BAF-4A03-A557-59D63BF81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70B5-E235-4CD6-913F-55AF0BF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46" y="1495095"/>
            <a:ext cx="4656083" cy="51045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Multiple inheritance </a:t>
            </a:r>
            <a:r>
              <a:rPr lang="en-US" sz="2400" i="1" dirty="0"/>
              <a:t>is </a:t>
            </a:r>
            <a:r>
              <a:rPr lang="en-US" sz="2400" dirty="0"/>
              <a:t>not allowed in Java. But classes can inherit multiple </a:t>
            </a:r>
            <a:r>
              <a:rPr lang="en-US" sz="2400" b="1" dirty="0"/>
              <a:t>interfaces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Multiple inheritance allows a class </a:t>
            </a:r>
            <a:r>
              <a:rPr lang="en-US" sz="2400" b="1" dirty="0"/>
              <a:t>to inherit the functionality of more than one interface</a:t>
            </a:r>
          </a:p>
          <a:p>
            <a:pPr lvl="1"/>
            <a:r>
              <a:rPr lang="en-US" sz="2200" dirty="0"/>
              <a:t>Thus allowing for modeling of complex relationships.</a:t>
            </a:r>
            <a:endParaRPr lang="tr-TR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D3CF-6FDB-43F7-9AF4-FCB6BE0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59DAA-F9B7-426B-9883-A997B0209A67}" type="datetime1">
              <a:rPr lang="tr-TR" altLang="en-US" smtClean="0"/>
              <a:t>2.12.2019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F913-9B82-443B-95E5-385D706E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681E4D4-E49A-46A3-B8AB-5F4046589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8" b="7316"/>
          <a:stretch/>
        </p:blipFill>
        <p:spPr bwMode="auto">
          <a:xfrm>
            <a:off x="5114820" y="1495096"/>
            <a:ext cx="6719830" cy="5104510"/>
          </a:xfrm>
          <a:prstGeom prst="rect">
            <a:avLst/>
          </a:prstGeom>
          <a:solidFill>
            <a:schemeClr val="lt1"/>
          </a:solidFill>
          <a:ln w="15875" cap="rnd" cmpd="sng" algn="ctr">
            <a:solidFill>
              <a:schemeClr val="accent1"/>
            </a:solidFill>
            <a:prstDash val="solid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0EBD6-A7ED-4634-96CA-3247EA10B175}"/>
              </a:ext>
            </a:extLst>
          </p:cNvPr>
          <p:cNvSpPr txBox="1"/>
          <p:nvPr/>
        </p:nvSpPr>
        <p:spPr>
          <a:xfrm>
            <a:off x="10980020" y="152400"/>
            <a:ext cx="104216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7F6934-2428-493C-9B52-B53A1348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38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11 - Java Collections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033D9-0CB2-4DA3-B2F4-686E46C455B2}" type="datetime1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2.12.2019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cse403-10-Collections © 2003 University of Washington 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4EC20D87-64DC-4E17-BE49-9FAEC361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033" y="5462953"/>
            <a:ext cx="85515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Source: </a:t>
            </a:r>
            <a:r>
              <a:rPr lang="en-US" altLang="en-US" sz="2400" dirty="0">
                <a:solidFill>
                  <a:schemeClr val="accent2"/>
                </a:solidFill>
                <a:hlinkClick r:id="rId4"/>
              </a:rPr>
              <a:t>http://www.cs.washington.edu/education/courses/403/03wi/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http://java.sun.com/docs/books/tutorial/collections/index.html</a:t>
            </a:r>
          </a:p>
        </p:txBody>
      </p:sp>
    </p:spTree>
    <p:extLst>
      <p:ext uri="{BB962C8B-B14F-4D97-AF65-F5344CB8AC3E}">
        <p14:creationId xmlns:p14="http://schemas.microsoft.com/office/powerpoint/2010/main" val="11253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022D451-4204-40F0-A6AC-EE51303F8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2075" tIns="46038" rIns="92075" bIns="46038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Java 2 Collections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0DC2-AAF4-48F4-A1BA-C6A63C3E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altLang="en-US"/>
              <a:t>cse403-10-Collections © 2003 University of Washington</a:t>
            </a:r>
          </a:p>
          <a:p>
            <a:pPr algn="l">
              <a:spcAft>
                <a:spcPts val="600"/>
              </a:spcAft>
              <a:defRPr/>
            </a:pPr>
            <a:endParaRPr lang="en-US" altLang="en-US"/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83BB5962-723A-4827-8E44-D581EF03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9BB130D2-6C91-428E-A425-AFB334737BDE}" type="slidenum">
              <a:rPr lang="en-US" altLang="en-US" sz="1800" b="1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en-US" sz="1800" b="1"/>
          </a:p>
        </p:txBody>
      </p:sp>
      <p:pic>
        <p:nvPicPr>
          <p:cNvPr id="3" name="Picture 2" descr="A person standing in front of a table&#10;&#10;Description automatically generated">
            <a:extLst>
              <a:ext uri="{FF2B5EF4-FFF2-40B4-BE49-F238E27FC236}">
                <a16:creationId xmlns:a16="http://schemas.microsoft.com/office/drawing/2014/main" id="{CC0A8D63-4A64-4DA4-98D7-08C22EBAC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r="21655" b="-1"/>
          <a:stretch/>
        </p:blipFill>
        <p:spPr>
          <a:xfrm>
            <a:off x="6006345" y="10"/>
            <a:ext cx="6058158" cy="65809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E42332-F8CC-4432-A8CE-86D8AF22ED38}"/>
              </a:ext>
            </a:extLst>
          </p:cNvPr>
          <p:cNvSpPr/>
          <p:nvPr/>
        </p:nvSpPr>
        <p:spPr>
          <a:xfrm>
            <a:off x="9711974" y="6169580"/>
            <a:ext cx="1418978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en-US" b="1" dirty="0">
                <a:solidFill>
                  <a:srgbClr val="000000"/>
                </a:solidFill>
              </a:rPr>
              <a:t>Joshua Bloch</a:t>
            </a: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A9C5A84-B472-4B1C-9F8E-1150C9C1B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375" y="1662665"/>
            <a:ext cx="7040947" cy="34193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2075" tIns="46038" rIns="92075" bIns="46038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collection</a:t>
            </a:r>
            <a:r>
              <a:rPr lang="en-US" altLang="en-US" sz="2400" dirty="0"/>
              <a:t> is a very useful object that groups multiple elements into a single unit</a:t>
            </a:r>
          </a:p>
          <a:p>
            <a:pPr lvl="1"/>
            <a:r>
              <a:rPr lang="en-US" altLang="en-US" dirty="0"/>
              <a:t>store, retrieve and manipulate data</a:t>
            </a:r>
          </a:p>
          <a:p>
            <a:pPr lvl="1"/>
            <a:r>
              <a:rPr lang="en-US" altLang="en-US" dirty="0"/>
              <a:t>transmit data from one method to another</a:t>
            </a:r>
          </a:p>
          <a:p>
            <a:pPr lvl="1"/>
            <a:r>
              <a:rPr lang="en-US" altLang="en-US" dirty="0"/>
              <a:t>data structures and methods written by pioneers in the field</a:t>
            </a:r>
          </a:p>
          <a:p>
            <a:pPr lvl="2"/>
            <a:r>
              <a:rPr lang="en-US" altLang="en-US" sz="2400" b="1" dirty="0"/>
              <a:t>Joshua Bloch,</a:t>
            </a:r>
            <a:r>
              <a:rPr lang="en-US" altLang="en-US" sz="2400" dirty="0"/>
              <a:t> who wrote the Java Collections Framework, the </a:t>
            </a:r>
            <a:r>
              <a:rPr lang="en-US" altLang="en-US" sz="2400" dirty="0" err="1"/>
              <a:t>java.math</a:t>
            </a:r>
            <a:r>
              <a:rPr lang="en-US" altLang="en-US" sz="2400" dirty="0"/>
              <a:t> package</a:t>
            </a:r>
            <a:r>
              <a:rPr lang="tr-TR" altLang="en-US" sz="2400" dirty="0"/>
              <a:t> and many more...</a:t>
            </a:r>
            <a:endParaRPr lang="en-US" altLang="en-US" sz="2400" dirty="0"/>
          </a:p>
          <a:p>
            <a:pPr lvl="2"/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E3274-EE7E-4F9C-B467-2A6D7C66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F26D-E494-4CC8-937F-8D03168FE875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1C26335-FDD2-49A6-8474-B83CFF14C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tr-TR" altLang="en-US" dirty="0"/>
              <a:t>Java </a:t>
            </a:r>
            <a:r>
              <a:rPr lang="en-US" altLang="en-US" dirty="0"/>
              <a:t>Collections Framework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B3D114A-9B60-4F31-AE08-556D687D8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8483" y="2133600"/>
            <a:ext cx="10163503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800" dirty="0"/>
              <a:t>Unified architecture for representing and manipulating collections. </a:t>
            </a:r>
          </a:p>
          <a:p>
            <a:r>
              <a:rPr lang="en-US" altLang="en-US" sz="2800" dirty="0"/>
              <a:t>A collections framework contains three things:</a:t>
            </a:r>
          </a:p>
          <a:p>
            <a:pPr lvl="1"/>
            <a:r>
              <a:rPr lang="en-US" altLang="en-US" sz="2400" dirty="0"/>
              <a:t>Interfaces</a:t>
            </a:r>
          </a:p>
          <a:p>
            <a:pPr lvl="1"/>
            <a:r>
              <a:rPr lang="en-US" altLang="en-US" sz="2400" dirty="0"/>
              <a:t>Implementations</a:t>
            </a:r>
          </a:p>
          <a:p>
            <a:pPr lvl="1"/>
            <a:r>
              <a:rPr lang="en-US" altLang="en-US" sz="2400" dirty="0"/>
              <a:t>Algorithms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53E0-8C80-4F40-8A4F-D865A609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3C54D37B-8E96-48DC-8392-F0418782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7E02CD6-CE2A-43A9-93E9-5F5538C041D3}" type="slidenum">
              <a:rPr lang="en-US" altLang="en-US" sz="2000">
                <a:solidFill>
                  <a:srgbClr val="FEFFFF"/>
                </a:solidFill>
              </a:rPr>
              <a:pPr algn="r"/>
              <a:t>7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C92C7-5FF9-44D8-974C-ED7E3E54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99A6-57E0-4AC2-AAC2-3B7009D6B44C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B65CF67-4A7F-4CBA-9B4F-29BE74F8B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998372" cy="1281112"/>
          </a:xfrm>
        </p:spPr>
        <p:txBody>
          <a:bodyPr/>
          <a:lstStyle/>
          <a:p>
            <a:r>
              <a:rPr lang="en-US" altLang="en-US" dirty="0"/>
              <a:t>Collections Framework Diagram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CA9ED-EF7E-4FC0-88BB-4E9151A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0FE249A-42C6-419D-B72E-FB989E7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DE86A0F-FAA8-4BEE-A8C7-62E77C5C0832}" type="slidenum">
              <a:rPr lang="en-US" altLang="en-US" sz="2000">
                <a:solidFill>
                  <a:srgbClr val="FEFFFF"/>
                </a:solidFill>
              </a:rPr>
              <a:pPr algn="r"/>
              <a:t>8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26629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95EC6EE0-40C1-48C8-AAB8-8AFCBB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400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4">
            <a:extLst>
              <a:ext uri="{FF2B5EF4-FFF2-40B4-BE49-F238E27FC236}">
                <a16:creationId xmlns:a16="http://schemas.microsoft.com/office/drawing/2014/main" id="{D54E1A17-759E-432E-9DD0-1CDE52FD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696" y="6234112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600" dirty="0"/>
              <a:t>Interfaces, Implementations, and Algorithms</a:t>
            </a:r>
          </a:p>
          <a:p>
            <a:pPr algn="l" eaLnBrk="1" hangingPunct="1">
              <a:buFontTx/>
              <a:buChar char="•"/>
            </a:pPr>
            <a:r>
              <a:rPr lang="en-US" altLang="en-US" sz="1600" dirty="0"/>
              <a:t>From Thinking in Java, page 462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B77262-1BE9-4EBF-98BE-612BF816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637" y="1503870"/>
            <a:ext cx="8951705" cy="476896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4D567-835E-4BF1-8633-685C3C3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2410-0E2A-4015-8809-82C81BA47F9C}" type="datetime1">
              <a:rPr lang="tr-TR" smtClean="0"/>
              <a:t>2.12.2019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B65CF67-4A7F-4CBA-9B4F-29BE74F8B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998372" cy="1281112"/>
          </a:xfrm>
        </p:spPr>
        <p:txBody>
          <a:bodyPr/>
          <a:lstStyle/>
          <a:p>
            <a:r>
              <a:rPr lang="en-US" altLang="en-US" dirty="0"/>
              <a:t>Collection Interface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CA9ED-EF7E-4FC0-88BB-4E9151A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0FE249A-42C6-419D-B72E-FB989E7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DE86A0F-FAA8-4BEE-A8C7-62E77C5C0832}" type="slidenum">
              <a:rPr lang="en-US" altLang="en-US" sz="2000">
                <a:solidFill>
                  <a:srgbClr val="FEFFFF"/>
                </a:solidFill>
              </a:rPr>
              <a:pPr algn="r"/>
              <a:t>9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26629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95EC6EE0-40C1-48C8-AAB8-8AFCBB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400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4">
            <a:extLst>
              <a:ext uri="{FF2B5EF4-FFF2-40B4-BE49-F238E27FC236}">
                <a16:creationId xmlns:a16="http://schemas.microsoft.com/office/drawing/2014/main" id="{D54E1A17-759E-432E-9DD0-1CDE52FD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696" y="6234112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600" dirty="0"/>
              <a:t>Interfaces, Implementations, and Algorithms</a:t>
            </a:r>
          </a:p>
          <a:p>
            <a:pPr algn="l" eaLnBrk="1" hangingPunct="1">
              <a:buFontTx/>
              <a:buChar char="•"/>
            </a:pPr>
            <a:r>
              <a:rPr lang="en-US" altLang="en-US" sz="1600" dirty="0"/>
              <a:t>From Thinking in Java, page 462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B77262-1BE9-4EBF-98BE-612BF816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D5AEF-E1C4-41AC-BEF4-242FC0D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A86-3D49-4E95-817B-00BEBA494A9A}" type="datetime1">
              <a:rPr lang="tr-TR" smtClean="0"/>
              <a:t>2.12.2019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89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1852</Words>
  <Application>Microsoft Office PowerPoint</Application>
  <PresentationFormat>Widescreen</PresentationFormat>
  <Paragraphs>323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Goudy Sans Medium</vt:lpstr>
      <vt:lpstr>Tahoma</vt:lpstr>
      <vt:lpstr>Times New Roman</vt:lpstr>
      <vt:lpstr>Wingdings 3</vt:lpstr>
      <vt:lpstr>Office Theme</vt:lpstr>
      <vt:lpstr>1_Office Theme</vt:lpstr>
      <vt:lpstr>Week 11 - Java Collections</vt:lpstr>
      <vt:lpstr>Interfaces: Definition</vt:lpstr>
      <vt:lpstr>Abstraction</vt:lpstr>
      <vt:lpstr>Multiple inheritance</vt:lpstr>
      <vt:lpstr>Week 11 - Java Collections</vt:lpstr>
      <vt:lpstr>Java 2 Collections</vt:lpstr>
      <vt:lpstr>Java Collections Framework</vt:lpstr>
      <vt:lpstr>Collections Framework Diagram</vt:lpstr>
      <vt:lpstr>Collection Interface</vt:lpstr>
      <vt:lpstr>Collection Interface</vt:lpstr>
      <vt:lpstr>Iterator Interface</vt:lpstr>
      <vt:lpstr>Iterator Interface</vt:lpstr>
      <vt:lpstr>Iterator Position</vt:lpstr>
      <vt:lpstr>When to use Iterators?</vt:lpstr>
      <vt:lpstr>Example –A  Simple Collection</vt:lpstr>
      <vt:lpstr>Warning:</vt:lpstr>
      <vt:lpstr>List  Interface</vt:lpstr>
      <vt:lpstr>List Interface</vt:lpstr>
      <vt:lpstr>ListIterator Interface</vt:lpstr>
      <vt:lpstr>ListIterator Interface</vt:lpstr>
      <vt:lpstr>ListIterator Position - next(), previous()</vt:lpstr>
      <vt:lpstr>PowerPoint Presentation</vt:lpstr>
      <vt:lpstr>ArrayList and LinkedList</vt:lpstr>
      <vt:lpstr>List Implementations</vt:lpstr>
      <vt:lpstr>ArrayList overview and methods</vt:lpstr>
      <vt:lpstr>Set() and get() methods in ArrayList</vt:lpstr>
      <vt:lpstr>add() and remove() methods</vt:lpstr>
      <vt:lpstr>LinkedList overview</vt:lpstr>
      <vt:lpstr>LinkedList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11:  Java Collections</dc:title>
  <dc:creator>kasim o</dc:creator>
  <cp:lastModifiedBy>KASIM ÖZACAR</cp:lastModifiedBy>
  <cp:revision>180</cp:revision>
  <dcterms:created xsi:type="dcterms:W3CDTF">2018-12-02T12:35:10Z</dcterms:created>
  <dcterms:modified xsi:type="dcterms:W3CDTF">2019-12-02T07:50:35Z</dcterms:modified>
</cp:coreProperties>
</file>