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459" r:id="rId2"/>
    <p:sldId id="272" r:id="rId3"/>
    <p:sldId id="273" r:id="rId4"/>
    <p:sldId id="473" r:id="rId5"/>
    <p:sldId id="442" r:id="rId6"/>
    <p:sldId id="280" r:id="rId7"/>
    <p:sldId id="281" r:id="rId8"/>
    <p:sldId id="282" r:id="rId9"/>
    <p:sldId id="461" r:id="rId10"/>
    <p:sldId id="283" r:id="rId11"/>
    <p:sldId id="284" r:id="rId12"/>
    <p:sldId id="285" r:id="rId13"/>
    <p:sldId id="456" r:id="rId14"/>
    <p:sldId id="286" r:id="rId15"/>
    <p:sldId id="287" r:id="rId16"/>
    <p:sldId id="288" r:id="rId17"/>
    <p:sldId id="289" r:id="rId18"/>
    <p:sldId id="299" r:id="rId19"/>
    <p:sldId id="447" r:id="rId20"/>
    <p:sldId id="448" r:id="rId21"/>
    <p:sldId id="450" r:id="rId22"/>
    <p:sldId id="449" r:id="rId23"/>
    <p:sldId id="467" r:id="rId24"/>
    <p:sldId id="468" r:id="rId25"/>
    <p:sldId id="469" r:id="rId26"/>
    <p:sldId id="462" r:id="rId27"/>
    <p:sldId id="464" r:id="rId28"/>
    <p:sldId id="465" r:id="rId29"/>
    <p:sldId id="463" r:id="rId30"/>
    <p:sldId id="466" r:id="rId31"/>
    <p:sldId id="472" r:id="rId32"/>
    <p:sldId id="470" r:id="rId33"/>
    <p:sldId id="471"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D0230F-CB6E-4A7F-9A8E-F61A074679AE}">
          <p14:sldIdLst>
            <p14:sldId id="459"/>
            <p14:sldId id="272"/>
            <p14:sldId id="273"/>
            <p14:sldId id="473"/>
          </p14:sldIdLst>
        </p14:section>
        <p14:section name="set and map" id="{6DDB34C0-3282-4935-80D7-316AAB65C2FC}">
          <p14:sldIdLst>
            <p14:sldId id="442"/>
            <p14:sldId id="280"/>
            <p14:sldId id="281"/>
            <p14:sldId id="282"/>
            <p14:sldId id="461"/>
            <p14:sldId id="283"/>
            <p14:sldId id="284"/>
            <p14:sldId id="285"/>
            <p14:sldId id="456"/>
            <p14:sldId id="286"/>
            <p14:sldId id="287"/>
            <p14:sldId id="288"/>
            <p14:sldId id="289"/>
            <p14:sldId id="299"/>
            <p14:sldId id="447"/>
            <p14:sldId id="448"/>
            <p14:sldId id="450"/>
            <p14:sldId id="449"/>
          </p14:sldIdLst>
        </p14:section>
        <p14:section name="comparable" id="{AD56F9CE-8351-4D4D-AEEF-348924868BCB}">
          <p14:sldIdLst>
            <p14:sldId id="467"/>
            <p14:sldId id="468"/>
            <p14:sldId id="469"/>
            <p14:sldId id="462"/>
            <p14:sldId id="464"/>
            <p14:sldId id="465"/>
            <p14:sldId id="463"/>
            <p14:sldId id="466"/>
            <p14:sldId id="472"/>
            <p14:sldId id="470"/>
            <p14:sldId id="4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E2EB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87268" autoAdjust="0"/>
  </p:normalViewPr>
  <p:slideViewPr>
    <p:cSldViewPr snapToGrid="0">
      <p:cViewPr varScale="1">
        <p:scale>
          <a:sx n="99" d="100"/>
          <a:sy n="99" d="100"/>
        </p:scale>
        <p:origin x="13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CD091-3C8C-4124-9F19-15ABFF5CDB2A}" type="datetimeFigureOut">
              <a:rPr lang="tr-TR" smtClean="0"/>
              <a:t>8.12.2019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7364D-4277-4361-9AAD-C6F0307BFC48}" type="slidenum">
              <a:rPr lang="tr-TR" smtClean="0"/>
              <a:t>‹#›</a:t>
            </a:fld>
            <a:endParaRPr lang="tr-TR"/>
          </a:p>
        </p:txBody>
      </p:sp>
    </p:spTree>
    <p:extLst>
      <p:ext uri="{BB962C8B-B14F-4D97-AF65-F5344CB8AC3E}">
        <p14:creationId xmlns:p14="http://schemas.microsoft.com/office/powerpoint/2010/main" val="78151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42D50-4B96-4BDF-8E44-5A0D108D0DE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00451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34E7364D-4277-4361-9AAD-C6F0307BFC48}" type="slidenum">
              <a:rPr lang="tr-TR" smtClean="0"/>
              <a:t>3</a:t>
            </a:fld>
            <a:endParaRPr lang="tr-TR"/>
          </a:p>
        </p:txBody>
      </p:sp>
    </p:spTree>
    <p:extLst>
      <p:ext uri="{BB962C8B-B14F-4D97-AF65-F5344CB8AC3E}">
        <p14:creationId xmlns:p14="http://schemas.microsoft.com/office/powerpoint/2010/main" val="40199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42D50-4B96-4BDF-8E44-5A0D108D0DE3}"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81851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8C9D-BD29-4C5C-993C-D04970337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7B4B10D-7D2C-48DE-8DB9-87F97E66D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740153CF-DBCE-4E28-99D4-602FFA5B04FF}"/>
              </a:ext>
            </a:extLst>
          </p:cNvPr>
          <p:cNvSpPr>
            <a:spLocks noGrp="1"/>
          </p:cNvSpPr>
          <p:nvPr>
            <p:ph type="dt" sz="half" idx="10"/>
          </p:nvPr>
        </p:nvSpPr>
        <p:spPr/>
        <p:txBody>
          <a:bodyPr/>
          <a:lstStyle/>
          <a:p>
            <a:fld id="{16B6D4FF-908A-4F46-A8B3-7B72557D67E3}" type="datetime1">
              <a:rPr lang="tr-TR" smtClean="0"/>
              <a:t>8.12.2019</a:t>
            </a:fld>
            <a:endParaRPr lang="tr-TR"/>
          </a:p>
        </p:txBody>
      </p:sp>
      <p:sp>
        <p:nvSpPr>
          <p:cNvPr id="5" name="Footer Placeholder 4">
            <a:extLst>
              <a:ext uri="{FF2B5EF4-FFF2-40B4-BE49-F238E27FC236}">
                <a16:creationId xmlns:a16="http://schemas.microsoft.com/office/drawing/2014/main" id="{2DE2C0E8-23EA-4919-950A-46B754C7C1B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075F17C1-572E-49FA-967A-72C6AFEFB3A7}"/>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99262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F86B-BC00-4F5A-A5C5-22842507E4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1CC7185-940F-46A8-A5BD-5D48D375C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DBF2A04-48EF-4444-84B3-ED7ABCAD8B93}"/>
              </a:ext>
            </a:extLst>
          </p:cNvPr>
          <p:cNvSpPr>
            <a:spLocks noGrp="1"/>
          </p:cNvSpPr>
          <p:nvPr>
            <p:ph type="dt" sz="half" idx="10"/>
          </p:nvPr>
        </p:nvSpPr>
        <p:spPr/>
        <p:txBody>
          <a:bodyPr/>
          <a:lstStyle/>
          <a:p>
            <a:fld id="{9E46E948-DDAF-4D8C-8358-416EF2CC2796}" type="datetime1">
              <a:rPr lang="tr-TR" smtClean="0"/>
              <a:t>8.12.2019</a:t>
            </a:fld>
            <a:endParaRPr lang="tr-TR"/>
          </a:p>
        </p:txBody>
      </p:sp>
      <p:sp>
        <p:nvSpPr>
          <p:cNvPr id="5" name="Footer Placeholder 4">
            <a:extLst>
              <a:ext uri="{FF2B5EF4-FFF2-40B4-BE49-F238E27FC236}">
                <a16:creationId xmlns:a16="http://schemas.microsoft.com/office/drawing/2014/main" id="{82E92F1A-1D1A-4C1F-9AF8-EE2C43540261}"/>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9E47FE38-84E4-42BB-9DCE-0AB506BEEB64}"/>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28591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E3288-65D4-44EB-9A81-BA2F75358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656BE84-9D91-4452-ABC6-B31E6A08C0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5A2E40-616E-4C1A-9E3D-CE459EDF8666}"/>
              </a:ext>
            </a:extLst>
          </p:cNvPr>
          <p:cNvSpPr>
            <a:spLocks noGrp="1"/>
          </p:cNvSpPr>
          <p:nvPr>
            <p:ph type="dt" sz="half" idx="10"/>
          </p:nvPr>
        </p:nvSpPr>
        <p:spPr/>
        <p:txBody>
          <a:bodyPr/>
          <a:lstStyle/>
          <a:p>
            <a:fld id="{DCA504E1-DCC8-43CA-9C16-72461BCACE18}" type="datetime1">
              <a:rPr lang="tr-TR" smtClean="0"/>
              <a:t>8.12.2019</a:t>
            </a:fld>
            <a:endParaRPr lang="tr-TR"/>
          </a:p>
        </p:txBody>
      </p:sp>
      <p:sp>
        <p:nvSpPr>
          <p:cNvPr id="5" name="Footer Placeholder 4">
            <a:extLst>
              <a:ext uri="{FF2B5EF4-FFF2-40B4-BE49-F238E27FC236}">
                <a16:creationId xmlns:a16="http://schemas.microsoft.com/office/drawing/2014/main" id="{20C34538-D3BA-4BA7-BD8B-389CBF10D6A3}"/>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9FA07041-86F1-4175-A68E-5FAA1BAD3CB6}"/>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2948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9FB3-B5E1-4EFA-A2CD-06E2EE36681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A2EE6DA-F5CF-48DC-8777-B9A73D819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A192644-6882-41FD-BD5E-E58E3B18790A}"/>
              </a:ext>
            </a:extLst>
          </p:cNvPr>
          <p:cNvSpPr>
            <a:spLocks noGrp="1"/>
          </p:cNvSpPr>
          <p:nvPr>
            <p:ph type="dt" sz="half" idx="10"/>
          </p:nvPr>
        </p:nvSpPr>
        <p:spPr/>
        <p:txBody>
          <a:bodyPr/>
          <a:lstStyle/>
          <a:p>
            <a:fld id="{9E403698-AEF8-4B1E-A1B7-77FA8DCF29A6}" type="datetime1">
              <a:rPr lang="tr-TR" smtClean="0"/>
              <a:t>8.12.2019</a:t>
            </a:fld>
            <a:endParaRPr lang="tr-TR"/>
          </a:p>
        </p:txBody>
      </p:sp>
      <p:sp>
        <p:nvSpPr>
          <p:cNvPr id="5" name="Footer Placeholder 4">
            <a:extLst>
              <a:ext uri="{FF2B5EF4-FFF2-40B4-BE49-F238E27FC236}">
                <a16:creationId xmlns:a16="http://schemas.microsoft.com/office/drawing/2014/main" id="{F553299B-94FA-4B54-881E-9AF4E917BF6E}"/>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6B8BA7CD-A72A-48D0-8013-E32BCA9C4148}"/>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60323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CCB3-B4B3-4110-ACB7-082F539B1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F816DB67-CFED-42D3-9173-21A14244E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485B11-0AB1-4BE6-ACA3-97190966BBA5}"/>
              </a:ext>
            </a:extLst>
          </p:cNvPr>
          <p:cNvSpPr>
            <a:spLocks noGrp="1"/>
          </p:cNvSpPr>
          <p:nvPr>
            <p:ph type="dt" sz="half" idx="10"/>
          </p:nvPr>
        </p:nvSpPr>
        <p:spPr/>
        <p:txBody>
          <a:bodyPr/>
          <a:lstStyle/>
          <a:p>
            <a:fld id="{637FDBBE-459F-477F-AC45-F1A6DD47ED6C}" type="datetime1">
              <a:rPr lang="tr-TR" smtClean="0"/>
              <a:t>8.12.2019</a:t>
            </a:fld>
            <a:endParaRPr lang="tr-TR"/>
          </a:p>
        </p:txBody>
      </p:sp>
      <p:sp>
        <p:nvSpPr>
          <p:cNvPr id="5" name="Footer Placeholder 4">
            <a:extLst>
              <a:ext uri="{FF2B5EF4-FFF2-40B4-BE49-F238E27FC236}">
                <a16:creationId xmlns:a16="http://schemas.microsoft.com/office/drawing/2014/main" id="{9D662E99-2E26-4DBD-9AE5-BC2CF9ACB08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5420EAC-FB78-408C-A49A-5767FC71E69A}"/>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303254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B547-01FA-4A0A-8B0A-FC359982ED1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D8B75812-9A09-4B99-8ACE-28D3B0700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576F1B0-D280-4758-869B-51BDEC692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10033CEC-8D0F-41C5-8A8C-A9A91EF57A8A}"/>
              </a:ext>
            </a:extLst>
          </p:cNvPr>
          <p:cNvSpPr>
            <a:spLocks noGrp="1"/>
          </p:cNvSpPr>
          <p:nvPr>
            <p:ph type="dt" sz="half" idx="10"/>
          </p:nvPr>
        </p:nvSpPr>
        <p:spPr/>
        <p:txBody>
          <a:bodyPr/>
          <a:lstStyle/>
          <a:p>
            <a:fld id="{8B4574C3-8DF9-47DB-88D1-B316D18BABA2}" type="datetime1">
              <a:rPr lang="tr-TR" smtClean="0"/>
              <a:t>8.12.2019</a:t>
            </a:fld>
            <a:endParaRPr lang="tr-TR"/>
          </a:p>
        </p:txBody>
      </p:sp>
      <p:sp>
        <p:nvSpPr>
          <p:cNvPr id="6" name="Footer Placeholder 5">
            <a:extLst>
              <a:ext uri="{FF2B5EF4-FFF2-40B4-BE49-F238E27FC236}">
                <a16:creationId xmlns:a16="http://schemas.microsoft.com/office/drawing/2014/main" id="{C885C08D-A798-47D7-83FA-394379F23920}"/>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C6A7C8F8-1689-48FC-B77E-AAA3616C5082}"/>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8073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628C-AA07-44AA-A314-3DC227AD1D15}"/>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A7C9D20-F5A6-4735-B41F-A3D894A5D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24EBF-BFB1-4A1F-BF5B-B03D510ED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E2C8372-DDFA-408B-B83B-4F79B17B5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B9DB4-BF2C-40E6-B692-BDA64B71C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755D4A8-1A98-4442-9F11-FAE8D96E43EC}"/>
              </a:ext>
            </a:extLst>
          </p:cNvPr>
          <p:cNvSpPr>
            <a:spLocks noGrp="1"/>
          </p:cNvSpPr>
          <p:nvPr>
            <p:ph type="dt" sz="half" idx="10"/>
          </p:nvPr>
        </p:nvSpPr>
        <p:spPr/>
        <p:txBody>
          <a:bodyPr/>
          <a:lstStyle/>
          <a:p>
            <a:fld id="{E47297B8-4515-46EB-BEB9-9B4E7C357401}" type="datetime1">
              <a:rPr lang="tr-TR" smtClean="0"/>
              <a:t>8.12.2019</a:t>
            </a:fld>
            <a:endParaRPr lang="tr-TR"/>
          </a:p>
        </p:txBody>
      </p:sp>
      <p:sp>
        <p:nvSpPr>
          <p:cNvPr id="8" name="Footer Placeholder 7">
            <a:extLst>
              <a:ext uri="{FF2B5EF4-FFF2-40B4-BE49-F238E27FC236}">
                <a16:creationId xmlns:a16="http://schemas.microsoft.com/office/drawing/2014/main" id="{3928C72F-0A0B-4ADB-B0D8-B96EEFBF633D}"/>
              </a:ext>
            </a:extLst>
          </p:cNvPr>
          <p:cNvSpPr>
            <a:spLocks noGrp="1"/>
          </p:cNvSpPr>
          <p:nvPr>
            <p:ph type="ftr" sz="quarter" idx="11"/>
          </p:nvPr>
        </p:nvSpPr>
        <p:spPr/>
        <p:txBody>
          <a:bodyPr/>
          <a:lstStyle/>
          <a:p>
            <a:r>
              <a:rPr lang="en-US"/>
              <a:t>Week 12 | OOP</a:t>
            </a:r>
            <a:endParaRPr lang="tr-TR"/>
          </a:p>
        </p:txBody>
      </p:sp>
      <p:sp>
        <p:nvSpPr>
          <p:cNvPr id="9" name="Slide Number Placeholder 8">
            <a:extLst>
              <a:ext uri="{FF2B5EF4-FFF2-40B4-BE49-F238E27FC236}">
                <a16:creationId xmlns:a16="http://schemas.microsoft.com/office/drawing/2014/main" id="{B5135996-0A13-4B79-A4A8-3D8025ACFA04}"/>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8442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397C-C88F-4D08-BF15-B3B5BD883F3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0D3F3876-8997-4096-A164-6AFC37EBF378}"/>
              </a:ext>
            </a:extLst>
          </p:cNvPr>
          <p:cNvSpPr>
            <a:spLocks noGrp="1"/>
          </p:cNvSpPr>
          <p:nvPr>
            <p:ph type="dt" sz="half" idx="10"/>
          </p:nvPr>
        </p:nvSpPr>
        <p:spPr/>
        <p:txBody>
          <a:bodyPr/>
          <a:lstStyle/>
          <a:p>
            <a:fld id="{B6E43846-B6FC-4618-A56D-BC03C801D1D3}" type="datetime1">
              <a:rPr lang="tr-TR" smtClean="0"/>
              <a:t>8.12.2019</a:t>
            </a:fld>
            <a:endParaRPr lang="tr-TR"/>
          </a:p>
        </p:txBody>
      </p:sp>
      <p:sp>
        <p:nvSpPr>
          <p:cNvPr id="4" name="Footer Placeholder 3">
            <a:extLst>
              <a:ext uri="{FF2B5EF4-FFF2-40B4-BE49-F238E27FC236}">
                <a16:creationId xmlns:a16="http://schemas.microsoft.com/office/drawing/2014/main" id="{704CE491-DB25-4A98-91C9-3F006DE92CBB}"/>
              </a:ext>
            </a:extLst>
          </p:cNvPr>
          <p:cNvSpPr>
            <a:spLocks noGrp="1"/>
          </p:cNvSpPr>
          <p:nvPr>
            <p:ph type="ftr" sz="quarter" idx="11"/>
          </p:nvPr>
        </p:nvSpPr>
        <p:spPr/>
        <p:txBody>
          <a:bodyPr/>
          <a:lstStyle/>
          <a:p>
            <a:r>
              <a:rPr lang="en-US"/>
              <a:t>Week 12 | OOP</a:t>
            </a:r>
            <a:endParaRPr lang="tr-TR"/>
          </a:p>
        </p:txBody>
      </p:sp>
      <p:sp>
        <p:nvSpPr>
          <p:cNvPr id="5" name="Slide Number Placeholder 4">
            <a:extLst>
              <a:ext uri="{FF2B5EF4-FFF2-40B4-BE49-F238E27FC236}">
                <a16:creationId xmlns:a16="http://schemas.microsoft.com/office/drawing/2014/main" id="{02D6AC57-DCA4-4227-A388-E8A72C668D68}"/>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78703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4A4AFE-8C3B-48FE-ABF6-4023E6CAFFB6}"/>
              </a:ext>
            </a:extLst>
          </p:cNvPr>
          <p:cNvSpPr>
            <a:spLocks noGrp="1"/>
          </p:cNvSpPr>
          <p:nvPr>
            <p:ph type="dt" sz="half" idx="10"/>
          </p:nvPr>
        </p:nvSpPr>
        <p:spPr/>
        <p:txBody>
          <a:bodyPr/>
          <a:lstStyle/>
          <a:p>
            <a:fld id="{8CA785AF-70FD-4E43-80CA-D98B278550A1}" type="datetime1">
              <a:rPr lang="tr-TR" smtClean="0"/>
              <a:t>8.12.2019</a:t>
            </a:fld>
            <a:endParaRPr lang="tr-TR"/>
          </a:p>
        </p:txBody>
      </p:sp>
      <p:sp>
        <p:nvSpPr>
          <p:cNvPr id="3" name="Footer Placeholder 2">
            <a:extLst>
              <a:ext uri="{FF2B5EF4-FFF2-40B4-BE49-F238E27FC236}">
                <a16:creationId xmlns:a16="http://schemas.microsoft.com/office/drawing/2014/main" id="{A24D1A1D-43EA-4B04-9EBB-2D53166D879C}"/>
              </a:ext>
            </a:extLst>
          </p:cNvPr>
          <p:cNvSpPr>
            <a:spLocks noGrp="1"/>
          </p:cNvSpPr>
          <p:nvPr>
            <p:ph type="ftr" sz="quarter" idx="11"/>
          </p:nvPr>
        </p:nvSpPr>
        <p:spPr/>
        <p:txBody>
          <a:bodyPr/>
          <a:lstStyle/>
          <a:p>
            <a:r>
              <a:rPr lang="en-US"/>
              <a:t>Week 12 | OOP</a:t>
            </a:r>
            <a:endParaRPr lang="tr-TR"/>
          </a:p>
        </p:txBody>
      </p:sp>
      <p:sp>
        <p:nvSpPr>
          <p:cNvPr id="4" name="Slide Number Placeholder 3">
            <a:extLst>
              <a:ext uri="{FF2B5EF4-FFF2-40B4-BE49-F238E27FC236}">
                <a16:creationId xmlns:a16="http://schemas.microsoft.com/office/drawing/2014/main" id="{897ED6FC-FA7E-4D6F-931A-99275402CBB5}"/>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22106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64F3-8C8D-41F1-8C21-CEACC9EBC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8297EDE-CEEE-495E-A756-D984DA51C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6F6972C-4573-4E02-8839-B268FDEBC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97E91-A269-400A-AA74-D230A0CFBA46}"/>
              </a:ext>
            </a:extLst>
          </p:cNvPr>
          <p:cNvSpPr>
            <a:spLocks noGrp="1"/>
          </p:cNvSpPr>
          <p:nvPr>
            <p:ph type="dt" sz="half" idx="10"/>
          </p:nvPr>
        </p:nvSpPr>
        <p:spPr/>
        <p:txBody>
          <a:bodyPr/>
          <a:lstStyle/>
          <a:p>
            <a:fld id="{EA782C67-7EDC-4F01-9339-E92E6E154869}" type="datetime1">
              <a:rPr lang="tr-TR" smtClean="0"/>
              <a:t>8.12.2019</a:t>
            </a:fld>
            <a:endParaRPr lang="tr-TR"/>
          </a:p>
        </p:txBody>
      </p:sp>
      <p:sp>
        <p:nvSpPr>
          <p:cNvPr id="6" name="Footer Placeholder 5">
            <a:extLst>
              <a:ext uri="{FF2B5EF4-FFF2-40B4-BE49-F238E27FC236}">
                <a16:creationId xmlns:a16="http://schemas.microsoft.com/office/drawing/2014/main" id="{F9DC39DE-6A4C-4E3D-A59A-B91765E86514}"/>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EEC5CB4E-25F2-4C68-8B18-B7D9B0ED7606}"/>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163179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7F7F-C9AF-43D8-A1B1-051B44A21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9FC9D07-9CA5-4AC8-A4F2-46357D8E5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7C91E17-8DC5-4E19-83A4-EDED4517A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BE66B-87C4-45E4-8912-EDBC44272161}"/>
              </a:ext>
            </a:extLst>
          </p:cNvPr>
          <p:cNvSpPr>
            <a:spLocks noGrp="1"/>
          </p:cNvSpPr>
          <p:nvPr>
            <p:ph type="dt" sz="half" idx="10"/>
          </p:nvPr>
        </p:nvSpPr>
        <p:spPr/>
        <p:txBody>
          <a:bodyPr/>
          <a:lstStyle/>
          <a:p>
            <a:fld id="{CB7B6461-77A7-4141-8CFA-EE5B7259D7CA}" type="datetime1">
              <a:rPr lang="tr-TR" smtClean="0"/>
              <a:t>8.12.2019</a:t>
            </a:fld>
            <a:endParaRPr lang="tr-TR"/>
          </a:p>
        </p:txBody>
      </p:sp>
      <p:sp>
        <p:nvSpPr>
          <p:cNvPr id="6" name="Footer Placeholder 5">
            <a:extLst>
              <a:ext uri="{FF2B5EF4-FFF2-40B4-BE49-F238E27FC236}">
                <a16:creationId xmlns:a16="http://schemas.microsoft.com/office/drawing/2014/main" id="{2F9917E4-40D9-448A-9E7E-2769702FB12F}"/>
              </a:ext>
            </a:extLst>
          </p:cNvPr>
          <p:cNvSpPr>
            <a:spLocks noGrp="1"/>
          </p:cNvSpPr>
          <p:nvPr>
            <p:ph type="ftr" sz="quarter" idx="11"/>
          </p:nvPr>
        </p:nvSpPr>
        <p:spPr/>
        <p:txBody>
          <a:bodyPr/>
          <a:lstStyle/>
          <a:p>
            <a:r>
              <a:rPr lang="en-US"/>
              <a:t>Week 12 | OOP</a:t>
            </a:r>
            <a:endParaRPr lang="tr-TR"/>
          </a:p>
        </p:txBody>
      </p:sp>
      <p:sp>
        <p:nvSpPr>
          <p:cNvPr id="7" name="Slide Number Placeholder 6">
            <a:extLst>
              <a:ext uri="{FF2B5EF4-FFF2-40B4-BE49-F238E27FC236}">
                <a16:creationId xmlns:a16="http://schemas.microsoft.com/office/drawing/2014/main" id="{94071C53-7BB7-43F1-BD51-4531760981FC}"/>
              </a:ext>
            </a:extLst>
          </p:cNvPr>
          <p:cNvSpPr>
            <a:spLocks noGrp="1"/>
          </p:cNvSpPr>
          <p:nvPr>
            <p:ph type="sldNum" sz="quarter" idx="12"/>
          </p:nvPr>
        </p:nvSpPr>
        <p:spPr/>
        <p:txBody>
          <a:bodyPr/>
          <a:lstStyle/>
          <a:p>
            <a:fld id="{5D33A2AC-E931-446A-BA8B-B5F1C9814917}" type="slidenum">
              <a:rPr lang="tr-TR" smtClean="0"/>
              <a:t>‹#›</a:t>
            </a:fld>
            <a:endParaRPr lang="tr-TR"/>
          </a:p>
        </p:txBody>
      </p:sp>
    </p:spTree>
    <p:extLst>
      <p:ext uri="{BB962C8B-B14F-4D97-AF65-F5344CB8AC3E}">
        <p14:creationId xmlns:p14="http://schemas.microsoft.com/office/powerpoint/2010/main" val="298044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6B074-7411-49D0-907C-B77E18F4B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9FAC85C-2C10-46CC-9E8F-CC3E9FEB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90E0AF3-9670-49C3-82AF-EE1FECF0F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151C5-9113-4FB2-A0E9-7626E89694B2}" type="datetime1">
              <a:rPr lang="tr-TR" smtClean="0"/>
              <a:t>8.12.2019</a:t>
            </a:fld>
            <a:endParaRPr lang="tr-TR"/>
          </a:p>
        </p:txBody>
      </p:sp>
      <p:sp>
        <p:nvSpPr>
          <p:cNvPr id="5" name="Footer Placeholder 4">
            <a:extLst>
              <a:ext uri="{FF2B5EF4-FFF2-40B4-BE49-F238E27FC236}">
                <a16:creationId xmlns:a16="http://schemas.microsoft.com/office/drawing/2014/main" id="{BF7D68A0-E567-40C4-B9ED-F4B1229E7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Week 12 | OOP</a:t>
            </a:r>
            <a:endParaRPr lang="tr-TR"/>
          </a:p>
        </p:txBody>
      </p:sp>
      <p:sp>
        <p:nvSpPr>
          <p:cNvPr id="6" name="Slide Number Placeholder 5">
            <a:extLst>
              <a:ext uri="{FF2B5EF4-FFF2-40B4-BE49-F238E27FC236}">
                <a16:creationId xmlns:a16="http://schemas.microsoft.com/office/drawing/2014/main" id="{BC71AF67-92AE-4AF5-A597-3ECA9B58D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3A2AC-E931-446A-BA8B-B5F1C9814917}" type="slidenum">
              <a:rPr lang="tr-TR" smtClean="0"/>
              <a:t>‹#›</a:t>
            </a:fld>
            <a:endParaRPr lang="tr-TR"/>
          </a:p>
        </p:txBody>
      </p:sp>
    </p:spTree>
    <p:extLst>
      <p:ext uri="{BB962C8B-B14F-4D97-AF65-F5344CB8AC3E}">
        <p14:creationId xmlns:p14="http://schemas.microsoft.com/office/powerpoint/2010/main" val="21721506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209550" y="2133605"/>
            <a:ext cx="11772900" cy="1904996"/>
          </a:xfrm>
        </p:spPr>
        <p:txBody>
          <a:bodyPr anchor="ctr">
            <a:normAutofit fontScale="90000"/>
          </a:bodyPr>
          <a:lstStyle/>
          <a:p>
            <a:r>
              <a:rPr lang="en-US" sz="4800" dirty="0">
                <a:latin typeface="Goudy Sans Medium"/>
              </a:rPr>
              <a:t>Week 12 - </a:t>
            </a:r>
            <a:r>
              <a:rPr lang="en-US" sz="4800" dirty="0">
                <a:solidFill>
                  <a:schemeClr val="bg1">
                    <a:lumMod val="85000"/>
                  </a:schemeClr>
                </a:solidFill>
                <a:latin typeface="Goudy Sans Medium"/>
              </a:rPr>
              <a:t>Collections: Set &amp; Map</a:t>
            </a:r>
            <a:br>
              <a:rPr lang="en-US" sz="4800" dirty="0">
                <a:latin typeface="Goudy Sans Medium"/>
              </a:rPr>
            </a:br>
            <a:r>
              <a:rPr lang="en-US" sz="4800" dirty="0">
                <a:latin typeface="Goudy Sans Medium"/>
              </a:rPr>
              <a:t>Comparable &amp; Comparator</a:t>
            </a:r>
            <a:br>
              <a:rPr lang="en-US" sz="4800" dirty="0">
                <a:latin typeface="Goudy Sans Medium"/>
              </a:rPr>
            </a:br>
            <a:r>
              <a:rPr lang="en-US" sz="4800" dirty="0">
                <a:latin typeface="Goudy Sans Medium"/>
              </a:rPr>
              <a:t>File operations: Write/Read objects</a:t>
            </a:r>
            <a:endParaRPr lang="tr-TR" altLang="tr-TR" i="1" dirty="0"/>
          </a:p>
        </p:txBody>
      </p:sp>
      <p:sp>
        <p:nvSpPr>
          <p:cNvPr id="3075" name="Subtitle 2">
            <a:extLst>
              <a:ext uri="{FF2B5EF4-FFF2-40B4-BE49-F238E27FC236}">
                <a16:creationId xmlns:a16="http://schemas.microsoft.com/office/drawing/2014/main" id="{9558F8B6-4F45-4B3A-B1B1-1DD3D4277ACD}"/>
              </a:ext>
            </a:extLst>
          </p:cNvPr>
          <p:cNvSpPr>
            <a:spLocks noGrp="1"/>
          </p:cNvSpPr>
          <p:nvPr>
            <p:ph type="subTitle" idx="1"/>
          </p:nvPr>
        </p:nvSpPr>
        <p:spPr>
          <a:xfrm>
            <a:off x="876300" y="4724400"/>
            <a:ext cx="10439400" cy="390517"/>
          </a:xfrm>
        </p:spPr>
        <p:txBody>
          <a:bodyPr/>
          <a:lstStyle/>
          <a:p>
            <a:r>
              <a:rPr lang="en-US" altLang="tr-TR" sz="2000" dirty="0" err="1">
                <a:solidFill>
                  <a:schemeClr val="tx1">
                    <a:lumMod val="50000"/>
                    <a:lumOff val="50000"/>
                  </a:schemeClr>
                </a:solidFill>
              </a:rPr>
              <a:t>Ozacar</a:t>
            </a:r>
            <a:r>
              <a:rPr lang="en-US" altLang="tr-TR" sz="2000" dirty="0">
                <a:solidFill>
                  <a:schemeClr val="tx1">
                    <a:lumMod val="50000"/>
                    <a:lumOff val="50000"/>
                  </a:schemeClr>
                </a:solidFill>
              </a:rPr>
              <a:t> Kasim, PhD  | Assist. Prof. | Computer Engineering Department</a:t>
            </a:r>
            <a:endParaRPr lang="tr-TR" altLang="tr-TR" sz="2000" dirty="0">
              <a:solidFill>
                <a:schemeClr val="tx1">
                  <a:lumMod val="50000"/>
                  <a:lumOff val="50000"/>
                </a:schemeClr>
              </a:solidFill>
            </a:endParaRPr>
          </a:p>
        </p:txBody>
      </p:sp>
      <p:sp>
        <p:nvSpPr>
          <p:cNvPr id="2" name="Date Placeholder 1">
            <a:extLst>
              <a:ext uri="{FF2B5EF4-FFF2-40B4-BE49-F238E27FC236}">
                <a16:creationId xmlns:a16="http://schemas.microsoft.com/office/drawing/2014/main" id="{DA323C7B-ADA5-40C3-8B37-C8421C5FBA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AE05BF-946D-417E-B841-16BC9F7492E5}" type="datetime1">
              <a:rPr kumimoji="0" lang="tr-T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t>8.12.2019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
        <p:nvSpPr>
          <p:cNvPr id="4" name="Footer Placeholder 3">
            <a:extLst>
              <a:ext uri="{FF2B5EF4-FFF2-40B4-BE49-F238E27FC236}">
                <a16:creationId xmlns:a16="http://schemas.microsoft.com/office/drawing/2014/main" id="{2B392F6F-339E-41E2-8FAE-0E011BB5F6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Calibri" panose="020F0502020204030204"/>
                <a:ea typeface="+mn-ea"/>
                <a:cs typeface="Arial" panose="020B0604020202020204" pitchFamily="34" charset="0"/>
              </a:rPr>
              <a:t>Week 12 | OOP</a:t>
            </a:r>
            <a:endParaRPr kumimoji="0" lang="tr-TR" sz="1200" b="0" i="0" u="none" strike="noStrike" kern="1200" cap="none" spc="0" normalizeH="0" baseline="0" noProof="0" dirty="0">
              <a:ln>
                <a:noFill/>
              </a:ln>
              <a:solidFill>
                <a:prstClr val="white">
                  <a:lumMod val="75000"/>
                </a:prstClr>
              </a:solidFill>
              <a:effectLst/>
              <a:uLnTx/>
              <a:uFillTx/>
              <a:latin typeface="Calibri" panose="020F0502020204030204"/>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16205" y="19050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16205" y="42672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F7ADA788-0B02-4AFA-9C41-5F32F8C8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106" y="4525107"/>
            <a:ext cx="2472344" cy="18756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9641886-EC9F-497F-A8B8-E4072060A57D}"/>
              </a:ext>
            </a:extLst>
          </p:cNvPr>
          <p:cNvSpPr>
            <a:spLocks noGrp="1" noChangeArrowheads="1"/>
          </p:cNvSpPr>
          <p:nvPr>
            <p:ph type="title"/>
          </p:nvPr>
        </p:nvSpPr>
        <p:spPr>
          <a:xfrm>
            <a:off x="3468688" y="623888"/>
            <a:ext cx="6589712" cy="1281112"/>
          </a:xfrm>
        </p:spPr>
        <p:txBody>
          <a:bodyPr/>
          <a:lstStyle/>
          <a:p>
            <a:r>
              <a:rPr lang="en-US" altLang="en-US"/>
              <a:t>TreeSet</a:t>
            </a:r>
          </a:p>
        </p:txBody>
      </p:sp>
      <p:sp>
        <p:nvSpPr>
          <p:cNvPr id="98307" name="Rectangle 3">
            <a:extLst>
              <a:ext uri="{FF2B5EF4-FFF2-40B4-BE49-F238E27FC236}">
                <a16:creationId xmlns:a16="http://schemas.microsoft.com/office/drawing/2014/main" id="{6786CEB0-EC2C-47F6-881D-1B36DBD4480F}"/>
              </a:ext>
            </a:extLst>
          </p:cNvPr>
          <p:cNvSpPr>
            <a:spLocks noGrp="1" noChangeArrowheads="1"/>
          </p:cNvSpPr>
          <p:nvPr>
            <p:ph idx="1"/>
          </p:nvPr>
        </p:nvSpPr>
        <p:spPr>
          <a:xfrm>
            <a:off x="121920" y="1982804"/>
            <a:ext cx="7413724" cy="4617694"/>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Elements can be inserted in any order</a:t>
            </a:r>
          </a:p>
          <a:p>
            <a:pPr fontAlgn="auto">
              <a:spcAft>
                <a:spcPts val="0"/>
              </a:spcAft>
              <a:buFont typeface="Wingdings 3" charset="2"/>
              <a:buChar char=""/>
              <a:defRPr/>
            </a:pPr>
            <a:r>
              <a:rPr lang="en-US" altLang="en-US" sz="2800" b="1" dirty="0">
                <a:solidFill>
                  <a:schemeClr val="tx1">
                    <a:lumMod val="75000"/>
                    <a:lumOff val="25000"/>
                  </a:schemeClr>
                </a:solidFill>
              </a:rPr>
              <a:t>The </a:t>
            </a:r>
            <a:r>
              <a:rPr lang="en-US" altLang="en-US" sz="2800" b="1" dirty="0" err="1">
                <a:solidFill>
                  <a:schemeClr val="tx1">
                    <a:lumMod val="75000"/>
                    <a:lumOff val="25000"/>
                  </a:schemeClr>
                </a:solidFill>
              </a:rPr>
              <a:t>TreeSet</a:t>
            </a:r>
            <a:r>
              <a:rPr lang="en-US" altLang="en-US" sz="2800" b="1" dirty="0">
                <a:solidFill>
                  <a:schemeClr val="tx1">
                    <a:lumMod val="75000"/>
                    <a:lumOff val="25000"/>
                  </a:schemeClr>
                </a:solidFill>
              </a:rPr>
              <a:t> stores them in order</a:t>
            </a:r>
          </a:p>
          <a:p>
            <a:pPr fontAlgn="auto">
              <a:spcAft>
                <a:spcPts val="0"/>
              </a:spcAft>
              <a:buFont typeface="Wingdings 3" charset="2"/>
              <a:buChar char=""/>
              <a:defRPr/>
            </a:pPr>
            <a:r>
              <a:rPr lang="en-US" altLang="en-US" sz="2800" dirty="0">
                <a:solidFill>
                  <a:schemeClr val="tx1">
                    <a:lumMod val="75000"/>
                    <a:lumOff val="25000"/>
                  </a:schemeClr>
                </a:solidFill>
              </a:rPr>
              <a:t>An iterator always presents them in order</a:t>
            </a:r>
          </a:p>
          <a:p>
            <a:pPr fontAlgn="auto">
              <a:spcAft>
                <a:spcPts val="0"/>
              </a:spcAft>
              <a:buFont typeface="Wingdings 3" charset="2"/>
              <a:buChar char=""/>
              <a:defRPr/>
            </a:pPr>
            <a:r>
              <a:rPr lang="en-US" altLang="en-US" sz="2800" dirty="0">
                <a:solidFill>
                  <a:schemeClr val="tx1">
                    <a:lumMod val="75000"/>
                    <a:lumOff val="25000"/>
                  </a:schemeClr>
                </a:solidFill>
              </a:rPr>
              <a:t>Default order is defined by natural order</a:t>
            </a:r>
          </a:p>
          <a:p>
            <a:pPr lvl="1" fontAlgn="auto">
              <a:spcAft>
                <a:spcPts val="0"/>
              </a:spcAft>
              <a:buFont typeface="Wingdings 3" charset="2"/>
              <a:buChar char=""/>
              <a:defRPr/>
            </a:pPr>
            <a:r>
              <a:rPr lang="en-US" altLang="en-US" sz="2400" dirty="0">
                <a:solidFill>
                  <a:schemeClr val="tx1">
                    <a:lumMod val="75000"/>
                    <a:lumOff val="25000"/>
                  </a:schemeClr>
                </a:solidFill>
              </a:rPr>
              <a:t>objects implement the Comparable interface</a:t>
            </a:r>
          </a:p>
          <a:p>
            <a:pPr lvl="1" fontAlgn="auto">
              <a:spcAft>
                <a:spcPts val="0"/>
              </a:spcAft>
              <a:buFont typeface="Wingdings 3" charset="2"/>
              <a:buChar char=""/>
              <a:defRPr/>
            </a:pPr>
            <a:r>
              <a:rPr lang="en-US" altLang="en-US" sz="2400" dirty="0" err="1">
                <a:solidFill>
                  <a:schemeClr val="tx1">
                    <a:lumMod val="75000"/>
                    <a:lumOff val="25000"/>
                  </a:schemeClr>
                </a:solidFill>
              </a:rPr>
              <a:t>TreeSet</a:t>
            </a:r>
            <a:r>
              <a:rPr lang="en-US" altLang="en-US" sz="2400" dirty="0">
                <a:solidFill>
                  <a:schemeClr val="tx1">
                    <a:lumMod val="75000"/>
                    <a:lumOff val="25000"/>
                  </a:schemeClr>
                </a:solidFill>
              </a:rPr>
              <a:t> uses </a:t>
            </a:r>
            <a:r>
              <a:rPr lang="en-US" altLang="en-US" sz="2400" b="1" dirty="0" err="1">
                <a:solidFill>
                  <a:schemeClr val="tx1">
                    <a:lumMod val="75000"/>
                    <a:lumOff val="25000"/>
                  </a:schemeClr>
                </a:solidFill>
                <a:latin typeface="Courier New" panose="02070309020205020404" pitchFamily="49" charset="0"/>
              </a:rPr>
              <a:t>compareTo</a:t>
            </a:r>
            <a:r>
              <a:rPr lang="en-US" altLang="en-US" sz="2400" b="1" dirty="0">
                <a:solidFill>
                  <a:schemeClr val="tx1">
                    <a:lumMod val="75000"/>
                    <a:lumOff val="25000"/>
                  </a:schemeClr>
                </a:solidFill>
                <a:latin typeface="Courier New" panose="02070309020205020404" pitchFamily="49" charset="0"/>
              </a:rPr>
              <a:t>(Object o)</a:t>
            </a:r>
            <a:r>
              <a:rPr lang="en-US" altLang="en-US" sz="2400" dirty="0">
                <a:solidFill>
                  <a:schemeClr val="tx1">
                    <a:lumMod val="75000"/>
                    <a:lumOff val="25000"/>
                  </a:schemeClr>
                </a:solidFill>
              </a:rPr>
              <a:t> to sort</a:t>
            </a:r>
          </a:p>
        </p:txBody>
      </p:sp>
      <p:sp>
        <p:nvSpPr>
          <p:cNvPr id="5" name="Footer Placeholder 4">
            <a:extLst>
              <a:ext uri="{FF2B5EF4-FFF2-40B4-BE49-F238E27FC236}">
                <a16:creationId xmlns:a16="http://schemas.microsoft.com/office/drawing/2014/main" id="{610ADC22-3BCF-497F-BBA3-FC01FD18BF33}"/>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8133" name="Slide Number Placeholder 5">
            <a:extLst>
              <a:ext uri="{FF2B5EF4-FFF2-40B4-BE49-F238E27FC236}">
                <a16:creationId xmlns:a16="http://schemas.microsoft.com/office/drawing/2014/main" id="{52376BE6-6B83-4290-A1DD-6D75306DAA6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95791290-6921-4FA9-A7C9-FB0F44125D9F}" type="slidenum">
              <a:rPr lang="en-US" altLang="en-US" sz="2000">
                <a:solidFill>
                  <a:srgbClr val="FEFFFF"/>
                </a:solidFill>
              </a:rPr>
              <a:pPr algn="r"/>
              <a:t>10</a:t>
            </a:fld>
            <a:endParaRPr lang="en-US" altLang="en-US" sz="2000">
              <a:solidFill>
                <a:srgbClr val="FEFFFF"/>
              </a:solidFill>
            </a:endParaRPr>
          </a:p>
        </p:txBody>
      </p:sp>
      <p:pic>
        <p:nvPicPr>
          <p:cNvPr id="2" name="Picture 1">
            <a:extLst>
              <a:ext uri="{FF2B5EF4-FFF2-40B4-BE49-F238E27FC236}">
                <a16:creationId xmlns:a16="http://schemas.microsoft.com/office/drawing/2014/main" id="{E14B2463-6560-44CA-9AC6-4D528F3069F7}"/>
              </a:ext>
            </a:extLst>
          </p:cNvPr>
          <p:cNvPicPr>
            <a:picLocks noChangeAspect="1"/>
          </p:cNvPicPr>
          <p:nvPr/>
        </p:nvPicPr>
        <p:blipFill>
          <a:blip r:embed="rId2"/>
          <a:stretch>
            <a:fillRect/>
          </a:stretch>
        </p:blipFill>
        <p:spPr>
          <a:xfrm>
            <a:off x="7649527" y="1261243"/>
            <a:ext cx="4466303" cy="2884038"/>
          </a:xfrm>
          <a:prstGeom prst="rect">
            <a:avLst/>
          </a:prstGeom>
        </p:spPr>
      </p:pic>
      <p:pic>
        <p:nvPicPr>
          <p:cNvPr id="3" name="Picture 2">
            <a:extLst>
              <a:ext uri="{FF2B5EF4-FFF2-40B4-BE49-F238E27FC236}">
                <a16:creationId xmlns:a16="http://schemas.microsoft.com/office/drawing/2014/main" id="{E03706B3-C942-4C9E-B4B4-395449FED969}"/>
              </a:ext>
            </a:extLst>
          </p:cNvPr>
          <p:cNvPicPr>
            <a:picLocks noChangeAspect="1"/>
          </p:cNvPicPr>
          <p:nvPr/>
        </p:nvPicPr>
        <p:blipFill>
          <a:blip r:embed="rId3"/>
          <a:stretch>
            <a:fillRect/>
          </a:stretch>
        </p:blipFill>
        <p:spPr>
          <a:xfrm>
            <a:off x="8051862" y="4291216"/>
            <a:ext cx="3469577" cy="466598"/>
          </a:xfrm>
          <a:prstGeom prst="rect">
            <a:avLst/>
          </a:prstGeom>
        </p:spPr>
      </p:pic>
      <p:sp>
        <p:nvSpPr>
          <p:cNvPr id="4" name="Date Placeholder 3">
            <a:extLst>
              <a:ext uri="{FF2B5EF4-FFF2-40B4-BE49-F238E27FC236}">
                <a16:creationId xmlns:a16="http://schemas.microsoft.com/office/drawing/2014/main" id="{391A51D2-5EA9-4232-970B-FDC0AA405084}"/>
              </a:ext>
            </a:extLst>
          </p:cNvPr>
          <p:cNvSpPr>
            <a:spLocks noGrp="1"/>
          </p:cNvSpPr>
          <p:nvPr>
            <p:ph type="dt" sz="half" idx="10"/>
          </p:nvPr>
        </p:nvSpPr>
        <p:spPr/>
        <p:txBody>
          <a:bodyPr/>
          <a:lstStyle/>
          <a:p>
            <a:fld id="{01FBDFBD-6890-49EA-A1EC-1B2A74526EA1}" type="datetime1">
              <a:rPr lang="tr-TR" smtClean="0"/>
              <a:t>8.12.2019</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finson\cp105d-www\lectures\8-UtilityClasses\TIJ-collections.gif">
            <a:extLst>
              <a:ext uri="{FF2B5EF4-FFF2-40B4-BE49-F238E27FC236}">
                <a16:creationId xmlns:a16="http://schemas.microsoft.com/office/drawing/2014/main" id="{1FD95D65-6E76-42A2-AA12-EA4D995DE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2A682809-2194-4EBA-87FC-5EFBA0DB39FE}"/>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9" name="Rectangle 6">
            <a:extLst>
              <a:ext uri="{FF2B5EF4-FFF2-40B4-BE49-F238E27FC236}">
                <a16:creationId xmlns:a16="http://schemas.microsoft.com/office/drawing/2014/main" id="{334D8ACF-2D60-434F-9CEB-1441FB01DDBD}"/>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0" name="Rectangle 4">
            <a:extLst>
              <a:ext uri="{FF2B5EF4-FFF2-40B4-BE49-F238E27FC236}">
                <a16:creationId xmlns:a16="http://schemas.microsoft.com/office/drawing/2014/main" id="{C4AB0B40-57DD-4E37-8688-276BD9E644DE}"/>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1" name="Rectangle 4">
            <a:extLst>
              <a:ext uri="{FF2B5EF4-FFF2-40B4-BE49-F238E27FC236}">
                <a16:creationId xmlns:a16="http://schemas.microsoft.com/office/drawing/2014/main" id="{4073581F-7677-4BDD-9054-3D22900D346A}"/>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54FCB7B1-3660-4F6E-A713-A026D0F07EE4}"/>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6">
            <a:extLst>
              <a:ext uri="{FF2B5EF4-FFF2-40B4-BE49-F238E27FC236}">
                <a16:creationId xmlns:a16="http://schemas.microsoft.com/office/drawing/2014/main" id="{1DCF90AA-9730-4DB1-A9C2-69CAE1D14C2D}"/>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6">
            <a:extLst>
              <a:ext uri="{FF2B5EF4-FFF2-40B4-BE49-F238E27FC236}">
                <a16:creationId xmlns:a16="http://schemas.microsoft.com/office/drawing/2014/main" id="{E9C2BCB5-A6FE-4AED-8CF3-295A3EF9ADAE}"/>
              </a:ext>
            </a:extLst>
          </p:cNvPr>
          <p:cNvSpPr>
            <a:spLocks noChangeArrowheads="1"/>
          </p:cNvSpPr>
          <p:nvPr/>
        </p:nvSpPr>
        <p:spPr bwMode="auto">
          <a:xfrm>
            <a:off x="6152125" y="3222551"/>
            <a:ext cx="99238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4">
            <a:extLst>
              <a:ext uri="{FF2B5EF4-FFF2-40B4-BE49-F238E27FC236}">
                <a16:creationId xmlns:a16="http://schemas.microsoft.com/office/drawing/2014/main" id="{F5B81C08-7D77-449A-8C59-90989E61763A}"/>
              </a:ext>
            </a:extLst>
          </p:cNvPr>
          <p:cNvSpPr>
            <a:spLocks noChangeArrowheads="1"/>
          </p:cNvSpPr>
          <p:nvPr/>
        </p:nvSpPr>
        <p:spPr bwMode="auto">
          <a:xfrm>
            <a:off x="5315713" y="4536088"/>
            <a:ext cx="1402080"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5">
            <a:extLst>
              <a:ext uri="{FF2B5EF4-FFF2-40B4-BE49-F238E27FC236}">
                <a16:creationId xmlns:a16="http://schemas.microsoft.com/office/drawing/2014/main" id="{E6C81E0C-393C-4D30-97A1-5A3F3AFAA714}"/>
              </a:ext>
            </a:extLst>
          </p:cNvPr>
          <p:cNvSpPr>
            <a:spLocks noChangeArrowheads="1"/>
          </p:cNvSpPr>
          <p:nvPr/>
        </p:nvSpPr>
        <p:spPr bwMode="auto">
          <a:xfrm>
            <a:off x="6869142" y="4536088"/>
            <a:ext cx="1275114"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9154" name="Rectangle 2">
            <a:extLst>
              <a:ext uri="{FF2B5EF4-FFF2-40B4-BE49-F238E27FC236}">
                <a16:creationId xmlns:a16="http://schemas.microsoft.com/office/drawing/2014/main" id="{4EAE47DE-6AD8-4ECE-87C0-A5368EC09051}"/>
              </a:ext>
            </a:extLst>
          </p:cNvPr>
          <p:cNvSpPr>
            <a:spLocks noGrp="1" noChangeArrowheads="1"/>
          </p:cNvSpPr>
          <p:nvPr>
            <p:ph type="title"/>
          </p:nvPr>
        </p:nvSpPr>
        <p:spPr>
          <a:xfrm>
            <a:off x="3468688" y="623888"/>
            <a:ext cx="6589712" cy="1281112"/>
          </a:xfrm>
        </p:spPr>
        <p:txBody>
          <a:bodyPr/>
          <a:lstStyle/>
          <a:p>
            <a:r>
              <a:rPr lang="en-US" altLang="en-US"/>
              <a:t>Map  Interface Context</a:t>
            </a:r>
          </a:p>
        </p:txBody>
      </p:sp>
      <p:sp>
        <p:nvSpPr>
          <p:cNvPr id="6" name="Footer Placeholder 4">
            <a:extLst>
              <a:ext uri="{FF2B5EF4-FFF2-40B4-BE49-F238E27FC236}">
                <a16:creationId xmlns:a16="http://schemas.microsoft.com/office/drawing/2014/main" id="{5D2EFBE3-CBBE-4907-A605-2FAD3F781D69}"/>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9156" name="Slide Number Placeholder 5">
            <a:extLst>
              <a:ext uri="{FF2B5EF4-FFF2-40B4-BE49-F238E27FC236}">
                <a16:creationId xmlns:a16="http://schemas.microsoft.com/office/drawing/2014/main" id="{8D4FB932-A1F0-4CFA-9BC9-3927030CE058}"/>
              </a:ext>
            </a:extLst>
          </p:cNvPr>
          <p:cNvSpPr>
            <a:spLocks noGrp="1"/>
          </p:cNvSpPr>
          <p:nvPr>
            <p:ph type="sldNum" sz="quarter" idx="12"/>
          </p:nvPr>
        </p:nvSpPr>
        <p:spPr>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97A4CEB5-4374-45C8-9251-0540BEEB902D}" type="slidenum">
              <a:rPr lang="en-US" altLang="en-US" sz="2000">
                <a:solidFill>
                  <a:srgbClr val="FEFFFF"/>
                </a:solidFill>
              </a:rPr>
              <a:pPr algn="r"/>
              <a:t>11</a:t>
            </a:fld>
            <a:endParaRPr lang="en-US" altLang="en-US" sz="2000">
              <a:solidFill>
                <a:srgbClr val="FEFFFF"/>
              </a:solidFill>
            </a:endParaRPr>
          </a:p>
        </p:txBody>
      </p:sp>
      <p:sp>
        <p:nvSpPr>
          <p:cNvPr id="49158" name="Rectangle 4">
            <a:extLst>
              <a:ext uri="{FF2B5EF4-FFF2-40B4-BE49-F238E27FC236}">
                <a16:creationId xmlns:a16="http://schemas.microsoft.com/office/drawing/2014/main" id="{45610D50-FD38-443C-8624-3972B3FCDDED}"/>
              </a:ext>
            </a:extLst>
          </p:cNvPr>
          <p:cNvSpPr>
            <a:spLocks noChangeArrowheads="1"/>
          </p:cNvSpPr>
          <p:nvPr/>
        </p:nvSpPr>
        <p:spPr bwMode="auto">
          <a:xfrm>
            <a:off x="8485632" y="1591366"/>
            <a:ext cx="1220381" cy="461665"/>
          </a:xfrm>
          <a:prstGeom prst="rect">
            <a:avLst/>
          </a:prstGeom>
          <a:solidFill>
            <a:schemeClr val="bg1"/>
          </a:solid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  Map  </a:t>
            </a:r>
          </a:p>
        </p:txBody>
      </p:sp>
      <p:sp>
        <p:nvSpPr>
          <p:cNvPr id="2" name="Date Placeholder 1">
            <a:extLst>
              <a:ext uri="{FF2B5EF4-FFF2-40B4-BE49-F238E27FC236}">
                <a16:creationId xmlns:a16="http://schemas.microsoft.com/office/drawing/2014/main" id="{F4221631-CA74-4F29-9C4F-3E937B8340B6}"/>
              </a:ext>
            </a:extLst>
          </p:cNvPr>
          <p:cNvSpPr>
            <a:spLocks noGrp="1"/>
          </p:cNvSpPr>
          <p:nvPr>
            <p:ph type="dt" sz="half" idx="10"/>
          </p:nvPr>
        </p:nvSpPr>
        <p:spPr/>
        <p:txBody>
          <a:bodyPr/>
          <a:lstStyle/>
          <a:p>
            <a:fld id="{11F86283-9E34-4409-880C-D8E2030398E3}" type="datetime1">
              <a:rPr lang="tr-TR" smtClean="0"/>
              <a:t>8.12.2019</a:t>
            </a:fld>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7A5D2F2-89B6-4A64-B4F6-ED1FCC046FE6}"/>
              </a:ext>
            </a:extLst>
          </p:cNvPr>
          <p:cNvSpPr>
            <a:spLocks noGrp="1" noChangeArrowheads="1"/>
          </p:cNvSpPr>
          <p:nvPr>
            <p:ph type="title"/>
          </p:nvPr>
        </p:nvSpPr>
        <p:spPr>
          <a:xfrm>
            <a:off x="3468688" y="623888"/>
            <a:ext cx="6589712" cy="1281112"/>
          </a:xfrm>
        </p:spPr>
        <p:txBody>
          <a:bodyPr/>
          <a:lstStyle/>
          <a:p>
            <a:r>
              <a:rPr lang="en-US" altLang="en-US"/>
              <a:t>Map Interface</a:t>
            </a:r>
          </a:p>
        </p:txBody>
      </p:sp>
      <p:sp>
        <p:nvSpPr>
          <p:cNvPr id="50179" name="Rectangle 3">
            <a:extLst>
              <a:ext uri="{FF2B5EF4-FFF2-40B4-BE49-F238E27FC236}">
                <a16:creationId xmlns:a16="http://schemas.microsoft.com/office/drawing/2014/main" id="{6A94239F-4705-428A-AADF-429798F69285}"/>
              </a:ext>
            </a:extLst>
          </p:cNvPr>
          <p:cNvSpPr>
            <a:spLocks noGrp="1" noChangeArrowheads="1"/>
          </p:cNvSpPr>
          <p:nvPr>
            <p:ph idx="1"/>
          </p:nvPr>
        </p:nvSpPr>
        <p:spPr>
          <a:xfrm>
            <a:off x="2209800" y="1447800"/>
            <a:ext cx="7772400" cy="4648200"/>
          </a:xfrm>
        </p:spPr>
        <p:txBody>
          <a:bodyPr/>
          <a:lstStyle/>
          <a:p>
            <a:r>
              <a:rPr lang="en-US" altLang="en-US" sz="2800"/>
              <a:t>Stores key/value pairs</a:t>
            </a:r>
          </a:p>
          <a:p>
            <a:r>
              <a:rPr lang="en-US" altLang="en-US" sz="2800"/>
              <a:t>Maps from the key to the value</a:t>
            </a:r>
          </a:p>
          <a:p>
            <a:r>
              <a:rPr lang="en-US" altLang="en-US" sz="2800"/>
              <a:t>Keys are unique </a:t>
            </a:r>
          </a:p>
          <a:p>
            <a:pPr lvl="1"/>
            <a:r>
              <a:rPr lang="en-US" altLang="en-US" sz="2400"/>
              <a:t>a single key only appears once in the Map</a:t>
            </a:r>
          </a:p>
          <a:p>
            <a:pPr lvl="1"/>
            <a:r>
              <a:rPr lang="en-US" altLang="en-US" sz="2400"/>
              <a:t>a key can map to only one value</a:t>
            </a:r>
          </a:p>
          <a:p>
            <a:r>
              <a:rPr lang="en-US" altLang="en-US" sz="2800"/>
              <a:t>Values do not have to be unique</a:t>
            </a:r>
          </a:p>
          <a:p>
            <a:endParaRPr lang="en-US" altLang="en-US" sz="2800"/>
          </a:p>
        </p:txBody>
      </p:sp>
      <p:sp>
        <p:nvSpPr>
          <p:cNvPr id="5" name="Footer Placeholder 4">
            <a:extLst>
              <a:ext uri="{FF2B5EF4-FFF2-40B4-BE49-F238E27FC236}">
                <a16:creationId xmlns:a16="http://schemas.microsoft.com/office/drawing/2014/main" id="{FB1972CB-0DFB-47D9-9B43-5A74423179EA}"/>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0181" name="Slide Number Placeholder 5">
            <a:extLst>
              <a:ext uri="{FF2B5EF4-FFF2-40B4-BE49-F238E27FC236}">
                <a16:creationId xmlns:a16="http://schemas.microsoft.com/office/drawing/2014/main" id="{A9FA8128-7940-4FCE-9241-85369E97CE2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BABACD07-9FBC-41D9-8685-457640979D92}" type="slidenum">
              <a:rPr lang="en-US" altLang="en-US" sz="2000">
                <a:solidFill>
                  <a:srgbClr val="FEFFFF"/>
                </a:solidFill>
              </a:rPr>
              <a:pPr algn="r"/>
              <a:t>12</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90F5162B-E2B5-40F7-9297-559458CF20CD}"/>
              </a:ext>
            </a:extLst>
          </p:cNvPr>
          <p:cNvSpPr>
            <a:spLocks noGrp="1"/>
          </p:cNvSpPr>
          <p:nvPr>
            <p:ph type="dt" sz="half" idx="10"/>
          </p:nvPr>
        </p:nvSpPr>
        <p:spPr/>
        <p:txBody>
          <a:bodyPr/>
          <a:lstStyle/>
          <a:p>
            <a:fld id="{80D60F02-063E-4F45-B7E4-86A94FF4C146}" type="datetime1">
              <a:rPr lang="tr-TR" smtClean="0"/>
              <a:t>8.12.2019</a:t>
            </a:fld>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64BB4FE-F4D7-4245-ADA4-B70187B0D18B}"/>
              </a:ext>
            </a:extLst>
          </p:cNvPr>
          <p:cNvSpPr/>
          <p:nvPr/>
        </p:nvSpPr>
        <p:spPr>
          <a:xfrm>
            <a:off x="383921" y="384048"/>
            <a:ext cx="10828083" cy="6116765"/>
          </a:xfrm>
          <a:prstGeom prst="roundRect">
            <a:avLst>
              <a:gd name="adj" fmla="val 2166"/>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Date Placeholder 3">
            <a:extLst>
              <a:ext uri="{FF2B5EF4-FFF2-40B4-BE49-F238E27FC236}">
                <a16:creationId xmlns:a16="http://schemas.microsoft.com/office/drawing/2014/main" id="{0288FE98-F676-47DC-AAD2-7A2EF4D67CF2}"/>
              </a:ext>
            </a:extLst>
          </p:cNvPr>
          <p:cNvSpPr>
            <a:spLocks noGrp="1"/>
          </p:cNvSpPr>
          <p:nvPr>
            <p:ph type="dt" sz="half" idx="10"/>
          </p:nvPr>
        </p:nvSpPr>
        <p:spPr/>
        <p:txBody>
          <a:bodyPr/>
          <a:lstStyle/>
          <a:p>
            <a:pPr>
              <a:defRPr/>
            </a:pPr>
            <a:fld id="{91C6787C-4B48-416C-BF7D-36365E05DAC2}" type="datetime1">
              <a:rPr lang="tr-TR" altLang="en-US" smtClean="0"/>
              <a:t>8.12.2019</a:t>
            </a:fld>
            <a:endParaRPr lang="en-US" altLang="en-US"/>
          </a:p>
        </p:txBody>
      </p:sp>
      <p:sp>
        <p:nvSpPr>
          <p:cNvPr id="5" name="Slide Number Placeholder 4">
            <a:extLst>
              <a:ext uri="{FF2B5EF4-FFF2-40B4-BE49-F238E27FC236}">
                <a16:creationId xmlns:a16="http://schemas.microsoft.com/office/drawing/2014/main" id="{F2339A92-95D8-4D66-912E-499C23D5C0FB}"/>
              </a:ext>
            </a:extLst>
          </p:cNvPr>
          <p:cNvSpPr>
            <a:spLocks noGrp="1"/>
          </p:cNvSpPr>
          <p:nvPr>
            <p:ph type="sldNum" sz="quarter" idx="12"/>
          </p:nvPr>
        </p:nvSpPr>
        <p:spPr/>
        <p:txBody>
          <a:bodyPr/>
          <a:lstStyle/>
          <a:p>
            <a:pPr>
              <a:defRPr/>
            </a:pPr>
            <a:fld id="{9115712F-D343-49A9-B756-F7AB7EFD17A4}" type="slidenum">
              <a:rPr lang="en-US" altLang="en-US" smtClean="0"/>
              <a:pPr>
                <a:defRPr/>
              </a:pPr>
              <a:t>13</a:t>
            </a:fld>
            <a:endParaRPr lang="en-US" altLang="en-US"/>
          </a:p>
        </p:txBody>
      </p:sp>
      <p:sp>
        <p:nvSpPr>
          <p:cNvPr id="6" name="Oval 5">
            <a:extLst>
              <a:ext uri="{FF2B5EF4-FFF2-40B4-BE49-F238E27FC236}">
                <a16:creationId xmlns:a16="http://schemas.microsoft.com/office/drawing/2014/main" id="{B7DE3CF7-7BE8-4429-9C78-F86C0DC2D65A}"/>
              </a:ext>
            </a:extLst>
          </p:cNvPr>
          <p:cNvSpPr/>
          <p:nvPr/>
        </p:nvSpPr>
        <p:spPr>
          <a:xfrm>
            <a:off x="832104" y="1952117"/>
            <a:ext cx="3383280" cy="4178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a:extLst>
              <a:ext uri="{FF2B5EF4-FFF2-40B4-BE49-F238E27FC236}">
                <a16:creationId xmlns:a16="http://schemas.microsoft.com/office/drawing/2014/main" id="{CF47228C-3EB0-4FEE-A500-8F4904092D6A}"/>
              </a:ext>
            </a:extLst>
          </p:cNvPr>
          <p:cNvSpPr/>
          <p:nvPr/>
        </p:nvSpPr>
        <p:spPr>
          <a:xfrm>
            <a:off x="5849112" y="1905000"/>
            <a:ext cx="3383280" cy="41788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1199CCC1-DE3E-4C86-AAD7-1FC7F5B86F31}"/>
              </a:ext>
            </a:extLst>
          </p:cNvPr>
          <p:cNvSpPr/>
          <p:nvPr/>
        </p:nvSpPr>
        <p:spPr>
          <a:xfrm>
            <a:off x="1745710" y="1471359"/>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a:t>
            </a:r>
            <a:endParaRPr lang="tr-TR" dirty="0"/>
          </a:p>
        </p:txBody>
      </p:sp>
      <p:sp>
        <p:nvSpPr>
          <p:cNvPr id="9" name="Rectangle 8">
            <a:extLst>
              <a:ext uri="{FF2B5EF4-FFF2-40B4-BE49-F238E27FC236}">
                <a16:creationId xmlns:a16="http://schemas.microsoft.com/office/drawing/2014/main" id="{FC53B486-102B-4408-A1F2-2F5D8BFB6E18}"/>
              </a:ext>
            </a:extLst>
          </p:cNvPr>
          <p:cNvSpPr/>
          <p:nvPr/>
        </p:nvSpPr>
        <p:spPr>
          <a:xfrm>
            <a:off x="7048768" y="1249315"/>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a:t>
            </a:r>
            <a:endParaRPr lang="tr-TR" dirty="0"/>
          </a:p>
        </p:txBody>
      </p:sp>
      <p:sp>
        <p:nvSpPr>
          <p:cNvPr id="11" name="Rectangle 10">
            <a:extLst>
              <a:ext uri="{FF2B5EF4-FFF2-40B4-BE49-F238E27FC236}">
                <a16:creationId xmlns:a16="http://schemas.microsoft.com/office/drawing/2014/main" id="{A4880860-DBE2-409D-B298-8E076CBD04FF}"/>
              </a:ext>
            </a:extLst>
          </p:cNvPr>
          <p:cNvSpPr/>
          <p:nvPr/>
        </p:nvSpPr>
        <p:spPr>
          <a:xfrm>
            <a:off x="9232392" y="207105"/>
            <a:ext cx="1556068"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a:t>
            </a:r>
            <a:endParaRPr lang="tr-TR" dirty="0"/>
          </a:p>
        </p:txBody>
      </p:sp>
      <p:sp>
        <p:nvSpPr>
          <p:cNvPr id="12" name="Rectangle 11">
            <a:extLst>
              <a:ext uri="{FF2B5EF4-FFF2-40B4-BE49-F238E27FC236}">
                <a16:creationId xmlns:a16="http://schemas.microsoft.com/office/drawing/2014/main" id="{E675AF13-CBC4-4EBA-921F-6A7CA8780354}"/>
              </a:ext>
            </a:extLst>
          </p:cNvPr>
          <p:cNvSpPr/>
          <p:nvPr/>
        </p:nvSpPr>
        <p:spPr>
          <a:xfrm>
            <a:off x="1845694" y="2992311"/>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endParaRPr lang="tr-TR" dirty="0"/>
          </a:p>
        </p:txBody>
      </p:sp>
      <p:sp>
        <p:nvSpPr>
          <p:cNvPr id="13" name="Rectangle 12">
            <a:extLst>
              <a:ext uri="{FF2B5EF4-FFF2-40B4-BE49-F238E27FC236}">
                <a16:creationId xmlns:a16="http://schemas.microsoft.com/office/drawing/2014/main" id="{51668715-6142-4EFF-8CB5-272F3126C2FB}"/>
              </a:ext>
            </a:extLst>
          </p:cNvPr>
          <p:cNvSpPr/>
          <p:nvPr/>
        </p:nvSpPr>
        <p:spPr>
          <a:xfrm>
            <a:off x="1845693" y="3408490"/>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endParaRPr lang="tr-TR" dirty="0"/>
          </a:p>
        </p:txBody>
      </p:sp>
      <p:sp>
        <p:nvSpPr>
          <p:cNvPr id="14" name="Rectangle 13">
            <a:extLst>
              <a:ext uri="{FF2B5EF4-FFF2-40B4-BE49-F238E27FC236}">
                <a16:creationId xmlns:a16="http://schemas.microsoft.com/office/drawing/2014/main" id="{C0F37661-586A-47FA-B471-BA84A0D1F6EA}"/>
              </a:ext>
            </a:extLst>
          </p:cNvPr>
          <p:cNvSpPr/>
          <p:nvPr/>
        </p:nvSpPr>
        <p:spPr>
          <a:xfrm>
            <a:off x="1845692" y="3865562"/>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endParaRPr lang="tr-TR" dirty="0"/>
          </a:p>
        </p:txBody>
      </p:sp>
      <p:sp>
        <p:nvSpPr>
          <p:cNvPr id="15" name="Rectangle 14">
            <a:extLst>
              <a:ext uri="{FF2B5EF4-FFF2-40B4-BE49-F238E27FC236}">
                <a16:creationId xmlns:a16="http://schemas.microsoft.com/office/drawing/2014/main" id="{A9CB13BB-70E3-41D4-BB83-15ADB3A4BA84}"/>
              </a:ext>
            </a:extLst>
          </p:cNvPr>
          <p:cNvSpPr/>
          <p:nvPr/>
        </p:nvSpPr>
        <p:spPr>
          <a:xfrm>
            <a:off x="7048769" y="2836799"/>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ahmet</a:t>
            </a:r>
            <a:endParaRPr lang="tr-TR" dirty="0"/>
          </a:p>
        </p:txBody>
      </p:sp>
      <p:sp>
        <p:nvSpPr>
          <p:cNvPr id="16" name="Rectangle 15">
            <a:extLst>
              <a:ext uri="{FF2B5EF4-FFF2-40B4-BE49-F238E27FC236}">
                <a16:creationId xmlns:a16="http://schemas.microsoft.com/office/drawing/2014/main" id="{B60E181F-3888-4C43-8EE1-CDA98569AED0}"/>
              </a:ext>
            </a:extLst>
          </p:cNvPr>
          <p:cNvSpPr/>
          <p:nvPr/>
        </p:nvSpPr>
        <p:spPr>
          <a:xfrm>
            <a:off x="7048768" y="3252978"/>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mehmet</a:t>
            </a:r>
            <a:endParaRPr lang="tr-TR" dirty="0"/>
          </a:p>
        </p:txBody>
      </p:sp>
      <p:sp>
        <p:nvSpPr>
          <p:cNvPr id="17" name="Rectangle 16">
            <a:extLst>
              <a:ext uri="{FF2B5EF4-FFF2-40B4-BE49-F238E27FC236}">
                <a16:creationId xmlns:a16="http://schemas.microsoft.com/office/drawing/2014/main" id="{CD964C2C-C0FE-44B4-AF46-7D695174C948}"/>
              </a:ext>
            </a:extLst>
          </p:cNvPr>
          <p:cNvSpPr/>
          <p:nvPr/>
        </p:nvSpPr>
        <p:spPr>
          <a:xfrm>
            <a:off x="7048767" y="3710050"/>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jane</a:t>
            </a:r>
            <a:endParaRPr lang="tr-TR" dirty="0"/>
          </a:p>
        </p:txBody>
      </p:sp>
      <p:cxnSp>
        <p:nvCxnSpPr>
          <p:cNvPr id="19" name="Straight Arrow Connector 18">
            <a:extLst>
              <a:ext uri="{FF2B5EF4-FFF2-40B4-BE49-F238E27FC236}">
                <a16:creationId xmlns:a16="http://schemas.microsoft.com/office/drawing/2014/main" id="{77294B68-8F06-42AE-BAC1-25CA0ECBA6E1}"/>
              </a:ext>
            </a:extLst>
          </p:cNvPr>
          <p:cNvCxnSpPr>
            <a:stCxn id="12" idx="3"/>
            <a:endCxn id="15" idx="1"/>
          </p:cNvCxnSpPr>
          <p:nvPr/>
        </p:nvCxnSpPr>
        <p:spPr>
          <a:xfrm flipV="1">
            <a:off x="2692909" y="2989199"/>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1A6398-881F-4BB6-96BF-5D9A663CCD21}"/>
              </a:ext>
            </a:extLst>
          </p:cNvPr>
          <p:cNvCxnSpPr/>
          <p:nvPr/>
        </p:nvCxnSpPr>
        <p:spPr>
          <a:xfrm flipV="1">
            <a:off x="2711197" y="3442430"/>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11AEBC-E043-4FBC-B24F-D34363D0B815}"/>
              </a:ext>
            </a:extLst>
          </p:cNvPr>
          <p:cNvCxnSpPr/>
          <p:nvPr/>
        </p:nvCxnSpPr>
        <p:spPr>
          <a:xfrm flipV="1">
            <a:off x="2729485" y="3895661"/>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3F32994-BE3D-4FDD-85E5-03B4F95F9189}"/>
              </a:ext>
            </a:extLst>
          </p:cNvPr>
          <p:cNvSpPr/>
          <p:nvPr/>
        </p:nvSpPr>
        <p:spPr>
          <a:xfrm>
            <a:off x="7048767" y="4167122"/>
            <a:ext cx="1556068"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jane</a:t>
            </a:r>
            <a:endParaRPr lang="tr-TR" dirty="0"/>
          </a:p>
        </p:txBody>
      </p:sp>
      <p:sp>
        <p:nvSpPr>
          <p:cNvPr id="25" name="Rectangle 24">
            <a:extLst>
              <a:ext uri="{FF2B5EF4-FFF2-40B4-BE49-F238E27FC236}">
                <a16:creationId xmlns:a16="http://schemas.microsoft.com/office/drawing/2014/main" id="{845121C8-5696-4181-968A-6837431827D0}"/>
              </a:ext>
            </a:extLst>
          </p:cNvPr>
          <p:cNvSpPr/>
          <p:nvPr/>
        </p:nvSpPr>
        <p:spPr>
          <a:xfrm>
            <a:off x="1841723" y="4388771"/>
            <a:ext cx="847215"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endParaRPr lang="tr-TR" dirty="0"/>
          </a:p>
        </p:txBody>
      </p:sp>
      <p:cxnSp>
        <p:nvCxnSpPr>
          <p:cNvPr id="26" name="Straight Arrow Connector 25">
            <a:extLst>
              <a:ext uri="{FF2B5EF4-FFF2-40B4-BE49-F238E27FC236}">
                <a16:creationId xmlns:a16="http://schemas.microsoft.com/office/drawing/2014/main" id="{E809A332-0E8D-4182-A6FF-1AA543A24D81}"/>
              </a:ext>
            </a:extLst>
          </p:cNvPr>
          <p:cNvCxnSpPr/>
          <p:nvPr/>
        </p:nvCxnSpPr>
        <p:spPr>
          <a:xfrm flipV="1">
            <a:off x="2711197" y="4357370"/>
            <a:ext cx="4355860" cy="155512"/>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FA67326-DFC6-4C9E-942E-10A12CF6DB9E}"/>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26901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D3FFDBC-5829-410A-A589-0448D7FA4C2D}"/>
              </a:ext>
            </a:extLst>
          </p:cNvPr>
          <p:cNvSpPr>
            <a:spLocks noGrp="1" noChangeArrowheads="1"/>
          </p:cNvSpPr>
          <p:nvPr>
            <p:ph type="title"/>
          </p:nvPr>
        </p:nvSpPr>
        <p:spPr>
          <a:xfrm>
            <a:off x="3468688" y="623888"/>
            <a:ext cx="6589712" cy="1281112"/>
          </a:xfrm>
        </p:spPr>
        <p:txBody>
          <a:bodyPr/>
          <a:lstStyle/>
          <a:p>
            <a:r>
              <a:rPr lang="en-US" altLang="en-US"/>
              <a:t>Map methods</a:t>
            </a:r>
          </a:p>
        </p:txBody>
      </p:sp>
      <p:sp>
        <p:nvSpPr>
          <p:cNvPr id="51203" name="Rectangle 3">
            <a:extLst>
              <a:ext uri="{FF2B5EF4-FFF2-40B4-BE49-F238E27FC236}">
                <a16:creationId xmlns:a16="http://schemas.microsoft.com/office/drawing/2014/main" id="{40B82E38-8B65-4FFC-9485-3D52C6EFEB04}"/>
              </a:ext>
            </a:extLst>
          </p:cNvPr>
          <p:cNvSpPr>
            <a:spLocks noGrp="1" noChangeArrowheads="1"/>
          </p:cNvSpPr>
          <p:nvPr>
            <p:ph idx="1"/>
          </p:nvPr>
        </p:nvSpPr>
        <p:spPr>
          <a:xfrm>
            <a:off x="2209800" y="1447800"/>
            <a:ext cx="7772400" cy="4724400"/>
          </a:xfrm>
        </p:spPr>
        <p:txBody>
          <a:bodyPr/>
          <a:lstStyle/>
          <a:p>
            <a:pPr>
              <a:buFontTx/>
              <a:buNone/>
            </a:pPr>
            <a:r>
              <a:rPr lang="en-US" altLang="en-US" sz="2400" b="1" dirty="0">
                <a:latin typeface="Courier New" panose="02070309020205020404" pitchFamily="49" charset="0"/>
              </a:rPr>
              <a:t>Object put(Object key, Object value)</a:t>
            </a:r>
          </a:p>
          <a:p>
            <a:pPr>
              <a:buFontTx/>
              <a:buNone/>
            </a:pPr>
            <a:r>
              <a:rPr lang="en-US" altLang="en-US" sz="2400" b="1" dirty="0">
                <a:latin typeface="Courier New" panose="02070309020205020404" pitchFamily="49" charset="0"/>
              </a:rPr>
              <a:t>Object get(Object key)</a:t>
            </a:r>
          </a:p>
          <a:p>
            <a:pPr>
              <a:buFontTx/>
              <a:buNone/>
            </a:pPr>
            <a:r>
              <a:rPr lang="en-US" altLang="en-US" sz="2400" b="1" dirty="0">
                <a:latin typeface="Courier New" panose="02070309020205020404" pitchFamily="49" charset="0"/>
              </a:rPr>
              <a:t>Object remove(Object key)</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containsKey</a:t>
            </a:r>
            <a:r>
              <a:rPr lang="en-US" altLang="en-US" sz="2400" b="1" dirty="0">
                <a:latin typeface="Courier New" panose="02070309020205020404" pitchFamily="49" charset="0"/>
              </a:rPr>
              <a:t>(Object key)</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containsValue</a:t>
            </a:r>
            <a:r>
              <a:rPr lang="en-US" altLang="en-US" sz="2400" b="1" dirty="0">
                <a:latin typeface="Courier New" panose="02070309020205020404" pitchFamily="49" charset="0"/>
              </a:rPr>
              <a:t>(Object value)</a:t>
            </a:r>
          </a:p>
          <a:p>
            <a:pPr>
              <a:buFontTx/>
              <a:buNone/>
            </a:pPr>
            <a:r>
              <a:rPr lang="en-US" altLang="en-US" sz="2400" b="1" dirty="0">
                <a:latin typeface="Courier New" panose="02070309020205020404" pitchFamily="49" charset="0"/>
              </a:rPr>
              <a:t>int size()</a:t>
            </a:r>
          </a:p>
          <a:p>
            <a:pPr>
              <a:buFontTx/>
              <a:buNone/>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a:t>
            </a:r>
            <a:r>
              <a:rPr lang="en-US" altLang="en-US" sz="2400" b="1" dirty="0" err="1">
                <a:latin typeface="Courier New" panose="02070309020205020404" pitchFamily="49" charset="0"/>
              </a:rPr>
              <a:t>isEmpty</a:t>
            </a:r>
            <a:r>
              <a:rPr lang="en-US" altLang="en-US" sz="2400" b="1" dirty="0">
                <a:latin typeface="Courier New" panose="02070309020205020404" pitchFamily="49" charset="0"/>
              </a:rPr>
              <a:t>()</a:t>
            </a:r>
          </a:p>
        </p:txBody>
      </p:sp>
      <p:sp>
        <p:nvSpPr>
          <p:cNvPr id="5" name="Footer Placeholder 4">
            <a:extLst>
              <a:ext uri="{FF2B5EF4-FFF2-40B4-BE49-F238E27FC236}">
                <a16:creationId xmlns:a16="http://schemas.microsoft.com/office/drawing/2014/main" id="{6C20F648-B0D4-4F33-BCCD-372099F409A5}"/>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1205" name="Slide Number Placeholder 5">
            <a:extLst>
              <a:ext uri="{FF2B5EF4-FFF2-40B4-BE49-F238E27FC236}">
                <a16:creationId xmlns:a16="http://schemas.microsoft.com/office/drawing/2014/main" id="{C03485BE-0D3F-493B-9D07-FBC86A8BCB4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42878475-7268-4709-B690-2C860FF51016}" type="slidenum">
              <a:rPr lang="en-US" altLang="en-US" sz="2000">
                <a:solidFill>
                  <a:srgbClr val="FEFFFF"/>
                </a:solidFill>
              </a:rPr>
              <a:pPr algn="r"/>
              <a:t>14</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98947A16-380F-457D-89DE-63DD5F7EEDB1}"/>
              </a:ext>
            </a:extLst>
          </p:cNvPr>
          <p:cNvSpPr>
            <a:spLocks noGrp="1"/>
          </p:cNvSpPr>
          <p:nvPr>
            <p:ph type="dt" sz="half" idx="10"/>
          </p:nvPr>
        </p:nvSpPr>
        <p:spPr/>
        <p:txBody>
          <a:bodyPr/>
          <a:lstStyle/>
          <a:p>
            <a:fld id="{4F4C337E-82DE-44AB-B64C-4629E2EFC457}" type="datetime1">
              <a:rPr lang="tr-TR" smtClean="0"/>
              <a:t>8.12.2019</a:t>
            </a:fld>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D9C892-AD3D-425D-814B-A0E18727C520}"/>
              </a:ext>
            </a:extLst>
          </p:cNvPr>
          <p:cNvSpPr>
            <a:spLocks noGrp="1" noChangeArrowheads="1"/>
          </p:cNvSpPr>
          <p:nvPr>
            <p:ph type="title"/>
          </p:nvPr>
        </p:nvSpPr>
        <p:spPr>
          <a:xfrm>
            <a:off x="3392488" y="258128"/>
            <a:ext cx="6589712" cy="1281112"/>
          </a:xfrm>
        </p:spPr>
        <p:txBody>
          <a:bodyPr/>
          <a:lstStyle/>
          <a:p>
            <a:r>
              <a:rPr lang="en-US" altLang="en-US" dirty="0"/>
              <a:t>Map views</a:t>
            </a:r>
          </a:p>
        </p:txBody>
      </p:sp>
      <p:sp>
        <p:nvSpPr>
          <p:cNvPr id="102403" name="Rectangle 3">
            <a:extLst>
              <a:ext uri="{FF2B5EF4-FFF2-40B4-BE49-F238E27FC236}">
                <a16:creationId xmlns:a16="http://schemas.microsoft.com/office/drawing/2014/main" id="{CE0B47EE-9F37-4212-917B-C03F3EC24661}"/>
              </a:ext>
            </a:extLst>
          </p:cNvPr>
          <p:cNvSpPr>
            <a:spLocks noGrp="1" noChangeArrowheads="1"/>
          </p:cNvSpPr>
          <p:nvPr>
            <p:ph idx="1"/>
          </p:nvPr>
        </p:nvSpPr>
        <p:spPr>
          <a:xfrm>
            <a:off x="2209800" y="1219200"/>
            <a:ext cx="7772400" cy="4953000"/>
          </a:xfrm>
        </p:spPr>
        <p:txBody>
          <a:bodyPr rtlCol="0">
            <a:normAutofit/>
          </a:bodyPr>
          <a:lstStyle/>
          <a:p>
            <a:pPr fontAlgn="auto">
              <a:spcAft>
                <a:spcPts val="0"/>
              </a:spcAft>
              <a:buFont typeface="Wingdings 3" charset="2"/>
              <a:buChar char=""/>
              <a:defRPr/>
            </a:pPr>
            <a:r>
              <a:rPr lang="en-US" altLang="en-US" sz="2400" dirty="0">
                <a:solidFill>
                  <a:schemeClr val="tx1">
                    <a:lumMod val="75000"/>
                    <a:lumOff val="25000"/>
                  </a:schemeClr>
                </a:solidFill>
              </a:rPr>
              <a:t>A means of iterating over the keys and values in a Map</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Set </a:t>
            </a:r>
            <a:r>
              <a:rPr lang="en-US" altLang="en-US" sz="2400" b="1" dirty="0" err="1">
                <a:solidFill>
                  <a:schemeClr val="tx1">
                    <a:lumMod val="75000"/>
                    <a:lumOff val="25000"/>
                  </a:schemeClr>
                </a:solidFill>
                <a:latin typeface="Courier New" panose="02070309020205020404" pitchFamily="49" charset="0"/>
              </a:rPr>
              <a:t>keySet</a:t>
            </a:r>
            <a:r>
              <a:rPr lang="en-US" altLang="en-US" sz="2400" b="1" dirty="0">
                <a:solidFill>
                  <a:schemeClr val="tx1">
                    <a:lumMod val="75000"/>
                    <a:lumOff val="25000"/>
                  </a:schemeClr>
                </a:solidFill>
                <a:latin typeface="Courier New" panose="02070309020205020404" pitchFamily="49" charset="0"/>
              </a:rPr>
              <a:t>()</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Set of keys contained in the Map</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Collection values()</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Collection of values contained in the Map. This Collection is not a Set, as multiple keys can map to the same value. </a:t>
            </a:r>
          </a:p>
          <a:p>
            <a:pPr fontAlgn="auto">
              <a:spcAft>
                <a:spcPts val="0"/>
              </a:spcAft>
              <a:buFont typeface="Wingdings 3" charset="2"/>
              <a:buChar char=""/>
              <a:defRPr/>
            </a:pPr>
            <a:r>
              <a:rPr lang="en-US" altLang="en-US" sz="2400" b="1" dirty="0">
                <a:solidFill>
                  <a:schemeClr val="tx1">
                    <a:lumMod val="75000"/>
                    <a:lumOff val="25000"/>
                  </a:schemeClr>
                </a:solidFill>
                <a:latin typeface="Courier New" panose="02070309020205020404" pitchFamily="49" charset="0"/>
              </a:rPr>
              <a:t>Set </a:t>
            </a:r>
            <a:r>
              <a:rPr lang="en-US" altLang="en-US" sz="2400" b="1" dirty="0" err="1">
                <a:solidFill>
                  <a:schemeClr val="tx1">
                    <a:lumMod val="75000"/>
                    <a:lumOff val="25000"/>
                  </a:schemeClr>
                </a:solidFill>
                <a:latin typeface="Courier New" panose="02070309020205020404" pitchFamily="49" charset="0"/>
              </a:rPr>
              <a:t>entrySet</a:t>
            </a:r>
            <a:r>
              <a:rPr lang="en-US" altLang="en-US" sz="2400" b="1" dirty="0">
                <a:solidFill>
                  <a:schemeClr val="tx1">
                    <a:lumMod val="75000"/>
                    <a:lumOff val="25000"/>
                  </a:schemeClr>
                </a:solidFill>
                <a:latin typeface="Courier New" panose="02070309020205020404" pitchFamily="49" charset="0"/>
              </a:rPr>
              <a:t>()</a:t>
            </a:r>
            <a:endParaRPr lang="en-US" altLang="en-US" sz="2400"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returns the Set of key-value pairs contained in the Map. The Map interface provides a small nested interface called </a:t>
            </a:r>
            <a:r>
              <a:rPr lang="en-US" altLang="en-US" sz="2400" dirty="0" err="1">
                <a:solidFill>
                  <a:schemeClr val="tx1">
                    <a:lumMod val="75000"/>
                    <a:lumOff val="25000"/>
                  </a:schemeClr>
                </a:solidFill>
              </a:rPr>
              <a:t>Map.Entry</a:t>
            </a:r>
            <a:r>
              <a:rPr lang="en-US" altLang="en-US" sz="2400" dirty="0">
                <a:solidFill>
                  <a:schemeClr val="tx1">
                    <a:lumMod val="75000"/>
                    <a:lumOff val="25000"/>
                  </a:schemeClr>
                </a:solidFill>
              </a:rPr>
              <a:t> that is the type of the elements in this Set. </a:t>
            </a:r>
          </a:p>
        </p:txBody>
      </p:sp>
      <p:sp>
        <p:nvSpPr>
          <p:cNvPr id="5" name="Footer Placeholder 4">
            <a:extLst>
              <a:ext uri="{FF2B5EF4-FFF2-40B4-BE49-F238E27FC236}">
                <a16:creationId xmlns:a16="http://schemas.microsoft.com/office/drawing/2014/main" id="{71D8DA94-833A-4365-9719-91CF4A9959A0}"/>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2229" name="Slide Number Placeholder 5">
            <a:extLst>
              <a:ext uri="{FF2B5EF4-FFF2-40B4-BE49-F238E27FC236}">
                <a16:creationId xmlns:a16="http://schemas.microsoft.com/office/drawing/2014/main" id="{E7FF0044-C8E3-48EC-BBA3-B20A30CF96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0D5449D7-28BE-4E55-8277-93B4E5D183E9}" type="slidenum">
              <a:rPr lang="en-US" altLang="en-US" sz="2000">
                <a:solidFill>
                  <a:srgbClr val="FEFFFF"/>
                </a:solidFill>
              </a:rPr>
              <a:pPr algn="r"/>
              <a:t>15</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C8958A86-E824-48F0-9257-1187730F9FCE}"/>
              </a:ext>
            </a:extLst>
          </p:cNvPr>
          <p:cNvSpPr>
            <a:spLocks noGrp="1"/>
          </p:cNvSpPr>
          <p:nvPr>
            <p:ph type="dt" sz="half" idx="10"/>
          </p:nvPr>
        </p:nvSpPr>
        <p:spPr/>
        <p:txBody>
          <a:bodyPr/>
          <a:lstStyle/>
          <a:p>
            <a:fld id="{2BAB57F1-4411-4514-9D04-D11E6B9D4CD2}" type="datetime1">
              <a:rPr lang="tr-TR" smtClean="0"/>
              <a:t>8.12.2019</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finson\cp105d-www\lectures\8-UtilityClasses\TIJ-collections.gif">
            <a:extLst>
              <a:ext uri="{FF2B5EF4-FFF2-40B4-BE49-F238E27FC236}">
                <a16:creationId xmlns:a16="http://schemas.microsoft.com/office/drawing/2014/main" id="{87D5BDF2-D6FC-4991-BAA6-B186630BA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5361703D-785A-47C9-9149-28ACE2AAB53B}"/>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1" name="Rectangle 6">
            <a:extLst>
              <a:ext uri="{FF2B5EF4-FFF2-40B4-BE49-F238E27FC236}">
                <a16:creationId xmlns:a16="http://schemas.microsoft.com/office/drawing/2014/main" id="{4CEC515F-18E3-49B1-BA24-0586D0CA8D0F}"/>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4">
            <a:extLst>
              <a:ext uri="{FF2B5EF4-FFF2-40B4-BE49-F238E27FC236}">
                <a16:creationId xmlns:a16="http://schemas.microsoft.com/office/drawing/2014/main" id="{41714C74-1243-4FF9-8E44-40FCD6116F73}"/>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19E6D536-7D30-4564-BCE2-3B40EA314A50}"/>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6">
            <a:extLst>
              <a:ext uri="{FF2B5EF4-FFF2-40B4-BE49-F238E27FC236}">
                <a16:creationId xmlns:a16="http://schemas.microsoft.com/office/drawing/2014/main" id="{AE64D535-5189-484B-A160-652015BB6B10}"/>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82D4052C-7DDB-4027-8322-BFB456C333E2}"/>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282C55D-4DBC-4BBA-893E-8A0919D31DCF}"/>
              </a:ext>
            </a:extLst>
          </p:cNvPr>
          <p:cNvSpPr>
            <a:spLocks noChangeArrowheads="1"/>
          </p:cNvSpPr>
          <p:nvPr/>
        </p:nvSpPr>
        <p:spPr bwMode="auto">
          <a:xfrm>
            <a:off x="6152125" y="3222551"/>
            <a:ext cx="99238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4">
            <a:extLst>
              <a:ext uri="{FF2B5EF4-FFF2-40B4-BE49-F238E27FC236}">
                <a16:creationId xmlns:a16="http://schemas.microsoft.com/office/drawing/2014/main" id="{FD94F6B1-2075-46A7-A419-35849B4614E3}"/>
              </a:ext>
            </a:extLst>
          </p:cNvPr>
          <p:cNvSpPr>
            <a:spLocks noChangeArrowheads="1"/>
          </p:cNvSpPr>
          <p:nvPr/>
        </p:nvSpPr>
        <p:spPr bwMode="auto">
          <a:xfrm>
            <a:off x="5315713" y="4536088"/>
            <a:ext cx="1402080"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8" name="Rectangle 5">
            <a:extLst>
              <a:ext uri="{FF2B5EF4-FFF2-40B4-BE49-F238E27FC236}">
                <a16:creationId xmlns:a16="http://schemas.microsoft.com/office/drawing/2014/main" id="{0D8FB6EE-93AF-46E2-90DA-AAD19CF0D9F1}"/>
              </a:ext>
            </a:extLst>
          </p:cNvPr>
          <p:cNvSpPr>
            <a:spLocks noChangeArrowheads="1"/>
          </p:cNvSpPr>
          <p:nvPr/>
        </p:nvSpPr>
        <p:spPr bwMode="auto">
          <a:xfrm>
            <a:off x="6869142" y="4536088"/>
            <a:ext cx="1275114" cy="461665"/>
          </a:xfrm>
          <a:prstGeom prst="rect">
            <a:avLst/>
          </a:prstGeom>
          <a:noFill/>
          <a:ln w="57150">
            <a:solidFill>
              <a:srgbClr val="00B05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9" name="Rectangle 4">
            <a:extLst>
              <a:ext uri="{FF2B5EF4-FFF2-40B4-BE49-F238E27FC236}">
                <a16:creationId xmlns:a16="http://schemas.microsoft.com/office/drawing/2014/main" id="{A46CCFC8-8D9C-4A20-8BA9-C42B808004A8}"/>
              </a:ext>
            </a:extLst>
          </p:cNvPr>
          <p:cNvSpPr>
            <a:spLocks noChangeArrowheads="1"/>
          </p:cNvSpPr>
          <p:nvPr/>
        </p:nvSpPr>
        <p:spPr bwMode="auto">
          <a:xfrm>
            <a:off x="8485632" y="1591366"/>
            <a:ext cx="1220381" cy="461665"/>
          </a:xfrm>
          <a:prstGeom prst="rect">
            <a:avLst/>
          </a:prstGeom>
          <a:solidFill>
            <a:schemeClr val="bg1"/>
          </a:solidFill>
          <a:ln w="25400">
            <a:solidFill>
              <a:srgbClr val="00B05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  Map  </a:t>
            </a:r>
          </a:p>
        </p:txBody>
      </p:sp>
      <p:sp>
        <p:nvSpPr>
          <p:cNvPr id="53250" name="Rectangle 2">
            <a:extLst>
              <a:ext uri="{FF2B5EF4-FFF2-40B4-BE49-F238E27FC236}">
                <a16:creationId xmlns:a16="http://schemas.microsoft.com/office/drawing/2014/main" id="{B5D34859-2414-4A1B-8699-F7AF7A4CFDCA}"/>
              </a:ext>
            </a:extLst>
          </p:cNvPr>
          <p:cNvSpPr>
            <a:spLocks noGrp="1" noChangeArrowheads="1"/>
          </p:cNvSpPr>
          <p:nvPr>
            <p:ph type="title"/>
          </p:nvPr>
        </p:nvSpPr>
        <p:spPr>
          <a:xfrm>
            <a:off x="3468688" y="623888"/>
            <a:ext cx="6589712" cy="1281112"/>
          </a:xfrm>
        </p:spPr>
        <p:txBody>
          <a:bodyPr/>
          <a:lstStyle/>
          <a:p>
            <a:r>
              <a:rPr lang="en-US" altLang="en-US" dirty="0"/>
              <a:t>HashMap and </a:t>
            </a:r>
            <a:r>
              <a:rPr lang="en-US" altLang="en-US" dirty="0" err="1"/>
              <a:t>TreeMap</a:t>
            </a:r>
            <a:endParaRPr lang="en-US" altLang="en-US" dirty="0"/>
          </a:p>
        </p:txBody>
      </p:sp>
      <p:sp>
        <p:nvSpPr>
          <p:cNvPr id="8" name="Footer Placeholder 4">
            <a:extLst>
              <a:ext uri="{FF2B5EF4-FFF2-40B4-BE49-F238E27FC236}">
                <a16:creationId xmlns:a16="http://schemas.microsoft.com/office/drawing/2014/main" id="{3E06CCFF-8605-4B79-BE19-F24CA50A0A7C}"/>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3252" name="Slide Number Placeholder 5">
            <a:extLst>
              <a:ext uri="{FF2B5EF4-FFF2-40B4-BE49-F238E27FC236}">
                <a16:creationId xmlns:a16="http://schemas.microsoft.com/office/drawing/2014/main" id="{48A8D4A8-F985-44C9-B335-31C7B489EC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D3ACF1C9-A155-4111-98F0-4C1135CDFC43}" type="slidenum">
              <a:rPr lang="en-US" altLang="en-US" sz="2000">
                <a:solidFill>
                  <a:srgbClr val="FEFFFF"/>
                </a:solidFill>
              </a:rPr>
              <a:pPr algn="r"/>
              <a:t>16</a:t>
            </a:fld>
            <a:endParaRPr lang="en-US" altLang="en-US" sz="2000">
              <a:solidFill>
                <a:srgbClr val="FEFFFF"/>
              </a:solidFill>
            </a:endParaRPr>
          </a:p>
        </p:txBody>
      </p:sp>
      <p:sp>
        <p:nvSpPr>
          <p:cNvPr id="53254" name="Rectangle 4">
            <a:extLst>
              <a:ext uri="{FF2B5EF4-FFF2-40B4-BE49-F238E27FC236}">
                <a16:creationId xmlns:a16="http://schemas.microsoft.com/office/drawing/2014/main" id="{6CE77E38-CCB2-4966-833B-E8B4F71E2EF4}"/>
              </a:ext>
            </a:extLst>
          </p:cNvPr>
          <p:cNvSpPr>
            <a:spLocks noChangeArrowheads="1"/>
          </p:cNvSpPr>
          <p:nvPr/>
        </p:nvSpPr>
        <p:spPr bwMode="auto">
          <a:xfrm>
            <a:off x="7510272" y="2949835"/>
            <a:ext cx="1529984" cy="461665"/>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dirty="0">
                <a:latin typeface="Arial" panose="020B0604020202020204" pitchFamily="34" charset="0"/>
              </a:rPr>
              <a:t>HashMap</a:t>
            </a:r>
          </a:p>
        </p:txBody>
      </p:sp>
      <p:sp>
        <p:nvSpPr>
          <p:cNvPr id="53255" name="Rectangle 5">
            <a:extLst>
              <a:ext uri="{FF2B5EF4-FFF2-40B4-BE49-F238E27FC236}">
                <a16:creationId xmlns:a16="http://schemas.microsoft.com/office/drawing/2014/main" id="{56116387-D6CB-42CE-AFC0-E5F0BF1F45D2}"/>
              </a:ext>
            </a:extLst>
          </p:cNvPr>
          <p:cNvSpPr>
            <a:spLocks noChangeArrowheads="1"/>
          </p:cNvSpPr>
          <p:nvPr/>
        </p:nvSpPr>
        <p:spPr bwMode="auto">
          <a:xfrm>
            <a:off x="9169353" y="2932335"/>
            <a:ext cx="1400888" cy="461665"/>
          </a:xfrm>
          <a:prstGeom prst="rect">
            <a:avLst/>
          </a:prstGeom>
          <a:solidFill>
            <a:schemeClr val="bg1"/>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r>
              <a:rPr lang="en-US" altLang="en-US" sz="2400">
                <a:latin typeface="Arial" panose="020B0604020202020204" pitchFamily="34" charset="0"/>
              </a:rPr>
              <a:t>TreeMap</a:t>
            </a:r>
          </a:p>
        </p:txBody>
      </p:sp>
      <p:sp>
        <p:nvSpPr>
          <p:cNvPr id="2" name="Date Placeholder 1">
            <a:extLst>
              <a:ext uri="{FF2B5EF4-FFF2-40B4-BE49-F238E27FC236}">
                <a16:creationId xmlns:a16="http://schemas.microsoft.com/office/drawing/2014/main" id="{67EFFFBD-599A-4DC5-AF30-85384ADDE787}"/>
              </a:ext>
            </a:extLst>
          </p:cNvPr>
          <p:cNvSpPr>
            <a:spLocks noGrp="1"/>
          </p:cNvSpPr>
          <p:nvPr>
            <p:ph type="dt" sz="half" idx="10"/>
          </p:nvPr>
        </p:nvSpPr>
        <p:spPr/>
        <p:txBody>
          <a:bodyPr/>
          <a:lstStyle/>
          <a:p>
            <a:fld id="{CC20F033-C338-486A-99D3-B5B4D75376F1}" type="datetime1">
              <a:rPr lang="tr-TR" smtClean="0"/>
              <a:t>8.12.2019</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6E8A14E-E6D1-442A-82C5-273E4E8B8B5B}"/>
              </a:ext>
            </a:extLst>
          </p:cNvPr>
          <p:cNvSpPr>
            <a:spLocks noGrp="1" noChangeArrowheads="1"/>
          </p:cNvSpPr>
          <p:nvPr>
            <p:ph type="title"/>
          </p:nvPr>
        </p:nvSpPr>
        <p:spPr>
          <a:xfrm>
            <a:off x="3468688" y="623888"/>
            <a:ext cx="6589712" cy="1281112"/>
          </a:xfrm>
        </p:spPr>
        <p:txBody>
          <a:bodyPr/>
          <a:lstStyle/>
          <a:p>
            <a:r>
              <a:rPr lang="en-US" altLang="en-US"/>
              <a:t>HashMap and TreeMap</a:t>
            </a:r>
          </a:p>
        </p:txBody>
      </p:sp>
      <p:sp>
        <p:nvSpPr>
          <p:cNvPr id="54275" name="Rectangle 3">
            <a:extLst>
              <a:ext uri="{FF2B5EF4-FFF2-40B4-BE49-F238E27FC236}">
                <a16:creationId xmlns:a16="http://schemas.microsoft.com/office/drawing/2014/main" id="{6527FD2A-6D63-4E4F-9042-6593EE9F35B1}"/>
              </a:ext>
            </a:extLst>
          </p:cNvPr>
          <p:cNvSpPr>
            <a:spLocks noGrp="1" noChangeArrowheads="1"/>
          </p:cNvSpPr>
          <p:nvPr>
            <p:ph idx="1"/>
          </p:nvPr>
        </p:nvSpPr>
        <p:spPr>
          <a:xfrm>
            <a:off x="1103585" y="1471448"/>
            <a:ext cx="9911256" cy="5234152"/>
          </a:xfrm>
        </p:spPr>
        <p:txBody>
          <a:bodyPr/>
          <a:lstStyle/>
          <a:p>
            <a:r>
              <a:rPr lang="en-US" altLang="en-US" sz="3200" dirty="0"/>
              <a:t>HashMap</a:t>
            </a:r>
          </a:p>
          <a:p>
            <a:pPr lvl="1"/>
            <a:r>
              <a:rPr lang="en-US" altLang="en-US" sz="2800" dirty="0"/>
              <a:t>The keys are a set - unique, unordered</a:t>
            </a:r>
          </a:p>
          <a:p>
            <a:pPr lvl="1"/>
            <a:r>
              <a:rPr lang="en-US" altLang="en-US" sz="2800" dirty="0"/>
              <a:t>Fast</a:t>
            </a:r>
            <a:endParaRPr lang="en-US" altLang="en-US" sz="3200" dirty="0"/>
          </a:p>
          <a:p>
            <a:r>
              <a:rPr lang="en-US" altLang="en-US" sz="3200" dirty="0" err="1"/>
              <a:t>TreeMap</a:t>
            </a:r>
            <a:endParaRPr lang="en-US" altLang="en-US" sz="3200" dirty="0"/>
          </a:p>
          <a:p>
            <a:pPr lvl="1"/>
            <a:r>
              <a:rPr lang="en-US" altLang="en-US" sz="2800" dirty="0"/>
              <a:t>The keys are a set - unique, ordered</a:t>
            </a:r>
          </a:p>
          <a:p>
            <a:pPr lvl="1"/>
            <a:r>
              <a:rPr lang="en-US" altLang="en-US" sz="2800" dirty="0"/>
              <a:t>Same options for ordering as a </a:t>
            </a:r>
            <a:r>
              <a:rPr lang="en-US" altLang="en-US" sz="2800" dirty="0" err="1"/>
              <a:t>TreeSet</a:t>
            </a:r>
            <a:endParaRPr lang="en-US" altLang="en-US" sz="2800" dirty="0"/>
          </a:p>
          <a:p>
            <a:pPr lvl="2"/>
            <a:r>
              <a:rPr lang="en-US" altLang="en-US" sz="2400" i="1" dirty="0"/>
              <a:t>Natural order (Comparable, </a:t>
            </a:r>
            <a:r>
              <a:rPr lang="en-US" altLang="en-US" sz="2400" i="1" dirty="0" err="1"/>
              <a:t>compareTo</a:t>
            </a:r>
            <a:r>
              <a:rPr lang="en-US" altLang="en-US" sz="2400" i="1" dirty="0"/>
              <a:t>(Object))</a:t>
            </a:r>
          </a:p>
          <a:p>
            <a:pPr lvl="2"/>
            <a:r>
              <a:rPr lang="en-US" altLang="en-US" sz="2400" i="1" dirty="0"/>
              <a:t>Special order (Comparator, compare(Object, Object))</a:t>
            </a:r>
          </a:p>
        </p:txBody>
      </p:sp>
      <p:sp>
        <p:nvSpPr>
          <p:cNvPr id="5" name="Footer Placeholder 4">
            <a:extLst>
              <a:ext uri="{FF2B5EF4-FFF2-40B4-BE49-F238E27FC236}">
                <a16:creationId xmlns:a16="http://schemas.microsoft.com/office/drawing/2014/main" id="{6D7A310A-48E6-4BD3-BF69-6FBDE86CE8BF}"/>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54277" name="Slide Number Placeholder 5">
            <a:extLst>
              <a:ext uri="{FF2B5EF4-FFF2-40B4-BE49-F238E27FC236}">
                <a16:creationId xmlns:a16="http://schemas.microsoft.com/office/drawing/2014/main" id="{1BF63C7F-2302-4532-B72A-5926E38AF64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61F45AE-05E4-4B6E-B7D9-4C461B555746}" type="slidenum">
              <a:rPr lang="en-US" altLang="en-US" sz="2000">
                <a:solidFill>
                  <a:srgbClr val="FEFFFF"/>
                </a:solidFill>
              </a:rPr>
              <a:pPr algn="r"/>
              <a:t>17</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3B5A7FE8-53A6-48E8-8158-75CF8EC11C48}"/>
              </a:ext>
            </a:extLst>
          </p:cNvPr>
          <p:cNvSpPr>
            <a:spLocks noGrp="1"/>
          </p:cNvSpPr>
          <p:nvPr>
            <p:ph type="dt" sz="half" idx="10"/>
          </p:nvPr>
        </p:nvSpPr>
        <p:spPr/>
        <p:txBody>
          <a:bodyPr/>
          <a:lstStyle/>
          <a:p>
            <a:fld id="{109D8D96-9D74-4624-92A7-A05B174F8716}" type="datetime1">
              <a:rPr lang="tr-TR" smtClean="0"/>
              <a:t>8.12.2019</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2BAE-D0CD-4770-8058-411580F9F4EC}"/>
              </a:ext>
            </a:extLst>
          </p:cNvPr>
          <p:cNvSpPr>
            <a:spLocks noGrp="1"/>
          </p:cNvSpPr>
          <p:nvPr>
            <p:ph type="title"/>
          </p:nvPr>
        </p:nvSpPr>
        <p:spPr>
          <a:xfrm>
            <a:off x="2003426" y="623888"/>
            <a:ext cx="8054974" cy="1281112"/>
          </a:xfrm>
        </p:spPr>
        <p:txBody>
          <a:bodyPr rtlCol="0">
            <a:normAutofit fontScale="90000"/>
          </a:bodyPr>
          <a:lstStyle/>
          <a:p>
            <a:pPr fontAlgn="auto">
              <a:spcAft>
                <a:spcPts val="0"/>
              </a:spcAft>
              <a:defRPr/>
            </a:pPr>
            <a:r>
              <a:rPr lang="en-US" b="1" dirty="0">
                <a:solidFill>
                  <a:srgbClr val="444542"/>
                </a:solidFill>
                <a:latin typeface="PT Sans"/>
              </a:rPr>
              <a:t>When to use List, Set and Map in Java?</a:t>
            </a:r>
            <a:br>
              <a:rPr lang="en-US" b="1" dirty="0">
                <a:solidFill>
                  <a:srgbClr val="444542"/>
                </a:solidFill>
                <a:latin typeface="PT Sans"/>
              </a:rPr>
            </a:br>
            <a:endParaRPr lang="en-US" dirty="0">
              <a:solidFill>
                <a:schemeClr val="tx1">
                  <a:lumMod val="85000"/>
                  <a:lumOff val="15000"/>
                </a:schemeClr>
              </a:solidFill>
            </a:endParaRPr>
          </a:p>
        </p:txBody>
      </p:sp>
      <p:sp>
        <p:nvSpPr>
          <p:cNvPr id="55299" name="Slide Number Placeholder 5">
            <a:extLst>
              <a:ext uri="{FF2B5EF4-FFF2-40B4-BE49-F238E27FC236}">
                <a16:creationId xmlns:a16="http://schemas.microsoft.com/office/drawing/2014/main" id="{C5B2E54C-B6B8-48E4-856E-48973578EAD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784CA4DA-0F64-4656-8730-DDE740585428}" type="slidenum">
              <a:rPr lang="en-US" altLang="en-US" sz="2000">
                <a:solidFill>
                  <a:srgbClr val="FEFFFF"/>
                </a:solidFill>
              </a:rPr>
              <a:pPr algn="r"/>
              <a:t>18</a:t>
            </a:fld>
            <a:endParaRPr lang="en-US" altLang="en-US" sz="2000">
              <a:solidFill>
                <a:srgbClr val="FEFFFF"/>
              </a:solidFill>
            </a:endParaRPr>
          </a:p>
        </p:txBody>
      </p:sp>
      <p:sp>
        <p:nvSpPr>
          <p:cNvPr id="55300" name="Rectangle 6">
            <a:extLst>
              <a:ext uri="{FF2B5EF4-FFF2-40B4-BE49-F238E27FC236}">
                <a16:creationId xmlns:a16="http://schemas.microsoft.com/office/drawing/2014/main" id="{E32E1097-B081-4E30-B345-DB9897931254}"/>
              </a:ext>
            </a:extLst>
          </p:cNvPr>
          <p:cNvSpPr>
            <a:spLocks noChangeArrowheads="1"/>
          </p:cNvSpPr>
          <p:nvPr/>
        </p:nvSpPr>
        <p:spPr bwMode="auto">
          <a:xfrm>
            <a:off x="893380" y="1905000"/>
            <a:ext cx="10741572" cy="4154984"/>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wrap="square">
            <a:spAutoFit/>
          </a:bodyPr>
          <a:lstStyle>
            <a:lvl1pPr marL="457200" indent="-457200"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l">
              <a:buFontTx/>
              <a:buAutoNum type="arabicParenR"/>
            </a:pPr>
            <a:r>
              <a:rPr lang="en-US" altLang="tr-TR" sz="2400" dirty="0">
                <a:solidFill>
                  <a:srgbClr val="222426"/>
                </a:solidFill>
                <a:latin typeface="PT Sans"/>
              </a:rPr>
              <a:t>If there is a need of frequent search operations based on the index values </a:t>
            </a:r>
            <a:r>
              <a:rPr lang="en-US" altLang="tr-TR" sz="2400" dirty="0">
                <a:solidFill>
                  <a:srgbClr val="FF0000"/>
                </a:solidFill>
                <a:latin typeface="PT Sans"/>
              </a:rPr>
              <a:t>(random access) </a:t>
            </a:r>
            <a:r>
              <a:rPr lang="en-US" altLang="tr-TR" sz="2400" dirty="0">
                <a:solidFill>
                  <a:srgbClr val="222426"/>
                </a:solidFill>
                <a:latin typeface="PT Sans"/>
              </a:rPr>
              <a:t>then List (</a:t>
            </a:r>
            <a:r>
              <a:rPr lang="en-US" altLang="tr-TR" sz="2400" dirty="0" err="1">
                <a:solidFill>
                  <a:srgbClr val="222426"/>
                </a:solidFill>
                <a:latin typeface="PT Sans"/>
              </a:rPr>
              <a:t>ArrayList</a:t>
            </a:r>
            <a:r>
              <a:rPr lang="en-US" altLang="tr-TR" sz="2400" dirty="0">
                <a:solidFill>
                  <a:srgbClr val="222426"/>
                </a:solidFill>
                <a:latin typeface="PT Sans"/>
              </a:rPr>
              <a:t>) is a better choice.</a:t>
            </a:r>
          </a:p>
          <a:p>
            <a:pPr algn="l" eaLnBrk="1" hangingPunct="1">
              <a:buFontTx/>
              <a:buAutoNum type="arabicParenR"/>
            </a:pPr>
            <a:endParaRPr lang="en-US" altLang="tr-TR" sz="2400" dirty="0">
              <a:solidFill>
                <a:srgbClr val="222426"/>
              </a:solidFill>
              <a:latin typeface="PT Sans"/>
            </a:endParaRPr>
          </a:p>
          <a:p>
            <a:pPr algn="l" eaLnBrk="1" hangingPunct="1">
              <a:buFontTx/>
              <a:buAutoNum type="arabicParenR"/>
            </a:pPr>
            <a:r>
              <a:rPr lang="en-US" altLang="tr-TR" sz="2400" dirty="0">
                <a:solidFill>
                  <a:srgbClr val="222426"/>
                </a:solidFill>
                <a:latin typeface="PT Sans"/>
              </a:rPr>
              <a:t>If there is a need of maintaining the insertion order, then also the List is a preferred collection interface.</a:t>
            </a:r>
          </a:p>
          <a:p>
            <a:pPr algn="l" eaLnBrk="1" hangingPunct="1">
              <a:buFontTx/>
              <a:buAutoNum type="arabicParenR"/>
            </a:pPr>
            <a:endParaRPr lang="en-US" altLang="tr-TR" sz="2400" dirty="0">
              <a:solidFill>
                <a:srgbClr val="222426"/>
              </a:solidFill>
              <a:latin typeface="PT Sans"/>
            </a:endParaRPr>
          </a:p>
          <a:p>
            <a:pPr algn="l">
              <a:buFontTx/>
              <a:buAutoNum type="arabicParenR"/>
            </a:pPr>
            <a:r>
              <a:rPr lang="en-US" altLang="tr-TR" sz="2400" dirty="0">
                <a:solidFill>
                  <a:srgbClr val="222426"/>
                </a:solidFill>
                <a:latin typeface="PT Sans"/>
              </a:rPr>
              <a:t>If you </a:t>
            </a:r>
            <a:r>
              <a:rPr lang="en-US" altLang="tr-TR" sz="2400" dirty="0">
                <a:solidFill>
                  <a:srgbClr val="FF0000"/>
                </a:solidFill>
                <a:latin typeface="PT Sans"/>
              </a:rPr>
              <a:t>do not want to have duplicate </a:t>
            </a:r>
            <a:r>
              <a:rPr lang="en-US" altLang="tr-TR" sz="2400" dirty="0">
                <a:solidFill>
                  <a:srgbClr val="222426"/>
                </a:solidFill>
                <a:latin typeface="PT Sans"/>
              </a:rPr>
              <a:t>values in the database, then Set should be your first choice as all its classes do not allow duplicates.</a:t>
            </a:r>
          </a:p>
          <a:p>
            <a:pPr algn="l" eaLnBrk="1" hangingPunct="1">
              <a:buFontTx/>
              <a:buAutoNum type="arabicParenR"/>
            </a:pPr>
            <a:endParaRPr lang="en-US" altLang="tr-TR" sz="2400" dirty="0">
              <a:solidFill>
                <a:srgbClr val="222426"/>
              </a:solidFill>
              <a:latin typeface="PT Sans"/>
            </a:endParaRPr>
          </a:p>
          <a:p>
            <a:pPr algn="l" eaLnBrk="1" hangingPunct="1">
              <a:buFontTx/>
              <a:buAutoNum type="arabicParenR"/>
            </a:pPr>
            <a:r>
              <a:rPr lang="en-US" altLang="tr-TR" sz="2400" dirty="0">
                <a:solidFill>
                  <a:srgbClr val="222426"/>
                </a:solidFill>
                <a:latin typeface="PT Sans"/>
              </a:rPr>
              <a:t>If the requirement is to </a:t>
            </a:r>
            <a:r>
              <a:rPr lang="en-US" altLang="tr-TR" sz="2400" dirty="0">
                <a:solidFill>
                  <a:srgbClr val="FF0000"/>
                </a:solidFill>
                <a:latin typeface="PT Sans"/>
              </a:rPr>
              <a:t>have the key &amp; value mappings </a:t>
            </a:r>
            <a:r>
              <a:rPr lang="en-US" altLang="tr-TR" sz="2400" dirty="0">
                <a:solidFill>
                  <a:srgbClr val="222426"/>
                </a:solidFill>
                <a:latin typeface="PT Sans"/>
              </a:rPr>
              <a:t>in the database, then Map is your best bet.</a:t>
            </a:r>
          </a:p>
        </p:txBody>
      </p:sp>
      <p:sp>
        <p:nvSpPr>
          <p:cNvPr id="3" name="Date Placeholder 2">
            <a:extLst>
              <a:ext uri="{FF2B5EF4-FFF2-40B4-BE49-F238E27FC236}">
                <a16:creationId xmlns:a16="http://schemas.microsoft.com/office/drawing/2014/main" id="{F47BA0D7-F4EC-4A33-9A25-F0FF62CBF94C}"/>
              </a:ext>
            </a:extLst>
          </p:cNvPr>
          <p:cNvSpPr>
            <a:spLocks noGrp="1"/>
          </p:cNvSpPr>
          <p:nvPr>
            <p:ph type="dt" sz="half" idx="10"/>
          </p:nvPr>
        </p:nvSpPr>
        <p:spPr/>
        <p:txBody>
          <a:bodyPr/>
          <a:lstStyle/>
          <a:p>
            <a:fld id="{B9884C20-63D0-4707-9330-7BC8F666D609}" type="datetime1">
              <a:rPr lang="tr-TR" smtClean="0"/>
              <a:t>8.12.2019</a:t>
            </a:fld>
            <a:endParaRPr lang="tr-TR"/>
          </a:p>
        </p:txBody>
      </p:sp>
      <p:sp>
        <p:nvSpPr>
          <p:cNvPr id="4" name="Footer Placeholder 3">
            <a:extLst>
              <a:ext uri="{FF2B5EF4-FFF2-40B4-BE49-F238E27FC236}">
                <a16:creationId xmlns:a16="http://schemas.microsoft.com/office/drawing/2014/main" id="{8C74CAE1-974C-48E3-914B-0FCD6ED4B0A6}"/>
              </a:ext>
            </a:extLst>
          </p:cNvPr>
          <p:cNvSpPr>
            <a:spLocks noGrp="1"/>
          </p:cNvSpPr>
          <p:nvPr>
            <p:ph type="ftr" sz="quarter" idx="11"/>
          </p:nvPr>
        </p:nvSpPr>
        <p:spPr/>
        <p:txBody>
          <a:bodyPr/>
          <a:lstStyle/>
          <a:p>
            <a:r>
              <a:rPr lang="en-US"/>
              <a:t>Week 12 | OOP</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1F5D-7F51-4E7F-9388-39062DFA5625}"/>
              </a:ext>
            </a:extLst>
          </p:cNvPr>
          <p:cNvSpPr>
            <a:spLocks noGrp="1"/>
          </p:cNvSpPr>
          <p:nvPr>
            <p:ph type="title"/>
          </p:nvPr>
        </p:nvSpPr>
        <p:spPr/>
        <p:txBody>
          <a:bodyPr/>
          <a:lstStyle/>
          <a:p>
            <a:r>
              <a:rPr lang="en-US" dirty="0"/>
              <a:t>Choose the Right Java Collection</a:t>
            </a:r>
            <a:br>
              <a:rPr lang="en-US" dirty="0"/>
            </a:br>
            <a:endParaRPr lang="tr-TR" dirty="0"/>
          </a:p>
        </p:txBody>
      </p:sp>
      <p:pic>
        <p:nvPicPr>
          <p:cNvPr id="7" name="Content Placeholder 6" descr="A close up of a map&#10;&#10;Description automatically generated">
            <a:extLst>
              <a:ext uri="{FF2B5EF4-FFF2-40B4-BE49-F238E27FC236}">
                <a16:creationId xmlns:a16="http://schemas.microsoft.com/office/drawing/2014/main" id="{0F5EE508-6874-4A04-8625-F2D17C670516}"/>
              </a:ext>
            </a:extLst>
          </p:cNvPr>
          <p:cNvPicPr>
            <a:picLocks noGrp="1" noChangeAspect="1"/>
          </p:cNvPicPr>
          <p:nvPr>
            <p:ph idx="1"/>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1156358" y="1450729"/>
            <a:ext cx="9613470" cy="5134467"/>
          </a:xfrm>
        </p:spPr>
      </p:pic>
      <p:sp>
        <p:nvSpPr>
          <p:cNvPr id="4" name="Date Placeholder 3">
            <a:extLst>
              <a:ext uri="{FF2B5EF4-FFF2-40B4-BE49-F238E27FC236}">
                <a16:creationId xmlns:a16="http://schemas.microsoft.com/office/drawing/2014/main" id="{85A5BDB6-1FAE-46D3-9F35-A26292F79532}"/>
              </a:ext>
            </a:extLst>
          </p:cNvPr>
          <p:cNvSpPr>
            <a:spLocks noGrp="1"/>
          </p:cNvSpPr>
          <p:nvPr>
            <p:ph type="dt" sz="half" idx="10"/>
          </p:nvPr>
        </p:nvSpPr>
        <p:spPr/>
        <p:txBody>
          <a:bodyPr/>
          <a:lstStyle/>
          <a:p>
            <a:pPr>
              <a:defRPr/>
            </a:pPr>
            <a:fld id="{50C2A3F2-99D6-4320-8397-493F48E9E6DF}" type="datetime1">
              <a:rPr lang="tr-TR" altLang="en-US" smtClean="0"/>
              <a:t>8.12.2019</a:t>
            </a:fld>
            <a:endParaRPr lang="en-US" altLang="en-US"/>
          </a:p>
        </p:txBody>
      </p:sp>
      <p:sp>
        <p:nvSpPr>
          <p:cNvPr id="5" name="Slide Number Placeholder 4">
            <a:extLst>
              <a:ext uri="{FF2B5EF4-FFF2-40B4-BE49-F238E27FC236}">
                <a16:creationId xmlns:a16="http://schemas.microsoft.com/office/drawing/2014/main" id="{FF92EFD6-D3DA-43EC-BEB8-FCBC989DDC7E}"/>
              </a:ext>
            </a:extLst>
          </p:cNvPr>
          <p:cNvSpPr>
            <a:spLocks noGrp="1"/>
          </p:cNvSpPr>
          <p:nvPr>
            <p:ph type="sldNum" sz="quarter" idx="12"/>
          </p:nvPr>
        </p:nvSpPr>
        <p:spPr/>
        <p:txBody>
          <a:bodyPr/>
          <a:lstStyle/>
          <a:p>
            <a:pPr>
              <a:defRPr/>
            </a:pPr>
            <a:fld id="{9115712F-D343-49A9-B756-F7AB7EFD17A4}" type="slidenum">
              <a:rPr lang="en-US" altLang="en-US" smtClean="0"/>
              <a:pPr>
                <a:defRPr/>
              </a:pPr>
              <a:t>19</a:t>
            </a:fld>
            <a:endParaRPr lang="en-US" altLang="en-US"/>
          </a:p>
        </p:txBody>
      </p:sp>
      <p:sp>
        <p:nvSpPr>
          <p:cNvPr id="3" name="Footer Placeholder 2">
            <a:extLst>
              <a:ext uri="{FF2B5EF4-FFF2-40B4-BE49-F238E27FC236}">
                <a16:creationId xmlns:a16="http://schemas.microsoft.com/office/drawing/2014/main" id="{413694D4-8A8E-4F3E-8DBF-9255841F4DE2}"/>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425555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D517B0F-4B70-4AE7-84E7-CB98BDE742B3}"/>
              </a:ext>
            </a:extLst>
          </p:cNvPr>
          <p:cNvSpPr>
            <a:spLocks noGrp="1" noChangeArrowheads="1"/>
          </p:cNvSpPr>
          <p:nvPr>
            <p:ph type="title"/>
          </p:nvPr>
        </p:nvSpPr>
        <p:spPr>
          <a:xfrm>
            <a:off x="2270234" y="623888"/>
            <a:ext cx="7788166" cy="1281112"/>
          </a:xfrm>
        </p:spPr>
        <p:txBody>
          <a:bodyPr/>
          <a:lstStyle/>
          <a:p>
            <a:r>
              <a:rPr lang="en-US" altLang="en-US" dirty="0" err="1"/>
              <a:t>ArrayList</a:t>
            </a:r>
            <a:r>
              <a:rPr lang="en-US" altLang="en-US" dirty="0"/>
              <a:t> and LinkedList</a:t>
            </a:r>
          </a:p>
        </p:txBody>
      </p:sp>
      <p:sp>
        <p:nvSpPr>
          <p:cNvPr id="9" name="Footer Placeholder 4">
            <a:extLst>
              <a:ext uri="{FF2B5EF4-FFF2-40B4-BE49-F238E27FC236}">
                <a16:creationId xmlns:a16="http://schemas.microsoft.com/office/drawing/2014/main" id="{FF7AFFEA-5DB2-4F63-83EF-E256CC20D4E4}"/>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35844" name="Slide Number Placeholder 5">
            <a:extLst>
              <a:ext uri="{FF2B5EF4-FFF2-40B4-BE49-F238E27FC236}">
                <a16:creationId xmlns:a16="http://schemas.microsoft.com/office/drawing/2014/main" id="{E849984E-409E-400E-B2B0-14B8A7C0A4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9379C4A-1C71-4A74-9200-444F1F8E7A86}" type="slidenum">
              <a:rPr lang="en-US" altLang="en-US" sz="2000">
                <a:solidFill>
                  <a:srgbClr val="FEFFFF"/>
                </a:solidFill>
              </a:rPr>
              <a:pPr algn="r"/>
              <a:t>2</a:t>
            </a:fld>
            <a:endParaRPr lang="en-US" altLang="en-US" sz="2000">
              <a:solidFill>
                <a:srgbClr val="FEFFFF"/>
              </a:solidFill>
            </a:endParaRPr>
          </a:p>
        </p:txBody>
      </p:sp>
      <p:pic>
        <p:nvPicPr>
          <p:cNvPr id="10" name="Picture 3" descr="C:\finson\cp105d-www\lectures\8-UtilityClasses\TIJ-collections.gif">
            <a:extLst>
              <a:ext uri="{FF2B5EF4-FFF2-40B4-BE49-F238E27FC236}">
                <a16:creationId xmlns:a16="http://schemas.microsoft.com/office/drawing/2014/main" id="{17A8D38C-D1EF-46EC-A631-63A0D70F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F003A76A-DE93-4B67-BD6B-748D905478B3}"/>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828D8DBC-A144-4565-B73D-7EE97A13B5F8}"/>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3B3F6EDB-CEEC-434B-9514-CE8A45B92E67}"/>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1B8779AB-9A4D-4AA1-A41B-E5E78F72CB8D}"/>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14DC09B0-A0E2-4BD5-BE2E-D781CA8A627E}"/>
              </a:ext>
            </a:extLst>
          </p:cNvPr>
          <p:cNvSpPr>
            <a:spLocks noChangeArrowheads="1"/>
          </p:cNvSpPr>
          <p:nvPr/>
        </p:nvSpPr>
        <p:spPr bwMode="auto">
          <a:xfrm>
            <a:off x="1935126" y="4488312"/>
            <a:ext cx="1428063" cy="546143"/>
          </a:xfrm>
          <a:prstGeom prst="rect">
            <a:avLst/>
          </a:prstGeom>
          <a:noFill/>
          <a:ln w="38100">
            <a:solidFill>
              <a:srgbClr val="FF000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CB2DA84-2E3C-4FD8-88BD-BA6230CCC1C7}"/>
              </a:ext>
            </a:extLst>
          </p:cNvPr>
          <p:cNvSpPr>
            <a:spLocks noChangeArrowheads="1"/>
          </p:cNvSpPr>
          <p:nvPr/>
        </p:nvSpPr>
        <p:spPr bwMode="auto">
          <a:xfrm>
            <a:off x="3620816" y="4488312"/>
            <a:ext cx="1592316" cy="546143"/>
          </a:xfrm>
          <a:prstGeom prst="rect">
            <a:avLst/>
          </a:prstGeom>
          <a:noFill/>
          <a:ln w="38100">
            <a:solidFill>
              <a:srgbClr val="FF000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8" name="TextBox 17">
            <a:extLst>
              <a:ext uri="{FF2B5EF4-FFF2-40B4-BE49-F238E27FC236}">
                <a16:creationId xmlns:a16="http://schemas.microsoft.com/office/drawing/2014/main" id="{FEABB1C5-242A-4444-8EB1-17CA341C7088}"/>
              </a:ext>
            </a:extLst>
          </p:cNvPr>
          <p:cNvSpPr txBox="1"/>
          <p:nvPr/>
        </p:nvSpPr>
        <p:spPr>
          <a:xfrm>
            <a:off x="10980020" y="152400"/>
            <a:ext cx="104216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a:t>
            </a:r>
            <a:r>
              <a:rPr lang="en-US" dirty="0">
                <a:solidFill>
                  <a:prstClr val="white"/>
                </a:solidFill>
                <a:latin typeface="Calibri" panose="020F0502020204030204"/>
              </a:rPr>
              <a:t>11</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6767EF4E-02E6-47A5-AB49-9C1CC88149F9}"/>
              </a:ext>
            </a:extLst>
          </p:cNvPr>
          <p:cNvSpPr>
            <a:spLocks noGrp="1"/>
          </p:cNvSpPr>
          <p:nvPr>
            <p:ph type="dt" sz="half" idx="10"/>
          </p:nvPr>
        </p:nvSpPr>
        <p:spPr/>
        <p:txBody>
          <a:bodyPr/>
          <a:lstStyle/>
          <a:p>
            <a:fld id="{CD4ECCA3-11E4-4978-80C6-ADCE903F0618}" type="datetime1">
              <a:rPr lang="tr-TR" smtClean="0"/>
              <a:t>8.12.2019</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7A89-D292-4B46-A70C-949F61E945F4}"/>
              </a:ext>
            </a:extLst>
          </p:cNvPr>
          <p:cNvSpPr>
            <a:spLocks noGrp="1"/>
          </p:cNvSpPr>
          <p:nvPr>
            <p:ph type="title"/>
          </p:nvPr>
        </p:nvSpPr>
        <p:spPr/>
        <p:txBody>
          <a:bodyPr/>
          <a:lstStyle/>
          <a:p>
            <a:r>
              <a:rPr lang="en-US" dirty="0"/>
              <a:t>Use List</a:t>
            </a:r>
            <a:endParaRPr lang="tr-TR" dirty="0"/>
          </a:p>
        </p:txBody>
      </p:sp>
      <p:pic>
        <p:nvPicPr>
          <p:cNvPr id="7" name="Content Placeholder 6" descr="A close up of a map&#10;&#10;Description automatically generated">
            <a:extLst>
              <a:ext uri="{FF2B5EF4-FFF2-40B4-BE49-F238E27FC236}">
                <a16:creationId xmlns:a16="http://schemas.microsoft.com/office/drawing/2014/main" id="{31283C2D-0F2E-4B12-BC0E-2D05FA8868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995" t="41428" r="1388" b="839"/>
          <a:stretch/>
        </p:blipFill>
        <p:spPr bwMode="auto">
          <a:xfrm>
            <a:off x="4687613" y="157655"/>
            <a:ext cx="5276193" cy="670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E1641221-295B-4EBF-940C-A98B63889613}"/>
              </a:ext>
            </a:extLst>
          </p:cNvPr>
          <p:cNvSpPr>
            <a:spLocks noGrp="1"/>
          </p:cNvSpPr>
          <p:nvPr>
            <p:ph type="dt" sz="half" idx="10"/>
          </p:nvPr>
        </p:nvSpPr>
        <p:spPr/>
        <p:txBody>
          <a:bodyPr/>
          <a:lstStyle/>
          <a:p>
            <a:pPr>
              <a:defRPr/>
            </a:pPr>
            <a:fld id="{B866BB9A-5593-46BD-BE40-20DAE86DF898}" type="datetime1">
              <a:rPr lang="tr-TR" altLang="en-US" smtClean="0"/>
              <a:t>8.12.2019</a:t>
            </a:fld>
            <a:endParaRPr lang="en-US" altLang="en-US"/>
          </a:p>
        </p:txBody>
      </p:sp>
      <p:sp>
        <p:nvSpPr>
          <p:cNvPr id="5" name="Slide Number Placeholder 4">
            <a:extLst>
              <a:ext uri="{FF2B5EF4-FFF2-40B4-BE49-F238E27FC236}">
                <a16:creationId xmlns:a16="http://schemas.microsoft.com/office/drawing/2014/main" id="{2B50129D-8DA8-49D4-A929-336429299207}"/>
              </a:ext>
            </a:extLst>
          </p:cNvPr>
          <p:cNvSpPr>
            <a:spLocks noGrp="1"/>
          </p:cNvSpPr>
          <p:nvPr>
            <p:ph type="sldNum" sz="quarter" idx="12"/>
          </p:nvPr>
        </p:nvSpPr>
        <p:spPr/>
        <p:txBody>
          <a:bodyPr/>
          <a:lstStyle/>
          <a:p>
            <a:pPr>
              <a:defRPr/>
            </a:pPr>
            <a:fld id="{9115712F-D343-49A9-B756-F7AB7EFD17A4}" type="slidenum">
              <a:rPr lang="en-US" altLang="en-US" smtClean="0"/>
              <a:pPr>
                <a:defRPr/>
              </a:pPr>
              <a:t>20</a:t>
            </a:fld>
            <a:endParaRPr lang="en-US" altLang="en-US"/>
          </a:p>
        </p:txBody>
      </p:sp>
      <p:sp>
        <p:nvSpPr>
          <p:cNvPr id="6" name="Title 1">
            <a:extLst>
              <a:ext uri="{FF2B5EF4-FFF2-40B4-BE49-F238E27FC236}">
                <a16:creationId xmlns:a16="http://schemas.microsoft.com/office/drawing/2014/main" id="{CDCA6936-8F69-4B9B-85B7-847A10D08A48}"/>
              </a:ext>
            </a:extLst>
          </p:cNvPr>
          <p:cNvSpPr txBox="1">
            <a:spLocks/>
          </p:cNvSpPr>
          <p:nvPr/>
        </p:nvSpPr>
        <p:spPr bwMode="auto">
          <a:xfrm rot="16200000">
            <a:off x="-3681065" y="872763"/>
            <a:ext cx="8911687" cy="128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t>Choose the Right Java Collection</a:t>
            </a:r>
            <a:br>
              <a:rPr lang="en-US" sz="2800"/>
            </a:br>
            <a:endParaRPr lang="tr-TR" sz="2800" dirty="0"/>
          </a:p>
        </p:txBody>
      </p:sp>
      <p:sp>
        <p:nvSpPr>
          <p:cNvPr id="3" name="Footer Placeholder 2">
            <a:extLst>
              <a:ext uri="{FF2B5EF4-FFF2-40B4-BE49-F238E27FC236}">
                <a16:creationId xmlns:a16="http://schemas.microsoft.com/office/drawing/2014/main" id="{314B417C-9DA2-4D07-A350-A983110B70D6}"/>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1247012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99B44-6B85-4643-A646-D0CDB78ADAAB}"/>
              </a:ext>
            </a:extLst>
          </p:cNvPr>
          <p:cNvSpPr>
            <a:spLocks noGrp="1"/>
          </p:cNvSpPr>
          <p:nvPr>
            <p:ph type="title"/>
          </p:nvPr>
        </p:nvSpPr>
        <p:spPr/>
        <p:txBody>
          <a:bodyPr/>
          <a:lstStyle/>
          <a:p>
            <a:r>
              <a:rPr lang="en-US" dirty="0"/>
              <a:t>Use Set</a:t>
            </a:r>
            <a:endParaRPr lang="tr-TR" dirty="0"/>
          </a:p>
        </p:txBody>
      </p:sp>
      <p:pic>
        <p:nvPicPr>
          <p:cNvPr id="6" name="Content Placeholder 6" descr="A close up of a map&#10;&#10;Description automatically generated">
            <a:extLst>
              <a:ext uri="{FF2B5EF4-FFF2-40B4-BE49-F238E27FC236}">
                <a16:creationId xmlns:a16="http://schemas.microsoft.com/office/drawing/2014/main" id="{444406BA-A6DB-43D7-84E0-E575733BD9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365" r="1570" b="62903"/>
          <a:stretch/>
        </p:blipFill>
        <p:spPr>
          <a:xfrm>
            <a:off x="5265682" y="210207"/>
            <a:ext cx="4897822" cy="6290606"/>
          </a:xfrm>
        </p:spPr>
      </p:pic>
      <p:sp>
        <p:nvSpPr>
          <p:cNvPr id="4" name="Date Placeholder 3">
            <a:extLst>
              <a:ext uri="{FF2B5EF4-FFF2-40B4-BE49-F238E27FC236}">
                <a16:creationId xmlns:a16="http://schemas.microsoft.com/office/drawing/2014/main" id="{9156CA91-6DD5-4DA8-B932-E6128860045A}"/>
              </a:ext>
            </a:extLst>
          </p:cNvPr>
          <p:cNvSpPr>
            <a:spLocks noGrp="1"/>
          </p:cNvSpPr>
          <p:nvPr>
            <p:ph type="dt" sz="half" idx="10"/>
          </p:nvPr>
        </p:nvSpPr>
        <p:spPr/>
        <p:txBody>
          <a:bodyPr/>
          <a:lstStyle/>
          <a:p>
            <a:pPr>
              <a:defRPr/>
            </a:pPr>
            <a:fld id="{125C8489-BC2D-4D18-848B-A955CDFA1C25}" type="datetime1">
              <a:rPr lang="tr-TR" altLang="en-US" smtClean="0"/>
              <a:t>8.12.2019</a:t>
            </a:fld>
            <a:endParaRPr lang="en-US" altLang="en-US"/>
          </a:p>
        </p:txBody>
      </p:sp>
      <p:sp>
        <p:nvSpPr>
          <p:cNvPr id="5" name="Slide Number Placeholder 4">
            <a:extLst>
              <a:ext uri="{FF2B5EF4-FFF2-40B4-BE49-F238E27FC236}">
                <a16:creationId xmlns:a16="http://schemas.microsoft.com/office/drawing/2014/main" id="{5AF30384-D56A-4617-82D9-B788F878A72C}"/>
              </a:ext>
            </a:extLst>
          </p:cNvPr>
          <p:cNvSpPr>
            <a:spLocks noGrp="1"/>
          </p:cNvSpPr>
          <p:nvPr>
            <p:ph type="sldNum" sz="quarter" idx="12"/>
          </p:nvPr>
        </p:nvSpPr>
        <p:spPr/>
        <p:txBody>
          <a:bodyPr/>
          <a:lstStyle/>
          <a:p>
            <a:pPr>
              <a:defRPr/>
            </a:pPr>
            <a:fld id="{9115712F-D343-49A9-B756-F7AB7EFD17A4}" type="slidenum">
              <a:rPr lang="en-US" altLang="en-US" smtClean="0"/>
              <a:pPr>
                <a:defRPr/>
              </a:pPr>
              <a:t>21</a:t>
            </a:fld>
            <a:endParaRPr lang="en-US" altLang="en-US"/>
          </a:p>
        </p:txBody>
      </p:sp>
      <p:sp>
        <p:nvSpPr>
          <p:cNvPr id="3" name="Footer Placeholder 2">
            <a:extLst>
              <a:ext uri="{FF2B5EF4-FFF2-40B4-BE49-F238E27FC236}">
                <a16:creationId xmlns:a16="http://schemas.microsoft.com/office/drawing/2014/main" id="{8F3D43F0-CAB7-4116-9E6A-D78AE4962551}"/>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105580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9F0E-A5EE-42F1-97B6-6E3614E34F9C}"/>
              </a:ext>
            </a:extLst>
          </p:cNvPr>
          <p:cNvSpPr>
            <a:spLocks noGrp="1"/>
          </p:cNvSpPr>
          <p:nvPr>
            <p:ph type="title"/>
          </p:nvPr>
        </p:nvSpPr>
        <p:spPr/>
        <p:txBody>
          <a:bodyPr/>
          <a:lstStyle/>
          <a:p>
            <a:r>
              <a:rPr lang="en-US" dirty="0"/>
              <a:t>Use Map</a:t>
            </a:r>
            <a:endParaRPr lang="tr-TR" dirty="0"/>
          </a:p>
        </p:txBody>
      </p:sp>
      <p:pic>
        <p:nvPicPr>
          <p:cNvPr id="6" name="Content Placeholder 6" descr="A close up of a map&#10;&#10;Description automatically generated">
            <a:extLst>
              <a:ext uri="{FF2B5EF4-FFF2-40B4-BE49-F238E27FC236}">
                <a16:creationId xmlns:a16="http://schemas.microsoft.com/office/drawing/2014/main" id="{E7021436-A63E-4856-A384-763FD46BD3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1948" r="64414" b="2942"/>
          <a:stretch/>
        </p:blipFill>
        <p:spPr bwMode="auto">
          <a:xfrm>
            <a:off x="4695422" y="388718"/>
            <a:ext cx="5415530" cy="63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D5A2D6A4-C8D0-4F20-B68D-5AEAEE706F3D}"/>
              </a:ext>
            </a:extLst>
          </p:cNvPr>
          <p:cNvSpPr>
            <a:spLocks noGrp="1"/>
          </p:cNvSpPr>
          <p:nvPr>
            <p:ph type="dt" sz="half" idx="10"/>
          </p:nvPr>
        </p:nvSpPr>
        <p:spPr/>
        <p:txBody>
          <a:bodyPr/>
          <a:lstStyle/>
          <a:p>
            <a:pPr>
              <a:defRPr/>
            </a:pPr>
            <a:fld id="{7348901C-DA5C-4686-BADC-853A50DEC960}" type="datetime1">
              <a:rPr lang="tr-TR" altLang="en-US" smtClean="0"/>
              <a:t>8.12.2019</a:t>
            </a:fld>
            <a:endParaRPr lang="en-US" altLang="en-US"/>
          </a:p>
        </p:txBody>
      </p:sp>
      <p:sp>
        <p:nvSpPr>
          <p:cNvPr id="5" name="Slide Number Placeholder 4">
            <a:extLst>
              <a:ext uri="{FF2B5EF4-FFF2-40B4-BE49-F238E27FC236}">
                <a16:creationId xmlns:a16="http://schemas.microsoft.com/office/drawing/2014/main" id="{C8A30711-F028-4E0A-B291-5D31ADAFC498}"/>
              </a:ext>
            </a:extLst>
          </p:cNvPr>
          <p:cNvSpPr>
            <a:spLocks noGrp="1"/>
          </p:cNvSpPr>
          <p:nvPr>
            <p:ph type="sldNum" sz="quarter" idx="12"/>
          </p:nvPr>
        </p:nvSpPr>
        <p:spPr/>
        <p:txBody>
          <a:bodyPr/>
          <a:lstStyle/>
          <a:p>
            <a:pPr>
              <a:defRPr/>
            </a:pPr>
            <a:fld id="{9115712F-D343-49A9-B756-F7AB7EFD17A4}" type="slidenum">
              <a:rPr lang="en-US" altLang="en-US" smtClean="0"/>
              <a:pPr>
                <a:defRPr/>
              </a:pPr>
              <a:t>22</a:t>
            </a:fld>
            <a:endParaRPr lang="en-US" altLang="en-US"/>
          </a:p>
        </p:txBody>
      </p:sp>
      <p:sp>
        <p:nvSpPr>
          <p:cNvPr id="3" name="Footer Placeholder 2">
            <a:extLst>
              <a:ext uri="{FF2B5EF4-FFF2-40B4-BE49-F238E27FC236}">
                <a16:creationId xmlns:a16="http://schemas.microsoft.com/office/drawing/2014/main" id="{6757545C-5A3F-446E-9B9F-874AFF4C1932}"/>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5956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17AE-F81F-4741-95E5-1D8AC42F01E8}"/>
              </a:ext>
            </a:extLst>
          </p:cNvPr>
          <p:cNvSpPr>
            <a:spLocks noGrp="1"/>
          </p:cNvSpPr>
          <p:nvPr>
            <p:ph type="title"/>
          </p:nvPr>
        </p:nvSpPr>
        <p:spPr/>
        <p:txBody>
          <a:bodyPr/>
          <a:lstStyle/>
          <a:p>
            <a:r>
              <a:rPr lang="en-US" dirty="0"/>
              <a:t>Comparing objects </a:t>
            </a:r>
            <a:endParaRPr lang="tr-TR" dirty="0"/>
          </a:p>
        </p:txBody>
      </p:sp>
      <p:sp>
        <p:nvSpPr>
          <p:cNvPr id="3" name="Content Placeholder 2">
            <a:extLst>
              <a:ext uri="{FF2B5EF4-FFF2-40B4-BE49-F238E27FC236}">
                <a16:creationId xmlns:a16="http://schemas.microsoft.com/office/drawing/2014/main" id="{8739120E-49C8-4603-8EE9-34331D0A2DB7}"/>
              </a:ext>
            </a:extLst>
          </p:cNvPr>
          <p:cNvSpPr>
            <a:spLocks noGrp="1"/>
          </p:cNvSpPr>
          <p:nvPr>
            <p:ph idx="1"/>
          </p:nvPr>
        </p:nvSpPr>
        <p:spPr/>
        <p:txBody>
          <a:bodyPr/>
          <a:lstStyle/>
          <a:p>
            <a:r>
              <a:rPr lang="en-US" sz="2400" dirty="0"/>
              <a:t>The == operator can be used to check if two object references point to the same object.</a:t>
            </a:r>
          </a:p>
          <a:p>
            <a:pPr marL="0" indent="0">
              <a:buNone/>
            </a:pPr>
            <a:r>
              <a:rPr lang="en-US" sz="2000" dirty="0">
                <a:latin typeface="Consolas" panose="020B0609020204030204" pitchFamily="49" charset="0"/>
              </a:rPr>
              <a:t>if (objRef1 == objRef2) {</a:t>
            </a:r>
          </a:p>
          <a:p>
            <a:pPr marL="0" indent="0">
              <a:buNone/>
            </a:pPr>
            <a:r>
              <a:rPr lang="en-US" sz="2000" dirty="0">
                <a:latin typeface="Consolas" panose="020B0609020204030204" pitchFamily="49" charset="0"/>
              </a:rPr>
              <a:t>    // The two object references point to the same object</a:t>
            </a:r>
          </a:p>
          <a:p>
            <a:pPr marL="0" indent="0">
              <a:buNone/>
            </a:pPr>
            <a:r>
              <a:rPr lang="en-US" sz="2000" dirty="0">
                <a:latin typeface="Consolas" panose="020B0609020204030204" pitchFamily="49" charset="0"/>
              </a:rPr>
              <a:t>}</a:t>
            </a:r>
          </a:p>
          <a:p>
            <a:r>
              <a:rPr lang="en-US" sz="2400" dirty="0"/>
              <a:t>To be able to compare two Java objects of the same class the </a:t>
            </a:r>
            <a:r>
              <a:rPr lang="en-US" sz="2400" dirty="0" err="1"/>
              <a:t>boolean</a:t>
            </a:r>
            <a:r>
              <a:rPr lang="en-US" sz="2400" dirty="0"/>
              <a:t> </a:t>
            </a:r>
            <a:r>
              <a:rPr lang="en-US" sz="2400" b="1" dirty="0"/>
              <a:t>equals(Object obj) </a:t>
            </a:r>
            <a:r>
              <a:rPr lang="en-US" sz="2400" dirty="0"/>
              <a:t>method must be overridden and implemented by the class.</a:t>
            </a:r>
          </a:p>
          <a:p>
            <a:endParaRPr lang="en-US" sz="2400" dirty="0"/>
          </a:p>
          <a:p>
            <a:r>
              <a:rPr lang="en-US" sz="2400" dirty="0"/>
              <a:t>The implementor decides which values must be equal to consider two objects to be equal. For example in the below class, the name and the address must be equal but not the description.</a:t>
            </a:r>
          </a:p>
          <a:p>
            <a:endParaRPr lang="tr-TR" dirty="0"/>
          </a:p>
        </p:txBody>
      </p:sp>
      <p:sp>
        <p:nvSpPr>
          <p:cNvPr id="4" name="Date Placeholder 3">
            <a:extLst>
              <a:ext uri="{FF2B5EF4-FFF2-40B4-BE49-F238E27FC236}">
                <a16:creationId xmlns:a16="http://schemas.microsoft.com/office/drawing/2014/main" id="{FA6FD7E2-A2C1-477F-97E5-9E40E5F8ED4B}"/>
              </a:ext>
            </a:extLst>
          </p:cNvPr>
          <p:cNvSpPr>
            <a:spLocks noGrp="1"/>
          </p:cNvSpPr>
          <p:nvPr>
            <p:ph type="dt" sz="half" idx="10"/>
          </p:nvPr>
        </p:nvSpPr>
        <p:spPr/>
        <p:txBody>
          <a:bodyPr/>
          <a:lstStyle/>
          <a:p>
            <a:fld id="{3A66F791-0A1A-4D54-8B62-D2D68030A7BB}" type="datetime1">
              <a:rPr lang="tr-TR" smtClean="0"/>
              <a:t>8.12.2019</a:t>
            </a:fld>
            <a:endParaRPr lang="tr-TR"/>
          </a:p>
        </p:txBody>
      </p:sp>
      <p:sp>
        <p:nvSpPr>
          <p:cNvPr id="5" name="Footer Placeholder 4">
            <a:extLst>
              <a:ext uri="{FF2B5EF4-FFF2-40B4-BE49-F238E27FC236}">
                <a16:creationId xmlns:a16="http://schemas.microsoft.com/office/drawing/2014/main" id="{91235E34-D974-4DF7-A5E1-4AF799B93AF6}"/>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618BA653-836D-47A2-AE25-8F5E6BA96E84}"/>
              </a:ext>
            </a:extLst>
          </p:cNvPr>
          <p:cNvSpPr>
            <a:spLocks noGrp="1"/>
          </p:cNvSpPr>
          <p:nvPr>
            <p:ph type="sldNum" sz="quarter" idx="12"/>
          </p:nvPr>
        </p:nvSpPr>
        <p:spPr/>
        <p:txBody>
          <a:bodyPr/>
          <a:lstStyle/>
          <a:p>
            <a:fld id="{5D33A2AC-E931-446A-BA8B-B5F1C9814917}" type="slidenum">
              <a:rPr lang="tr-TR" smtClean="0"/>
              <a:t>23</a:t>
            </a:fld>
            <a:endParaRPr lang="tr-TR"/>
          </a:p>
        </p:txBody>
      </p:sp>
    </p:spTree>
    <p:extLst>
      <p:ext uri="{BB962C8B-B14F-4D97-AF65-F5344CB8AC3E}">
        <p14:creationId xmlns:p14="http://schemas.microsoft.com/office/powerpoint/2010/main" val="222870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9810-2311-43D3-992C-E710F95D7A9F}"/>
              </a:ext>
            </a:extLst>
          </p:cNvPr>
          <p:cNvSpPr>
            <a:spLocks noGrp="1"/>
          </p:cNvSpPr>
          <p:nvPr>
            <p:ph type="title"/>
          </p:nvPr>
        </p:nvSpPr>
        <p:spPr/>
        <p:txBody>
          <a:bodyPr/>
          <a:lstStyle/>
          <a:p>
            <a:r>
              <a:rPr lang="en-US" dirty="0"/>
              <a:t>Example</a:t>
            </a:r>
            <a:endParaRPr lang="tr-TR" dirty="0"/>
          </a:p>
        </p:txBody>
      </p:sp>
      <p:sp>
        <p:nvSpPr>
          <p:cNvPr id="3" name="Content Placeholder 2">
            <a:extLst>
              <a:ext uri="{FF2B5EF4-FFF2-40B4-BE49-F238E27FC236}">
                <a16:creationId xmlns:a16="http://schemas.microsoft.com/office/drawing/2014/main" id="{0BE7DFE0-A4F4-435C-8B3A-52361354E4FB}"/>
              </a:ext>
            </a:extLst>
          </p:cNvPr>
          <p:cNvSpPr>
            <a:spLocks noGrp="1"/>
          </p:cNvSpPr>
          <p:nvPr>
            <p:ph idx="1"/>
          </p:nvPr>
        </p:nvSpPr>
        <p:spPr>
          <a:xfrm>
            <a:off x="674570" y="1517617"/>
            <a:ext cx="10904622" cy="4344168"/>
          </a:xfrm>
        </p:spPr>
        <p:txBody>
          <a:bodyPr>
            <a:noAutofit/>
          </a:bodyPr>
          <a:lstStyle/>
          <a:p>
            <a:pPr marL="0" indent="0">
              <a:lnSpc>
                <a:spcPct val="50000"/>
              </a:lnSpc>
              <a:buNone/>
            </a:pPr>
            <a:r>
              <a:rPr lang="tr-TR" sz="1600" dirty="0">
                <a:latin typeface="Consolas" panose="020B0609020204030204" pitchFamily="49" charset="0"/>
              </a:rPr>
              <a:t>class </a:t>
            </a:r>
            <a:r>
              <a:rPr lang="en-US" sz="1600" dirty="0">
                <a:latin typeface="Consolas" panose="020B0609020204030204" pitchFamily="49" charset="0"/>
              </a:rPr>
              <a:t>Worker</a:t>
            </a:r>
            <a:r>
              <a:rPr lang="tr-TR" sz="1600" dirty="0">
                <a:latin typeface="Consolas" panose="020B0609020204030204" pitchFamily="49" charset="0"/>
              </a:rPr>
              <a:t> {</a:t>
            </a:r>
          </a:p>
          <a:p>
            <a:pPr marL="0" indent="0">
              <a:lnSpc>
                <a:spcPct val="50000"/>
              </a:lnSpc>
              <a:buNone/>
            </a:pPr>
            <a:r>
              <a:rPr lang="tr-TR" sz="1600" dirty="0">
                <a:latin typeface="Consolas" panose="020B0609020204030204" pitchFamily="49" charset="0"/>
              </a:rPr>
              <a:t>        private String name;</a:t>
            </a:r>
          </a:p>
          <a:p>
            <a:pPr marL="0" indent="0">
              <a:lnSpc>
                <a:spcPct val="50000"/>
              </a:lnSpc>
              <a:buNone/>
            </a:pPr>
            <a:r>
              <a:rPr lang="tr-TR" sz="1600" dirty="0">
                <a:latin typeface="Consolas" panose="020B0609020204030204" pitchFamily="49" charset="0"/>
              </a:rPr>
              <a:t>        private int age;</a:t>
            </a:r>
          </a:p>
          <a:p>
            <a:pPr marL="0" indent="0">
              <a:lnSpc>
                <a:spcPct val="50000"/>
              </a:lnSpc>
              <a:buNone/>
            </a:pPr>
            <a:r>
              <a:rPr lang="tr-TR" sz="1600" dirty="0">
                <a:latin typeface="Consolas" panose="020B0609020204030204" pitchFamily="49" charset="0"/>
              </a:rPr>
              <a:t>        private int weight;</a:t>
            </a:r>
            <a:endParaRPr lang="en-US" sz="1600" dirty="0">
              <a:latin typeface="Consolas" panose="020B0609020204030204" pitchFamily="49" charset="0"/>
            </a:endParaRPr>
          </a:p>
          <a:p>
            <a:pPr marL="0" indent="0">
              <a:lnSpc>
                <a:spcPct val="50000"/>
              </a:lnSpc>
              <a:buNone/>
            </a:pPr>
            <a:endParaRPr lang="tr-TR" sz="1600" dirty="0">
              <a:latin typeface="Consolas" panose="020B0609020204030204" pitchFamily="49" charset="0"/>
            </a:endParaRPr>
          </a:p>
          <a:p>
            <a:pPr marL="0" indent="0">
              <a:lnSpc>
                <a:spcPct val="50000"/>
              </a:lnSpc>
              <a:buNone/>
            </a:pPr>
            <a:r>
              <a:rPr lang="tr-TR" sz="1600" dirty="0">
                <a:latin typeface="Consolas" panose="020B0609020204030204" pitchFamily="49" charset="0"/>
              </a:rPr>
              <a:t>        public </a:t>
            </a:r>
            <a:r>
              <a:rPr lang="en-US" sz="1600" dirty="0">
                <a:latin typeface="Consolas" panose="020B0609020204030204" pitchFamily="49" charset="0"/>
              </a:rPr>
              <a:t>Worker</a:t>
            </a:r>
            <a:r>
              <a:rPr lang="tr-TR" sz="1600" dirty="0">
                <a:latin typeface="Consolas" panose="020B0609020204030204" pitchFamily="49" charset="0"/>
              </a:rPr>
              <a:t>(String name, int age, int weight) {</a:t>
            </a:r>
          </a:p>
          <a:p>
            <a:pPr marL="0" indent="0">
              <a:lnSpc>
                <a:spcPct val="50000"/>
              </a:lnSpc>
              <a:buNone/>
            </a:pPr>
            <a:r>
              <a:rPr lang="tr-TR" sz="1600" dirty="0">
                <a:latin typeface="Consolas" panose="020B0609020204030204" pitchFamily="49" charset="0"/>
              </a:rPr>
              <a:t>            this.name = name;</a:t>
            </a:r>
          </a:p>
          <a:p>
            <a:pPr marL="0" indent="0">
              <a:lnSpc>
                <a:spcPct val="50000"/>
              </a:lnSpc>
              <a:buNone/>
            </a:pPr>
            <a:r>
              <a:rPr lang="tr-TR" sz="1600" dirty="0">
                <a:latin typeface="Consolas" panose="020B0609020204030204" pitchFamily="49" charset="0"/>
              </a:rPr>
              <a:t>            this.age = age;</a:t>
            </a:r>
          </a:p>
          <a:p>
            <a:pPr marL="0" indent="0">
              <a:lnSpc>
                <a:spcPct val="50000"/>
              </a:lnSpc>
              <a:buNone/>
            </a:pPr>
            <a:r>
              <a:rPr lang="tr-TR" sz="1600" dirty="0">
                <a:latin typeface="Consolas" panose="020B0609020204030204" pitchFamily="49" charset="0"/>
              </a:rPr>
              <a:t>            this.weight = weight;</a:t>
            </a:r>
          </a:p>
          <a:p>
            <a:pPr marL="0" indent="0">
              <a:lnSpc>
                <a:spcPct val="50000"/>
              </a:lnSpc>
              <a:buNone/>
            </a:pPr>
            <a:r>
              <a:rPr lang="tr-TR" sz="1600" dirty="0">
                <a:latin typeface="Consolas" panose="020B0609020204030204" pitchFamily="49" charset="0"/>
              </a:rPr>
              <a:t>        }</a:t>
            </a:r>
          </a:p>
          <a:p>
            <a:pPr marL="0" indent="0">
              <a:lnSpc>
                <a:spcPct val="50000"/>
              </a:lnSpc>
              <a:buNone/>
            </a:pPr>
            <a:endParaRPr lang="tr-TR" sz="1600" dirty="0">
              <a:latin typeface="Consolas" panose="020B0609020204030204" pitchFamily="49" charset="0"/>
            </a:endParaRPr>
          </a:p>
          <a:p>
            <a:pPr marL="0" indent="0">
              <a:lnSpc>
                <a:spcPct val="50000"/>
              </a:lnSpc>
              <a:buNone/>
            </a:pPr>
            <a:r>
              <a:rPr lang="tr-TR" sz="1600" dirty="0">
                <a:latin typeface="Consolas" panose="020B0609020204030204" pitchFamily="49" charset="0"/>
              </a:rPr>
              <a:t>        @Override</a:t>
            </a:r>
          </a:p>
          <a:p>
            <a:pPr marL="0" indent="0">
              <a:lnSpc>
                <a:spcPct val="50000"/>
              </a:lnSpc>
              <a:buNone/>
            </a:pPr>
            <a:r>
              <a:rPr lang="tr-TR" sz="1600" dirty="0">
                <a:latin typeface="Consolas" panose="020B0609020204030204" pitchFamily="49" charset="0"/>
              </a:rPr>
              <a:t>        public boolean equals(Object o) {</a:t>
            </a:r>
          </a:p>
          <a:p>
            <a:pPr marL="0" indent="0">
              <a:lnSpc>
                <a:spcPct val="50000"/>
              </a:lnSpc>
              <a:buNone/>
            </a:pPr>
            <a:r>
              <a:rPr lang="tr-TR" sz="1600" dirty="0">
                <a:latin typeface="Consolas" panose="020B0609020204030204" pitchFamily="49" charset="0"/>
              </a:rPr>
              <a:t>            if (this == o) return true;     </a:t>
            </a:r>
            <a:endParaRPr lang="en-US" sz="1600" dirty="0">
              <a:latin typeface="Consolas" panose="020B0609020204030204" pitchFamily="49" charset="0"/>
            </a:endParaRPr>
          </a:p>
          <a:p>
            <a:pPr marL="0" indent="0">
              <a:lnSpc>
                <a:spcPct val="50000"/>
              </a:lnSpc>
              <a:buNone/>
            </a:pPr>
            <a:r>
              <a:rPr lang="en-US" sz="1600" dirty="0">
                <a:latin typeface="Consolas" panose="020B0609020204030204" pitchFamily="49" charset="0"/>
              </a:rPr>
              <a:t>	    </a:t>
            </a:r>
            <a:r>
              <a:rPr lang="tr-TR" sz="1600" dirty="0">
                <a:latin typeface="Consolas" panose="020B0609020204030204" pitchFamily="49" charset="0"/>
              </a:rPr>
              <a:t>if (o == null || getClass() != o.getClass()) return false; </a:t>
            </a:r>
            <a:r>
              <a:rPr lang="en-US" sz="1600" dirty="0">
                <a:latin typeface="Consolas" panose="020B0609020204030204" pitchFamily="49" charset="0"/>
              </a:rPr>
              <a:t>         </a:t>
            </a:r>
          </a:p>
          <a:p>
            <a:pPr marL="0" indent="0">
              <a:lnSpc>
                <a:spcPct val="50000"/>
              </a:lnSpc>
              <a:buNone/>
            </a:pPr>
            <a:r>
              <a:rPr lang="en-US" sz="1600" dirty="0">
                <a:latin typeface="Consolas" panose="020B0609020204030204" pitchFamily="49" charset="0"/>
              </a:rPr>
              <a:t>	     Worker</a:t>
            </a:r>
            <a:r>
              <a:rPr lang="tr-TR" sz="1600" dirty="0">
                <a:latin typeface="Consolas" panose="020B0609020204030204" pitchFamily="49" charset="0"/>
              </a:rPr>
              <a:t> </a:t>
            </a:r>
            <a:r>
              <a:rPr lang="en-US" sz="1600" dirty="0">
                <a:latin typeface="Consolas" panose="020B0609020204030204" pitchFamily="49" charset="0"/>
              </a:rPr>
              <a:t>worker</a:t>
            </a:r>
            <a:r>
              <a:rPr lang="tr-TR" sz="1600" dirty="0">
                <a:latin typeface="Consolas" panose="020B0609020204030204" pitchFamily="49" charset="0"/>
              </a:rPr>
              <a:t> = (</a:t>
            </a:r>
            <a:r>
              <a:rPr lang="en-US" sz="1600" dirty="0">
                <a:latin typeface="Consolas" panose="020B0609020204030204" pitchFamily="49" charset="0"/>
              </a:rPr>
              <a:t>Worker</a:t>
            </a:r>
            <a:r>
              <a:rPr lang="tr-TR" sz="1600" dirty="0">
                <a:latin typeface="Consolas" panose="020B0609020204030204" pitchFamily="49" charset="0"/>
              </a:rPr>
              <a:t>) o;</a:t>
            </a:r>
          </a:p>
          <a:p>
            <a:pPr marL="0" indent="0">
              <a:lnSpc>
                <a:spcPct val="50000"/>
              </a:lnSpc>
              <a:buNone/>
            </a:pPr>
            <a:r>
              <a:rPr lang="tr-TR" sz="1600" dirty="0">
                <a:latin typeface="Consolas" panose="020B0609020204030204" pitchFamily="49" charset="0"/>
              </a:rPr>
              <a:t>            </a:t>
            </a:r>
            <a:r>
              <a:rPr lang="en-US" sz="1600" dirty="0">
                <a:latin typeface="Consolas" panose="020B0609020204030204" pitchFamily="49" charset="0"/>
              </a:rPr>
              <a:t> </a:t>
            </a:r>
            <a:r>
              <a:rPr lang="tr-TR" sz="1600" dirty="0">
                <a:latin typeface="Consolas" panose="020B0609020204030204" pitchFamily="49" charset="0"/>
              </a:rPr>
              <a:t>return age == </a:t>
            </a:r>
            <a:r>
              <a:rPr lang="en-US" sz="1600" dirty="0">
                <a:latin typeface="Consolas" panose="020B0609020204030204" pitchFamily="49" charset="0"/>
              </a:rPr>
              <a:t>worker</a:t>
            </a:r>
            <a:r>
              <a:rPr lang="tr-TR" sz="1600" dirty="0">
                <a:latin typeface="Consolas" panose="020B0609020204030204" pitchFamily="49" charset="0"/>
              </a:rPr>
              <a:t>.age &amp;&amp;</a:t>
            </a:r>
            <a:r>
              <a:rPr lang="en-US" sz="1600" dirty="0">
                <a:latin typeface="Consolas" panose="020B0609020204030204" pitchFamily="49" charset="0"/>
              </a:rPr>
              <a:t> </a:t>
            </a:r>
            <a:r>
              <a:rPr lang="tr-TR" sz="1600" dirty="0">
                <a:latin typeface="Consolas" panose="020B0609020204030204" pitchFamily="49" charset="0"/>
              </a:rPr>
              <a:t>weight == </a:t>
            </a:r>
            <a:r>
              <a:rPr lang="en-US" sz="1600" dirty="0">
                <a:latin typeface="Consolas" panose="020B0609020204030204" pitchFamily="49" charset="0"/>
              </a:rPr>
              <a:t>worker</a:t>
            </a:r>
            <a:r>
              <a:rPr lang="tr-TR" sz="1600" dirty="0">
                <a:latin typeface="Consolas" panose="020B0609020204030204" pitchFamily="49" charset="0"/>
              </a:rPr>
              <a:t>.weight &amp;&amp;</a:t>
            </a:r>
            <a:r>
              <a:rPr lang="en-US" sz="1600" dirty="0">
                <a:latin typeface="Consolas" panose="020B0609020204030204" pitchFamily="49" charset="0"/>
              </a:rPr>
              <a:t> </a:t>
            </a:r>
            <a:r>
              <a:rPr lang="tr-TR" sz="1600" dirty="0">
                <a:latin typeface="Consolas" panose="020B0609020204030204" pitchFamily="49" charset="0"/>
              </a:rPr>
              <a:t>name.equals(</a:t>
            </a:r>
            <a:r>
              <a:rPr lang="en-US" sz="1600" dirty="0">
                <a:latin typeface="Consolas" panose="020B0609020204030204" pitchFamily="49" charset="0"/>
              </a:rPr>
              <a:t>worker</a:t>
            </a:r>
            <a:r>
              <a:rPr lang="tr-TR" sz="1600" dirty="0">
                <a:latin typeface="Consolas" panose="020B0609020204030204" pitchFamily="49" charset="0"/>
              </a:rPr>
              <a:t>.name);</a:t>
            </a:r>
          </a:p>
          <a:p>
            <a:pPr marL="0" indent="0">
              <a:lnSpc>
                <a:spcPct val="50000"/>
              </a:lnSpc>
              <a:buNone/>
            </a:pPr>
            <a:r>
              <a:rPr lang="tr-TR" sz="1600" dirty="0">
                <a:latin typeface="Consolas" panose="020B0609020204030204" pitchFamily="49" charset="0"/>
              </a:rPr>
              <a:t>        }</a:t>
            </a:r>
          </a:p>
          <a:p>
            <a:pPr marL="0" indent="0">
              <a:lnSpc>
                <a:spcPct val="50000"/>
              </a:lnSpc>
              <a:buNone/>
            </a:pPr>
            <a:r>
              <a:rPr lang="tr-TR" sz="1600" dirty="0">
                <a:latin typeface="Consolas" panose="020B0609020204030204" pitchFamily="49" charset="0"/>
              </a:rPr>
              <a:t>    }</a:t>
            </a:r>
          </a:p>
        </p:txBody>
      </p:sp>
      <p:sp>
        <p:nvSpPr>
          <p:cNvPr id="4" name="Date Placeholder 3">
            <a:extLst>
              <a:ext uri="{FF2B5EF4-FFF2-40B4-BE49-F238E27FC236}">
                <a16:creationId xmlns:a16="http://schemas.microsoft.com/office/drawing/2014/main" id="{FB3EA58C-4BCF-442C-9834-BB037933FE74}"/>
              </a:ext>
            </a:extLst>
          </p:cNvPr>
          <p:cNvSpPr>
            <a:spLocks noGrp="1"/>
          </p:cNvSpPr>
          <p:nvPr>
            <p:ph type="dt" sz="half" idx="10"/>
          </p:nvPr>
        </p:nvSpPr>
        <p:spPr/>
        <p:txBody>
          <a:bodyPr/>
          <a:lstStyle/>
          <a:p>
            <a:fld id="{623B929E-493D-41FC-9F53-AF774607304E}" type="datetime1">
              <a:rPr lang="tr-TR" smtClean="0"/>
              <a:t>8.12.2019</a:t>
            </a:fld>
            <a:endParaRPr lang="tr-TR"/>
          </a:p>
        </p:txBody>
      </p:sp>
      <p:sp>
        <p:nvSpPr>
          <p:cNvPr id="5" name="Footer Placeholder 4">
            <a:extLst>
              <a:ext uri="{FF2B5EF4-FFF2-40B4-BE49-F238E27FC236}">
                <a16:creationId xmlns:a16="http://schemas.microsoft.com/office/drawing/2014/main" id="{65C8EB19-EF45-42FC-A461-6E26C0A9915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EB737C2F-A575-4D40-8683-A0009CF13C4D}"/>
              </a:ext>
            </a:extLst>
          </p:cNvPr>
          <p:cNvSpPr>
            <a:spLocks noGrp="1"/>
          </p:cNvSpPr>
          <p:nvPr>
            <p:ph type="sldNum" sz="quarter" idx="12"/>
          </p:nvPr>
        </p:nvSpPr>
        <p:spPr/>
        <p:txBody>
          <a:bodyPr/>
          <a:lstStyle/>
          <a:p>
            <a:fld id="{5D33A2AC-E931-446A-BA8B-B5F1C9814917}" type="slidenum">
              <a:rPr lang="tr-TR" smtClean="0"/>
              <a:t>24</a:t>
            </a:fld>
            <a:endParaRPr lang="tr-TR"/>
          </a:p>
        </p:txBody>
      </p:sp>
    </p:spTree>
    <p:extLst>
      <p:ext uri="{BB962C8B-B14F-4D97-AF65-F5344CB8AC3E}">
        <p14:creationId xmlns:p14="http://schemas.microsoft.com/office/powerpoint/2010/main" val="302547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14-41C6-4BB4-8D0C-8262BABCC81E}"/>
              </a:ext>
            </a:extLst>
          </p:cNvPr>
          <p:cNvSpPr>
            <a:spLocks noGrp="1"/>
          </p:cNvSpPr>
          <p:nvPr>
            <p:ph type="title"/>
          </p:nvPr>
        </p:nvSpPr>
        <p:spPr/>
        <p:txBody>
          <a:bodyPr/>
          <a:lstStyle/>
          <a:p>
            <a:r>
              <a:rPr lang="en-US" dirty="0"/>
              <a:t>equals() versus ==</a:t>
            </a:r>
            <a:endParaRPr lang="tr-TR" dirty="0"/>
          </a:p>
        </p:txBody>
      </p:sp>
      <p:sp>
        <p:nvSpPr>
          <p:cNvPr id="3" name="Content Placeholder 2">
            <a:extLst>
              <a:ext uri="{FF2B5EF4-FFF2-40B4-BE49-F238E27FC236}">
                <a16:creationId xmlns:a16="http://schemas.microsoft.com/office/drawing/2014/main" id="{45D2C1F3-E1AC-4389-9DF2-5DB960C49BFB}"/>
              </a:ext>
            </a:extLst>
          </p:cNvPr>
          <p:cNvSpPr>
            <a:spLocks noGrp="1"/>
          </p:cNvSpPr>
          <p:nvPr>
            <p:ph idx="1"/>
          </p:nvPr>
        </p:nvSpPr>
        <p:spPr/>
        <p:txBody>
          <a:bodyPr/>
          <a:lstStyle/>
          <a:p>
            <a:r>
              <a:rPr lang="en-US" dirty="0"/>
              <a:t>the == operator and equals() method may appear to do the same thing, but in truth they work differently. The == operator compares whether two object references point to the same object. For example:</a:t>
            </a:r>
          </a:p>
          <a:p>
            <a:r>
              <a:rPr lang="en-US" sz="2400" dirty="0">
                <a:latin typeface="Consolas" panose="020B0609020204030204" pitchFamily="49" charset="0"/>
              </a:rPr>
              <a:t>Worker w1 = new Worker("Homer", 35, 120)</a:t>
            </a:r>
          </a:p>
          <a:p>
            <a:r>
              <a:rPr lang="en-US" sz="2400" dirty="0">
                <a:latin typeface="Consolas" panose="020B0609020204030204" pitchFamily="49" charset="0"/>
              </a:rPr>
              <a:t>Worker w2 = new Worker("Homer", 35, 120)</a:t>
            </a:r>
          </a:p>
          <a:p>
            <a:endParaRPr lang="en-US" sz="2400" dirty="0">
              <a:latin typeface="Consolas" panose="020B0609020204030204" pitchFamily="49" charset="0"/>
            </a:endParaRPr>
          </a:p>
          <a:p>
            <a:r>
              <a:rPr lang="tr-TR" sz="2400" dirty="0">
                <a:latin typeface="Consolas" panose="020B0609020204030204" pitchFamily="49" charset="0"/>
              </a:rPr>
              <a:t>System.out.println(</a:t>
            </a:r>
            <a:r>
              <a:rPr lang="en-US" sz="2400" dirty="0">
                <a:latin typeface="Consolas" panose="020B0609020204030204" pitchFamily="49" charset="0"/>
              </a:rPr>
              <a:t>w1</a:t>
            </a:r>
            <a:r>
              <a:rPr lang="tr-TR" sz="2400" dirty="0">
                <a:latin typeface="Consolas" panose="020B0609020204030204" pitchFamily="49" charset="0"/>
              </a:rPr>
              <a:t> == </a:t>
            </a:r>
            <a:r>
              <a:rPr lang="en-US" sz="2400" dirty="0">
                <a:latin typeface="Consolas" panose="020B0609020204030204" pitchFamily="49" charset="0"/>
              </a:rPr>
              <a:t>w2</a:t>
            </a:r>
            <a:r>
              <a:rPr lang="tr-TR" sz="2400" dirty="0">
                <a:latin typeface="Consolas" panose="020B0609020204030204" pitchFamily="49" charset="0"/>
              </a:rPr>
              <a:t>);</a:t>
            </a:r>
            <a:r>
              <a:rPr lang="en-US" sz="2400" dirty="0">
                <a:latin typeface="Consolas" panose="020B0609020204030204" pitchFamily="49" charset="0"/>
              </a:rPr>
              <a:t> 		//false</a:t>
            </a:r>
          </a:p>
          <a:p>
            <a:r>
              <a:rPr lang="en-US" sz="2400" dirty="0" err="1">
                <a:latin typeface="Consolas" panose="020B0609020204030204" pitchFamily="49" charset="0"/>
              </a:rPr>
              <a:t>System.out.println</a:t>
            </a:r>
            <a:r>
              <a:rPr lang="en-US" sz="2400" dirty="0">
                <a:latin typeface="Consolas" panose="020B0609020204030204" pitchFamily="49" charset="0"/>
              </a:rPr>
              <a:t>(w1.equals(w2)); //true</a:t>
            </a:r>
            <a:endParaRPr lang="tr-TR" sz="2400" dirty="0">
              <a:latin typeface="Consolas" panose="020B0609020204030204" pitchFamily="49" charset="0"/>
            </a:endParaRPr>
          </a:p>
        </p:txBody>
      </p:sp>
      <p:sp>
        <p:nvSpPr>
          <p:cNvPr id="4" name="Date Placeholder 3">
            <a:extLst>
              <a:ext uri="{FF2B5EF4-FFF2-40B4-BE49-F238E27FC236}">
                <a16:creationId xmlns:a16="http://schemas.microsoft.com/office/drawing/2014/main" id="{9101A27F-1A82-49BF-9119-FF8EA0E1E78B}"/>
              </a:ext>
            </a:extLst>
          </p:cNvPr>
          <p:cNvSpPr>
            <a:spLocks noGrp="1"/>
          </p:cNvSpPr>
          <p:nvPr>
            <p:ph type="dt" sz="half" idx="10"/>
          </p:nvPr>
        </p:nvSpPr>
        <p:spPr/>
        <p:txBody>
          <a:bodyPr/>
          <a:lstStyle/>
          <a:p>
            <a:fld id="{632F1412-4C0E-4049-BB22-5F76C67C0F38}" type="datetime1">
              <a:rPr lang="tr-TR" smtClean="0"/>
              <a:t>8.12.2019</a:t>
            </a:fld>
            <a:endParaRPr lang="tr-TR"/>
          </a:p>
        </p:txBody>
      </p:sp>
      <p:sp>
        <p:nvSpPr>
          <p:cNvPr id="5" name="Footer Placeholder 4">
            <a:extLst>
              <a:ext uri="{FF2B5EF4-FFF2-40B4-BE49-F238E27FC236}">
                <a16:creationId xmlns:a16="http://schemas.microsoft.com/office/drawing/2014/main" id="{C049459F-E031-4CED-9DF0-CFF1D7A9A663}"/>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4A43852F-9BB6-4ED1-B9C0-A718078E70B1}"/>
              </a:ext>
            </a:extLst>
          </p:cNvPr>
          <p:cNvSpPr>
            <a:spLocks noGrp="1"/>
          </p:cNvSpPr>
          <p:nvPr>
            <p:ph type="sldNum" sz="quarter" idx="12"/>
          </p:nvPr>
        </p:nvSpPr>
        <p:spPr/>
        <p:txBody>
          <a:bodyPr/>
          <a:lstStyle/>
          <a:p>
            <a:fld id="{5D33A2AC-E931-446A-BA8B-B5F1C9814917}" type="slidenum">
              <a:rPr lang="tr-TR" smtClean="0"/>
              <a:t>25</a:t>
            </a:fld>
            <a:endParaRPr lang="tr-TR"/>
          </a:p>
        </p:txBody>
      </p:sp>
    </p:spTree>
    <p:extLst>
      <p:ext uri="{BB962C8B-B14F-4D97-AF65-F5344CB8AC3E}">
        <p14:creationId xmlns:p14="http://schemas.microsoft.com/office/powerpoint/2010/main" val="2545779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43CE-F6B7-4399-BE8A-12BB2093A083}"/>
              </a:ext>
            </a:extLst>
          </p:cNvPr>
          <p:cNvSpPr>
            <a:spLocks noGrp="1"/>
          </p:cNvSpPr>
          <p:nvPr>
            <p:ph type="title"/>
          </p:nvPr>
        </p:nvSpPr>
        <p:spPr/>
        <p:txBody>
          <a:bodyPr/>
          <a:lstStyle/>
          <a:p>
            <a:r>
              <a:rPr lang="tr-TR" dirty="0"/>
              <a:t>Sorting/Ordering </a:t>
            </a:r>
            <a:r>
              <a:rPr lang="en-US" dirty="0"/>
              <a:t>objects: </a:t>
            </a:r>
            <a:r>
              <a:rPr lang="en-US" sz="4000" dirty="0"/>
              <a:t>Comparable Interface</a:t>
            </a:r>
            <a:endParaRPr lang="tr-TR" dirty="0"/>
          </a:p>
        </p:txBody>
      </p:sp>
      <p:sp>
        <p:nvSpPr>
          <p:cNvPr id="3" name="Content Placeholder 2">
            <a:extLst>
              <a:ext uri="{FF2B5EF4-FFF2-40B4-BE49-F238E27FC236}">
                <a16:creationId xmlns:a16="http://schemas.microsoft.com/office/drawing/2014/main" id="{A0B68076-D6B0-49B9-8784-248A619A013F}"/>
              </a:ext>
            </a:extLst>
          </p:cNvPr>
          <p:cNvSpPr>
            <a:spLocks noGrp="1"/>
          </p:cNvSpPr>
          <p:nvPr>
            <p:ph idx="1"/>
          </p:nvPr>
        </p:nvSpPr>
        <p:spPr/>
        <p:txBody>
          <a:bodyPr>
            <a:normAutofit lnSpcReduction="10000"/>
          </a:bodyPr>
          <a:lstStyle/>
          <a:p>
            <a:r>
              <a:rPr lang="en-US" dirty="0"/>
              <a:t>Java Comparable interface is used to </a:t>
            </a:r>
            <a:r>
              <a:rPr lang="en-US" b="1" u="sng" dirty="0"/>
              <a:t>order the objects of the user-defined class</a:t>
            </a:r>
          </a:p>
          <a:p>
            <a:r>
              <a:rPr lang="en-US" dirty="0"/>
              <a:t> you can sort the elements based on single data member only such as </a:t>
            </a:r>
            <a:r>
              <a:rPr lang="en-US" dirty="0" err="1"/>
              <a:t>rollno</a:t>
            </a:r>
            <a:r>
              <a:rPr lang="en-US" dirty="0"/>
              <a:t>, name, age or anything else.</a:t>
            </a:r>
          </a:p>
          <a:p>
            <a:endParaRPr lang="en-US" b="1" u="sng" dirty="0"/>
          </a:p>
          <a:p>
            <a:r>
              <a:rPr lang="tr-TR" dirty="0"/>
              <a:t>compareTo(Object obj) method</a:t>
            </a:r>
            <a:endParaRPr lang="en-US" dirty="0"/>
          </a:p>
          <a:p>
            <a:r>
              <a:rPr lang="en-US" dirty="0"/>
              <a:t> compares the current object with the specified object. It returns</a:t>
            </a:r>
          </a:p>
          <a:p>
            <a:pPr lvl="1"/>
            <a:r>
              <a:rPr lang="en-US" dirty="0"/>
              <a:t>positive integer, if the current object is greater than the specified object.</a:t>
            </a:r>
          </a:p>
          <a:p>
            <a:pPr lvl="1"/>
            <a:r>
              <a:rPr lang="en-US" dirty="0"/>
              <a:t>negative integer, if the current object is less than the specified object.</a:t>
            </a:r>
          </a:p>
          <a:p>
            <a:pPr lvl="1"/>
            <a:r>
              <a:rPr lang="en-US" dirty="0"/>
              <a:t>zero, if the current object is equal to the specified object.</a:t>
            </a:r>
          </a:p>
          <a:p>
            <a:pPr lvl="1"/>
            <a:endParaRPr lang="tr-TR" dirty="0"/>
          </a:p>
          <a:p>
            <a:endParaRPr lang="tr-TR" b="1" u="sng" dirty="0"/>
          </a:p>
        </p:txBody>
      </p:sp>
      <p:sp>
        <p:nvSpPr>
          <p:cNvPr id="4" name="Date Placeholder 3">
            <a:extLst>
              <a:ext uri="{FF2B5EF4-FFF2-40B4-BE49-F238E27FC236}">
                <a16:creationId xmlns:a16="http://schemas.microsoft.com/office/drawing/2014/main" id="{DBDF795B-6060-4734-9948-03454AF2699F}"/>
              </a:ext>
            </a:extLst>
          </p:cNvPr>
          <p:cNvSpPr>
            <a:spLocks noGrp="1"/>
          </p:cNvSpPr>
          <p:nvPr>
            <p:ph type="dt" sz="half" idx="10"/>
          </p:nvPr>
        </p:nvSpPr>
        <p:spPr/>
        <p:txBody>
          <a:bodyPr/>
          <a:lstStyle/>
          <a:p>
            <a:fld id="{89EA635C-4E73-4586-AB08-6F33D9E51620}" type="datetime1">
              <a:rPr lang="tr-TR" smtClean="0"/>
              <a:t>8.12.2019</a:t>
            </a:fld>
            <a:endParaRPr lang="tr-TR"/>
          </a:p>
        </p:txBody>
      </p:sp>
      <p:sp>
        <p:nvSpPr>
          <p:cNvPr id="5" name="Footer Placeholder 4">
            <a:extLst>
              <a:ext uri="{FF2B5EF4-FFF2-40B4-BE49-F238E27FC236}">
                <a16:creationId xmlns:a16="http://schemas.microsoft.com/office/drawing/2014/main" id="{A0250331-8ADE-47D2-A5D4-8040831A9B9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715932E2-7231-45C9-9D01-CA4BFABFF0B5}"/>
              </a:ext>
            </a:extLst>
          </p:cNvPr>
          <p:cNvSpPr>
            <a:spLocks noGrp="1"/>
          </p:cNvSpPr>
          <p:nvPr>
            <p:ph type="sldNum" sz="quarter" idx="12"/>
          </p:nvPr>
        </p:nvSpPr>
        <p:spPr/>
        <p:txBody>
          <a:bodyPr/>
          <a:lstStyle/>
          <a:p>
            <a:fld id="{5D33A2AC-E931-446A-BA8B-B5F1C9814917}" type="slidenum">
              <a:rPr lang="tr-TR" smtClean="0"/>
              <a:t>26</a:t>
            </a:fld>
            <a:endParaRPr lang="tr-TR"/>
          </a:p>
        </p:txBody>
      </p:sp>
    </p:spTree>
    <p:extLst>
      <p:ext uri="{BB962C8B-B14F-4D97-AF65-F5344CB8AC3E}">
        <p14:creationId xmlns:p14="http://schemas.microsoft.com/office/powerpoint/2010/main" val="220768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9C11-FCE6-4D34-9A53-A1707094B106}"/>
              </a:ext>
            </a:extLst>
          </p:cNvPr>
          <p:cNvSpPr>
            <a:spLocks noGrp="1"/>
          </p:cNvSpPr>
          <p:nvPr>
            <p:ph type="title"/>
          </p:nvPr>
        </p:nvSpPr>
        <p:spPr/>
        <p:txBody>
          <a:bodyPr/>
          <a:lstStyle/>
          <a:p>
            <a:r>
              <a:rPr lang="en-US" dirty="0"/>
              <a:t>Comparable: Example</a:t>
            </a:r>
            <a:endParaRPr lang="tr-TR" dirty="0"/>
          </a:p>
        </p:txBody>
      </p:sp>
      <p:sp>
        <p:nvSpPr>
          <p:cNvPr id="3" name="Content Placeholder 2">
            <a:extLst>
              <a:ext uri="{FF2B5EF4-FFF2-40B4-BE49-F238E27FC236}">
                <a16:creationId xmlns:a16="http://schemas.microsoft.com/office/drawing/2014/main" id="{13C4B896-8A99-44B2-9919-9F34539BFE55}"/>
              </a:ext>
            </a:extLst>
          </p:cNvPr>
          <p:cNvSpPr>
            <a:spLocks noGrp="1"/>
          </p:cNvSpPr>
          <p:nvPr>
            <p:ph idx="1"/>
          </p:nvPr>
        </p:nvSpPr>
        <p:spPr>
          <a:xfrm>
            <a:off x="533400" y="1847850"/>
            <a:ext cx="5204460" cy="4351338"/>
          </a:xfrm>
        </p:spPr>
        <p:txBody>
          <a:bodyPr>
            <a:normAutofit fontScale="70000" lnSpcReduction="20000"/>
          </a:bodyPr>
          <a:lstStyle/>
          <a:p>
            <a:pPr marL="0" indent="0">
              <a:buNone/>
            </a:pPr>
            <a:r>
              <a:rPr lang="tr-TR" sz="1900" b="1" dirty="0">
                <a:latin typeface="Consolas" panose="020B0609020204030204" pitchFamily="49" charset="0"/>
              </a:rPr>
              <a:t>class</a:t>
            </a:r>
            <a:r>
              <a:rPr lang="tr-TR" sz="1900" dirty="0">
                <a:latin typeface="Consolas" panose="020B0609020204030204" pitchFamily="49" charset="0"/>
              </a:rPr>
              <a:t> Student </a:t>
            </a:r>
            <a:r>
              <a:rPr lang="tr-TR" sz="1900" b="1" dirty="0">
                <a:latin typeface="Consolas" panose="020B0609020204030204" pitchFamily="49" charset="0"/>
              </a:rPr>
              <a:t>implements</a:t>
            </a:r>
            <a:r>
              <a:rPr lang="tr-TR" sz="1900" dirty="0">
                <a:latin typeface="Consolas" panose="020B0609020204030204" pitchFamily="49" charset="0"/>
              </a:rPr>
              <a:t> Comparable&lt;Student&gt;{  </a:t>
            </a:r>
          </a:p>
          <a:p>
            <a:pPr marL="0" indent="0">
              <a:buNone/>
            </a:pPr>
            <a:r>
              <a:rPr lang="tr-TR" sz="1900" b="1" dirty="0">
                <a:latin typeface="Consolas" panose="020B0609020204030204" pitchFamily="49" charset="0"/>
              </a:rPr>
              <a:t>int</a:t>
            </a:r>
            <a:r>
              <a:rPr lang="tr-TR" sz="1900" dirty="0">
                <a:latin typeface="Consolas" panose="020B0609020204030204" pitchFamily="49" charset="0"/>
              </a:rPr>
              <a:t> rollno;  </a:t>
            </a:r>
          </a:p>
          <a:p>
            <a:pPr marL="0" indent="0">
              <a:buNone/>
            </a:pPr>
            <a:r>
              <a:rPr lang="tr-TR" sz="1900" dirty="0">
                <a:latin typeface="Consolas" panose="020B0609020204030204" pitchFamily="49" charset="0"/>
              </a:rPr>
              <a:t>String name;  </a:t>
            </a:r>
          </a:p>
          <a:p>
            <a:pPr marL="0" indent="0">
              <a:buNone/>
            </a:pPr>
            <a:r>
              <a:rPr lang="tr-TR" sz="1900" b="1" dirty="0">
                <a:latin typeface="Consolas" panose="020B0609020204030204" pitchFamily="49" charset="0"/>
              </a:rPr>
              <a:t>int</a:t>
            </a:r>
            <a:r>
              <a:rPr lang="tr-TR" sz="1900" dirty="0">
                <a:latin typeface="Consolas" panose="020B0609020204030204" pitchFamily="49" charset="0"/>
              </a:rPr>
              <a:t> age;  </a:t>
            </a:r>
            <a:endParaRPr lang="en-US" sz="1900" dirty="0">
              <a:latin typeface="Consolas" panose="020B0609020204030204" pitchFamily="49" charset="0"/>
            </a:endParaRPr>
          </a:p>
          <a:p>
            <a:pPr marL="0" indent="0">
              <a:buNone/>
            </a:pPr>
            <a:endParaRPr lang="tr-TR" sz="1900" dirty="0">
              <a:latin typeface="Consolas" panose="020B0609020204030204" pitchFamily="49" charset="0"/>
            </a:endParaRPr>
          </a:p>
          <a:p>
            <a:pPr marL="0" indent="0">
              <a:buNone/>
            </a:pPr>
            <a:r>
              <a:rPr lang="tr-TR" sz="1900" dirty="0">
                <a:latin typeface="Consolas" panose="020B0609020204030204" pitchFamily="49" charset="0"/>
              </a:rPr>
              <a:t>Student(</a:t>
            </a:r>
            <a:r>
              <a:rPr lang="tr-TR" sz="1900" b="1" dirty="0">
                <a:latin typeface="Consolas" panose="020B0609020204030204" pitchFamily="49" charset="0"/>
              </a:rPr>
              <a:t>int</a:t>
            </a:r>
            <a:r>
              <a:rPr lang="tr-TR" sz="1900" dirty="0">
                <a:latin typeface="Consolas" panose="020B0609020204030204" pitchFamily="49" charset="0"/>
              </a:rPr>
              <a:t> rollno,String name,</a:t>
            </a:r>
            <a:r>
              <a:rPr lang="tr-TR" sz="1900" b="1" dirty="0">
                <a:latin typeface="Consolas" panose="020B0609020204030204" pitchFamily="49" charset="0"/>
              </a:rPr>
              <a:t>int</a:t>
            </a:r>
            <a:r>
              <a:rPr lang="tr-TR" sz="1900" dirty="0">
                <a:latin typeface="Consolas" panose="020B0609020204030204" pitchFamily="49" charset="0"/>
              </a:rPr>
              <a:t> age){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.rollno=rollno;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.name=name;  </a:t>
            </a:r>
          </a:p>
          <a:p>
            <a:pPr marL="457200" lvl="1" indent="0">
              <a:buNone/>
            </a:pPr>
            <a:r>
              <a:rPr lang="tr-TR" sz="1900" b="1" dirty="0">
                <a:latin typeface="Consolas" panose="020B0609020204030204" pitchFamily="49" charset="0"/>
              </a:rPr>
              <a:t>this</a:t>
            </a:r>
            <a:r>
              <a:rPr lang="tr-TR" sz="1900" dirty="0">
                <a:latin typeface="Consolas" panose="020B0609020204030204" pitchFamily="49" charset="0"/>
              </a:rPr>
              <a:t>.age=age;  </a:t>
            </a:r>
          </a:p>
          <a:p>
            <a:pPr marL="0" indent="0">
              <a:buNone/>
            </a:pPr>
            <a:r>
              <a:rPr lang="tr-TR" sz="1900" dirty="0">
                <a:latin typeface="Consolas" panose="020B0609020204030204" pitchFamily="49" charset="0"/>
              </a:rPr>
              <a:t>}  </a:t>
            </a:r>
            <a:endParaRPr lang="en-US" sz="1900" dirty="0">
              <a:latin typeface="Consolas" panose="020B0609020204030204" pitchFamily="49" charset="0"/>
            </a:endParaRPr>
          </a:p>
          <a:p>
            <a:pPr marL="0" indent="0">
              <a:buNone/>
            </a:pPr>
            <a:r>
              <a:rPr lang="tr-TR" sz="1900" b="1" dirty="0">
                <a:latin typeface="Consolas" panose="020B0609020204030204" pitchFamily="49" charset="0"/>
              </a:rPr>
              <a:t>public</a:t>
            </a:r>
            <a:r>
              <a:rPr lang="tr-TR" sz="1900" dirty="0">
                <a:latin typeface="Consolas" panose="020B0609020204030204" pitchFamily="49" charset="0"/>
              </a:rPr>
              <a:t> </a:t>
            </a:r>
            <a:r>
              <a:rPr lang="tr-TR" sz="1900" b="1" dirty="0">
                <a:latin typeface="Consolas" panose="020B0609020204030204" pitchFamily="49" charset="0"/>
              </a:rPr>
              <a:t>int</a:t>
            </a:r>
            <a:r>
              <a:rPr lang="tr-TR" sz="1900" dirty="0">
                <a:latin typeface="Consolas" panose="020B0609020204030204" pitchFamily="49" charset="0"/>
              </a:rPr>
              <a:t> compareTo(Student st{  </a:t>
            </a:r>
          </a:p>
          <a:p>
            <a:pPr marL="0" indent="0">
              <a:buNone/>
            </a:pPr>
            <a:r>
              <a:rPr lang="en-US" sz="1900" b="1" dirty="0">
                <a:latin typeface="Consolas" panose="020B0609020204030204" pitchFamily="49" charset="0"/>
              </a:rPr>
              <a:t>    </a:t>
            </a:r>
            <a:r>
              <a:rPr lang="tr-TR" sz="1900" b="1" dirty="0">
                <a:latin typeface="Consolas" panose="020B0609020204030204" pitchFamily="49" charset="0"/>
              </a:rPr>
              <a:t>return</a:t>
            </a:r>
            <a:r>
              <a:rPr lang="tr-TR" sz="1900" dirty="0">
                <a:latin typeface="Consolas" panose="020B0609020204030204" pitchFamily="49" charset="0"/>
              </a:rPr>
              <a:t> </a:t>
            </a:r>
            <a:r>
              <a:rPr lang="en-US" sz="1900" dirty="0">
                <a:latin typeface="Consolas" panose="020B0609020204030204" pitchFamily="49" charset="0"/>
              </a:rPr>
              <a:t>age – </a:t>
            </a:r>
            <a:r>
              <a:rPr lang="en-US" sz="1900" dirty="0" err="1">
                <a:latin typeface="Consolas" panose="020B0609020204030204" pitchFamily="49" charset="0"/>
              </a:rPr>
              <a:t>st.age</a:t>
            </a:r>
            <a:r>
              <a:rPr lang="en-US" sz="1900" dirty="0">
                <a:latin typeface="Consolas" panose="020B0609020204030204" pitchFamily="49" charset="0"/>
              </a:rPr>
              <a:t>;</a:t>
            </a:r>
            <a:r>
              <a:rPr lang="tr-TR" sz="1900" dirty="0">
                <a:latin typeface="Consolas" panose="020B0609020204030204" pitchFamily="49" charset="0"/>
              </a:rPr>
              <a:t> </a:t>
            </a:r>
          </a:p>
          <a:p>
            <a:pPr marL="0" indent="0">
              <a:buNone/>
            </a:pPr>
            <a:r>
              <a:rPr lang="en-US" sz="1900" dirty="0">
                <a:latin typeface="Consolas" panose="020B0609020204030204" pitchFamily="49" charset="0"/>
              </a:rPr>
              <a:t>   </a:t>
            </a:r>
            <a:r>
              <a:rPr lang="tr-TR" sz="1900" dirty="0">
                <a:latin typeface="Consolas" panose="020B0609020204030204" pitchFamily="49" charset="0"/>
              </a:rPr>
              <a:t>}</a:t>
            </a:r>
            <a:endParaRPr lang="en-US" sz="1900" dirty="0">
              <a:latin typeface="Consolas" panose="020B0609020204030204" pitchFamily="49" charset="0"/>
            </a:endParaRPr>
          </a:p>
          <a:p>
            <a:pPr marL="0" indent="0">
              <a:buNone/>
            </a:pPr>
            <a:r>
              <a:rPr lang="en-US" sz="1900" b="1" dirty="0">
                <a:latin typeface="Consolas" panose="020B0609020204030204" pitchFamily="49" charset="0"/>
              </a:rPr>
              <a:t>public void </a:t>
            </a:r>
            <a:r>
              <a:rPr lang="en-US" sz="1900" dirty="0" err="1">
                <a:latin typeface="Consolas" panose="020B0609020204030204" pitchFamily="49" charset="0"/>
              </a:rPr>
              <a:t>toString</a:t>
            </a:r>
            <a:r>
              <a:rPr lang="en-US" sz="1900" dirty="0">
                <a:latin typeface="Consolas" panose="020B0609020204030204" pitchFamily="49" charset="0"/>
              </a:rPr>
              <a:t>(){</a:t>
            </a:r>
          </a:p>
          <a:p>
            <a:pPr marL="0" indent="0">
              <a:buNone/>
            </a:pPr>
            <a:r>
              <a:rPr lang="en-US" sz="2000" dirty="0">
                <a:solidFill>
                  <a:srgbClr val="000000"/>
                </a:solidFill>
                <a:latin typeface="Consolas" panose="020B0609020204030204" pitchFamily="49" charset="0"/>
              </a:rPr>
              <a:t>  </a:t>
            </a:r>
            <a:r>
              <a:rPr lang="en-US" sz="2000" b="1" dirty="0">
                <a:solidFill>
                  <a:srgbClr val="000000"/>
                </a:solidFill>
                <a:latin typeface="Consolas" panose="020B0609020204030204" pitchFamily="49" charset="0"/>
              </a:rPr>
              <a:t>return</a:t>
            </a:r>
            <a:r>
              <a:rPr lang="en-US" sz="2000" dirty="0">
                <a:solidFill>
                  <a:srgbClr val="000000"/>
                </a:solidFill>
                <a:latin typeface="Consolas" panose="020B0609020204030204" pitchFamily="49" charset="0"/>
              </a:rPr>
              <a:t> </a:t>
            </a:r>
            <a:r>
              <a:rPr lang="tr-TR" sz="2000" dirty="0">
                <a:solidFill>
                  <a:srgbClr val="000000"/>
                </a:solidFill>
                <a:latin typeface="Consolas" panose="020B0609020204030204" pitchFamily="49" charset="0"/>
              </a:rPr>
              <a:t>st.rollno+</a:t>
            </a:r>
            <a:r>
              <a:rPr lang="tr-TR" sz="2000" dirty="0">
                <a:solidFill>
                  <a:srgbClr val="0000FF"/>
                </a:solidFill>
                <a:latin typeface="Consolas" panose="020B0609020204030204" pitchFamily="49" charset="0"/>
              </a:rPr>
              <a:t>" "</a:t>
            </a:r>
            <a:r>
              <a:rPr lang="tr-TR" sz="2000" dirty="0">
                <a:solidFill>
                  <a:srgbClr val="000000"/>
                </a:solidFill>
                <a:latin typeface="Consolas" panose="020B0609020204030204" pitchFamily="49" charset="0"/>
              </a:rPr>
              <a:t>+st.name+</a:t>
            </a:r>
            <a:r>
              <a:rPr lang="tr-TR" sz="2000" dirty="0">
                <a:solidFill>
                  <a:srgbClr val="0000FF"/>
                </a:solidFill>
                <a:latin typeface="Consolas" panose="020B0609020204030204" pitchFamily="49" charset="0"/>
              </a:rPr>
              <a:t>" "</a:t>
            </a:r>
            <a:r>
              <a:rPr lang="tr-TR" sz="2000" dirty="0">
                <a:solidFill>
                  <a:srgbClr val="000000"/>
                </a:solidFill>
                <a:latin typeface="Consolas" panose="020B0609020204030204" pitchFamily="49" charset="0"/>
              </a:rPr>
              <a:t>+st.age</a:t>
            </a:r>
            <a:endParaRPr lang="en-US" sz="1900" dirty="0">
              <a:latin typeface="Consolas" panose="020B0609020204030204" pitchFamily="49" charset="0"/>
            </a:endParaRPr>
          </a:p>
          <a:p>
            <a:pPr marL="0" indent="0">
              <a:buNone/>
            </a:pPr>
            <a:r>
              <a:rPr lang="en-US" sz="1900" dirty="0">
                <a:latin typeface="Consolas" panose="020B0609020204030204" pitchFamily="49" charset="0"/>
              </a:rPr>
              <a:t>  }</a:t>
            </a:r>
            <a:r>
              <a:rPr lang="tr-TR" sz="1900" dirty="0">
                <a:latin typeface="Consolas" panose="020B0609020204030204" pitchFamily="49" charset="0"/>
              </a:rPr>
              <a:t>  </a:t>
            </a:r>
          </a:p>
          <a:p>
            <a:pPr marL="0" indent="0">
              <a:buNone/>
            </a:pPr>
            <a:r>
              <a:rPr lang="tr-TR" sz="1900" dirty="0">
                <a:latin typeface="Consolas" panose="020B0609020204030204" pitchFamily="49" charset="0"/>
              </a:rPr>
              <a:t>}  </a:t>
            </a:r>
          </a:p>
          <a:p>
            <a:endParaRPr lang="tr-TR" dirty="0"/>
          </a:p>
        </p:txBody>
      </p:sp>
      <p:sp>
        <p:nvSpPr>
          <p:cNvPr id="4" name="Date Placeholder 3">
            <a:extLst>
              <a:ext uri="{FF2B5EF4-FFF2-40B4-BE49-F238E27FC236}">
                <a16:creationId xmlns:a16="http://schemas.microsoft.com/office/drawing/2014/main" id="{59C1B651-99F1-4456-BFEF-A57BC870EEAC}"/>
              </a:ext>
            </a:extLst>
          </p:cNvPr>
          <p:cNvSpPr>
            <a:spLocks noGrp="1"/>
          </p:cNvSpPr>
          <p:nvPr>
            <p:ph type="dt" sz="half" idx="10"/>
          </p:nvPr>
        </p:nvSpPr>
        <p:spPr/>
        <p:txBody>
          <a:bodyPr/>
          <a:lstStyle/>
          <a:p>
            <a:fld id="{3348E9EE-2478-447C-8786-2E48B07C6748}" type="datetime1">
              <a:rPr lang="tr-TR" smtClean="0"/>
              <a:t>8.12.2019</a:t>
            </a:fld>
            <a:endParaRPr lang="tr-TR"/>
          </a:p>
        </p:txBody>
      </p:sp>
      <p:sp>
        <p:nvSpPr>
          <p:cNvPr id="5" name="Footer Placeholder 4">
            <a:extLst>
              <a:ext uri="{FF2B5EF4-FFF2-40B4-BE49-F238E27FC236}">
                <a16:creationId xmlns:a16="http://schemas.microsoft.com/office/drawing/2014/main" id="{294C8175-ED86-4B78-B645-2D124425A8E9}"/>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C53E314-557C-4780-AA04-F37FB447FB9A}"/>
              </a:ext>
            </a:extLst>
          </p:cNvPr>
          <p:cNvSpPr>
            <a:spLocks noGrp="1"/>
          </p:cNvSpPr>
          <p:nvPr>
            <p:ph type="sldNum" sz="quarter" idx="12"/>
          </p:nvPr>
        </p:nvSpPr>
        <p:spPr/>
        <p:txBody>
          <a:bodyPr/>
          <a:lstStyle/>
          <a:p>
            <a:fld id="{5D33A2AC-E931-446A-BA8B-B5F1C9814917}" type="slidenum">
              <a:rPr lang="tr-TR" smtClean="0"/>
              <a:t>27</a:t>
            </a:fld>
            <a:endParaRPr lang="tr-TR"/>
          </a:p>
        </p:txBody>
      </p:sp>
      <p:sp>
        <p:nvSpPr>
          <p:cNvPr id="7" name="Rectangle 6">
            <a:extLst>
              <a:ext uri="{FF2B5EF4-FFF2-40B4-BE49-F238E27FC236}">
                <a16:creationId xmlns:a16="http://schemas.microsoft.com/office/drawing/2014/main" id="{8644026D-AE97-4315-93B6-4E03FDAEE826}"/>
              </a:ext>
            </a:extLst>
          </p:cNvPr>
          <p:cNvSpPr/>
          <p:nvPr/>
        </p:nvSpPr>
        <p:spPr>
          <a:xfrm>
            <a:off x="5974080" y="2500025"/>
            <a:ext cx="6217920" cy="3108543"/>
          </a:xfrm>
          <a:prstGeom prst="rect">
            <a:avLst/>
          </a:prstGeom>
        </p:spPr>
        <p:txBody>
          <a:bodyPr wrap="square">
            <a:spAutoFit/>
          </a:bodyPr>
          <a:lstStyle/>
          <a:p>
            <a:r>
              <a:rPr lang="tr-TR" sz="1400" b="1" dirty="0">
                <a:solidFill>
                  <a:srgbClr val="006699"/>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b="1" dirty="0">
                <a:solidFill>
                  <a:srgbClr val="006699"/>
                </a:solidFill>
                <a:latin typeface="Consolas" panose="020B0609020204030204" pitchFamily="49" charset="0"/>
              </a:rPr>
              <a:t>static</a:t>
            </a:r>
            <a:r>
              <a:rPr lang="tr-TR" sz="1400" dirty="0">
                <a:solidFill>
                  <a:srgbClr val="000000"/>
                </a:solidFill>
                <a:latin typeface="Consolas" panose="020B0609020204030204" pitchFamily="49" charset="0"/>
              </a:rPr>
              <a:t> </a:t>
            </a:r>
            <a:r>
              <a:rPr lang="tr-TR" sz="1400" b="1" dirty="0">
                <a:solidFill>
                  <a:srgbClr val="006699"/>
                </a:solidFill>
                <a:latin typeface="Consolas" panose="020B0609020204030204" pitchFamily="49" charset="0"/>
              </a:rPr>
              <a:t>void</a:t>
            </a:r>
            <a:r>
              <a:rPr lang="tr-TR" sz="1400" dirty="0">
                <a:solidFill>
                  <a:srgbClr val="000000"/>
                </a:solidFill>
                <a:latin typeface="Consolas" panose="020B0609020204030204" pitchFamily="49" charset="0"/>
              </a:rPr>
              <a:t> main(String args[]){  </a:t>
            </a:r>
            <a:endParaRPr lang="en-US" sz="1400" dirty="0">
              <a:solidFill>
                <a:srgbClr val="000000"/>
              </a:solidFill>
              <a:latin typeface="Consolas" panose="020B0609020204030204" pitchFamily="49" charset="0"/>
            </a:endParaRPr>
          </a:p>
          <a:p>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ArrayList&lt;Student&gt; </a:t>
            </a:r>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ArrayList&lt;Student&gt;(); </a:t>
            </a:r>
            <a:endParaRPr lang="en-US"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101</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"Vijay"</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23</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106</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"Ajay"</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27</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students</a:t>
            </a:r>
            <a:r>
              <a:rPr lang="tr-TR" sz="1400" dirty="0">
                <a:solidFill>
                  <a:srgbClr val="000000"/>
                </a:solidFill>
                <a:latin typeface="Consolas" panose="020B0609020204030204" pitchFamily="49" charset="0"/>
              </a:rPr>
              <a:t>.add(</a:t>
            </a:r>
            <a:r>
              <a:rPr lang="tr-TR" sz="1400" b="1" dirty="0">
                <a:solidFill>
                  <a:srgbClr val="006699"/>
                </a:solidFill>
                <a:latin typeface="Consolas" panose="020B0609020204030204" pitchFamily="49" charset="0"/>
              </a:rPr>
              <a:t>new</a:t>
            </a:r>
            <a:r>
              <a:rPr lang="tr-TR" sz="1400" dirty="0">
                <a:solidFill>
                  <a:srgbClr val="000000"/>
                </a:solidFill>
                <a:latin typeface="Consolas" panose="020B0609020204030204" pitchFamily="49" charset="0"/>
              </a:rPr>
              <a:t> Student(</a:t>
            </a:r>
            <a:r>
              <a:rPr lang="tr-TR" sz="1400" dirty="0">
                <a:solidFill>
                  <a:srgbClr val="C00000"/>
                </a:solidFill>
                <a:latin typeface="Consolas" panose="020B0609020204030204" pitchFamily="49" charset="0"/>
              </a:rPr>
              <a:t>105</a:t>
            </a:r>
            <a:r>
              <a:rPr lang="tr-TR" sz="1400" dirty="0">
                <a:solidFill>
                  <a:srgbClr val="000000"/>
                </a:solidFill>
                <a:latin typeface="Consolas" panose="020B0609020204030204" pitchFamily="49" charset="0"/>
              </a:rPr>
              <a:t>,</a:t>
            </a:r>
            <a:r>
              <a:rPr lang="tr-TR" sz="1400" dirty="0">
                <a:solidFill>
                  <a:srgbClr val="0000FF"/>
                </a:solidFill>
                <a:latin typeface="Consolas" panose="020B0609020204030204" pitchFamily="49" charset="0"/>
              </a:rPr>
              <a:t>"Jai"</a:t>
            </a:r>
            <a:r>
              <a:rPr lang="tr-TR" sz="1400" dirty="0">
                <a:solidFill>
                  <a:srgbClr val="000000"/>
                </a:solidFill>
                <a:latin typeface="Consolas" panose="020B0609020204030204" pitchFamily="49" charset="0"/>
              </a:rPr>
              <a:t>,</a:t>
            </a:r>
            <a:r>
              <a:rPr lang="tr-TR" sz="1400" dirty="0">
                <a:solidFill>
                  <a:srgbClr val="C00000"/>
                </a:solidFill>
                <a:latin typeface="Consolas" panose="020B0609020204030204" pitchFamily="49" charset="0"/>
              </a:rPr>
              <a:t>21</a:t>
            </a:r>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b="1" dirty="0">
                <a:latin typeface="Consolas" panose="020B0609020204030204" pitchFamily="49" charset="0"/>
              </a:rPr>
              <a:t>Collections.sort(</a:t>
            </a:r>
            <a:r>
              <a:rPr lang="en-US" sz="1400" b="1" dirty="0">
                <a:latin typeface="Consolas" panose="020B0609020204030204" pitchFamily="49" charset="0"/>
              </a:rPr>
              <a:t>students</a:t>
            </a:r>
            <a:r>
              <a:rPr lang="tr-TR" sz="1400" b="1" dirty="0">
                <a:latin typeface="Consolas" panose="020B0609020204030204" pitchFamily="49" charset="0"/>
              </a:rPr>
              <a:t>); </a:t>
            </a:r>
            <a:endParaRPr lang="en-US" sz="1400" b="1" dirty="0">
              <a:latin typeface="Consolas" panose="020B0609020204030204" pitchFamily="49" charset="0"/>
            </a:endParaRPr>
          </a:p>
          <a:p>
            <a:r>
              <a:rPr lang="tr-TR" sz="1400" dirty="0">
                <a:solidFill>
                  <a:srgbClr val="000000"/>
                </a:solidFill>
                <a:latin typeface="Consolas" panose="020B0609020204030204" pitchFamily="49" charset="0"/>
              </a:rPr>
              <a:t> </a:t>
            </a:r>
          </a:p>
          <a:p>
            <a:r>
              <a:rPr lang="tr-TR" sz="1400" b="1" dirty="0">
                <a:solidFill>
                  <a:srgbClr val="006699"/>
                </a:solidFill>
                <a:latin typeface="Consolas" panose="020B0609020204030204" pitchFamily="49" charset="0"/>
              </a:rPr>
              <a:t>for</a:t>
            </a:r>
            <a:r>
              <a:rPr lang="tr-TR" sz="1400" dirty="0">
                <a:solidFill>
                  <a:srgbClr val="000000"/>
                </a:solidFill>
                <a:latin typeface="Consolas" panose="020B0609020204030204" pitchFamily="49" charset="0"/>
              </a:rPr>
              <a:t>(Student st:</a:t>
            </a:r>
            <a:r>
              <a:rPr lang="en-US" sz="1400" dirty="0">
                <a:solidFill>
                  <a:srgbClr val="000000"/>
                </a:solidFill>
                <a:latin typeface="Consolas" panose="020B0609020204030204" pitchFamily="49" charset="0"/>
              </a:rPr>
              <a:t> students</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System.out.println(</a:t>
            </a:r>
            <a:r>
              <a:rPr lang="en-US" sz="1400" dirty="0" err="1">
                <a:solidFill>
                  <a:srgbClr val="000000"/>
                </a:solidFill>
                <a:latin typeface="Consolas" panose="020B0609020204030204" pitchFamily="49" charset="0"/>
              </a:rPr>
              <a:t>st</a:t>
            </a:r>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endParaRPr lang="tr-TR" sz="1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22077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69C4-538C-4479-9A21-241E7C8A3FC3}"/>
              </a:ext>
            </a:extLst>
          </p:cNvPr>
          <p:cNvSpPr>
            <a:spLocks noGrp="1"/>
          </p:cNvSpPr>
          <p:nvPr>
            <p:ph type="title"/>
          </p:nvPr>
        </p:nvSpPr>
        <p:spPr/>
        <p:txBody>
          <a:bodyPr/>
          <a:lstStyle/>
          <a:p>
            <a:r>
              <a:rPr lang="tr-TR" dirty="0"/>
              <a:t>Change Sorting/Ordering</a:t>
            </a:r>
            <a:r>
              <a:rPr lang="en-US" dirty="0"/>
              <a:t>:</a:t>
            </a:r>
            <a:r>
              <a:rPr lang="en-US" sz="4000" dirty="0"/>
              <a:t>Comparator Interface</a:t>
            </a:r>
            <a:endParaRPr lang="tr-TR" dirty="0"/>
          </a:p>
        </p:txBody>
      </p:sp>
      <p:sp>
        <p:nvSpPr>
          <p:cNvPr id="3" name="Content Placeholder 2">
            <a:extLst>
              <a:ext uri="{FF2B5EF4-FFF2-40B4-BE49-F238E27FC236}">
                <a16:creationId xmlns:a16="http://schemas.microsoft.com/office/drawing/2014/main" id="{4C2EEBDF-EFCA-43D6-A0B0-6AB079D0D18D}"/>
              </a:ext>
            </a:extLst>
          </p:cNvPr>
          <p:cNvSpPr>
            <a:spLocks noGrp="1"/>
          </p:cNvSpPr>
          <p:nvPr>
            <p:ph idx="1"/>
          </p:nvPr>
        </p:nvSpPr>
        <p:spPr>
          <a:xfrm>
            <a:off x="838200" y="1405288"/>
            <a:ext cx="10515600" cy="5087587"/>
          </a:xfrm>
        </p:spPr>
        <p:txBody>
          <a:bodyPr>
            <a:normAutofit/>
          </a:bodyPr>
          <a:lstStyle/>
          <a:p>
            <a:r>
              <a:rPr lang="en-US" dirty="0"/>
              <a:t>Sometimes we may want to change the ordering of a collection of objects from the same class. We may want to order descending or ascending order. We may want to </a:t>
            </a:r>
            <a:r>
              <a:rPr lang="en-US" u="sng" dirty="0"/>
              <a:t>sort by</a:t>
            </a:r>
            <a:r>
              <a:rPr lang="en-US" dirty="0"/>
              <a:t> name or by score, price etc.</a:t>
            </a:r>
          </a:p>
          <a:p>
            <a:r>
              <a:rPr lang="en-US" dirty="0"/>
              <a:t>We need to create a class for each way of ordering. It must implement the Comparator interface.</a:t>
            </a:r>
          </a:p>
          <a:p>
            <a:r>
              <a:rPr lang="en-US" b="1" dirty="0"/>
              <a:t>Java Comparator interface</a:t>
            </a:r>
            <a:r>
              <a:rPr lang="en-US" dirty="0"/>
              <a:t> is used to order the objects of a user-defined class.</a:t>
            </a:r>
          </a:p>
          <a:p>
            <a:r>
              <a:rPr lang="en-US" dirty="0"/>
              <a:t>int compare(Object o1, Object o2) returns</a:t>
            </a:r>
          </a:p>
          <a:p>
            <a:pPr lvl="1"/>
            <a:r>
              <a:rPr lang="en-US" dirty="0"/>
              <a:t>positive integer, if the current object is greater than the specified object.</a:t>
            </a:r>
          </a:p>
          <a:p>
            <a:pPr lvl="1"/>
            <a:r>
              <a:rPr lang="en-US" dirty="0"/>
              <a:t>negative integer, if the current object is less than the specified object.</a:t>
            </a:r>
          </a:p>
          <a:p>
            <a:pPr lvl="1"/>
            <a:r>
              <a:rPr lang="en-US" dirty="0"/>
              <a:t>zero, if the current object is equal to the specified object.</a:t>
            </a:r>
          </a:p>
          <a:p>
            <a:pPr lvl="1"/>
            <a:endParaRPr lang="tr-TR" dirty="0"/>
          </a:p>
        </p:txBody>
      </p:sp>
      <p:sp>
        <p:nvSpPr>
          <p:cNvPr id="4" name="Date Placeholder 3">
            <a:extLst>
              <a:ext uri="{FF2B5EF4-FFF2-40B4-BE49-F238E27FC236}">
                <a16:creationId xmlns:a16="http://schemas.microsoft.com/office/drawing/2014/main" id="{40A685B2-0044-40DC-9EA2-55ABD4220341}"/>
              </a:ext>
            </a:extLst>
          </p:cNvPr>
          <p:cNvSpPr>
            <a:spLocks noGrp="1"/>
          </p:cNvSpPr>
          <p:nvPr>
            <p:ph type="dt" sz="half" idx="10"/>
          </p:nvPr>
        </p:nvSpPr>
        <p:spPr/>
        <p:txBody>
          <a:bodyPr/>
          <a:lstStyle/>
          <a:p>
            <a:fld id="{EBA3FE4E-DBB0-41E4-913D-96243C1310D3}" type="datetime1">
              <a:rPr lang="tr-TR" smtClean="0"/>
              <a:t>8.12.2019</a:t>
            </a:fld>
            <a:endParaRPr lang="tr-TR"/>
          </a:p>
        </p:txBody>
      </p:sp>
      <p:sp>
        <p:nvSpPr>
          <p:cNvPr id="6" name="Slide Number Placeholder 5">
            <a:extLst>
              <a:ext uri="{FF2B5EF4-FFF2-40B4-BE49-F238E27FC236}">
                <a16:creationId xmlns:a16="http://schemas.microsoft.com/office/drawing/2014/main" id="{C53E7D77-971F-4D4C-94F4-28BBEA1E2B35}"/>
              </a:ext>
            </a:extLst>
          </p:cNvPr>
          <p:cNvSpPr>
            <a:spLocks noGrp="1"/>
          </p:cNvSpPr>
          <p:nvPr>
            <p:ph type="sldNum" sz="quarter" idx="12"/>
          </p:nvPr>
        </p:nvSpPr>
        <p:spPr/>
        <p:txBody>
          <a:bodyPr/>
          <a:lstStyle/>
          <a:p>
            <a:fld id="{5D33A2AC-E931-446A-BA8B-B5F1C9814917}" type="slidenum">
              <a:rPr lang="tr-TR" smtClean="0"/>
              <a:t>28</a:t>
            </a:fld>
            <a:endParaRPr lang="tr-TR"/>
          </a:p>
        </p:txBody>
      </p:sp>
      <p:sp>
        <p:nvSpPr>
          <p:cNvPr id="8" name="Footer Placeholder 7">
            <a:extLst>
              <a:ext uri="{FF2B5EF4-FFF2-40B4-BE49-F238E27FC236}">
                <a16:creationId xmlns:a16="http://schemas.microsoft.com/office/drawing/2014/main" id="{BD97693E-A2FB-4AD4-93BE-3C3E2EB57AFC}"/>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354777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6079-400A-4284-AE49-1BD24DBD474E}"/>
              </a:ext>
            </a:extLst>
          </p:cNvPr>
          <p:cNvSpPr>
            <a:spLocks noGrp="1"/>
          </p:cNvSpPr>
          <p:nvPr>
            <p:ph type="title"/>
          </p:nvPr>
        </p:nvSpPr>
        <p:spPr>
          <a:xfrm>
            <a:off x="-88900" y="-49031"/>
            <a:ext cx="10515600" cy="1325563"/>
          </a:xfrm>
        </p:spPr>
        <p:txBody>
          <a:bodyPr/>
          <a:lstStyle/>
          <a:p>
            <a:r>
              <a:rPr lang="en-US" dirty="0"/>
              <a:t>Comparator Example</a:t>
            </a:r>
            <a:endParaRPr lang="tr-TR" dirty="0"/>
          </a:p>
        </p:txBody>
      </p:sp>
      <p:sp>
        <p:nvSpPr>
          <p:cNvPr id="4" name="Date Placeholder 3">
            <a:extLst>
              <a:ext uri="{FF2B5EF4-FFF2-40B4-BE49-F238E27FC236}">
                <a16:creationId xmlns:a16="http://schemas.microsoft.com/office/drawing/2014/main" id="{C8F1A933-19EE-489D-A282-98FA1012ABF6}"/>
              </a:ext>
            </a:extLst>
          </p:cNvPr>
          <p:cNvSpPr>
            <a:spLocks noGrp="1"/>
          </p:cNvSpPr>
          <p:nvPr>
            <p:ph type="dt" sz="half" idx="10"/>
          </p:nvPr>
        </p:nvSpPr>
        <p:spPr/>
        <p:txBody>
          <a:bodyPr/>
          <a:lstStyle/>
          <a:p>
            <a:fld id="{EE963931-FE63-4CE3-87CB-442F67FAC4D4}" type="datetime1">
              <a:rPr lang="tr-TR" smtClean="0"/>
              <a:t>8.12.2019</a:t>
            </a:fld>
            <a:endParaRPr lang="tr-TR"/>
          </a:p>
        </p:txBody>
      </p:sp>
      <p:sp>
        <p:nvSpPr>
          <p:cNvPr id="6" name="Slide Number Placeholder 5">
            <a:extLst>
              <a:ext uri="{FF2B5EF4-FFF2-40B4-BE49-F238E27FC236}">
                <a16:creationId xmlns:a16="http://schemas.microsoft.com/office/drawing/2014/main" id="{9D875371-1042-4216-B36E-F489E963A595}"/>
              </a:ext>
            </a:extLst>
          </p:cNvPr>
          <p:cNvSpPr>
            <a:spLocks noGrp="1"/>
          </p:cNvSpPr>
          <p:nvPr>
            <p:ph type="sldNum" sz="quarter" idx="12"/>
          </p:nvPr>
        </p:nvSpPr>
        <p:spPr/>
        <p:txBody>
          <a:bodyPr/>
          <a:lstStyle/>
          <a:p>
            <a:fld id="{5D33A2AC-E931-446A-BA8B-B5F1C9814917}" type="slidenum">
              <a:rPr lang="tr-TR" smtClean="0"/>
              <a:t>29</a:t>
            </a:fld>
            <a:endParaRPr lang="tr-TR"/>
          </a:p>
        </p:txBody>
      </p:sp>
      <p:sp>
        <p:nvSpPr>
          <p:cNvPr id="7" name="Rectangle 6">
            <a:extLst>
              <a:ext uri="{FF2B5EF4-FFF2-40B4-BE49-F238E27FC236}">
                <a16:creationId xmlns:a16="http://schemas.microsoft.com/office/drawing/2014/main" id="{C5002947-E859-4F41-B8C6-FEF92C626CB1}"/>
              </a:ext>
            </a:extLst>
          </p:cNvPr>
          <p:cNvSpPr/>
          <p:nvPr/>
        </p:nvSpPr>
        <p:spPr>
          <a:xfrm>
            <a:off x="129005" y="2713053"/>
            <a:ext cx="6425799"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Student{  </a:t>
            </a:r>
          </a:p>
          <a:p>
            <a:pPr lvl="1"/>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String name;  </a:t>
            </a:r>
          </a:p>
          <a:p>
            <a:pPr lvl="1"/>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age;  </a:t>
            </a:r>
          </a:p>
          <a:p>
            <a:r>
              <a:rPr lang="en-US" dirty="0">
                <a:solidFill>
                  <a:srgbClr val="000000"/>
                </a:solidFill>
                <a:latin typeface="Consolas" panose="020B0609020204030204" pitchFamily="49" charset="0"/>
              </a:rPr>
              <a:t>Student(</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rollno,String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name,</a:t>
            </a:r>
            <a:r>
              <a:rPr lang="en-US" b="1" dirty="0" err="1">
                <a:solidFill>
                  <a:srgbClr val="006699"/>
                </a:solidFill>
                <a:latin typeface="Consolas" panose="020B0609020204030204" pitchFamily="49" charset="0"/>
              </a:rPr>
              <a:t>int</a:t>
            </a:r>
            <a:r>
              <a:rPr lang="en-US" dirty="0">
                <a:solidFill>
                  <a:srgbClr val="000000"/>
                </a:solidFill>
                <a:latin typeface="Consolas" panose="020B0609020204030204" pitchFamily="49" charset="0"/>
              </a:rPr>
              <a:t> age){  </a:t>
            </a:r>
          </a:p>
          <a:p>
            <a:pPr lvl="1"/>
            <a:r>
              <a:rPr lang="en-US" b="1" dirty="0" err="1">
                <a:solidFill>
                  <a:srgbClr val="006699"/>
                </a:solidFill>
                <a:latin typeface="Consolas" panose="020B0609020204030204" pitchFamily="49" charset="0"/>
              </a:rPr>
              <a:t>this</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rollno</a:t>
            </a:r>
            <a:r>
              <a:rPr lang="en-US" dirty="0">
                <a:solidFill>
                  <a:srgbClr val="000000"/>
                </a:solidFill>
                <a:latin typeface="Consolas" panose="020B0609020204030204" pitchFamily="49" charset="0"/>
              </a:rPr>
              <a:t>;  </a:t>
            </a:r>
          </a:p>
          <a:p>
            <a:pPr lvl="1"/>
            <a:r>
              <a:rPr lang="en-US" b="1" dirty="0">
                <a:solidFill>
                  <a:srgbClr val="006699"/>
                </a:solidFill>
                <a:latin typeface="Consolas" panose="020B0609020204030204" pitchFamily="49" charset="0"/>
              </a:rPr>
              <a:t>this</a:t>
            </a:r>
            <a:r>
              <a:rPr lang="en-US" dirty="0">
                <a:solidFill>
                  <a:srgbClr val="000000"/>
                </a:solidFill>
                <a:latin typeface="Consolas" panose="020B0609020204030204" pitchFamily="49" charset="0"/>
              </a:rPr>
              <a:t>.name=name;  </a:t>
            </a:r>
          </a:p>
          <a:p>
            <a:pPr lvl="1"/>
            <a:r>
              <a:rPr lang="en-US" b="1" dirty="0" err="1">
                <a:solidFill>
                  <a:srgbClr val="006699"/>
                </a:solidFill>
                <a:latin typeface="Consolas" panose="020B0609020204030204" pitchFamily="49" charset="0"/>
              </a:rPr>
              <a:t>this</a:t>
            </a:r>
            <a:r>
              <a:rPr lang="en-US" dirty="0" err="1">
                <a:solidFill>
                  <a:srgbClr val="000000"/>
                </a:solidFill>
                <a:latin typeface="Consolas" panose="020B0609020204030204" pitchFamily="49" charset="0"/>
              </a:rPr>
              <a:t>.age</a:t>
            </a:r>
            <a:r>
              <a:rPr lang="en-US" dirty="0">
                <a:solidFill>
                  <a:srgbClr val="000000"/>
                </a:solidFill>
                <a:latin typeface="Consolas" panose="020B0609020204030204" pitchFamily="49" charset="0"/>
              </a:rPr>
              <a:t>=age;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endParaRPr lang="en-US" b="0" i="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F8040583-8CC4-4FA6-9B9B-EAB8C6D8A92C}"/>
              </a:ext>
            </a:extLst>
          </p:cNvPr>
          <p:cNvSpPr/>
          <p:nvPr/>
        </p:nvSpPr>
        <p:spPr>
          <a:xfrm>
            <a:off x="4997450" y="200244"/>
            <a:ext cx="7302500" cy="923330"/>
          </a:xfrm>
          <a:prstGeom prst="rect">
            <a:avLst/>
          </a:prstGeom>
        </p:spPr>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AgeComparator</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implements</a:t>
            </a:r>
            <a:r>
              <a:rPr lang="en-US" dirty="0">
                <a:solidFill>
                  <a:srgbClr val="000000"/>
                </a:solidFill>
                <a:latin typeface="Consolas" panose="020B0609020204030204" pitchFamily="49" charset="0"/>
              </a:rPr>
              <a:t> Comparator&lt;Student&gt;{  </a:t>
            </a:r>
          </a:p>
          <a:p>
            <a:r>
              <a:rPr lang="en-US" b="1" dirty="0">
                <a:solidFill>
                  <a:srgbClr val="006699"/>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compare(Student  s1, Student  s2){  </a:t>
            </a:r>
          </a:p>
          <a:p>
            <a:r>
              <a:rPr lang="en-US" dirty="0">
                <a:solidFill>
                  <a:srgbClr val="000000"/>
                </a:solidFill>
                <a:latin typeface="Consolas" panose="020B0609020204030204" pitchFamily="49" charset="0"/>
              </a:rPr>
              <a:t> return s1.age-s2.age;  } </a:t>
            </a:r>
            <a:endParaRPr lang="en-US" b="0" i="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24734701-6184-4423-8602-518C96652304}"/>
              </a:ext>
            </a:extLst>
          </p:cNvPr>
          <p:cNvSpPr/>
          <p:nvPr/>
        </p:nvSpPr>
        <p:spPr>
          <a:xfrm>
            <a:off x="4997450" y="1525807"/>
            <a:ext cx="7645400" cy="923330"/>
          </a:xfrm>
          <a:prstGeom prst="rect">
            <a:avLst/>
          </a:prstGeom>
        </p:spPr>
        <p:txBody>
          <a:bodyPr wrap="square">
            <a:spAutoFit/>
          </a:bodyPr>
          <a:lstStyle/>
          <a:p>
            <a:r>
              <a:rPr lang="en-US" b="1" dirty="0">
                <a:solidFill>
                  <a:srgbClr val="006699"/>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NameComparator</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implements</a:t>
            </a:r>
            <a:r>
              <a:rPr lang="en-US" dirty="0">
                <a:solidFill>
                  <a:srgbClr val="000000"/>
                </a:solidFill>
                <a:latin typeface="Consolas" panose="020B0609020204030204" pitchFamily="49" charset="0"/>
              </a:rPr>
              <a:t> Comparator&lt;Student&gt;{  </a:t>
            </a:r>
          </a:p>
          <a:p>
            <a:r>
              <a:rPr lang="en-US" b="1" dirty="0">
                <a:solidFill>
                  <a:srgbClr val="006699"/>
                </a:solidFill>
                <a:latin typeface="Consolas" panose="020B0609020204030204" pitchFamily="49" charset="0"/>
              </a:rPr>
              <a:t>public</a:t>
            </a:r>
            <a:r>
              <a:rPr lang="en-US" dirty="0">
                <a:solidFill>
                  <a:srgbClr val="000000"/>
                </a:solidFill>
                <a:latin typeface="Consolas" panose="020B0609020204030204" pitchFamily="49" charset="0"/>
              </a:rPr>
              <a:t> </a:t>
            </a:r>
            <a:r>
              <a:rPr lang="en-US" b="1" dirty="0">
                <a:solidFill>
                  <a:srgbClr val="006699"/>
                </a:solidFill>
                <a:latin typeface="Consolas" panose="020B0609020204030204" pitchFamily="49" charset="0"/>
              </a:rPr>
              <a:t>int</a:t>
            </a:r>
            <a:r>
              <a:rPr lang="en-US" dirty="0">
                <a:solidFill>
                  <a:srgbClr val="000000"/>
                </a:solidFill>
                <a:latin typeface="Consolas" panose="020B0609020204030204" pitchFamily="49" charset="0"/>
              </a:rPr>
              <a:t> compare(Student  s1, Student  s2){  </a:t>
            </a:r>
          </a:p>
          <a:p>
            <a:r>
              <a:rPr lang="en-US" dirty="0">
                <a:solidFill>
                  <a:srgbClr val="000000"/>
                </a:solidFill>
                <a:latin typeface="Consolas" panose="020B0609020204030204" pitchFamily="49" charset="0"/>
              </a:rPr>
              <a:t> return s1.name.compareTo(s2.name);  } </a:t>
            </a:r>
            <a:endParaRPr lang="en-US" b="0" i="0" dirty="0">
              <a:solidFill>
                <a:srgbClr val="000000"/>
              </a:solidFill>
              <a:effectLst/>
              <a:latin typeface="Consolas" panose="020B0609020204030204" pitchFamily="49" charset="0"/>
            </a:endParaRPr>
          </a:p>
        </p:txBody>
      </p:sp>
      <p:sp>
        <p:nvSpPr>
          <p:cNvPr id="3" name="Footer Placeholder 2">
            <a:extLst>
              <a:ext uri="{FF2B5EF4-FFF2-40B4-BE49-F238E27FC236}">
                <a16:creationId xmlns:a16="http://schemas.microsoft.com/office/drawing/2014/main" id="{020E6AE4-76A3-4DDD-9F53-45F2039EF320}"/>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77091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3A4626E-1009-4AB2-97AB-205AB715C8F7}"/>
              </a:ext>
            </a:extLst>
          </p:cNvPr>
          <p:cNvSpPr/>
          <p:nvPr/>
        </p:nvSpPr>
        <p:spPr>
          <a:xfrm>
            <a:off x="6202213" y="1306068"/>
            <a:ext cx="5864762" cy="5375147"/>
          </a:xfrm>
          <a:prstGeom prst="roundRect">
            <a:avLst>
              <a:gd name="adj" fmla="val 10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Rounded Corners 1">
            <a:extLst>
              <a:ext uri="{FF2B5EF4-FFF2-40B4-BE49-F238E27FC236}">
                <a16:creationId xmlns:a16="http://schemas.microsoft.com/office/drawing/2014/main" id="{36E79E98-9F33-4AAF-B165-F6EB2E4E7544}"/>
              </a:ext>
            </a:extLst>
          </p:cNvPr>
          <p:cNvSpPr/>
          <p:nvPr/>
        </p:nvSpPr>
        <p:spPr>
          <a:xfrm>
            <a:off x="243840" y="1306068"/>
            <a:ext cx="5850175" cy="5375147"/>
          </a:xfrm>
          <a:prstGeom prst="roundRect">
            <a:avLst>
              <a:gd name="adj" fmla="val 1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866" name="Rectangle 2">
            <a:extLst>
              <a:ext uri="{FF2B5EF4-FFF2-40B4-BE49-F238E27FC236}">
                <a16:creationId xmlns:a16="http://schemas.microsoft.com/office/drawing/2014/main" id="{C65CE561-D4D7-49FD-A2B8-6953432B73CD}"/>
              </a:ext>
            </a:extLst>
          </p:cNvPr>
          <p:cNvSpPr>
            <a:spLocks noGrp="1" noChangeArrowheads="1"/>
          </p:cNvSpPr>
          <p:nvPr>
            <p:ph type="title"/>
          </p:nvPr>
        </p:nvSpPr>
        <p:spPr>
          <a:xfrm>
            <a:off x="3468688" y="623888"/>
            <a:ext cx="6589712" cy="674373"/>
          </a:xfrm>
        </p:spPr>
        <p:txBody>
          <a:bodyPr>
            <a:normAutofit fontScale="90000"/>
          </a:bodyPr>
          <a:lstStyle/>
          <a:p>
            <a:r>
              <a:rPr lang="en-US" altLang="en-US" dirty="0"/>
              <a:t>List Implementations</a:t>
            </a:r>
          </a:p>
        </p:txBody>
      </p:sp>
      <p:sp>
        <p:nvSpPr>
          <p:cNvPr id="36867" name="Rectangle 3">
            <a:extLst>
              <a:ext uri="{FF2B5EF4-FFF2-40B4-BE49-F238E27FC236}">
                <a16:creationId xmlns:a16="http://schemas.microsoft.com/office/drawing/2014/main" id="{43276EF9-4D05-475B-870C-70E027C53E1E}"/>
              </a:ext>
            </a:extLst>
          </p:cNvPr>
          <p:cNvSpPr>
            <a:spLocks noGrp="1" noChangeArrowheads="1"/>
          </p:cNvSpPr>
          <p:nvPr>
            <p:ph idx="1"/>
          </p:nvPr>
        </p:nvSpPr>
        <p:spPr>
          <a:xfrm>
            <a:off x="362655" y="1395796"/>
            <a:ext cx="5574850" cy="5187884"/>
          </a:xfrm>
        </p:spPr>
        <p:txBody>
          <a:bodyPr/>
          <a:lstStyle/>
          <a:p>
            <a:pPr algn="just"/>
            <a:r>
              <a:rPr lang="en-US" altLang="en-US" sz="2800" b="1" dirty="0" err="1">
                <a:solidFill>
                  <a:schemeClr val="bg1"/>
                </a:solidFill>
              </a:rPr>
              <a:t>ArrayList</a:t>
            </a:r>
            <a:endParaRPr lang="en-US" altLang="en-US" sz="2800" b="1" dirty="0">
              <a:solidFill>
                <a:schemeClr val="bg1"/>
              </a:solidFill>
            </a:endParaRPr>
          </a:p>
          <a:p>
            <a:pPr lvl="1" algn="just"/>
            <a:r>
              <a:rPr lang="en-US" altLang="en-US" sz="2400" b="1" dirty="0">
                <a:solidFill>
                  <a:schemeClr val="bg1"/>
                </a:solidFill>
              </a:rPr>
              <a:t>low cost random access</a:t>
            </a:r>
          </a:p>
          <a:p>
            <a:pPr lvl="1" algn="just"/>
            <a:r>
              <a:rPr lang="en-US" altLang="en-US" sz="2400" b="1" dirty="0">
                <a:solidFill>
                  <a:schemeClr val="bg1"/>
                </a:solidFill>
              </a:rPr>
              <a:t>high cost insert and delete</a:t>
            </a:r>
          </a:p>
          <a:p>
            <a:pPr algn="just"/>
            <a:endParaRPr lang="en-US" altLang="en-US" sz="2800" dirty="0"/>
          </a:p>
        </p:txBody>
      </p:sp>
      <p:sp>
        <p:nvSpPr>
          <p:cNvPr id="5" name="Footer Placeholder 4">
            <a:extLst>
              <a:ext uri="{FF2B5EF4-FFF2-40B4-BE49-F238E27FC236}">
                <a16:creationId xmlns:a16="http://schemas.microsoft.com/office/drawing/2014/main" id="{86A6989F-3AD5-44CF-AF3A-89494838C5D2}"/>
              </a:ext>
            </a:extLst>
          </p:cNvPr>
          <p:cNvSpPr>
            <a:spLocks noGrp="1"/>
          </p:cNvSpPr>
          <p:nvPr>
            <p:ph type="ftr" sz="quarter" idx="11"/>
          </p:nvPr>
        </p:nvSpPr>
        <p:spPr>
          <a:xfrm>
            <a:off x="6272849" y="7509126"/>
            <a:ext cx="6096000" cy="457200"/>
          </a:xfrm>
        </p:spPr>
        <p:txBody>
          <a:bodyPr/>
          <a:lstStyle/>
          <a:p>
            <a:pPr>
              <a:defRPr/>
            </a:pPr>
            <a:r>
              <a:rPr lang="en-US" altLang="en-US"/>
              <a:t>Week 12 | OOP</a:t>
            </a:r>
          </a:p>
        </p:txBody>
      </p:sp>
      <p:sp>
        <p:nvSpPr>
          <p:cNvPr id="36869" name="Slide Number Placeholder 5">
            <a:extLst>
              <a:ext uri="{FF2B5EF4-FFF2-40B4-BE49-F238E27FC236}">
                <a16:creationId xmlns:a16="http://schemas.microsoft.com/office/drawing/2014/main" id="{3E125E58-69B1-443E-81F5-180C561435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BE882544-BE3C-4E36-9014-FE8E1C2E7FD1}" type="slidenum">
              <a:rPr lang="en-US" altLang="en-US" sz="2000">
                <a:solidFill>
                  <a:srgbClr val="FEFFFF"/>
                </a:solidFill>
              </a:rPr>
              <a:pPr algn="r"/>
              <a:t>3</a:t>
            </a:fld>
            <a:endParaRPr lang="en-US" altLang="en-US" sz="2000">
              <a:solidFill>
                <a:srgbClr val="FEFFFF"/>
              </a:solidFill>
            </a:endParaRPr>
          </a:p>
        </p:txBody>
      </p:sp>
      <p:pic>
        <p:nvPicPr>
          <p:cNvPr id="36870" name="Picture 5" descr="java radar: insertion in array list ">
            <a:extLst>
              <a:ext uri="{FF2B5EF4-FFF2-40B4-BE49-F238E27FC236}">
                <a16:creationId xmlns:a16="http://schemas.microsoft.com/office/drawing/2014/main" id="{D7162541-C0B9-475D-8B72-1459191C81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7" t="3971" r="5048" b="-1"/>
          <a:stretch/>
        </p:blipFill>
        <p:spPr bwMode="auto">
          <a:xfrm>
            <a:off x="470853" y="3719416"/>
            <a:ext cx="5441856" cy="24671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0AEA979F-E7A5-47DB-BE56-07BC0B67BC65}"/>
              </a:ext>
            </a:extLst>
          </p:cNvPr>
          <p:cNvSpPr txBox="1">
            <a:spLocks noChangeArrowheads="1"/>
          </p:cNvSpPr>
          <p:nvPr/>
        </p:nvSpPr>
        <p:spPr bwMode="auto">
          <a:xfrm>
            <a:off x="6300159" y="1395796"/>
            <a:ext cx="5648001" cy="5187884"/>
          </a:xfrm>
          <a:prstGeom prst="rect">
            <a:avLst/>
          </a:prstGeom>
          <a:solidFill>
            <a:schemeClr val="lt1"/>
          </a:solidFill>
          <a:ln w="15875" cap="rnd" cmpd="sng" algn="ctr">
            <a:solidFill>
              <a:schemeClr val="accent1"/>
            </a:solidFill>
            <a:prstDash val="solid"/>
          </a:ln>
          <a:effec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chemeClr val="dk1"/>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chemeClr val="dk1"/>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chemeClr val="dk1"/>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dk1"/>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a:buFont typeface="Arial" panose="020B0604020202020204" pitchFamily="34" charset="0"/>
              <a:buChar char="•"/>
            </a:pPr>
            <a:r>
              <a:rPr lang="en-US" altLang="en-US" sz="2800" b="1" dirty="0"/>
              <a:t>LinkedList</a:t>
            </a:r>
          </a:p>
          <a:p>
            <a:pPr lvl="1">
              <a:buFont typeface="Arial" panose="020B0604020202020204" pitchFamily="34" charset="0"/>
              <a:buChar char="•"/>
            </a:pPr>
            <a:r>
              <a:rPr lang="en-US" altLang="en-US" sz="2400" b="1" dirty="0"/>
              <a:t>sequential access</a:t>
            </a:r>
          </a:p>
          <a:p>
            <a:pPr lvl="1">
              <a:buFont typeface="Arial" panose="020B0604020202020204" pitchFamily="34" charset="0"/>
              <a:buChar char="•"/>
            </a:pPr>
            <a:r>
              <a:rPr lang="en-US" altLang="en-US" sz="2400" b="1" dirty="0"/>
              <a:t>low cost insert and delete</a:t>
            </a:r>
          </a:p>
          <a:p>
            <a:pPr lvl="1">
              <a:buFont typeface="Arial" panose="020B0604020202020204" pitchFamily="34" charset="0"/>
              <a:buChar char="•"/>
            </a:pPr>
            <a:r>
              <a:rPr lang="en-US" altLang="en-US" sz="2400" b="1" dirty="0"/>
              <a:t>high cost random access</a:t>
            </a:r>
          </a:p>
        </p:txBody>
      </p:sp>
      <p:pic>
        <p:nvPicPr>
          <p:cNvPr id="36871" name="Picture 5" descr="Java Radar : Insertion into Linked List">
            <a:extLst>
              <a:ext uri="{FF2B5EF4-FFF2-40B4-BE49-F238E27FC236}">
                <a16:creationId xmlns:a16="http://schemas.microsoft.com/office/drawing/2014/main" id="{3DB3DF5C-3DC6-4B7B-B01A-12AEBC449B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9" r="6718" b="4051"/>
          <a:stretch/>
        </p:blipFill>
        <p:spPr bwMode="auto">
          <a:xfrm>
            <a:off x="6385504" y="3877244"/>
            <a:ext cx="5441856" cy="253745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A4119DE-9813-4A41-B94F-7904A9F18F7F}"/>
              </a:ext>
            </a:extLst>
          </p:cNvPr>
          <p:cNvSpPr>
            <a:spLocks noGrp="1"/>
          </p:cNvSpPr>
          <p:nvPr>
            <p:ph type="dt" sz="half" idx="10"/>
          </p:nvPr>
        </p:nvSpPr>
        <p:spPr/>
        <p:txBody>
          <a:bodyPr/>
          <a:lstStyle/>
          <a:p>
            <a:fld id="{28E26833-4928-4868-B638-AC330B7A1818}" type="datetime1">
              <a:rPr lang="tr-TR" smtClean="0"/>
              <a:t>8.12.2019</a:t>
            </a:fld>
            <a:endParaRPr lang="tr-TR"/>
          </a:p>
        </p:txBody>
      </p:sp>
      <p:sp>
        <p:nvSpPr>
          <p:cNvPr id="12" name="TextBox 11">
            <a:extLst>
              <a:ext uri="{FF2B5EF4-FFF2-40B4-BE49-F238E27FC236}">
                <a16:creationId xmlns:a16="http://schemas.microsoft.com/office/drawing/2014/main" id="{C8B74889-2601-4CCB-8B45-DA017665DDF2}"/>
              </a:ext>
            </a:extLst>
          </p:cNvPr>
          <p:cNvSpPr txBox="1"/>
          <p:nvPr/>
        </p:nvSpPr>
        <p:spPr>
          <a:xfrm>
            <a:off x="10980020" y="152400"/>
            <a:ext cx="1042166" cy="408623"/>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Week </a:t>
            </a:r>
            <a:r>
              <a:rPr lang="en-US" dirty="0">
                <a:solidFill>
                  <a:prstClr val="white"/>
                </a:solidFill>
                <a:latin typeface="Calibri" panose="020F0502020204030204"/>
              </a:rPr>
              <a:t>11</a:t>
            </a:r>
            <a:endParaRPr kumimoji="0" lang="tr-T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D140-034C-404A-8034-B1F7F31A9EF7}"/>
              </a:ext>
            </a:extLst>
          </p:cNvPr>
          <p:cNvSpPr>
            <a:spLocks noGrp="1"/>
          </p:cNvSpPr>
          <p:nvPr>
            <p:ph type="title"/>
          </p:nvPr>
        </p:nvSpPr>
        <p:spPr/>
        <p:txBody>
          <a:bodyPr/>
          <a:lstStyle/>
          <a:p>
            <a:r>
              <a:rPr lang="en-US" dirty="0"/>
              <a:t>Usage</a:t>
            </a:r>
            <a:endParaRPr lang="tr-TR" dirty="0"/>
          </a:p>
        </p:txBody>
      </p:sp>
      <p:sp>
        <p:nvSpPr>
          <p:cNvPr id="6" name="Slide Number Placeholder 5">
            <a:extLst>
              <a:ext uri="{FF2B5EF4-FFF2-40B4-BE49-F238E27FC236}">
                <a16:creationId xmlns:a16="http://schemas.microsoft.com/office/drawing/2014/main" id="{31F0B92A-C7CC-434A-AB6A-7CF0733AE802}"/>
              </a:ext>
            </a:extLst>
          </p:cNvPr>
          <p:cNvSpPr>
            <a:spLocks noGrp="1"/>
          </p:cNvSpPr>
          <p:nvPr>
            <p:ph type="sldNum" sz="quarter" idx="12"/>
          </p:nvPr>
        </p:nvSpPr>
        <p:spPr/>
        <p:txBody>
          <a:bodyPr/>
          <a:lstStyle/>
          <a:p>
            <a:fld id="{5D33A2AC-E931-446A-BA8B-B5F1C9814917}" type="slidenum">
              <a:rPr lang="tr-TR" smtClean="0"/>
              <a:t>30</a:t>
            </a:fld>
            <a:endParaRPr lang="tr-TR"/>
          </a:p>
        </p:txBody>
      </p:sp>
      <p:sp>
        <p:nvSpPr>
          <p:cNvPr id="7" name="Content Placeholder 6">
            <a:extLst>
              <a:ext uri="{FF2B5EF4-FFF2-40B4-BE49-F238E27FC236}">
                <a16:creationId xmlns:a16="http://schemas.microsoft.com/office/drawing/2014/main" id="{2EA51737-B441-433B-9DD5-593F65ED579A}"/>
              </a:ext>
            </a:extLst>
          </p:cNvPr>
          <p:cNvSpPr>
            <a:spLocks noGrp="1"/>
          </p:cNvSpPr>
          <p:nvPr>
            <p:ph idx="1"/>
          </p:nvPr>
        </p:nvSpPr>
        <p:spPr>
          <a:xfrm>
            <a:off x="749300" y="1442158"/>
            <a:ext cx="10515600" cy="5716052"/>
          </a:xfrm>
          <a:prstGeom prst="rect">
            <a:avLst/>
          </a:prstGeom>
        </p:spPr>
        <p:txBody>
          <a:bodyPr wrap="square">
            <a:spAutoFit/>
          </a:bodyPr>
          <a:lstStyle/>
          <a:p>
            <a:pPr marL="0" indent="0">
              <a:lnSpc>
                <a:spcPct val="50000"/>
              </a:lnSpc>
              <a:buNone/>
            </a:pPr>
            <a:r>
              <a:rPr lang="tr-TR" sz="1800" b="1" dirty="0">
                <a:solidFill>
                  <a:srgbClr val="006699"/>
                </a:solidFill>
                <a:latin typeface="Consolas" panose="020B0609020204030204" pitchFamily="49" charset="0"/>
              </a:rPr>
              <a:t>public</a:t>
            </a:r>
            <a:r>
              <a:rPr lang="tr-TR" sz="1800" dirty="0">
                <a:solidFill>
                  <a:srgbClr val="000000"/>
                </a:solidFill>
                <a:latin typeface="Consolas" panose="020B0609020204030204" pitchFamily="49" charset="0"/>
              </a:rPr>
              <a:t> </a:t>
            </a:r>
            <a:r>
              <a:rPr lang="tr-TR" sz="1800" b="1" dirty="0">
                <a:solidFill>
                  <a:srgbClr val="006699"/>
                </a:solidFill>
                <a:latin typeface="Consolas" panose="020B0609020204030204" pitchFamily="49" charset="0"/>
              </a:rPr>
              <a:t>static</a:t>
            </a:r>
            <a:r>
              <a:rPr lang="tr-TR" sz="1800" dirty="0">
                <a:solidFill>
                  <a:srgbClr val="000000"/>
                </a:solidFill>
                <a:latin typeface="Consolas" panose="020B0609020204030204" pitchFamily="49" charset="0"/>
              </a:rPr>
              <a:t> </a:t>
            </a:r>
            <a:r>
              <a:rPr lang="tr-TR" sz="1800" b="1" dirty="0">
                <a:solidFill>
                  <a:srgbClr val="006699"/>
                </a:solidFill>
                <a:latin typeface="Consolas" panose="020B0609020204030204" pitchFamily="49" charset="0"/>
              </a:rPr>
              <a:t>void</a:t>
            </a:r>
            <a:r>
              <a:rPr lang="tr-TR" sz="1800" dirty="0">
                <a:solidFill>
                  <a:srgbClr val="000000"/>
                </a:solidFill>
                <a:latin typeface="Consolas" panose="020B0609020204030204" pitchFamily="49" charset="0"/>
              </a:rPr>
              <a:t> main(String args[]){  </a:t>
            </a:r>
          </a:p>
          <a:p>
            <a:pPr marL="0"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ArrayList al=</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ArrayList();</a:t>
            </a:r>
            <a:endParaRPr lang="en-US" sz="1800" dirty="0">
              <a:solidFill>
                <a:srgbClr val="000000"/>
              </a:solidFill>
              <a:latin typeface="Consolas" panose="020B0609020204030204" pitchFamily="49" charset="0"/>
            </a:endParaRPr>
          </a:p>
          <a:p>
            <a:pPr marL="457200" lvl="1"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101</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"Vijay"</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23</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106</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"Ajay"</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27</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al.add(</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Student(</a:t>
            </a:r>
            <a:r>
              <a:rPr lang="tr-TR" sz="1800" dirty="0">
                <a:solidFill>
                  <a:srgbClr val="C00000"/>
                </a:solidFill>
                <a:latin typeface="Consolas" panose="020B0609020204030204" pitchFamily="49" charset="0"/>
              </a:rPr>
              <a:t>105</a:t>
            </a:r>
            <a:r>
              <a:rPr lang="tr-TR" sz="1800" dirty="0">
                <a:solidFill>
                  <a:srgbClr val="000000"/>
                </a:solidFill>
                <a:latin typeface="Consolas" panose="020B0609020204030204" pitchFamily="49" charset="0"/>
              </a:rPr>
              <a:t>,</a:t>
            </a:r>
            <a:r>
              <a:rPr lang="tr-TR" sz="1800" dirty="0">
                <a:solidFill>
                  <a:srgbClr val="0000FF"/>
                </a:solidFill>
                <a:latin typeface="Consolas" panose="020B0609020204030204" pitchFamily="49" charset="0"/>
              </a:rPr>
              <a:t>"Jai"</a:t>
            </a:r>
            <a:r>
              <a:rPr lang="tr-TR" sz="1800" dirty="0">
                <a:solidFill>
                  <a:srgbClr val="000000"/>
                </a:solidFill>
                <a:latin typeface="Consolas" panose="020B0609020204030204" pitchFamily="49" charset="0"/>
              </a:rPr>
              <a:t>,</a:t>
            </a:r>
            <a:r>
              <a:rPr lang="tr-TR" sz="1800" dirty="0">
                <a:solidFill>
                  <a:srgbClr val="C00000"/>
                </a:solidFill>
                <a:latin typeface="Consolas" panose="020B0609020204030204" pitchFamily="49" charset="0"/>
              </a:rPr>
              <a:t>21</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System.out.println(</a:t>
            </a:r>
            <a:r>
              <a:rPr lang="tr-TR" sz="1800" dirty="0">
                <a:solidFill>
                  <a:srgbClr val="0000FF"/>
                </a:solidFill>
                <a:latin typeface="Consolas" panose="020B0609020204030204" pitchFamily="49" charset="0"/>
              </a:rPr>
              <a:t>"Sorting by Name"</a:t>
            </a:r>
            <a:r>
              <a:rPr lang="tr-TR" sz="1800" dirty="0">
                <a:solidFill>
                  <a:srgbClr val="000000"/>
                </a:solidFill>
                <a:latin typeface="Consolas" panose="020B0609020204030204" pitchFamily="49" charset="0"/>
              </a:rPr>
              <a:t>);  </a:t>
            </a:r>
          </a:p>
          <a:p>
            <a:pPr marL="457200" lvl="1" indent="0">
              <a:lnSpc>
                <a:spcPct val="50000"/>
              </a:lnSpc>
              <a:buNone/>
            </a:pP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Collections.sort(al,</a:t>
            </a:r>
            <a:r>
              <a:rPr lang="tr-TR" sz="1800" b="1" dirty="0">
                <a:solidFill>
                  <a:srgbClr val="006699"/>
                </a:solidFill>
                <a:latin typeface="Consolas" panose="020B0609020204030204" pitchFamily="49" charset="0"/>
              </a:rPr>
              <a:t>new</a:t>
            </a:r>
            <a:r>
              <a:rPr lang="tr-TR" sz="1800" dirty="0">
                <a:solidFill>
                  <a:srgbClr val="000000"/>
                </a:solidFill>
                <a:latin typeface="Consolas" panose="020B0609020204030204" pitchFamily="49" charset="0"/>
              </a:rPr>
              <a:t> NameComparator());  </a:t>
            </a:r>
          </a:p>
          <a:p>
            <a:pPr marL="914400" lvl="2" indent="0">
              <a:lnSpc>
                <a:spcPct val="50000"/>
              </a:lnSpc>
              <a:buNone/>
            </a:pPr>
            <a:r>
              <a:rPr lang="tr-TR" sz="1800" dirty="0">
                <a:solidFill>
                  <a:srgbClr val="000000"/>
                </a:solidFill>
                <a:latin typeface="Consolas" panose="020B0609020204030204" pitchFamily="49" charset="0"/>
              </a:rPr>
              <a:t>Iterator itr=al.iterator();  </a:t>
            </a:r>
            <a:endParaRPr lang="en-US" sz="1800" dirty="0">
              <a:solidFill>
                <a:srgbClr val="000000"/>
              </a:solidFill>
              <a:latin typeface="Consolas" panose="020B0609020204030204" pitchFamily="49" charset="0"/>
            </a:endParaRPr>
          </a:p>
          <a:p>
            <a:pPr marL="914400" lvl="2" indent="0">
              <a:lnSpc>
                <a:spcPct val="50000"/>
              </a:lnSpc>
              <a:buNone/>
            </a:pPr>
            <a:endParaRPr lang="tr-TR" sz="1800" dirty="0">
              <a:solidFill>
                <a:srgbClr val="000000"/>
              </a:solidFill>
              <a:latin typeface="Consolas" panose="020B0609020204030204" pitchFamily="49" charset="0"/>
            </a:endParaRPr>
          </a:p>
          <a:p>
            <a:pPr marL="914400" lvl="2" indent="0">
              <a:lnSpc>
                <a:spcPct val="50000"/>
              </a:lnSpc>
              <a:buNone/>
            </a:pPr>
            <a:r>
              <a:rPr lang="tr-TR" sz="1800" b="1" dirty="0">
                <a:solidFill>
                  <a:srgbClr val="006699"/>
                </a:solidFill>
                <a:latin typeface="Consolas" panose="020B0609020204030204" pitchFamily="49" charset="0"/>
              </a:rPr>
              <a:t>while</a:t>
            </a:r>
            <a:r>
              <a:rPr lang="tr-TR" sz="1800" dirty="0">
                <a:solidFill>
                  <a:srgbClr val="000000"/>
                </a:solidFill>
                <a:latin typeface="Consolas" panose="020B0609020204030204" pitchFamily="49" charset="0"/>
              </a:rPr>
              <a:t>(itr.hasNext()){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Student st=(Student)itr.next();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System.out.println(st.rollno+</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+st.name+</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+st.age);  }  </a:t>
            </a:r>
            <a:endParaRPr lang="en-US" sz="1800" dirty="0">
              <a:solidFill>
                <a:srgbClr val="000000"/>
              </a:solidFill>
              <a:latin typeface="Consolas" panose="020B0609020204030204" pitchFamily="49" charset="0"/>
            </a:endParaRPr>
          </a:p>
          <a:p>
            <a:pPr marL="914400" lvl="2" indent="0">
              <a:lnSpc>
                <a:spcPct val="50000"/>
              </a:lnSpc>
              <a:buNone/>
            </a:pPr>
            <a:endParaRPr lang="en-US" sz="1800" dirty="0">
              <a:solidFill>
                <a:srgbClr val="000000"/>
              </a:solidFill>
              <a:latin typeface="Consolas" panose="020B0609020204030204" pitchFamily="49" charset="0"/>
            </a:endParaRPr>
          </a:p>
          <a:p>
            <a:pPr marL="914400" lvl="2" indent="0">
              <a:lnSpc>
                <a:spcPct val="50000"/>
              </a:lnSpc>
              <a:buNone/>
            </a:pPr>
            <a:r>
              <a:rPr lang="tr-TR" sz="1800" dirty="0">
                <a:solidFill>
                  <a:srgbClr val="000000"/>
                </a:solidFill>
                <a:latin typeface="Consolas" panose="020B0609020204030204" pitchFamily="49" charset="0"/>
              </a:rPr>
              <a:t>System.out.println((</a:t>
            </a:r>
            <a:r>
              <a:rPr lang="tr-TR" sz="1800" dirty="0">
                <a:solidFill>
                  <a:srgbClr val="0000FF"/>
                </a:solidFill>
                <a:latin typeface="Consolas" panose="020B0609020204030204" pitchFamily="49" charset="0"/>
              </a:rPr>
              <a:t>"Sorting by </a:t>
            </a:r>
            <a:r>
              <a:rPr lang="en-US" sz="1800" dirty="0">
                <a:solidFill>
                  <a:srgbClr val="0000FF"/>
                </a:solidFill>
                <a:latin typeface="Consolas" panose="020B0609020204030204" pitchFamily="49" charset="0"/>
              </a:rPr>
              <a:t>Age</a:t>
            </a:r>
            <a:r>
              <a:rPr lang="tr-TR" sz="1800" dirty="0">
                <a:solidFill>
                  <a:srgbClr val="0000FF"/>
                </a:solidFill>
                <a:latin typeface="Consolas" panose="020B0609020204030204" pitchFamily="49" charset="0"/>
              </a:rPr>
              <a:t>"</a:t>
            </a: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  </a:t>
            </a:r>
          </a:p>
          <a:p>
            <a:pPr marL="914400" lvl="2" indent="0">
              <a:lnSpc>
                <a:spcPct val="50000"/>
              </a:lnSpc>
              <a:buNone/>
            </a:pPr>
            <a:r>
              <a:rPr lang="tr-TR" sz="1800" dirty="0">
                <a:solidFill>
                  <a:srgbClr val="000000"/>
                </a:solidFill>
                <a:latin typeface="Consolas" panose="020B0609020204030204" pitchFamily="49" charset="0"/>
              </a:rPr>
              <a:t>Collections.sort(al,new AgeComparator());  </a:t>
            </a:r>
          </a:p>
          <a:p>
            <a:pPr marL="914400" lvl="2" indent="0">
              <a:lnSpc>
                <a:spcPct val="50000"/>
              </a:lnSpc>
              <a:buNone/>
            </a:pPr>
            <a:r>
              <a:rPr lang="tr-TR" sz="1800" dirty="0">
                <a:solidFill>
                  <a:srgbClr val="000000"/>
                </a:solidFill>
                <a:latin typeface="Consolas" panose="020B0609020204030204" pitchFamily="49" charset="0"/>
              </a:rPr>
              <a:t>Iterator itr2=al.iterator();  </a:t>
            </a:r>
            <a:endParaRPr lang="en-US" sz="1800" dirty="0">
              <a:solidFill>
                <a:srgbClr val="000000"/>
              </a:solidFill>
              <a:latin typeface="Consolas" panose="020B0609020204030204" pitchFamily="49" charset="0"/>
            </a:endParaRPr>
          </a:p>
          <a:p>
            <a:pPr marL="914400" lvl="2" indent="0">
              <a:lnSpc>
                <a:spcPct val="50000"/>
              </a:lnSpc>
              <a:buNone/>
            </a:pPr>
            <a:endParaRPr lang="tr-TR" sz="1800" dirty="0">
              <a:solidFill>
                <a:srgbClr val="000000"/>
              </a:solidFill>
              <a:latin typeface="Consolas" panose="020B0609020204030204" pitchFamily="49" charset="0"/>
            </a:endParaRPr>
          </a:p>
          <a:p>
            <a:pPr marL="914400" lvl="2" indent="0">
              <a:lnSpc>
                <a:spcPct val="50000"/>
              </a:lnSpc>
              <a:buNone/>
            </a:pPr>
            <a:r>
              <a:rPr lang="tr-TR" sz="1800" b="1" dirty="0">
                <a:solidFill>
                  <a:srgbClr val="006699"/>
                </a:solidFill>
                <a:latin typeface="Consolas" panose="020B0609020204030204" pitchFamily="49" charset="0"/>
              </a:rPr>
              <a:t>while</a:t>
            </a:r>
            <a:r>
              <a:rPr lang="tr-TR" sz="1800" dirty="0">
                <a:solidFill>
                  <a:srgbClr val="000000"/>
                </a:solidFill>
                <a:latin typeface="Consolas" panose="020B0609020204030204" pitchFamily="49" charset="0"/>
              </a:rPr>
              <a:t>(itr2.hasNext()){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Student st=(Student)itr2.next();  </a:t>
            </a:r>
          </a:p>
          <a:p>
            <a:pPr marL="914400" lvl="2" indent="0">
              <a:lnSpc>
                <a:spcPct val="50000"/>
              </a:lnSpc>
              <a:buNone/>
            </a:pPr>
            <a:r>
              <a:rPr lang="en-US" sz="1800" dirty="0">
                <a:solidFill>
                  <a:srgbClr val="000000"/>
                </a:solidFill>
                <a:latin typeface="Consolas" panose="020B0609020204030204" pitchFamily="49" charset="0"/>
              </a:rPr>
              <a:t>	</a:t>
            </a:r>
            <a:r>
              <a:rPr lang="tr-TR" sz="1800" dirty="0">
                <a:solidFill>
                  <a:srgbClr val="000000"/>
                </a:solidFill>
                <a:latin typeface="Consolas" panose="020B0609020204030204" pitchFamily="49" charset="0"/>
              </a:rPr>
              <a:t>System.out.println(st.rollno+</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+st.name+</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+st.age);  } </a:t>
            </a:r>
            <a:r>
              <a:rPr lang="tr-TR" sz="1400" dirty="0">
                <a:solidFill>
                  <a:srgbClr val="000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0" indent="0">
              <a:lnSpc>
                <a:spcPct val="50000"/>
              </a:lnSpc>
              <a:buNone/>
            </a:pPr>
            <a:r>
              <a:rPr lang="tr-TR" sz="1800" dirty="0">
                <a:solidFill>
                  <a:srgbClr val="000000"/>
                </a:solidFill>
                <a:latin typeface="Consolas" panose="020B0609020204030204" pitchFamily="49" charset="0"/>
              </a:rPr>
              <a:t>} </a:t>
            </a:r>
            <a:endParaRPr lang="en-US" sz="1800" dirty="0">
              <a:solidFill>
                <a:srgbClr val="000000"/>
              </a:solidFill>
              <a:latin typeface="Consolas" panose="020B0609020204030204" pitchFamily="49" charset="0"/>
            </a:endParaRPr>
          </a:p>
          <a:p>
            <a:pPr marL="0" indent="0">
              <a:lnSpc>
                <a:spcPct val="50000"/>
              </a:lnSpc>
              <a:buNone/>
            </a:pPr>
            <a:endParaRPr lang="tr-TR" sz="1800" b="0" i="0" dirty="0">
              <a:solidFill>
                <a:srgbClr val="000000"/>
              </a:solidFill>
              <a:effectLst/>
              <a:latin typeface="Consolas" panose="020B0609020204030204" pitchFamily="49" charset="0"/>
            </a:endParaRPr>
          </a:p>
        </p:txBody>
      </p:sp>
      <p:sp>
        <p:nvSpPr>
          <p:cNvPr id="3" name="Date Placeholder 2">
            <a:extLst>
              <a:ext uri="{FF2B5EF4-FFF2-40B4-BE49-F238E27FC236}">
                <a16:creationId xmlns:a16="http://schemas.microsoft.com/office/drawing/2014/main" id="{51780FE6-3255-47D0-A148-B91167B3A990}"/>
              </a:ext>
            </a:extLst>
          </p:cNvPr>
          <p:cNvSpPr>
            <a:spLocks noGrp="1"/>
          </p:cNvSpPr>
          <p:nvPr>
            <p:ph type="dt" sz="half" idx="10"/>
          </p:nvPr>
        </p:nvSpPr>
        <p:spPr/>
        <p:txBody>
          <a:bodyPr/>
          <a:lstStyle/>
          <a:p>
            <a:fld id="{BD856276-9DCC-4067-87FB-D87154795E82}" type="datetime1">
              <a:rPr lang="tr-TR" smtClean="0"/>
              <a:t>8.12.2019</a:t>
            </a:fld>
            <a:endParaRPr lang="tr-TR"/>
          </a:p>
        </p:txBody>
      </p:sp>
      <p:sp>
        <p:nvSpPr>
          <p:cNvPr id="4" name="Footer Placeholder 3">
            <a:extLst>
              <a:ext uri="{FF2B5EF4-FFF2-40B4-BE49-F238E27FC236}">
                <a16:creationId xmlns:a16="http://schemas.microsoft.com/office/drawing/2014/main" id="{20252111-C690-4FFF-A60A-DC660024F1A3}"/>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2626855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9EE2-607B-4774-829C-3307D3A7B4C3}"/>
              </a:ext>
            </a:extLst>
          </p:cNvPr>
          <p:cNvSpPr>
            <a:spLocks noGrp="1"/>
          </p:cNvSpPr>
          <p:nvPr>
            <p:ph type="title"/>
          </p:nvPr>
        </p:nvSpPr>
        <p:spPr>
          <a:xfrm>
            <a:off x="838200" y="365125"/>
            <a:ext cx="10515600" cy="1325563"/>
          </a:xfrm>
        </p:spPr>
        <p:txBody>
          <a:bodyPr/>
          <a:lstStyle/>
          <a:p>
            <a:r>
              <a:rPr lang="en-US"/>
              <a:t>Saving Objects/ Loading objects</a:t>
            </a:r>
            <a:endParaRPr lang="tr-TR" dirty="0"/>
          </a:p>
        </p:txBody>
      </p:sp>
      <p:pic>
        <p:nvPicPr>
          <p:cNvPr id="8" name="Content Placeholder 7" descr="A close up of a device&#10;&#10;Description automatically generated">
            <a:extLst>
              <a:ext uri="{FF2B5EF4-FFF2-40B4-BE49-F238E27FC236}">
                <a16:creationId xmlns:a16="http://schemas.microsoft.com/office/drawing/2014/main" id="{3CD4AECB-BB09-47AA-BBFC-E74EEE270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116" y="1470986"/>
            <a:ext cx="7700447" cy="5105066"/>
          </a:xfrm>
        </p:spPr>
      </p:pic>
      <p:sp>
        <p:nvSpPr>
          <p:cNvPr id="4" name="Date Placeholder 3">
            <a:extLst>
              <a:ext uri="{FF2B5EF4-FFF2-40B4-BE49-F238E27FC236}">
                <a16:creationId xmlns:a16="http://schemas.microsoft.com/office/drawing/2014/main" id="{65571DC9-85C1-4E5D-8B61-507039D6DE27}"/>
              </a:ext>
            </a:extLst>
          </p:cNvPr>
          <p:cNvSpPr>
            <a:spLocks noGrp="1"/>
          </p:cNvSpPr>
          <p:nvPr>
            <p:ph type="dt" sz="half" idx="10"/>
          </p:nvPr>
        </p:nvSpPr>
        <p:spPr>
          <a:xfrm>
            <a:off x="838200" y="6356350"/>
            <a:ext cx="2743200" cy="365125"/>
          </a:xfrm>
        </p:spPr>
        <p:txBody>
          <a:bodyPr/>
          <a:lstStyle/>
          <a:p>
            <a:fld id="{2D2CC56F-693C-4708-AABB-38C78FD11006}" type="datetime1">
              <a:rPr lang="tr-TR" smtClean="0"/>
              <a:t>8.12.2019</a:t>
            </a:fld>
            <a:endParaRPr lang="tr-TR"/>
          </a:p>
        </p:txBody>
      </p:sp>
      <p:sp>
        <p:nvSpPr>
          <p:cNvPr id="6" name="Slide Number Placeholder 5">
            <a:extLst>
              <a:ext uri="{FF2B5EF4-FFF2-40B4-BE49-F238E27FC236}">
                <a16:creationId xmlns:a16="http://schemas.microsoft.com/office/drawing/2014/main" id="{68C0A0F2-26BB-4540-B6EB-0C2E56F0F71E}"/>
              </a:ext>
            </a:extLst>
          </p:cNvPr>
          <p:cNvSpPr>
            <a:spLocks noGrp="1"/>
          </p:cNvSpPr>
          <p:nvPr>
            <p:ph type="sldNum" sz="quarter" idx="12"/>
          </p:nvPr>
        </p:nvSpPr>
        <p:spPr>
          <a:xfrm>
            <a:off x="8610600" y="6356350"/>
            <a:ext cx="2743200" cy="365125"/>
          </a:xfrm>
        </p:spPr>
        <p:txBody>
          <a:bodyPr/>
          <a:lstStyle/>
          <a:p>
            <a:fld id="{5D33A2AC-E931-446A-BA8B-B5F1C9814917}" type="slidenum">
              <a:rPr lang="tr-TR" smtClean="0"/>
              <a:t>31</a:t>
            </a:fld>
            <a:endParaRPr lang="tr-TR"/>
          </a:p>
        </p:txBody>
      </p:sp>
      <p:sp>
        <p:nvSpPr>
          <p:cNvPr id="9" name="Footer Placeholder 8">
            <a:extLst>
              <a:ext uri="{FF2B5EF4-FFF2-40B4-BE49-F238E27FC236}">
                <a16:creationId xmlns:a16="http://schemas.microsoft.com/office/drawing/2014/main" id="{5323F96D-21A4-4938-82BB-165F0251B4C0}"/>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77699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1A17-9010-4367-A62F-8D2F1B193805}"/>
              </a:ext>
            </a:extLst>
          </p:cNvPr>
          <p:cNvSpPr>
            <a:spLocks noGrp="1"/>
          </p:cNvSpPr>
          <p:nvPr>
            <p:ph type="title"/>
          </p:nvPr>
        </p:nvSpPr>
        <p:spPr/>
        <p:txBody>
          <a:bodyPr/>
          <a:lstStyle/>
          <a:p>
            <a:r>
              <a:rPr lang="en-US" dirty="0"/>
              <a:t>Saving objects to File</a:t>
            </a:r>
            <a:endParaRPr lang="tr-TR" dirty="0"/>
          </a:p>
        </p:txBody>
      </p:sp>
      <p:sp>
        <p:nvSpPr>
          <p:cNvPr id="3" name="Content Placeholder 2">
            <a:extLst>
              <a:ext uri="{FF2B5EF4-FFF2-40B4-BE49-F238E27FC236}">
                <a16:creationId xmlns:a16="http://schemas.microsoft.com/office/drawing/2014/main" id="{8ED05561-0AAB-4D7E-844C-6021F11D6196}"/>
              </a:ext>
            </a:extLst>
          </p:cNvPr>
          <p:cNvSpPr>
            <a:spLocks noGrp="1"/>
          </p:cNvSpPr>
          <p:nvPr>
            <p:ph idx="1"/>
          </p:nvPr>
        </p:nvSpPr>
        <p:spPr/>
        <p:txBody>
          <a:bodyPr>
            <a:normAutofit/>
          </a:bodyPr>
          <a:lstStyle/>
          <a:p>
            <a:pPr marL="0" indent="0">
              <a:buNone/>
            </a:pPr>
            <a:r>
              <a:rPr lang="en-US" sz="2000" b="1" dirty="0">
                <a:latin typeface="Consolas" panose="020B0609020204030204" pitchFamily="49" charset="0"/>
              </a:rPr>
              <a:t> </a:t>
            </a:r>
            <a:r>
              <a:rPr lang="en-US" sz="2000" b="1" dirty="0" err="1">
                <a:latin typeface="Consolas" panose="020B0609020204030204" pitchFamily="49" charset="0"/>
              </a:rPr>
              <a:t>FileOutputStream</a:t>
            </a:r>
            <a:r>
              <a:rPr lang="en-US" sz="2000" b="1" dirty="0">
                <a:latin typeface="Consolas" panose="020B0609020204030204" pitchFamily="49" charset="0"/>
              </a:rPr>
              <a:t> </a:t>
            </a:r>
            <a:r>
              <a:rPr lang="en-US" sz="2000" b="1" dirty="0" err="1">
                <a:latin typeface="Consolas" panose="020B0609020204030204" pitchFamily="49" charset="0"/>
              </a:rPr>
              <a:t>fileOut</a:t>
            </a:r>
            <a:r>
              <a:rPr lang="en-US" sz="2000" b="1" dirty="0">
                <a:latin typeface="Consolas" panose="020B0609020204030204" pitchFamily="49" charset="0"/>
              </a:rPr>
              <a:t> = new </a:t>
            </a:r>
            <a:r>
              <a:rPr lang="en-US" sz="2000" b="1" dirty="0" err="1">
                <a:latin typeface="Consolas" panose="020B0609020204030204" pitchFamily="49" charset="0"/>
              </a:rPr>
              <a:t>FileOutputStream</a:t>
            </a:r>
            <a:r>
              <a:rPr lang="en-US" sz="2000" b="1" dirty="0">
                <a:latin typeface="Consolas" panose="020B0609020204030204" pitchFamily="49" charset="0"/>
              </a:rPr>
              <a:t>(</a:t>
            </a:r>
            <a:r>
              <a:rPr lang="en-US" sz="2000" b="1" dirty="0" err="1">
                <a:latin typeface="Consolas" panose="020B0609020204030204" pitchFamily="49" charset="0"/>
              </a:rPr>
              <a:t>filepath</a:t>
            </a:r>
            <a:r>
              <a:rPr lang="en-US" sz="2000" b="1" dirty="0">
                <a:latin typeface="Consolas" panose="020B0609020204030204" pitchFamily="49" charset="0"/>
              </a:rPr>
              <a:t>);</a:t>
            </a:r>
          </a:p>
          <a:p>
            <a:pPr marL="0" indent="0">
              <a:buNone/>
            </a:pPr>
            <a:r>
              <a:rPr lang="en-US" sz="2000" dirty="0">
                <a:latin typeface="Consolas" panose="020B0609020204030204" pitchFamily="49" charset="0"/>
              </a:rPr>
              <a:t>//</a:t>
            </a:r>
            <a:r>
              <a:rPr lang="en-US" sz="2000" dirty="0" err="1">
                <a:latin typeface="Consolas" panose="020B0609020204030204" pitchFamily="49" charset="0"/>
              </a:rPr>
              <a:t>FileOutputStream</a:t>
            </a:r>
            <a:r>
              <a:rPr lang="en-US" sz="2000" dirty="0">
                <a:latin typeface="Consolas" panose="020B0609020204030204" pitchFamily="49" charset="0"/>
              </a:rPr>
              <a:t> class is an output stream for writing data to a File</a:t>
            </a:r>
          </a:p>
          <a:p>
            <a:pPr marL="0" indent="0">
              <a:buNone/>
            </a:pPr>
            <a:endParaRPr lang="en-US" sz="2000" dirty="0">
              <a:latin typeface="Consolas" panose="020B0609020204030204" pitchFamily="49" charset="0"/>
            </a:endParaRPr>
          </a:p>
          <a:p>
            <a:pPr marL="0" indent="0">
              <a:buNone/>
            </a:pPr>
            <a:r>
              <a:rPr lang="en-US" sz="2000" b="1" dirty="0">
                <a:latin typeface="Consolas" panose="020B0609020204030204" pitchFamily="49" charset="0"/>
              </a:rPr>
              <a:t> </a:t>
            </a:r>
            <a:r>
              <a:rPr lang="en-US" sz="2000" b="1" dirty="0" err="1">
                <a:latin typeface="Consolas" panose="020B0609020204030204" pitchFamily="49" charset="0"/>
              </a:rPr>
              <a:t>ObjectOutputStream</a:t>
            </a:r>
            <a:r>
              <a:rPr lang="en-US" sz="2000" b="1" dirty="0">
                <a:latin typeface="Consolas" panose="020B0609020204030204" pitchFamily="49" charset="0"/>
              </a:rPr>
              <a:t> </a:t>
            </a:r>
            <a:r>
              <a:rPr lang="en-US" sz="2000" b="1" dirty="0" err="1">
                <a:latin typeface="Consolas" panose="020B0609020204030204" pitchFamily="49" charset="0"/>
              </a:rPr>
              <a:t>objectOut</a:t>
            </a:r>
            <a:r>
              <a:rPr lang="en-US" sz="2000" b="1" dirty="0">
                <a:latin typeface="Consolas" panose="020B0609020204030204" pitchFamily="49" charset="0"/>
              </a:rPr>
              <a:t> = new </a:t>
            </a:r>
            <a:r>
              <a:rPr lang="en-US" sz="2000" b="1" dirty="0" err="1">
                <a:latin typeface="Consolas" panose="020B0609020204030204" pitchFamily="49" charset="0"/>
              </a:rPr>
              <a:t>ObjectOutputStream</a:t>
            </a:r>
            <a:r>
              <a:rPr lang="en-US" sz="2000" b="1" dirty="0">
                <a:latin typeface="Consolas" panose="020B0609020204030204" pitchFamily="49" charset="0"/>
              </a:rPr>
              <a:t>(</a:t>
            </a:r>
            <a:r>
              <a:rPr lang="en-US" sz="2000" b="1" dirty="0" err="1">
                <a:latin typeface="Consolas" panose="020B0609020204030204" pitchFamily="49" charset="0"/>
              </a:rPr>
              <a:t>fileOut</a:t>
            </a:r>
            <a:r>
              <a:rPr lang="en-US" sz="2000" b="1" dirty="0">
                <a:latin typeface="Consolas" panose="020B0609020204030204" pitchFamily="49" charset="0"/>
              </a:rPr>
              <a:t>);</a:t>
            </a:r>
          </a:p>
          <a:p>
            <a:pPr marL="0" indent="0">
              <a:buNone/>
            </a:pPr>
            <a:r>
              <a:rPr lang="en-US" sz="2000" dirty="0">
                <a:latin typeface="Consolas" panose="020B0609020204030204" pitchFamily="49" charset="0"/>
              </a:rPr>
              <a:t>//The Java </a:t>
            </a:r>
            <a:r>
              <a:rPr lang="en-US" sz="2000" dirty="0" err="1">
                <a:latin typeface="Consolas" panose="020B0609020204030204" pitchFamily="49" charset="0"/>
              </a:rPr>
              <a:t>ObjectOutputStream</a:t>
            </a:r>
            <a:r>
              <a:rPr lang="en-US" sz="2000" dirty="0">
                <a:latin typeface="Consolas" panose="020B0609020204030204" pitchFamily="49" charset="0"/>
              </a:rPr>
              <a:t> class (</a:t>
            </a:r>
            <a:r>
              <a:rPr lang="en-US" sz="2000" dirty="0" err="1">
                <a:latin typeface="Consolas" panose="020B0609020204030204" pitchFamily="49" charset="0"/>
              </a:rPr>
              <a:t>java.io.ObjectOutputStream</a:t>
            </a:r>
            <a:r>
              <a:rPr lang="en-US" sz="2000" dirty="0">
                <a:latin typeface="Consolas" panose="020B0609020204030204" pitchFamily="49" charset="0"/>
              </a:rPr>
              <a:t>) enables you to write Java objects to an </a:t>
            </a:r>
            <a:r>
              <a:rPr lang="en-US" sz="2000" dirty="0" err="1">
                <a:latin typeface="Consolas" panose="020B0609020204030204" pitchFamily="49" charset="0"/>
              </a:rPr>
              <a:t>OutputStream</a:t>
            </a:r>
            <a:r>
              <a:rPr lang="en-US" sz="2000" dirty="0">
                <a:latin typeface="Consolas" panose="020B0609020204030204" pitchFamily="49" charset="0"/>
              </a:rPr>
              <a:t> instead of just raw bytes</a:t>
            </a:r>
          </a:p>
          <a:p>
            <a:pPr marL="0" indent="0">
              <a:buNone/>
            </a:pPr>
            <a:endParaRPr lang="en-US" sz="2000" dirty="0">
              <a:latin typeface="Consolas" panose="020B0609020204030204" pitchFamily="49" charset="0"/>
            </a:endParaRPr>
          </a:p>
          <a:p>
            <a:pPr marL="0" indent="0">
              <a:buNone/>
            </a:pPr>
            <a:r>
              <a:rPr lang="tr-TR" sz="2000" b="1" dirty="0">
                <a:latin typeface="Consolas" panose="020B0609020204030204" pitchFamily="49" charset="0"/>
              </a:rPr>
              <a:t> objectOut.writeObject(object);</a:t>
            </a:r>
            <a:endParaRPr lang="en-US" sz="2000" b="1" dirty="0">
              <a:latin typeface="Consolas" panose="020B0609020204030204" pitchFamily="49" charset="0"/>
            </a:endParaRPr>
          </a:p>
          <a:p>
            <a:pPr marL="0" indent="0">
              <a:buNone/>
            </a:pPr>
            <a:r>
              <a:rPr lang="en-US" sz="2000" b="1" dirty="0">
                <a:latin typeface="Consolas" panose="020B0609020204030204" pitchFamily="49" charset="0"/>
              </a:rPr>
              <a:t>//writes object to a file</a:t>
            </a:r>
            <a:endParaRPr lang="tr-TR" sz="2000" b="1" dirty="0">
              <a:latin typeface="Consolas" panose="020B0609020204030204" pitchFamily="49" charset="0"/>
            </a:endParaRPr>
          </a:p>
        </p:txBody>
      </p:sp>
      <p:sp>
        <p:nvSpPr>
          <p:cNvPr id="4" name="Date Placeholder 3">
            <a:extLst>
              <a:ext uri="{FF2B5EF4-FFF2-40B4-BE49-F238E27FC236}">
                <a16:creationId xmlns:a16="http://schemas.microsoft.com/office/drawing/2014/main" id="{06DE94CF-BAB5-46B6-9780-C4226B8A79D1}"/>
              </a:ext>
            </a:extLst>
          </p:cNvPr>
          <p:cNvSpPr>
            <a:spLocks noGrp="1"/>
          </p:cNvSpPr>
          <p:nvPr>
            <p:ph type="dt" sz="half" idx="10"/>
          </p:nvPr>
        </p:nvSpPr>
        <p:spPr/>
        <p:txBody>
          <a:bodyPr/>
          <a:lstStyle/>
          <a:p>
            <a:fld id="{3EBFC453-675C-45E8-8C36-078CEE3150C3}" type="datetime1">
              <a:rPr lang="tr-TR" smtClean="0"/>
              <a:t>8.12.2019</a:t>
            </a:fld>
            <a:endParaRPr lang="tr-TR"/>
          </a:p>
        </p:txBody>
      </p:sp>
      <p:sp>
        <p:nvSpPr>
          <p:cNvPr id="5" name="Footer Placeholder 4">
            <a:extLst>
              <a:ext uri="{FF2B5EF4-FFF2-40B4-BE49-F238E27FC236}">
                <a16:creationId xmlns:a16="http://schemas.microsoft.com/office/drawing/2014/main" id="{9C9ED1F7-5E72-45B3-AE05-E37F466577FF}"/>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CC85BF38-5E71-42C3-86AB-E0D0962BAFAB}"/>
              </a:ext>
            </a:extLst>
          </p:cNvPr>
          <p:cNvSpPr>
            <a:spLocks noGrp="1"/>
          </p:cNvSpPr>
          <p:nvPr>
            <p:ph type="sldNum" sz="quarter" idx="12"/>
          </p:nvPr>
        </p:nvSpPr>
        <p:spPr/>
        <p:txBody>
          <a:bodyPr/>
          <a:lstStyle/>
          <a:p>
            <a:fld id="{5D33A2AC-E931-446A-BA8B-B5F1C9814917}" type="slidenum">
              <a:rPr lang="tr-TR" smtClean="0"/>
              <a:t>32</a:t>
            </a:fld>
            <a:endParaRPr lang="tr-TR"/>
          </a:p>
        </p:txBody>
      </p:sp>
    </p:spTree>
    <p:extLst>
      <p:ext uri="{BB962C8B-B14F-4D97-AF65-F5344CB8AC3E}">
        <p14:creationId xmlns:p14="http://schemas.microsoft.com/office/powerpoint/2010/main" val="146279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9E9D-E08C-4058-8351-487CF4EA67B4}"/>
              </a:ext>
            </a:extLst>
          </p:cNvPr>
          <p:cNvSpPr>
            <a:spLocks noGrp="1"/>
          </p:cNvSpPr>
          <p:nvPr>
            <p:ph type="title"/>
          </p:nvPr>
        </p:nvSpPr>
        <p:spPr/>
        <p:txBody>
          <a:bodyPr/>
          <a:lstStyle/>
          <a:p>
            <a:r>
              <a:rPr lang="en-US" dirty="0"/>
              <a:t>Get saved objects from a file</a:t>
            </a:r>
            <a:endParaRPr lang="tr-TR" dirty="0"/>
          </a:p>
        </p:txBody>
      </p:sp>
      <p:sp>
        <p:nvSpPr>
          <p:cNvPr id="3" name="Content Placeholder 2">
            <a:extLst>
              <a:ext uri="{FF2B5EF4-FFF2-40B4-BE49-F238E27FC236}">
                <a16:creationId xmlns:a16="http://schemas.microsoft.com/office/drawing/2014/main" id="{448BCFEE-902F-4A8B-BA42-85E9EBD813CC}"/>
              </a:ext>
            </a:extLst>
          </p:cNvPr>
          <p:cNvSpPr>
            <a:spLocks noGrp="1"/>
          </p:cNvSpPr>
          <p:nvPr>
            <p:ph idx="1"/>
          </p:nvPr>
        </p:nvSpPr>
        <p:spPr/>
        <p:txBody>
          <a:bodyPr/>
          <a:lstStyle/>
          <a:p>
            <a:pPr marL="0" indent="0">
              <a:buNone/>
            </a:pPr>
            <a:r>
              <a:rPr lang="en-US" dirty="0"/>
              <a:t>       </a:t>
            </a:r>
            <a:r>
              <a:rPr lang="tr-TR" dirty="0"/>
              <a:t>FileInputStream fileIn = new FileInputStream(filepath);</a:t>
            </a:r>
          </a:p>
          <a:p>
            <a:pPr marL="0" indent="0">
              <a:buNone/>
            </a:pPr>
            <a:r>
              <a:rPr lang="tr-TR" dirty="0"/>
              <a:t>        ObjectInputStream objectIn = new ObjectInputStream(fileIn);</a:t>
            </a:r>
          </a:p>
          <a:p>
            <a:pPr marL="0" indent="0">
              <a:buNone/>
            </a:pPr>
            <a:r>
              <a:rPr lang="tr-TR" dirty="0"/>
              <a:t>        </a:t>
            </a:r>
            <a:r>
              <a:rPr lang="en-US" dirty="0" err="1"/>
              <a:t>YourType</a:t>
            </a:r>
            <a:r>
              <a:rPr lang="en-US" dirty="0"/>
              <a:t> </a:t>
            </a:r>
            <a:r>
              <a:rPr lang="tr-TR" dirty="0"/>
              <a:t>obj = (</a:t>
            </a:r>
            <a:r>
              <a:rPr lang="en-US" dirty="0" err="1"/>
              <a:t>YourType</a:t>
            </a:r>
            <a:r>
              <a:rPr lang="tr-TR" dirty="0"/>
              <a:t>)objectIn.readObject();</a:t>
            </a:r>
          </a:p>
        </p:txBody>
      </p:sp>
      <p:sp>
        <p:nvSpPr>
          <p:cNvPr id="4" name="Date Placeholder 3">
            <a:extLst>
              <a:ext uri="{FF2B5EF4-FFF2-40B4-BE49-F238E27FC236}">
                <a16:creationId xmlns:a16="http://schemas.microsoft.com/office/drawing/2014/main" id="{F6ABEEF4-5143-46FB-B7AB-2A58FA1720B7}"/>
              </a:ext>
            </a:extLst>
          </p:cNvPr>
          <p:cNvSpPr>
            <a:spLocks noGrp="1"/>
          </p:cNvSpPr>
          <p:nvPr>
            <p:ph type="dt" sz="half" idx="10"/>
          </p:nvPr>
        </p:nvSpPr>
        <p:spPr/>
        <p:txBody>
          <a:bodyPr/>
          <a:lstStyle/>
          <a:p>
            <a:fld id="{ACD44857-133D-46DE-B962-5558D955213D}" type="datetime1">
              <a:rPr lang="tr-TR" smtClean="0"/>
              <a:t>8.12.2019</a:t>
            </a:fld>
            <a:endParaRPr lang="tr-TR"/>
          </a:p>
        </p:txBody>
      </p:sp>
      <p:sp>
        <p:nvSpPr>
          <p:cNvPr id="5" name="Footer Placeholder 4">
            <a:extLst>
              <a:ext uri="{FF2B5EF4-FFF2-40B4-BE49-F238E27FC236}">
                <a16:creationId xmlns:a16="http://schemas.microsoft.com/office/drawing/2014/main" id="{D7F9A7BF-7252-41BE-BFD3-B2027B38060C}"/>
              </a:ext>
            </a:extLst>
          </p:cNvPr>
          <p:cNvSpPr>
            <a:spLocks noGrp="1"/>
          </p:cNvSpPr>
          <p:nvPr>
            <p:ph type="ftr" sz="quarter" idx="11"/>
          </p:nvPr>
        </p:nvSpPr>
        <p:spPr/>
        <p:txBody>
          <a:bodyPr/>
          <a:lstStyle/>
          <a:p>
            <a:r>
              <a:rPr lang="en-US"/>
              <a:t>Week 12 | OOP</a:t>
            </a:r>
            <a:endParaRPr lang="tr-TR"/>
          </a:p>
        </p:txBody>
      </p:sp>
      <p:sp>
        <p:nvSpPr>
          <p:cNvPr id="6" name="Slide Number Placeholder 5">
            <a:extLst>
              <a:ext uri="{FF2B5EF4-FFF2-40B4-BE49-F238E27FC236}">
                <a16:creationId xmlns:a16="http://schemas.microsoft.com/office/drawing/2014/main" id="{AF148853-9F79-4DDC-9EE6-52E337D71B16}"/>
              </a:ext>
            </a:extLst>
          </p:cNvPr>
          <p:cNvSpPr>
            <a:spLocks noGrp="1"/>
          </p:cNvSpPr>
          <p:nvPr>
            <p:ph type="sldNum" sz="quarter" idx="12"/>
          </p:nvPr>
        </p:nvSpPr>
        <p:spPr/>
        <p:txBody>
          <a:bodyPr/>
          <a:lstStyle/>
          <a:p>
            <a:fld id="{5D33A2AC-E931-446A-BA8B-B5F1C9814917}" type="slidenum">
              <a:rPr lang="tr-TR" smtClean="0"/>
              <a:t>33</a:t>
            </a:fld>
            <a:endParaRPr lang="tr-TR"/>
          </a:p>
        </p:txBody>
      </p:sp>
    </p:spTree>
    <p:extLst>
      <p:ext uri="{BB962C8B-B14F-4D97-AF65-F5344CB8AC3E}">
        <p14:creationId xmlns:p14="http://schemas.microsoft.com/office/powerpoint/2010/main" val="330745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E9D6200-CE17-4B5B-A63F-33C84E512B08}"/>
              </a:ext>
            </a:extLst>
          </p:cNvPr>
          <p:cNvSpPr>
            <a:spLocks noGrp="1"/>
          </p:cNvSpPr>
          <p:nvPr>
            <p:ph type="ctrTitle"/>
          </p:nvPr>
        </p:nvSpPr>
        <p:spPr>
          <a:xfrm>
            <a:off x="209550" y="2133605"/>
            <a:ext cx="11772900" cy="1904996"/>
          </a:xfrm>
        </p:spPr>
        <p:txBody>
          <a:bodyPr anchor="ctr">
            <a:normAutofit fontScale="90000"/>
          </a:bodyPr>
          <a:lstStyle/>
          <a:p>
            <a:r>
              <a:rPr lang="en-US" sz="4800" dirty="0">
                <a:latin typeface="Goudy Sans Medium"/>
              </a:rPr>
              <a:t>Week 12 - </a:t>
            </a:r>
            <a:r>
              <a:rPr lang="en-US" sz="4800" dirty="0">
                <a:solidFill>
                  <a:schemeClr val="bg1">
                    <a:lumMod val="85000"/>
                  </a:schemeClr>
                </a:solidFill>
                <a:latin typeface="Goudy Sans Medium"/>
              </a:rPr>
              <a:t>Collections: Set &amp; Map</a:t>
            </a:r>
            <a:br>
              <a:rPr lang="en-US" sz="4800" dirty="0">
                <a:latin typeface="Goudy Sans Medium"/>
              </a:rPr>
            </a:br>
            <a:r>
              <a:rPr lang="en-US" sz="4800" dirty="0">
                <a:latin typeface="Goudy Sans Medium"/>
              </a:rPr>
              <a:t>Comparable &amp; Comparator</a:t>
            </a:r>
            <a:br>
              <a:rPr lang="en-US" sz="4800" dirty="0">
                <a:latin typeface="Goudy Sans Medium"/>
              </a:rPr>
            </a:br>
            <a:r>
              <a:rPr lang="en-US" sz="4800" dirty="0">
                <a:latin typeface="Goudy Sans Medium"/>
              </a:rPr>
              <a:t>File operations: Write/Read objects</a:t>
            </a:r>
            <a:endParaRPr lang="tr-TR" altLang="tr-TR" i="1" dirty="0"/>
          </a:p>
        </p:txBody>
      </p:sp>
      <p:sp>
        <p:nvSpPr>
          <p:cNvPr id="3075" name="Subtitle 2">
            <a:extLst>
              <a:ext uri="{FF2B5EF4-FFF2-40B4-BE49-F238E27FC236}">
                <a16:creationId xmlns:a16="http://schemas.microsoft.com/office/drawing/2014/main" id="{9558F8B6-4F45-4B3A-B1B1-1DD3D4277ACD}"/>
              </a:ext>
            </a:extLst>
          </p:cNvPr>
          <p:cNvSpPr>
            <a:spLocks noGrp="1"/>
          </p:cNvSpPr>
          <p:nvPr>
            <p:ph type="subTitle" idx="1"/>
          </p:nvPr>
        </p:nvSpPr>
        <p:spPr>
          <a:xfrm>
            <a:off x="876300" y="4724400"/>
            <a:ext cx="10439400" cy="390517"/>
          </a:xfrm>
        </p:spPr>
        <p:txBody>
          <a:bodyPr/>
          <a:lstStyle/>
          <a:p>
            <a:r>
              <a:rPr lang="en-US" altLang="tr-TR" sz="2000" dirty="0" err="1">
                <a:solidFill>
                  <a:schemeClr val="tx1">
                    <a:lumMod val="50000"/>
                    <a:lumOff val="50000"/>
                  </a:schemeClr>
                </a:solidFill>
              </a:rPr>
              <a:t>Ozacar</a:t>
            </a:r>
            <a:r>
              <a:rPr lang="en-US" altLang="tr-TR" sz="2000" dirty="0">
                <a:solidFill>
                  <a:schemeClr val="tx1">
                    <a:lumMod val="50000"/>
                    <a:lumOff val="50000"/>
                  </a:schemeClr>
                </a:solidFill>
              </a:rPr>
              <a:t> Kasim, PhD  | Assist. Prof. | Computer Engineering Department</a:t>
            </a:r>
            <a:endParaRPr lang="tr-TR" altLang="tr-TR" sz="2000" dirty="0">
              <a:solidFill>
                <a:schemeClr val="tx1">
                  <a:lumMod val="50000"/>
                  <a:lumOff val="50000"/>
                </a:schemeClr>
              </a:solidFill>
            </a:endParaRPr>
          </a:p>
        </p:txBody>
      </p:sp>
      <p:sp>
        <p:nvSpPr>
          <p:cNvPr id="2" name="Date Placeholder 1">
            <a:extLst>
              <a:ext uri="{FF2B5EF4-FFF2-40B4-BE49-F238E27FC236}">
                <a16:creationId xmlns:a16="http://schemas.microsoft.com/office/drawing/2014/main" id="{DA323C7B-ADA5-40C3-8B37-C8421C5FBA2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44E7B7-3A4D-4C37-8235-8B396342DF16}" type="datetime1">
              <a:rPr kumimoji="0" lang="tr-TR"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Arial" panose="020B0604020202020204" pitchFamily="34" charset="0"/>
              </a:rPr>
              <a:t>8.12.2019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Arial" panose="020B0604020202020204" pitchFamily="34" charset="0"/>
            </a:endParaRPr>
          </a:p>
        </p:txBody>
      </p:sp>
      <p:sp>
        <p:nvSpPr>
          <p:cNvPr id="4" name="Footer Placeholder 3">
            <a:extLst>
              <a:ext uri="{FF2B5EF4-FFF2-40B4-BE49-F238E27FC236}">
                <a16:creationId xmlns:a16="http://schemas.microsoft.com/office/drawing/2014/main" id="{2B392F6F-339E-41E2-8FAE-0E011BB5F6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tr-TR" sz="1200" b="0" i="0" u="none" strike="noStrike" kern="1200" cap="none" spc="0" normalizeH="0" baseline="0" noProof="0">
                <a:ln>
                  <a:noFill/>
                </a:ln>
                <a:solidFill>
                  <a:prstClr val="white">
                    <a:lumMod val="75000"/>
                  </a:prstClr>
                </a:solidFill>
                <a:effectLst/>
                <a:uLnTx/>
                <a:uFillTx/>
                <a:latin typeface="Calibri" panose="020F0502020204030204"/>
                <a:ea typeface="+mn-ea"/>
                <a:cs typeface="Arial" panose="020B0604020202020204" pitchFamily="34" charset="0"/>
              </a:rPr>
              <a:t>Week 12 | OOP</a:t>
            </a:r>
            <a:endParaRPr kumimoji="0" lang="tr-TR" sz="1200" b="0" i="0" u="none" strike="noStrike" kern="1200" cap="none" spc="0" normalizeH="0" baseline="0" noProof="0" dirty="0">
              <a:ln>
                <a:noFill/>
              </a:ln>
              <a:solidFill>
                <a:prstClr val="white">
                  <a:lumMod val="75000"/>
                </a:prstClr>
              </a:solidFill>
              <a:effectLst/>
              <a:uLnTx/>
              <a:uFillTx/>
              <a:latin typeface="Calibri" panose="020F0502020204030204"/>
              <a:ea typeface="+mn-ea"/>
              <a:cs typeface="Arial" panose="020B0604020202020204" pitchFamily="34" charset="0"/>
            </a:endParaRPr>
          </a:p>
        </p:txBody>
      </p:sp>
      <p:sp>
        <p:nvSpPr>
          <p:cNvPr id="15" name="Slide Number Placeholder 14">
            <a:extLst>
              <a:ext uri="{FF2B5EF4-FFF2-40B4-BE49-F238E27FC236}">
                <a16:creationId xmlns:a16="http://schemas.microsoft.com/office/drawing/2014/main" id="{65BEFF6E-159E-4C9E-AC7A-03A39907D66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7B778A4-CD89-4F1C-8B63-4C925737E84A}" type="slidenum">
              <a:rPr kumimoji="0" lang="en-US"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cxnSp>
        <p:nvCxnSpPr>
          <p:cNvPr id="10" name="Straight Connector 9">
            <a:extLst>
              <a:ext uri="{FF2B5EF4-FFF2-40B4-BE49-F238E27FC236}">
                <a16:creationId xmlns:a16="http://schemas.microsoft.com/office/drawing/2014/main" id="{52CDED84-27F3-4C44-9265-DF96EEBE5484}"/>
              </a:ext>
            </a:extLst>
          </p:cNvPr>
          <p:cNvCxnSpPr/>
          <p:nvPr/>
        </p:nvCxnSpPr>
        <p:spPr>
          <a:xfrm>
            <a:off x="116205" y="19050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BAB7162-68E7-4B2D-B529-7F408CA90F24}"/>
              </a:ext>
            </a:extLst>
          </p:cNvPr>
          <p:cNvCxnSpPr/>
          <p:nvPr/>
        </p:nvCxnSpPr>
        <p:spPr>
          <a:xfrm>
            <a:off x="116205" y="4267200"/>
            <a:ext cx="1198626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A close up of a sign&#10;&#10;Description automatically generated">
            <a:extLst>
              <a:ext uri="{FF2B5EF4-FFF2-40B4-BE49-F238E27FC236}">
                <a16:creationId xmlns:a16="http://schemas.microsoft.com/office/drawing/2014/main" id="{F7ADA788-0B02-4AFA-9C41-5F32F8C8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0106" y="4525107"/>
            <a:ext cx="2472344" cy="1875693"/>
          </a:xfrm>
          <a:prstGeom prst="rect">
            <a:avLst/>
          </a:prstGeom>
        </p:spPr>
      </p:pic>
    </p:spTree>
    <p:extLst>
      <p:ext uri="{BB962C8B-B14F-4D97-AF65-F5344CB8AC3E}">
        <p14:creationId xmlns:p14="http://schemas.microsoft.com/office/powerpoint/2010/main" val="70601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D517B0F-4B70-4AE7-84E7-CB98BDE742B3}"/>
              </a:ext>
            </a:extLst>
          </p:cNvPr>
          <p:cNvSpPr>
            <a:spLocks noGrp="1" noChangeArrowheads="1"/>
          </p:cNvSpPr>
          <p:nvPr>
            <p:ph type="title"/>
          </p:nvPr>
        </p:nvSpPr>
        <p:spPr>
          <a:xfrm>
            <a:off x="2270234" y="623888"/>
            <a:ext cx="7788166" cy="1281112"/>
          </a:xfrm>
        </p:spPr>
        <p:txBody>
          <a:bodyPr/>
          <a:lstStyle/>
          <a:p>
            <a:r>
              <a:rPr lang="en-US" altLang="en-US" b="1" dirty="0"/>
              <a:t>Set</a:t>
            </a:r>
            <a:r>
              <a:rPr lang="en-US" altLang="en-US" dirty="0"/>
              <a:t> Interface</a:t>
            </a:r>
          </a:p>
        </p:txBody>
      </p:sp>
      <p:sp>
        <p:nvSpPr>
          <p:cNvPr id="9" name="Footer Placeholder 4">
            <a:extLst>
              <a:ext uri="{FF2B5EF4-FFF2-40B4-BE49-F238E27FC236}">
                <a16:creationId xmlns:a16="http://schemas.microsoft.com/office/drawing/2014/main" id="{FF7AFFEA-5DB2-4F63-83EF-E256CC20D4E4}"/>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35844" name="Slide Number Placeholder 5">
            <a:extLst>
              <a:ext uri="{FF2B5EF4-FFF2-40B4-BE49-F238E27FC236}">
                <a16:creationId xmlns:a16="http://schemas.microsoft.com/office/drawing/2014/main" id="{E849984E-409E-400E-B2B0-14B8A7C0A43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39379C4A-1C71-4A74-9200-444F1F8E7A86}" type="slidenum">
              <a:rPr lang="en-US" altLang="en-US" sz="2000">
                <a:solidFill>
                  <a:srgbClr val="FEFFFF"/>
                </a:solidFill>
              </a:rPr>
              <a:pPr algn="r"/>
              <a:t>5</a:t>
            </a:fld>
            <a:endParaRPr lang="en-US" altLang="en-US" sz="2000">
              <a:solidFill>
                <a:srgbClr val="FEFFFF"/>
              </a:solidFill>
            </a:endParaRPr>
          </a:p>
        </p:txBody>
      </p:sp>
      <p:pic>
        <p:nvPicPr>
          <p:cNvPr id="10" name="Picture 3" descr="C:\finson\cp105d-www\lectures\8-UtilityClasses\TIJ-collections.gif">
            <a:extLst>
              <a:ext uri="{FF2B5EF4-FFF2-40B4-BE49-F238E27FC236}">
                <a16:creationId xmlns:a16="http://schemas.microsoft.com/office/drawing/2014/main" id="{17A8D38C-D1EF-46EC-A631-63A0D70F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F003A76A-DE93-4B67-BD6B-748D905478B3}"/>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828D8DBC-A144-4565-B73D-7EE97A13B5F8}"/>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3B3F6EDB-CEEC-434B-9514-CE8A45B92E67}"/>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1B8779AB-9A4D-4AA1-A41B-E5E78F72CB8D}"/>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14DC09B0-A0E2-4BD5-BE2E-D781CA8A627E}"/>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9CB2DA84-2E3C-4FD8-88BD-BA6230CCC1C7}"/>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6">
            <a:extLst>
              <a:ext uri="{FF2B5EF4-FFF2-40B4-BE49-F238E27FC236}">
                <a16:creationId xmlns:a16="http://schemas.microsoft.com/office/drawing/2014/main" id="{494B415D-4D15-4D01-84F9-A7B3F7DCCEAA}"/>
              </a:ext>
            </a:extLst>
          </p:cNvPr>
          <p:cNvSpPr>
            <a:spLocks noChangeArrowheads="1"/>
          </p:cNvSpPr>
          <p:nvPr/>
        </p:nvSpPr>
        <p:spPr bwMode="auto">
          <a:xfrm>
            <a:off x="6164317" y="3198167"/>
            <a:ext cx="992387" cy="461665"/>
          </a:xfrm>
          <a:prstGeom prst="rect">
            <a:avLst/>
          </a:prstGeom>
          <a:noFill/>
          <a:ln w="38100">
            <a:solidFill>
              <a:srgbClr val="FF000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2" name="Date Placeholder 1">
            <a:extLst>
              <a:ext uri="{FF2B5EF4-FFF2-40B4-BE49-F238E27FC236}">
                <a16:creationId xmlns:a16="http://schemas.microsoft.com/office/drawing/2014/main" id="{F7968293-9194-4A51-AFDB-078BB59B8AEC}"/>
              </a:ext>
            </a:extLst>
          </p:cNvPr>
          <p:cNvSpPr>
            <a:spLocks noGrp="1"/>
          </p:cNvSpPr>
          <p:nvPr>
            <p:ph type="dt" sz="half" idx="10"/>
          </p:nvPr>
        </p:nvSpPr>
        <p:spPr/>
        <p:txBody>
          <a:bodyPr/>
          <a:lstStyle/>
          <a:p>
            <a:fld id="{789BED1F-B078-4401-AB28-6EB2580F4098}" type="datetime1">
              <a:rPr lang="tr-TR" smtClean="0"/>
              <a:t>8.12.2019</a:t>
            </a:fld>
            <a:endParaRPr lang="tr-TR"/>
          </a:p>
        </p:txBody>
      </p:sp>
    </p:spTree>
    <p:extLst>
      <p:ext uri="{BB962C8B-B14F-4D97-AF65-F5344CB8AC3E}">
        <p14:creationId xmlns:p14="http://schemas.microsoft.com/office/powerpoint/2010/main" val="17127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40D2D8F-FCB6-438C-A216-37EBBDE16B04}"/>
              </a:ext>
            </a:extLst>
          </p:cNvPr>
          <p:cNvSpPr>
            <a:spLocks noGrp="1" noChangeArrowheads="1"/>
          </p:cNvSpPr>
          <p:nvPr>
            <p:ph type="title"/>
          </p:nvPr>
        </p:nvSpPr>
        <p:spPr>
          <a:xfrm>
            <a:off x="3468688" y="623888"/>
            <a:ext cx="6589712" cy="1281112"/>
          </a:xfrm>
        </p:spPr>
        <p:txBody>
          <a:bodyPr/>
          <a:lstStyle/>
          <a:p>
            <a:r>
              <a:rPr lang="en-US" altLang="en-US"/>
              <a:t>Set Interface</a:t>
            </a:r>
          </a:p>
        </p:txBody>
      </p:sp>
      <p:sp>
        <p:nvSpPr>
          <p:cNvPr id="95235" name="Rectangle 3">
            <a:extLst>
              <a:ext uri="{FF2B5EF4-FFF2-40B4-BE49-F238E27FC236}">
                <a16:creationId xmlns:a16="http://schemas.microsoft.com/office/drawing/2014/main" id="{2684E222-A78D-42CE-B5A1-B0ECACF25F46}"/>
              </a:ext>
            </a:extLst>
          </p:cNvPr>
          <p:cNvSpPr>
            <a:spLocks noGrp="1" noChangeArrowheads="1"/>
          </p:cNvSpPr>
          <p:nvPr>
            <p:ph idx="1"/>
          </p:nvPr>
        </p:nvSpPr>
        <p:spPr>
          <a:xfrm>
            <a:off x="977461" y="1447800"/>
            <a:ext cx="10773105" cy="4648200"/>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Same methods as Collection</a:t>
            </a:r>
          </a:p>
          <a:p>
            <a:pPr lvl="1" fontAlgn="auto">
              <a:spcAft>
                <a:spcPts val="0"/>
              </a:spcAft>
              <a:buFont typeface="Wingdings 3" charset="2"/>
              <a:buChar char=""/>
              <a:defRPr/>
            </a:pPr>
            <a:r>
              <a:rPr lang="en-US" altLang="en-US" sz="2400" dirty="0">
                <a:solidFill>
                  <a:schemeClr val="tx1">
                    <a:lumMod val="75000"/>
                    <a:lumOff val="25000"/>
                  </a:schemeClr>
                </a:solidFill>
              </a:rPr>
              <a:t>different contract - </a:t>
            </a:r>
            <a:r>
              <a:rPr lang="en-US" altLang="en-US" sz="2400" dirty="0">
                <a:solidFill>
                  <a:srgbClr val="FF0000"/>
                </a:solidFill>
              </a:rPr>
              <a:t>no duplicate entries</a:t>
            </a:r>
          </a:p>
          <a:p>
            <a:pPr fontAlgn="auto">
              <a:spcAft>
                <a:spcPts val="0"/>
              </a:spcAft>
              <a:buFont typeface="Wingdings 3" charset="2"/>
              <a:buChar char=""/>
              <a:defRPr/>
            </a:pPr>
            <a:r>
              <a:rPr lang="en-US" altLang="en-US" sz="2800" dirty="0">
                <a:solidFill>
                  <a:schemeClr val="tx1">
                    <a:lumMod val="75000"/>
                    <a:lumOff val="25000"/>
                  </a:schemeClr>
                </a:solidFill>
              </a:rPr>
              <a:t>Defines two fundamental methods</a:t>
            </a:r>
          </a:p>
          <a:p>
            <a:pPr lvl="1" fontAlgn="auto">
              <a:spcAft>
                <a:spcPts val="0"/>
              </a:spcAft>
              <a:buFont typeface="Wingdings 3" charset="2"/>
              <a:buChar char=""/>
              <a:defRPr/>
            </a:pPr>
            <a:r>
              <a:rPr lang="en-US" altLang="en-US" sz="2000" b="1" dirty="0" err="1">
                <a:solidFill>
                  <a:schemeClr val="tx1">
                    <a:lumMod val="75000"/>
                    <a:lumOff val="25000"/>
                  </a:schemeClr>
                </a:solidFill>
                <a:latin typeface="Courier New" panose="02070309020205020404" pitchFamily="49" charset="0"/>
              </a:rPr>
              <a:t>boolean</a:t>
            </a:r>
            <a:r>
              <a:rPr lang="en-US" altLang="en-US" sz="2000" b="1" dirty="0">
                <a:solidFill>
                  <a:schemeClr val="tx1">
                    <a:lumMod val="75000"/>
                    <a:lumOff val="25000"/>
                  </a:schemeClr>
                </a:solidFill>
                <a:latin typeface="Courier New" panose="02070309020205020404" pitchFamily="49" charset="0"/>
              </a:rPr>
              <a:t> add(Object o)</a:t>
            </a:r>
            <a:r>
              <a:rPr lang="en-US" altLang="en-US" sz="2400" dirty="0">
                <a:solidFill>
                  <a:schemeClr val="tx1">
                    <a:lumMod val="75000"/>
                    <a:lumOff val="25000"/>
                  </a:schemeClr>
                </a:solidFill>
              </a:rPr>
              <a:t> - reject duplicates</a:t>
            </a:r>
          </a:p>
          <a:p>
            <a:pPr lvl="1" fontAlgn="auto">
              <a:spcAft>
                <a:spcPts val="0"/>
              </a:spcAft>
              <a:buFont typeface="Wingdings 3" charset="2"/>
              <a:buChar char=""/>
              <a:defRPr/>
            </a:pPr>
            <a:r>
              <a:rPr lang="en-US" altLang="en-US" sz="2000" b="1" dirty="0">
                <a:solidFill>
                  <a:schemeClr val="tx1">
                    <a:lumMod val="75000"/>
                    <a:lumOff val="25000"/>
                  </a:schemeClr>
                </a:solidFill>
                <a:latin typeface="Courier New" panose="02070309020205020404" pitchFamily="49" charset="0"/>
              </a:rPr>
              <a:t>Iterator iterator()</a:t>
            </a:r>
            <a:endParaRPr lang="en-US" altLang="en-US" sz="2400" dirty="0">
              <a:solidFill>
                <a:schemeClr val="tx1">
                  <a:lumMod val="75000"/>
                  <a:lumOff val="25000"/>
                </a:schemeClr>
              </a:solidFill>
            </a:endParaRPr>
          </a:p>
          <a:p>
            <a:pPr fontAlgn="auto">
              <a:spcAft>
                <a:spcPts val="0"/>
              </a:spcAft>
              <a:buFont typeface="Wingdings 3" charset="2"/>
              <a:buChar char=""/>
              <a:defRPr/>
            </a:pPr>
            <a:r>
              <a:rPr lang="en-US" altLang="en-US" sz="2800" dirty="0">
                <a:solidFill>
                  <a:schemeClr val="tx1">
                    <a:lumMod val="75000"/>
                    <a:lumOff val="25000"/>
                  </a:schemeClr>
                </a:solidFill>
              </a:rPr>
              <a:t>Provides an Iterator to step through the elements in the Set</a:t>
            </a:r>
          </a:p>
          <a:p>
            <a:pPr lvl="1" fontAlgn="auto">
              <a:spcAft>
                <a:spcPts val="0"/>
              </a:spcAft>
              <a:buFont typeface="Wingdings 3" charset="2"/>
              <a:buChar char=""/>
              <a:defRPr/>
            </a:pPr>
            <a:r>
              <a:rPr lang="en-US" altLang="en-US" sz="2400" u="sng" dirty="0">
                <a:solidFill>
                  <a:schemeClr val="tx1">
                    <a:lumMod val="75000"/>
                    <a:lumOff val="25000"/>
                  </a:schemeClr>
                </a:solidFill>
              </a:rPr>
              <a:t>No guaranteed order </a:t>
            </a:r>
            <a:r>
              <a:rPr lang="en-US" altLang="en-US" sz="2400" dirty="0">
                <a:solidFill>
                  <a:schemeClr val="tx1">
                    <a:lumMod val="75000"/>
                    <a:lumOff val="25000"/>
                  </a:schemeClr>
                </a:solidFill>
              </a:rPr>
              <a:t>in the basic Set interface</a:t>
            </a:r>
          </a:p>
          <a:p>
            <a:pPr lvl="1" fontAlgn="auto">
              <a:spcAft>
                <a:spcPts val="0"/>
              </a:spcAft>
              <a:buFont typeface="Wingdings 3" charset="2"/>
              <a:buChar char=""/>
              <a:defRPr/>
            </a:pPr>
            <a:r>
              <a:rPr lang="en-US" altLang="en-US" sz="2400" dirty="0">
                <a:solidFill>
                  <a:schemeClr val="tx1">
                    <a:lumMod val="75000"/>
                    <a:lumOff val="25000"/>
                  </a:schemeClr>
                </a:solidFill>
              </a:rPr>
              <a:t>There is a </a:t>
            </a:r>
            <a:r>
              <a:rPr lang="en-US" altLang="en-US" sz="2400" dirty="0" err="1">
                <a:solidFill>
                  <a:schemeClr val="tx1">
                    <a:lumMod val="75000"/>
                    <a:lumOff val="25000"/>
                  </a:schemeClr>
                </a:solidFill>
              </a:rPr>
              <a:t>SortedSet</a:t>
            </a:r>
            <a:r>
              <a:rPr lang="en-US" altLang="en-US" sz="2400" dirty="0">
                <a:solidFill>
                  <a:schemeClr val="tx1">
                    <a:lumMod val="75000"/>
                    <a:lumOff val="25000"/>
                  </a:schemeClr>
                </a:solidFill>
              </a:rPr>
              <a:t> interface that extends Set</a:t>
            </a:r>
          </a:p>
        </p:txBody>
      </p:sp>
      <p:sp>
        <p:nvSpPr>
          <p:cNvPr id="5" name="Footer Placeholder 4">
            <a:extLst>
              <a:ext uri="{FF2B5EF4-FFF2-40B4-BE49-F238E27FC236}">
                <a16:creationId xmlns:a16="http://schemas.microsoft.com/office/drawing/2014/main" id="{A11F2592-BE08-4D90-B499-87B9E962EA6B}"/>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5061" name="Slide Number Placeholder 5">
            <a:extLst>
              <a:ext uri="{FF2B5EF4-FFF2-40B4-BE49-F238E27FC236}">
                <a16:creationId xmlns:a16="http://schemas.microsoft.com/office/drawing/2014/main" id="{4FAD5DC8-E7C2-449A-A8C5-3B65120A4F0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F41B11E7-3DD2-4BB0-86EC-A62F8D96D921}" type="slidenum">
              <a:rPr lang="en-US" altLang="en-US" sz="2000">
                <a:solidFill>
                  <a:srgbClr val="FEFFFF"/>
                </a:solidFill>
              </a:rPr>
              <a:pPr algn="r"/>
              <a:t>6</a:t>
            </a:fld>
            <a:endParaRPr lang="en-US" altLang="en-US" sz="2000">
              <a:solidFill>
                <a:srgbClr val="FEFFFF"/>
              </a:solidFill>
            </a:endParaRPr>
          </a:p>
        </p:txBody>
      </p:sp>
      <p:sp>
        <p:nvSpPr>
          <p:cNvPr id="2" name="Date Placeholder 1">
            <a:extLst>
              <a:ext uri="{FF2B5EF4-FFF2-40B4-BE49-F238E27FC236}">
                <a16:creationId xmlns:a16="http://schemas.microsoft.com/office/drawing/2014/main" id="{1DE9E487-BC96-4D1D-9111-31BAE198FDCF}"/>
              </a:ext>
            </a:extLst>
          </p:cNvPr>
          <p:cNvSpPr>
            <a:spLocks noGrp="1"/>
          </p:cNvSpPr>
          <p:nvPr>
            <p:ph type="dt" sz="half" idx="10"/>
          </p:nvPr>
        </p:nvSpPr>
        <p:spPr/>
        <p:txBody>
          <a:bodyPr/>
          <a:lstStyle/>
          <a:p>
            <a:fld id="{40E79C1D-3B65-4E71-9A29-771A38EB0F2F}" type="datetime1">
              <a:rPr lang="tr-TR" smtClean="0"/>
              <a:t>8.12.2019</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finson\cp105d-www\lectures\8-UtilityClasses\TIJ-collections.gif">
            <a:extLst>
              <a:ext uri="{FF2B5EF4-FFF2-40B4-BE49-F238E27FC236}">
                <a16:creationId xmlns:a16="http://schemas.microsoft.com/office/drawing/2014/main" id="{A1E89361-5684-4D88-BE10-B726D3FEA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147" y="1535399"/>
            <a:ext cx="8951705" cy="4713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8838EF32-B691-45F8-BEBA-9D67AC6B2A01}"/>
              </a:ext>
            </a:extLst>
          </p:cNvPr>
          <p:cNvSpPr>
            <a:spLocks noChangeArrowheads="1"/>
          </p:cNvSpPr>
          <p:nvPr/>
        </p:nvSpPr>
        <p:spPr bwMode="auto">
          <a:xfrm>
            <a:off x="1620147" y="2588566"/>
            <a:ext cx="1659081"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2" name="Rectangle 6">
            <a:extLst>
              <a:ext uri="{FF2B5EF4-FFF2-40B4-BE49-F238E27FC236}">
                <a16:creationId xmlns:a16="http://schemas.microsoft.com/office/drawing/2014/main" id="{6E5DC337-7105-47CD-A183-E2C5B70B9A53}"/>
              </a:ext>
            </a:extLst>
          </p:cNvPr>
          <p:cNvSpPr>
            <a:spLocks noChangeArrowheads="1"/>
          </p:cNvSpPr>
          <p:nvPr/>
        </p:nvSpPr>
        <p:spPr bwMode="auto">
          <a:xfrm>
            <a:off x="4114412" y="3229697"/>
            <a:ext cx="783407"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3" name="Rectangle 4">
            <a:extLst>
              <a:ext uri="{FF2B5EF4-FFF2-40B4-BE49-F238E27FC236}">
                <a16:creationId xmlns:a16="http://schemas.microsoft.com/office/drawing/2014/main" id="{06C429AA-4621-4DDB-881D-3AD90EF52AA6}"/>
              </a:ext>
            </a:extLst>
          </p:cNvPr>
          <p:cNvSpPr>
            <a:spLocks noChangeArrowheads="1"/>
          </p:cNvSpPr>
          <p:nvPr/>
        </p:nvSpPr>
        <p:spPr bwMode="auto">
          <a:xfrm>
            <a:off x="1634359" y="1591367"/>
            <a:ext cx="1319048"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4" name="Rectangle 4">
            <a:extLst>
              <a:ext uri="{FF2B5EF4-FFF2-40B4-BE49-F238E27FC236}">
                <a16:creationId xmlns:a16="http://schemas.microsoft.com/office/drawing/2014/main" id="{F31E73CD-414F-4233-B1B9-4E471A62ACAF}"/>
              </a:ext>
            </a:extLst>
          </p:cNvPr>
          <p:cNvSpPr>
            <a:spLocks noChangeArrowheads="1"/>
          </p:cNvSpPr>
          <p:nvPr/>
        </p:nvSpPr>
        <p:spPr bwMode="auto">
          <a:xfrm>
            <a:off x="4414344" y="1591367"/>
            <a:ext cx="1513490" cy="461665"/>
          </a:xfrm>
          <a:prstGeom prst="rect">
            <a:avLst/>
          </a:prstGeom>
          <a:noFill/>
          <a:ln w="38100">
            <a:solidFill>
              <a:srgbClr val="00B050"/>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5" name="Rectangle 6">
            <a:extLst>
              <a:ext uri="{FF2B5EF4-FFF2-40B4-BE49-F238E27FC236}">
                <a16:creationId xmlns:a16="http://schemas.microsoft.com/office/drawing/2014/main" id="{9079CDD5-2734-447E-9076-EA889ED0C124}"/>
              </a:ext>
            </a:extLst>
          </p:cNvPr>
          <p:cNvSpPr>
            <a:spLocks noChangeArrowheads="1"/>
          </p:cNvSpPr>
          <p:nvPr/>
        </p:nvSpPr>
        <p:spPr bwMode="auto">
          <a:xfrm>
            <a:off x="1935126" y="4488312"/>
            <a:ext cx="1428063"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6" name="Rectangle 6">
            <a:extLst>
              <a:ext uri="{FF2B5EF4-FFF2-40B4-BE49-F238E27FC236}">
                <a16:creationId xmlns:a16="http://schemas.microsoft.com/office/drawing/2014/main" id="{8BF6F7B3-753E-4EEA-BD6B-00E937CD43D0}"/>
              </a:ext>
            </a:extLst>
          </p:cNvPr>
          <p:cNvSpPr>
            <a:spLocks noChangeArrowheads="1"/>
          </p:cNvSpPr>
          <p:nvPr/>
        </p:nvSpPr>
        <p:spPr bwMode="auto">
          <a:xfrm>
            <a:off x="3620816" y="4488312"/>
            <a:ext cx="1592316" cy="546143"/>
          </a:xfrm>
          <a:prstGeom prst="rect">
            <a:avLst/>
          </a:prstGeom>
          <a:noFill/>
          <a:ln w="38100">
            <a:solidFill>
              <a:srgbClr val="00B050"/>
            </a:solidFill>
            <a:prstDash val="solid"/>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17" name="Rectangle 6">
            <a:extLst>
              <a:ext uri="{FF2B5EF4-FFF2-40B4-BE49-F238E27FC236}">
                <a16:creationId xmlns:a16="http://schemas.microsoft.com/office/drawing/2014/main" id="{6BFCDF0D-3C9A-400D-9DFB-44C6FEFCD8A1}"/>
              </a:ext>
            </a:extLst>
          </p:cNvPr>
          <p:cNvSpPr>
            <a:spLocks noChangeArrowheads="1"/>
          </p:cNvSpPr>
          <p:nvPr/>
        </p:nvSpPr>
        <p:spPr bwMode="auto">
          <a:xfrm>
            <a:off x="6152125" y="3222551"/>
            <a:ext cx="992387" cy="461665"/>
          </a:xfrm>
          <a:prstGeom prst="rect">
            <a:avLst/>
          </a:prstGeom>
          <a:noFill/>
          <a:ln w="38100">
            <a:solidFill>
              <a:schemeClr val="bg1">
                <a:lumMod val="50000"/>
              </a:schemeClr>
            </a:solidFill>
            <a:prstDash val="sysDash"/>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6082" name="Rectangle 2">
            <a:extLst>
              <a:ext uri="{FF2B5EF4-FFF2-40B4-BE49-F238E27FC236}">
                <a16:creationId xmlns:a16="http://schemas.microsoft.com/office/drawing/2014/main" id="{30812DAC-30D5-40B0-BA82-C50B9F879364}"/>
              </a:ext>
            </a:extLst>
          </p:cNvPr>
          <p:cNvSpPr>
            <a:spLocks noGrp="1" noChangeArrowheads="1"/>
          </p:cNvSpPr>
          <p:nvPr>
            <p:ph type="title"/>
          </p:nvPr>
        </p:nvSpPr>
        <p:spPr>
          <a:xfrm>
            <a:off x="3468688" y="623888"/>
            <a:ext cx="6589712" cy="1281112"/>
          </a:xfrm>
        </p:spPr>
        <p:txBody>
          <a:bodyPr/>
          <a:lstStyle/>
          <a:p>
            <a:r>
              <a:rPr lang="en-US" altLang="en-US" dirty="0"/>
              <a:t>HashSet and </a:t>
            </a:r>
            <a:r>
              <a:rPr lang="en-US" altLang="en-US" dirty="0" err="1"/>
              <a:t>TreeSet</a:t>
            </a:r>
            <a:endParaRPr lang="en-US" altLang="en-US" dirty="0"/>
          </a:p>
        </p:txBody>
      </p:sp>
      <p:sp>
        <p:nvSpPr>
          <p:cNvPr id="46084" name="Slide Number Placeholder 5">
            <a:extLst>
              <a:ext uri="{FF2B5EF4-FFF2-40B4-BE49-F238E27FC236}">
                <a16:creationId xmlns:a16="http://schemas.microsoft.com/office/drawing/2014/main" id="{E850699F-A532-4C04-AA2C-907544F822A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54EB98CC-B8B0-430A-B3F7-A0BAE645FE89}" type="slidenum">
              <a:rPr lang="en-US" altLang="en-US" sz="2000">
                <a:solidFill>
                  <a:srgbClr val="FEFFFF"/>
                </a:solidFill>
              </a:rPr>
              <a:pPr algn="r"/>
              <a:t>7</a:t>
            </a:fld>
            <a:endParaRPr lang="en-US" altLang="en-US" sz="2000" dirty="0">
              <a:solidFill>
                <a:srgbClr val="FEFFFF"/>
              </a:solidFill>
            </a:endParaRPr>
          </a:p>
        </p:txBody>
      </p:sp>
      <p:sp>
        <p:nvSpPr>
          <p:cNvPr id="46086" name="Rectangle 4">
            <a:extLst>
              <a:ext uri="{FF2B5EF4-FFF2-40B4-BE49-F238E27FC236}">
                <a16:creationId xmlns:a16="http://schemas.microsoft.com/office/drawing/2014/main" id="{5576266E-56CA-4238-9B56-C2CE4A048DB6}"/>
              </a:ext>
            </a:extLst>
          </p:cNvPr>
          <p:cNvSpPr>
            <a:spLocks noChangeArrowheads="1"/>
          </p:cNvSpPr>
          <p:nvPr/>
        </p:nvSpPr>
        <p:spPr bwMode="auto">
          <a:xfrm>
            <a:off x="5315713" y="4536088"/>
            <a:ext cx="1402080" cy="461665"/>
          </a:xfrm>
          <a:prstGeom prst="rect">
            <a:avLst/>
          </a:prstGeom>
          <a:noFill/>
          <a:ln w="25400">
            <a:solidFill>
              <a:srgbClr val="FF000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46087" name="Rectangle 5">
            <a:extLst>
              <a:ext uri="{FF2B5EF4-FFF2-40B4-BE49-F238E27FC236}">
                <a16:creationId xmlns:a16="http://schemas.microsoft.com/office/drawing/2014/main" id="{02406774-54DA-4B23-B601-0DF5BF86B5BA}"/>
              </a:ext>
            </a:extLst>
          </p:cNvPr>
          <p:cNvSpPr>
            <a:spLocks noChangeArrowheads="1"/>
          </p:cNvSpPr>
          <p:nvPr/>
        </p:nvSpPr>
        <p:spPr bwMode="auto">
          <a:xfrm>
            <a:off x="6869142" y="4536088"/>
            <a:ext cx="1275114" cy="461665"/>
          </a:xfrm>
          <a:prstGeom prst="rect">
            <a:avLst/>
          </a:prstGeom>
          <a:noFill/>
          <a:ln w="25400">
            <a:solidFill>
              <a:srgbClr val="FF0000"/>
            </a:solidFill>
            <a:miter lim="800000"/>
            <a:headEnd/>
            <a:tailEnd/>
          </a:ln>
          <a:effectLst/>
        </p:spPr>
        <p:txBody>
          <a:bodyPr wrap="square" anchor="ctr">
            <a:spAutoFit/>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eaLnBrk="1" hangingPunct="1"/>
            <a:endParaRPr lang="en-US" altLang="en-US" sz="2400" dirty="0">
              <a:latin typeface="Arial" panose="020B0604020202020204" pitchFamily="34" charset="0"/>
            </a:endParaRPr>
          </a:p>
        </p:txBody>
      </p:sp>
      <p:sp>
        <p:nvSpPr>
          <p:cNvPr id="2" name="Date Placeholder 1">
            <a:extLst>
              <a:ext uri="{FF2B5EF4-FFF2-40B4-BE49-F238E27FC236}">
                <a16:creationId xmlns:a16="http://schemas.microsoft.com/office/drawing/2014/main" id="{39FD588A-3B2E-410F-9409-65DE6C2631B0}"/>
              </a:ext>
            </a:extLst>
          </p:cNvPr>
          <p:cNvSpPr>
            <a:spLocks noGrp="1"/>
          </p:cNvSpPr>
          <p:nvPr>
            <p:ph type="dt" sz="half" idx="10"/>
          </p:nvPr>
        </p:nvSpPr>
        <p:spPr/>
        <p:txBody>
          <a:bodyPr/>
          <a:lstStyle/>
          <a:p>
            <a:fld id="{259968C0-CEA8-4EA9-9184-1934DF5EBEA5}" type="datetime1">
              <a:rPr lang="tr-TR" smtClean="0"/>
              <a:t>8.12.2019</a:t>
            </a:fld>
            <a:endParaRPr lang="tr-TR"/>
          </a:p>
        </p:txBody>
      </p:sp>
      <p:sp>
        <p:nvSpPr>
          <p:cNvPr id="3" name="Footer Placeholder 2">
            <a:extLst>
              <a:ext uri="{FF2B5EF4-FFF2-40B4-BE49-F238E27FC236}">
                <a16:creationId xmlns:a16="http://schemas.microsoft.com/office/drawing/2014/main" id="{0D7967F1-F3E8-4227-A9A1-755B861BC29F}"/>
              </a:ext>
            </a:extLst>
          </p:cNvPr>
          <p:cNvSpPr>
            <a:spLocks noGrp="1"/>
          </p:cNvSpPr>
          <p:nvPr>
            <p:ph type="ftr" sz="quarter" idx="11"/>
          </p:nvPr>
        </p:nvSpPr>
        <p:spPr/>
        <p:txBody>
          <a:bodyPr/>
          <a:lstStyle/>
          <a:p>
            <a:r>
              <a:rPr lang="en-US"/>
              <a:t>Week 12 | OOP</a:t>
            </a: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3A9BAAD-0E29-480D-9177-46F87F3E66F1}"/>
              </a:ext>
            </a:extLst>
          </p:cNvPr>
          <p:cNvSpPr>
            <a:spLocks noGrp="1" noChangeArrowheads="1"/>
          </p:cNvSpPr>
          <p:nvPr>
            <p:ph type="title"/>
          </p:nvPr>
        </p:nvSpPr>
        <p:spPr>
          <a:xfrm>
            <a:off x="3468688" y="623888"/>
            <a:ext cx="6589712" cy="640556"/>
          </a:xfrm>
        </p:spPr>
        <p:txBody>
          <a:bodyPr>
            <a:normAutofit fontScale="90000"/>
          </a:bodyPr>
          <a:lstStyle/>
          <a:p>
            <a:r>
              <a:rPr lang="en-US" altLang="en-US" dirty="0"/>
              <a:t>HashSet</a:t>
            </a:r>
          </a:p>
        </p:txBody>
      </p:sp>
      <p:sp>
        <p:nvSpPr>
          <p:cNvPr id="97283" name="Rectangle 3">
            <a:extLst>
              <a:ext uri="{FF2B5EF4-FFF2-40B4-BE49-F238E27FC236}">
                <a16:creationId xmlns:a16="http://schemas.microsoft.com/office/drawing/2014/main" id="{FBE5004E-C254-44B0-92FF-267DFDC2655C}"/>
              </a:ext>
            </a:extLst>
          </p:cNvPr>
          <p:cNvSpPr>
            <a:spLocks noGrp="1" noChangeArrowheads="1"/>
          </p:cNvSpPr>
          <p:nvPr>
            <p:ph idx="1"/>
          </p:nvPr>
        </p:nvSpPr>
        <p:spPr>
          <a:xfrm>
            <a:off x="0" y="1264444"/>
            <a:ext cx="7863839" cy="5402317"/>
          </a:xfrm>
        </p:spPr>
        <p:txBody>
          <a:bodyPr rtlCol="0">
            <a:normAutofit/>
          </a:bodyPr>
          <a:lstStyle/>
          <a:p>
            <a:pPr fontAlgn="auto">
              <a:spcAft>
                <a:spcPts val="0"/>
              </a:spcAft>
              <a:buFont typeface="Wingdings 3" charset="2"/>
              <a:buChar char=""/>
              <a:defRPr/>
            </a:pPr>
            <a:r>
              <a:rPr lang="en-US" altLang="en-US" sz="2800" dirty="0">
                <a:solidFill>
                  <a:schemeClr val="tx1">
                    <a:lumMod val="75000"/>
                    <a:lumOff val="25000"/>
                  </a:schemeClr>
                </a:solidFill>
              </a:rPr>
              <a:t>Find and add elements very quickly</a:t>
            </a:r>
          </a:p>
          <a:p>
            <a:pPr lvl="1" fontAlgn="auto">
              <a:spcAft>
                <a:spcPts val="0"/>
              </a:spcAft>
              <a:buFont typeface="Wingdings 3" charset="2"/>
              <a:buChar char=""/>
              <a:defRPr/>
            </a:pPr>
            <a:r>
              <a:rPr lang="en-US" altLang="en-US" sz="2400" dirty="0">
                <a:solidFill>
                  <a:schemeClr val="tx1">
                    <a:lumMod val="75000"/>
                    <a:lumOff val="25000"/>
                  </a:schemeClr>
                </a:solidFill>
              </a:rPr>
              <a:t>uses hashing implementation in HashMap</a:t>
            </a:r>
          </a:p>
          <a:p>
            <a:pPr fontAlgn="auto">
              <a:spcAft>
                <a:spcPts val="0"/>
              </a:spcAft>
              <a:buFont typeface="Wingdings 3" charset="2"/>
              <a:buChar char=""/>
              <a:defRPr/>
            </a:pPr>
            <a:r>
              <a:rPr lang="en-US" altLang="en-US" sz="2800" dirty="0">
                <a:solidFill>
                  <a:schemeClr val="tx1">
                    <a:lumMod val="75000"/>
                    <a:lumOff val="25000"/>
                  </a:schemeClr>
                </a:solidFill>
              </a:rPr>
              <a:t>Hashing uses an array of linked lists</a:t>
            </a:r>
            <a:endParaRPr lang="en-US" altLang="en-US" dirty="0">
              <a:solidFill>
                <a:schemeClr val="tx1">
                  <a:lumMod val="75000"/>
                  <a:lumOff val="25000"/>
                </a:schemeClr>
              </a:solidFill>
            </a:endParaRPr>
          </a:p>
          <a:p>
            <a:pPr lvl="1" fontAlgn="auto">
              <a:spcAft>
                <a:spcPts val="0"/>
              </a:spcAft>
              <a:buFont typeface="Wingdings 3" charset="2"/>
              <a:buChar char=""/>
              <a:defRPr/>
            </a:pPr>
            <a:r>
              <a:rPr lang="en-US" altLang="en-US" sz="2400" dirty="0">
                <a:solidFill>
                  <a:schemeClr val="tx1">
                    <a:lumMod val="75000"/>
                    <a:lumOff val="25000"/>
                  </a:schemeClr>
                </a:solidFill>
              </a:rPr>
              <a:t>The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400" dirty="0">
                <a:solidFill>
                  <a:schemeClr val="tx1">
                    <a:lumMod val="75000"/>
                    <a:lumOff val="25000"/>
                  </a:schemeClr>
                </a:solidFill>
              </a:rPr>
              <a:t> is used to index into the array</a:t>
            </a:r>
          </a:p>
          <a:p>
            <a:pPr lvl="1" fontAlgn="auto">
              <a:spcAft>
                <a:spcPts val="0"/>
              </a:spcAft>
              <a:buFont typeface="Wingdings 3" charset="2"/>
              <a:buChar char=""/>
              <a:defRPr/>
            </a:pPr>
            <a:r>
              <a:rPr lang="en-US" altLang="en-US" sz="2400" dirty="0">
                <a:solidFill>
                  <a:schemeClr val="tx1">
                    <a:lumMod val="75000"/>
                    <a:lumOff val="25000"/>
                  </a:schemeClr>
                </a:solidFill>
              </a:rPr>
              <a:t>Then </a:t>
            </a:r>
            <a:r>
              <a:rPr lang="en-US" altLang="en-US" sz="2400" b="1" dirty="0">
                <a:solidFill>
                  <a:schemeClr val="tx1">
                    <a:lumMod val="75000"/>
                    <a:lumOff val="25000"/>
                  </a:schemeClr>
                </a:solidFill>
                <a:latin typeface="Courier New" panose="02070309020205020404" pitchFamily="49" charset="0"/>
              </a:rPr>
              <a:t>equals()</a:t>
            </a:r>
            <a:r>
              <a:rPr lang="en-US" altLang="en-US" sz="2400" dirty="0">
                <a:solidFill>
                  <a:schemeClr val="tx1">
                    <a:lumMod val="75000"/>
                    <a:lumOff val="25000"/>
                  </a:schemeClr>
                </a:solidFill>
              </a:rPr>
              <a:t> is used to determine if element is in the (short) list of elements at that index</a:t>
            </a:r>
          </a:p>
          <a:p>
            <a:pPr fontAlgn="auto">
              <a:spcAft>
                <a:spcPts val="0"/>
              </a:spcAft>
              <a:buFont typeface="Wingdings 3" charset="2"/>
              <a:buChar char=""/>
              <a:defRPr/>
            </a:pPr>
            <a:r>
              <a:rPr lang="en-US" b="1" dirty="0"/>
              <a:t>HashSet doesn’t maintain any order.</a:t>
            </a:r>
          </a:p>
          <a:p>
            <a:pPr fontAlgn="auto">
              <a:spcAft>
                <a:spcPts val="0"/>
              </a:spcAft>
              <a:buFont typeface="Wingdings 3" charset="2"/>
              <a:buChar char=""/>
              <a:defRPr/>
            </a:pPr>
            <a:r>
              <a:rPr lang="en-US" altLang="en-US" sz="2800" dirty="0">
                <a:solidFill>
                  <a:schemeClr val="tx1">
                    <a:lumMod val="75000"/>
                    <a:lumOff val="25000"/>
                  </a:schemeClr>
                </a:solidFill>
              </a:rPr>
              <a:t>The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800" dirty="0">
                <a:solidFill>
                  <a:schemeClr val="tx1">
                    <a:lumMod val="75000"/>
                    <a:lumOff val="25000"/>
                  </a:schemeClr>
                </a:solidFill>
              </a:rPr>
              <a:t> method and the </a:t>
            </a:r>
            <a:r>
              <a:rPr lang="en-US" altLang="en-US" sz="2400" b="1" dirty="0">
                <a:solidFill>
                  <a:schemeClr val="tx1">
                    <a:lumMod val="75000"/>
                    <a:lumOff val="25000"/>
                  </a:schemeClr>
                </a:solidFill>
                <a:latin typeface="Courier New" panose="02070309020205020404" pitchFamily="49" charset="0"/>
              </a:rPr>
              <a:t>equals()</a:t>
            </a:r>
            <a:r>
              <a:rPr lang="en-US" altLang="en-US" sz="2800" dirty="0">
                <a:solidFill>
                  <a:schemeClr val="tx1">
                    <a:lumMod val="75000"/>
                    <a:lumOff val="25000"/>
                  </a:schemeClr>
                </a:solidFill>
              </a:rPr>
              <a:t> method must be compatible</a:t>
            </a:r>
          </a:p>
          <a:p>
            <a:pPr lvl="1" fontAlgn="auto">
              <a:spcAft>
                <a:spcPts val="0"/>
              </a:spcAft>
              <a:buFont typeface="Wingdings 3" charset="2"/>
              <a:buChar char=""/>
              <a:defRPr/>
            </a:pPr>
            <a:r>
              <a:rPr lang="en-US" altLang="en-US" sz="2400" dirty="0">
                <a:solidFill>
                  <a:schemeClr val="tx1">
                    <a:lumMod val="75000"/>
                    <a:lumOff val="25000"/>
                  </a:schemeClr>
                </a:solidFill>
              </a:rPr>
              <a:t>if two objects are equal, they must have the same </a:t>
            </a:r>
            <a:r>
              <a:rPr lang="en-US" altLang="en-US" sz="2400" b="1" dirty="0" err="1">
                <a:solidFill>
                  <a:schemeClr val="tx1">
                    <a:lumMod val="75000"/>
                    <a:lumOff val="25000"/>
                  </a:schemeClr>
                </a:solidFill>
                <a:latin typeface="Courier New" panose="02070309020205020404" pitchFamily="49" charset="0"/>
              </a:rPr>
              <a:t>hashCode</a:t>
            </a:r>
            <a:r>
              <a:rPr lang="en-US" altLang="en-US" sz="2400" b="1" dirty="0">
                <a:solidFill>
                  <a:schemeClr val="tx1">
                    <a:lumMod val="75000"/>
                    <a:lumOff val="25000"/>
                  </a:schemeClr>
                </a:solidFill>
                <a:latin typeface="Courier New" panose="02070309020205020404" pitchFamily="49" charset="0"/>
              </a:rPr>
              <a:t>()</a:t>
            </a:r>
            <a:r>
              <a:rPr lang="en-US" altLang="en-US" sz="2400" dirty="0">
                <a:solidFill>
                  <a:schemeClr val="tx1">
                    <a:lumMod val="75000"/>
                    <a:lumOff val="25000"/>
                  </a:schemeClr>
                </a:solidFill>
              </a:rPr>
              <a:t> value</a:t>
            </a:r>
          </a:p>
        </p:txBody>
      </p:sp>
      <p:sp>
        <p:nvSpPr>
          <p:cNvPr id="5" name="Footer Placeholder 4">
            <a:extLst>
              <a:ext uri="{FF2B5EF4-FFF2-40B4-BE49-F238E27FC236}">
                <a16:creationId xmlns:a16="http://schemas.microsoft.com/office/drawing/2014/main" id="{396BAD91-EF8B-443B-B780-4745DD4CD649}"/>
              </a:ext>
            </a:extLst>
          </p:cNvPr>
          <p:cNvSpPr>
            <a:spLocks noGrp="1"/>
          </p:cNvSpPr>
          <p:nvPr>
            <p:ph type="ftr" sz="quarter" idx="11"/>
          </p:nvPr>
        </p:nvSpPr>
        <p:spPr>
          <a:xfrm>
            <a:off x="3048000" y="6248400"/>
            <a:ext cx="6096000" cy="457200"/>
          </a:xfrm>
        </p:spPr>
        <p:txBody>
          <a:bodyPr/>
          <a:lstStyle/>
          <a:p>
            <a:pPr>
              <a:defRPr/>
            </a:pPr>
            <a:r>
              <a:rPr lang="en-US" altLang="en-US"/>
              <a:t>Week 12 | OOP</a:t>
            </a:r>
          </a:p>
        </p:txBody>
      </p:sp>
      <p:sp>
        <p:nvSpPr>
          <p:cNvPr id="47109" name="Slide Number Placeholder 5">
            <a:extLst>
              <a:ext uri="{FF2B5EF4-FFF2-40B4-BE49-F238E27FC236}">
                <a16:creationId xmlns:a16="http://schemas.microsoft.com/office/drawing/2014/main" id="{B5180B26-8E51-4101-AF8C-F08CBBADB73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ctr">
              <a:defRPr sz="3200">
                <a:solidFill>
                  <a:schemeClr val="tx1"/>
                </a:solidFill>
                <a:latin typeface="Times New Roman" panose="02020603050405020304" pitchFamily="18" charset="0"/>
              </a:defRPr>
            </a:lvl1pPr>
            <a:lvl2pPr marL="742950" indent="-285750" algn="ctr">
              <a:defRPr sz="3200">
                <a:solidFill>
                  <a:schemeClr val="tx1"/>
                </a:solidFill>
                <a:latin typeface="Times New Roman" panose="02020603050405020304" pitchFamily="18" charset="0"/>
              </a:defRPr>
            </a:lvl2pPr>
            <a:lvl3pPr marL="1143000" indent="-228600" algn="ctr">
              <a:defRPr sz="3200">
                <a:solidFill>
                  <a:schemeClr val="tx1"/>
                </a:solidFill>
                <a:latin typeface="Times New Roman" panose="02020603050405020304" pitchFamily="18" charset="0"/>
              </a:defRPr>
            </a:lvl3pPr>
            <a:lvl4pPr marL="1600200" indent="-228600" algn="ctr">
              <a:defRPr sz="3200">
                <a:solidFill>
                  <a:schemeClr val="tx1"/>
                </a:solidFill>
                <a:latin typeface="Times New Roman" panose="02020603050405020304" pitchFamily="18" charset="0"/>
              </a:defRPr>
            </a:lvl4pPr>
            <a:lvl5pPr marL="2057400" indent="-228600" algn="ctr">
              <a:defRPr sz="32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defRPr>
            </a:lvl9pPr>
          </a:lstStyle>
          <a:p>
            <a:pPr algn="r"/>
            <a:fld id="{2AC7CB77-DEF3-44CF-92F0-632E13541615}" type="slidenum">
              <a:rPr lang="en-US" altLang="en-US" sz="2000">
                <a:solidFill>
                  <a:srgbClr val="FEFFFF"/>
                </a:solidFill>
              </a:rPr>
              <a:pPr algn="r"/>
              <a:t>8</a:t>
            </a:fld>
            <a:endParaRPr lang="en-US" altLang="en-US" sz="2000">
              <a:solidFill>
                <a:srgbClr val="FEFFFF"/>
              </a:solidFill>
            </a:endParaRPr>
          </a:p>
        </p:txBody>
      </p:sp>
      <p:pic>
        <p:nvPicPr>
          <p:cNvPr id="2" name="Picture 1">
            <a:extLst>
              <a:ext uri="{FF2B5EF4-FFF2-40B4-BE49-F238E27FC236}">
                <a16:creationId xmlns:a16="http://schemas.microsoft.com/office/drawing/2014/main" id="{F7270DED-BF4E-49E3-BD27-C292AD3B89C7}"/>
              </a:ext>
            </a:extLst>
          </p:cNvPr>
          <p:cNvPicPr>
            <a:picLocks noChangeAspect="1"/>
          </p:cNvPicPr>
          <p:nvPr/>
        </p:nvPicPr>
        <p:blipFill>
          <a:blip r:embed="rId2"/>
          <a:stretch>
            <a:fillRect/>
          </a:stretch>
        </p:blipFill>
        <p:spPr>
          <a:xfrm>
            <a:off x="7863839" y="1264444"/>
            <a:ext cx="3973639" cy="2528679"/>
          </a:xfrm>
          <a:prstGeom prst="rect">
            <a:avLst/>
          </a:prstGeom>
        </p:spPr>
      </p:pic>
      <p:pic>
        <p:nvPicPr>
          <p:cNvPr id="3" name="Picture 2">
            <a:extLst>
              <a:ext uri="{FF2B5EF4-FFF2-40B4-BE49-F238E27FC236}">
                <a16:creationId xmlns:a16="http://schemas.microsoft.com/office/drawing/2014/main" id="{90B6A125-1311-48AF-AEE6-A0B2FEEA2844}"/>
              </a:ext>
            </a:extLst>
          </p:cNvPr>
          <p:cNvPicPr>
            <a:picLocks noChangeAspect="1"/>
          </p:cNvPicPr>
          <p:nvPr/>
        </p:nvPicPr>
        <p:blipFill>
          <a:blip r:embed="rId3"/>
          <a:stretch>
            <a:fillRect/>
          </a:stretch>
        </p:blipFill>
        <p:spPr>
          <a:xfrm>
            <a:off x="8352473" y="3898392"/>
            <a:ext cx="2733675" cy="400050"/>
          </a:xfrm>
          <a:prstGeom prst="rect">
            <a:avLst/>
          </a:prstGeom>
        </p:spPr>
      </p:pic>
      <p:sp>
        <p:nvSpPr>
          <p:cNvPr id="4" name="Date Placeholder 3">
            <a:extLst>
              <a:ext uri="{FF2B5EF4-FFF2-40B4-BE49-F238E27FC236}">
                <a16:creationId xmlns:a16="http://schemas.microsoft.com/office/drawing/2014/main" id="{AF6E3BD3-FEDC-4A58-BEC5-6164037E729A}"/>
              </a:ext>
            </a:extLst>
          </p:cNvPr>
          <p:cNvSpPr>
            <a:spLocks noGrp="1"/>
          </p:cNvSpPr>
          <p:nvPr>
            <p:ph type="dt" sz="half" idx="10"/>
          </p:nvPr>
        </p:nvSpPr>
        <p:spPr/>
        <p:txBody>
          <a:bodyPr/>
          <a:lstStyle/>
          <a:p>
            <a:fld id="{4E5BF2D4-8057-47C0-94E6-F783AF054E26}" type="datetime1">
              <a:rPr lang="tr-TR" smtClean="0"/>
              <a:t>8.12.2019</a:t>
            </a:fld>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C5E1-5DAB-4180-92B3-E1A4BCEC2D86}"/>
              </a:ext>
            </a:extLst>
          </p:cNvPr>
          <p:cNvSpPr>
            <a:spLocks noGrp="1"/>
          </p:cNvSpPr>
          <p:nvPr>
            <p:ph type="title"/>
          </p:nvPr>
        </p:nvSpPr>
        <p:spPr/>
        <p:txBody>
          <a:bodyPr/>
          <a:lstStyle/>
          <a:p>
            <a:r>
              <a:rPr lang="en-US" altLang="en-US" dirty="0"/>
              <a:t>HashSet</a:t>
            </a:r>
            <a:endParaRPr lang="tr-TR" dirty="0"/>
          </a:p>
        </p:txBody>
      </p:sp>
      <p:pic>
        <p:nvPicPr>
          <p:cNvPr id="8" name="Content Placeholder 7" descr="A screenshot of a cell phone&#10;&#10;Description automatically generated">
            <a:extLst>
              <a:ext uri="{FF2B5EF4-FFF2-40B4-BE49-F238E27FC236}">
                <a16:creationId xmlns:a16="http://schemas.microsoft.com/office/drawing/2014/main" id="{BED00C7E-CC7C-4AE2-9BC8-2444025CC7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59"/>
          <a:stretch/>
        </p:blipFill>
        <p:spPr>
          <a:xfrm>
            <a:off x="0" y="1338124"/>
            <a:ext cx="12192000" cy="5154751"/>
          </a:xfrm>
        </p:spPr>
      </p:pic>
      <p:sp>
        <p:nvSpPr>
          <p:cNvPr id="4" name="Date Placeholder 3">
            <a:extLst>
              <a:ext uri="{FF2B5EF4-FFF2-40B4-BE49-F238E27FC236}">
                <a16:creationId xmlns:a16="http://schemas.microsoft.com/office/drawing/2014/main" id="{C3EFD9FA-1149-4BB8-8A49-5A8443670AC4}"/>
              </a:ext>
            </a:extLst>
          </p:cNvPr>
          <p:cNvSpPr>
            <a:spLocks noGrp="1"/>
          </p:cNvSpPr>
          <p:nvPr>
            <p:ph type="dt" sz="half" idx="10"/>
          </p:nvPr>
        </p:nvSpPr>
        <p:spPr/>
        <p:txBody>
          <a:bodyPr/>
          <a:lstStyle/>
          <a:p>
            <a:fld id="{3E28ADDC-0923-440E-9DAF-F21155150F4C}" type="datetime1">
              <a:rPr lang="tr-TR" smtClean="0"/>
              <a:t>8.12.2019</a:t>
            </a:fld>
            <a:endParaRPr lang="tr-TR"/>
          </a:p>
        </p:txBody>
      </p:sp>
      <p:sp>
        <p:nvSpPr>
          <p:cNvPr id="6" name="Slide Number Placeholder 5">
            <a:extLst>
              <a:ext uri="{FF2B5EF4-FFF2-40B4-BE49-F238E27FC236}">
                <a16:creationId xmlns:a16="http://schemas.microsoft.com/office/drawing/2014/main" id="{0AA77618-49E5-499C-9F2F-956900C12A5C}"/>
              </a:ext>
            </a:extLst>
          </p:cNvPr>
          <p:cNvSpPr>
            <a:spLocks noGrp="1"/>
          </p:cNvSpPr>
          <p:nvPr>
            <p:ph type="sldNum" sz="quarter" idx="12"/>
          </p:nvPr>
        </p:nvSpPr>
        <p:spPr/>
        <p:txBody>
          <a:bodyPr/>
          <a:lstStyle/>
          <a:p>
            <a:fld id="{5D33A2AC-E931-446A-BA8B-B5F1C9814917}" type="slidenum">
              <a:rPr lang="tr-TR" smtClean="0"/>
              <a:t>9</a:t>
            </a:fld>
            <a:endParaRPr lang="tr-TR"/>
          </a:p>
        </p:txBody>
      </p:sp>
      <p:sp>
        <p:nvSpPr>
          <p:cNvPr id="3" name="Footer Placeholder 2">
            <a:extLst>
              <a:ext uri="{FF2B5EF4-FFF2-40B4-BE49-F238E27FC236}">
                <a16:creationId xmlns:a16="http://schemas.microsoft.com/office/drawing/2014/main" id="{CA9AA580-9938-4AD5-B406-B45CF64B7E6E}"/>
              </a:ext>
            </a:extLst>
          </p:cNvPr>
          <p:cNvSpPr>
            <a:spLocks noGrp="1"/>
          </p:cNvSpPr>
          <p:nvPr>
            <p:ph type="ftr" sz="quarter" idx="11"/>
          </p:nvPr>
        </p:nvSpPr>
        <p:spPr/>
        <p:txBody>
          <a:bodyPr/>
          <a:lstStyle/>
          <a:p>
            <a:r>
              <a:rPr lang="en-US"/>
              <a:t>Week 12 | OOP</a:t>
            </a:r>
            <a:endParaRPr lang="tr-TR"/>
          </a:p>
        </p:txBody>
      </p:sp>
    </p:spTree>
    <p:extLst>
      <p:ext uri="{BB962C8B-B14F-4D97-AF65-F5344CB8AC3E}">
        <p14:creationId xmlns:p14="http://schemas.microsoft.com/office/powerpoint/2010/main" val="331669014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2011</Words>
  <Application>Microsoft Office PowerPoint</Application>
  <PresentationFormat>Widescreen</PresentationFormat>
  <Paragraphs>349</Paragraphs>
  <Slides>33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Consolas</vt:lpstr>
      <vt:lpstr>Courier New</vt:lpstr>
      <vt:lpstr>Goudy Sans Medium</vt:lpstr>
      <vt:lpstr>PT Sans</vt:lpstr>
      <vt:lpstr>Times New Roman</vt:lpstr>
      <vt:lpstr>Wingdings 3</vt:lpstr>
      <vt:lpstr>1_Office Theme</vt:lpstr>
      <vt:lpstr>Week 12 - Collections: Set &amp; Map Comparable &amp; Comparator File operations: Write/Read objects</vt:lpstr>
      <vt:lpstr>ArrayList and LinkedList</vt:lpstr>
      <vt:lpstr>List Implementations</vt:lpstr>
      <vt:lpstr>Week 12 - Collections: Set &amp; Map Comparable &amp; Comparator File operations: Write/Read objects</vt:lpstr>
      <vt:lpstr>Set Interface</vt:lpstr>
      <vt:lpstr>Set Interface</vt:lpstr>
      <vt:lpstr>HashSet and TreeSet</vt:lpstr>
      <vt:lpstr>HashSet</vt:lpstr>
      <vt:lpstr>HashSet</vt:lpstr>
      <vt:lpstr>TreeSet</vt:lpstr>
      <vt:lpstr>Map  Interface Context</vt:lpstr>
      <vt:lpstr>Map Interface</vt:lpstr>
      <vt:lpstr>PowerPoint Presentation</vt:lpstr>
      <vt:lpstr>Map methods</vt:lpstr>
      <vt:lpstr>Map views</vt:lpstr>
      <vt:lpstr>HashMap and TreeMap</vt:lpstr>
      <vt:lpstr>HashMap and TreeMap</vt:lpstr>
      <vt:lpstr>When to use List, Set and Map in Java? </vt:lpstr>
      <vt:lpstr>Choose the Right Java Collection </vt:lpstr>
      <vt:lpstr>Use List</vt:lpstr>
      <vt:lpstr>Use Set</vt:lpstr>
      <vt:lpstr>Use Map</vt:lpstr>
      <vt:lpstr>Comparing objects </vt:lpstr>
      <vt:lpstr>Example</vt:lpstr>
      <vt:lpstr>equals() versus ==</vt:lpstr>
      <vt:lpstr>Sorting/Ordering objects: Comparable Interface</vt:lpstr>
      <vt:lpstr>Comparable: Example</vt:lpstr>
      <vt:lpstr>Change Sorting/Ordering:Comparator Interface</vt:lpstr>
      <vt:lpstr>Comparator Example</vt:lpstr>
      <vt:lpstr>Usage</vt:lpstr>
      <vt:lpstr>Saving Objects/ Loading objects</vt:lpstr>
      <vt:lpstr>Saving objects to File</vt:lpstr>
      <vt:lpstr>Get saved objects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Collections:  Set &amp; Map</dc:title>
  <dc:creator>kasim o</dc:creator>
  <cp:lastModifiedBy>KASIM ÖZACAR</cp:lastModifiedBy>
  <cp:revision>73</cp:revision>
  <dcterms:created xsi:type="dcterms:W3CDTF">2018-12-11T20:08:39Z</dcterms:created>
  <dcterms:modified xsi:type="dcterms:W3CDTF">2019-12-08T17:04:04Z</dcterms:modified>
</cp:coreProperties>
</file>