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78" r:id="rId4"/>
    <p:sldId id="281" r:id="rId5"/>
    <p:sldId id="282" r:id="rId6"/>
    <p:sldId id="283" r:id="rId7"/>
    <p:sldId id="284" r:id="rId8"/>
    <p:sldId id="286" r:id="rId9"/>
    <p:sldId id="279" r:id="rId10"/>
    <p:sldId id="258" r:id="rId11"/>
    <p:sldId id="259" r:id="rId12"/>
    <p:sldId id="260" r:id="rId13"/>
    <p:sldId id="261" r:id="rId14"/>
    <p:sldId id="262"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85" r:id="rId29"/>
    <p:sldId id="277" r:id="rId30"/>
  </p:sldIdLst>
  <p:sldSz cx="9144000" cy="6858000" type="screen4x3"/>
  <p:notesSz cx="6858000" cy="9144000"/>
  <p:defaultTextStyle>
    <a:defPPr>
      <a:defRPr lang="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9" d="100"/>
          <a:sy n="89" d="100"/>
        </p:scale>
        <p:origin x="-1258" y="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D7F64C-D4C2-4618-956C-B964D803E892}" type="datetimeFigureOut">
              <a:rPr lang="tr-TR" smtClean="0"/>
              <a:t>9.11.2024</a:t>
            </a:fld>
            <a:endParaRPr lang="tr-TR"/>
          </a:p>
        </p:txBody>
      </p:sp>
      <p:sp>
        <p:nvSpPr>
          <p:cNvPr id="4" name="Slayt Resmi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8FBC4-19F3-4F2D-ACD1-BC2393250EAE}" type="slidenum">
              <a:rPr lang="tr-TR" smtClean="0"/>
              <a:t>‹#›</a:t>
            </a:fld>
            <a:endParaRPr lang="tr-TR"/>
          </a:p>
        </p:txBody>
      </p:sp>
    </p:spTree>
    <p:extLst>
      <p:ext uri="{BB962C8B-B14F-4D97-AF65-F5344CB8AC3E}">
        <p14:creationId xmlns:p14="http://schemas.microsoft.com/office/powerpoint/2010/main" val="2069020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3E8FBC4-19F3-4F2D-ACD1-BC2393250EAE}" type="slidenum">
              <a:rPr lang="tr-TR" smtClean="0"/>
              <a:t>14</a:t>
            </a:fld>
            <a:endParaRPr lang="tr-TR"/>
          </a:p>
        </p:txBody>
      </p:sp>
    </p:spTree>
    <p:extLst>
      <p:ext uri="{BB962C8B-B14F-4D97-AF65-F5344CB8AC3E}">
        <p14:creationId xmlns:p14="http://schemas.microsoft.com/office/powerpoint/2010/main" val="1854151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noAutofit/>
          </a:bodyPr>
          <a:lstStyle/>
          <a:p>
            <a:r>
              <a:rPr lang="en-US" sz="4800" b="1" u="sng" dirty="0"/>
              <a:t/>
            </a:r>
            <a:br>
              <a:rPr lang="en-US" sz="4800" b="1" u="sng" dirty="0"/>
            </a:br>
            <a:r>
              <a:rPr lang="tr" sz="4800" b="1" u="sng" dirty="0"/>
              <a:t>Yazılım </a:t>
            </a:r>
            <a:r>
              <a:rPr lang="en-US" sz="4800" b="1" u="sng" dirty="0"/>
              <a:t/>
            </a:r>
            <a:br>
              <a:rPr lang="en-US" sz="4800" b="1" u="sng" dirty="0"/>
            </a:br>
            <a:r>
              <a:rPr lang="tr" sz="4800" b="1" u="sng" dirty="0"/>
              <a:t>İnşası </a:t>
            </a:r>
            <a:endParaRPr lang="en-US" sz="4800" b="1" u="sng" dirty="0"/>
          </a:p>
        </p:txBody>
      </p:sp>
    </p:spTree>
    <p:extLst>
      <p:ext uri="{BB962C8B-B14F-4D97-AF65-F5344CB8AC3E}">
        <p14:creationId xmlns:p14="http://schemas.microsoft.com/office/powerpoint/2010/main" val="339335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SWEBOK Rehberi (2004 Sürümü)</a:t>
            </a:r>
            <a:endParaRPr lang="en-US" b="1" u="sng" dirty="0"/>
          </a:p>
        </p:txBody>
      </p:sp>
      <p:sp>
        <p:nvSpPr>
          <p:cNvPr id="3" name="Content Placeholder 2"/>
          <p:cNvSpPr>
            <a:spLocks noGrp="1"/>
          </p:cNvSpPr>
          <p:nvPr>
            <p:ph idx="1"/>
          </p:nvPr>
        </p:nvSpPr>
        <p:spPr/>
        <p:txBody>
          <a:bodyPr>
            <a:normAutofit/>
          </a:bodyPr>
          <a:lstStyle/>
          <a:p>
            <a:pPr algn="just"/>
            <a:r>
              <a:rPr lang="tr-TR" dirty="0"/>
              <a:t>SWEBOK, Yazılım Mühendisliği Bilgi Bütünlüğü anlamına gelir. </a:t>
            </a:r>
          </a:p>
          <a:p>
            <a:pPr algn="just"/>
            <a:r>
              <a:rPr lang="tr-TR" dirty="0"/>
              <a:t>IEEE Bilgisayar Topluluğu, Yazılım Mühendisliği Bilgi Bütünü Rehberi geliştirmiştir. </a:t>
            </a:r>
          </a:p>
          <a:p>
            <a:pPr algn="just"/>
            <a:r>
              <a:rPr lang="tr-TR" dirty="0"/>
              <a:t>Bu rehber, tüm bilgi birikiminden genel kabul görmüş tüm ilkelerin çıkarılmasını temsil eder</a:t>
            </a:r>
            <a:endParaRPr lang="en-US" dirty="0"/>
          </a:p>
        </p:txBody>
      </p:sp>
    </p:spTree>
    <p:extLst>
      <p:ext uri="{BB962C8B-B14F-4D97-AF65-F5344CB8AC3E}">
        <p14:creationId xmlns:p14="http://schemas.microsoft.com/office/powerpoint/2010/main" val="3485501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SWEBOK Rehberi (2004 Sürümü)</a:t>
            </a:r>
            <a:endParaRPr lang="en-US" dirty="0"/>
          </a:p>
        </p:txBody>
      </p:sp>
      <p:sp>
        <p:nvSpPr>
          <p:cNvPr id="3" name="Content Placeholder 2"/>
          <p:cNvSpPr>
            <a:spLocks noGrp="1"/>
          </p:cNvSpPr>
          <p:nvPr>
            <p:ph idx="1"/>
          </p:nvPr>
        </p:nvSpPr>
        <p:spPr>
          <a:xfrm>
            <a:off x="457200" y="1600200"/>
            <a:ext cx="8229600" cy="4983162"/>
          </a:xfrm>
        </p:spPr>
        <p:txBody>
          <a:bodyPr>
            <a:normAutofit fontScale="92500" lnSpcReduction="10000"/>
          </a:bodyPr>
          <a:lstStyle/>
          <a:p>
            <a:pPr marL="0" indent="0">
              <a:buNone/>
            </a:pPr>
            <a:r>
              <a:rPr lang="tr-TR" dirty="0"/>
              <a:t>SWEBOK Rehberi, 10 bilgi alanı içerir:</a:t>
            </a:r>
          </a:p>
          <a:p>
            <a:pPr lvl="1">
              <a:buFont typeface="Arial" panose="020B0604020202020204" pitchFamily="34" charset="0"/>
              <a:buChar char="•"/>
            </a:pPr>
            <a:r>
              <a:rPr lang="tr-TR" dirty="0"/>
              <a:t>Yazılım gereksinimleri</a:t>
            </a:r>
          </a:p>
          <a:p>
            <a:pPr lvl="1">
              <a:buFont typeface="Arial" panose="020B0604020202020204" pitchFamily="34" charset="0"/>
              <a:buChar char="•"/>
            </a:pPr>
            <a:r>
              <a:rPr lang="tr-TR" dirty="0"/>
              <a:t>Yazılım tasarımı</a:t>
            </a:r>
          </a:p>
          <a:p>
            <a:pPr lvl="1">
              <a:buFont typeface="Arial" panose="020B0604020202020204" pitchFamily="34" charset="0"/>
              <a:buChar char="•"/>
            </a:pPr>
            <a:r>
              <a:rPr lang="tr-TR" dirty="0"/>
              <a:t>Yazılım inşası</a:t>
            </a:r>
          </a:p>
          <a:p>
            <a:pPr lvl="1">
              <a:buFont typeface="Arial" panose="020B0604020202020204" pitchFamily="34" charset="0"/>
              <a:buChar char="•"/>
            </a:pPr>
            <a:r>
              <a:rPr lang="tr-TR" dirty="0"/>
              <a:t>Yazılım testi</a:t>
            </a:r>
          </a:p>
          <a:p>
            <a:pPr lvl="1">
              <a:buFont typeface="Arial" panose="020B0604020202020204" pitchFamily="34" charset="0"/>
              <a:buChar char="•"/>
            </a:pPr>
            <a:r>
              <a:rPr lang="tr-TR" dirty="0"/>
              <a:t>Yazılım bakımı</a:t>
            </a:r>
          </a:p>
          <a:p>
            <a:pPr lvl="1">
              <a:buFont typeface="Arial" panose="020B0604020202020204" pitchFamily="34" charset="0"/>
              <a:buChar char="•"/>
            </a:pPr>
            <a:r>
              <a:rPr lang="tr-TR" dirty="0"/>
              <a:t>Yazılım yapılandırma yönetimi</a:t>
            </a:r>
          </a:p>
          <a:p>
            <a:pPr lvl="1">
              <a:buFont typeface="Arial" panose="020B0604020202020204" pitchFamily="34" charset="0"/>
              <a:buChar char="•"/>
            </a:pPr>
            <a:r>
              <a:rPr lang="tr-TR" dirty="0"/>
              <a:t>Yazılım mühendisliği yönetimi</a:t>
            </a:r>
          </a:p>
          <a:p>
            <a:pPr lvl="1">
              <a:buFont typeface="Arial" panose="020B0604020202020204" pitchFamily="34" charset="0"/>
              <a:buChar char="•"/>
            </a:pPr>
            <a:r>
              <a:rPr lang="tr-TR" dirty="0"/>
              <a:t>Yazılım mühendisliği süreci</a:t>
            </a:r>
          </a:p>
          <a:p>
            <a:pPr lvl="1">
              <a:buFont typeface="Arial" panose="020B0604020202020204" pitchFamily="34" charset="0"/>
              <a:buChar char="•"/>
            </a:pPr>
            <a:r>
              <a:rPr lang="tr-TR" dirty="0"/>
              <a:t>Yazılım mühendisliği araçları ve yöntemleri</a:t>
            </a:r>
          </a:p>
          <a:p>
            <a:pPr lvl="1">
              <a:buFont typeface="Arial" panose="020B0604020202020204" pitchFamily="34" charset="0"/>
              <a:buChar char="•"/>
            </a:pPr>
            <a:r>
              <a:rPr lang="tr-TR" dirty="0"/>
              <a:t>Yazılım kalitesi</a:t>
            </a:r>
          </a:p>
          <a:p>
            <a:pPr algn="just"/>
            <a:endParaRPr lang="tr" dirty="0"/>
          </a:p>
        </p:txBody>
      </p:sp>
    </p:spTree>
    <p:extLst>
      <p:ext uri="{BB962C8B-B14F-4D97-AF65-F5344CB8AC3E}">
        <p14:creationId xmlns:p14="http://schemas.microsoft.com/office/powerpoint/2010/main" val="1249175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SWEBOK Rehberi (2004 Sürümü)</a:t>
            </a:r>
            <a:endParaRPr lang="en-US" dirty="0"/>
          </a:p>
        </p:txBody>
      </p:sp>
      <p:sp>
        <p:nvSpPr>
          <p:cNvPr id="3" name="Content Placeholder 2"/>
          <p:cNvSpPr>
            <a:spLocks noGrp="1"/>
          </p:cNvSpPr>
          <p:nvPr>
            <p:ph idx="1"/>
          </p:nvPr>
        </p:nvSpPr>
        <p:spPr/>
        <p:txBody>
          <a:bodyPr>
            <a:normAutofit lnSpcReduction="10000"/>
          </a:bodyPr>
          <a:lstStyle/>
          <a:p>
            <a:pPr algn="just"/>
            <a:r>
              <a:rPr lang="tr" b="1" dirty="0"/>
              <a:t>Yazılım yapımı </a:t>
            </a:r>
            <a:r>
              <a:rPr lang="tr" dirty="0"/>
              <a:t>bir yazılım mühendisliği disiplinidir.</a:t>
            </a:r>
            <a:endParaRPr lang="en-US" dirty="0"/>
          </a:p>
          <a:p>
            <a:pPr algn="just"/>
            <a:r>
              <a:rPr lang="tr" dirty="0"/>
              <a:t>Kodlama, doğrulama, birim testi, entegrasyon testi ve hata ayıklamanın bir araya getirilmesiyle anlamlı ve çalışan bir yazılımın ayrıntılı bir şekilde oluşturulmasıdır </a:t>
            </a:r>
            <a:endParaRPr lang="en-US" dirty="0"/>
          </a:p>
          <a:p>
            <a:pPr algn="just"/>
            <a:r>
              <a:rPr lang="tr" dirty="0"/>
              <a:t>Diğer tüm yazılım mühendisliği disiplinleriyle, özellikle de yazılım tasarımı ve yazılım testiyle bağlantılıdır.</a:t>
            </a:r>
            <a:endParaRPr lang="en-US" dirty="0"/>
          </a:p>
          <a:p>
            <a:pPr algn="just"/>
            <a:endParaRPr lang="en-US" dirty="0"/>
          </a:p>
        </p:txBody>
      </p:sp>
    </p:spTree>
    <p:extLst>
      <p:ext uri="{BB962C8B-B14F-4D97-AF65-F5344CB8AC3E}">
        <p14:creationId xmlns:p14="http://schemas.microsoft.com/office/powerpoint/2010/main" val="2828048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SWEBOK Rehberi (2004 Sürümü)</a:t>
            </a:r>
            <a:endParaRPr lang="en-US" dirty="0"/>
          </a:p>
        </p:txBody>
      </p:sp>
      <p:sp>
        <p:nvSpPr>
          <p:cNvPr id="3" name="Content Placeholder 2"/>
          <p:cNvSpPr>
            <a:spLocks noGrp="1"/>
          </p:cNvSpPr>
          <p:nvPr>
            <p:ph idx="1"/>
          </p:nvPr>
        </p:nvSpPr>
        <p:spPr/>
        <p:txBody>
          <a:bodyPr/>
          <a:lstStyle/>
          <a:p>
            <a:pPr algn="just"/>
            <a:r>
              <a:rPr lang="tr" dirty="0"/>
              <a:t>SWEBOK CH#3'e göre, Yazılım yapısının temel esasları şunlardır:</a:t>
            </a:r>
          </a:p>
          <a:p>
            <a:pPr lvl="1" algn="just"/>
            <a:r>
              <a:rPr lang="tr" dirty="0"/>
              <a:t>Karmaşıklığı En Aza İndirmek</a:t>
            </a:r>
          </a:p>
          <a:p>
            <a:pPr lvl="1" algn="just"/>
            <a:r>
              <a:rPr lang="tr" dirty="0"/>
              <a:t>Değişimi Öngörmek</a:t>
            </a:r>
          </a:p>
          <a:p>
            <a:pPr lvl="1" algn="just"/>
            <a:r>
              <a:rPr lang="tr" dirty="0"/>
              <a:t>Doğrulama İçin İnşa Etme</a:t>
            </a:r>
          </a:p>
          <a:p>
            <a:pPr lvl="1" algn="just"/>
            <a:r>
              <a:rPr lang="tr" dirty="0"/>
              <a:t>Tekrar kullan</a:t>
            </a:r>
          </a:p>
          <a:p>
            <a:pPr lvl="1" algn="just"/>
            <a:r>
              <a:rPr lang="tr" dirty="0"/>
              <a:t>Doğrulamadaki Standartlar</a:t>
            </a:r>
            <a:endParaRPr lang="en-US" dirty="0"/>
          </a:p>
        </p:txBody>
      </p:sp>
    </p:spTree>
    <p:extLst>
      <p:ext uri="{BB962C8B-B14F-4D97-AF65-F5344CB8AC3E}">
        <p14:creationId xmlns:p14="http://schemas.microsoft.com/office/powerpoint/2010/main" val="3832300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Karmaşıklığı En Aza İndirmek</a:t>
            </a:r>
            <a:endParaRPr lang="en-US" dirty="0"/>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pPr algn="just"/>
            <a:r>
              <a:rPr lang="tr-TR" dirty="0"/>
              <a:t>İnsanların karmaşık yapıları ve bilgileri, özellikle de uzun süreler boyunca, çalışma belleklerinde tutma becerileri sınırlıdır.</a:t>
            </a:r>
          </a:p>
          <a:p>
            <a:pPr algn="just"/>
            <a:r>
              <a:rPr lang="tr-TR" dirty="0"/>
              <a:t>Bu durum, insanların bilgisayarlara niyetlerini nasıl ilettiklerini etkileyen önemli bir faktör olduğunu kanıtlamakta ve yazılım yapımındaki en güçlü dürtülerden birine yol açmaktadır: karmaşıklığı en aza indirmek.</a:t>
            </a:r>
          </a:p>
          <a:p>
            <a:pPr algn="just"/>
            <a:r>
              <a:rPr lang="tr-TR" dirty="0"/>
              <a:t>Yazılım yapımında karmaşıklığın azaltılması, basit ve okunabilir kod oluşturmanın vurgulanmasıyla elde edilir.</a:t>
            </a:r>
          </a:p>
          <a:p>
            <a:pPr algn="just"/>
            <a:r>
              <a:rPr lang="tr-TR" dirty="0"/>
              <a:t>Bu da standartlar, modüler tasarım ve diğer birçok özel teknik kullanılarak gerçekleştirilir</a:t>
            </a:r>
          </a:p>
        </p:txBody>
      </p:sp>
    </p:spTree>
    <p:extLst>
      <p:ext uri="{BB962C8B-B14F-4D97-AF65-F5344CB8AC3E}">
        <p14:creationId xmlns:p14="http://schemas.microsoft.com/office/powerpoint/2010/main" val="4121600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Değişimi Öngörmek</a:t>
            </a:r>
          </a:p>
        </p:txBody>
      </p:sp>
      <p:sp>
        <p:nvSpPr>
          <p:cNvPr id="3" name="Content Placeholder 2"/>
          <p:cNvSpPr>
            <a:spLocks noGrp="1"/>
          </p:cNvSpPr>
          <p:nvPr>
            <p:ph idx="1"/>
          </p:nvPr>
        </p:nvSpPr>
        <p:spPr/>
        <p:txBody>
          <a:bodyPr>
            <a:normAutofit fontScale="92500"/>
          </a:bodyPr>
          <a:lstStyle/>
          <a:p>
            <a:pPr algn="just"/>
            <a:r>
              <a:rPr lang="tr-TR" dirty="0"/>
              <a:t>Çoğu yazılım zaman içinde değişecektir ve değişim beklentisi yazılım yapımının birçok yönünü yönlendirir.</a:t>
            </a:r>
          </a:p>
          <a:p>
            <a:pPr algn="just"/>
            <a:r>
              <a:rPr lang="tr-TR" dirty="0"/>
              <a:t>Yazılımın faaliyet gösterdiği ortamlardaki değişiklikler de yazılımı çeşitli şekillerde etkiler.</a:t>
            </a:r>
          </a:p>
          <a:p>
            <a:pPr algn="just"/>
            <a:r>
              <a:rPr lang="tr-TR" dirty="0"/>
              <a:t>Değişimin öngörülmesi, yazılım mühendislerinin genişletilebilir yazılımlar geliştirmelerine yardımcı olur; bu da bir yazılım ürününü temel yapısını bozmadan geliştirebilecekleri anlamına gelir.</a:t>
            </a:r>
            <a:endParaRPr lang="tr" dirty="0"/>
          </a:p>
        </p:txBody>
      </p:sp>
    </p:spTree>
    <p:extLst>
      <p:ext uri="{BB962C8B-B14F-4D97-AF65-F5344CB8AC3E}">
        <p14:creationId xmlns:p14="http://schemas.microsoft.com/office/powerpoint/2010/main" val="1435971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Değişimi Öngörmek</a:t>
            </a:r>
            <a:endParaRPr lang="en-US" dirty="0"/>
          </a:p>
        </p:txBody>
      </p:sp>
      <p:sp>
        <p:nvSpPr>
          <p:cNvPr id="3" name="Content Placeholder 2"/>
          <p:cNvSpPr>
            <a:spLocks noGrp="1"/>
          </p:cNvSpPr>
          <p:nvPr>
            <p:ph idx="1"/>
          </p:nvPr>
        </p:nvSpPr>
        <p:spPr/>
        <p:txBody>
          <a:bodyPr>
            <a:normAutofit fontScale="92500" lnSpcReduction="10000"/>
          </a:bodyPr>
          <a:lstStyle/>
          <a:p>
            <a:pPr algn="just"/>
            <a:r>
              <a:rPr lang="tr-TR" dirty="0"/>
              <a:t>25 yılı aşkın süredir yapılan araştırmalar, yeniden çalışmanın maliyetinin, gereksinimleri ilk seferde doğru bir şekilde elde etmekten 10 ila 100 kat (daha küçük projeler için 5 ila 10 kat) daha pahalı olabileceğini göstermiştir.</a:t>
            </a:r>
          </a:p>
          <a:p>
            <a:pPr algn="just"/>
            <a:r>
              <a:rPr lang="tr-TR" dirty="0"/>
              <a:t>Ortalama bir projede geliştirme sırasında gereksinimlerin %25'inin değiştiği göz önüne alındığında, yeniden çalışma maliyetini azaltma ihtiyacı, </a:t>
            </a:r>
            <a:r>
              <a:rPr lang="tr-TR" u="sng" dirty="0"/>
              <a:t>değişimi öngörme ihtiyacını ortaya koymaktadır</a:t>
            </a:r>
            <a:r>
              <a:rPr lang="tr-TR" dirty="0"/>
              <a:t>.</a:t>
            </a:r>
          </a:p>
        </p:txBody>
      </p:sp>
    </p:spTree>
    <p:extLst>
      <p:ext uri="{BB962C8B-B14F-4D97-AF65-F5344CB8AC3E}">
        <p14:creationId xmlns:p14="http://schemas.microsoft.com/office/powerpoint/2010/main" val="267292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Doğrulama için İnşa Etme</a:t>
            </a:r>
            <a:endParaRPr lang="en-US" b="1" u="sng" dirty="0"/>
          </a:p>
        </p:txBody>
      </p:sp>
      <p:sp>
        <p:nvSpPr>
          <p:cNvPr id="3" name="Content Placeholder 2"/>
          <p:cNvSpPr>
            <a:spLocks noGrp="1"/>
          </p:cNvSpPr>
          <p:nvPr>
            <p:ph idx="1"/>
          </p:nvPr>
        </p:nvSpPr>
        <p:spPr/>
        <p:txBody>
          <a:bodyPr>
            <a:normAutofit fontScale="85000" lnSpcReduction="10000"/>
          </a:bodyPr>
          <a:lstStyle/>
          <a:p>
            <a:pPr algn="just"/>
            <a:r>
              <a:rPr lang="tr-TR" dirty="0"/>
              <a:t>Doğrulama için inşa, hataların yazılımı yazan yazılım mühendislerinin yanı sıra bağımsız testler ve </a:t>
            </a:r>
            <a:r>
              <a:rPr lang="tr-TR" dirty="0" err="1"/>
              <a:t>operasyonel</a:t>
            </a:r>
            <a:r>
              <a:rPr lang="tr-TR" dirty="0"/>
              <a:t> faaliyetler sırasında test uzmanları ve kullanıcılar tarafından kolayca bulunabileceği şekilde yazılım oluşturmak anlamına gelir.</a:t>
            </a:r>
          </a:p>
          <a:p>
            <a:pPr algn="just"/>
            <a:r>
              <a:rPr lang="tr-TR" dirty="0"/>
              <a:t>Doğrulama için yapılandırmayı destekleyen spesifik teknikler arasında kod incelemelerini ve birim testlerini desteklemek için kodlama standartlarını takip etmek, otomatik testleri desteklemek için kodu düzenlemek ve karmaşık veya anlaşılması zor dil yapılarının kullanımını kısıtlamak yer alır.</a:t>
            </a:r>
            <a:endParaRPr lang="tr" dirty="0"/>
          </a:p>
        </p:txBody>
      </p:sp>
    </p:spTree>
    <p:extLst>
      <p:ext uri="{BB962C8B-B14F-4D97-AF65-F5344CB8AC3E}">
        <p14:creationId xmlns:p14="http://schemas.microsoft.com/office/powerpoint/2010/main" val="578524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Tekrar kullan</a:t>
            </a:r>
            <a:endParaRPr lang="en-US" b="1" u="sng" dirty="0"/>
          </a:p>
        </p:txBody>
      </p:sp>
      <p:sp>
        <p:nvSpPr>
          <p:cNvPr id="3" name="Content Placeholder 2"/>
          <p:cNvSpPr>
            <a:spLocks noGrp="1"/>
          </p:cNvSpPr>
          <p:nvPr>
            <p:ph idx="1"/>
          </p:nvPr>
        </p:nvSpPr>
        <p:spPr>
          <a:xfrm>
            <a:off x="457200" y="1600200"/>
            <a:ext cx="8229600" cy="4724400"/>
          </a:xfrm>
        </p:spPr>
        <p:txBody>
          <a:bodyPr>
            <a:normAutofit fontScale="85000" lnSpcReduction="10000"/>
          </a:bodyPr>
          <a:lstStyle/>
          <a:p>
            <a:pPr algn="just"/>
            <a:r>
              <a:rPr lang="tr-TR" dirty="0"/>
              <a:t>Yeniden kullanım, mevcut varlıkların farklı sorunların çözümünde kullanılmasını ifade eder.</a:t>
            </a:r>
          </a:p>
          <a:p>
            <a:pPr algn="just"/>
            <a:r>
              <a:rPr lang="tr-TR" dirty="0"/>
              <a:t>Yazılım yapımında kullanılan tipik varlıklar arasında kütüphaneler, modüller, bileşenler, kaynak kodu ve ticari kullanıma hazır (</a:t>
            </a:r>
            <a:r>
              <a:rPr lang="en" dirty="0"/>
              <a:t>commercial off-the-shelf </a:t>
            </a:r>
            <a:r>
              <a:rPr lang="tr-TR" dirty="0"/>
              <a:t>COTS) varlıklar yer alır.</a:t>
            </a:r>
          </a:p>
          <a:p>
            <a:pPr algn="just"/>
            <a:r>
              <a:rPr lang="tr-TR" dirty="0"/>
              <a:t>Yeniden kullanım en iyi şekilde sistematik olarak, iyi tanımlanmış, tekrarlanabilir bir sürece göre uygulanır.</a:t>
            </a:r>
          </a:p>
          <a:p>
            <a:pPr algn="just"/>
            <a:r>
              <a:rPr lang="tr-TR" dirty="0"/>
              <a:t>Sistematik yeniden kullanım önemli yazılım üretkenliği, kalite ve maliyet iyileştirmeleri sağlayabilir.</a:t>
            </a:r>
            <a:endParaRPr lang="tr" dirty="0"/>
          </a:p>
        </p:txBody>
      </p:sp>
    </p:spTree>
    <p:extLst>
      <p:ext uri="{BB962C8B-B14F-4D97-AF65-F5344CB8AC3E}">
        <p14:creationId xmlns:p14="http://schemas.microsoft.com/office/powerpoint/2010/main" val="622176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Tekrar kullan</a:t>
            </a:r>
            <a:endParaRPr lang="en-US" dirty="0"/>
          </a:p>
        </p:txBody>
      </p:sp>
      <p:sp>
        <p:nvSpPr>
          <p:cNvPr id="3" name="Content Placeholder 2"/>
          <p:cNvSpPr>
            <a:spLocks noGrp="1"/>
          </p:cNvSpPr>
          <p:nvPr>
            <p:ph idx="1"/>
          </p:nvPr>
        </p:nvSpPr>
        <p:spPr/>
        <p:txBody>
          <a:bodyPr>
            <a:normAutofit fontScale="92500" lnSpcReduction="20000"/>
          </a:bodyPr>
          <a:lstStyle/>
          <a:p>
            <a:pPr algn="just"/>
            <a:r>
              <a:rPr lang="tr" dirty="0"/>
              <a:t>Yeniden kullanımın birbirine yakın iki yönü vardır</a:t>
            </a:r>
          </a:p>
          <a:p>
            <a:pPr lvl="1" algn="just"/>
            <a:r>
              <a:rPr lang="tr" dirty="0"/>
              <a:t>yeniden kullanım için inşaat</a:t>
            </a:r>
          </a:p>
          <a:p>
            <a:pPr lvl="1" algn="just"/>
            <a:r>
              <a:rPr lang="tr" dirty="0"/>
              <a:t>yeniden kullanımla inşaat</a:t>
            </a:r>
          </a:p>
          <a:p>
            <a:pPr algn="just"/>
            <a:r>
              <a:rPr lang="tr" dirty="0"/>
              <a:t>Birincisi , yeniden kullanılabilir yazılım varlıkları oluşturmak anlamına gelirken, ikincisi, yeni bir çözümün oluşturulmasında yazılım varlıklarının yeniden kullanılması anlamına gelir .</a:t>
            </a:r>
          </a:p>
          <a:p>
            <a:pPr algn="just"/>
            <a:r>
              <a:rPr lang="tr" dirty="0"/>
              <a:t>Yeniden kullanım çoğu zaman projelerin sınırlarını aşar, bu da yeniden kullanılan varlıkların başka projelerde veya organizasyonlarda inşa edilebileceği anlamına gelir.</a:t>
            </a:r>
          </a:p>
          <a:p>
            <a:pPr algn="just"/>
            <a:endParaRPr lang="en-US" dirty="0"/>
          </a:p>
        </p:txBody>
      </p:sp>
    </p:spTree>
    <p:extLst>
      <p:ext uri="{BB962C8B-B14F-4D97-AF65-F5344CB8AC3E}">
        <p14:creationId xmlns:p14="http://schemas.microsoft.com/office/powerpoint/2010/main" val="364251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İçindekiler</a:t>
            </a:r>
            <a:endParaRPr lang="en-US" b="1" u="sng" dirty="0"/>
          </a:p>
        </p:txBody>
      </p:sp>
      <p:sp>
        <p:nvSpPr>
          <p:cNvPr id="3" name="Content Placeholder 2"/>
          <p:cNvSpPr>
            <a:spLocks noGrp="1"/>
          </p:cNvSpPr>
          <p:nvPr>
            <p:ph idx="1"/>
          </p:nvPr>
        </p:nvSpPr>
        <p:spPr/>
        <p:txBody>
          <a:bodyPr/>
          <a:lstStyle/>
          <a:p>
            <a:pPr algn="just"/>
            <a:r>
              <a:rPr lang="tr" dirty="0"/>
              <a:t>Yazılım İnşası Nedir?</a:t>
            </a:r>
          </a:p>
          <a:p>
            <a:pPr algn="just"/>
            <a:r>
              <a:rPr lang="tr" dirty="0"/>
              <a:t>Yazılım İnşasının Önemi</a:t>
            </a:r>
          </a:p>
          <a:p>
            <a:pPr algn="just"/>
            <a:r>
              <a:rPr lang="tr" dirty="0"/>
              <a:t>SWEBOK Rehberi (2004 Sürümü)</a:t>
            </a:r>
          </a:p>
          <a:p>
            <a:pPr lvl="1" algn="just"/>
            <a:r>
              <a:rPr lang="tr" dirty="0"/>
              <a:t>Yazılım İnşasının Temelleri</a:t>
            </a:r>
          </a:p>
          <a:p>
            <a:pPr lvl="1" algn="just"/>
            <a:r>
              <a:rPr lang="tr" dirty="0"/>
              <a:t>Yazılım İnşaat Yönetimi</a:t>
            </a:r>
          </a:p>
          <a:p>
            <a:pPr algn="just"/>
            <a:r>
              <a:rPr lang="tr" dirty="0"/>
              <a:t>Yazılım İnşasının Ana Noktaları</a:t>
            </a:r>
            <a:endParaRPr lang="en-US" dirty="0"/>
          </a:p>
          <a:p>
            <a:pPr algn="just"/>
            <a:endParaRPr lang="en-US" dirty="0"/>
          </a:p>
        </p:txBody>
      </p:sp>
    </p:spTree>
    <p:extLst>
      <p:ext uri="{BB962C8B-B14F-4D97-AF65-F5344CB8AC3E}">
        <p14:creationId xmlns:p14="http://schemas.microsoft.com/office/powerpoint/2010/main" val="3021036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İnşaatta Standartlar</a:t>
            </a:r>
            <a:endParaRPr lang="en-US" b="1" u="sng" dirty="0"/>
          </a:p>
        </p:txBody>
      </p:sp>
      <p:sp>
        <p:nvSpPr>
          <p:cNvPr id="3" name="Content Placeholder 2"/>
          <p:cNvSpPr>
            <a:spLocks noGrp="1"/>
          </p:cNvSpPr>
          <p:nvPr>
            <p:ph idx="1"/>
          </p:nvPr>
        </p:nvSpPr>
        <p:spPr>
          <a:xfrm>
            <a:off x="457200" y="1600200"/>
            <a:ext cx="8229600" cy="4983162"/>
          </a:xfrm>
        </p:spPr>
        <p:txBody>
          <a:bodyPr>
            <a:normAutofit fontScale="70000" lnSpcReduction="20000"/>
          </a:bodyPr>
          <a:lstStyle/>
          <a:p>
            <a:pPr algn="just"/>
            <a:r>
              <a:rPr lang="tr-TR" dirty="0"/>
              <a:t>İnşaat sırasında harici veya dahili geliştirme standartlarının uygulanması, bir projenin verimlilik, kalite ve maliyet hedeflerine ulaşmasına yardımcı olur.</a:t>
            </a:r>
          </a:p>
          <a:p>
            <a:pPr algn="just"/>
            <a:r>
              <a:rPr lang="tr-TR" dirty="0"/>
              <a:t>İzin verilen programlama dili alt kümelerinin ve kullanım standartlarının seçimi, daha yüksek güvenlik elde etmede önemli yardımcılardır.</a:t>
            </a:r>
          </a:p>
          <a:p>
            <a:pPr algn="just"/>
            <a:r>
              <a:rPr lang="tr-TR" dirty="0"/>
              <a:t>İnşaat sorunlarını doğrudan etkileyen standartlar şunları içerir:</a:t>
            </a:r>
          </a:p>
          <a:p>
            <a:pPr lvl="1" algn="just"/>
            <a:r>
              <a:rPr lang="tr-TR" dirty="0"/>
              <a:t>iletişim yöntemleri (örneğin, belge biçimleri ve içerikleri için standartlar)</a:t>
            </a:r>
          </a:p>
          <a:p>
            <a:pPr lvl="1" algn="just"/>
            <a:r>
              <a:rPr lang="tr-TR" dirty="0"/>
              <a:t>programlama dilleri (örneğin, Java ve C ++ gibi diller için dil standartları)</a:t>
            </a:r>
          </a:p>
          <a:p>
            <a:pPr lvl="1" algn="just"/>
            <a:r>
              <a:rPr lang="tr-TR" dirty="0"/>
              <a:t>kodlama standartları (örneğin, adlandırma kuralları, düzen ve girinti standartları)</a:t>
            </a:r>
          </a:p>
          <a:p>
            <a:pPr lvl="1" algn="just"/>
            <a:r>
              <a:rPr lang="tr-TR" dirty="0"/>
              <a:t>platformlar (örneğin, işletim sistemi çağrıları için ara yüz standartları)</a:t>
            </a:r>
          </a:p>
          <a:p>
            <a:pPr lvl="1" algn="just"/>
            <a:r>
              <a:rPr lang="tr-TR" dirty="0"/>
              <a:t>araçlar (örneğin, UML (Birleşik Modelleme Dili) gibi gösterimler için </a:t>
            </a:r>
            <a:r>
              <a:rPr lang="tr-TR" dirty="0" err="1"/>
              <a:t>diyagramatik</a:t>
            </a:r>
            <a:r>
              <a:rPr lang="tr-TR" dirty="0"/>
              <a:t> standartlar).</a:t>
            </a:r>
            <a:endParaRPr lang="en-US" dirty="0"/>
          </a:p>
        </p:txBody>
      </p:sp>
    </p:spTree>
    <p:extLst>
      <p:ext uri="{BB962C8B-B14F-4D97-AF65-F5344CB8AC3E}">
        <p14:creationId xmlns:p14="http://schemas.microsoft.com/office/powerpoint/2010/main" val="8524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İnşaat Yönetimi</a:t>
            </a:r>
            <a:endParaRPr lang="en-US" b="1" u="sng" dirty="0"/>
          </a:p>
        </p:txBody>
      </p:sp>
      <p:sp>
        <p:nvSpPr>
          <p:cNvPr id="3" name="Content Placeholder 2"/>
          <p:cNvSpPr>
            <a:spLocks noGrp="1"/>
          </p:cNvSpPr>
          <p:nvPr>
            <p:ph idx="1"/>
          </p:nvPr>
        </p:nvSpPr>
        <p:spPr/>
        <p:txBody>
          <a:bodyPr/>
          <a:lstStyle/>
          <a:p>
            <a:pPr algn="just"/>
            <a:r>
              <a:rPr lang="tr" dirty="0"/>
              <a:t>SWEBOK kılavuzuna göre, yazılım yapımı aşağıdaki faaliyetlerle yönetilir:</a:t>
            </a:r>
          </a:p>
          <a:p>
            <a:pPr lvl="1" algn="just"/>
            <a:r>
              <a:rPr lang="tr" dirty="0"/>
              <a:t>İnşaat Modelleri</a:t>
            </a:r>
          </a:p>
          <a:p>
            <a:pPr lvl="1" algn="just"/>
            <a:r>
              <a:rPr lang="tr" dirty="0"/>
              <a:t>İnşaat Planlaması</a:t>
            </a:r>
          </a:p>
          <a:p>
            <a:pPr lvl="1" algn="just"/>
            <a:r>
              <a:rPr lang="tr" dirty="0"/>
              <a:t>İnşaat Yönetimi</a:t>
            </a:r>
          </a:p>
          <a:p>
            <a:pPr lvl="1" algn="just"/>
            <a:endParaRPr lang="en-US" dirty="0"/>
          </a:p>
        </p:txBody>
      </p:sp>
    </p:spTree>
    <p:extLst>
      <p:ext uri="{BB962C8B-B14F-4D97-AF65-F5344CB8AC3E}">
        <p14:creationId xmlns:p14="http://schemas.microsoft.com/office/powerpoint/2010/main" val="1230074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İnşaat Modelleri</a:t>
            </a:r>
            <a:endParaRPr lang="en-US" b="1" u="sng" dirty="0"/>
          </a:p>
        </p:txBody>
      </p:sp>
      <p:sp>
        <p:nvSpPr>
          <p:cNvPr id="3" name="Content Placeholder 2"/>
          <p:cNvSpPr>
            <a:spLocks noGrp="1"/>
          </p:cNvSpPr>
          <p:nvPr>
            <p:ph idx="1"/>
          </p:nvPr>
        </p:nvSpPr>
        <p:spPr/>
        <p:txBody>
          <a:bodyPr>
            <a:normAutofit fontScale="70000" lnSpcReduction="20000"/>
          </a:bodyPr>
          <a:lstStyle/>
          <a:p>
            <a:pPr algn="just"/>
            <a:r>
              <a:rPr lang="tr" dirty="0"/>
              <a:t>Yazılım geliştirmek için çok sayıda model oluşturulmuştur; bunlardan bazıları inşayı diğerlerinden daha fazla ön plana çıkarmaktadır.</a:t>
            </a:r>
            <a:endParaRPr lang="en-US" dirty="0"/>
          </a:p>
          <a:p>
            <a:pPr algn="just"/>
            <a:r>
              <a:rPr lang="tr" dirty="0"/>
              <a:t>Bazı modeller, şelale (waterfall) ve aşamalı teslimat (staged-delivery) yaşam döngüsü modelleri gibi, inşaat açısından daha doğrusaldır.</a:t>
            </a:r>
            <a:endParaRPr lang="en-US" dirty="0"/>
          </a:p>
          <a:p>
            <a:pPr algn="just"/>
            <a:r>
              <a:rPr lang="tr" dirty="0"/>
              <a:t>Bu modeller inşaatı, ayrıntılı gereksinim çalışmaları, kapsamlı tasarım çalışmaları ve ayrıntılı planlama dahil olmak üzere önemli ön koşul çalışmalarının tamamlanmasından sonra gerçekleşen bir faaliyet olarak ele alır.</a:t>
            </a:r>
            <a:endParaRPr lang="en-US" dirty="0"/>
          </a:p>
          <a:p>
            <a:pPr algn="just"/>
            <a:r>
              <a:rPr lang="tr-TR" dirty="0"/>
              <a:t>Daha doğrusal yaklaşımlar, inşaattan önce gelen faaliyetleri (gereksinimler ve tasarım) vurgulama ve faaliyetler arasında daha belirgin ayrımlar yaratma eğilimindedir.</a:t>
            </a:r>
          </a:p>
          <a:p>
            <a:pPr algn="just"/>
            <a:r>
              <a:rPr lang="tr-TR" dirty="0"/>
              <a:t>Bu modellerde, inşaatın ana vurgusu kodlama olabilir.</a:t>
            </a:r>
            <a:endParaRPr lang="tr" dirty="0"/>
          </a:p>
        </p:txBody>
      </p:sp>
    </p:spTree>
    <p:extLst>
      <p:ext uri="{BB962C8B-B14F-4D97-AF65-F5344CB8AC3E}">
        <p14:creationId xmlns:p14="http://schemas.microsoft.com/office/powerpoint/2010/main" val="1283308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İnşaat Modelleri</a:t>
            </a:r>
            <a:endParaRPr lang="en-US" b="1" u="sng" dirty="0"/>
          </a:p>
        </p:txBody>
      </p:sp>
      <p:sp>
        <p:nvSpPr>
          <p:cNvPr id="3" name="Content Placeholder 2"/>
          <p:cNvSpPr>
            <a:spLocks noGrp="1"/>
          </p:cNvSpPr>
          <p:nvPr>
            <p:ph idx="1"/>
          </p:nvPr>
        </p:nvSpPr>
        <p:spPr/>
        <p:txBody>
          <a:bodyPr>
            <a:normAutofit fontScale="92500" lnSpcReduction="20000"/>
          </a:bodyPr>
          <a:lstStyle/>
          <a:p>
            <a:pPr algn="just"/>
            <a:r>
              <a:rPr lang="tr" dirty="0"/>
              <a:t>Diğer modeller ise daha tekrarlamalı olup evrimsel, prototipleme ve çevik geliştirme gibi modellerdir .</a:t>
            </a:r>
          </a:p>
          <a:p>
            <a:pPr algn="just"/>
            <a:r>
              <a:rPr lang="tr" dirty="0"/>
              <a:t>Bu yaklaşımlar, inşaatı diğer yazılım geliştirme faaliyetleriyle (gereksinimler, tasarım ve planlama dahil) eş zamanlı gerçekleşen bir faaliyet olarak ele alma eğilimindedir.</a:t>
            </a:r>
          </a:p>
          <a:p>
            <a:pPr algn="just"/>
            <a:r>
              <a:rPr lang="tr" dirty="0"/>
              <a:t>Bu yaklaşımlar tasarım, kodlama ve test faaliyetlerini karıştırma eğilimindedir ve faaliyetlerin birleşimini sıklıkla inşa olarak ele alırlar.</a:t>
            </a:r>
            <a:endParaRPr lang="en-US" dirty="0"/>
          </a:p>
        </p:txBody>
      </p:sp>
    </p:spTree>
    <p:extLst>
      <p:ext uri="{BB962C8B-B14F-4D97-AF65-F5344CB8AC3E}">
        <p14:creationId xmlns:p14="http://schemas.microsoft.com/office/powerpoint/2010/main" val="1433872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İnşaat Planlaması</a:t>
            </a:r>
            <a:endParaRPr lang="en-US" b="1" u="sng" dirty="0"/>
          </a:p>
        </p:txBody>
      </p:sp>
      <p:sp>
        <p:nvSpPr>
          <p:cNvPr id="3" name="Content Placeholder 2"/>
          <p:cNvSpPr>
            <a:spLocks noGrp="1"/>
          </p:cNvSpPr>
          <p:nvPr>
            <p:ph idx="1"/>
          </p:nvPr>
        </p:nvSpPr>
        <p:spPr/>
        <p:txBody>
          <a:bodyPr/>
          <a:lstStyle/>
          <a:p>
            <a:pPr algn="just"/>
            <a:r>
              <a:rPr lang="tr" dirty="0"/>
              <a:t>İnşaat yönteminin seçimi, inşaat planlama faaliyetinin önemli bir yönüdür .</a:t>
            </a:r>
          </a:p>
          <a:p>
            <a:pPr algn="just"/>
            <a:r>
              <a:rPr lang="tr-TR" dirty="0"/>
              <a:t>İnşaat yönteminin seçimi, inşaat ön koşullarının hangi ölçüde yerine getirileceğini, hangi sırayla yerine getirileceğini ve inşaat çalışmaları başlamadan önce ne ölçüde tamamlanması gerektiğini etkiler.</a:t>
            </a:r>
            <a:endParaRPr lang="tr" dirty="0"/>
          </a:p>
        </p:txBody>
      </p:sp>
    </p:spTree>
    <p:extLst>
      <p:ext uri="{BB962C8B-B14F-4D97-AF65-F5344CB8AC3E}">
        <p14:creationId xmlns:p14="http://schemas.microsoft.com/office/powerpoint/2010/main" val="1282958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İnşaat Planlaması</a:t>
            </a:r>
            <a:endParaRPr lang="en-US" dirty="0"/>
          </a:p>
        </p:txBody>
      </p:sp>
      <p:sp>
        <p:nvSpPr>
          <p:cNvPr id="3" name="Content Placeholder 2"/>
          <p:cNvSpPr>
            <a:spLocks noGrp="1"/>
          </p:cNvSpPr>
          <p:nvPr>
            <p:ph idx="1"/>
          </p:nvPr>
        </p:nvSpPr>
        <p:spPr/>
        <p:txBody>
          <a:bodyPr/>
          <a:lstStyle/>
          <a:p>
            <a:pPr algn="just"/>
            <a:r>
              <a:rPr lang="tr" dirty="0"/>
              <a:t>İnşaat planlaması ayrıca şunları tanımlar:</a:t>
            </a:r>
          </a:p>
          <a:p>
            <a:pPr lvl="1" algn="just"/>
            <a:r>
              <a:rPr lang="tr" dirty="0"/>
              <a:t>bileşenlerin oluşturulma ve entegre edilme sırası</a:t>
            </a:r>
          </a:p>
          <a:p>
            <a:pPr lvl="1" algn="just"/>
            <a:r>
              <a:rPr lang="tr" dirty="0"/>
              <a:t>entegrasyon stratejisi​</a:t>
            </a:r>
          </a:p>
          <a:p>
            <a:pPr lvl="1" algn="just"/>
            <a:r>
              <a:rPr lang="tr" dirty="0"/>
              <a:t>kalite yönetimi süreçleri</a:t>
            </a:r>
          </a:p>
          <a:p>
            <a:pPr lvl="1" algn="just"/>
            <a:r>
              <a:rPr lang="tr" dirty="0"/>
              <a:t>seçilen yönteme göre görev atamalarının belirli yazılım mühendislerine dağıtılması</a:t>
            </a:r>
          </a:p>
        </p:txBody>
      </p:sp>
    </p:spTree>
    <p:extLst>
      <p:ext uri="{BB962C8B-B14F-4D97-AF65-F5344CB8AC3E}">
        <p14:creationId xmlns:p14="http://schemas.microsoft.com/office/powerpoint/2010/main" val="4156316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İnşaat Ölçümü</a:t>
            </a:r>
            <a:endParaRPr lang="en-US" b="1" u="sng" dirty="0"/>
          </a:p>
        </p:txBody>
      </p:sp>
      <p:sp>
        <p:nvSpPr>
          <p:cNvPr id="3" name="Content Placeholder 2"/>
          <p:cNvSpPr>
            <a:spLocks noGrp="1"/>
          </p:cNvSpPr>
          <p:nvPr>
            <p:ph idx="1"/>
          </p:nvPr>
        </p:nvSpPr>
        <p:spPr/>
        <p:txBody>
          <a:bodyPr>
            <a:normAutofit lnSpcReduction="10000"/>
          </a:bodyPr>
          <a:lstStyle/>
          <a:p>
            <a:pPr algn="just"/>
            <a:r>
              <a:rPr lang="tr-TR" dirty="0"/>
              <a:t>Geliştirilen kod, değiştirilen kod, yeniden kullanılan kod, yok edilen kod, kod karmaşıklığı, kod inceleme istatistikleri, hata düzeltme ve hata bulma oranları, çaba ve planlama dahil olmak üzere çok sayıda inşaat faaliyeti ve eseri ölçülebilir.</a:t>
            </a:r>
          </a:p>
          <a:p>
            <a:pPr algn="just"/>
            <a:r>
              <a:rPr lang="tr-TR" dirty="0"/>
              <a:t>Bu ölçümler, inşaatı yönetme, inşaat sırasında kaliteyi sağlama ve inşaat sürecini iyileştirme amaçları için yararlı olabilir.</a:t>
            </a:r>
            <a:endParaRPr lang="tr" dirty="0"/>
          </a:p>
        </p:txBody>
      </p:sp>
    </p:spTree>
    <p:extLst>
      <p:ext uri="{BB962C8B-B14F-4D97-AF65-F5344CB8AC3E}">
        <p14:creationId xmlns:p14="http://schemas.microsoft.com/office/powerpoint/2010/main" val="636696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 b="1" u="sng" dirty="0"/>
              <a:t>Pratik Hususlar - </a:t>
            </a:r>
            <a:r>
              <a:rPr lang="tr-TR" u="sng" dirty="0"/>
              <a:t>Uygulamalı Dikkat Edilmesi Gerekenler</a:t>
            </a:r>
            <a:endParaRPr lang="en-US" b="1" u="sng" dirty="0"/>
          </a:p>
        </p:txBody>
      </p:sp>
      <p:sp>
        <p:nvSpPr>
          <p:cNvPr id="3" name="Content Placeholder 2"/>
          <p:cNvSpPr>
            <a:spLocks noGrp="1"/>
          </p:cNvSpPr>
          <p:nvPr>
            <p:ph idx="1"/>
          </p:nvPr>
        </p:nvSpPr>
        <p:spPr/>
        <p:txBody>
          <a:bodyPr>
            <a:normAutofit lnSpcReduction="10000"/>
          </a:bodyPr>
          <a:lstStyle/>
          <a:p>
            <a:pPr marL="0" indent="0" algn="just">
              <a:buNone/>
            </a:pPr>
            <a:r>
              <a:rPr lang="tr-TR" dirty="0"/>
              <a:t>Yazılım yapımı birçok pratik husus tarafından yönlendirilir:</a:t>
            </a:r>
          </a:p>
          <a:p>
            <a:pPr lvl="1" algn="just"/>
            <a:r>
              <a:rPr lang="tr-TR" dirty="0"/>
              <a:t>İnşaat Tasarımı</a:t>
            </a:r>
          </a:p>
          <a:p>
            <a:pPr lvl="1" algn="just"/>
            <a:r>
              <a:rPr lang="tr-TR" dirty="0"/>
              <a:t>İnşaat Dilleri</a:t>
            </a:r>
          </a:p>
          <a:p>
            <a:pPr lvl="1" algn="just"/>
            <a:r>
              <a:rPr lang="tr-TR" dirty="0"/>
              <a:t>Kodlama</a:t>
            </a:r>
          </a:p>
          <a:p>
            <a:pPr lvl="1" algn="just"/>
            <a:r>
              <a:rPr lang="tr-TR" dirty="0"/>
              <a:t>İnşaat Testleri</a:t>
            </a:r>
          </a:p>
          <a:p>
            <a:pPr lvl="1" algn="just"/>
            <a:r>
              <a:rPr lang="tr-TR" dirty="0"/>
              <a:t>Yeniden Kullanım</a:t>
            </a:r>
          </a:p>
          <a:p>
            <a:pPr lvl="1" algn="just"/>
            <a:r>
              <a:rPr lang="tr-TR" dirty="0"/>
              <a:t>İnşaat Kalitesi</a:t>
            </a:r>
          </a:p>
          <a:p>
            <a:pPr lvl="1" algn="just"/>
            <a:r>
              <a:rPr lang="tr-TR" dirty="0"/>
              <a:t>Entegrasyon</a:t>
            </a:r>
            <a:endParaRPr lang="en-US" dirty="0"/>
          </a:p>
        </p:txBody>
      </p:sp>
    </p:spTree>
    <p:extLst>
      <p:ext uri="{BB962C8B-B14F-4D97-AF65-F5344CB8AC3E}">
        <p14:creationId xmlns:p14="http://schemas.microsoft.com/office/powerpoint/2010/main" val="50328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Önemli Noktalar</a:t>
            </a:r>
            <a:endParaRPr lang="en-US" b="1" u="sng" dirty="0"/>
          </a:p>
        </p:txBody>
      </p:sp>
      <p:sp>
        <p:nvSpPr>
          <p:cNvPr id="3" name="Content Placeholder 2"/>
          <p:cNvSpPr>
            <a:spLocks noGrp="1"/>
          </p:cNvSpPr>
          <p:nvPr>
            <p:ph idx="1"/>
          </p:nvPr>
        </p:nvSpPr>
        <p:spPr/>
        <p:txBody>
          <a:bodyPr>
            <a:normAutofit fontScale="92500" lnSpcReduction="10000"/>
          </a:bodyPr>
          <a:lstStyle/>
          <a:p>
            <a:pPr algn="just"/>
            <a:r>
              <a:rPr lang="tr-TR" dirty="0"/>
              <a:t>Yazılım inşası, yazılım geliştirmedeki merkezi aktivitedir; inşa, her projede gerçekleşmesi garantili olan tek aktivitedir.</a:t>
            </a:r>
          </a:p>
          <a:p>
            <a:pPr algn="just"/>
            <a:r>
              <a:rPr lang="tr-TR" dirty="0"/>
              <a:t>İnşadaki ana aktiviteler ayrıntılı tasarım, kodlama, hata ayıklama, entegrasyon ve geliştirici testidir (birim testi ve entegrasyon testi).</a:t>
            </a:r>
          </a:p>
          <a:p>
            <a:pPr algn="just"/>
            <a:r>
              <a:rPr lang="tr-TR" dirty="0"/>
              <a:t>İnşa için kullanılan diğer yaygın terimler "kodlama" ve "</a:t>
            </a:r>
            <a:r>
              <a:rPr lang="tr-TR" dirty="0" err="1"/>
              <a:t>programlama"dır</a:t>
            </a:r>
            <a:r>
              <a:rPr lang="tr-TR" dirty="0"/>
              <a:t>.</a:t>
            </a:r>
          </a:p>
          <a:p>
            <a:pPr algn="just"/>
            <a:r>
              <a:rPr lang="tr-TR" dirty="0"/>
              <a:t>İnşanın kalitesi, yazılımın kalitesini önemli ölçüde etkiler.</a:t>
            </a:r>
            <a:endParaRPr lang="tr" dirty="0"/>
          </a:p>
        </p:txBody>
      </p:sp>
    </p:spTree>
    <p:extLst>
      <p:ext uri="{BB962C8B-B14F-4D97-AF65-F5344CB8AC3E}">
        <p14:creationId xmlns:p14="http://schemas.microsoft.com/office/powerpoint/2010/main" val="129225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Okumalar</a:t>
            </a:r>
            <a:endParaRPr lang="en-US" b="1" u="sng" dirty="0"/>
          </a:p>
        </p:txBody>
      </p:sp>
      <p:sp>
        <p:nvSpPr>
          <p:cNvPr id="3" name="Content Placeholder 2"/>
          <p:cNvSpPr>
            <a:spLocks noGrp="1"/>
          </p:cNvSpPr>
          <p:nvPr>
            <p:ph idx="1"/>
          </p:nvPr>
        </p:nvSpPr>
        <p:spPr/>
        <p:txBody>
          <a:bodyPr/>
          <a:lstStyle/>
          <a:p>
            <a:pPr algn="just"/>
            <a:r>
              <a:rPr lang="tr" b="1" dirty="0"/>
              <a:t>[Bölüm 1]</a:t>
            </a:r>
            <a:r>
              <a:rPr lang="tr" dirty="0"/>
              <a:t> Kod Tamamlandı: Steve McConnell'in Yazılım Yapımının Pratik El Kitabı, Microsoft Press; 2. Baskı (7 Temmuz 2004). ISBN-10: 0735619670</a:t>
            </a:r>
          </a:p>
          <a:p>
            <a:pPr algn="just"/>
            <a:r>
              <a:rPr lang="tr" dirty="0"/>
              <a:t>http://swebokwiki.org/Chapter_3:_Software_Construction</a:t>
            </a:r>
          </a:p>
        </p:txBody>
      </p:sp>
    </p:spTree>
    <p:extLst>
      <p:ext uri="{BB962C8B-B14F-4D97-AF65-F5344CB8AC3E}">
        <p14:creationId xmlns:p14="http://schemas.microsoft.com/office/powerpoint/2010/main" val="4066378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Yazılım İnşası</a:t>
            </a:r>
            <a:endParaRPr lang="en-US" b="1" u="sng" dirty="0"/>
          </a:p>
        </p:txBody>
      </p:sp>
      <p:sp>
        <p:nvSpPr>
          <p:cNvPr id="3" name="Content Placeholder 2"/>
          <p:cNvSpPr>
            <a:spLocks noGrp="1"/>
          </p:cNvSpPr>
          <p:nvPr>
            <p:ph idx="1"/>
          </p:nvPr>
        </p:nvSpPr>
        <p:spPr/>
        <p:txBody>
          <a:bodyPr>
            <a:normAutofit/>
          </a:bodyPr>
          <a:lstStyle/>
          <a:p>
            <a:r>
              <a:rPr lang="tr-TR" dirty="0"/>
              <a:t>İnşa, bir ev, okul veya gökdelen inşa ederken "inşaat işçilerinin" yaptığı iştir.</a:t>
            </a:r>
          </a:p>
          <a:p>
            <a:r>
              <a:rPr lang="tr-TR" dirty="0"/>
              <a:t>Günlük kullanıma göre inşa, bir şeyin inşa edilmesi sürecini ifade eder. </a:t>
            </a:r>
          </a:p>
          <a:p>
            <a:r>
              <a:rPr lang="tr-TR" dirty="0"/>
              <a:t>İnşa süreci planlama, tasarım ve işin kontrolü gibi bazı unsurları içerebilir, ancak genellikle bir şeyin elle yapılması ile ilgilidir.</a:t>
            </a:r>
          </a:p>
        </p:txBody>
      </p:sp>
    </p:spTree>
    <p:extLst>
      <p:ext uri="{BB962C8B-B14F-4D97-AF65-F5344CB8AC3E}">
        <p14:creationId xmlns:p14="http://schemas.microsoft.com/office/powerpoint/2010/main" val="3974453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Yazılım İnşası</a:t>
            </a:r>
            <a:endParaRPr lang="en-US" dirty="0"/>
          </a:p>
        </p:txBody>
      </p:sp>
      <p:sp>
        <p:nvSpPr>
          <p:cNvPr id="3" name="Content Placeholder 2"/>
          <p:cNvSpPr>
            <a:spLocks noGrp="1"/>
          </p:cNvSpPr>
          <p:nvPr>
            <p:ph idx="1"/>
          </p:nvPr>
        </p:nvSpPr>
        <p:spPr/>
        <p:txBody>
          <a:bodyPr>
            <a:normAutofit/>
          </a:bodyPr>
          <a:lstStyle/>
          <a:p>
            <a:r>
              <a:rPr lang="tr-TR" dirty="0"/>
              <a:t>Yazılım inşası, bir yazılım mühendisliği disiplinidir. </a:t>
            </a:r>
          </a:p>
          <a:p>
            <a:r>
              <a:rPr lang="tr-TR" dirty="0"/>
              <a:t>Bu disiplin, kodlama, doğrulama, birim testi, entegrasyon testi ve hata ayıklama kombinasyonu ile çalışan, anlamlı yazılımın ayrıntılı bir şekilde oluşturulmasını içerir.</a:t>
            </a:r>
          </a:p>
          <a:p>
            <a:pPr algn="just"/>
            <a:endParaRPr lang="en-US" dirty="0"/>
          </a:p>
        </p:txBody>
      </p:sp>
    </p:spTree>
    <p:extLst>
      <p:ext uri="{BB962C8B-B14F-4D97-AF65-F5344CB8AC3E}">
        <p14:creationId xmlns:p14="http://schemas.microsoft.com/office/powerpoint/2010/main" val="3951621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Yazılım İnşası</a:t>
            </a:r>
            <a:endParaRPr lang="en-US" dirty="0"/>
          </a:p>
        </p:txBody>
      </p:sp>
      <p:sp>
        <p:nvSpPr>
          <p:cNvPr id="3" name="Content Placeholder 2"/>
          <p:cNvSpPr>
            <a:spLocks noGrp="1"/>
          </p:cNvSpPr>
          <p:nvPr>
            <p:ph idx="1"/>
          </p:nvPr>
        </p:nvSpPr>
        <p:spPr/>
        <p:txBody>
          <a:bodyPr/>
          <a:lstStyle/>
          <a:p>
            <a:r>
              <a:rPr lang="tr-TR" dirty="0"/>
              <a:t>Aşağıdaki şekil, inşanın diğer yazılım geliştirme faaliyetleriyle ilişkisini göstermektedir.</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355"/>
          <a:stretch/>
        </p:blipFill>
        <p:spPr bwMode="auto">
          <a:xfrm>
            <a:off x="2057400" y="2590800"/>
            <a:ext cx="5950528" cy="4267200"/>
          </a:xfrm>
          <a:prstGeom prst="snip2Same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3464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Yazılım İnşaatı</a:t>
            </a:r>
            <a:endParaRPr lang="en-US" dirty="0"/>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pPr marL="0" indent="0">
              <a:buNone/>
            </a:pPr>
            <a:r>
              <a:rPr lang="tr-TR" dirty="0"/>
              <a:t>İnşa sürecinde yer alan belirli görevlerden bazıları şunlardır:</a:t>
            </a:r>
          </a:p>
          <a:p>
            <a:pPr>
              <a:buFont typeface="Arial" panose="020B0604020202020204" pitchFamily="34" charset="0"/>
              <a:buChar char="•"/>
            </a:pPr>
            <a:r>
              <a:rPr lang="tr-TR" dirty="0"/>
              <a:t>İnşaatın başarıyla devam edebilmesi için hazırlıkların yapıldığını doğrulamak</a:t>
            </a:r>
          </a:p>
          <a:p>
            <a:pPr>
              <a:buFont typeface="Arial" panose="020B0604020202020204" pitchFamily="34" charset="0"/>
              <a:buChar char="•"/>
            </a:pPr>
            <a:r>
              <a:rPr lang="tr-TR" dirty="0"/>
              <a:t>Kodun nasıl test edileceğine karar vermek</a:t>
            </a:r>
          </a:p>
          <a:p>
            <a:pPr>
              <a:buFont typeface="Arial" panose="020B0604020202020204" pitchFamily="34" charset="0"/>
              <a:buChar char="•"/>
            </a:pPr>
            <a:r>
              <a:rPr lang="tr-TR" dirty="0"/>
              <a:t>Sınıfları ve rutinleri tasarlamak ve yazmak</a:t>
            </a:r>
          </a:p>
          <a:p>
            <a:pPr>
              <a:buFont typeface="Arial" panose="020B0604020202020204" pitchFamily="34" charset="0"/>
              <a:buChar char="•"/>
            </a:pPr>
            <a:r>
              <a:rPr lang="tr-TR" dirty="0"/>
              <a:t>Değişkenler ve sabitler oluşturup isimlendirmek</a:t>
            </a:r>
          </a:p>
          <a:p>
            <a:pPr>
              <a:buFont typeface="Arial" panose="020B0604020202020204" pitchFamily="34" charset="0"/>
              <a:buChar char="•"/>
            </a:pPr>
            <a:r>
              <a:rPr lang="tr-TR" dirty="0"/>
              <a:t>Kontrol yapıları seçmek ve ifade bloklarını düzenlemek</a:t>
            </a:r>
          </a:p>
          <a:p>
            <a:pPr>
              <a:buFont typeface="Arial" panose="020B0604020202020204" pitchFamily="34" charset="0"/>
              <a:buChar char="•"/>
            </a:pPr>
            <a:r>
              <a:rPr lang="tr-TR" dirty="0"/>
              <a:t>Kendi kodunuzu birim testi, entegrasyon testi ve hata ayıklama ile test etmek</a:t>
            </a:r>
          </a:p>
          <a:p>
            <a:pPr>
              <a:buFont typeface="Arial" panose="020B0604020202020204" pitchFamily="34" charset="0"/>
              <a:buChar char="•"/>
            </a:pPr>
            <a:r>
              <a:rPr lang="tr-TR" dirty="0"/>
              <a:t>Diğer ekip üyelerinin düşük düzeydeki tasarımlarını ve kodlarını gözden geçirmek ve onların sizin kodunuzu gözden geçirmesini sağlamak</a:t>
            </a:r>
          </a:p>
          <a:p>
            <a:pPr>
              <a:buFont typeface="Arial" panose="020B0604020202020204" pitchFamily="34" charset="0"/>
              <a:buChar char="•"/>
            </a:pPr>
            <a:r>
              <a:rPr lang="tr-TR" dirty="0"/>
              <a:t>Kodu dikkatlice biçimlendirip yorumlayarak son haline getirmek</a:t>
            </a:r>
          </a:p>
          <a:p>
            <a:pPr>
              <a:buFont typeface="Arial" panose="020B0604020202020204" pitchFamily="34" charset="0"/>
              <a:buChar char="•"/>
            </a:pPr>
            <a:r>
              <a:rPr lang="tr-TR" dirty="0"/>
              <a:t>Ayrı ayrı oluşturulan yazılım bileşenlerini entegre etmek</a:t>
            </a:r>
          </a:p>
          <a:p>
            <a:pPr>
              <a:buFont typeface="Arial" panose="020B0604020202020204" pitchFamily="34" charset="0"/>
              <a:buChar char="•"/>
            </a:pPr>
            <a:r>
              <a:rPr lang="tr-TR" dirty="0"/>
              <a:t>Kodu hızlandırmak ve daha az kaynak kullanacak şekilde optimize etmek</a:t>
            </a:r>
          </a:p>
        </p:txBody>
      </p:sp>
    </p:spTree>
    <p:extLst>
      <p:ext uri="{BB962C8B-B14F-4D97-AF65-F5344CB8AC3E}">
        <p14:creationId xmlns:p14="http://schemas.microsoft.com/office/powerpoint/2010/main" val="3556411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Yazılım İnşası</a:t>
            </a:r>
            <a:endParaRPr lang="en-US" dirty="0"/>
          </a:p>
        </p:txBody>
      </p:sp>
      <p:sp>
        <p:nvSpPr>
          <p:cNvPr id="3" name="Content Placeholder 2"/>
          <p:cNvSpPr>
            <a:spLocks noGrp="1"/>
          </p:cNvSpPr>
          <p:nvPr>
            <p:ph idx="1"/>
          </p:nvPr>
        </p:nvSpPr>
        <p:spPr/>
        <p:txBody>
          <a:bodyPr/>
          <a:lstStyle/>
          <a:p>
            <a:pPr marL="0" indent="0">
              <a:buNone/>
            </a:pPr>
            <a:r>
              <a:rPr lang="tr-TR" dirty="0"/>
              <a:t>İnşa dışındaki önemli faaliyetler şunlardır:</a:t>
            </a:r>
          </a:p>
          <a:p>
            <a:pPr lvl="1">
              <a:buFont typeface="Arial" panose="020B0604020202020204" pitchFamily="34" charset="0"/>
              <a:buChar char="•"/>
            </a:pPr>
            <a:r>
              <a:rPr lang="tr-TR" dirty="0"/>
              <a:t>Yönetim</a:t>
            </a:r>
          </a:p>
          <a:p>
            <a:pPr lvl="1">
              <a:buFont typeface="Arial" panose="020B0604020202020204" pitchFamily="34" charset="0"/>
              <a:buChar char="•"/>
            </a:pPr>
            <a:r>
              <a:rPr lang="tr-TR" dirty="0"/>
              <a:t>Gereksinim geliştirme</a:t>
            </a:r>
          </a:p>
          <a:p>
            <a:pPr lvl="1">
              <a:buFont typeface="Arial" panose="020B0604020202020204" pitchFamily="34" charset="0"/>
              <a:buChar char="•"/>
            </a:pPr>
            <a:r>
              <a:rPr lang="tr-TR" dirty="0"/>
              <a:t>Yazılım mimarisi</a:t>
            </a:r>
          </a:p>
          <a:p>
            <a:pPr lvl="1">
              <a:buFont typeface="Arial" panose="020B0604020202020204" pitchFamily="34" charset="0"/>
              <a:buChar char="•"/>
            </a:pPr>
            <a:r>
              <a:rPr lang="tr-TR" dirty="0"/>
              <a:t>Kullanıcı ara yüzü tasarımı</a:t>
            </a:r>
          </a:p>
          <a:p>
            <a:pPr lvl="1">
              <a:buFont typeface="Arial" panose="020B0604020202020204" pitchFamily="34" charset="0"/>
              <a:buChar char="•"/>
            </a:pPr>
            <a:r>
              <a:rPr lang="tr-TR" dirty="0"/>
              <a:t>Sistem testi</a:t>
            </a:r>
          </a:p>
          <a:p>
            <a:pPr lvl="1">
              <a:buFont typeface="Arial" panose="020B0604020202020204" pitchFamily="34" charset="0"/>
              <a:buChar char="•"/>
            </a:pPr>
            <a:r>
              <a:rPr lang="tr-TR" dirty="0"/>
              <a:t>Bakım</a:t>
            </a:r>
          </a:p>
        </p:txBody>
      </p:sp>
    </p:spTree>
    <p:extLst>
      <p:ext uri="{BB962C8B-B14F-4D97-AF65-F5344CB8AC3E}">
        <p14:creationId xmlns:p14="http://schemas.microsoft.com/office/powerpoint/2010/main" val="2030862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Yazılım İnşası</a:t>
            </a:r>
            <a:endParaRPr lang="en-US" dirty="0"/>
          </a:p>
        </p:txBody>
      </p:sp>
      <p:sp>
        <p:nvSpPr>
          <p:cNvPr id="3" name="Content Placeholder 2"/>
          <p:cNvSpPr>
            <a:spLocks noGrp="1"/>
          </p:cNvSpPr>
          <p:nvPr>
            <p:ph idx="1"/>
          </p:nvPr>
        </p:nvSpPr>
        <p:spPr/>
        <p:txBody>
          <a:bodyPr/>
          <a:lstStyle/>
          <a:p>
            <a:pPr algn="just"/>
            <a:r>
              <a:rPr lang="tr-TR" dirty="0"/>
              <a:t>İnşa, bazen "kodlama" veya "programlama" olarak da adlandırılır. Sizce bu iki kelime inşa terimini doğru bir şekilde tanımlıyor mu?</a:t>
            </a:r>
            <a:endParaRPr lang="en-US" dirty="0"/>
          </a:p>
        </p:txBody>
      </p:sp>
    </p:spTree>
    <p:extLst>
      <p:ext uri="{BB962C8B-B14F-4D97-AF65-F5344CB8AC3E}">
        <p14:creationId xmlns:p14="http://schemas.microsoft.com/office/powerpoint/2010/main" val="2346473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 b="1" u="sng" dirty="0"/>
              <a:t>Yazılım İnşasının Önemi</a:t>
            </a:r>
            <a:endParaRPr lang="en-US" b="1" u="sng" dirty="0"/>
          </a:p>
        </p:txBody>
      </p:sp>
      <p:sp>
        <p:nvSpPr>
          <p:cNvPr id="3" name="Content Placeholder 2"/>
          <p:cNvSpPr>
            <a:spLocks noGrp="1"/>
          </p:cNvSpPr>
          <p:nvPr>
            <p:ph idx="1"/>
          </p:nvPr>
        </p:nvSpPr>
        <p:spPr/>
        <p:txBody>
          <a:bodyPr>
            <a:normAutofit fontScale="92500"/>
          </a:bodyPr>
          <a:lstStyle/>
          <a:p>
            <a:pPr marL="0" indent="0">
              <a:buNone/>
            </a:pPr>
            <a:r>
              <a:rPr lang="tr-TR" dirty="0"/>
              <a:t>Yazılım inşası, yazılım geliştirmenin önemli bir parçasıdır çünkü:</a:t>
            </a:r>
          </a:p>
          <a:p>
            <a:pPr lvl="1">
              <a:buFont typeface="Arial" panose="020B0604020202020204" pitchFamily="34" charset="0"/>
              <a:buChar char="•"/>
            </a:pPr>
            <a:r>
              <a:rPr lang="tr-TR" dirty="0"/>
              <a:t>İnşa, yazılım geliştirmenin büyük bir kısmını oluşturur.</a:t>
            </a:r>
          </a:p>
          <a:p>
            <a:pPr lvl="1">
              <a:buFont typeface="Arial" panose="020B0604020202020204" pitchFamily="34" charset="0"/>
              <a:buChar char="•"/>
            </a:pPr>
            <a:r>
              <a:rPr lang="tr-TR" dirty="0"/>
              <a:t>İnşa, yazılım geliştirme sürecinin merkezi faaliyetidir.</a:t>
            </a:r>
          </a:p>
          <a:p>
            <a:pPr lvl="1">
              <a:buFont typeface="Arial" panose="020B0604020202020204" pitchFamily="34" charset="0"/>
              <a:buChar char="•"/>
            </a:pPr>
            <a:r>
              <a:rPr lang="tr-TR" dirty="0"/>
              <a:t>İnşaya odaklanıldığında bireysel programcının verimliliği büyük ölçüde artabilir.</a:t>
            </a:r>
          </a:p>
          <a:p>
            <a:pPr lvl="1">
              <a:buFont typeface="Arial" panose="020B0604020202020204" pitchFamily="34" charset="0"/>
              <a:buChar char="•"/>
            </a:pPr>
            <a:r>
              <a:rPr lang="tr-TR" dirty="0"/>
              <a:t>İnşanın ürünü olan kaynak kodu, genellikle yazılımın tek doğru tanımıdır.</a:t>
            </a:r>
          </a:p>
          <a:p>
            <a:pPr lvl="1">
              <a:buFont typeface="Arial" panose="020B0604020202020204" pitchFamily="34" charset="0"/>
              <a:buChar char="•"/>
            </a:pPr>
            <a:r>
              <a:rPr lang="tr-TR" dirty="0"/>
              <a:t>İnşa, yapılması garanti olan tek faaliyettir.</a:t>
            </a:r>
          </a:p>
        </p:txBody>
      </p:sp>
    </p:spTree>
    <p:extLst>
      <p:ext uri="{BB962C8B-B14F-4D97-AF65-F5344CB8AC3E}">
        <p14:creationId xmlns:p14="http://schemas.microsoft.com/office/powerpoint/2010/main" val="4129115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1452</Words>
  <Application>Microsoft Office PowerPoint</Application>
  <PresentationFormat>Ekran Gösterisi (4:3)</PresentationFormat>
  <Paragraphs>153</Paragraphs>
  <Slides>29</Slides>
  <Notes>1</Notes>
  <HiddenSlides>0</HiddenSlides>
  <MMClips>0</MMClips>
  <ScaleCrop>false</ScaleCrop>
  <HeadingPairs>
    <vt:vector size="4" baseType="variant">
      <vt:variant>
        <vt:lpstr>Tema</vt:lpstr>
      </vt:variant>
      <vt:variant>
        <vt:i4>1</vt:i4>
      </vt:variant>
      <vt:variant>
        <vt:lpstr>Slayt Başlıkları</vt:lpstr>
      </vt:variant>
      <vt:variant>
        <vt:i4>29</vt:i4>
      </vt:variant>
    </vt:vector>
  </HeadingPairs>
  <TitlesOfParts>
    <vt:vector size="30" baseType="lpstr">
      <vt:lpstr>Office Theme</vt:lpstr>
      <vt:lpstr> Yazılım  İnşası </vt:lpstr>
      <vt:lpstr>İçindekiler</vt:lpstr>
      <vt:lpstr>Yazılım İnşası</vt:lpstr>
      <vt:lpstr>Yazılım İnşası</vt:lpstr>
      <vt:lpstr>Yazılım İnşası</vt:lpstr>
      <vt:lpstr>Yazılım İnşaatı</vt:lpstr>
      <vt:lpstr>Yazılım İnşası</vt:lpstr>
      <vt:lpstr>Yazılım İnşası</vt:lpstr>
      <vt:lpstr>Yazılım İnşasının Önemi</vt:lpstr>
      <vt:lpstr>SWEBOK Rehberi (2004 Sürümü)</vt:lpstr>
      <vt:lpstr>SWEBOK Rehberi (2004 Sürümü)</vt:lpstr>
      <vt:lpstr>SWEBOK Rehberi (2004 Sürümü)</vt:lpstr>
      <vt:lpstr>SWEBOK Rehberi (2004 Sürümü)</vt:lpstr>
      <vt:lpstr>Karmaşıklığı En Aza İndirmek</vt:lpstr>
      <vt:lpstr>Değişimi Öngörmek</vt:lpstr>
      <vt:lpstr>Değişimi Öngörmek</vt:lpstr>
      <vt:lpstr>Doğrulama için İnşa Etme</vt:lpstr>
      <vt:lpstr>Tekrar kullan</vt:lpstr>
      <vt:lpstr>Tekrar kullan</vt:lpstr>
      <vt:lpstr>İnşaatta Standartlar</vt:lpstr>
      <vt:lpstr>İnşaat Yönetimi</vt:lpstr>
      <vt:lpstr>İnşaat Modelleri</vt:lpstr>
      <vt:lpstr>İnşaat Modelleri</vt:lpstr>
      <vt:lpstr>İnşaat Planlaması</vt:lpstr>
      <vt:lpstr>İnşaat Planlaması</vt:lpstr>
      <vt:lpstr>İnşaat Ölçümü</vt:lpstr>
      <vt:lpstr>Pratik Hususlar - Uygulamalı Dikkat Edilmesi Gerekenler</vt:lpstr>
      <vt:lpstr>Önemli Noktalar</vt:lpstr>
      <vt:lpstr>Okumalar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Construction</dc:title>
  <dc:creator>hp</dc:creator>
  <cp:lastModifiedBy>USER</cp:lastModifiedBy>
  <cp:revision>80</cp:revision>
  <dcterms:created xsi:type="dcterms:W3CDTF">2006-08-16T00:00:00Z</dcterms:created>
  <dcterms:modified xsi:type="dcterms:W3CDTF">2024-11-09T09:56:44Z</dcterms:modified>
</cp:coreProperties>
</file>