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8" r:id="rId4"/>
    <p:sldId id="279" r:id="rId5"/>
    <p:sldId id="280" r:id="rId6"/>
    <p:sldId id="281" r:id="rId7"/>
    <p:sldId id="282" r:id="rId8"/>
    <p:sldId id="283" r:id="rId9"/>
    <p:sldId id="284" r:id="rId10"/>
    <p:sldId id="285" r:id="rId11"/>
    <p:sldId id="286" r:id="rId12"/>
    <p:sldId id="288" r:id="rId13"/>
    <p:sldId id="290" r:id="rId14"/>
    <p:sldId id="291" r:id="rId15"/>
    <p:sldId id="292" r:id="rId16"/>
    <p:sldId id="293" r:id="rId17"/>
    <p:sldId id="294" r:id="rId18"/>
    <p:sldId id="295" r:id="rId19"/>
    <p:sldId id="296" r:id="rId20"/>
    <p:sldId id="297" r:id="rId21"/>
    <p:sldId id="298" r:id="rId22"/>
    <p:sldId id="289" r:id="rId23"/>
    <p:sldId id="277" r:id="rId24"/>
  </p:sldIdLst>
  <p:sldSz cx="9144000" cy="6858000" type="screen4x3"/>
  <p:notesSz cx="6858000" cy="9144000"/>
  <p:defaultTextStyle>
    <a:defPPr>
      <a:defRPr lang="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0" y="6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AB1144-FD66-466C-8053-30B7606B7C66}" type="datetimeFigureOut">
              <a:rPr lang="en-US" smtClean="0"/>
              <a:t>9/30/2024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DA03C-9644-4A19-B61C-5594A2B968E4}" type="slidenum">
              <a:rPr lang="en-US" smtClean="0"/>
              <a:t>‹#›</a:t>
            </a:fld>
            <a:endParaRPr lang="en-US"/>
          </a:p>
        </p:txBody>
      </p:sp>
    </p:spTree>
    <p:extLst>
      <p:ext uri="{BB962C8B-B14F-4D97-AF65-F5344CB8AC3E}">
        <p14:creationId xmlns:p14="http://schemas.microsoft.com/office/powerpoint/2010/main" val="36968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 dirty="0"/>
              <a:t>Adres bulma örneği.</a:t>
            </a:r>
            <a:endParaRPr lang="en-US" dirty="0"/>
          </a:p>
        </p:txBody>
      </p:sp>
      <p:sp>
        <p:nvSpPr>
          <p:cNvPr id="4" name="Slide Number Placeholder 3"/>
          <p:cNvSpPr>
            <a:spLocks noGrp="1"/>
          </p:cNvSpPr>
          <p:nvPr>
            <p:ph type="sldNum" sz="quarter" idx="10"/>
          </p:nvPr>
        </p:nvSpPr>
        <p:spPr/>
        <p:txBody>
          <a:bodyPr/>
          <a:lstStyle/>
          <a:p>
            <a:fld id="{CA3DA03C-9644-4A19-B61C-5594A2B968E4}" type="slidenum">
              <a:rPr lang="en-US" smtClean="0"/>
              <a:t>9</a:t>
            </a:fld>
            <a:endParaRPr lang="en-US"/>
          </a:p>
        </p:txBody>
      </p:sp>
    </p:spTree>
    <p:extLst>
      <p:ext uri="{BB962C8B-B14F-4D97-AF65-F5344CB8AC3E}">
        <p14:creationId xmlns:p14="http://schemas.microsoft.com/office/powerpoint/2010/main" val="158694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r>
              <a:rPr lang="en-US" sz="4800" b="1" u="sng" dirty="0" err="1"/>
              <a:t>Daha</a:t>
            </a:r>
            <a:r>
              <a:rPr lang="en-US" sz="4800" b="1" u="sng" dirty="0"/>
              <a:t> </a:t>
            </a:r>
            <a:r>
              <a:rPr lang="en-US" sz="4800" b="1" u="sng" dirty="0" err="1"/>
              <a:t>Zengin</a:t>
            </a:r>
            <a:r>
              <a:rPr lang="en-US" sz="4800" b="1" u="sng" dirty="0"/>
              <a:t> </a:t>
            </a:r>
            <a:r>
              <a:rPr lang="tr-TR" sz="4800" b="1" u="sng" dirty="0"/>
              <a:t>Bir </a:t>
            </a:r>
            <a:r>
              <a:rPr lang="en-US" sz="4800" b="1" u="sng" dirty="0" err="1"/>
              <a:t>Yazılım</a:t>
            </a:r>
            <a:r>
              <a:rPr lang="en-US" sz="4800" b="1" u="sng" dirty="0"/>
              <a:t> </a:t>
            </a:r>
            <a:r>
              <a:rPr lang="en-US" sz="4800" b="1" u="sng" dirty="0" err="1"/>
              <a:t>Geliştirme</a:t>
            </a:r>
            <a:r>
              <a:rPr lang="en-US" sz="4800" b="1" u="sng" dirty="0"/>
              <a:t> </a:t>
            </a:r>
            <a:r>
              <a:rPr lang="en-US" sz="4800" b="1" u="sng" dirty="0" err="1"/>
              <a:t>Anla</a:t>
            </a:r>
            <a:r>
              <a:rPr lang="tr-TR" sz="4800" b="1" u="sng" dirty="0" err="1"/>
              <a:t>yışı</a:t>
            </a:r>
            <a:r>
              <a:rPr lang="en-US" sz="4800" b="1" u="sng" dirty="0"/>
              <a:t> </a:t>
            </a:r>
            <a:r>
              <a:rPr lang="tr-TR" sz="4800" b="1" u="sng" dirty="0"/>
              <a:t>i</a:t>
            </a:r>
            <a:r>
              <a:rPr lang="en-US" sz="4800" b="1" u="sng" dirty="0" err="1"/>
              <a:t>çin</a:t>
            </a:r>
            <a:r>
              <a:rPr lang="en-US" sz="4800" b="1" u="sng" dirty="0"/>
              <a:t> </a:t>
            </a:r>
            <a:r>
              <a:rPr lang="en-US" sz="4800" b="1" u="sng" dirty="0" err="1"/>
              <a:t>Metaforlar</a:t>
            </a:r>
            <a:endParaRPr lang="en-US" sz="4800" b="1" u="sng" dirty="0"/>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Geliştirmede Metaforlar</a:t>
            </a:r>
            <a:endParaRPr lang="en-US" dirty="0"/>
          </a:p>
        </p:txBody>
      </p:sp>
      <p:sp>
        <p:nvSpPr>
          <p:cNvPr id="3" name="Content Placeholder 2"/>
          <p:cNvSpPr>
            <a:spLocks noGrp="1"/>
          </p:cNvSpPr>
          <p:nvPr>
            <p:ph idx="1"/>
          </p:nvPr>
        </p:nvSpPr>
        <p:spPr/>
        <p:txBody>
          <a:bodyPr>
            <a:normAutofit fontScale="85000" lnSpcReduction="10000"/>
          </a:bodyPr>
          <a:lstStyle/>
          <a:p>
            <a:pPr algn="just"/>
            <a:r>
              <a:rPr lang="tr" dirty="0"/>
              <a:t>Problemlerinizi tam olarak nasıl çözeceğinizi anlatan talimatlara sahip olmak, programlamayı kesinlikle daha kolay ve sonuçları daha öngörülebilir hale getirecektir.</a:t>
            </a:r>
          </a:p>
          <a:p>
            <a:pPr algn="just"/>
            <a:r>
              <a:rPr lang="tr" dirty="0"/>
              <a:t>Ancak programlama bilimi henüz bu kadar ilerlemedi ve belki de hiç ilerlemeyecek.</a:t>
            </a:r>
            <a:endParaRPr lang="en-US" dirty="0"/>
          </a:p>
          <a:p>
            <a:pPr algn="just"/>
            <a:r>
              <a:rPr lang="tr" dirty="0"/>
              <a:t>Programlamanın en zor kısmı problemi kavramsallaştırmaktır ve programlamadaki hataların çoğu kavramsal hatalardır.</a:t>
            </a:r>
            <a:endParaRPr lang="en-US" dirty="0"/>
          </a:p>
          <a:p>
            <a:pPr algn="just"/>
            <a:r>
              <a:rPr lang="tr" dirty="0"/>
              <a:t>Çünkü her program kavramsal olarak kendine özgüdür, bu nedenle her durumda çözüme götürecek genel bir yön kümesi oluşturmak zor veya imkansızdır.</a:t>
            </a:r>
          </a:p>
        </p:txBody>
      </p:sp>
    </p:spTree>
    <p:extLst>
      <p:ext uri="{BB962C8B-B14F-4D97-AF65-F5344CB8AC3E}">
        <p14:creationId xmlns:p14="http://schemas.microsoft.com/office/powerpoint/2010/main" val="36650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Yazılım Metaforu nasıl kullanılır?</a:t>
            </a:r>
            <a:endParaRPr lang="en-US" dirty="0"/>
          </a:p>
        </p:txBody>
      </p:sp>
      <p:sp>
        <p:nvSpPr>
          <p:cNvPr id="3" name="Content Placeholder 2"/>
          <p:cNvSpPr>
            <a:spLocks noGrp="1"/>
          </p:cNvSpPr>
          <p:nvPr>
            <p:ph idx="1"/>
          </p:nvPr>
        </p:nvSpPr>
        <p:spPr/>
        <p:txBody>
          <a:bodyPr/>
          <a:lstStyle/>
          <a:p>
            <a:pPr algn="just"/>
            <a:r>
              <a:rPr lang="tr" dirty="0"/>
              <a:t>Yazılım metaforlarını nasıl kullanıyorsunuz?</a:t>
            </a:r>
            <a:endParaRPr lang="en-US" dirty="0"/>
          </a:p>
          <a:p>
            <a:pPr lvl="1" algn="just"/>
            <a:r>
              <a:rPr lang="tr" dirty="0"/>
              <a:t>Programlama problemlerinizi ve süreçlerinizi daha iyi anlamak için bunları kullanın.</a:t>
            </a:r>
            <a:endParaRPr lang="en-US" dirty="0"/>
          </a:p>
          <a:p>
            <a:pPr lvl="1" algn="just"/>
            <a:r>
              <a:rPr lang="tr" dirty="0"/>
              <a:t>Programlama aktivitelerinizi düşünmenize ve işleri yapmanın daha iyi yollarını hayal etmenize yardımcı olmak için kullanın.</a:t>
            </a:r>
          </a:p>
        </p:txBody>
      </p:sp>
    </p:spTree>
    <p:extLst>
      <p:ext uri="{BB962C8B-B14F-4D97-AF65-F5344CB8AC3E}">
        <p14:creationId xmlns:p14="http://schemas.microsoft.com/office/powerpoint/2010/main" val="274982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Yaygın Yazılım Metaforları</a:t>
            </a:r>
            <a:endParaRPr lang="en-US" b="1" u="sng" dirty="0"/>
          </a:p>
        </p:txBody>
      </p:sp>
      <p:sp>
        <p:nvSpPr>
          <p:cNvPr id="3" name="Content Placeholder 2"/>
          <p:cNvSpPr>
            <a:spLocks noGrp="1"/>
          </p:cNvSpPr>
          <p:nvPr>
            <p:ph idx="1"/>
          </p:nvPr>
        </p:nvSpPr>
        <p:spPr/>
        <p:txBody>
          <a:bodyPr/>
          <a:lstStyle/>
          <a:p>
            <a:pPr algn="just"/>
            <a:r>
              <a:rPr lang="tr" dirty="0"/>
              <a:t>Bazı yaygın yazılım metaforları şunlardır:</a:t>
            </a:r>
          </a:p>
          <a:p>
            <a:pPr lvl="1" algn="just"/>
            <a:r>
              <a:rPr lang="tr" i="1" dirty="0"/>
              <a:t>Yazılım Yazarlığı (</a:t>
            </a:r>
            <a:r>
              <a:rPr lang="en-US" i="1" dirty="0"/>
              <a:t>Software Penmanship</a:t>
            </a:r>
            <a:r>
              <a:rPr lang="tr" i="1" dirty="0"/>
              <a:t>): Kod Yazımı</a:t>
            </a:r>
          </a:p>
          <a:p>
            <a:pPr lvl="1" algn="just"/>
            <a:r>
              <a:rPr lang="tr" i="1" dirty="0"/>
              <a:t>Yazılım İstiridye Yetiştiriciliği (</a:t>
            </a:r>
            <a:r>
              <a:rPr lang="en-US" i="1" dirty="0"/>
              <a:t>Software Oyster Farming</a:t>
            </a:r>
            <a:r>
              <a:rPr lang="tr" i="1" dirty="0"/>
              <a:t>): Sistem Birikimi</a:t>
            </a:r>
          </a:p>
          <a:p>
            <a:pPr lvl="1" algn="just"/>
            <a:r>
              <a:rPr lang="tr" i="1" dirty="0"/>
              <a:t>Yazılım İnşası (</a:t>
            </a:r>
            <a:r>
              <a:rPr lang="en-US" i="1" dirty="0"/>
              <a:t>Software Construction</a:t>
            </a:r>
            <a:r>
              <a:rPr lang="tr" i="1" dirty="0"/>
              <a:t>): Yazılım İnşası</a:t>
            </a:r>
          </a:p>
          <a:p>
            <a:pPr lvl="1" algn="just"/>
            <a:r>
              <a:rPr lang="tr" i="1" dirty="0"/>
              <a:t>Yazılım Tekniklerinin Uygulanması (</a:t>
            </a:r>
            <a:r>
              <a:rPr lang="en-US" i="1" dirty="0"/>
              <a:t>Applying Software Techniques</a:t>
            </a:r>
            <a:r>
              <a:rPr lang="tr" i="1" dirty="0"/>
              <a:t>): Entelektüel Araç Kutusu</a:t>
            </a:r>
          </a:p>
        </p:txBody>
      </p:sp>
    </p:spTree>
    <p:extLst>
      <p:ext uri="{BB962C8B-B14F-4D97-AF65-F5344CB8AC3E}">
        <p14:creationId xmlns:p14="http://schemas.microsoft.com/office/powerpoint/2010/main" val="303366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tr" sz="3600" b="1" u="sng" dirty="0"/>
              <a:t>Yazılım Yazarlığı: Kod Yazımı</a:t>
            </a:r>
            <a:endParaRPr lang="en-US" sz="3600" u="sng" dirty="0"/>
          </a:p>
        </p:txBody>
      </p:sp>
      <p:sp>
        <p:nvSpPr>
          <p:cNvPr id="3" name="Content Placeholder 2"/>
          <p:cNvSpPr>
            <a:spLocks noGrp="1"/>
          </p:cNvSpPr>
          <p:nvPr>
            <p:ph idx="1"/>
          </p:nvPr>
        </p:nvSpPr>
        <p:spPr/>
        <p:txBody>
          <a:bodyPr>
            <a:normAutofit fontScale="92500" lnSpcReduction="10000"/>
          </a:bodyPr>
          <a:lstStyle/>
          <a:p>
            <a:pPr algn="just"/>
            <a:r>
              <a:rPr lang="tr" dirty="0"/>
              <a:t>Yazılım geliştirme için en ilkel metafor </a:t>
            </a:r>
            <a:r>
              <a:rPr lang="tr" u="sng" dirty="0"/>
              <a:t>kod yazmak </a:t>
            </a:r>
            <a:r>
              <a:rPr lang="tr" dirty="0"/>
              <a:t>ifadesinden doğar.</a:t>
            </a:r>
            <a:r>
              <a:rPr lang="tr" u="sng" dirty="0"/>
              <a:t> </a:t>
            </a:r>
          </a:p>
          <a:p>
            <a:pPr algn="just"/>
            <a:r>
              <a:rPr lang="tr" dirty="0"/>
              <a:t>Yazma metaforu, bir program geliştirmenin sıradan bir mektup yazmaya benzediğini öne sürer; elinizde kalem, mürekkep ve kağıtla oturup baştan sona yazarsınız.</a:t>
            </a:r>
          </a:p>
          <a:p>
            <a:pPr algn="just"/>
            <a:r>
              <a:rPr lang="tr" dirty="0"/>
              <a:t>Bireysel çalışmalar veya küçük ölçekli projeler için mektup yazma metaforu yeterli bir şekilde işe yarar, ancak yazılım geliştirmeyi tam ve yeterli bir şekilde tanımlamaz.</a:t>
            </a:r>
            <a:endParaRPr lang="en-US" dirty="0"/>
          </a:p>
        </p:txBody>
      </p:sp>
    </p:spTree>
    <p:extLst>
      <p:ext uri="{BB962C8B-B14F-4D97-AF65-F5344CB8AC3E}">
        <p14:creationId xmlns:p14="http://schemas.microsoft.com/office/powerpoint/2010/main" val="347071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Kalemciliği: Kod Yazımı</a:t>
            </a:r>
            <a:endParaRPr lang="en-US" dirty="0"/>
          </a:p>
        </p:txBody>
      </p:sp>
      <p:sp>
        <p:nvSpPr>
          <p:cNvPr id="3" name="Content Placeholder 2"/>
          <p:cNvSpPr>
            <a:spLocks noGrp="1"/>
          </p:cNvSpPr>
          <p:nvPr>
            <p:ph idx="1"/>
          </p:nvPr>
        </p:nvSpPr>
        <p:spPr/>
        <p:txBody>
          <a:bodyPr>
            <a:normAutofit fontScale="92500" lnSpcReduction="10000"/>
          </a:bodyPr>
          <a:lstStyle/>
          <a:p>
            <a:pPr algn="just"/>
            <a:r>
              <a:rPr lang="tr" dirty="0"/>
              <a:t>Yazma genellikle tek kişilik bir aktivitedir, oysa bir yazılım projesi büyük ihtimalle birçok farklı sorumluluğu olan birçok kişiyi içerecektir.</a:t>
            </a:r>
          </a:p>
          <a:p>
            <a:pPr algn="just"/>
            <a:r>
              <a:rPr lang="tr" dirty="0"/>
              <a:t>Bir mektubu yazmayı bitirdiğinizde, onu bir zarfa koyup postalarsınız. Artık onu değiştiremezsiniz ve her bakımdan tamamlanmıştır. Yazılımı değiştirmek o kadar zor değildir ve neredeyse hiçbir zaman tam olarak tamamlanmaz. Tipik bir yazılım sistemindeki geliştirme çabasının % 90'ı ilk sürümünden sonra gelir.</a:t>
            </a:r>
          </a:p>
          <a:p>
            <a:pPr algn="just"/>
            <a:endParaRPr lang="en-US" dirty="0"/>
          </a:p>
        </p:txBody>
      </p:sp>
    </p:spTree>
    <p:extLst>
      <p:ext uri="{BB962C8B-B14F-4D97-AF65-F5344CB8AC3E}">
        <p14:creationId xmlns:p14="http://schemas.microsoft.com/office/powerpoint/2010/main" val="140111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Kalemciliği: Kod Yazımı</a:t>
            </a:r>
            <a:endParaRPr lang="en-US" dirty="0"/>
          </a:p>
        </p:txBody>
      </p:sp>
      <p:sp>
        <p:nvSpPr>
          <p:cNvPr id="3" name="Content Placeholder 2"/>
          <p:cNvSpPr>
            <a:spLocks noGrp="1"/>
          </p:cNvSpPr>
          <p:nvPr>
            <p:ph idx="1"/>
          </p:nvPr>
        </p:nvSpPr>
        <p:spPr/>
        <p:txBody>
          <a:bodyPr/>
          <a:lstStyle/>
          <a:p>
            <a:pPr algn="just"/>
            <a:r>
              <a:rPr lang="tr" dirty="0"/>
              <a:t>Yazım olarak, özgünlüğe yüksek bir prim verilir. Yazılım yapımında, gerçekten özgün bir çalışma ortaya koymaya çalışmak, önceki projelerden tasarım fikirlerinin, kodun ve test seneryolarının yeniden kullanımına odaklanmaktan genellikle daha az etkilidir.</a:t>
            </a:r>
            <a:endParaRPr lang="en-US" dirty="0"/>
          </a:p>
          <a:p>
            <a:pPr algn="just"/>
            <a:r>
              <a:rPr lang="tr" dirty="0"/>
              <a:t>Kısacası , yazma metaforu, çok basit ve katı bir yazılım geliştirme sürecini ima etmektedir.</a:t>
            </a:r>
            <a:endParaRPr lang="en-US" dirty="0"/>
          </a:p>
        </p:txBody>
      </p:sp>
    </p:spTree>
    <p:extLst>
      <p:ext uri="{BB962C8B-B14F-4D97-AF65-F5344CB8AC3E}">
        <p14:creationId xmlns:p14="http://schemas.microsoft.com/office/powerpoint/2010/main" val="141937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tr" sz="3600" b="1" u="sng" dirty="0"/>
              <a:t>Yazılım İstiridye Çiftçiliği: Sistem Birikimi</a:t>
            </a:r>
            <a:endParaRPr lang="en-US" sz="3600" u="sng" dirty="0"/>
          </a:p>
        </p:txBody>
      </p:sp>
      <p:sp>
        <p:nvSpPr>
          <p:cNvPr id="3" name="Content Placeholder 2"/>
          <p:cNvSpPr>
            <a:spLocks noGrp="1"/>
          </p:cNvSpPr>
          <p:nvPr>
            <p:ph idx="1"/>
          </p:nvPr>
        </p:nvSpPr>
        <p:spPr/>
        <p:txBody>
          <a:bodyPr/>
          <a:lstStyle/>
          <a:p>
            <a:pPr algn="just"/>
            <a:r>
              <a:rPr lang="tr" dirty="0"/>
              <a:t>"Yığılma", </a:t>
            </a:r>
            <a:r>
              <a:rPr lang="tr-TR" dirty="0"/>
              <a:t>kademeli bir dış ekleme veya dahil etme yoluyla herhangi bir büyüme veya boyuttaki artış anlamına gelir.</a:t>
            </a:r>
          </a:p>
          <a:p>
            <a:pPr algn="just"/>
            <a:r>
              <a:rPr lang="tr-TR" dirty="0"/>
              <a:t>Yığılma (birikme), bir istiridyenin, kademeli olarak az miktarda kalsiyum karbonat ekleyerek inci yapma şeklini tanımlar.</a:t>
            </a:r>
            <a:endParaRPr lang="tr" dirty="0"/>
          </a:p>
        </p:txBody>
      </p:sp>
    </p:spTree>
    <p:extLst>
      <p:ext uri="{BB962C8B-B14F-4D97-AF65-F5344CB8AC3E}">
        <p14:creationId xmlns:p14="http://schemas.microsoft.com/office/powerpoint/2010/main" val="129536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İstiridye Çiftçiliği: Sistem Birikimi</a:t>
            </a:r>
            <a:endParaRPr lang="en-US" dirty="0"/>
          </a:p>
        </p:txBody>
      </p:sp>
      <p:sp>
        <p:nvSpPr>
          <p:cNvPr id="3" name="Content Placeholder 2"/>
          <p:cNvSpPr>
            <a:spLocks noGrp="1"/>
          </p:cNvSpPr>
          <p:nvPr>
            <p:ph idx="1"/>
          </p:nvPr>
        </p:nvSpPr>
        <p:spPr/>
        <p:txBody>
          <a:bodyPr>
            <a:normAutofit lnSpcReduction="10000"/>
          </a:bodyPr>
          <a:lstStyle/>
          <a:p>
            <a:pPr algn="just"/>
            <a:r>
              <a:rPr lang="tr-TR" dirty="0"/>
              <a:t>Bu metaforu kullanmak, yazılım sistemlerinize bir seferde küçük bir miktar eklemeyi öğrenmeniz gerektiği anlamına gelir.</a:t>
            </a:r>
          </a:p>
          <a:p>
            <a:pPr algn="just"/>
            <a:r>
              <a:rPr lang="tr-TR" dirty="0"/>
              <a:t>Birikimle yakından ilişkili diğer kelimeler "artımlı", «yinelemeli", "uyarlanabilir" ve "evrimsel" dir.</a:t>
            </a:r>
          </a:p>
          <a:p>
            <a:pPr algn="just"/>
            <a:r>
              <a:rPr lang="tr-TR" dirty="0"/>
              <a:t>Artımlı tasarım, inşa ve test etme, mevcut en güçlü yazılım geliştirme kavramlarından bazılarıdır.</a:t>
            </a:r>
            <a:endParaRPr lang="tr" dirty="0"/>
          </a:p>
        </p:txBody>
      </p:sp>
    </p:spTree>
    <p:extLst>
      <p:ext uri="{BB962C8B-B14F-4D97-AF65-F5344CB8AC3E}">
        <p14:creationId xmlns:p14="http://schemas.microsoft.com/office/powerpoint/2010/main" val="8475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İstiridye Çiftçiliği: Sistem Birikimi</a:t>
            </a:r>
            <a:endParaRPr lang="en-US" dirty="0"/>
          </a:p>
        </p:txBody>
      </p:sp>
      <p:sp>
        <p:nvSpPr>
          <p:cNvPr id="3" name="Content Placeholder 2"/>
          <p:cNvSpPr>
            <a:spLocks noGrp="1"/>
          </p:cNvSpPr>
          <p:nvPr>
            <p:ph idx="1"/>
          </p:nvPr>
        </p:nvSpPr>
        <p:spPr/>
        <p:txBody>
          <a:bodyPr>
            <a:normAutofit fontScale="92500" lnSpcReduction="10000"/>
          </a:bodyPr>
          <a:lstStyle/>
          <a:p>
            <a:pPr algn="just"/>
            <a:r>
              <a:rPr lang="tr-TR" dirty="0"/>
              <a:t>Artımlı geliştirmede, öncelikle çalışacak sistemin mümkün olan en basit versiyonunu yaparsınız.</a:t>
            </a:r>
          </a:p>
          <a:p>
            <a:pPr algn="just"/>
            <a:r>
              <a:rPr lang="tr-TR" dirty="0"/>
              <a:t>Gerçekçi girdileri kabul etmek zorunda değildir, veriler üzerinde gerçekçi manipülasyonlar yapmak zorunda değildir, gerçekçi çıktılar üretmek zorunda değildir; sadece geliştirilirken gerçek sistemi tutabilecek kadar güçlü bir iskelet olması gerekir.</a:t>
            </a:r>
          </a:p>
          <a:p>
            <a:pPr algn="just"/>
            <a:r>
              <a:rPr lang="tr-TR" dirty="0"/>
              <a:t>Belirlediğiniz temel işlevlerin her biri için temsili sınıflar çağırabilir.</a:t>
            </a:r>
            <a:endParaRPr lang="tr" dirty="0"/>
          </a:p>
        </p:txBody>
      </p:sp>
    </p:spTree>
    <p:extLst>
      <p:ext uri="{BB962C8B-B14F-4D97-AF65-F5344CB8AC3E}">
        <p14:creationId xmlns:p14="http://schemas.microsoft.com/office/powerpoint/2010/main" val="24198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İstiridye Çiftçiliği: Sistem Birikimi</a:t>
            </a:r>
            <a:endParaRPr lang="en-US" dirty="0"/>
          </a:p>
        </p:txBody>
      </p:sp>
      <p:sp>
        <p:nvSpPr>
          <p:cNvPr id="3" name="Content Placeholder 2"/>
          <p:cNvSpPr>
            <a:spLocks noGrp="1"/>
          </p:cNvSpPr>
          <p:nvPr>
            <p:ph idx="1"/>
          </p:nvPr>
        </p:nvSpPr>
        <p:spPr/>
        <p:txBody>
          <a:bodyPr>
            <a:normAutofit fontScale="92500" lnSpcReduction="20000"/>
          </a:bodyPr>
          <a:lstStyle/>
          <a:p>
            <a:pPr algn="just"/>
            <a:r>
              <a:rPr lang="tr" dirty="0"/>
              <a:t>İskeleti oluşturduktan sonra, yavaş yavaş kasları ve deriyi üzerine yerleştirirsiniz.</a:t>
            </a:r>
            <a:endParaRPr lang="en-US" dirty="0"/>
          </a:p>
          <a:p>
            <a:pPr algn="just"/>
            <a:r>
              <a:rPr lang="tr" dirty="0"/>
              <a:t>Temsili sınıfların her birini gerçek sınıflarla değiştirirsiniz.</a:t>
            </a:r>
            <a:endParaRPr lang="en-US" dirty="0"/>
          </a:p>
          <a:p>
            <a:pPr algn="just"/>
            <a:r>
              <a:rPr lang="tr" dirty="0"/>
              <a:t>Programınızın girdi kabul ediyormuş gibi davranması yerine, gerçek girdi kabul eden bir kod eklersiniz.</a:t>
            </a:r>
          </a:p>
          <a:p>
            <a:pPr algn="just"/>
            <a:r>
              <a:rPr lang="tr" dirty="0"/>
              <a:t>Programınızın çıktı üretiyormuş gibi davranması yerine, gerçek çıktı üreten bir kod eklersiniz.</a:t>
            </a:r>
          </a:p>
          <a:p>
            <a:pPr algn="just"/>
            <a:r>
              <a:rPr lang="tr" dirty="0"/>
              <a:t>Tam olarak çalışan bir sisteme sahip olana kadar her seferinde biraz kod eklersiniz.</a:t>
            </a:r>
          </a:p>
        </p:txBody>
      </p:sp>
    </p:spTree>
    <p:extLst>
      <p:ext uri="{BB962C8B-B14F-4D97-AF65-F5344CB8AC3E}">
        <p14:creationId xmlns:p14="http://schemas.microsoft.com/office/powerpoint/2010/main" val="245253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İçindekiler</a:t>
            </a:r>
            <a:endParaRPr lang="en-US" b="1" u="sng" dirty="0"/>
          </a:p>
        </p:txBody>
      </p:sp>
      <p:sp>
        <p:nvSpPr>
          <p:cNvPr id="3" name="Content Placeholder 2"/>
          <p:cNvSpPr>
            <a:spLocks noGrp="1"/>
          </p:cNvSpPr>
          <p:nvPr>
            <p:ph idx="1"/>
          </p:nvPr>
        </p:nvSpPr>
        <p:spPr/>
        <p:txBody>
          <a:bodyPr/>
          <a:lstStyle/>
          <a:p>
            <a:pPr algn="just"/>
            <a:r>
              <a:rPr lang="tr" dirty="0"/>
              <a:t>Metaforlar</a:t>
            </a:r>
          </a:p>
          <a:p>
            <a:pPr algn="just"/>
            <a:r>
              <a:rPr lang="tr" dirty="0"/>
              <a:t>Metaforların Önemi</a:t>
            </a:r>
          </a:p>
          <a:p>
            <a:pPr algn="just"/>
            <a:r>
              <a:rPr lang="tr" dirty="0"/>
              <a:t>Yazılım Geliştirmede Metaforlar</a:t>
            </a:r>
            <a:endParaRPr lang="en-US" dirty="0"/>
          </a:p>
          <a:p>
            <a:pPr algn="just"/>
            <a:r>
              <a:rPr lang="tr" dirty="0"/>
              <a:t>Yazılım Metaforları Nasıl Kullanılır</a:t>
            </a:r>
            <a:endParaRPr lang="en-US" dirty="0"/>
          </a:p>
          <a:p>
            <a:pPr algn="just"/>
            <a:r>
              <a:rPr lang="tr" dirty="0"/>
              <a:t>Bazı Yaygın Yazılım Metaforları</a:t>
            </a:r>
          </a:p>
          <a:p>
            <a:pPr algn="just"/>
            <a:endParaRPr lang="en-US" dirty="0"/>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 b="1" u="sng" dirty="0"/>
              <a:t>Yazılım İnşası: Yazılım Oluşturma</a:t>
            </a:r>
            <a:endParaRPr lang="en-US" u="sng" dirty="0"/>
          </a:p>
        </p:txBody>
      </p:sp>
      <p:sp>
        <p:nvSpPr>
          <p:cNvPr id="3" name="Content Placeholder 2"/>
          <p:cNvSpPr>
            <a:spLocks noGrp="1"/>
          </p:cNvSpPr>
          <p:nvPr>
            <p:ph idx="1"/>
          </p:nvPr>
        </p:nvSpPr>
        <p:spPr/>
        <p:txBody>
          <a:bodyPr>
            <a:normAutofit/>
          </a:bodyPr>
          <a:lstStyle/>
          <a:p>
            <a:pPr algn="just"/>
            <a:r>
              <a:rPr lang="tr-TR" dirty="0"/>
              <a:t>Yazılım “inşa etme” imajı, yazılım “yazma” imajından daha kullanışlıdır. </a:t>
            </a:r>
          </a:p>
          <a:p>
            <a:pPr algn="just"/>
            <a:r>
              <a:rPr lang="tr-TR" dirty="0"/>
              <a:t>Yazılım birikimi fikriyle uyumludur ve daha ayrıntılı rehberlik sağlar. </a:t>
            </a:r>
          </a:p>
          <a:p>
            <a:pPr algn="just"/>
            <a:r>
              <a:rPr lang="tr-TR" dirty="0"/>
              <a:t>Yazılım oluşturmak, inşa edilen şeye bağlı olarak tür ve derecesi değişen çeşitli planlama, hazırlık ve yürütme aşamalarını ifade eder.</a:t>
            </a:r>
          </a:p>
        </p:txBody>
      </p:sp>
    </p:spTree>
    <p:extLst>
      <p:ext uri="{BB962C8B-B14F-4D97-AF65-F5344CB8AC3E}">
        <p14:creationId xmlns:p14="http://schemas.microsoft.com/office/powerpoint/2010/main" val="366641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İnşası: Yazılım İnşası</a:t>
            </a:r>
            <a:endParaRPr lang="en-US" dirty="0"/>
          </a:p>
        </p:txBody>
      </p:sp>
      <p:sp>
        <p:nvSpPr>
          <p:cNvPr id="3" name="Content Placeholder 2"/>
          <p:cNvSpPr>
            <a:spLocks noGrp="1"/>
          </p:cNvSpPr>
          <p:nvPr>
            <p:ph idx="1"/>
          </p:nvPr>
        </p:nvSpPr>
        <p:spPr>
          <a:xfrm>
            <a:off x="457200" y="1600200"/>
            <a:ext cx="8229600" cy="4983162"/>
          </a:xfrm>
        </p:spPr>
        <p:txBody>
          <a:bodyPr>
            <a:normAutofit fontScale="85000" lnSpcReduction="20000"/>
          </a:bodyPr>
          <a:lstStyle/>
          <a:p>
            <a:pPr algn="just"/>
            <a:r>
              <a:rPr lang="tr-TR" dirty="0"/>
              <a:t>İnşaat benzetmesi, farklı yazılım projelerinin neden farklı geliştirme yaklaşımlarından yararlanıldığını açıklamaya da yardımcı olur. </a:t>
            </a:r>
          </a:p>
          <a:p>
            <a:pPr algn="just"/>
            <a:r>
              <a:rPr lang="tr-TR" dirty="0"/>
              <a:t>İnşaatta, bir depo ya da alet deposu inşa ediyorsanız, bir tıp merkezi ya da nükleer reaktör inşa ediyorsanız farklı düzeylerde planlama, tasarım ve kalite güvencesi kullanırsınız. </a:t>
            </a:r>
          </a:p>
          <a:p>
            <a:pPr algn="just"/>
            <a:r>
              <a:rPr lang="tr-TR" dirty="0"/>
              <a:t>Bir okul, bir gökdelen veya üç yatak odalı bir ev inşa etmek için yine farklı yaklaşımlar kullanırsınız. </a:t>
            </a:r>
          </a:p>
          <a:p>
            <a:pPr algn="just"/>
            <a:r>
              <a:rPr lang="tr-TR" dirty="0"/>
              <a:t>Benzer şekilde, yazılımda genellikle esnek, hafif geliştirme yaklaşımları kullanabilirsiniz, ancak bazen güvenlik hedeflerine ve diğer hedeflere ulaşmak için katı, ağır yaklaşımlara ihtiyaç duyarsınız.</a:t>
            </a:r>
          </a:p>
        </p:txBody>
      </p:sp>
    </p:spTree>
    <p:extLst>
      <p:ext uri="{BB962C8B-B14F-4D97-AF65-F5344CB8AC3E}">
        <p14:creationId xmlns:p14="http://schemas.microsoft.com/office/powerpoint/2010/main" val="416769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tr" sz="2800" b="1" u="sng" dirty="0"/>
              <a:t>Yazılım Tekniklerinin Uygulanması: Entelektüel Araç Kutusu</a:t>
            </a:r>
            <a:endParaRPr lang="en-US" sz="2800" b="1" u="sng" dirty="0"/>
          </a:p>
        </p:txBody>
      </p:sp>
      <p:sp>
        <p:nvSpPr>
          <p:cNvPr id="3" name="Content Placeholder 2"/>
          <p:cNvSpPr>
            <a:spLocks noGrp="1"/>
          </p:cNvSpPr>
          <p:nvPr>
            <p:ph idx="1"/>
          </p:nvPr>
        </p:nvSpPr>
        <p:spPr/>
        <p:txBody>
          <a:bodyPr/>
          <a:lstStyle/>
          <a:p>
            <a:pPr algn="just"/>
            <a:r>
              <a:rPr lang="tr" dirty="0"/>
              <a:t>Yazılım geliştirme uygulamalarını entelektüel bir araç kutusundaki araçlar olarak düşünmek, her programcının birçok araca sahip olduğunu ve hiçbir aracın her iş için uygun olmadığını öne sürer.</a:t>
            </a:r>
          </a:p>
          <a:p>
            <a:pPr algn="just"/>
            <a:r>
              <a:rPr lang="tr-TR" dirty="0"/>
              <a:t>Her sorun için doğru aracı seçmek, etkili bir programcı olmanın anahtarlarından biridir.</a:t>
            </a:r>
            <a:endParaRPr lang="tr" dirty="0"/>
          </a:p>
        </p:txBody>
      </p:sp>
    </p:spTree>
    <p:extLst>
      <p:ext uri="{BB962C8B-B14F-4D97-AF65-F5344CB8AC3E}">
        <p14:creationId xmlns:p14="http://schemas.microsoft.com/office/powerpoint/2010/main" val="30197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Okumalar</a:t>
            </a:r>
            <a:endParaRPr lang="en-US" b="1" u="sng" dirty="0"/>
          </a:p>
        </p:txBody>
      </p:sp>
      <p:sp>
        <p:nvSpPr>
          <p:cNvPr id="3" name="Content Placeholder 2"/>
          <p:cNvSpPr>
            <a:spLocks noGrp="1"/>
          </p:cNvSpPr>
          <p:nvPr>
            <p:ph idx="1"/>
          </p:nvPr>
        </p:nvSpPr>
        <p:spPr/>
        <p:txBody>
          <a:bodyPr/>
          <a:lstStyle/>
          <a:p>
            <a:pPr algn="just"/>
            <a:r>
              <a:rPr lang="tr" b="1" dirty="0"/>
              <a:t>[Bölüm 2]</a:t>
            </a:r>
            <a:r>
              <a:rPr lang="tr" dirty="0"/>
              <a:t> </a:t>
            </a:r>
            <a:r>
              <a:rPr lang="en-US"/>
              <a:t>Code Complete</a:t>
            </a:r>
            <a:r>
              <a:rPr lang="tr"/>
              <a:t>: </a:t>
            </a:r>
            <a:r>
              <a:rPr lang="tr" dirty="0"/>
              <a:t>Steve McConnell'in Yazılım Yapımının Pratik El Kitabı, Microsoft Press; 2. Baskı (7 Temmuz 2004). ISBN-10: 0735619670</a:t>
            </a:r>
          </a:p>
        </p:txBody>
      </p:sp>
    </p:spTree>
    <p:extLst>
      <p:ext uri="{BB962C8B-B14F-4D97-AF65-F5344CB8AC3E}">
        <p14:creationId xmlns:p14="http://schemas.microsoft.com/office/powerpoint/2010/main" val="40663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Metaforlar</a:t>
            </a:r>
            <a:endParaRPr lang="en-US" b="1" u="sng" dirty="0"/>
          </a:p>
        </p:txBody>
      </p:sp>
      <p:sp>
        <p:nvSpPr>
          <p:cNvPr id="3" name="Content Placeholder 2"/>
          <p:cNvSpPr>
            <a:spLocks noGrp="1"/>
          </p:cNvSpPr>
          <p:nvPr>
            <p:ph idx="1"/>
          </p:nvPr>
        </p:nvSpPr>
        <p:spPr/>
        <p:txBody>
          <a:bodyPr/>
          <a:lstStyle/>
          <a:p>
            <a:pPr algn="just"/>
            <a:r>
              <a:rPr lang="tr" dirty="0"/>
              <a:t>Metafor </a:t>
            </a:r>
            <a:r>
              <a:rPr lang="tr" b="1" dirty="0"/>
              <a:t>, </a:t>
            </a:r>
            <a:r>
              <a:rPr lang="tr" dirty="0"/>
              <a:t>birbiriyle ilgisi olmayan ancak bazı ortak özelliklere sahip iki şey arasında örtük, imalı veya gizli bir karşılaştırma yapan bir söz sanatıdır .</a:t>
            </a:r>
          </a:p>
          <a:p>
            <a:pPr marL="0" indent="0" algn="ctr">
              <a:buNone/>
            </a:pPr>
            <a:r>
              <a:rPr lang="tr" b="1" i="1" dirty="0"/>
              <a:t>"O parlayan bir yıldızdır"</a:t>
            </a:r>
            <a:endParaRPr lang="en-US" b="1" i="1" dirty="0"/>
          </a:p>
        </p:txBody>
      </p:sp>
    </p:spTree>
    <p:extLst>
      <p:ext uri="{BB962C8B-B14F-4D97-AF65-F5344CB8AC3E}">
        <p14:creationId xmlns:p14="http://schemas.microsoft.com/office/powerpoint/2010/main" val="304049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Metaforlar</a:t>
            </a:r>
            <a:endParaRPr lang="en-US" dirty="0"/>
          </a:p>
        </p:txBody>
      </p:sp>
      <p:sp>
        <p:nvSpPr>
          <p:cNvPr id="3" name="Content Placeholder 2"/>
          <p:cNvSpPr>
            <a:spLocks noGrp="1"/>
          </p:cNvSpPr>
          <p:nvPr>
            <p:ph idx="1"/>
          </p:nvPr>
        </p:nvSpPr>
        <p:spPr/>
        <p:txBody>
          <a:bodyPr>
            <a:normAutofit lnSpcReduction="10000"/>
          </a:bodyPr>
          <a:lstStyle/>
          <a:p>
            <a:pPr algn="just"/>
            <a:r>
              <a:rPr lang="tr" dirty="0"/>
              <a:t>Bilgisayar bilimi alanında yaygın olarak kullanılan bazı metaforlar virüsler, truva atları, solucanlar, hatalar, bombalar, çökmeler ve ölümcül hatalardır. hatalar.</a:t>
            </a:r>
            <a:endParaRPr lang="en-US" dirty="0"/>
          </a:p>
          <a:p>
            <a:pPr algn="just"/>
            <a:r>
              <a:rPr lang="tr"/>
              <a:t>Bu metaforlar </a:t>
            </a:r>
            <a:r>
              <a:rPr lang="tr" dirty="0"/>
              <a:t>belirli yazılım olgularını tanımlamaktadır.</a:t>
            </a:r>
            <a:endParaRPr lang="en-US" dirty="0"/>
          </a:p>
          <a:p>
            <a:r>
              <a:rPr lang="tr" dirty="0"/>
              <a:t>Metaforlar, yazılım geliştirme sürecini halihazırda bildiğiniz diğer faaliyetlerle ilişkilendirerek anlamanıza yardımcı olur.</a:t>
            </a:r>
          </a:p>
        </p:txBody>
      </p:sp>
    </p:spTree>
    <p:extLst>
      <p:ext uri="{BB962C8B-B14F-4D97-AF65-F5344CB8AC3E}">
        <p14:creationId xmlns:p14="http://schemas.microsoft.com/office/powerpoint/2010/main" val="165681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Metaforların Önemi</a:t>
            </a:r>
            <a:endParaRPr lang="en-US" b="1" u="sng" dirty="0"/>
          </a:p>
        </p:txBody>
      </p:sp>
      <p:sp>
        <p:nvSpPr>
          <p:cNvPr id="3" name="Content Placeholder 2"/>
          <p:cNvSpPr>
            <a:spLocks noGrp="1"/>
          </p:cNvSpPr>
          <p:nvPr>
            <p:ph idx="1"/>
          </p:nvPr>
        </p:nvSpPr>
        <p:spPr/>
        <p:txBody>
          <a:bodyPr/>
          <a:lstStyle/>
          <a:p>
            <a:pPr algn="just"/>
            <a:r>
              <a:rPr lang="tr" dirty="0"/>
              <a:t>Önemli gelişmeler çoğu zaman benzetmelerden doğar.</a:t>
            </a:r>
            <a:endParaRPr lang="en-US" dirty="0"/>
          </a:p>
          <a:p>
            <a:pPr algn="just"/>
            <a:r>
              <a:rPr lang="tr" dirty="0"/>
              <a:t>Az anladığınız bir konuyu daha iyi anladığınız benzer bir şeyle karşılaştırarak , daha az bildiğiniz konuyu daha iyi anlamanızı sağlayacak fikirler edinebilirsiniz .</a:t>
            </a:r>
            <a:endParaRPr lang="en-US" dirty="0"/>
          </a:p>
        </p:txBody>
      </p:sp>
    </p:spTree>
    <p:extLst>
      <p:ext uri="{BB962C8B-B14F-4D97-AF65-F5344CB8AC3E}">
        <p14:creationId xmlns:p14="http://schemas.microsoft.com/office/powerpoint/2010/main" val="358855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Metaforların</a:t>
            </a:r>
            <a:r>
              <a:rPr lang="tr-TR" b="1" u="sng" dirty="0"/>
              <a:t> Önemi</a:t>
            </a:r>
            <a:endParaRPr lang="en-US" dirty="0"/>
          </a:p>
        </p:txBody>
      </p:sp>
      <p:sp>
        <p:nvSpPr>
          <p:cNvPr id="3" name="Content Placeholder 2"/>
          <p:cNvSpPr>
            <a:spLocks noGrp="1"/>
          </p:cNvSpPr>
          <p:nvPr>
            <p:ph idx="1"/>
          </p:nvPr>
        </p:nvSpPr>
        <p:spPr/>
        <p:txBody>
          <a:bodyPr>
            <a:normAutofit lnSpcReduction="10000"/>
          </a:bodyPr>
          <a:lstStyle/>
          <a:p>
            <a:pPr algn="just"/>
            <a:r>
              <a:rPr lang="tr" dirty="0"/>
              <a:t>Bilim tarihi metaforların gücünden yararlanılarak yapılan keşiflerle doludur.</a:t>
            </a:r>
          </a:p>
          <a:p>
            <a:pPr algn="just"/>
            <a:r>
              <a:rPr lang="tr" dirty="0"/>
              <a:t>Kimyager </a:t>
            </a:r>
            <a:r>
              <a:rPr lang="tr" dirty="0" err="1"/>
              <a:t>Kekulé </a:t>
            </a:r>
            <a:r>
              <a:rPr lang="tr" dirty="0"/>
              <a:t>rüyasında bir yılanın kuyruğunu ağzıyla kavradığını görmüştü .</a:t>
            </a:r>
            <a:endParaRPr lang="en-US" dirty="0"/>
          </a:p>
          <a:p>
            <a:pPr algn="just"/>
            <a:r>
              <a:rPr lang="tr-TR" dirty="0"/>
              <a:t>Uyandığında, benzer bir halka şekline dayanan bir moleküler yapının benzenin özelliklerini açıklayacağını fark etti.</a:t>
            </a:r>
          </a:p>
          <a:p>
            <a:pPr algn="just"/>
            <a:r>
              <a:rPr lang="tr-TR" dirty="0"/>
              <a:t>Daha sonraki deneyler hipotezi doğruladı (</a:t>
            </a:r>
            <a:r>
              <a:rPr lang="tr-TR" dirty="0" err="1"/>
              <a:t>Barbour</a:t>
            </a:r>
            <a:r>
              <a:rPr lang="tr-TR" dirty="0"/>
              <a:t> 1966).</a:t>
            </a:r>
            <a:endParaRPr lang="tr" dirty="0"/>
          </a:p>
        </p:txBody>
      </p:sp>
    </p:spTree>
    <p:extLst>
      <p:ext uri="{BB962C8B-B14F-4D97-AF65-F5344CB8AC3E}">
        <p14:creationId xmlns:p14="http://schemas.microsoft.com/office/powerpoint/2010/main" val="198269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Metaforların</a:t>
            </a:r>
            <a:r>
              <a:rPr lang="tr-TR" b="1" u="sng" dirty="0"/>
              <a:t> Önemi</a:t>
            </a:r>
            <a:endParaRPr lang="en-US" dirty="0"/>
          </a:p>
        </p:txBody>
      </p:sp>
      <p:sp>
        <p:nvSpPr>
          <p:cNvPr id="3" name="Content Placeholder 2"/>
          <p:cNvSpPr>
            <a:spLocks noGrp="1"/>
          </p:cNvSpPr>
          <p:nvPr>
            <p:ph idx="1"/>
          </p:nvPr>
        </p:nvSpPr>
        <p:spPr/>
        <p:txBody>
          <a:bodyPr>
            <a:normAutofit fontScale="85000" lnSpcReduction="20000"/>
          </a:bodyPr>
          <a:lstStyle/>
          <a:p>
            <a:pPr algn="just"/>
            <a:r>
              <a:rPr lang="tr-TR" dirty="0"/>
              <a:t>Işığın dalga teorisi büyük ölçüde ışık ve ses arasındaki benzerlikleri araştırarak geliştirildi.</a:t>
            </a:r>
          </a:p>
          <a:p>
            <a:pPr algn="just"/>
            <a:r>
              <a:rPr lang="tr-TR" dirty="0"/>
              <a:t>Işık ve sesin genliği (parlaklık, yükseklik), frekansı (renk, perde) ve diğer ortak özellikleri vardır.</a:t>
            </a:r>
          </a:p>
          <a:p>
            <a:pPr algn="just"/>
            <a:r>
              <a:rPr lang="tr-TR" dirty="0"/>
              <a:t>Ses ve ışığın dalga teorileri arasındaki karşılaştırma o kadar üretkendi ki bilim insanları ışığı havanın sesi yaydığı şekilde yayacak bir ortam bulmak için çok çaba harcadılar.</a:t>
            </a:r>
          </a:p>
          <a:p>
            <a:pPr algn="just"/>
            <a:r>
              <a:rPr lang="tr-TR" dirty="0"/>
              <a:t>Hatta ona bir isim bile verdiler —"eter"— ama ortamı asla bulamadılar.</a:t>
            </a:r>
          </a:p>
          <a:p>
            <a:pPr algn="just"/>
            <a:r>
              <a:rPr lang="tr-TR" dirty="0"/>
              <a:t>Bazı açılardan çok verimli olan benzetmenin bu durumda yanıltıcı olduğu kanıtlandı.</a:t>
            </a:r>
            <a:endParaRPr lang="tr" dirty="0"/>
          </a:p>
        </p:txBody>
      </p:sp>
    </p:spTree>
    <p:extLst>
      <p:ext uri="{BB962C8B-B14F-4D97-AF65-F5344CB8AC3E}">
        <p14:creationId xmlns:p14="http://schemas.microsoft.com/office/powerpoint/2010/main" val="25814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Geliştirmede Metaforlar</a:t>
            </a:r>
            <a:endParaRPr lang="en-US" dirty="0"/>
          </a:p>
        </p:txBody>
      </p:sp>
      <p:sp>
        <p:nvSpPr>
          <p:cNvPr id="3" name="Content Placeholder 2"/>
          <p:cNvSpPr>
            <a:spLocks noGrp="1"/>
          </p:cNvSpPr>
          <p:nvPr>
            <p:ph idx="1"/>
          </p:nvPr>
        </p:nvSpPr>
        <p:spPr/>
        <p:txBody>
          <a:bodyPr>
            <a:normAutofit/>
          </a:bodyPr>
          <a:lstStyle/>
          <a:p>
            <a:pPr algn="just"/>
            <a:r>
              <a:rPr lang="tr" dirty="0"/>
              <a:t>Metaforlar, bilimsel soruların daha iyi anlaşılmasına katkıda bulundukları gibi, yazılım geliştirme sorunlarının da daha iyi anlaşılmasına katkıda bulunurlar.</a:t>
            </a:r>
          </a:p>
          <a:p>
            <a:pPr algn="just"/>
            <a:r>
              <a:rPr lang="tr" dirty="0"/>
              <a:t>Ancak yazılım geliştirme diğer bilimlerin çoğundan daha genç bir alandır. Standart metaforlar kümesine sahip olmak için henüz yeterince olgunlaşmamıştır.</a:t>
            </a:r>
            <a:endParaRPr lang="en-US" dirty="0"/>
          </a:p>
        </p:txBody>
      </p:sp>
    </p:spTree>
    <p:extLst>
      <p:ext uri="{BB962C8B-B14F-4D97-AF65-F5344CB8AC3E}">
        <p14:creationId xmlns:p14="http://schemas.microsoft.com/office/powerpoint/2010/main" val="57495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Yazılım Geliştirmede Metaforlar</a:t>
            </a:r>
            <a:endParaRPr lang="en-US" b="1" u="sng" dirty="0"/>
          </a:p>
        </p:txBody>
      </p:sp>
      <p:sp>
        <p:nvSpPr>
          <p:cNvPr id="3" name="Content Placeholder 2"/>
          <p:cNvSpPr>
            <a:spLocks noGrp="1"/>
          </p:cNvSpPr>
          <p:nvPr>
            <p:ph idx="1"/>
          </p:nvPr>
        </p:nvSpPr>
        <p:spPr/>
        <p:txBody>
          <a:bodyPr>
            <a:normAutofit fontScale="92500" lnSpcReduction="10000"/>
          </a:bodyPr>
          <a:lstStyle/>
          <a:p>
            <a:pPr algn="just"/>
            <a:r>
              <a:rPr lang="tr" dirty="0"/>
              <a:t>Bir yazılım metaforu bir yol haritasından çok bir projektöre benzer. Size cevabı nerede bulacağınızı söylemez; onu nasıl arayacağınızı söyler.</a:t>
            </a:r>
            <a:endParaRPr lang="en-US" dirty="0"/>
          </a:p>
          <a:p>
            <a:pPr algn="just"/>
            <a:r>
              <a:rPr lang="tr" dirty="0"/>
              <a:t>Bir algoritma olmaktan çok bir sezgisel yöntem olarak hizmet eder.</a:t>
            </a:r>
          </a:p>
          <a:p>
            <a:pPr algn="just"/>
            <a:r>
              <a:rPr lang="tr" dirty="0"/>
              <a:t>İkisi arasındaki temel fark, çözüme ulaşmadaki dolaylılık düzeyidir.</a:t>
            </a:r>
            <a:endParaRPr lang="en-US" dirty="0"/>
          </a:p>
          <a:p>
            <a:pPr algn="just"/>
            <a:r>
              <a:rPr lang="tr" dirty="0"/>
              <a:t>Algoritma size talimatları doğrudan verirken, sezgisel yöntem talimatları kendinizin nasıl keşfedeceğinizi söyler.</a:t>
            </a:r>
          </a:p>
        </p:txBody>
      </p:sp>
    </p:spTree>
    <p:extLst>
      <p:ext uri="{BB962C8B-B14F-4D97-AF65-F5344CB8AC3E}">
        <p14:creationId xmlns:p14="http://schemas.microsoft.com/office/powerpoint/2010/main" val="2122811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1200</Words>
  <Application>Microsoft Office PowerPoint</Application>
  <PresentationFormat>Ekran Gösterisi (4:3)</PresentationFormat>
  <Paragraphs>94</Paragraphs>
  <Slides>23</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Calibri</vt:lpstr>
      <vt:lpstr>Office Theme</vt:lpstr>
      <vt:lpstr>Daha Zengin Bir Yazılım Geliştirme Anlayışı için Metaforlar</vt:lpstr>
      <vt:lpstr>İçindekiler</vt:lpstr>
      <vt:lpstr>Metaforlar</vt:lpstr>
      <vt:lpstr>Metaforlar</vt:lpstr>
      <vt:lpstr>Metaforların Önemi</vt:lpstr>
      <vt:lpstr>Metaforların Önemi</vt:lpstr>
      <vt:lpstr>Metaforların Önemi</vt:lpstr>
      <vt:lpstr>Yazılım Geliştirmede Metaforlar</vt:lpstr>
      <vt:lpstr>Yazılım Geliştirmede Metaforlar</vt:lpstr>
      <vt:lpstr>Yazılım Geliştirmede Metaforlar</vt:lpstr>
      <vt:lpstr>Yazılım Metaforu nasıl kullanılır?</vt:lpstr>
      <vt:lpstr>Yaygın Yazılım Metaforları</vt:lpstr>
      <vt:lpstr>Yazılım Yazarlığı: Kod Yazımı</vt:lpstr>
      <vt:lpstr>Yazılım Kalemciliği: Kod Yazımı</vt:lpstr>
      <vt:lpstr>Yazılım Kalemciliği: Kod Yazımı</vt:lpstr>
      <vt:lpstr>Yazılım İstiridye Çiftçiliği: Sistem Birikimi</vt:lpstr>
      <vt:lpstr>Yazılım İstiridye Çiftçiliği: Sistem Birikimi</vt:lpstr>
      <vt:lpstr>Yazılım İstiridye Çiftçiliği: Sistem Birikimi</vt:lpstr>
      <vt:lpstr>Yazılım İstiridye Çiftçiliği: Sistem Birikimi</vt:lpstr>
      <vt:lpstr>Yazılım İnşası: Yazılım Oluşturma</vt:lpstr>
      <vt:lpstr>Yazılım İnşası: Yazılım İnşası</vt:lpstr>
      <vt:lpstr>Yazılım Tekniklerinin Uygulanması: Entelektüel Araç Kutusu</vt:lpstr>
      <vt:lpstr>Okumalar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lastModifiedBy>Mehmet TANKÜL</cp:lastModifiedBy>
  <cp:revision>136</cp:revision>
  <dcterms:created xsi:type="dcterms:W3CDTF">2006-08-16T00:00:00Z</dcterms:created>
  <dcterms:modified xsi:type="dcterms:W3CDTF">2024-09-30T09:58:56Z</dcterms:modified>
</cp:coreProperties>
</file>