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78" r:id="rId4"/>
    <p:sldId id="280" r:id="rId5"/>
    <p:sldId id="279" r:id="rId6"/>
    <p:sldId id="281" r:id="rId7"/>
    <p:sldId id="282" r:id="rId8"/>
    <p:sldId id="283" r:id="rId9"/>
    <p:sldId id="284" r:id="rId10"/>
    <p:sldId id="285" r:id="rId11"/>
    <p:sldId id="286" r:id="rId12"/>
    <p:sldId id="287" r:id="rId13"/>
    <p:sldId id="288" r:id="rId14"/>
    <p:sldId id="308" r:id="rId15"/>
    <p:sldId id="309"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10" r:id="rId36"/>
    <p:sldId id="312" r:id="rId37"/>
    <p:sldId id="313" r:id="rId38"/>
    <p:sldId id="315" r:id="rId39"/>
    <p:sldId id="314" r:id="rId40"/>
    <p:sldId id="316" r:id="rId41"/>
    <p:sldId id="317" r:id="rId42"/>
    <p:sldId id="318" r:id="rId43"/>
    <p:sldId id="27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6"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6A16C4-7848-4F14-A087-7F5AFF27F961}" type="datetimeFigureOut">
              <a:rPr lang="en-US" smtClean="0"/>
              <a:t>10/7/2024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Ana metin stillerini düzenlemek için tıklayın</a:t>
            </a:r>
          </a:p>
          <a:p>
            <a:pPr lvl="1"/>
            <a:r>
              <a:rPr lang="en-US"/>
              <a:t>İkinci seviye</a:t>
            </a:r>
          </a:p>
          <a:p>
            <a:pPr lvl="2"/>
            <a:r>
              <a:rPr lang="en-US"/>
              <a:t>Üçüncü seviye</a:t>
            </a:r>
          </a:p>
          <a:p>
            <a:pPr lvl="3"/>
            <a:r>
              <a:rPr lang="en-US"/>
              <a:t>Dördüncü seviye</a:t>
            </a:r>
          </a:p>
          <a:p>
            <a:pPr lvl="4"/>
            <a:r>
              <a:rPr lang="en-US"/>
              <a:t>Beşinci seviye</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3E4CA-E246-4CD6-9883-D4B16AD59F84}" type="slidenum">
              <a:rPr lang="en-US" smtClean="0"/>
              <a:t>‹#›</a:t>
            </a:fld>
            <a:endParaRPr lang="en-US"/>
          </a:p>
        </p:txBody>
      </p:sp>
    </p:spTree>
    <p:extLst>
      <p:ext uri="{BB962C8B-B14F-4D97-AF65-F5344CB8AC3E}">
        <p14:creationId xmlns:p14="http://schemas.microsoft.com/office/powerpoint/2010/main" val="3842069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Kitaptan örnek</a:t>
            </a:r>
          </a:p>
        </p:txBody>
      </p:sp>
      <p:sp>
        <p:nvSpPr>
          <p:cNvPr id="4" name="Slide Number Placeholder 3"/>
          <p:cNvSpPr>
            <a:spLocks noGrp="1"/>
          </p:cNvSpPr>
          <p:nvPr>
            <p:ph type="sldNum" sz="quarter" idx="10"/>
          </p:nvPr>
        </p:nvSpPr>
        <p:spPr/>
        <p:txBody>
          <a:bodyPr/>
          <a:lstStyle/>
          <a:p>
            <a:fld id="{E6D3E4CA-E246-4CD6-9883-D4B16AD59F84}" type="slidenum">
              <a:rPr lang="en-US" smtClean="0"/>
              <a:t>5</a:t>
            </a:fld>
            <a:endParaRPr lang="en-US"/>
          </a:p>
        </p:txBody>
      </p:sp>
    </p:spTree>
    <p:extLst>
      <p:ext uri="{BB962C8B-B14F-4D97-AF65-F5344CB8AC3E}">
        <p14:creationId xmlns:p14="http://schemas.microsoft.com/office/powerpoint/2010/main" val="2994328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Kitaptan Örnekler</a:t>
            </a:r>
          </a:p>
        </p:txBody>
      </p:sp>
      <p:sp>
        <p:nvSpPr>
          <p:cNvPr id="4" name="Slide Number Placeholder 3"/>
          <p:cNvSpPr>
            <a:spLocks noGrp="1"/>
          </p:cNvSpPr>
          <p:nvPr>
            <p:ph type="sldNum" sz="quarter" idx="10"/>
          </p:nvPr>
        </p:nvSpPr>
        <p:spPr/>
        <p:txBody>
          <a:bodyPr/>
          <a:lstStyle/>
          <a:p>
            <a:fld id="{E6D3E4CA-E246-4CD6-9883-D4B16AD59F84}" type="slidenum">
              <a:rPr lang="en-US" smtClean="0"/>
              <a:t>8</a:t>
            </a:fld>
            <a:endParaRPr lang="en-US"/>
          </a:p>
        </p:txBody>
      </p:sp>
    </p:spTree>
    <p:extLst>
      <p:ext uri="{BB962C8B-B14F-4D97-AF65-F5344CB8AC3E}">
        <p14:creationId xmlns:p14="http://schemas.microsoft.com/office/powerpoint/2010/main" val="2645270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3E4CA-E246-4CD6-9883-D4B16AD59F84}" type="slidenum">
              <a:rPr lang="en-US" smtClean="0"/>
              <a:t>11</a:t>
            </a:fld>
            <a:endParaRPr lang="en-US"/>
          </a:p>
        </p:txBody>
      </p:sp>
    </p:spTree>
    <p:extLst>
      <p:ext uri="{BB962C8B-B14F-4D97-AF65-F5344CB8AC3E}">
        <p14:creationId xmlns:p14="http://schemas.microsoft.com/office/powerpoint/2010/main" val="886465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Ana başlık stilini düzenlemek için tıklayın</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Ana metin stillerini düzenlemek için tıklayın</a:t>
            </a:r>
          </a:p>
          <a:p>
            <a:pPr lvl="1"/>
            <a:r>
              <a:rPr lang="en-US"/>
              <a:t>İkinci seviye</a:t>
            </a:r>
          </a:p>
          <a:p>
            <a:pPr lvl="2"/>
            <a:r>
              <a:rPr lang="en-US"/>
              <a:t>Üçüncü seviye</a:t>
            </a:r>
          </a:p>
          <a:p>
            <a:pPr lvl="3"/>
            <a:r>
              <a:rPr lang="en-US"/>
              <a:t>Dördüncü seviye</a:t>
            </a:r>
          </a:p>
          <a:p>
            <a:pPr lvl="4"/>
            <a:r>
              <a:rPr lang="en-US"/>
              <a:t>Beşinci seviye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10/7/2024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Autofit/>
          </a:bodyPr>
          <a:lstStyle/>
          <a:p>
            <a:br>
              <a:rPr lang="en-US" sz="4800" b="1" u="sng" dirty="0"/>
            </a:br>
            <a:br>
              <a:rPr lang="en-US" sz="4800" b="1" u="sng" dirty="0"/>
            </a:br>
            <a:r>
              <a:rPr lang="en-US" sz="4800" b="1" u="sng" dirty="0"/>
              <a:t>İki Kez Ölç, Bir Kez Kes:</a:t>
            </a:r>
            <a:br>
              <a:rPr lang="en-US" sz="4800" b="1" u="sng" dirty="0"/>
            </a:br>
            <a:r>
              <a:rPr lang="en-US" sz="4800" b="1" u="sng" dirty="0"/>
              <a:t>Yukarı Akıntı Önkoşulları</a:t>
            </a:r>
          </a:p>
        </p:txBody>
      </p:sp>
    </p:spTree>
    <p:extLst>
      <p:ext uri="{BB962C8B-B14F-4D97-AF65-F5344CB8AC3E}">
        <p14:creationId xmlns:p14="http://schemas.microsoft.com/office/powerpoint/2010/main" val="33933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Önkoşulları Yerine Getirme Argümanı</a:t>
            </a:r>
            <a:br>
              <a:rPr lang="en-US" b="1" u="sng" dirty="0"/>
            </a:br>
            <a:r>
              <a:rPr lang="en-US" b="1" u="sng" dirty="0" err="1"/>
              <a:t>İnşa</a:t>
            </a:r>
            <a:r>
              <a:rPr lang="en-US" b="1" u="sng" dirty="0"/>
              <a:t> Öncesi</a:t>
            </a:r>
            <a:endParaRPr lang="en-US" u="sng" dirty="0"/>
          </a:p>
        </p:txBody>
      </p:sp>
      <p:sp>
        <p:nvSpPr>
          <p:cNvPr id="3" name="Content Placeholder 2"/>
          <p:cNvSpPr>
            <a:spLocks noGrp="1"/>
          </p:cNvSpPr>
          <p:nvPr>
            <p:ph idx="1"/>
          </p:nvPr>
        </p:nvSpPr>
        <p:spPr/>
        <p:txBody>
          <a:bodyPr>
            <a:normAutofit fontScale="85000" lnSpcReduction="20000"/>
          </a:bodyPr>
          <a:lstStyle/>
          <a:p>
            <a:pPr algn="just"/>
            <a:r>
              <a:rPr lang="en-US" b="1" i="1" dirty="0"/>
              <a:t>Mantığa başvurma</a:t>
            </a:r>
          </a:p>
          <a:p>
            <a:pPr lvl="1" algn="just"/>
            <a:r>
              <a:rPr lang="en-US" dirty="0"/>
              <a:t>Etkili programlamanın kilit fikirlerinden biri de hazırlığın önemli olduğudur. </a:t>
            </a:r>
          </a:p>
          <a:p>
            <a:pPr lvl="1" algn="just"/>
            <a:r>
              <a:rPr lang="en-US" dirty="0"/>
              <a:t>Büyük bir proje üzerinde çalışmaya başlamadan önce projeyi planlamanız mantıklıdır. </a:t>
            </a:r>
          </a:p>
          <a:p>
            <a:pPr lvl="1" algn="just"/>
            <a:r>
              <a:rPr lang="en-US" dirty="0"/>
              <a:t>Büyük projeler daha fazla planlama gerektirir; küçük projeler daha az planlama gerektirir.</a:t>
            </a:r>
          </a:p>
          <a:p>
            <a:pPr lvl="1" algn="just"/>
            <a:r>
              <a:rPr lang="en-US" dirty="0"/>
              <a:t>Yönetim açısından planlama, projenin ihtiyaç duyacağı zaman miktarını, insan sayısını ve bilgisayar sayısını belirlemek anlamına gelir. </a:t>
            </a:r>
          </a:p>
          <a:p>
            <a:pPr lvl="1" algn="just"/>
            <a:r>
              <a:rPr lang="en-US" dirty="0"/>
              <a:t>Teknik açıdan planlama, ne inşa etmek istediğinizi anlamak anlamına gelir, böylece yanlış şeyi inşa ederek para harcamazsınız.</a:t>
            </a:r>
          </a:p>
        </p:txBody>
      </p:sp>
    </p:spTree>
    <p:extLst>
      <p:ext uri="{BB962C8B-B14F-4D97-AF65-F5344CB8AC3E}">
        <p14:creationId xmlns:p14="http://schemas.microsoft.com/office/powerpoint/2010/main" val="44119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Önkoşulları Yerine Getirme Argümanı</a:t>
            </a:r>
            <a:br>
              <a:rPr lang="en-US" b="1" u="sng" dirty="0"/>
            </a:br>
            <a:r>
              <a:rPr lang="en-US" b="1" u="sng" dirty="0" err="1"/>
              <a:t>İnşa</a:t>
            </a:r>
            <a:r>
              <a:rPr lang="en-US" b="1" u="sng" dirty="0"/>
              <a:t> Öncesi</a:t>
            </a:r>
            <a:endParaRPr lang="en-US" u="sng" dirty="0"/>
          </a:p>
        </p:txBody>
      </p:sp>
      <p:sp>
        <p:nvSpPr>
          <p:cNvPr id="3" name="Content Placeholder 2"/>
          <p:cNvSpPr>
            <a:spLocks noGrp="1"/>
          </p:cNvSpPr>
          <p:nvPr>
            <p:ph idx="1"/>
          </p:nvPr>
        </p:nvSpPr>
        <p:spPr/>
        <p:txBody>
          <a:bodyPr>
            <a:normAutofit fontScale="85000" lnSpcReduction="10000"/>
          </a:bodyPr>
          <a:lstStyle/>
          <a:p>
            <a:pPr algn="just"/>
            <a:r>
              <a:rPr lang="en-US" b="1" i="1" dirty="0"/>
              <a:t>Analojiye Başvurmak</a:t>
            </a:r>
            <a:endParaRPr lang="en-US" dirty="0"/>
          </a:p>
          <a:p>
            <a:pPr lvl="1" algn="just"/>
            <a:r>
              <a:rPr lang="en-US" dirty="0"/>
              <a:t>Bir yazılım sistemi kurmak, insan ve para gerektiren diğer projeler gibidir. </a:t>
            </a:r>
          </a:p>
          <a:p>
            <a:pPr lvl="1" algn="just"/>
            <a:r>
              <a:rPr lang="en-US" dirty="0"/>
              <a:t>Eğer bir ev inşa ediyorsanız, çivi çakmaya başlamadan önce mimari çizimler ve planlar yaparsınız. </a:t>
            </a:r>
          </a:p>
          <a:p>
            <a:pPr lvl="1" algn="just"/>
            <a:r>
              <a:rPr lang="en-US" dirty="0"/>
              <a:t>Herhangi bir beton dökmeden önce planları gözden geçirecek ve onaylatacaksınız. </a:t>
            </a:r>
          </a:p>
          <a:p>
            <a:pPr lvl="1" algn="just"/>
            <a:r>
              <a:rPr lang="en-US" dirty="0"/>
              <a:t>Boş bir benzin deposuyla uzun bir yolculuğa çıkmazsınız. </a:t>
            </a:r>
          </a:p>
          <a:p>
            <a:pPr lvl="1" algn="just"/>
            <a:r>
              <a:rPr lang="en-US" dirty="0"/>
              <a:t>Ayakkabılarını çoraplarından önce giymezsin. </a:t>
            </a:r>
          </a:p>
          <a:p>
            <a:pPr lvl="1" algn="just"/>
            <a:r>
              <a:rPr lang="en-US" dirty="0"/>
              <a:t>Teknik bir plana sahip olmak yazılımda da aynı derecede önemlidir, yazılımda da işleri doğru sırada yapmanız gerekir.</a:t>
            </a:r>
          </a:p>
        </p:txBody>
      </p:sp>
    </p:spTree>
    <p:extLst>
      <p:ext uri="{BB962C8B-B14F-4D97-AF65-F5344CB8AC3E}">
        <p14:creationId xmlns:p14="http://schemas.microsoft.com/office/powerpoint/2010/main" val="4014929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Önkoşulları Yerine Getirme Argümanı</a:t>
            </a:r>
            <a:br>
              <a:rPr lang="en-US" b="1" u="sng" dirty="0"/>
            </a:br>
            <a:r>
              <a:rPr lang="en-US" b="1" u="sng" dirty="0" err="1"/>
              <a:t>İnşa</a:t>
            </a:r>
            <a:r>
              <a:rPr lang="en-US" b="1" u="sng" dirty="0"/>
              <a:t> Öncesi</a:t>
            </a:r>
            <a:endParaRPr lang="en-US" u="sng" dirty="0"/>
          </a:p>
        </p:txBody>
      </p:sp>
      <p:sp>
        <p:nvSpPr>
          <p:cNvPr id="3" name="Content Placeholder 2"/>
          <p:cNvSpPr>
            <a:spLocks noGrp="1"/>
          </p:cNvSpPr>
          <p:nvPr>
            <p:ph idx="1"/>
          </p:nvPr>
        </p:nvSpPr>
        <p:spPr/>
        <p:txBody>
          <a:bodyPr>
            <a:normAutofit fontScale="77500" lnSpcReduction="20000"/>
          </a:bodyPr>
          <a:lstStyle/>
          <a:p>
            <a:pPr algn="just"/>
            <a:r>
              <a:rPr lang="en-US" b="1" i="1" dirty="0"/>
              <a:t>Verilere itiraz edin</a:t>
            </a:r>
          </a:p>
          <a:p>
            <a:pPr lvl="1" algn="just"/>
            <a:r>
              <a:rPr lang="en-US" dirty="0"/>
              <a:t>Son 25 yılda yapılan çalışmalar, işleri ilk seferde doğru yapmanın işe yaradığını kesin olarak kanıtlamıştır.</a:t>
            </a:r>
          </a:p>
          <a:p>
            <a:pPr lvl="1" algn="just"/>
            <a:r>
              <a:rPr lang="en-US" dirty="0"/>
              <a:t>Gereksiz değişiklikler pahalıdır.</a:t>
            </a:r>
          </a:p>
          <a:p>
            <a:pPr lvl="1" algn="just"/>
            <a:r>
              <a:rPr lang="en-US" dirty="0"/>
              <a:t>Hewlett-Packard, IBM, Hughes Aircraft, TRW ve diğer kuruluşlardaki araştırmacılar, </a:t>
            </a:r>
            <a:r>
              <a:rPr lang="en-US" dirty="0" err="1"/>
              <a:t>inşa</a:t>
            </a:r>
            <a:r>
              <a:rPr lang="tr-TR" dirty="0"/>
              <a:t>n</a:t>
            </a:r>
            <a:r>
              <a:rPr lang="en-US" dirty="0"/>
              <a:t>ın başlangıcında bir hatanın temizlenmesinin, yeniden çalışmanın sürecin son kısmında, sistem testi sırasında veya piyasaya sürüldükten sonra yapılmasına göre 10 ila 100 kat daha ucuza yapılmasını sağladığını bulmuşlardır.</a:t>
            </a:r>
          </a:p>
          <a:p>
            <a:pPr lvl="1" algn="just"/>
            <a:r>
              <a:rPr lang="en-US" dirty="0"/>
              <a:t>Genel olarak ilke, bir hatayı ortaya çıktığı zamana mümkün olduğunca yakın bir zamanda bulmaktır. </a:t>
            </a:r>
          </a:p>
          <a:p>
            <a:pPr lvl="1" algn="just"/>
            <a:r>
              <a:rPr lang="en-US" dirty="0"/>
              <a:t>Kusur yazılım besin zincirinde ne kadar uzun süre kalırsa, zincirin ilerleyen halkalarında o kadar fazla hasara yol açar.</a:t>
            </a:r>
          </a:p>
        </p:txBody>
      </p:sp>
    </p:spTree>
    <p:extLst>
      <p:ext uri="{BB962C8B-B14F-4D97-AF65-F5344CB8AC3E}">
        <p14:creationId xmlns:p14="http://schemas.microsoft.com/office/powerpoint/2010/main" val="3056490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Hedef Yazılım Türleri</a:t>
            </a:r>
          </a:p>
        </p:txBody>
      </p:sp>
      <p:sp>
        <p:nvSpPr>
          <p:cNvPr id="3" name="Content Placeholder 2"/>
          <p:cNvSpPr>
            <a:spLocks noGrp="1"/>
          </p:cNvSpPr>
          <p:nvPr>
            <p:ph idx="1"/>
          </p:nvPr>
        </p:nvSpPr>
        <p:spPr/>
        <p:txBody>
          <a:bodyPr>
            <a:normAutofit/>
          </a:bodyPr>
          <a:lstStyle/>
          <a:p>
            <a:pPr algn="just"/>
            <a:r>
              <a:rPr lang="en-US" dirty="0"/>
              <a:t>Farklı türdeki yazılım projeleri, hazırlık ve yapım arasında farklı dengeler gerektirir. </a:t>
            </a:r>
          </a:p>
          <a:p>
            <a:pPr algn="just"/>
            <a:r>
              <a:rPr lang="en-US" dirty="0"/>
              <a:t>Her proje benzersizdir, ancak projeler genel geliştirme stillerine girme eğilimindedir. </a:t>
            </a:r>
          </a:p>
          <a:p>
            <a:pPr algn="just"/>
            <a:r>
              <a:rPr lang="en-US" dirty="0"/>
              <a:t>Tablo 3-2 (Ders kitabının 31,</a:t>
            </a:r>
            <a:r>
              <a:rPr lang="tr-TR" dirty="0"/>
              <a:t> </a:t>
            </a:r>
            <a:r>
              <a:rPr lang="en-US" dirty="0"/>
              <a:t>32. sayfaları) en yaygın üç proje türünü göstermekte ve her bir proje türü için tipik olarak en uygun olan uygulamaları listelemektedir.</a:t>
            </a:r>
          </a:p>
        </p:txBody>
      </p:sp>
    </p:spTree>
    <p:extLst>
      <p:ext uri="{BB962C8B-B14F-4D97-AF65-F5344CB8AC3E}">
        <p14:creationId xmlns:p14="http://schemas.microsoft.com/office/powerpoint/2010/main" val="3696507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quential">
            <a:extLst>
              <a:ext uri="{FF2B5EF4-FFF2-40B4-BE49-F238E27FC236}">
                <a16:creationId xmlns:a16="http://schemas.microsoft.com/office/drawing/2014/main" id="{6B6519AA-6919-4501-B2DB-C1C1E3E83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25857"/>
            <a:ext cx="6462924" cy="4808343"/>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D3EF31D9-1E19-4727-BB47-FE221028A46D}"/>
              </a:ext>
            </a:extLst>
          </p:cNvPr>
          <p:cNvSpPr txBox="1"/>
          <p:nvPr/>
        </p:nvSpPr>
        <p:spPr>
          <a:xfrm>
            <a:off x="381000" y="287974"/>
            <a:ext cx="8596524" cy="1477328"/>
          </a:xfrm>
          <a:prstGeom prst="rect">
            <a:avLst/>
          </a:prstGeom>
          <a:noFill/>
        </p:spPr>
        <p:txBody>
          <a:bodyPr wrap="square">
            <a:spAutoFit/>
          </a:bodyPr>
          <a:lstStyle/>
          <a:p>
            <a:r>
              <a:rPr lang="tr-TR" dirty="0" err="1"/>
              <a:t>Waterfall</a:t>
            </a:r>
            <a:r>
              <a:rPr lang="tr-TR" dirty="0"/>
              <a:t> veya V-Model gibi sıralı modeller, tasarım ve geliştirme faaliyeti gerçekleşmeden önce bir ürün için gereksinimlerin yoğun bir şekilde toplanması ve iyileştirilmesine dayanır. Bu modeller kullanılarak geliştirilen ürünlerin müşterilere sunulduğunda tamamlanmış olması amaçlanır. Yaklaşımın merkezinde, başlangıçta yakalanan gereksinimlere uyulmasıyla ürünün bu müşterilerin isteklerini yerine getireceği varsayımı vardır:</a:t>
            </a:r>
          </a:p>
        </p:txBody>
      </p:sp>
    </p:spTree>
    <p:extLst>
      <p:ext uri="{BB962C8B-B14F-4D97-AF65-F5344CB8AC3E}">
        <p14:creationId xmlns:p14="http://schemas.microsoft.com/office/powerpoint/2010/main" val="768668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A91C6368-FC19-4685-8ADB-DB88210D9ED6}"/>
              </a:ext>
            </a:extLst>
          </p:cNvPr>
          <p:cNvSpPr txBox="1"/>
          <p:nvPr/>
        </p:nvSpPr>
        <p:spPr>
          <a:xfrm>
            <a:off x="152400" y="228600"/>
            <a:ext cx="8839200" cy="1477328"/>
          </a:xfrm>
          <a:prstGeom prst="rect">
            <a:avLst/>
          </a:prstGeom>
          <a:noFill/>
        </p:spPr>
        <p:txBody>
          <a:bodyPr wrap="square">
            <a:spAutoFit/>
          </a:bodyPr>
          <a:lstStyle/>
          <a:p>
            <a:r>
              <a:rPr lang="tr-TR" dirty="0"/>
              <a:t>Bu, daha az karmaşık ürünler sunmaya vurgu yapan, genellikle ayarlamalar yapmadan önce müşteri tepkisini test eden yinelemeli çalışma yollarıyla çelişir. Teknikler, müşterilerden düzenli geri bildirim ve bu geri bildirimlere hızlı yanıt teşvik eder; fikirlerin iyileştirilmesi ve müşterilerin ne istediğini daha iyi yansıtan ürünler sunma amacıyla tasarım ve geliştirme faaliyetlerinin yeniden gözden geçirilmesi:</a:t>
            </a:r>
          </a:p>
        </p:txBody>
      </p:sp>
      <p:pic>
        <p:nvPicPr>
          <p:cNvPr id="2050" name="Picture 2">
            <a:extLst>
              <a:ext uri="{FF2B5EF4-FFF2-40B4-BE49-F238E27FC236}">
                <a16:creationId xmlns:a16="http://schemas.microsoft.com/office/drawing/2014/main" id="{F346CDB4-C948-4864-89E0-E36D3D51C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1876425"/>
            <a:ext cx="6724650"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20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Yinelemeli Yaklaşımların Ön Koşullar Üzerindeki Etkisi</a:t>
            </a:r>
          </a:p>
        </p:txBody>
      </p:sp>
      <p:sp>
        <p:nvSpPr>
          <p:cNvPr id="3" name="Content Placeholder 2"/>
          <p:cNvSpPr>
            <a:spLocks noGrp="1"/>
          </p:cNvSpPr>
          <p:nvPr>
            <p:ph idx="1"/>
          </p:nvPr>
        </p:nvSpPr>
        <p:spPr/>
        <p:txBody>
          <a:bodyPr>
            <a:normAutofit lnSpcReduction="10000"/>
          </a:bodyPr>
          <a:lstStyle/>
          <a:p>
            <a:pPr algn="just"/>
            <a:r>
              <a:rPr lang="en-US" dirty="0"/>
              <a:t>Bazı yazarlar, </a:t>
            </a:r>
            <a:r>
              <a:rPr lang="en-US" dirty="0" err="1"/>
              <a:t>yinelemeli</a:t>
            </a:r>
            <a:r>
              <a:rPr lang="en-US" dirty="0"/>
              <a:t> teknikler kullanan projelerin önkoşullara çok fazla odaklanmasına gerek olmadığını iddia etmişlerdir, ancak bu bakış açısı yanlış bilgilendirilmiştir. </a:t>
            </a:r>
          </a:p>
          <a:p>
            <a:pPr algn="just"/>
            <a:r>
              <a:rPr lang="en-US" dirty="0"/>
              <a:t>Yinelemeli yaklaşımlar, yetersiz yukarı akış çalışmasının etkisini azaltma eğilimindedir, ancak ortadan kaldırmazlar. </a:t>
            </a:r>
          </a:p>
          <a:p>
            <a:pPr algn="just"/>
            <a:r>
              <a:rPr lang="en-US" dirty="0"/>
              <a:t>Aşağıdaki şekillerde gösterilen örnekleri göz önünde bulundurun</a:t>
            </a:r>
          </a:p>
        </p:txBody>
      </p:sp>
    </p:spTree>
    <p:extLst>
      <p:ext uri="{BB962C8B-B14F-4D97-AF65-F5344CB8AC3E}">
        <p14:creationId xmlns:p14="http://schemas.microsoft.com/office/powerpoint/2010/main" val="4253614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Yinelemeli Yaklaşımların Ön Koşullar Üzerindeki Etkisi</a:t>
            </a:r>
            <a:endParaRPr lang="en-US" dirty="0"/>
          </a:p>
        </p:txBody>
      </p:sp>
      <p:pic>
        <p:nvPicPr>
          <p:cNvPr id="7" name="Resim 6">
            <a:extLst>
              <a:ext uri="{FF2B5EF4-FFF2-40B4-BE49-F238E27FC236}">
                <a16:creationId xmlns:a16="http://schemas.microsoft.com/office/drawing/2014/main" id="{C43EBF8A-C850-47E8-9938-5DE0FF4E741A}"/>
              </a:ext>
            </a:extLst>
          </p:cNvPr>
          <p:cNvPicPr>
            <a:picLocks noChangeAspect="1"/>
          </p:cNvPicPr>
          <p:nvPr/>
        </p:nvPicPr>
        <p:blipFill>
          <a:blip r:embed="rId2"/>
          <a:stretch>
            <a:fillRect/>
          </a:stretch>
        </p:blipFill>
        <p:spPr>
          <a:xfrm>
            <a:off x="823912" y="1905000"/>
            <a:ext cx="7496175" cy="4095750"/>
          </a:xfrm>
          <a:prstGeom prst="rect">
            <a:avLst/>
          </a:prstGeom>
        </p:spPr>
      </p:pic>
    </p:spTree>
    <p:extLst>
      <p:ext uri="{BB962C8B-B14F-4D97-AF65-F5344CB8AC3E}">
        <p14:creationId xmlns:p14="http://schemas.microsoft.com/office/powerpoint/2010/main" val="1156763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Yinelemeli Yaklaşımların Ön Koşullar Üzerindeki Etkisi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905000"/>
            <a:ext cx="7162800" cy="4191000"/>
          </a:xfrm>
        </p:spPr>
      </p:pic>
    </p:spTree>
    <p:extLst>
      <p:ext uri="{BB962C8B-B14F-4D97-AF65-F5344CB8AC3E}">
        <p14:creationId xmlns:p14="http://schemas.microsoft.com/office/powerpoint/2010/main" val="1685018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Yinelemeli ve Sıralı Yaklaşımlar Arasında Seçim Yapma</a:t>
            </a:r>
            <a:endParaRPr lang="en-US" u="sng" dirty="0"/>
          </a:p>
        </p:txBody>
      </p:sp>
      <p:sp>
        <p:nvSpPr>
          <p:cNvPr id="3" name="Content Placeholder 2"/>
          <p:cNvSpPr>
            <a:spLocks noGrp="1"/>
          </p:cNvSpPr>
          <p:nvPr>
            <p:ph idx="1"/>
          </p:nvPr>
        </p:nvSpPr>
        <p:spPr/>
        <p:txBody>
          <a:bodyPr>
            <a:normAutofit/>
          </a:bodyPr>
          <a:lstStyle/>
          <a:p>
            <a:pPr algn="just"/>
            <a:r>
              <a:rPr lang="en-US" dirty="0"/>
              <a:t>Sıralı yaklaşım şu durumlarda seçilebilir</a:t>
            </a:r>
          </a:p>
          <a:p>
            <a:pPr lvl="1" algn="just"/>
            <a:r>
              <a:rPr lang="en-US" dirty="0"/>
              <a:t>Gereksinimler oldukça istikrarlıdır.</a:t>
            </a:r>
          </a:p>
          <a:p>
            <a:pPr lvl="1" algn="just"/>
            <a:r>
              <a:rPr lang="en-US" dirty="0"/>
              <a:t>Tasarım basittir ve oldukça iyi anlaşılmıştır.</a:t>
            </a:r>
          </a:p>
          <a:p>
            <a:pPr lvl="1" algn="just"/>
            <a:r>
              <a:rPr lang="en-US" dirty="0"/>
              <a:t>Geliştirme ekibi uygulama alanına aşinadır.</a:t>
            </a:r>
          </a:p>
          <a:p>
            <a:pPr lvl="1" algn="just"/>
            <a:r>
              <a:rPr lang="en-US" dirty="0"/>
              <a:t>Proje çok az risk içermektedir.</a:t>
            </a:r>
          </a:p>
          <a:p>
            <a:pPr lvl="1" algn="just"/>
            <a:r>
              <a:rPr lang="en-US" dirty="0"/>
              <a:t>Uzun vadeli öngörülebilirlik önemlidir.</a:t>
            </a:r>
          </a:p>
          <a:p>
            <a:pPr lvl="1" algn="just"/>
            <a:r>
              <a:rPr lang="en-US" dirty="0"/>
              <a:t>Gereksinimleri, tasarımı ve kodu aşağı yönde değiştirmenin maliyeti muhtemelen yüksek olacaktır.</a:t>
            </a:r>
          </a:p>
        </p:txBody>
      </p:sp>
    </p:spTree>
    <p:extLst>
      <p:ext uri="{BB962C8B-B14F-4D97-AF65-F5344CB8AC3E}">
        <p14:creationId xmlns:p14="http://schemas.microsoft.com/office/powerpoint/2010/main" val="1345838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İçindekiler</a:t>
            </a:r>
          </a:p>
        </p:txBody>
      </p:sp>
      <p:sp>
        <p:nvSpPr>
          <p:cNvPr id="3" name="Content Placeholder 2"/>
          <p:cNvSpPr>
            <a:spLocks noGrp="1"/>
          </p:cNvSpPr>
          <p:nvPr>
            <p:ph idx="1"/>
          </p:nvPr>
        </p:nvSpPr>
        <p:spPr/>
        <p:txBody>
          <a:bodyPr/>
          <a:lstStyle/>
          <a:p>
            <a:pPr algn="just"/>
            <a:r>
              <a:rPr lang="en-US" dirty="0"/>
              <a:t>Ön Koşullar</a:t>
            </a:r>
          </a:p>
          <a:p>
            <a:pPr algn="just"/>
            <a:r>
              <a:rPr lang="en-US" dirty="0"/>
              <a:t>Ön Koşulların Önemi</a:t>
            </a:r>
          </a:p>
          <a:p>
            <a:pPr algn="just"/>
            <a:r>
              <a:rPr lang="en-US" dirty="0"/>
              <a:t>Hedef Yazılım Türü</a:t>
            </a:r>
          </a:p>
          <a:p>
            <a:pPr algn="just"/>
            <a:r>
              <a:rPr lang="en-US" dirty="0"/>
              <a:t>Problem Tanımlama Önkoşulu</a:t>
            </a:r>
          </a:p>
          <a:p>
            <a:pPr algn="just"/>
            <a:r>
              <a:rPr lang="en-US" dirty="0"/>
              <a:t>Gereklilikler Ön Koşul </a:t>
            </a:r>
          </a:p>
          <a:p>
            <a:pPr algn="just"/>
            <a:r>
              <a:rPr lang="en-US" dirty="0" err="1"/>
              <a:t>Mima</a:t>
            </a:r>
            <a:r>
              <a:rPr lang="tr-TR" dirty="0" err="1"/>
              <a:t>ri</a:t>
            </a:r>
            <a:r>
              <a:rPr lang="en-US" dirty="0"/>
              <a:t> </a:t>
            </a:r>
            <a:r>
              <a:rPr lang="en-US" dirty="0" err="1"/>
              <a:t>Önkoşul</a:t>
            </a:r>
            <a:endParaRPr lang="en-US" dirty="0"/>
          </a:p>
        </p:txBody>
      </p:sp>
    </p:spTree>
    <p:extLst>
      <p:ext uri="{BB962C8B-B14F-4D97-AF65-F5344CB8AC3E}">
        <p14:creationId xmlns:p14="http://schemas.microsoft.com/office/powerpoint/2010/main" val="3021036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Yinelemeli ve Sıralı Yaklaşımlar Arasında Seçim Yapma</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Aşağıdaki durumlarda daha yinelemeli bir yaklaşım seçebilirsiniz</a:t>
            </a:r>
          </a:p>
          <a:p>
            <a:pPr lvl="1" algn="just"/>
            <a:r>
              <a:rPr lang="en-US" dirty="0"/>
              <a:t>Gereksinimler iyi anlaşılmamıştır veya başka nedenlerden dolayı bunların istikrarsız olmasını beklersiniz.</a:t>
            </a:r>
          </a:p>
          <a:p>
            <a:pPr lvl="1" algn="just"/>
            <a:r>
              <a:rPr lang="en-US" dirty="0"/>
              <a:t>Tasarım karmaşık, zorlayıcı veya her ikisi birden.</a:t>
            </a:r>
          </a:p>
          <a:p>
            <a:pPr lvl="1" algn="just"/>
            <a:r>
              <a:rPr lang="en-US" dirty="0"/>
              <a:t>Geliştirme ekibi uygulamalar alanına aşina değil.</a:t>
            </a:r>
          </a:p>
          <a:p>
            <a:pPr lvl="1" algn="just"/>
            <a:r>
              <a:rPr lang="en-US" dirty="0"/>
              <a:t>Proje çok fazla risk içeriyor.</a:t>
            </a:r>
          </a:p>
          <a:p>
            <a:pPr lvl="1" algn="just"/>
            <a:r>
              <a:rPr lang="en-US" dirty="0"/>
              <a:t>Uzun vadeli öngörülebilirlik önemli değildir.</a:t>
            </a:r>
          </a:p>
          <a:p>
            <a:pPr lvl="1" algn="just"/>
            <a:r>
              <a:rPr lang="en-US" dirty="0"/>
              <a:t>Gereksinimleri, tasarımı ve kodu aşağı yönde değiştirmenin maliyeti muhtemelen düşük olacaktır.</a:t>
            </a:r>
          </a:p>
        </p:txBody>
      </p:sp>
    </p:spTree>
    <p:extLst>
      <p:ext uri="{BB962C8B-B14F-4D97-AF65-F5344CB8AC3E}">
        <p14:creationId xmlns:p14="http://schemas.microsoft.com/office/powerpoint/2010/main" val="230863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Problem tanımı önkoşulu</a:t>
            </a:r>
          </a:p>
        </p:txBody>
      </p:sp>
      <p:sp>
        <p:nvSpPr>
          <p:cNvPr id="3" name="Content Placeholder 2"/>
          <p:cNvSpPr>
            <a:spLocks noGrp="1"/>
          </p:cNvSpPr>
          <p:nvPr>
            <p:ph idx="1"/>
          </p:nvPr>
        </p:nvSpPr>
        <p:spPr/>
        <p:txBody>
          <a:bodyPr>
            <a:normAutofit fontScale="92500"/>
          </a:bodyPr>
          <a:lstStyle/>
          <a:p>
            <a:pPr algn="just"/>
            <a:r>
              <a:rPr lang="en-US" dirty="0" err="1"/>
              <a:t>İnşaa</a:t>
            </a:r>
            <a:r>
              <a:rPr lang="en-US" dirty="0"/>
              <a:t> başlamadan önce yerine getirmeniz gereken ilk ön koşul, sistemin çözmesi gereken sorunun net bir şekilde ifade edilmesidir, yani "sorun tanımı". </a:t>
            </a:r>
          </a:p>
          <a:p>
            <a:pPr algn="just"/>
            <a:r>
              <a:rPr lang="en-US" dirty="0"/>
              <a:t>Bu </a:t>
            </a:r>
            <a:r>
              <a:rPr lang="en-US" dirty="0" err="1"/>
              <a:t>kurs</a:t>
            </a:r>
            <a:r>
              <a:rPr lang="en-US" dirty="0"/>
              <a:t> </a:t>
            </a:r>
            <a:r>
              <a:rPr lang="en-US" dirty="0" err="1"/>
              <a:t>inşala</a:t>
            </a:r>
            <a:r>
              <a:rPr lang="en-US" dirty="0"/>
              <a:t> ilgili olduğu için, bu bölüm size bir problem tanımının nasıl yazılacağını anlatmıyor.</a:t>
            </a:r>
          </a:p>
          <a:p>
            <a:pPr algn="just"/>
            <a:r>
              <a:rPr lang="en-US" dirty="0"/>
              <a:t>Birinin yazılıp yazılmadığını ve </a:t>
            </a:r>
            <a:r>
              <a:rPr lang="en-US" dirty="0" err="1"/>
              <a:t>yazılanın</a:t>
            </a:r>
            <a:r>
              <a:rPr lang="en-US" dirty="0"/>
              <a:t> </a:t>
            </a:r>
            <a:r>
              <a:rPr lang="en-US" dirty="0" err="1"/>
              <a:t>inşa</a:t>
            </a:r>
            <a:r>
              <a:rPr lang="en-US" dirty="0"/>
              <a:t> için iyi bir temel oluşturup oluşturmayacağını nasıl anlayacağınızı anlatır.</a:t>
            </a:r>
          </a:p>
        </p:txBody>
      </p:sp>
    </p:spTree>
    <p:extLst>
      <p:ext uri="{BB962C8B-B14F-4D97-AF65-F5344CB8AC3E}">
        <p14:creationId xmlns:p14="http://schemas.microsoft.com/office/powerpoint/2010/main" val="3562245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Problem tanımı önkoşulu</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Bir sorun tanımı, olası çözümlere atıfta bulunmadan sorunun ne olduğunu tanımlar. </a:t>
            </a:r>
          </a:p>
          <a:p>
            <a:pPr algn="just"/>
            <a:r>
              <a:rPr lang="en-US" dirty="0"/>
              <a:t>Bu basit bir ifade, belki bir ya da iki sayfa ve bir sorun gibi görünmeli. </a:t>
            </a:r>
          </a:p>
          <a:p>
            <a:pPr algn="just"/>
            <a:r>
              <a:rPr lang="en-US" dirty="0"/>
              <a:t>"Nestle siparişlerine yetişemiyoruz" ifadesi kulağa bir sorun gibi geliyor ve iyi bir sorun tanımı. </a:t>
            </a:r>
          </a:p>
          <a:p>
            <a:pPr algn="just"/>
            <a:r>
              <a:rPr lang="en-US" dirty="0"/>
              <a:t>"Nestle siparişlerine yetişmek için otomatik veri giriş sistemimizi optimize etmemiz gerekiyor" ifadesi zayıf bir sorun tanımıdır. </a:t>
            </a:r>
          </a:p>
          <a:p>
            <a:pPr algn="just"/>
            <a:r>
              <a:rPr lang="en-US" dirty="0"/>
              <a:t>Kulağa bir sorun gibi gelmiyor; bir çözüm gibi geliyor.</a:t>
            </a:r>
          </a:p>
        </p:txBody>
      </p:sp>
    </p:spTree>
    <p:extLst>
      <p:ext uri="{BB962C8B-B14F-4D97-AF65-F5344CB8AC3E}">
        <p14:creationId xmlns:p14="http://schemas.microsoft.com/office/powerpoint/2010/main" val="3620745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Problem tanımı önkoşulu</a:t>
            </a:r>
            <a:endParaRPr lang="en-US" dirty="0"/>
          </a:p>
        </p:txBody>
      </p:sp>
      <p:sp>
        <p:nvSpPr>
          <p:cNvPr id="3" name="Content Placeholder 2"/>
          <p:cNvSpPr>
            <a:spLocks noGrp="1"/>
          </p:cNvSpPr>
          <p:nvPr>
            <p:ph idx="1"/>
          </p:nvPr>
        </p:nvSpPr>
        <p:spPr/>
        <p:txBody>
          <a:bodyPr/>
          <a:lstStyle/>
          <a:p>
            <a:pPr algn="just"/>
            <a:r>
              <a:rPr lang="en-US" dirty="0"/>
              <a:t>Sorun tanımı kullanıcı dilinde olmalı ve sorun bir kullanıcının bakış açısından tanımlanmalıdır. </a:t>
            </a:r>
          </a:p>
          <a:p>
            <a:pPr algn="just"/>
            <a:r>
              <a:rPr lang="en-US" dirty="0"/>
              <a:t>Genellikle teknik bilgisayar terimleriyle ifade edilmemelidir. </a:t>
            </a:r>
          </a:p>
          <a:p>
            <a:pPr algn="just"/>
            <a:r>
              <a:rPr lang="en-US" dirty="0"/>
              <a:t>En iyi çözüm bir bilgisayar programı olmayabilir (Örnek).</a:t>
            </a:r>
          </a:p>
        </p:txBody>
      </p:sp>
    </p:spTree>
    <p:extLst>
      <p:ext uri="{BB962C8B-B14F-4D97-AF65-F5344CB8AC3E}">
        <p14:creationId xmlns:p14="http://schemas.microsoft.com/office/powerpoint/2010/main" val="1183834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Problem tanımı önkoşulu</a:t>
            </a:r>
            <a:endParaRPr lang="en-US" dirty="0"/>
          </a:p>
        </p:txBody>
      </p:sp>
      <p:sp>
        <p:nvSpPr>
          <p:cNvPr id="3" name="Content Placeholder 2"/>
          <p:cNvSpPr>
            <a:spLocks noGrp="1"/>
          </p:cNvSpPr>
          <p:nvPr>
            <p:ph idx="1"/>
          </p:nvPr>
        </p:nvSpPr>
        <p:spPr/>
        <p:txBody>
          <a:bodyPr/>
          <a:lstStyle/>
          <a:p>
            <a:pPr algn="just"/>
            <a:r>
              <a:rPr lang="en-US" dirty="0"/>
              <a:t>Sorunu tanımlayamamanın cezası, yanlış sorunu çözmek için çok fazla zaman harcayabilmenizdir. </a:t>
            </a:r>
          </a:p>
          <a:p>
            <a:pPr algn="just"/>
            <a:r>
              <a:rPr lang="en-US" dirty="0"/>
              <a:t>Bu çift namlulu bir cezadır çünkü aynı zamanda doğru sorunu da çözmezsiniz.</a:t>
            </a:r>
          </a:p>
        </p:txBody>
      </p:sp>
    </p:spTree>
    <p:extLst>
      <p:ext uri="{BB962C8B-B14F-4D97-AF65-F5344CB8AC3E}">
        <p14:creationId xmlns:p14="http://schemas.microsoft.com/office/powerpoint/2010/main" val="2888117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Gereksinimler ön koşul</a:t>
            </a:r>
          </a:p>
        </p:txBody>
      </p:sp>
      <p:sp>
        <p:nvSpPr>
          <p:cNvPr id="3" name="Content Placeholder 2"/>
          <p:cNvSpPr>
            <a:spLocks noGrp="1"/>
          </p:cNvSpPr>
          <p:nvPr>
            <p:ph idx="1"/>
          </p:nvPr>
        </p:nvSpPr>
        <p:spPr/>
        <p:txBody>
          <a:bodyPr/>
          <a:lstStyle/>
          <a:p>
            <a:pPr algn="just"/>
            <a:r>
              <a:rPr lang="en-US" dirty="0"/>
              <a:t>Gereksinimler, bir yazılım sisteminin ne yapması gerektiğini ayrıntılı olarak tanımlar ve bir çözüme doğru atılan ilk adımdır. </a:t>
            </a:r>
          </a:p>
          <a:p>
            <a:pPr algn="just"/>
            <a:r>
              <a:rPr lang="en-US" dirty="0"/>
              <a:t>Gereksinim faaliyeti "gereksinim geliştirme" veya "gereksinim belirleme" olarak da bilinir.</a:t>
            </a:r>
          </a:p>
        </p:txBody>
      </p:sp>
    </p:spTree>
    <p:extLst>
      <p:ext uri="{BB962C8B-B14F-4D97-AF65-F5344CB8AC3E}">
        <p14:creationId xmlns:p14="http://schemas.microsoft.com/office/powerpoint/2010/main" val="505613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Gereksinimler ön koşul</a:t>
            </a:r>
            <a:endParaRPr lang="en-US" sz="4000" dirty="0"/>
          </a:p>
        </p:txBody>
      </p:sp>
      <p:sp>
        <p:nvSpPr>
          <p:cNvPr id="3" name="Content Placeholder 2"/>
          <p:cNvSpPr>
            <a:spLocks noGrp="1"/>
          </p:cNvSpPr>
          <p:nvPr>
            <p:ph idx="1"/>
          </p:nvPr>
        </p:nvSpPr>
        <p:spPr/>
        <p:txBody>
          <a:bodyPr>
            <a:normAutofit lnSpcReduction="10000"/>
          </a:bodyPr>
          <a:lstStyle/>
          <a:p>
            <a:pPr algn="just"/>
            <a:r>
              <a:rPr lang="en-US" dirty="0"/>
              <a:t>Açık bir gereksinim seti çeşitli nedenlerden dolayı önemlidir.</a:t>
            </a:r>
          </a:p>
          <a:p>
            <a:pPr lvl="1" algn="just"/>
            <a:r>
              <a:rPr lang="en-US" dirty="0"/>
              <a:t>Açık gereksinimler, sistemin işlevselliğini programcıdan ziyade kullanıcının yönlendirmesini sağlamaya yardımcı olur.</a:t>
            </a:r>
          </a:p>
          <a:p>
            <a:pPr lvl="1" algn="just"/>
            <a:r>
              <a:rPr lang="en-US" dirty="0"/>
              <a:t>Açık gereklilikler de tartışmaların önlenmesine yardımcı olur.</a:t>
            </a:r>
          </a:p>
          <a:p>
            <a:pPr lvl="1" algn="just"/>
            <a:r>
              <a:rPr lang="en-US" dirty="0"/>
              <a:t>Gereksinimlere dikkat etmek, geliştirme başladıktan sonra bir sistemde yapılacak değişiklikleri en aza indirmeye yardımcı olur.</a:t>
            </a:r>
          </a:p>
        </p:txBody>
      </p:sp>
    </p:spTree>
    <p:extLst>
      <p:ext uri="{BB962C8B-B14F-4D97-AF65-F5344CB8AC3E}">
        <p14:creationId xmlns:p14="http://schemas.microsoft.com/office/powerpoint/2010/main" val="3444254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Gereksinimler ön koşul</a:t>
            </a:r>
            <a:br>
              <a:rPr lang="en-US" b="1" u="sng" dirty="0"/>
            </a:br>
            <a:r>
              <a:rPr lang="en-US" sz="4000" b="1" u="sng" dirty="0"/>
              <a:t>(İstikrarlı Gereksinimler Efsanesi)</a:t>
            </a:r>
            <a:endParaRPr lang="en-US" sz="4000" dirty="0"/>
          </a:p>
        </p:txBody>
      </p:sp>
      <p:sp>
        <p:nvSpPr>
          <p:cNvPr id="3" name="Content Placeholder 2"/>
          <p:cNvSpPr>
            <a:spLocks noGrp="1"/>
          </p:cNvSpPr>
          <p:nvPr>
            <p:ph idx="1"/>
          </p:nvPr>
        </p:nvSpPr>
        <p:spPr/>
        <p:txBody>
          <a:bodyPr>
            <a:normAutofit fontScale="92500" lnSpcReduction="10000"/>
          </a:bodyPr>
          <a:lstStyle/>
          <a:p>
            <a:pPr algn="just"/>
            <a:r>
              <a:rPr lang="en-US" dirty="0"/>
              <a:t>Kararlı gereksinimler, yazılım geliştirmenin kutsal kâsesidir. </a:t>
            </a:r>
          </a:p>
          <a:p>
            <a:pPr algn="just"/>
            <a:r>
              <a:rPr lang="en-US" dirty="0"/>
              <a:t>İstikrarlı gereksinimlerle, bir proje mimariden tasarıma, kodlamaya ve teste düzenli, öngörülebilir ve sakin bir şekilde ilerleyebilir. </a:t>
            </a:r>
          </a:p>
          <a:p>
            <a:pPr algn="just"/>
            <a:r>
              <a:rPr lang="en-US" dirty="0"/>
              <a:t>Öngörülebilir giderleriniz olur ve hata ayıklamayı bitirene kadar kullanıcınızın aklına gelmediği için bir özelliğin uygulanmasının 100 kat daha pahalıya mal olması konusunda endişelenmenize gerek kalmaz.</a:t>
            </a:r>
          </a:p>
        </p:txBody>
      </p:sp>
    </p:spTree>
    <p:extLst>
      <p:ext uri="{BB962C8B-B14F-4D97-AF65-F5344CB8AC3E}">
        <p14:creationId xmlns:p14="http://schemas.microsoft.com/office/powerpoint/2010/main" val="3055413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Gereksinimler ön koşul</a:t>
            </a:r>
            <a:br>
              <a:rPr lang="en-US" b="1" u="sng" dirty="0"/>
            </a:br>
            <a:r>
              <a:rPr lang="en-US" b="1" u="sng" dirty="0"/>
              <a:t>(İstikrarlı Gereksinimler Efsanesi)</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Müşteriniz bir gereksinim belgesini kabul ettikten sonra herhangi bir değişikliğe gerek kalmayacağını ummak sorun değildir. </a:t>
            </a:r>
          </a:p>
          <a:p>
            <a:pPr algn="just"/>
            <a:r>
              <a:rPr lang="en-US" dirty="0"/>
              <a:t>Ancak tipik bir projede müşteri, kod yazılmadan önce neye ihtiyaç duyulduğunu güvenilir bir şekilde tanımlayamaz. </a:t>
            </a:r>
          </a:p>
          <a:p>
            <a:pPr algn="just"/>
            <a:r>
              <a:rPr lang="en-US" dirty="0"/>
              <a:t>Sorun, müşterilerin daha düşük bir yaşam formu olması değil.</a:t>
            </a:r>
          </a:p>
          <a:p>
            <a:pPr algn="just"/>
            <a:r>
              <a:rPr lang="en-US" dirty="0"/>
              <a:t>Siz projeyle ne kadar çok çalışırsanız onu o kadar iyi anlarsınız, onlar da projeyle ne kadar çok çalışırlarsa onu o kadar iyi anlarlar. </a:t>
            </a:r>
          </a:p>
          <a:p>
            <a:pPr algn="just"/>
            <a:r>
              <a:rPr lang="en-US" dirty="0"/>
              <a:t>Geliştirme süreci, müşterilerin kendi ihtiyaçlarını daha iyi anlamalarına yardımcı olur ve bu, gereksinim değişikliklerinin önemli bir kaynağıdır.</a:t>
            </a:r>
          </a:p>
          <a:p>
            <a:r>
              <a:rPr lang="en-US" dirty="0"/>
              <a:t>Gereksinimleri katı bir şekilde takip etme planı aslında müşterinize yanıt vermeme planıdır.</a:t>
            </a:r>
          </a:p>
        </p:txBody>
      </p:sp>
    </p:spTree>
    <p:extLst>
      <p:ext uri="{BB962C8B-B14F-4D97-AF65-F5344CB8AC3E}">
        <p14:creationId xmlns:p14="http://schemas.microsoft.com/office/powerpoint/2010/main" val="4283230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Gereksinimler ön koşul</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err="1"/>
              <a:t>İşte</a:t>
            </a:r>
            <a:r>
              <a:rPr lang="en-US" dirty="0"/>
              <a:t> </a:t>
            </a:r>
            <a:r>
              <a:rPr lang="en-US" dirty="0" err="1"/>
              <a:t>inşa</a:t>
            </a:r>
            <a:r>
              <a:rPr lang="en-US" dirty="0"/>
              <a:t> sırasında değişen gereksinimlerden en iyi şekilde yararlanmak için yapabileceğiniz birkaç şey:</a:t>
            </a:r>
          </a:p>
          <a:p>
            <a:pPr lvl="1" algn="just"/>
            <a:r>
              <a:rPr lang="en-US" dirty="0"/>
              <a:t>Gereksinimlerinizin kalitesini değerlendirmek için gereksinimler kontrol listesini (Sf#42,43) kullanın.</a:t>
            </a:r>
          </a:p>
          <a:p>
            <a:pPr lvl="1" algn="just"/>
            <a:r>
              <a:rPr lang="en-US" dirty="0"/>
              <a:t>Herkesin gereksinim değişikliklerinin maliyetini bildiğinden emin olun.</a:t>
            </a:r>
          </a:p>
          <a:p>
            <a:pPr lvl="1" algn="just"/>
            <a:r>
              <a:rPr lang="en-US" dirty="0"/>
              <a:t>Bir değişiklik kontrol prosedürü oluşturun.</a:t>
            </a:r>
          </a:p>
          <a:p>
            <a:pPr lvl="1" algn="just"/>
            <a:r>
              <a:rPr lang="en-US" dirty="0" err="1"/>
              <a:t>Değişikliklere</a:t>
            </a:r>
            <a:r>
              <a:rPr lang="en-US" dirty="0"/>
              <a:t> </a:t>
            </a:r>
            <a:r>
              <a:rPr lang="en-US" dirty="0" err="1"/>
              <a:t>uyum</a:t>
            </a:r>
            <a:r>
              <a:rPr lang="en-US" dirty="0"/>
              <a:t> </a:t>
            </a:r>
            <a:r>
              <a:rPr lang="en-US" dirty="0" err="1"/>
              <a:t>sağlayan</a:t>
            </a:r>
            <a:r>
              <a:rPr lang="en-US" dirty="0"/>
              <a:t> geliştirme yaklaşımları kullanın</a:t>
            </a:r>
          </a:p>
          <a:p>
            <a:pPr lvl="1" algn="just"/>
            <a:r>
              <a:rPr lang="en-US" dirty="0"/>
              <a:t>Proje için iş durumunu göz önünde bulundurun</a:t>
            </a:r>
          </a:p>
        </p:txBody>
      </p:sp>
    </p:spTree>
    <p:extLst>
      <p:ext uri="{BB962C8B-B14F-4D97-AF65-F5344CB8AC3E}">
        <p14:creationId xmlns:p14="http://schemas.microsoft.com/office/powerpoint/2010/main" val="53135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Ön Koşul</a:t>
            </a:r>
          </a:p>
        </p:txBody>
      </p:sp>
      <p:sp>
        <p:nvSpPr>
          <p:cNvPr id="3" name="Content Placeholder 2"/>
          <p:cNvSpPr>
            <a:spLocks noGrp="1"/>
          </p:cNvSpPr>
          <p:nvPr>
            <p:ph idx="1"/>
          </p:nvPr>
        </p:nvSpPr>
        <p:spPr/>
        <p:txBody>
          <a:bodyPr>
            <a:normAutofit/>
          </a:bodyPr>
          <a:lstStyle/>
          <a:p>
            <a:pPr algn="just"/>
            <a:r>
              <a:rPr lang="en-US" b="1" i="1" dirty="0"/>
              <a:t>"Başka bir şeyin gerçekleşmesi veya var olması </a:t>
            </a:r>
            <a:r>
              <a:rPr lang="en-US" b="1" i="1" dirty="0" err="1"/>
              <a:t>için</a:t>
            </a:r>
            <a:r>
              <a:rPr lang="en-US" b="1" i="1" dirty="0"/>
              <a:t> </a:t>
            </a:r>
            <a:r>
              <a:rPr lang="en-US" b="1" i="1" dirty="0" err="1"/>
              <a:t>ön</a:t>
            </a:r>
            <a:r>
              <a:rPr lang="tr-TR" b="1" i="1" dirty="0" err="1"/>
              <a:t>cesinden</a:t>
            </a:r>
            <a:r>
              <a:rPr lang="tr-TR" b="1" i="1" dirty="0"/>
              <a:t> sağlanması</a:t>
            </a:r>
            <a:r>
              <a:rPr lang="en-US" b="1" i="1" dirty="0"/>
              <a:t> gerekli olan </a:t>
            </a:r>
            <a:r>
              <a:rPr lang="en-US" b="1" i="1" dirty="0" err="1"/>
              <a:t>şey</a:t>
            </a:r>
            <a:r>
              <a:rPr lang="en-US" b="1" i="1" dirty="0"/>
              <a:t>".</a:t>
            </a:r>
            <a:r>
              <a:rPr lang="tr-TR" b="1" i="1" dirty="0"/>
              <a:t> </a:t>
            </a:r>
          </a:p>
          <a:p>
            <a:pPr algn="just"/>
            <a:r>
              <a:rPr lang="en-US" b="1" i="1" dirty="0"/>
              <a:t>"Bir şey diğerinin ön koşuluysa, diğerinden önce gerçekleşmeli veya var olmalıdır".</a:t>
            </a:r>
          </a:p>
        </p:txBody>
      </p:sp>
    </p:spTree>
    <p:extLst>
      <p:ext uri="{BB962C8B-B14F-4D97-AF65-F5344CB8AC3E}">
        <p14:creationId xmlns:p14="http://schemas.microsoft.com/office/powerpoint/2010/main" val="3322993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Mimarlık Önkoşulu</a:t>
            </a:r>
          </a:p>
        </p:txBody>
      </p:sp>
      <p:sp>
        <p:nvSpPr>
          <p:cNvPr id="3" name="Content Placeholder 2"/>
          <p:cNvSpPr>
            <a:spLocks noGrp="1"/>
          </p:cNvSpPr>
          <p:nvPr>
            <p:ph idx="1"/>
          </p:nvPr>
        </p:nvSpPr>
        <p:spPr/>
        <p:txBody>
          <a:bodyPr>
            <a:normAutofit/>
          </a:bodyPr>
          <a:lstStyle/>
          <a:p>
            <a:pPr algn="just"/>
            <a:r>
              <a:rPr lang="en-US" dirty="0"/>
              <a:t>Yazılım mimarisi, yazılım tasarımının üst düzey kısmıdır.</a:t>
            </a:r>
          </a:p>
          <a:p>
            <a:pPr algn="just"/>
            <a:r>
              <a:rPr lang="en-US" dirty="0"/>
              <a:t>Tipik olarak mimari, "mimari spesifikasyon" veya "üst düzey tasarım" olarak adlandırılan tek bir belgede tanımlanır.</a:t>
            </a:r>
          </a:p>
          <a:p>
            <a:pPr algn="just"/>
            <a:r>
              <a:rPr lang="en-US" dirty="0"/>
              <a:t>Mimarinin kalitesi, sistemin kavramsal bütünlüğünü belirler. </a:t>
            </a:r>
          </a:p>
          <a:p>
            <a:pPr algn="just"/>
            <a:r>
              <a:rPr lang="en-US" dirty="0"/>
              <a:t>Bu da sistemin nihai kalitesini belirler.</a:t>
            </a:r>
          </a:p>
        </p:txBody>
      </p:sp>
    </p:spTree>
    <p:extLst>
      <p:ext uri="{BB962C8B-B14F-4D97-AF65-F5344CB8AC3E}">
        <p14:creationId xmlns:p14="http://schemas.microsoft.com/office/powerpoint/2010/main" val="1067507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Mimarlık Önkoşulu</a:t>
            </a:r>
            <a:endParaRPr lang="en-US" dirty="0"/>
          </a:p>
        </p:txBody>
      </p:sp>
      <p:sp>
        <p:nvSpPr>
          <p:cNvPr id="3" name="Content Placeholder 2"/>
          <p:cNvSpPr>
            <a:spLocks noGrp="1"/>
          </p:cNvSpPr>
          <p:nvPr>
            <p:ph idx="1"/>
          </p:nvPr>
        </p:nvSpPr>
        <p:spPr/>
        <p:txBody>
          <a:bodyPr>
            <a:normAutofit/>
          </a:bodyPr>
          <a:lstStyle/>
          <a:p>
            <a:pPr algn="just"/>
            <a:r>
              <a:rPr lang="en-US" dirty="0"/>
              <a:t>İyi düşünülmüş bir mimari, birden fazla geliştiricinin veya birden fazla geliştirme ekibinin bağımsız olarak çalışabilmesi için işi bölümlere ayırır.</a:t>
            </a:r>
          </a:p>
          <a:p>
            <a:pPr algn="just"/>
            <a:r>
              <a:rPr lang="en-US" dirty="0"/>
              <a:t>İyi mimari, </a:t>
            </a:r>
            <a:r>
              <a:rPr lang="en-US" dirty="0" err="1"/>
              <a:t>inşaı</a:t>
            </a:r>
            <a:r>
              <a:rPr lang="en-US" dirty="0"/>
              <a:t> kolaylaştırır.</a:t>
            </a:r>
          </a:p>
          <a:p>
            <a:pPr algn="just"/>
            <a:r>
              <a:rPr lang="en-US" dirty="0"/>
              <a:t>Kötü mimari, </a:t>
            </a:r>
            <a:r>
              <a:rPr lang="en-US" dirty="0" err="1"/>
              <a:t>inşaı</a:t>
            </a:r>
            <a:r>
              <a:rPr lang="en-US" dirty="0"/>
              <a:t> neredeyse imkansız hale getirir.</a:t>
            </a:r>
          </a:p>
        </p:txBody>
      </p:sp>
    </p:spTree>
    <p:extLst>
      <p:ext uri="{BB962C8B-B14F-4D97-AF65-F5344CB8AC3E}">
        <p14:creationId xmlns:p14="http://schemas.microsoft.com/office/powerpoint/2010/main" val="1815279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Mimarlık Önkoşulu</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Mimari </a:t>
            </a:r>
            <a:r>
              <a:rPr lang="en-US" dirty="0" err="1"/>
              <a:t>değişikliklerin</a:t>
            </a:r>
            <a:r>
              <a:rPr lang="en-US" dirty="0"/>
              <a:t> </a:t>
            </a:r>
            <a:r>
              <a:rPr lang="en-US" dirty="0" err="1"/>
              <a:t>inşa</a:t>
            </a:r>
            <a:r>
              <a:rPr lang="en-US" dirty="0"/>
              <a:t> sırasında veya daha sonra yapılması pahalıdır. </a:t>
            </a:r>
          </a:p>
          <a:p>
            <a:pPr algn="just"/>
            <a:r>
              <a:rPr lang="en-US" dirty="0"/>
              <a:t>Yazılım mimarisindeki bir hatayı düzeltmek için gereken süre, bir kodlama hatasını düzeltmek için gerekenden daha fazladır. </a:t>
            </a:r>
          </a:p>
          <a:p>
            <a:pPr algn="just"/>
            <a:r>
              <a:rPr lang="en-US" dirty="0"/>
              <a:t>Mimari değişiklikler, küçük görünen değişikliklerin geniş kapsamlı olabilmesi açısından gereksinim değişiklikleri gibidir. </a:t>
            </a:r>
          </a:p>
          <a:p>
            <a:pPr algn="just"/>
            <a:r>
              <a:rPr lang="en-US" dirty="0"/>
              <a:t>Mimari değişiklikler ister hataları düzeltme ihtiyacından ister iyileştirme yapma ihtiyacından kaynaklansın, değişiklikleri ne kadar erken belirleyebilirseniz o kadar iyi olur.</a:t>
            </a:r>
          </a:p>
        </p:txBody>
      </p:sp>
    </p:spTree>
    <p:extLst>
      <p:ext uri="{BB962C8B-B14F-4D97-AF65-F5344CB8AC3E}">
        <p14:creationId xmlns:p14="http://schemas.microsoft.com/office/powerpoint/2010/main" val="990382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Mimarlık Önkoşulu</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İyi bir sistem mimarisinin birçok tipik mimari bileşeni vardır (ayrıntılar kitaptan)</a:t>
            </a:r>
          </a:p>
          <a:p>
            <a:pPr lvl="1" algn="just"/>
            <a:r>
              <a:rPr lang="en-US" dirty="0"/>
              <a:t>Program organizasyonu</a:t>
            </a:r>
          </a:p>
          <a:p>
            <a:pPr lvl="1" algn="just"/>
            <a:r>
              <a:rPr lang="en-US" dirty="0"/>
              <a:t>Ana sınıflar</a:t>
            </a:r>
          </a:p>
          <a:p>
            <a:pPr lvl="1" algn="just"/>
            <a:r>
              <a:rPr lang="en-US" dirty="0"/>
              <a:t>Kullanıcı arayüzü tasarımı</a:t>
            </a:r>
          </a:p>
          <a:p>
            <a:pPr lvl="1" algn="just"/>
            <a:r>
              <a:rPr lang="en-US" dirty="0"/>
              <a:t>Kaynak yönetimi</a:t>
            </a:r>
          </a:p>
          <a:p>
            <a:pPr lvl="1" algn="just"/>
            <a:r>
              <a:rPr lang="en-US" dirty="0"/>
              <a:t>Güvenlik</a:t>
            </a:r>
          </a:p>
          <a:p>
            <a:pPr lvl="1" algn="just"/>
            <a:r>
              <a:rPr lang="en-US" dirty="0"/>
              <a:t>Performans</a:t>
            </a:r>
          </a:p>
          <a:p>
            <a:pPr lvl="1" algn="just"/>
            <a:r>
              <a:rPr lang="en-US" dirty="0"/>
              <a:t>Ölçeklenebilirlik</a:t>
            </a:r>
          </a:p>
          <a:p>
            <a:pPr lvl="1" algn="just"/>
            <a:r>
              <a:rPr lang="en-US" dirty="0"/>
              <a:t>Giriş/çıkış</a:t>
            </a:r>
          </a:p>
          <a:p>
            <a:pPr lvl="1" algn="just"/>
            <a:r>
              <a:rPr lang="en-US" dirty="0"/>
              <a:t>Hata işleme</a:t>
            </a:r>
          </a:p>
          <a:p>
            <a:pPr lvl="1" algn="just"/>
            <a:r>
              <a:rPr lang="en-US" dirty="0"/>
              <a:t>Hata toleransı</a:t>
            </a:r>
          </a:p>
          <a:p>
            <a:pPr lvl="1" algn="just"/>
            <a:r>
              <a:rPr lang="en-US" dirty="0"/>
              <a:t>Satın alma </a:t>
            </a:r>
            <a:r>
              <a:rPr lang="en-US" dirty="0" err="1"/>
              <a:t>ve </a:t>
            </a:r>
            <a:r>
              <a:rPr lang="en-US" dirty="0"/>
              <a:t>inşa etme kararları</a:t>
            </a:r>
          </a:p>
          <a:p>
            <a:pPr lvl="1" algn="just"/>
            <a:r>
              <a:rPr lang="en-US" dirty="0"/>
              <a:t>Yeniden kullanım kararları</a:t>
            </a:r>
          </a:p>
          <a:p>
            <a:pPr lvl="1" algn="just"/>
            <a:endParaRPr lang="en-US" dirty="0"/>
          </a:p>
        </p:txBody>
      </p:sp>
    </p:spTree>
    <p:extLst>
      <p:ext uri="{BB962C8B-B14F-4D97-AF65-F5344CB8AC3E}">
        <p14:creationId xmlns:p14="http://schemas.microsoft.com/office/powerpoint/2010/main" val="379499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Mimarlık Önkoşulu</a:t>
            </a:r>
            <a:endParaRPr lang="en-US" dirty="0"/>
          </a:p>
        </p:txBody>
      </p:sp>
      <p:sp>
        <p:nvSpPr>
          <p:cNvPr id="3" name="Content Placeholder 2"/>
          <p:cNvSpPr>
            <a:spLocks noGrp="1"/>
          </p:cNvSpPr>
          <p:nvPr>
            <p:ph idx="1"/>
          </p:nvPr>
        </p:nvSpPr>
        <p:spPr/>
        <p:txBody>
          <a:bodyPr/>
          <a:lstStyle/>
          <a:p>
            <a:pPr algn="just"/>
            <a:r>
              <a:rPr lang="en-US" dirty="0"/>
              <a:t>Mimari kontrol listesi:</a:t>
            </a:r>
          </a:p>
          <a:p>
            <a:pPr lvl="1" algn="just"/>
            <a:r>
              <a:rPr lang="en-US" dirty="0"/>
              <a:t>İyi bir mimarinin ele alması gereken konuların bir listesi sf. # Ders kitabının </a:t>
            </a:r>
            <a:r>
              <a:rPr lang="en-US"/>
              <a:t>54,55</a:t>
            </a:r>
            <a:r>
              <a:rPr lang="en-US" dirty="0"/>
              <a:t>. sayfalarında yer almaktadır.</a:t>
            </a:r>
          </a:p>
        </p:txBody>
      </p:sp>
    </p:spTree>
    <p:extLst>
      <p:ext uri="{BB962C8B-B14F-4D97-AF65-F5344CB8AC3E}">
        <p14:creationId xmlns:p14="http://schemas.microsoft.com/office/powerpoint/2010/main" val="2528804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F7C809-65EF-4AC4-A14A-52EC3115BC72}"/>
              </a:ext>
            </a:extLst>
          </p:cNvPr>
          <p:cNvSpPr>
            <a:spLocks noGrp="1"/>
          </p:cNvSpPr>
          <p:nvPr>
            <p:ph type="title"/>
          </p:nvPr>
        </p:nvSpPr>
        <p:spPr/>
        <p:txBody>
          <a:bodyPr>
            <a:normAutofit/>
          </a:bodyPr>
          <a:lstStyle/>
          <a:p>
            <a:r>
              <a:rPr lang="tr-TR" dirty="0"/>
              <a:t>Kontrol Listesi: Gereksinimler</a:t>
            </a:r>
          </a:p>
        </p:txBody>
      </p:sp>
      <p:sp>
        <p:nvSpPr>
          <p:cNvPr id="3" name="İçerik Yer Tutucusu 2">
            <a:extLst>
              <a:ext uri="{FF2B5EF4-FFF2-40B4-BE49-F238E27FC236}">
                <a16:creationId xmlns:a16="http://schemas.microsoft.com/office/drawing/2014/main" id="{610CD3EE-6055-40E6-A1D1-FBA6CA2D69CF}"/>
              </a:ext>
            </a:extLst>
          </p:cNvPr>
          <p:cNvSpPr>
            <a:spLocks noGrp="1"/>
          </p:cNvSpPr>
          <p:nvPr>
            <p:ph idx="1"/>
          </p:nvPr>
        </p:nvSpPr>
        <p:spPr/>
        <p:txBody>
          <a:bodyPr>
            <a:normAutofit fontScale="70000" lnSpcReduction="20000"/>
          </a:bodyPr>
          <a:lstStyle/>
          <a:p>
            <a:pPr marL="0" indent="0">
              <a:buNone/>
            </a:pPr>
            <a:r>
              <a:rPr lang="tr-TR" dirty="0"/>
              <a:t>Kontrol Listesi: Gereksinimler</a:t>
            </a:r>
          </a:p>
          <a:p>
            <a:pPr marL="0" indent="0">
              <a:buNone/>
            </a:pPr>
            <a:r>
              <a:rPr lang="tr-TR" dirty="0"/>
              <a:t>Gereksinimler kontrol listesi, projenizin gereksinimleri hakkında kendinize sormanız gereken soruların bir listesini içerir. Bu  liste size iyi gereksinim geliştirmenin nasıl yapılacağını söylemez. Listeyi, üzerinde durduğunuz zeminin ne kadar sağlam olduğunu belirlemek için inşaat zamanında bir kontrol olarak kullanın.</a:t>
            </a:r>
          </a:p>
          <a:p>
            <a:pPr marL="0" indent="0">
              <a:buNone/>
            </a:pPr>
            <a:r>
              <a:rPr lang="tr-TR" dirty="0"/>
              <a:t>Kontrol listesi sorularının hepsi projenize uygulanmayacaktır. Küçük çaplı bir proje üzerinde çalışıyorsanız, düşünmenize bile gerek olmayan bazı sorular bulacaksınız. Düşünmeniz gereken ancak resmi olarak cevaplamanız gerekmeyen bazı sorular bulacaksınız.</a:t>
            </a:r>
          </a:p>
          <a:p>
            <a:pPr marL="0" indent="0">
              <a:buNone/>
            </a:pPr>
            <a:r>
              <a:rPr lang="tr-TR" dirty="0"/>
              <a:t>Ancak büyük ve resmi bir proje üzerinde çalışıyorsanız, her birini dikkate almanız gerekebilir.</a:t>
            </a:r>
          </a:p>
        </p:txBody>
      </p:sp>
    </p:spTree>
    <p:extLst>
      <p:ext uri="{BB962C8B-B14F-4D97-AF65-F5344CB8AC3E}">
        <p14:creationId xmlns:p14="http://schemas.microsoft.com/office/powerpoint/2010/main" val="2282744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D4C7ED-C3E9-490F-81CB-DE2417A4A9CE}"/>
              </a:ext>
            </a:extLst>
          </p:cNvPr>
          <p:cNvSpPr>
            <a:spLocks noGrp="1"/>
          </p:cNvSpPr>
          <p:nvPr>
            <p:ph type="title"/>
          </p:nvPr>
        </p:nvSpPr>
        <p:spPr/>
        <p:txBody>
          <a:bodyPr>
            <a:normAutofit/>
          </a:bodyPr>
          <a:lstStyle/>
          <a:p>
            <a:r>
              <a:rPr lang="tr-TR" dirty="0"/>
              <a:t>Belirli İşlevsel Gereksinimler</a:t>
            </a:r>
          </a:p>
        </p:txBody>
      </p:sp>
      <p:sp>
        <p:nvSpPr>
          <p:cNvPr id="3" name="İçerik Yer Tutucusu 2">
            <a:extLst>
              <a:ext uri="{FF2B5EF4-FFF2-40B4-BE49-F238E27FC236}">
                <a16:creationId xmlns:a16="http://schemas.microsoft.com/office/drawing/2014/main" id="{04A68B8C-F494-4C9F-AF7B-E5F2E975A21E}"/>
              </a:ext>
            </a:extLst>
          </p:cNvPr>
          <p:cNvSpPr>
            <a:spLocks noGrp="1"/>
          </p:cNvSpPr>
          <p:nvPr>
            <p:ph idx="1"/>
          </p:nvPr>
        </p:nvSpPr>
        <p:spPr/>
        <p:txBody>
          <a:bodyPr>
            <a:normAutofit fontScale="70000" lnSpcReduction="20000"/>
          </a:bodyPr>
          <a:lstStyle/>
          <a:p>
            <a:pPr marL="0" indent="0">
              <a:buNone/>
            </a:pPr>
            <a:r>
              <a:rPr lang="tr-TR" dirty="0"/>
              <a:t>❑ Sisteme gelen tüm girdiler, kaynakları, doğrulukları, değer aralıkları ve sıklıkları dahil olmak üzere belirtilmiş mi?</a:t>
            </a:r>
          </a:p>
          <a:p>
            <a:pPr marL="0" indent="0">
              <a:buNone/>
            </a:pPr>
            <a:r>
              <a:rPr lang="tr-TR" dirty="0"/>
              <a:t>❑ Sistemden gelen tüm çıktılar, hedefleri, doğrulukları, değer aralıkları, sıklıkları ve biçimleri dahil olmak üzere belirtilmiş mi?</a:t>
            </a:r>
          </a:p>
          <a:p>
            <a:pPr marL="0" indent="0">
              <a:buNone/>
            </a:pPr>
            <a:r>
              <a:rPr lang="tr-TR" dirty="0"/>
              <a:t>❑ Web sayfaları, raporlar vb. için tüm çıktı biçimleri belirtilmiş mi?</a:t>
            </a:r>
          </a:p>
          <a:p>
            <a:pPr marL="0" indent="0">
              <a:buNone/>
            </a:pPr>
            <a:r>
              <a:rPr lang="tr-TR" dirty="0"/>
              <a:t>❑ Tüm harici donanım ve yazılım </a:t>
            </a:r>
            <a:r>
              <a:rPr lang="tr-TR" dirty="0" err="1"/>
              <a:t>arayüzleri</a:t>
            </a:r>
            <a:r>
              <a:rPr lang="tr-TR" dirty="0"/>
              <a:t> belirtilmiş mi?</a:t>
            </a:r>
          </a:p>
          <a:p>
            <a:pPr marL="0" indent="0">
              <a:buNone/>
            </a:pPr>
            <a:r>
              <a:rPr lang="tr-TR" dirty="0"/>
              <a:t>❑ El sıkışma, hata denetimi ve iletişim protokolleri dahil olmak üzere tüm harici iletişim </a:t>
            </a:r>
            <a:r>
              <a:rPr lang="tr-TR" dirty="0" err="1"/>
              <a:t>arayüzleri</a:t>
            </a:r>
            <a:r>
              <a:rPr lang="tr-TR" dirty="0"/>
              <a:t> belirtilmiş mi?</a:t>
            </a:r>
          </a:p>
          <a:p>
            <a:pPr marL="0" indent="0">
              <a:buNone/>
            </a:pPr>
            <a:r>
              <a:rPr lang="tr-TR" dirty="0"/>
              <a:t>❑ Kullanıcının gerçekleştirmek istediği tüm görevler belirtilmiş mi?</a:t>
            </a:r>
          </a:p>
          <a:p>
            <a:pPr marL="0" indent="0">
              <a:buNone/>
            </a:pPr>
            <a:r>
              <a:rPr lang="tr-TR" dirty="0"/>
              <a:t>❑ Her görevde kullanılan veriler ve her görevin sonucunda ortaya çıkan veriler belirtilmiş mi?</a:t>
            </a:r>
          </a:p>
          <a:p>
            <a:endParaRPr lang="tr-TR" dirty="0"/>
          </a:p>
        </p:txBody>
      </p:sp>
    </p:spTree>
    <p:extLst>
      <p:ext uri="{BB962C8B-B14F-4D97-AF65-F5344CB8AC3E}">
        <p14:creationId xmlns:p14="http://schemas.microsoft.com/office/powerpoint/2010/main" val="868914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500B53-E8A4-437D-8C30-AF4614B9A9D3}"/>
              </a:ext>
            </a:extLst>
          </p:cNvPr>
          <p:cNvSpPr>
            <a:spLocks noGrp="1"/>
          </p:cNvSpPr>
          <p:nvPr>
            <p:ph type="title"/>
          </p:nvPr>
        </p:nvSpPr>
        <p:spPr/>
        <p:txBody>
          <a:bodyPr>
            <a:normAutofit fontScale="90000"/>
          </a:bodyPr>
          <a:lstStyle/>
          <a:p>
            <a:r>
              <a:rPr lang="tr-TR" dirty="0"/>
              <a:t>Belirli İşlevsel Olmayan (Kalite) Gereksinimleri</a:t>
            </a:r>
          </a:p>
        </p:txBody>
      </p:sp>
      <p:sp>
        <p:nvSpPr>
          <p:cNvPr id="3" name="İçerik Yer Tutucusu 2">
            <a:extLst>
              <a:ext uri="{FF2B5EF4-FFF2-40B4-BE49-F238E27FC236}">
                <a16:creationId xmlns:a16="http://schemas.microsoft.com/office/drawing/2014/main" id="{71C462A8-8F98-44C4-AA0F-84EDAC740EBE}"/>
              </a:ext>
            </a:extLst>
          </p:cNvPr>
          <p:cNvSpPr>
            <a:spLocks noGrp="1"/>
          </p:cNvSpPr>
          <p:nvPr>
            <p:ph idx="1"/>
          </p:nvPr>
        </p:nvSpPr>
        <p:spPr/>
        <p:txBody>
          <a:bodyPr>
            <a:normAutofit fontScale="70000" lnSpcReduction="20000"/>
          </a:bodyPr>
          <a:lstStyle/>
          <a:p>
            <a:pPr marL="0" indent="0">
              <a:buNone/>
            </a:pPr>
            <a:r>
              <a:rPr lang="tr-TR" dirty="0"/>
              <a:t>❑ Kullanıcının bakış açısından beklenen yanıt süresi, tüm gerekli işlemler için belirtilmiş mi?</a:t>
            </a:r>
          </a:p>
          <a:p>
            <a:pPr marL="0" indent="0">
              <a:buNone/>
            </a:pPr>
            <a:r>
              <a:rPr lang="tr-TR" dirty="0"/>
              <a:t>❑ İşleme süresi, veri aktarım hızı ve sistem verimi gibi diğer zamanlama hususları belirtilmiş mi?</a:t>
            </a:r>
          </a:p>
          <a:p>
            <a:pPr marL="0" indent="0">
              <a:buNone/>
            </a:pPr>
            <a:r>
              <a:rPr lang="tr-TR" dirty="0"/>
              <a:t>❑ Güvenlik düzeyi belirtilmiş mi?</a:t>
            </a:r>
          </a:p>
          <a:p>
            <a:pPr marL="0" indent="0">
              <a:buNone/>
            </a:pPr>
            <a:r>
              <a:rPr lang="tr-TR" dirty="0"/>
              <a:t>❑ Yazılım arızasının sonuçları, arızadan korunması gereken hayati bilgiler ve hata algılama ve kurtarma stratejisi dahil olmak üzere güvenilirlik belirtilmiş mi?</a:t>
            </a:r>
          </a:p>
          <a:p>
            <a:pPr marL="0" indent="0">
              <a:buNone/>
            </a:pPr>
            <a:r>
              <a:rPr lang="tr-TR" dirty="0"/>
              <a:t>❑ Minimum makine belleği ve boş disk alanı belirtilmiş mi?</a:t>
            </a:r>
          </a:p>
          <a:p>
            <a:pPr marL="0" indent="0">
              <a:buNone/>
            </a:pPr>
            <a:r>
              <a:rPr lang="tr-TR" dirty="0"/>
              <a:t>❑ Sistemin sürdürülebilirliği, belirli işlevsellikteki değişikliklere, işletim ortamındaki değişikliklere ve diğer yazılımlarla </a:t>
            </a:r>
            <a:r>
              <a:rPr lang="tr-TR" dirty="0" err="1"/>
              <a:t>arayüzlerindeki</a:t>
            </a:r>
            <a:r>
              <a:rPr lang="tr-TR" dirty="0"/>
              <a:t> değişikliklere uyum sağlama yeteneği dahil olmak üzere belirtilmiş mi?</a:t>
            </a:r>
          </a:p>
          <a:p>
            <a:pPr marL="0" indent="0">
              <a:buNone/>
            </a:pPr>
            <a:r>
              <a:rPr lang="tr-TR" dirty="0"/>
              <a:t>❑ Başarının tanımı dahil edilmiş mi? Başarısızlığın tanımı dahil edilmiş mi?</a:t>
            </a:r>
          </a:p>
          <a:p>
            <a:endParaRPr lang="tr-TR" dirty="0"/>
          </a:p>
        </p:txBody>
      </p:sp>
    </p:spTree>
    <p:extLst>
      <p:ext uri="{BB962C8B-B14F-4D97-AF65-F5344CB8AC3E}">
        <p14:creationId xmlns:p14="http://schemas.microsoft.com/office/powerpoint/2010/main" val="2546615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F7139A-A843-4112-97E0-45687FBBCBE9}"/>
              </a:ext>
            </a:extLst>
          </p:cNvPr>
          <p:cNvSpPr>
            <a:spLocks noGrp="1"/>
          </p:cNvSpPr>
          <p:nvPr>
            <p:ph type="title"/>
          </p:nvPr>
        </p:nvSpPr>
        <p:spPr/>
        <p:txBody>
          <a:bodyPr>
            <a:normAutofit/>
          </a:bodyPr>
          <a:lstStyle/>
          <a:p>
            <a:r>
              <a:rPr lang="tr-TR"/>
              <a:t>Gereksinim </a:t>
            </a:r>
            <a:r>
              <a:rPr lang="tr-TR" dirty="0"/>
              <a:t>Kalitesi</a:t>
            </a:r>
          </a:p>
        </p:txBody>
      </p:sp>
      <p:sp>
        <p:nvSpPr>
          <p:cNvPr id="3" name="İçerik Yer Tutucusu 2">
            <a:extLst>
              <a:ext uri="{FF2B5EF4-FFF2-40B4-BE49-F238E27FC236}">
                <a16:creationId xmlns:a16="http://schemas.microsoft.com/office/drawing/2014/main" id="{2F2D4C90-52D2-4CB3-A09A-DA1F539D3222}"/>
              </a:ext>
            </a:extLst>
          </p:cNvPr>
          <p:cNvSpPr>
            <a:spLocks noGrp="1"/>
          </p:cNvSpPr>
          <p:nvPr>
            <p:ph idx="1"/>
          </p:nvPr>
        </p:nvSpPr>
        <p:spPr/>
        <p:txBody>
          <a:bodyPr>
            <a:normAutofit fontScale="55000" lnSpcReduction="20000"/>
          </a:bodyPr>
          <a:lstStyle/>
          <a:p>
            <a:pPr marL="0" indent="0">
              <a:buNone/>
            </a:pPr>
            <a:r>
              <a:rPr lang="tr-TR" dirty="0"/>
              <a:t>❑ Gereksinimler kullanıcının dilinde mi yazılmış? Kullanıcılar öyle düşünüyor mu?</a:t>
            </a:r>
          </a:p>
          <a:p>
            <a:pPr marL="0" indent="0">
              <a:buNone/>
            </a:pPr>
            <a:r>
              <a:rPr lang="tr-TR" dirty="0"/>
              <a:t>❑ Her gereksinim diğer gereksinimlerle çakışmayı önlüyor mu?</a:t>
            </a:r>
          </a:p>
          <a:p>
            <a:pPr marL="0" indent="0">
              <a:buNone/>
            </a:pPr>
            <a:r>
              <a:rPr lang="tr-TR" dirty="0"/>
              <a:t>❑ Rekabet eden nitelikler arasında kabul edilebilir takaslar belirtilmiş mi (örneğin, sağlamlık ve doğruluk arasında)?</a:t>
            </a:r>
          </a:p>
          <a:p>
            <a:pPr marL="0" indent="0">
              <a:buNone/>
            </a:pPr>
            <a:r>
              <a:rPr lang="tr-TR" dirty="0"/>
              <a:t>❑ Gereksinimler tasarımı belirtmekten kaçınıyor mu?</a:t>
            </a:r>
          </a:p>
          <a:p>
            <a:pPr marL="0" indent="0">
              <a:buNone/>
            </a:pPr>
            <a:r>
              <a:rPr lang="tr-TR" dirty="0"/>
              <a:t>❑ Gereksinimler oldukça tutarlı bir ayrıntı düzeyinde mi? Herhangi bir gereksinim daha ayrıntılı olarak belirtilmeli mi? Herhangi bir gereksinim daha az ayrıntılı olarak belirtilmeli mi?</a:t>
            </a:r>
          </a:p>
          <a:p>
            <a:pPr marL="0" indent="0">
              <a:buNone/>
            </a:pPr>
            <a:r>
              <a:rPr lang="tr-TR" dirty="0"/>
              <a:t>❑ Gereksinimler, inşa için bağımsız bir gruba devredilebilecek ve yine de anlaşılabilecek kadar açık mı? Geliştiriciler öyle düşünüyor mu?</a:t>
            </a:r>
          </a:p>
          <a:p>
            <a:pPr marL="0" indent="0">
              <a:buNone/>
            </a:pPr>
            <a:r>
              <a:rPr lang="tr-TR" dirty="0"/>
              <a:t>❑ Her bir madde sorun ve çözümüyle alakalı mı? Her bir madde sorun ortamındaki kökenine kadar izlenebilir mi?</a:t>
            </a:r>
          </a:p>
          <a:p>
            <a:pPr marL="0" indent="0">
              <a:buNone/>
            </a:pPr>
            <a:r>
              <a:rPr lang="tr-TR" dirty="0"/>
              <a:t>❑ Her bir gereksinim test edilebilir mi? Bağımsız testlerin her bir gereksinimin karşılanıp karşılanmadığını belirlemesi mümkün olacak mı?</a:t>
            </a:r>
          </a:p>
          <a:p>
            <a:pPr marL="0" indent="0">
              <a:buNone/>
            </a:pPr>
            <a:r>
              <a:rPr lang="tr-TR" dirty="0"/>
              <a:t>❑ Gereksinimlerde her bir değişikliğin olasılığı dahil olmak üzere tüm olası değişiklikler belirtilmiş mi?</a:t>
            </a:r>
          </a:p>
        </p:txBody>
      </p:sp>
    </p:spTree>
    <p:extLst>
      <p:ext uri="{BB962C8B-B14F-4D97-AF65-F5344CB8AC3E}">
        <p14:creationId xmlns:p14="http://schemas.microsoft.com/office/powerpoint/2010/main" val="660647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17D80A-4C60-41B9-AE38-ADB84FC0E248}"/>
              </a:ext>
            </a:extLst>
          </p:cNvPr>
          <p:cNvSpPr>
            <a:spLocks noGrp="1"/>
          </p:cNvSpPr>
          <p:nvPr>
            <p:ph type="title"/>
          </p:nvPr>
        </p:nvSpPr>
        <p:spPr/>
        <p:txBody>
          <a:bodyPr>
            <a:normAutofit/>
          </a:bodyPr>
          <a:lstStyle/>
          <a:p>
            <a:r>
              <a:rPr lang="tr-TR" dirty="0"/>
              <a:t>Gereksinimlerin </a:t>
            </a:r>
            <a:r>
              <a:rPr lang="tr-TR" dirty="0" err="1"/>
              <a:t>Tamamlığı</a:t>
            </a:r>
            <a:endParaRPr lang="tr-TR" dirty="0"/>
          </a:p>
        </p:txBody>
      </p:sp>
      <p:sp>
        <p:nvSpPr>
          <p:cNvPr id="3" name="İçerik Yer Tutucusu 2">
            <a:extLst>
              <a:ext uri="{FF2B5EF4-FFF2-40B4-BE49-F238E27FC236}">
                <a16:creationId xmlns:a16="http://schemas.microsoft.com/office/drawing/2014/main" id="{EB568307-8E0F-4EA4-8612-7D51FA847CAD}"/>
              </a:ext>
            </a:extLst>
          </p:cNvPr>
          <p:cNvSpPr>
            <a:spLocks noGrp="1"/>
          </p:cNvSpPr>
          <p:nvPr>
            <p:ph idx="1"/>
          </p:nvPr>
        </p:nvSpPr>
        <p:spPr/>
        <p:txBody>
          <a:bodyPr>
            <a:normAutofit/>
          </a:bodyPr>
          <a:lstStyle/>
          <a:p>
            <a:pPr marL="0" indent="0">
              <a:buNone/>
            </a:pPr>
            <a:r>
              <a:rPr lang="tr-TR" dirty="0"/>
              <a:t>❑ Geliştirme başlamadan önce bilgi mevcut değilse, eksiklik alanları belirtilmiş mi?</a:t>
            </a:r>
          </a:p>
          <a:p>
            <a:pPr marL="0" indent="0">
              <a:buNone/>
            </a:pPr>
            <a:r>
              <a:rPr lang="tr-TR" dirty="0"/>
              <a:t>❑ Gereksinimler, ürün her gereksinimi karşılarsa kabul edilebilir olacağı anlamında tamamlanmış mı?</a:t>
            </a:r>
          </a:p>
          <a:p>
            <a:pPr marL="0" indent="0">
              <a:buNone/>
            </a:pPr>
            <a:r>
              <a:rPr lang="tr-TR" dirty="0"/>
              <a:t>❑ Tüm gereksinimlerle rahat mısınız? Uygulanması imkansız olan gereksinimleri ortadan kaldırdınız mı?</a:t>
            </a:r>
          </a:p>
          <a:p>
            <a:endParaRPr lang="tr-TR" dirty="0"/>
          </a:p>
        </p:txBody>
      </p:sp>
    </p:spTree>
    <p:extLst>
      <p:ext uri="{BB962C8B-B14F-4D97-AF65-F5344CB8AC3E}">
        <p14:creationId xmlns:p14="http://schemas.microsoft.com/office/powerpoint/2010/main" val="2037976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Ön Koşul</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Bu bölümde yazılım inşasına hazırlanmak için yapılması gereken çalışmalar anlatılmaktadır.</a:t>
            </a:r>
          </a:p>
          <a:p>
            <a:pPr algn="just"/>
            <a:r>
              <a:rPr lang="en-US" dirty="0"/>
              <a:t>Marangozun "İki kere ölç, bir kere kes" sözü, yazılım geliştirmenin toplam proje maliyetinin yüzde 65'ine kadar </a:t>
            </a:r>
            <a:r>
              <a:rPr lang="en-US" dirty="0" err="1"/>
              <a:t>çıkabilen</a:t>
            </a:r>
            <a:r>
              <a:rPr lang="en-US" dirty="0"/>
              <a:t> </a:t>
            </a:r>
            <a:r>
              <a:rPr lang="en-US" dirty="0" err="1"/>
              <a:t>inşa</a:t>
            </a:r>
            <a:r>
              <a:rPr lang="en-US" dirty="0"/>
              <a:t> kısmıyla oldukça ilgilidir.</a:t>
            </a:r>
          </a:p>
          <a:p>
            <a:pPr algn="just"/>
            <a:r>
              <a:rPr lang="en-US" dirty="0"/>
              <a:t>En kötü yazılım </a:t>
            </a:r>
            <a:r>
              <a:rPr lang="en-US" dirty="0" err="1"/>
              <a:t>projeleri</a:t>
            </a:r>
            <a:r>
              <a:rPr lang="en-US" dirty="0"/>
              <a:t> </a:t>
            </a:r>
            <a:r>
              <a:rPr lang="en-US" dirty="0" err="1"/>
              <a:t>iki</a:t>
            </a:r>
            <a:r>
              <a:rPr lang="tr-TR" dirty="0"/>
              <a:t>, </a:t>
            </a:r>
            <a:r>
              <a:rPr lang="en-US" dirty="0" err="1"/>
              <a:t>üç</a:t>
            </a:r>
            <a:r>
              <a:rPr lang="en-US" dirty="0"/>
              <a:t> kez veya daha </a:t>
            </a:r>
            <a:r>
              <a:rPr lang="en-US" dirty="0" err="1"/>
              <a:t>fazla</a:t>
            </a:r>
            <a:r>
              <a:rPr lang="en-US" dirty="0"/>
              <a:t> </a:t>
            </a:r>
            <a:r>
              <a:rPr lang="en-US" dirty="0" err="1"/>
              <a:t>inşa</a:t>
            </a:r>
            <a:r>
              <a:rPr lang="en-US" dirty="0"/>
              <a:t> yapmakla sonuçlanır. </a:t>
            </a:r>
          </a:p>
          <a:p>
            <a:pPr algn="just"/>
            <a:r>
              <a:rPr lang="en-US" dirty="0"/>
              <a:t>Projenin en pahalı kısmını iki kez yapmak, diğer tüm iş kollarında olduğu gibi yazılımda da kötü bir fikirdir.</a:t>
            </a:r>
          </a:p>
          <a:p>
            <a:pPr algn="just"/>
            <a:endParaRPr lang="en-US" b="1" i="1" dirty="0"/>
          </a:p>
          <a:p>
            <a:pPr algn="just"/>
            <a:endParaRPr lang="en-US" dirty="0"/>
          </a:p>
        </p:txBody>
      </p:sp>
    </p:spTree>
    <p:extLst>
      <p:ext uri="{BB962C8B-B14F-4D97-AF65-F5344CB8AC3E}">
        <p14:creationId xmlns:p14="http://schemas.microsoft.com/office/powerpoint/2010/main" val="3295256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61B16C-486A-4A24-826D-F4716D898688}"/>
              </a:ext>
            </a:extLst>
          </p:cNvPr>
          <p:cNvSpPr>
            <a:spLocks noGrp="1"/>
          </p:cNvSpPr>
          <p:nvPr>
            <p:ph type="title"/>
          </p:nvPr>
        </p:nvSpPr>
        <p:spPr/>
        <p:txBody>
          <a:bodyPr>
            <a:normAutofit/>
          </a:bodyPr>
          <a:lstStyle/>
          <a:p>
            <a:r>
              <a:rPr lang="tr-TR" dirty="0"/>
              <a:t>Kontrol Listesi: Mimarlık</a:t>
            </a:r>
          </a:p>
        </p:txBody>
      </p:sp>
      <p:sp>
        <p:nvSpPr>
          <p:cNvPr id="3" name="İçerik Yer Tutucusu 2">
            <a:extLst>
              <a:ext uri="{FF2B5EF4-FFF2-40B4-BE49-F238E27FC236}">
                <a16:creationId xmlns:a16="http://schemas.microsoft.com/office/drawing/2014/main" id="{4A5E3137-1024-422A-B22F-3296CCA0D38C}"/>
              </a:ext>
            </a:extLst>
          </p:cNvPr>
          <p:cNvSpPr>
            <a:spLocks noGrp="1"/>
          </p:cNvSpPr>
          <p:nvPr>
            <p:ph idx="1"/>
          </p:nvPr>
        </p:nvSpPr>
        <p:spPr>
          <a:xfrm>
            <a:off x="457200" y="1417638"/>
            <a:ext cx="8229600" cy="4525963"/>
          </a:xfrm>
        </p:spPr>
        <p:txBody>
          <a:bodyPr>
            <a:noAutofit/>
          </a:bodyPr>
          <a:lstStyle/>
          <a:p>
            <a:pPr marL="0" indent="0">
              <a:buNone/>
            </a:pPr>
            <a:r>
              <a:rPr lang="tr-TR" sz="1600" dirty="0"/>
              <a:t>İyi bir mimarinin ele alması gereken sorunların bir listesi aşağıda verilmiştir. Liste, mimariye dair kapsamlı bir rehber olmayı değil, yazılım besin zincirinin programcı ucunda elde ettiğiniz şeyin besin içeriğini değerlendirmenin pragmatik bir yolu olmayı amaçlamaktadır. Bu kontrol listesini kendi kontrol listeniz için bir başlangıç ​​noktası olarak kullanın. Gereksinimler kontrol listesinde olduğu gibi, küçük bir proje üzerinde çalışıyorsanız, düşünmenize bile gerek olmayan bazı öğeler bulacaksınız. Daha büyük bir proje üzerinde çalışıyorsanız, öğelerin çoğu yararlı olacaktır.</a:t>
            </a:r>
          </a:p>
          <a:p>
            <a:pPr marL="0" indent="0">
              <a:buNone/>
            </a:pPr>
            <a:endParaRPr lang="tr-TR" sz="1600" dirty="0"/>
          </a:p>
          <a:p>
            <a:pPr marL="0" indent="0" algn="ctr">
              <a:buNone/>
            </a:pPr>
            <a:r>
              <a:rPr lang="tr-TR" sz="2800" dirty="0"/>
              <a:t>Belirli Mimarlık Konuları</a:t>
            </a:r>
          </a:p>
          <a:p>
            <a:pPr marL="0" indent="0">
              <a:buNone/>
            </a:pPr>
            <a:r>
              <a:rPr lang="tr-TR" sz="1600" dirty="0"/>
              <a:t>❑ Programın genel organizasyonu, iyi bir mimari genel bakış ve gerekçelendirme dahil olmak üzere açık mı?</a:t>
            </a:r>
          </a:p>
          <a:p>
            <a:pPr marL="0" indent="0">
              <a:buNone/>
            </a:pPr>
            <a:r>
              <a:rPr lang="tr-TR" sz="1600" dirty="0"/>
              <a:t>❑ Başlıca yapı taşları, sorumluluk alanları ve diğer yapı taşlarına olan </a:t>
            </a:r>
            <a:r>
              <a:rPr lang="tr-TR" sz="1600" dirty="0" err="1"/>
              <a:t>arayüzleri</a:t>
            </a:r>
            <a:r>
              <a:rPr lang="tr-TR" sz="1600" dirty="0"/>
              <a:t> dahil olmak üzere iyi tanımlanmış mı?</a:t>
            </a:r>
          </a:p>
          <a:p>
            <a:pPr marL="0" indent="0">
              <a:buNone/>
            </a:pPr>
            <a:r>
              <a:rPr lang="tr-TR" sz="1600" dirty="0"/>
              <a:t>❑ Gereksinimlerde listelenen tüm işlevler, çok fazla veya çok az yapı taşı tarafından mantıklı bir şekilde kapsanıyor mu?</a:t>
            </a:r>
          </a:p>
          <a:p>
            <a:pPr marL="0" indent="0">
              <a:buNone/>
            </a:pPr>
            <a:r>
              <a:rPr lang="tr-TR" sz="1600" dirty="0"/>
              <a:t>❑ En kritik sınıflar tanımlanıyor ve gerekçelendiriliyor mu?</a:t>
            </a:r>
          </a:p>
          <a:p>
            <a:pPr marL="0" indent="0">
              <a:buNone/>
            </a:pPr>
            <a:r>
              <a:rPr lang="tr-TR" sz="1600" dirty="0"/>
              <a:t>❑ Veri tasarımı açıklanmış ve gerekçelendirilmiş mi?</a:t>
            </a:r>
          </a:p>
          <a:p>
            <a:pPr marL="0" indent="0">
              <a:buNone/>
            </a:pPr>
            <a:r>
              <a:rPr lang="tr-TR" sz="1600" dirty="0"/>
              <a:t>❑ </a:t>
            </a:r>
            <a:r>
              <a:rPr lang="tr-TR" sz="1600" dirty="0" err="1"/>
              <a:t>Veritabanı</a:t>
            </a:r>
            <a:r>
              <a:rPr lang="tr-TR" sz="1600" dirty="0"/>
              <a:t> organizasyonu ve içeriği belirtilmiş mi?</a:t>
            </a:r>
          </a:p>
          <a:p>
            <a:pPr marL="0" indent="0">
              <a:buNone/>
            </a:pPr>
            <a:r>
              <a:rPr lang="tr-TR" sz="1600" dirty="0"/>
              <a:t>❑ Tüm temel iş kuralları tanımlanmış ve sistem üzerindeki etkileri açıklanmış mı?</a:t>
            </a:r>
          </a:p>
        </p:txBody>
      </p:sp>
    </p:spTree>
    <p:extLst>
      <p:ext uri="{BB962C8B-B14F-4D97-AF65-F5344CB8AC3E}">
        <p14:creationId xmlns:p14="http://schemas.microsoft.com/office/powerpoint/2010/main" val="2990058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32AEB8-ADAB-4488-BD60-5C83EE7A3E29}"/>
              </a:ext>
            </a:extLst>
          </p:cNvPr>
          <p:cNvSpPr>
            <a:spLocks noGrp="1"/>
          </p:cNvSpPr>
          <p:nvPr>
            <p:ph type="title"/>
          </p:nvPr>
        </p:nvSpPr>
        <p:spPr>
          <a:xfrm>
            <a:off x="457200" y="0"/>
            <a:ext cx="8229600" cy="1143000"/>
          </a:xfrm>
        </p:spPr>
        <p:txBody>
          <a:bodyPr>
            <a:normAutofit/>
          </a:bodyPr>
          <a:lstStyle/>
          <a:p>
            <a:r>
              <a:rPr lang="tr-TR" dirty="0"/>
              <a:t>Belirli Mimarlık Konuları</a:t>
            </a:r>
          </a:p>
        </p:txBody>
      </p:sp>
      <p:sp>
        <p:nvSpPr>
          <p:cNvPr id="3" name="İçerik Yer Tutucusu 2">
            <a:extLst>
              <a:ext uri="{FF2B5EF4-FFF2-40B4-BE49-F238E27FC236}">
                <a16:creationId xmlns:a16="http://schemas.microsoft.com/office/drawing/2014/main" id="{3D75CE9B-6E0D-4348-A757-0DD1CE5E8000}"/>
              </a:ext>
            </a:extLst>
          </p:cNvPr>
          <p:cNvSpPr>
            <a:spLocks noGrp="1"/>
          </p:cNvSpPr>
          <p:nvPr>
            <p:ph idx="1"/>
          </p:nvPr>
        </p:nvSpPr>
        <p:spPr>
          <a:xfrm>
            <a:off x="457200" y="1143000"/>
            <a:ext cx="8229600" cy="4419600"/>
          </a:xfrm>
        </p:spPr>
        <p:txBody>
          <a:bodyPr>
            <a:noAutofit/>
          </a:bodyPr>
          <a:lstStyle/>
          <a:p>
            <a:pPr marL="0" indent="0">
              <a:buNone/>
            </a:pPr>
            <a:r>
              <a:rPr lang="tr-TR" sz="1600" dirty="0"/>
              <a:t>❑ Kullanıcı </a:t>
            </a:r>
            <a:r>
              <a:rPr lang="tr-TR" sz="1600" dirty="0" err="1"/>
              <a:t>arayüzü</a:t>
            </a:r>
            <a:r>
              <a:rPr lang="tr-TR" sz="1600" dirty="0"/>
              <a:t> tasarımı için bir strateji açıklanmış mı?</a:t>
            </a:r>
          </a:p>
          <a:p>
            <a:pPr marL="0" indent="0">
              <a:buNone/>
            </a:pPr>
            <a:r>
              <a:rPr lang="tr-TR" sz="1600" dirty="0"/>
              <a:t>❑ Kullanıcı </a:t>
            </a:r>
            <a:r>
              <a:rPr lang="tr-TR" sz="1600" dirty="0" err="1"/>
              <a:t>arayüzü</a:t>
            </a:r>
            <a:r>
              <a:rPr lang="tr-TR" sz="1600" dirty="0"/>
              <a:t>, içindeki değişikliklerin programın geri kalanını etkilemeyeceği şekilde </a:t>
            </a:r>
            <a:r>
              <a:rPr lang="tr-TR" sz="1600" dirty="0" err="1"/>
              <a:t>modülerleştirilmiş</a:t>
            </a:r>
            <a:r>
              <a:rPr lang="tr-TR" sz="1600" dirty="0"/>
              <a:t> mi?</a:t>
            </a:r>
          </a:p>
          <a:p>
            <a:pPr marL="0" indent="0">
              <a:buNone/>
            </a:pPr>
            <a:r>
              <a:rPr lang="tr-TR" sz="1600" dirty="0"/>
              <a:t>❑ G/Ç işleme stratejisi açıklanmış ve gerekçelendirilmiş mi?</a:t>
            </a:r>
          </a:p>
          <a:p>
            <a:pPr marL="0" indent="0">
              <a:buNone/>
            </a:pPr>
            <a:r>
              <a:rPr lang="tr-TR" sz="1600" dirty="0"/>
              <a:t>❑ Kaynak kullanım tahminleri ve kaynak yönetimi stratejisi, iş parçacıkları, </a:t>
            </a:r>
            <a:r>
              <a:rPr lang="tr-TR" sz="1600" dirty="0" err="1"/>
              <a:t>veritabanı</a:t>
            </a:r>
            <a:r>
              <a:rPr lang="tr-TR" sz="1600" dirty="0"/>
              <a:t> bağlantıları, tutamaklar, ağ bant genişliği vb. gibi kıt kaynaklar için açıklanmış ve gerekçelendirilmiş mi?</a:t>
            </a:r>
          </a:p>
          <a:p>
            <a:pPr marL="0" indent="0">
              <a:buNone/>
            </a:pPr>
            <a:r>
              <a:rPr lang="tr-TR" sz="1600" dirty="0"/>
              <a:t>❑ Mimarinin güvenlik gereksinimleri açıklanmış mı?</a:t>
            </a:r>
          </a:p>
          <a:p>
            <a:pPr marL="0" indent="0">
              <a:buNone/>
            </a:pPr>
            <a:r>
              <a:rPr lang="tr-TR" sz="1600" dirty="0"/>
              <a:t>❑ Mimari, her sınıf, alt sistem veya işlevsellik alanı için alan ve hız bütçeleri belirliyor mu?</a:t>
            </a:r>
          </a:p>
          <a:p>
            <a:pPr marL="0" indent="0">
              <a:buNone/>
            </a:pPr>
            <a:r>
              <a:rPr lang="tr-TR" sz="1600" dirty="0"/>
              <a:t>❑ Mimari, ölçeklenebilirliğin nasıl sağlanacağını açıklıyor mu?</a:t>
            </a:r>
          </a:p>
          <a:p>
            <a:pPr marL="0" indent="0">
              <a:buNone/>
            </a:pPr>
            <a:r>
              <a:rPr lang="tr-TR" sz="1600" dirty="0"/>
              <a:t>❑ Mimari, birlikte çalışabilirliği ele alıyor mu?</a:t>
            </a:r>
          </a:p>
          <a:p>
            <a:pPr marL="0" indent="0">
              <a:buNone/>
            </a:pPr>
            <a:r>
              <a:rPr lang="tr-TR" sz="1600" dirty="0"/>
              <a:t>❑ </a:t>
            </a:r>
            <a:r>
              <a:rPr lang="tr-TR" sz="1600" dirty="0" err="1"/>
              <a:t>Uluslararasılaştırma</a:t>
            </a:r>
            <a:r>
              <a:rPr lang="tr-TR" sz="1600" dirty="0"/>
              <a:t>/yerelleştirme stratejisi açıklanmış mı? </a:t>
            </a:r>
          </a:p>
          <a:p>
            <a:pPr marL="0" indent="0">
              <a:buNone/>
            </a:pPr>
            <a:r>
              <a:rPr lang="tr-TR" sz="1600" dirty="0"/>
              <a:t>❑ Tutarlı bir hata işleme stratejisi sağlanmış mı?</a:t>
            </a:r>
          </a:p>
          <a:p>
            <a:pPr marL="0" indent="0">
              <a:buNone/>
            </a:pPr>
            <a:r>
              <a:rPr lang="tr-TR" sz="1600" dirty="0"/>
              <a:t>❑ Hata toleransına yaklaşım tanımlanmış mı (eğer gerekiyorsa)?</a:t>
            </a:r>
          </a:p>
          <a:p>
            <a:pPr marL="0" indent="0">
              <a:buNone/>
            </a:pPr>
            <a:r>
              <a:rPr lang="tr-TR" sz="1600" dirty="0"/>
              <a:t>❑ Sistemin tüm parçalarının teknik uygulanabilirliği belirlenmiş mi?</a:t>
            </a:r>
          </a:p>
          <a:p>
            <a:pPr marL="0" indent="0">
              <a:buNone/>
            </a:pPr>
            <a:r>
              <a:rPr lang="tr-TR" sz="1600" dirty="0"/>
              <a:t>❑ Aşırı mühendislik yaklaşımı belirtilmiş mi?</a:t>
            </a:r>
          </a:p>
          <a:p>
            <a:pPr marL="0" indent="0">
              <a:buNone/>
            </a:pPr>
            <a:r>
              <a:rPr lang="tr-TR" sz="1600" dirty="0"/>
              <a:t>❑ Gerekli satın alma-yapma kararları dahil edilmiş mi?</a:t>
            </a:r>
          </a:p>
          <a:p>
            <a:pPr marL="0" indent="0">
              <a:buNone/>
            </a:pPr>
            <a:r>
              <a:rPr lang="tr-TR" sz="1600" dirty="0"/>
              <a:t>❑ Mimari, yeniden kullanılan kodun diğer mimari hedeflere uyacak şekilde nasıl yapılacağını açıklıyor mu?</a:t>
            </a:r>
          </a:p>
          <a:p>
            <a:pPr marL="0" indent="0">
              <a:buNone/>
            </a:pPr>
            <a:r>
              <a:rPr lang="tr-TR" sz="1600" dirty="0"/>
              <a:t>❑ Mimari, olası değişiklikleri barındıracak şekilde tasarlanmış mı?</a:t>
            </a:r>
          </a:p>
        </p:txBody>
      </p:sp>
    </p:spTree>
    <p:extLst>
      <p:ext uri="{BB962C8B-B14F-4D97-AF65-F5344CB8AC3E}">
        <p14:creationId xmlns:p14="http://schemas.microsoft.com/office/powerpoint/2010/main" val="1825192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D6D5CD-5735-4FFE-A941-23C3623C25E5}"/>
              </a:ext>
            </a:extLst>
          </p:cNvPr>
          <p:cNvSpPr>
            <a:spLocks noGrp="1"/>
          </p:cNvSpPr>
          <p:nvPr>
            <p:ph type="title"/>
          </p:nvPr>
        </p:nvSpPr>
        <p:spPr/>
        <p:txBody>
          <a:bodyPr>
            <a:normAutofit/>
          </a:bodyPr>
          <a:lstStyle/>
          <a:p>
            <a:r>
              <a:rPr lang="tr-TR" dirty="0"/>
              <a:t>Genel Mimari Kalitesi</a:t>
            </a:r>
          </a:p>
        </p:txBody>
      </p:sp>
      <p:sp>
        <p:nvSpPr>
          <p:cNvPr id="3" name="İçerik Yer Tutucusu 2">
            <a:extLst>
              <a:ext uri="{FF2B5EF4-FFF2-40B4-BE49-F238E27FC236}">
                <a16:creationId xmlns:a16="http://schemas.microsoft.com/office/drawing/2014/main" id="{5FAD400E-CD05-4C41-81B1-56815C65F4C8}"/>
              </a:ext>
            </a:extLst>
          </p:cNvPr>
          <p:cNvSpPr>
            <a:spLocks noGrp="1"/>
          </p:cNvSpPr>
          <p:nvPr>
            <p:ph idx="1"/>
          </p:nvPr>
        </p:nvSpPr>
        <p:spPr/>
        <p:txBody>
          <a:bodyPr>
            <a:normAutofit fontScale="92500" lnSpcReduction="20000"/>
          </a:bodyPr>
          <a:lstStyle/>
          <a:p>
            <a:pPr marL="0" indent="0">
              <a:buNone/>
            </a:pPr>
            <a:r>
              <a:rPr lang="tr-TR" dirty="0"/>
              <a:t>❑ Mimari tüm gereksinimleri hesaba katıyor mu?</a:t>
            </a:r>
          </a:p>
          <a:p>
            <a:pPr marL="0" indent="0">
              <a:buNone/>
            </a:pPr>
            <a:r>
              <a:rPr lang="tr-TR" dirty="0"/>
              <a:t>❑ Herhangi bir parça aşırı mimari veya yetersiz mimariye sahip mi? Bu alandaki beklentiler açıkça belirtilmiş mi?</a:t>
            </a:r>
          </a:p>
          <a:p>
            <a:pPr marL="0" indent="0">
              <a:buNone/>
            </a:pPr>
            <a:r>
              <a:rPr lang="tr-TR" dirty="0"/>
              <a:t>❑ Tüm mimari kavramsal olarak bir arada duruyor mu?</a:t>
            </a:r>
          </a:p>
          <a:p>
            <a:pPr marL="0" indent="0">
              <a:buNone/>
            </a:pPr>
            <a:r>
              <a:rPr lang="tr-TR" dirty="0"/>
              <a:t>❑ En üst düzey tasarım, onu uygulamak için kullanılacak makineden ve dilden bağımsız mı?</a:t>
            </a:r>
          </a:p>
          <a:p>
            <a:pPr marL="0" indent="0">
              <a:buNone/>
            </a:pPr>
            <a:r>
              <a:rPr lang="tr-TR" dirty="0"/>
              <a:t>❑ Tüm önemli kararların motivasyonları sağlanmış mı? ❑ Sistemi uygulayacak bir programcı olarak mimariyle rahat mısınız?</a:t>
            </a:r>
          </a:p>
          <a:p>
            <a:endParaRPr lang="tr-TR" dirty="0"/>
          </a:p>
        </p:txBody>
      </p:sp>
    </p:spTree>
    <p:extLst>
      <p:ext uri="{BB962C8B-B14F-4D97-AF65-F5344CB8AC3E}">
        <p14:creationId xmlns:p14="http://schemas.microsoft.com/office/powerpoint/2010/main" val="2523393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Okumalar</a:t>
            </a:r>
          </a:p>
        </p:txBody>
      </p:sp>
      <p:sp>
        <p:nvSpPr>
          <p:cNvPr id="3" name="Content Placeholder 2"/>
          <p:cNvSpPr>
            <a:spLocks noGrp="1"/>
          </p:cNvSpPr>
          <p:nvPr>
            <p:ph idx="1"/>
          </p:nvPr>
        </p:nvSpPr>
        <p:spPr/>
        <p:txBody>
          <a:bodyPr/>
          <a:lstStyle/>
          <a:p>
            <a:pPr algn="just"/>
            <a:r>
              <a:rPr lang="en-US" b="1" dirty="0"/>
              <a:t>[Bölüm 3] </a:t>
            </a:r>
            <a:r>
              <a:rPr lang="en-US" dirty="0"/>
              <a:t>Code Complete: A Practical Handbook of Software Construction by Steve McConnell, Microsoft Press; 2. Baskı (7 Temmuz 2004). ISBN-10: 0735619670 </a:t>
            </a:r>
          </a:p>
        </p:txBody>
      </p:sp>
    </p:spTree>
    <p:extLst>
      <p:ext uri="{BB962C8B-B14F-4D97-AF65-F5344CB8AC3E}">
        <p14:creationId xmlns:p14="http://schemas.microsoft.com/office/powerpoint/2010/main" val="4066378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Ön Koşulların Önemi</a:t>
            </a:r>
          </a:p>
        </p:txBody>
      </p:sp>
      <p:sp>
        <p:nvSpPr>
          <p:cNvPr id="3" name="Content Placeholder 2"/>
          <p:cNvSpPr>
            <a:spLocks noGrp="1"/>
          </p:cNvSpPr>
          <p:nvPr>
            <p:ph idx="1"/>
          </p:nvPr>
        </p:nvSpPr>
        <p:spPr/>
        <p:txBody>
          <a:bodyPr>
            <a:normAutofit lnSpcReduction="10000"/>
          </a:bodyPr>
          <a:lstStyle/>
          <a:p>
            <a:pPr algn="just"/>
            <a:r>
              <a:rPr lang="en-US" dirty="0"/>
              <a:t>Yüksek kaliteli yazılım geliştiren programcıların ortak bir özelliği, yüksek </a:t>
            </a:r>
            <a:r>
              <a:rPr lang="en-US" dirty="0" err="1"/>
              <a:t>kaliteli</a:t>
            </a:r>
            <a:r>
              <a:rPr lang="en-US" dirty="0"/>
              <a:t> </a:t>
            </a:r>
            <a:r>
              <a:rPr lang="tr-TR" dirty="0"/>
              <a:t>yöntemleri</a:t>
            </a:r>
            <a:r>
              <a:rPr lang="en-US" dirty="0"/>
              <a:t> kullanmalarıdır. </a:t>
            </a:r>
          </a:p>
          <a:p>
            <a:pPr algn="just"/>
            <a:r>
              <a:rPr lang="en-US" dirty="0"/>
              <a:t>Bu </a:t>
            </a:r>
            <a:r>
              <a:rPr lang="en-US" dirty="0" err="1"/>
              <a:t>tür</a:t>
            </a:r>
            <a:r>
              <a:rPr lang="en-US" dirty="0"/>
              <a:t> </a:t>
            </a:r>
            <a:r>
              <a:rPr lang="tr-TR" dirty="0"/>
              <a:t>yöntemler projede </a:t>
            </a:r>
            <a:r>
              <a:rPr lang="en-US" dirty="0" err="1"/>
              <a:t>kaliteyi</a:t>
            </a:r>
            <a:r>
              <a:rPr lang="en-US" dirty="0"/>
              <a:t> ön plana </a:t>
            </a:r>
            <a:r>
              <a:rPr lang="en-US" dirty="0" err="1"/>
              <a:t>çıkarır</a:t>
            </a:r>
            <a:r>
              <a:rPr lang="tr-TR" dirty="0"/>
              <a:t>. Projenin:</a:t>
            </a:r>
            <a:endParaRPr lang="en-US" dirty="0"/>
          </a:p>
          <a:p>
            <a:pPr lvl="1" algn="just"/>
            <a:r>
              <a:rPr lang="en-US" dirty="0"/>
              <a:t>Başlangıç (sorun tanımlama, çözüm belirleme, çözüm tasarlama)</a:t>
            </a:r>
          </a:p>
          <a:p>
            <a:pPr lvl="1" algn="just"/>
            <a:r>
              <a:rPr lang="en-US" dirty="0"/>
              <a:t>Orta (</a:t>
            </a:r>
            <a:r>
              <a:rPr lang="en-US" dirty="0" err="1"/>
              <a:t>İnşa</a:t>
            </a:r>
            <a:r>
              <a:rPr lang="en-US" dirty="0"/>
              <a:t> </a:t>
            </a:r>
            <a:r>
              <a:rPr lang="tr-TR" dirty="0"/>
              <a:t>yöntemleri</a:t>
            </a:r>
            <a:r>
              <a:rPr lang="en-US" dirty="0"/>
              <a:t>)</a:t>
            </a:r>
          </a:p>
          <a:p>
            <a:pPr lvl="1" algn="just"/>
            <a:r>
              <a:rPr lang="tr-TR" dirty="0"/>
              <a:t>S</a:t>
            </a:r>
            <a:r>
              <a:rPr lang="en-US" dirty="0"/>
              <a:t>on (Sistem </a:t>
            </a:r>
            <a:r>
              <a:rPr lang="en-US" dirty="0" err="1"/>
              <a:t>testi</a:t>
            </a:r>
            <a:r>
              <a:rPr lang="en-US" dirty="0"/>
              <a:t>)</a:t>
            </a:r>
          </a:p>
        </p:txBody>
      </p:sp>
    </p:spTree>
    <p:extLst>
      <p:ext uri="{BB962C8B-B14F-4D97-AF65-F5344CB8AC3E}">
        <p14:creationId xmlns:p14="http://schemas.microsoft.com/office/powerpoint/2010/main" val="204548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Ön Koşulların Önemi</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err="1"/>
              <a:t>İnşa</a:t>
            </a:r>
            <a:r>
              <a:rPr lang="en-US" dirty="0"/>
              <a:t> bir yazılım projesinin ortasında yer aldığından, </a:t>
            </a:r>
            <a:r>
              <a:rPr lang="en-US" dirty="0" err="1"/>
              <a:t>inşa</a:t>
            </a:r>
            <a:r>
              <a:rPr lang="en-US" dirty="0"/>
              <a:t> aşamasına gelindiğinde projenin önceki bölümleri başarı ya da başarısızlık için gerekli zemini hazırlamış olur. </a:t>
            </a:r>
          </a:p>
          <a:p>
            <a:pPr algn="just"/>
            <a:r>
              <a:rPr lang="en-US" dirty="0" err="1"/>
              <a:t>Ancak</a:t>
            </a:r>
            <a:r>
              <a:rPr lang="en-US" dirty="0"/>
              <a:t> </a:t>
            </a:r>
            <a:r>
              <a:rPr lang="en-US" dirty="0" err="1"/>
              <a:t>inşa</a:t>
            </a:r>
            <a:r>
              <a:rPr lang="en-US" dirty="0"/>
              <a:t> sırasında en azından durumunuzun ne kadar iyi olduğunu belirleyebilmeli ve ufukta beliren kara başarısızlık bulutlarını gördüğünüzde geri adım atabilmelisiniz. </a:t>
            </a:r>
          </a:p>
          <a:p>
            <a:pPr algn="just"/>
            <a:r>
              <a:rPr lang="en-US" dirty="0"/>
              <a:t>Bu bölümün geri kalanında uygun hazırlığın neden önemli olduğu </a:t>
            </a:r>
            <a:r>
              <a:rPr lang="en-US" dirty="0" err="1"/>
              <a:t>ve</a:t>
            </a:r>
            <a:r>
              <a:rPr lang="en-US" dirty="0"/>
              <a:t> </a:t>
            </a:r>
            <a:r>
              <a:rPr lang="en-US" dirty="0" err="1"/>
              <a:t>inşa</a:t>
            </a:r>
            <a:r>
              <a:rPr lang="tr-TR" dirty="0"/>
              <a:t>ya</a:t>
            </a:r>
            <a:r>
              <a:rPr lang="en-US" dirty="0"/>
              <a:t> başlamak için gerçekten hazır olup olmadığınızı nasıl belirleyeceğiniz ayrıntılı olarak anlatılmaktadır.</a:t>
            </a:r>
          </a:p>
        </p:txBody>
      </p:sp>
    </p:spTree>
    <p:extLst>
      <p:ext uri="{BB962C8B-B14F-4D97-AF65-F5344CB8AC3E}">
        <p14:creationId xmlns:p14="http://schemas.microsoft.com/office/powerpoint/2010/main" val="285376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Ön Koşulların Önemi</a:t>
            </a:r>
            <a:endParaRPr lang="en-US" dirty="0"/>
          </a:p>
        </p:txBody>
      </p:sp>
      <p:sp>
        <p:nvSpPr>
          <p:cNvPr id="3" name="Content Placeholder 2"/>
          <p:cNvSpPr>
            <a:spLocks noGrp="1"/>
          </p:cNvSpPr>
          <p:nvPr>
            <p:ph idx="1"/>
          </p:nvPr>
        </p:nvSpPr>
        <p:spPr/>
        <p:txBody>
          <a:bodyPr>
            <a:normAutofit fontScale="92500"/>
          </a:bodyPr>
          <a:lstStyle/>
          <a:p>
            <a:pPr algn="just"/>
            <a:r>
              <a:rPr lang="en-US" dirty="0"/>
              <a:t>Hazırlık veya önkoşulun birincil amacı riskleri azaltmaktır: iyi bir proje planlayıcısı büyük riskleri mümkün olduğunca erken ortadan kaldırır, böylece projenin büyük kısmı mümkün olduğunca sorunsuz ilerleyebilir. </a:t>
            </a:r>
          </a:p>
          <a:p>
            <a:pPr algn="just"/>
            <a:r>
              <a:rPr lang="en-US" dirty="0"/>
              <a:t>Yazılım geliştirmede en yaygın proje riskleri zayıf gereksinimler ve zayıf proje planlamasıdır, bu nedenle hazırlık gereksinimleri ve proje planlarını iyileştirmeye odaklanma eğilimindedir.</a:t>
            </a:r>
          </a:p>
        </p:txBody>
      </p:sp>
    </p:spTree>
    <p:extLst>
      <p:ext uri="{BB962C8B-B14F-4D97-AF65-F5344CB8AC3E}">
        <p14:creationId xmlns:p14="http://schemas.microsoft.com/office/powerpoint/2010/main" val="2550953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Eksik Hazırlığın Nedenleri</a:t>
            </a:r>
          </a:p>
        </p:txBody>
      </p:sp>
      <p:sp>
        <p:nvSpPr>
          <p:cNvPr id="3" name="Content Placeholder 2"/>
          <p:cNvSpPr>
            <a:spLocks noGrp="1"/>
          </p:cNvSpPr>
          <p:nvPr>
            <p:ph idx="1"/>
          </p:nvPr>
        </p:nvSpPr>
        <p:spPr/>
        <p:txBody>
          <a:bodyPr>
            <a:normAutofit fontScale="85000" lnSpcReduction="10000"/>
          </a:bodyPr>
          <a:lstStyle/>
          <a:p>
            <a:pPr algn="just"/>
            <a:r>
              <a:rPr lang="en-US" dirty="0"/>
              <a:t>Tüm profesyonel programcıların hazırlığın önemini bildiği </a:t>
            </a:r>
            <a:r>
              <a:rPr lang="en-US" dirty="0" err="1"/>
              <a:t>ve</a:t>
            </a:r>
            <a:r>
              <a:rPr lang="en-US" dirty="0"/>
              <a:t> </a:t>
            </a:r>
            <a:r>
              <a:rPr lang="en-US" dirty="0" err="1"/>
              <a:t>inşa</a:t>
            </a:r>
            <a:r>
              <a:rPr lang="tr-TR" dirty="0"/>
              <a:t>y</a:t>
            </a:r>
            <a:r>
              <a:rPr lang="en-US" dirty="0"/>
              <a:t>a başlamadan önce ön koşulların yerine getirilip getirilmediğini kontrol ettiği yanlış bir kanıdır.</a:t>
            </a:r>
          </a:p>
          <a:p>
            <a:pPr algn="just"/>
            <a:r>
              <a:rPr lang="en-US" dirty="0"/>
              <a:t>Eksik hazırlığın bazı yaygın nedenleri şunlardır</a:t>
            </a:r>
          </a:p>
          <a:p>
            <a:pPr lvl="1" algn="just"/>
            <a:r>
              <a:rPr lang="en-US" dirty="0"/>
              <a:t>Yukarı </a:t>
            </a:r>
            <a:r>
              <a:rPr lang="en-US" dirty="0" err="1"/>
              <a:t>akış</a:t>
            </a:r>
            <a:r>
              <a:rPr lang="en-US" dirty="0"/>
              <a:t> </a:t>
            </a:r>
            <a:r>
              <a:rPr lang="en-US" dirty="0" err="1"/>
              <a:t>faaliyetleri</a:t>
            </a:r>
            <a:r>
              <a:rPr lang="tr-TR" dirty="0"/>
              <a:t> (malzemelerin tanımlanmasını veya çıkarılmasını içerir)</a:t>
            </a:r>
            <a:r>
              <a:rPr lang="en-US" dirty="0"/>
              <a:t> üzerinde çalışmak üzere görevlendirilen geliştiriciler, görevlerini yerine getirecek uzmanlığa sahip değildir.</a:t>
            </a:r>
          </a:p>
          <a:p>
            <a:pPr lvl="1" algn="just"/>
            <a:r>
              <a:rPr lang="en-US" dirty="0"/>
              <a:t>Geliştiriciler hazırlık yapmazlar çünkü bir an önce kodlamaya başlama dürtüsüne karşı koyamazlar.</a:t>
            </a:r>
          </a:p>
          <a:p>
            <a:pPr lvl="1" algn="just"/>
            <a:r>
              <a:rPr lang="en-US" dirty="0"/>
              <a:t>Yöneticiler, </a:t>
            </a:r>
            <a:r>
              <a:rPr lang="en-US" dirty="0" err="1"/>
              <a:t>inşa</a:t>
            </a:r>
            <a:r>
              <a:rPr lang="en-US" dirty="0"/>
              <a:t> ön koşulları için zaman harcayan programcılara karşı pek anlayışlı davranmazlar.</a:t>
            </a:r>
          </a:p>
        </p:txBody>
      </p:sp>
    </p:spTree>
    <p:extLst>
      <p:ext uri="{BB962C8B-B14F-4D97-AF65-F5344CB8AC3E}">
        <p14:creationId xmlns:p14="http://schemas.microsoft.com/office/powerpoint/2010/main" val="270184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Önkoşulları Yerine Getirme Argümanı</a:t>
            </a:r>
            <a:br>
              <a:rPr lang="en-US" b="1" u="sng" dirty="0"/>
            </a:br>
            <a:r>
              <a:rPr lang="en-US" b="1" u="sng" dirty="0" err="1"/>
              <a:t>İnşa</a:t>
            </a:r>
            <a:r>
              <a:rPr lang="en-US" b="1" u="sng" dirty="0"/>
              <a:t> Öncesi</a:t>
            </a:r>
            <a:endParaRPr lang="en-US" u="sng" dirty="0"/>
          </a:p>
        </p:txBody>
      </p:sp>
      <p:sp>
        <p:nvSpPr>
          <p:cNvPr id="3" name="Content Placeholder 2"/>
          <p:cNvSpPr>
            <a:spLocks noGrp="1"/>
          </p:cNvSpPr>
          <p:nvPr>
            <p:ph idx="1"/>
          </p:nvPr>
        </p:nvSpPr>
        <p:spPr/>
        <p:txBody>
          <a:bodyPr/>
          <a:lstStyle/>
          <a:p>
            <a:pPr algn="just"/>
            <a:r>
              <a:rPr lang="en-US" dirty="0" err="1"/>
              <a:t>İnşa</a:t>
            </a:r>
            <a:r>
              <a:rPr lang="tr-TR" dirty="0"/>
              <a:t>d</a:t>
            </a:r>
            <a:r>
              <a:rPr lang="en-US" dirty="0"/>
              <a:t>an önce önkoşulları yerine getirmek için bazı ikna edici ve kusursuz argümanlar şunlardır</a:t>
            </a:r>
          </a:p>
          <a:p>
            <a:pPr lvl="1" algn="just"/>
            <a:r>
              <a:rPr lang="en-US" dirty="0"/>
              <a:t>Mantığa başvurma</a:t>
            </a:r>
          </a:p>
          <a:p>
            <a:pPr lvl="1" algn="just"/>
            <a:r>
              <a:rPr lang="en-US" dirty="0"/>
              <a:t>Analojiye başvurma</a:t>
            </a:r>
          </a:p>
          <a:p>
            <a:pPr lvl="1" algn="just"/>
            <a:r>
              <a:rPr lang="en-US" dirty="0"/>
              <a:t>Verilere </a:t>
            </a:r>
            <a:r>
              <a:rPr lang="en-US" dirty="0" err="1"/>
              <a:t>itiraz</a:t>
            </a:r>
            <a:r>
              <a:rPr lang="en-US" dirty="0"/>
              <a:t> e</a:t>
            </a:r>
            <a:r>
              <a:rPr lang="tr-TR" dirty="0" err="1"/>
              <a:t>tme</a:t>
            </a:r>
            <a:endParaRPr lang="en-US" dirty="0"/>
          </a:p>
        </p:txBody>
      </p:sp>
    </p:spTree>
    <p:extLst>
      <p:ext uri="{BB962C8B-B14F-4D97-AF65-F5344CB8AC3E}">
        <p14:creationId xmlns:p14="http://schemas.microsoft.com/office/powerpoint/2010/main" val="2892507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1706</TotalTime>
  <Words>2817</Words>
  <Application>Microsoft Office PowerPoint</Application>
  <PresentationFormat>Ekran Gösterisi (4:3)</PresentationFormat>
  <Paragraphs>240</Paragraphs>
  <Slides>43</Slides>
  <Notes>3</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43</vt:i4>
      </vt:variant>
    </vt:vector>
  </HeadingPairs>
  <TitlesOfParts>
    <vt:vector size="46" baseType="lpstr">
      <vt:lpstr>Arial</vt:lpstr>
      <vt:lpstr>Calibri</vt:lpstr>
      <vt:lpstr>Office Theme</vt:lpstr>
      <vt:lpstr>  İki Kez Ölç, Bir Kez Kes: Yukarı Akıntı Önkoşulları</vt:lpstr>
      <vt:lpstr>İçindekiler</vt:lpstr>
      <vt:lpstr>Ön Koşul</vt:lpstr>
      <vt:lpstr>Ön Koşul</vt:lpstr>
      <vt:lpstr>Ön Koşulların Önemi</vt:lpstr>
      <vt:lpstr>Ön Koşulların Önemi</vt:lpstr>
      <vt:lpstr>Ön Koşulların Önemi</vt:lpstr>
      <vt:lpstr>Eksik Hazırlığın Nedenleri</vt:lpstr>
      <vt:lpstr>Önkoşulları Yerine Getirme Argümanı İnşa Öncesi</vt:lpstr>
      <vt:lpstr>Önkoşulları Yerine Getirme Argümanı İnşa Öncesi</vt:lpstr>
      <vt:lpstr>Önkoşulları Yerine Getirme Argümanı İnşa Öncesi</vt:lpstr>
      <vt:lpstr>Önkoşulları Yerine Getirme Argümanı İnşa Öncesi</vt:lpstr>
      <vt:lpstr>Hedef Yazılım Türleri</vt:lpstr>
      <vt:lpstr>PowerPoint Sunusu</vt:lpstr>
      <vt:lpstr>PowerPoint Sunusu</vt:lpstr>
      <vt:lpstr>Yinelemeli Yaklaşımların Ön Koşullar Üzerindeki Etkisi</vt:lpstr>
      <vt:lpstr>Yinelemeli Yaklaşımların Ön Koşullar Üzerindeki Etkisi</vt:lpstr>
      <vt:lpstr>Yinelemeli Yaklaşımların Ön Koşullar Üzerindeki Etkisi</vt:lpstr>
      <vt:lpstr>Yinelemeli ve Sıralı Yaklaşımlar Arasında Seçim Yapma</vt:lpstr>
      <vt:lpstr>Yinelemeli ve Sıralı Yaklaşımlar Arasında Seçim Yapma</vt:lpstr>
      <vt:lpstr>Problem tanımı önkoşulu</vt:lpstr>
      <vt:lpstr>Problem tanımı önkoşulu</vt:lpstr>
      <vt:lpstr>Problem tanımı önkoşulu</vt:lpstr>
      <vt:lpstr>Problem tanımı önkoşulu</vt:lpstr>
      <vt:lpstr>Gereksinimler ön koşul</vt:lpstr>
      <vt:lpstr>Gereksinimler ön koşul</vt:lpstr>
      <vt:lpstr>Gereksinimler ön koşul (İstikrarlı Gereksinimler Efsanesi)</vt:lpstr>
      <vt:lpstr>Gereksinimler ön koşul (İstikrarlı Gereksinimler Efsanesi)</vt:lpstr>
      <vt:lpstr>Gereksinimler ön koşul</vt:lpstr>
      <vt:lpstr>Mimarlık Önkoşulu</vt:lpstr>
      <vt:lpstr>Mimarlık Önkoşulu</vt:lpstr>
      <vt:lpstr>Mimarlık Önkoşulu</vt:lpstr>
      <vt:lpstr>Mimarlık Önkoşulu</vt:lpstr>
      <vt:lpstr>Mimarlık Önkoşulu</vt:lpstr>
      <vt:lpstr>Kontrol Listesi: Gereksinimler</vt:lpstr>
      <vt:lpstr>Belirli İşlevsel Gereksinimler</vt:lpstr>
      <vt:lpstr>Belirli İşlevsel Olmayan (Kalite) Gereksinimleri</vt:lpstr>
      <vt:lpstr>Gereksinim Kalitesi</vt:lpstr>
      <vt:lpstr>Gereksinimlerin Tamamlığı</vt:lpstr>
      <vt:lpstr>Kontrol Listesi: Mimarlık</vt:lpstr>
      <vt:lpstr>Belirli Mimarlık Konuları</vt:lpstr>
      <vt:lpstr>Genel Mimari Kalitesi</vt:lpstr>
      <vt:lpstr>Okumalar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Construction</dc:title>
  <dc:creator>hp</dc:creator>
  <cp:keywords>, docId:7B9DBEDCD79F124ADF4B25B8182AE66D</cp:keywords>
  <cp:lastModifiedBy>Mehmet TANKÜL</cp:lastModifiedBy>
  <cp:revision>167</cp:revision>
  <dcterms:created xsi:type="dcterms:W3CDTF">2006-08-16T00:00:00Z</dcterms:created>
  <dcterms:modified xsi:type="dcterms:W3CDTF">2024-10-07T11:04:54Z</dcterms:modified>
</cp:coreProperties>
</file>