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78" r:id="rId4"/>
    <p:sldId id="279" r:id="rId5"/>
    <p:sldId id="280" r:id="rId6"/>
    <p:sldId id="281" r:id="rId7"/>
    <p:sldId id="282" r:id="rId8"/>
    <p:sldId id="284" r:id="rId9"/>
    <p:sldId id="283" r:id="rId10"/>
    <p:sldId id="285" r:id="rId11"/>
    <p:sldId id="286" r:id="rId12"/>
    <p:sldId id="287" r:id="rId13"/>
    <p:sldId id="288" r:id="rId14"/>
    <p:sldId id="289" r:id="rId15"/>
    <p:sldId id="290" r:id="rId16"/>
    <p:sldId id="291" r:id="rId17"/>
    <p:sldId id="292" r:id="rId18"/>
    <p:sldId id="293" r:id="rId19"/>
    <p:sldId id="301" r:id="rId20"/>
    <p:sldId id="295" r:id="rId21"/>
    <p:sldId id="296" r:id="rId22"/>
    <p:sldId id="297" r:id="rId23"/>
    <p:sldId id="298" r:id="rId24"/>
    <p:sldId id="302" r:id="rId25"/>
    <p:sldId id="303" r:id="rId26"/>
    <p:sldId id="299" r:id="rId27"/>
    <p:sldId id="300"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746"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BE32B2-FA4A-4AC9-803C-2C5CCEC0325E}" type="datetimeFigureOut">
              <a:rPr lang="en-US" smtClean="0"/>
              <a:t>10/7/2024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Ana metin stillerini düzenlemek için tıklayın</a:t>
            </a:r>
          </a:p>
          <a:p>
            <a:pPr lvl="1"/>
            <a:r>
              <a:rPr lang="en-US"/>
              <a:t>İkinci seviye</a:t>
            </a:r>
          </a:p>
          <a:p>
            <a:pPr lvl="2"/>
            <a:r>
              <a:rPr lang="en-US"/>
              <a:t>Üçüncü seviye</a:t>
            </a:r>
          </a:p>
          <a:p>
            <a:pPr lvl="3"/>
            <a:r>
              <a:rPr lang="en-US"/>
              <a:t>Dördüncü seviye</a:t>
            </a:r>
          </a:p>
          <a:p>
            <a:pPr lvl="4"/>
            <a:r>
              <a:rPr lang="en-US"/>
              <a:t>Beşinci seviye</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2656F3-C986-48A9-A43E-5DE4E7C18596}" type="slidenum">
              <a:rPr lang="en-US" smtClean="0"/>
              <a:t>‹#›</a:t>
            </a:fld>
            <a:endParaRPr lang="en-US"/>
          </a:p>
        </p:txBody>
      </p:sp>
    </p:spTree>
    <p:extLst>
      <p:ext uri="{BB962C8B-B14F-4D97-AF65-F5344CB8AC3E}">
        <p14:creationId xmlns:p14="http://schemas.microsoft.com/office/powerpoint/2010/main" val="2361129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Bit manipülasyonu</a:t>
            </a:r>
            <a:r>
              <a:rPr lang="en-GB" sz="1200" b="0" i="0" kern="1200" dirty="0" err="1">
                <a:solidFill>
                  <a:schemeClr val="tx1"/>
                </a:solidFill>
                <a:effectLst/>
                <a:latin typeface="+mn-lt"/>
                <a:ea typeface="+mn-ea"/>
                <a:cs typeface="+mn-cs"/>
              </a:rPr>
              <a:t>,</a:t>
            </a:r>
            <a:r>
              <a:rPr lang="en-GB" sz="1200" b="1" i="0" kern="1200" dirty="0">
                <a:solidFill>
                  <a:schemeClr val="tx1"/>
                </a:solidFill>
                <a:effectLst/>
                <a:latin typeface="+mn-lt"/>
                <a:ea typeface="+mn-ea"/>
                <a:cs typeface="+mn-cs"/>
              </a:rPr>
              <a:t> bitleri </a:t>
            </a:r>
            <a:r>
              <a:rPr lang="en-GB" sz="1200" b="0" i="0" kern="1200" dirty="0">
                <a:solidFill>
                  <a:schemeClr val="tx1"/>
                </a:solidFill>
                <a:effectLst/>
                <a:latin typeface="+mn-lt"/>
                <a:ea typeface="+mn-ea"/>
                <a:cs typeface="+mn-cs"/>
              </a:rPr>
              <a:t>veya bir </a:t>
            </a:r>
            <a:r>
              <a:rPr lang="en-GB" sz="1200" b="0" i="0" kern="1200" dirty="0" err="1">
                <a:solidFill>
                  <a:schemeClr val="tx1"/>
                </a:solidFill>
                <a:effectLst/>
                <a:latin typeface="+mn-lt"/>
                <a:ea typeface="+mn-ea"/>
                <a:cs typeface="+mn-cs"/>
              </a:rPr>
              <a:t>bayttan </a:t>
            </a:r>
            <a:r>
              <a:rPr lang="en-GB" sz="1200" b="0" i="0" kern="1200" dirty="0">
                <a:solidFill>
                  <a:schemeClr val="tx1"/>
                </a:solidFill>
                <a:effectLst/>
                <a:latin typeface="+mn-lt"/>
                <a:ea typeface="+mn-ea"/>
                <a:cs typeface="+mn-cs"/>
              </a:rPr>
              <a:t>daha kısa diğer veri parçalarını algoritmik olarak </a:t>
            </a:r>
            <a:r>
              <a:rPr lang="en-GB" sz="1200" b="1" i="0" kern="1200" dirty="0">
                <a:solidFill>
                  <a:schemeClr val="tx1"/>
                </a:solidFill>
                <a:effectLst/>
                <a:latin typeface="+mn-lt"/>
                <a:ea typeface="+mn-ea"/>
                <a:cs typeface="+mn-cs"/>
              </a:rPr>
              <a:t>manipüle etme </a:t>
            </a:r>
            <a:r>
              <a:rPr lang="en-GB" sz="1200" b="0" i="0" kern="1200" dirty="0">
                <a:solidFill>
                  <a:schemeClr val="tx1"/>
                </a:solidFill>
                <a:effectLst/>
                <a:latin typeface="+mn-lt"/>
                <a:ea typeface="+mn-ea"/>
                <a:cs typeface="+mn-cs"/>
              </a:rPr>
              <a:t>eylemidir</a:t>
            </a:r>
            <a:r>
              <a:rPr lang="en-GB" sz="1200" b="0" i="0" kern="1200" dirty="0" err="1">
                <a:solidFill>
                  <a:schemeClr val="tx1"/>
                </a:solidFill>
                <a:effectLst/>
                <a:latin typeface="+mn-lt"/>
                <a:ea typeface="+mn-ea"/>
                <a:cs typeface="+mn-cs"/>
              </a:rPr>
              <a:t>.zayıf </a:t>
            </a:r>
            <a:r>
              <a:rPr lang="en-GB" sz="1200" b="0" i="0" kern="1200" dirty="0">
                <a:solidFill>
                  <a:schemeClr val="tx1"/>
                </a:solidFill>
                <a:effectLst/>
                <a:latin typeface="+mn-lt"/>
                <a:ea typeface="+mn-ea"/>
                <a:cs typeface="+mn-cs"/>
              </a:rPr>
              <a:t>tipli olan, ilgisiz tipler arasındaki dönüşümleri örtük olarak yaparken, güçlü tipli olan tipik olarak ilgisiz tipler arasındaki örtük dönüşümlere izin vermez.</a:t>
            </a:r>
            <a:endParaRPr lang="en-US" dirty="0"/>
          </a:p>
        </p:txBody>
      </p:sp>
      <p:sp>
        <p:nvSpPr>
          <p:cNvPr id="4" name="Slide Number Placeholder 3"/>
          <p:cNvSpPr>
            <a:spLocks noGrp="1"/>
          </p:cNvSpPr>
          <p:nvPr>
            <p:ph type="sldNum" sz="quarter" idx="10"/>
          </p:nvPr>
        </p:nvSpPr>
        <p:spPr/>
        <p:txBody>
          <a:bodyPr/>
          <a:lstStyle/>
          <a:p>
            <a:fld id="{F22656F3-C986-48A9-A43E-5DE4E7C18596}" type="slidenum">
              <a:rPr lang="en-US" smtClean="0"/>
              <a:t>9</a:t>
            </a:fld>
            <a:endParaRPr lang="en-US"/>
          </a:p>
        </p:txBody>
      </p:sp>
    </p:spTree>
    <p:extLst>
      <p:ext uri="{BB962C8B-B14F-4D97-AF65-F5344CB8AC3E}">
        <p14:creationId xmlns:p14="http://schemas.microsoft.com/office/powerpoint/2010/main" val="1053095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656F3-C986-48A9-A43E-5DE4E7C18596}" type="slidenum">
              <a:rPr lang="en-US" smtClean="0"/>
              <a:t>10</a:t>
            </a:fld>
            <a:endParaRPr lang="en-US"/>
          </a:p>
        </p:txBody>
      </p:sp>
    </p:spTree>
    <p:extLst>
      <p:ext uri="{BB962C8B-B14F-4D97-AF65-F5344CB8AC3E}">
        <p14:creationId xmlns:p14="http://schemas.microsoft.com/office/powerpoint/2010/main" val="2424161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COBOL </a:t>
            </a:r>
            <a:r>
              <a:rPr lang="en-GB" sz="1200" b="0" i="0" kern="1200" dirty="0">
                <a:solidFill>
                  <a:schemeClr val="tx1"/>
                </a:solidFill>
                <a:effectLst/>
                <a:latin typeface="+mn-lt"/>
                <a:ea typeface="+mn-ea"/>
                <a:cs typeface="+mn-cs"/>
              </a:rPr>
              <a:t>öncelikle şirketler ve hükümetler için iş, finans ve idari sistemlerde </a:t>
            </a:r>
            <a:r>
              <a:rPr lang="en-GB" sz="1200" b="1" i="0" kern="1200" dirty="0">
                <a:solidFill>
                  <a:schemeClr val="tx1"/>
                </a:solidFill>
                <a:effectLst/>
                <a:latin typeface="+mn-lt"/>
                <a:ea typeface="+mn-ea"/>
                <a:cs typeface="+mn-cs"/>
              </a:rPr>
              <a:t>kullanılır</a:t>
            </a:r>
            <a:r>
              <a:rPr lang="en-GB" sz="1200" b="0" i="0" kern="1200" dirty="0">
                <a:solidFill>
                  <a:schemeClr val="tx1"/>
                </a:solidFill>
                <a:effectLst/>
                <a:latin typeface="+mn-lt"/>
                <a:ea typeface="+mn-ea"/>
                <a:cs typeface="+mn-cs"/>
              </a:rPr>
              <a:t>. </a:t>
            </a:r>
            <a:r>
              <a:rPr lang="en-GB" sz="1200" b="1" i="0" kern="1200" dirty="0">
                <a:solidFill>
                  <a:schemeClr val="tx1"/>
                </a:solidFill>
                <a:effectLst/>
                <a:latin typeface="+mn-lt"/>
                <a:ea typeface="+mn-ea"/>
                <a:cs typeface="+mn-cs"/>
              </a:rPr>
              <a:t>COBOL</a:t>
            </a:r>
            <a:r>
              <a:rPr lang="en-GB" sz="1200" b="0" i="0" kern="1200" dirty="0">
                <a:solidFill>
                  <a:schemeClr val="tx1"/>
                </a:solidFill>
                <a:effectLst/>
                <a:latin typeface="+mn-lt"/>
                <a:ea typeface="+mn-ea"/>
                <a:cs typeface="+mn-cs"/>
              </a:rPr>
              <a:t>, büyük ölçekli toplu iş ve işlem işleme işleri gibi ana bilgisayarlarda dağıtılan </a:t>
            </a:r>
            <a:r>
              <a:rPr lang="en-GB" sz="1200" b="1" i="0" kern="1200" dirty="0">
                <a:solidFill>
                  <a:schemeClr val="tx1"/>
                </a:solidFill>
                <a:effectLst/>
                <a:latin typeface="+mn-lt"/>
                <a:ea typeface="+mn-ea"/>
                <a:cs typeface="+mn-cs"/>
              </a:rPr>
              <a:t>uygulamalarda </a:t>
            </a:r>
            <a:r>
              <a:rPr lang="en-GB" sz="1200" b="0" i="0" kern="1200" dirty="0">
                <a:solidFill>
                  <a:schemeClr val="tx1"/>
                </a:solidFill>
                <a:effectLst/>
                <a:latin typeface="+mn-lt"/>
                <a:ea typeface="+mn-ea"/>
                <a:cs typeface="+mn-cs"/>
              </a:rPr>
              <a:t>hala </a:t>
            </a:r>
            <a:r>
              <a:rPr lang="en-GB" sz="1200" b="1" i="0" kern="1200" dirty="0">
                <a:solidFill>
                  <a:schemeClr val="tx1"/>
                </a:solidFill>
                <a:effectLst/>
                <a:latin typeface="+mn-lt"/>
                <a:ea typeface="+mn-ea"/>
                <a:cs typeface="+mn-cs"/>
              </a:rPr>
              <a:t>yaygın olarak kullanılmaktadır</a:t>
            </a:r>
            <a:r>
              <a:rPr lang="en-GB"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22656F3-C986-48A9-A43E-5DE4E7C18596}" type="slidenum">
              <a:rPr lang="en-US" smtClean="0"/>
              <a:t>12</a:t>
            </a:fld>
            <a:endParaRPr lang="en-US"/>
          </a:p>
        </p:txBody>
      </p:sp>
    </p:spTree>
    <p:extLst>
      <p:ext uri="{BB962C8B-B14F-4D97-AF65-F5344CB8AC3E}">
        <p14:creationId xmlns:p14="http://schemas.microsoft.com/office/powerpoint/2010/main" val="3333163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FORTRAN </a:t>
            </a:r>
            <a:r>
              <a:rPr lang="en-GB" sz="1200" b="0" i="0" kern="1200" dirty="0">
                <a:solidFill>
                  <a:schemeClr val="tx1"/>
                </a:solidFill>
                <a:effectLst/>
                <a:latin typeface="+mn-lt"/>
                <a:ea typeface="+mn-ea"/>
                <a:cs typeface="+mn-cs"/>
              </a:rPr>
              <a:t>bilim adamları ve mühendisler için tasarlanmış ve bu alana hakim olmuştur. Geçtiğimiz 30 yıl boyunca </a:t>
            </a:r>
            <a:r>
              <a:rPr lang="en-GB" sz="1200" b="1" i="0" kern="1200" dirty="0">
                <a:solidFill>
                  <a:schemeClr val="tx1"/>
                </a:solidFill>
                <a:effectLst/>
                <a:latin typeface="+mn-lt"/>
                <a:ea typeface="+mn-ea"/>
                <a:cs typeface="+mn-cs"/>
              </a:rPr>
              <a:t>FORTRAN</a:t>
            </a:r>
            <a:r>
              <a:rPr lang="en-GB" sz="1200" b="0" i="0" kern="1200" dirty="0">
                <a:solidFill>
                  <a:schemeClr val="tx1"/>
                </a:solidFill>
                <a:effectLst/>
                <a:latin typeface="+mn-lt"/>
                <a:ea typeface="+mn-ea"/>
                <a:cs typeface="+mn-cs"/>
              </a:rPr>
              <a:t>, köprü ve uçak yapılarının tasarımı gibi projelerde kullanılmıştır</a:t>
            </a:r>
            <a:endParaRPr lang="en-US" dirty="0"/>
          </a:p>
        </p:txBody>
      </p:sp>
      <p:sp>
        <p:nvSpPr>
          <p:cNvPr id="4" name="Slide Number Placeholder 3"/>
          <p:cNvSpPr>
            <a:spLocks noGrp="1"/>
          </p:cNvSpPr>
          <p:nvPr>
            <p:ph type="sldNum" sz="quarter" idx="10"/>
          </p:nvPr>
        </p:nvSpPr>
        <p:spPr/>
        <p:txBody>
          <a:bodyPr/>
          <a:lstStyle/>
          <a:p>
            <a:fld id="{F22656F3-C986-48A9-A43E-5DE4E7C18596}" type="slidenum">
              <a:rPr lang="en-US" smtClean="0"/>
              <a:t>13</a:t>
            </a:fld>
            <a:endParaRPr lang="en-US"/>
          </a:p>
        </p:txBody>
      </p:sp>
    </p:spTree>
    <p:extLst>
      <p:ext uri="{BB962C8B-B14F-4D97-AF65-F5344CB8AC3E}">
        <p14:creationId xmlns:p14="http://schemas.microsoft.com/office/powerpoint/2010/main" val="3246818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656F3-C986-48A9-A43E-5DE4E7C18596}" type="slidenum">
              <a:rPr lang="en-US" smtClean="0"/>
              <a:t>15</a:t>
            </a:fld>
            <a:endParaRPr lang="en-US"/>
          </a:p>
        </p:txBody>
      </p:sp>
    </p:spTree>
    <p:extLst>
      <p:ext uri="{BB962C8B-B14F-4D97-AF65-F5344CB8AC3E}">
        <p14:creationId xmlns:p14="http://schemas.microsoft.com/office/powerpoint/2010/main" val="2014924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656F3-C986-48A9-A43E-5DE4E7C18596}" type="slidenum">
              <a:rPr lang="en-US" smtClean="0"/>
              <a:t>18</a:t>
            </a:fld>
            <a:endParaRPr lang="en-US"/>
          </a:p>
        </p:txBody>
      </p:sp>
    </p:spTree>
    <p:extLst>
      <p:ext uri="{BB962C8B-B14F-4D97-AF65-F5344CB8AC3E}">
        <p14:creationId xmlns:p14="http://schemas.microsoft.com/office/powerpoint/2010/main" val="296161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https://www.statista.com/statistics/793628/worldwide-developer-survey-most-used-languages/</a:t>
            </a:r>
          </a:p>
          <a:p>
            <a:endParaRPr lang="tr-TR" dirty="0"/>
          </a:p>
        </p:txBody>
      </p:sp>
      <p:sp>
        <p:nvSpPr>
          <p:cNvPr id="4" name="Slayt Numarası Yer Tutucusu 3"/>
          <p:cNvSpPr>
            <a:spLocks noGrp="1"/>
          </p:cNvSpPr>
          <p:nvPr>
            <p:ph type="sldNum" sz="quarter" idx="5"/>
          </p:nvPr>
        </p:nvSpPr>
        <p:spPr/>
        <p:txBody>
          <a:bodyPr/>
          <a:lstStyle/>
          <a:p>
            <a:fld id="{F22656F3-C986-48A9-A43E-5DE4E7C18596}" type="slidenum">
              <a:rPr lang="en-US" smtClean="0"/>
              <a:t>19</a:t>
            </a:fld>
            <a:endParaRPr lang="en-US"/>
          </a:p>
        </p:txBody>
      </p:sp>
    </p:spTree>
    <p:extLst>
      <p:ext uri="{BB962C8B-B14F-4D97-AF65-F5344CB8AC3E}">
        <p14:creationId xmlns:p14="http://schemas.microsoft.com/office/powerpoint/2010/main" val="4243549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22656F3-C986-48A9-A43E-5DE4E7C18596}" type="slidenum">
              <a:rPr lang="en-US" smtClean="0"/>
              <a:t>23</a:t>
            </a:fld>
            <a:endParaRPr lang="en-US"/>
          </a:p>
        </p:txBody>
      </p:sp>
    </p:spTree>
    <p:extLst>
      <p:ext uri="{BB962C8B-B14F-4D97-AF65-F5344CB8AC3E}">
        <p14:creationId xmlns:p14="http://schemas.microsoft.com/office/powerpoint/2010/main" val="17762172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Ana başlık stilini düzenlemek için tıklayın</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Ana metin stillerini düzenlemek için tıklayın</a:t>
            </a:r>
          </a:p>
          <a:p>
            <a:pPr lvl="1"/>
            <a:r>
              <a:rPr lang="en-US"/>
              <a:t>İkinci seviye</a:t>
            </a:r>
          </a:p>
          <a:p>
            <a:pPr lvl="2"/>
            <a:r>
              <a:rPr lang="en-US"/>
              <a:t>Üçüncü seviye</a:t>
            </a:r>
          </a:p>
          <a:p>
            <a:pPr lvl="3"/>
            <a:r>
              <a:rPr lang="en-US"/>
              <a:t>Dördüncü seviye</a:t>
            </a:r>
          </a:p>
          <a:p>
            <a:pPr lvl="4"/>
            <a:r>
              <a:rPr lang="en-US"/>
              <a:t>Beşinci seviye</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10/7/2024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Autofit/>
          </a:bodyPr>
          <a:lstStyle/>
          <a:p>
            <a:br>
              <a:rPr lang="en-US" sz="6000" b="1" u="sng" dirty="0"/>
            </a:br>
            <a:br>
              <a:rPr lang="en-US" sz="6000" b="1" u="sng" dirty="0"/>
            </a:br>
            <a:r>
              <a:rPr lang="en-US" sz="6000" b="1" u="sng" dirty="0"/>
              <a:t>Temel İnşaat Kararları</a:t>
            </a:r>
          </a:p>
        </p:txBody>
      </p:sp>
    </p:spTree>
    <p:extLst>
      <p:ext uri="{BB962C8B-B14F-4D97-AF65-F5344CB8AC3E}">
        <p14:creationId xmlns:p14="http://schemas.microsoft.com/office/powerpoint/2010/main" val="339335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a:bodyPr>
          <a:lstStyle/>
          <a:p>
            <a:pPr marL="0" indent="0" algn="just">
              <a:buNone/>
            </a:pPr>
            <a:r>
              <a:rPr lang="en-US" b="1" u="sng" dirty="0"/>
              <a:t>C++:</a:t>
            </a:r>
          </a:p>
          <a:p>
            <a:pPr lvl="1" algn="just"/>
            <a:r>
              <a:rPr lang="en-US" dirty="0"/>
              <a:t>C üzerine kurulmuş nesne yönelimli bir dil olan C++, 1980'lerde Bell Laboratuvarlarında geliştirilmiştir. </a:t>
            </a:r>
          </a:p>
          <a:p>
            <a:pPr lvl="1" algn="just"/>
            <a:r>
              <a:rPr lang="en-US" dirty="0"/>
              <a:t>C++, C ile uyumlu olmasının yanı sıra sınıflar, çok biçimlilik, istisna işleme, şablonlar ve C'ye göre daha sağlam tip denetimi sağlar. </a:t>
            </a:r>
          </a:p>
          <a:p>
            <a:pPr lvl="1" algn="just"/>
            <a:r>
              <a:rPr lang="en-US" dirty="0"/>
              <a:t>Ayrıca kapsamlı ve güçlü bir standart kütüphane sağlar.</a:t>
            </a:r>
          </a:p>
        </p:txBody>
      </p:sp>
    </p:spTree>
    <p:extLst>
      <p:ext uri="{BB962C8B-B14F-4D97-AF65-F5344CB8AC3E}">
        <p14:creationId xmlns:p14="http://schemas.microsoft.com/office/powerpoint/2010/main" val="18114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lstStyle/>
          <a:p>
            <a:pPr marL="0" indent="0" algn="just">
              <a:buNone/>
            </a:pPr>
            <a:r>
              <a:rPr lang="en-US" b="1" u="sng" dirty="0"/>
              <a:t>C#:</a:t>
            </a:r>
          </a:p>
          <a:p>
            <a:pPr lvl="1" algn="just"/>
            <a:r>
              <a:rPr lang="en-US" dirty="0"/>
              <a:t>C#, Microsoft tarafından geliştirilen ve C, C++ ve Java'ya benzer sözdizimine sahip genel amaçlı, nesne yönelimli bir dil ve programlama ortamıdır.</a:t>
            </a:r>
          </a:p>
          <a:p>
            <a:pPr lvl="1" algn="just"/>
            <a:r>
              <a:rPr lang="en-US" dirty="0"/>
              <a:t>Microsoft platformlarında geliştirmeye yardımcı olan kapsamlı araçlar sağlar.</a:t>
            </a:r>
          </a:p>
        </p:txBody>
      </p:sp>
    </p:spTree>
    <p:extLst>
      <p:ext uri="{BB962C8B-B14F-4D97-AF65-F5344CB8AC3E}">
        <p14:creationId xmlns:p14="http://schemas.microsoft.com/office/powerpoint/2010/main" val="867680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u="sng" dirty="0"/>
              <a:t>Cobol:</a:t>
            </a:r>
          </a:p>
          <a:p>
            <a:pPr lvl="1" algn="just"/>
            <a:r>
              <a:rPr lang="en-US" dirty="0"/>
              <a:t>Cobol, ilk olarak 1959-1961 yıllarında Savunma Bakanlığı tarafından kullanılmak üzere geliştirilmiş İngilizce benzeri bir programlama dilidir. </a:t>
            </a:r>
          </a:p>
          <a:p>
            <a:pPr lvl="1" algn="just"/>
            <a:r>
              <a:rPr lang="en-US" dirty="0"/>
              <a:t>"Cobol" kısaltması </a:t>
            </a:r>
            <a:r>
              <a:rPr lang="en-US" dirty="0" err="1"/>
              <a:t>COmmon </a:t>
            </a:r>
            <a:r>
              <a:rPr lang="en-US" dirty="0"/>
              <a:t>Business-Oriented Language anlamına gelmektedir.</a:t>
            </a:r>
          </a:p>
          <a:p>
            <a:pPr lvl="1" algn="just"/>
            <a:r>
              <a:rPr lang="en-US" dirty="0"/>
              <a:t>Cobol öncelikle iş uygulamaları için kullanılır.</a:t>
            </a:r>
          </a:p>
          <a:p>
            <a:pPr lvl="1" algn="just"/>
            <a:r>
              <a:rPr lang="en-US" dirty="0"/>
              <a:t>Cobol yıllar içinde matematiksel fonksiyonlar ve nesne yönelimli yetenekler içerecek şekilde güncellenmiştir.</a:t>
            </a:r>
          </a:p>
        </p:txBody>
      </p:sp>
    </p:spTree>
    <p:extLst>
      <p:ext uri="{BB962C8B-B14F-4D97-AF65-F5344CB8AC3E}">
        <p14:creationId xmlns:p14="http://schemas.microsoft.com/office/powerpoint/2010/main" val="166542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u="sng" dirty="0"/>
              <a:t>Fortran:</a:t>
            </a:r>
          </a:p>
          <a:p>
            <a:pPr lvl="1" algn="just"/>
            <a:r>
              <a:rPr lang="en-US" dirty="0"/>
              <a:t>Fortran, değişkenler ve yüksek seviyeli döngüler fikirlerini tanıtan ilk yüksek seviyeli bilgisayar diliydi. </a:t>
            </a:r>
          </a:p>
          <a:p>
            <a:pPr lvl="1" algn="just"/>
            <a:r>
              <a:rPr lang="en-US" dirty="0"/>
              <a:t>"Fortran" </a:t>
            </a:r>
            <a:r>
              <a:rPr lang="en-US" dirty="0" err="1"/>
              <a:t>FORmula Çevirisi </a:t>
            </a:r>
            <a:r>
              <a:rPr lang="en-US" dirty="0"/>
              <a:t>anlamına gelmektedir. </a:t>
            </a:r>
          </a:p>
          <a:p>
            <a:pPr lvl="1" algn="just"/>
            <a:r>
              <a:rPr lang="en-US" dirty="0"/>
              <a:t>Fortran ilk olarak 1950'lerde geliştirildi ve 1977'de blok yapılı if-then-else deyimleri ve karakter dizisi manipülasyonları ekleyen Fortran 77 de dahil olmak üzere birkaç önemli revizyon gördü. </a:t>
            </a:r>
          </a:p>
          <a:p>
            <a:pPr lvl="1" algn="just"/>
            <a:r>
              <a:rPr lang="en-US" dirty="0"/>
              <a:t>Fortran 90, kullanıcı tanımlı veri türleri, işaretçiler, sınıflar ve diziler üzerinde zengin bir dizi işlem ekledi. Fortran esas olarak bilimsel ve </a:t>
            </a:r>
            <a:r>
              <a:rPr lang="en-US"/>
              <a:t>mühendislik uygulamalarında </a:t>
            </a:r>
            <a:r>
              <a:rPr lang="en-US" dirty="0"/>
              <a:t>kullanılır</a:t>
            </a:r>
            <a:r>
              <a:rPr lang="en-US"/>
              <a:t>.</a:t>
            </a:r>
            <a:endParaRPr lang="en-US" dirty="0"/>
          </a:p>
        </p:txBody>
      </p:sp>
    </p:spTree>
    <p:extLst>
      <p:ext uri="{BB962C8B-B14F-4D97-AF65-F5344CB8AC3E}">
        <p14:creationId xmlns:p14="http://schemas.microsoft.com/office/powerpoint/2010/main" val="1946481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b="1" u="sng" dirty="0"/>
              <a:t>Java:</a:t>
            </a:r>
          </a:p>
          <a:p>
            <a:pPr lvl="1" algn="just"/>
            <a:r>
              <a:rPr lang="en-US" dirty="0"/>
              <a:t>Java, Sun Microsystems, Inc. tarafından geliştirilen C ve C++'a benzer sözdizimine sahip nesne yönelimli bir dildir. </a:t>
            </a:r>
          </a:p>
          <a:p>
            <a:pPr lvl="1" algn="just"/>
            <a:r>
              <a:rPr lang="en-US" dirty="0"/>
              <a:t>Java, Java kaynak kodunu bayt koduna dönüştürerek herhangi bir platformda çalışacak şekilde tasarlanmıştır; bu kod daha sonra her platformda sanal makine olarak bilinen bir ortamda çalıştırılır. </a:t>
            </a:r>
          </a:p>
          <a:p>
            <a:pPr lvl="1" algn="just"/>
            <a:r>
              <a:rPr lang="en-US" dirty="0"/>
              <a:t>Java, Web uygulamalarını programlamak için yaygın olarak kullanılmaktadır.</a:t>
            </a:r>
          </a:p>
        </p:txBody>
      </p:sp>
    </p:spTree>
    <p:extLst>
      <p:ext uri="{BB962C8B-B14F-4D97-AF65-F5344CB8AC3E}">
        <p14:creationId xmlns:p14="http://schemas.microsoft.com/office/powerpoint/2010/main" val="1213654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lstStyle/>
          <a:p>
            <a:pPr marL="0" indent="0" algn="just">
              <a:buNone/>
            </a:pPr>
            <a:r>
              <a:rPr lang="en-US" b="1" u="sng" dirty="0"/>
              <a:t>JavaScript:</a:t>
            </a:r>
          </a:p>
          <a:p>
            <a:pPr lvl="1" algn="just"/>
            <a:r>
              <a:rPr lang="en-US" dirty="0"/>
              <a:t>JavaScript, başlangıçta Java ile gevşek bir şekilde ilişkili olan bir komut dosyası dilidir. </a:t>
            </a:r>
          </a:p>
          <a:p>
            <a:pPr lvl="1" algn="just"/>
            <a:r>
              <a:rPr lang="en-US" dirty="0"/>
              <a:t>Öncelikle Web sayfalarına basit işlevler ve çevrimiçi uygulamalar eklemek gibi istemci tarafı programlama için kullanılır.</a:t>
            </a:r>
          </a:p>
        </p:txBody>
      </p:sp>
    </p:spTree>
    <p:extLst>
      <p:ext uri="{BB962C8B-B14F-4D97-AF65-F5344CB8AC3E}">
        <p14:creationId xmlns:p14="http://schemas.microsoft.com/office/powerpoint/2010/main" val="4278626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a:bodyPr>
          <a:lstStyle/>
          <a:p>
            <a:pPr marL="0" indent="0" algn="just">
              <a:buNone/>
            </a:pPr>
            <a:r>
              <a:rPr lang="en-US" b="1" u="sng" dirty="0"/>
              <a:t>PHP:</a:t>
            </a:r>
          </a:p>
          <a:p>
            <a:pPr lvl="1" algn="just"/>
            <a:r>
              <a:rPr lang="en-US" dirty="0"/>
              <a:t>PHP, Perl, JavaScript ve C'ye benzer basit bir sözdizimine sahip açık kaynaklı bir komut dosyası dilidir.</a:t>
            </a:r>
          </a:p>
          <a:p>
            <a:pPr lvl="1" algn="just"/>
            <a:r>
              <a:rPr lang="en-US" dirty="0"/>
              <a:t>PHP, sunucu tarafı etkileşimli işlevleri yürütmek için tüm büyük işletim sistemlerinde çalışır. </a:t>
            </a:r>
          </a:p>
          <a:p>
            <a:pPr lvl="1" algn="just"/>
            <a:r>
              <a:rPr lang="en-US" dirty="0"/>
              <a:t>Veritabanı bilgilerine erişmek ve bunları sunmak için Web sayfalarına gömülebilir. "PHP" kısaltması başlangıçta Kişisel Ana Sayfa anlamına geliyordu, ancak şimdi PHP anlamına geliyor: Hypertext Processor.</a:t>
            </a:r>
          </a:p>
        </p:txBody>
      </p:sp>
    </p:spTree>
    <p:extLst>
      <p:ext uri="{BB962C8B-B14F-4D97-AF65-F5344CB8AC3E}">
        <p14:creationId xmlns:p14="http://schemas.microsoft.com/office/powerpoint/2010/main" val="2292952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lstStyle/>
          <a:p>
            <a:pPr marL="0" indent="0" algn="just">
              <a:buNone/>
            </a:pPr>
            <a:r>
              <a:rPr lang="en-US" b="1" u="sng" dirty="0"/>
              <a:t>Python:</a:t>
            </a:r>
          </a:p>
          <a:p>
            <a:pPr lvl="1" algn="just"/>
            <a:r>
              <a:rPr lang="en-US" dirty="0"/>
              <a:t>Python, çok sayıda ortamda çalışan yorumlanmış, etkileşimli, nesne yönelimli bir dildir. </a:t>
            </a:r>
          </a:p>
          <a:p>
            <a:pPr lvl="1" algn="just"/>
            <a:r>
              <a:rPr lang="en-US" dirty="0"/>
              <a:t>En yaygın olarak komut dosyaları ve küçük Web uygulamaları yazmak için kullanılır ve ayrıca daha büyük programlar oluşturmak için bazı destekler içerir.</a:t>
            </a:r>
          </a:p>
        </p:txBody>
      </p:sp>
    </p:spTree>
    <p:extLst>
      <p:ext uri="{BB962C8B-B14F-4D97-AF65-F5344CB8AC3E}">
        <p14:creationId xmlns:p14="http://schemas.microsoft.com/office/powerpoint/2010/main" val="89558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a:bodyPr>
          <a:lstStyle/>
          <a:p>
            <a:pPr marL="0" indent="0" algn="just">
              <a:buNone/>
            </a:pPr>
            <a:r>
              <a:rPr lang="en-US" b="1" u="sng" dirty="0"/>
              <a:t>SQL:</a:t>
            </a:r>
          </a:p>
          <a:p>
            <a:pPr lvl="1" algn="just"/>
            <a:r>
              <a:rPr lang="en-US" dirty="0"/>
              <a:t>SQL, ilişkisel veritabanlarını sorgulamak, güncellemek ve yönetmek için kullanılan standart dildir. </a:t>
            </a:r>
          </a:p>
          <a:p>
            <a:pPr lvl="1" algn="just"/>
            <a:r>
              <a:rPr lang="en-US" dirty="0"/>
              <a:t>"SQL" Yapılandırılmış Sorgu Dili anlamına gelir.</a:t>
            </a:r>
          </a:p>
          <a:p>
            <a:pPr lvl="1" algn="just"/>
            <a:r>
              <a:rPr lang="en-US" dirty="0"/>
              <a:t>Bu bölümde listelenen diğer dillerden farklı olarak SQL "bildirimsel bir dildir", yani bir dizi işlemi değil, bazı işlemlerin sonucunu tanımlar.</a:t>
            </a:r>
          </a:p>
        </p:txBody>
      </p:sp>
    </p:spTree>
    <p:extLst>
      <p:ext uri="{BB962C8B-B14F-4D97-AF65-F5344CB8AC3E}">
        <p14:creationId xmlns:p14="http://schemas.microsoft.com/office/powerpoint/2010/main" val="2776706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B1C5C7ED-75B6-4B7B-826D-5DDAE8B2BE19}"/>
              </a:ext>
            </a:extLst>
          </p:cNvPr>
          <p:cNvPicPr>
            <a:picLocks noChangeAspect="1"/>
          </p:cNvPicPr>
          <p:nvPr/>
        </p:nvPicPr>
        <p:blipFill>
          <a:blip r:embed="rId3"/>
          <a:stretch>
            <a:fillRect/>
          </a:stretch>
        </p:blipFill>
        <p:spPr>
          <a:xfrm>
            <a:off x="152400" y="1371600"/>
            <a:ext cx="8382000" cy="4983169"/>
          </a:xfrm>
          <a:prstGeom prst="rect">
            <a:avLst/>
          </a:prstGeom>
        </p:spPr>
      </p:pic>
      <p:sp>
        <p:nvSpPr>
          <p:cNvPr id="2" name="Başlık 1">
            <a:extLst>
              <a:ext uri="{FF2B5EF4-FFF2-40B4-BE49-F238E27FC236}">
                <a16:creationId xmlns:a16="http://schemas.microsoft.com/office/drawing/2014/main" id="{9C7E70E9-011F-4C91-BD58-1308B7E2F14D}"/>
              </a:ext>
            </a:extLst>
          </p:cNvPr>
          <p:cNvSpPr>
            <a:spLocks noGrp="1"/>
          </p:cNvSpPr>
          <p:nvPr>
            <p:ph type="title"/>
          </p:nvPr>
        </p:nvSpPr>
        <p:spPr/>
        <p:txBody>
          <a:bodyPr>
            <a:normAutofit fontScale="90000"/>
          </a:bodyPr>
          <a:lstStyle/>
          <a:p>
            <a:r>
              <a:rPr lang="tr-TR" dirty="0"/>
              <a:t>2024 yılı dünya çapında geliştiriciler arasında en çok kullanılan  p. d. </a:t>
            </a:r>
          </a:p>
        </p:txBody>
      </p:sp>
      <p:sp>
        <p:nvSpPr>
          <p:cNvPr id="5" name="Metin kutusu 4">
            <a:extLst>
              <a:ext uri="{FF2B5EF4-FFF2-40B4-BE49-F238E27FC236}">
                <a16:creationId xmlns:a16="http://schemas.microsoft.com/office/drawing/2014/main" id="{57F3E10D-9391-4639-A61D-7BE01B1B00AE}"/>
              </a:ext>
            </a:extLst>
          </p:cNvPr>
          <p:cNvSpPr txBox="1"/>
          <p:nvPr/>
        </p:nvSpPr>
        <p:spPr>
          <a:xfrm>
            <a:off x="0" y="6488668"/>
            <a:ext cx="9220200" cy="369332"/>
          </a:xfrm>
          <a:prstGeom prst="rect">
            <a:avLst/>
          </a:prstGeom>
          <a:noFill/>
        </p:spPr>
        <p:txBody>
          <a:bodyPr wrap="square">
            <a:spAutoFit/>
          </a:bodyPr>
          <a:lstStyle/>
          <a:p>
            <a:r>
              <a:rPr lang="tr-TR" dirty="0"/>
              <a:t>https://www.statista.com/statistics/793628/worldwide-developer-survey-most-used-languages/</a:t>
            </a:r>
          </a:p>
        </p:txBody>
      </p:sp>
    </p:spTree>
    <p:extLst>
      <p:ext uri="{BB962C8B-B14F-4D97-AF65-F5344CB8AC3E}">
        <p14:creationId xmlns:p14="http://schemas.microsoft.com/office/powerpoint/2010/main" val="291521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İçindekiler</a:t>
            </a:r>
          </a:p>
        </p:txBody>
      </p:sp>
      <p:sp>
        <p:nvSpPr>
          <p:cNvPr id="3" name="Content Placeholder 2"/>
          <p:cNvSpPr>
            <a:spLocks noGrp="1"/>
          </p:cNvSpPr>
          <p:nvPr>
            <p:ph idx="1"/>
          </p:nvPr>
        </p:nvSpPr>
        <p:spPr/>
        <p:txBody>
          <a:bodyPr/>
          <a:lstStyle/>
          <a:p>
            <a:r>
              <a:rPr lang="en-US" dirty="0"/>
              <a:t>Giriş</a:t>
            </a:r>
          </a:p>
          <a:p>
            <a:r>
              <a:rPr lang="en-US" dirty="0"/>
              <a:t>Programlama Dili Seçimi</a:t>
            </a:r>
          </a:p>
          <a:p>
            <a:r>
              <a:rPr lang="en-US" dirty="0"/>
              <a:t>Programlama Kuralları</a:t>
            </a:r>
          </a:p>
          <a:p>
            <a:r>
              <a:rPr lang="en-US" dirty="0"/>
              <a:t>Başlıca İnşaat Uygulamalarının Seçimi</a:t>
            </a:r>
          </a:p>
          <a:p>
            <a:r>
              <a:rPr lang="en-US" dirty="0"/>
              <a:t>Önemli Noktalar</a:t>
            </a:r>
          </a:p>
        </p:txBody>
      </p:sp>
    </p:spTree>
    <p:extLst>
      <p:ext uri="{BB962C8B-B14F-4D97-AF65-F5344CB8AC3E}">
        <p14:creationId xmlns:p14="http://schemas.microsoft.com/office/powerpoint/2010/main" val="3021036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Kuralları</a:t>
            </a:r>
          </a:p>
        </p:txBody>
      </p:sp>
      <p:sp>
        <p:nvSpPr>
          <p:cNvPr id="3" name="Content Placeholder 2"/>
          <p:cNvSpPr>
            <a:spLocks noGrp="1"/>
          </p:cNvSpPr>
          <p:nvPr>
            <p:ph idx="1"/>
          </p:nvPr>
        </p:nvSpPr>
        <p:spPr/>
        <p:txBody>
          <a:bodyPr>
            <a:normAutofit fontScale="92500" lnSpcReduction="20000"/>
          </a:bodyPr>
          <a:lstStyle/>
          <a:p>
            <a:pPr algn="just"/>
            <a:r>
              <a:rPr lang="en-US" dirty="0"/>
              <a:t>Yüksek kaliteli yazılımlarda, mimarinin kavramsal bütünlüğü ile düşük seviyeli uygulaması arasında bir ilişki görebilirsiniz. </a:t>
            </a:r>
          </a:p>
          <a:p>
            <a:pPr algn="just"/>
            <a:r>
              <a:rPr lang="en-US" dirty="0"/>
              <a:t>Uygulama, kendisini yönlendiren mimari ile tutarlı ve dahili olarak tutarlı olmalıdır. </a:t>
            </a:r>
          </a:p>
          <a:p>
            <a:pPr algn="just"/>
            <a:r>
              <a:rPr lang="en-US" dirty="0"/>
              <a:t>Değişken adları, sınıf adları, rutin adları, biçimlendirme kuralları ve yorumlama kuralları için yapım kurallarının amacı budur.</a:t>
            </a:r>
          </a:p>
        </p:txBody>
      </p:sp>
    </p:spTree>
    <p:extLst>
      <p:ext uri="{BB962C8B-B14F-4D97-AF65-F5344CB8AC3E}">
        <p14:creationId xmlns:p14="http://schemas.microsoft.com/office/powerpoint/2010/main" val="352545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Kuralları</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Karmaşık bir programda, mimari yönergeler programa yapısal denge sağlarken, inşaat yönergeleri de düşük seviyede uyum sağlar.</a:t>
            </a:r>
          </a:p>
          <a:p>
            <a:pPr algn="just"/>
            <a:r>
              <a:rPr lang="en-US" dirty="0"/>
              <a:t>Her büyük program, programlama dili ayrıntılarını birleştiren bir kontrol yapısına ihtiyaç duyar.</a:t>
            </a:r>
          </a:p>
          <a:p>
            <a:pPr algn="just"/>
            <a:r>
              <a:rPr lang="en-US" dirty="0"/>
              <a:t>Birleştirici bir disiplin olmadan, eseriniz stil açısından özensiz varyasyonlardan oluşan </a:t>
            </a:r>
            <a:r>
              <a:rPr lang="en-US" dirty="0" err="1"/>
              <a:t>bir</a:t>
            </a:r>
            <a:r>
              <a:rPr lang="en-US" dirty="0"/>
              <a:t> karma</a:t>
            </a:r>
            <a:r>
              <a:rPr lang="tr-TR" dirty="0" err="1"/>
              <a:t>şa</a:t>
            </a:r>
            <a:r>
              <a:rPr lang="en-US" dirty="0"/>
              <a:t> olacak ve beyniniz sadece kodlama stili farklılıklarını anlamak için çok fazla çaba sarf etmek zorunda kalacaktır.</a:t>
            </a:r>
          </a:p>
        </p:txBody>
      </p:sp>
    </p:spTree>
    <p:extLst>
      <p:ext uri="{BB962C8B-B14F-4D97-AF65-F5344CB8AC3E}">
        <p14:creationId xmlns:p14="http://schemas.microsoft.com/office/powerpoint/2010/main" val="3079191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Kuralları</a:t>
            </a:r>
            <a:endParaRPr lang="en-US" dirty="0"/>
          </a:p>
        </p:txBody>
      </p:sp>
      <p:sp>
        <p:nvSpPr>
          <p:cNvPr id="3" name="Content Placeholder 2"/>
          <p:cNvSpPr>
            <a:spLocks noGrp="1"/>
          </p:cNvSpPr>
          <p:nvPr>
            <p:ph idx="1"/>
          </p:nvPr>
        </p:nvSpPr>
        <p:spPr/>
        <p:txBody>
          <a:bodyPr/>
          <a:lstStyle/>
          <a:p>
            <a:pPr algn="just"/>
            <a:r>
              <a:rPr lang="en-US" dirty="0"/>
              <a:t>İnşaat başlamadan önce, kullanacağınız programlama kurallarını belirleyin. </a:t>
            </a:r>
          </a:p>
          <a:p>
            <a:pPr algn="just"/>
            <a:r>
              <a:rPr lang="en-US" dirty="0"/>
              <a:t>Kodlama konvansiyonu ayrıntıları o kadar hassas bir seviyededir ki, yazıldıktan sonra yazılıma </a:t>
            </a:r>
            <a:r>
              <a:rPr lang="en-US" dirty="0" err="1"/>
              <a:t>geri</a:t>
            </a:r>
            <a:r>
              <a:rPr lang="en-US" dirty="0"/>
              <a:t> </a:t>
            </a:r>
            <a:r>
              <a:rPr lang="tr-TR" dirty="0"/>
              <a:t>eklenmeleri</a:t>
            </a:r>
            <a:r>
              <a:rPr lang="en-US" dirty="0"/>
              <a:t> neredeyse imkansızdır.</a:t>
            </a:r>
          </a:p>
        </p:txBody>
      </p:sp>
    </p:spTree>
    <p:extLst>
      <p:ext uri="{BB962C8B-B14F-4D97-AF65-F5344CB8AC3E}">
        <p14:creationId xmlns:p14="http://schemas.microsoft.com/office/powerpoint/2010/main" val="58336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Başlıca inşaat uygulamalarının seçimi</a:t>
            </a:r>
          </a:p>
        </p:txBody>
      </p:sp>
      <p:sp>
        <p:nvSpPr>
          <p:cNvPr id="3" name="Content Placeholder 2"/>
          <p:cNvSpPr>
            <a:spLocks noGrp="1"/>
          </p:cNvSpPr>
          <p:nvPr>
            <p:ph idx="1"/>
          </p:nvPr>
        </p:nvSpPr>
        <p:spPr/>
        <p:txBody>
          <a:bodyPr>
            <a:normAutofit fontScale="85000" lnSpcReduction="10000"/>
          </a:bodyPr>
          <a:lstStyle/>
          <a:p>
            <a:pPr algn="just"/>
            <a:r>
              <a:rPr lang="en-US" dirty="0"/>
              <a:t>İnşaata hazırlanmanın bir parçası da mevcut birçok iyi uygulamadan hangisine ağırlık vereceğinize karar vermektir. </a:t>
            </a:r>
          </a:p>
          <a:p>
            <a:pPr algn="just"/>
            <a:r>
              <a:rPr lang="en-US" dirty="0"/>
              <a:t>Bazı projeler eşli programlama ve test öncelikli geliştirme kullanırken, diğerleri tek başına geliştirme ve resmi denetimler kullanır. </a:t>
            </a:r>
          </a:p>
          <a:p>
            <a:pPr algn="just"/>
            <a:r>
              <a:rPr lang="en-US" dirty="0"/>
              <a:t>Projenin özel koşullarına bağlı olarak her iki teknik kombinasyonu da işe yarayabilir.</a:t>
            </a:r>
          </a:p>
          <a:p>
            <a:pPr algn="just"/>
            <a:r>
              <a:rPr lang="en-US" dirty="0"/>
              <a:t>Kontrol listesi (Sf. </a:t>
            </a:r>
            <a:r>
              <a:rPr lang="en-US"/>
              <a:t># </a:t>
            </a:r>
            <a:r>
              <a:rPr lang="en-US" dirty="0"/>
              <a:t>69, 70), inşaat sırasında bilinçli olarak dahil etmeye veya hariç tutmaya karar vermeniz gereken belirli uygulamaları özetlemektedir.</a:t>
            </a:r>
          </a:p>
        </p:txBody>
      </p:sp>
    </p:spTree>
    <p:extLst>
      <p:ext uri="{BB962C8B-B14F-4D97-AF65-F5344CB8AC3E}">
        <p14:creationId xmlns:p14="http://schemas.microsoft.com/office/powerpoint/2010/main" val="2372213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A137DE3-798A-48AD-8C38-4C551D4FA056}"/>
              </a:ext>
            </a:extLst>
          </p:cNvPr>
          <p:cNvSpPr>
            <a:spLocks noGrp="1"/>
          </p:cNvSpPr>
          <p:nvPr>
            <p:ph type="title"/>
          </p:nvPr>
        </p:nvSpPr>
        <p:spPr/>
        <p:txBody>
          <a:bodyPr>
            <a:normAutofit fontScale="90000"/>
          </a:bodyPr>
          <a:lstStyle/>
          <a:p>
            <a:r>
              <a:rPr lang="tr-TR" dirty="0"/>
              <a:t>Kontrol Listesi: Önemli Yapım Uygulamaları</a:t>
            </a:r>
          </a:p>
        </p:txBody>
      </p:sp>
      <p:sp>
        <p:nvSpPr>
          <p:cNvPr id="3" name="İçerik Yer Tutucusu 2">
            <a:extLst>
              <a:ext uri="{FF2B5EF4-FFF2-40B4-BE49-F238E27FC236}">
                <a16:creationId xmlns:a16="http://schemas.microsoft.com/office/drawing/2014/main" id="{D63BF59C-62E2-4CA0-B49B-9291EEE0E70A}"/>
              </a:ext>
            </a:extLst>
          </p:cNvPr>
          <p:cNvSpPr>
            <a:spLocks noGrp="1"/>
          </p:cNvSpPr>
          <p:nvPr>
            <p:ph idx="1"/>
          </p:nvPr>
        </p:nvSpPr>
        <p:spPr>
          <a:xfrm>
            <a:off x="457200" y="1447800"/>
            <a:ext cx="8229600" cy="5257800"/>
          </a:xfrm>
        </p:spPr>
        <p:txBody>
          <a:bodyPr>
            <a:normAutofit fontScale="62500" lnSpcReduction="20000"/>
          </a:bodyPr>
          <a:lstStyle/>
          <a:p>
            <a:pPr marL="0" indent="0">
              <a:buNone/>
            </a:pPr>
            <a:r>
              <a:rPr lang="tr-TR" dirty="0"/>
              <a:t>Kodlama</a:t>
            </a:r>
          </a:p>
          <a:p>
            <a:pPr marL="0" indent="0">
              <a:buNone/>
            </a:pPr>
            <a:r>
              <a:rPr lang="tr-TR" dirty="0"/>
              <a:t>❑ Kod yazılırken ne kadar tasarımın önceden, ne kadarının da klavyede yapılacağını tanımladınız mı?</a:t>
            </a:r>
          </a:p>
          <a:p>
            <a:pPr marL="0" indent="0">
              <a:buNone/>
            </a:pPr>
            <a:r>
              <a:rPr lang="tr-TR" dirty="0"/>
              <a:t>❑ Adlar, yorumlar ve düzen için kodlama kurallarını tanımladınız mı?</a:t>
            </a:r>
          </a:p>
          <a:p>
            <a:pPr marL="0" indent="0">
              <a:buNone/>
            </a:pPr>
            <a:r>
              <a:rPr lang="tr-TR" dirty="0"/>
              <a:t>❑ Hata koşullarının nasıl ele alınacağı, güvenliğin nasıl ele alınacağı, sınıf </a:t>
            </a:r>
            <a:r>
              <a:rPr lang="tr-TR" dirty="0" err="1"/>
              <a:t>arayüzleri</a:t>
            </a:r>
            <a:r>
              <a:rPr lang="tr-TR" dirty="0"/>
              <a:t> için hangi kuralların kullanılacağı, yeniden kullanılan koda hangi standartların uygulanacağı, kodlama sırasında performansın ne kadar dikkate alınacağı vb. gibi mimari tarafından ima edilen belirli kodlama uygulamalarını tanımladınız mı?</a:t>
            </a:r>
          </a:p>
          <a:p>
            <a:pPr marL="0" indent="0">
              <a:buNone/>
            </a:pPr>
            <a:r>
              <a:rPr lang="tr-TR" dirty="0"/>
              <a:t>❑ Teknoloji dalgasındaki yerinizi belirlediniz ve yaklaşımınızı buna göre ayarladınız mı? Gerekirse, programlama ile sınırlı kalmak yerine, dile nasıl programlama yapacağınızı belirlediniz mi?</a:t>
            </a:r>
          </a:p>
          <a:p>
            <a:pPr marL="0" indent="0">
              <a:buNone/>
            </a:pPr>
            <a:endParaRPr lang="tr-TR" dirty="0"/>
          </a:p>
          <a:p>
            <a:pPr marL="0" indent="0">
              <a:buNone/>
            </a:pPr>
            <a:r>
              <a:rPr lang="tr-TR" dirty="0"/>
              <a:t>Takım çalışması</a:t>
            </a:r>
          </a:p>
          <a:p>
            <a:pPr marL="0" indent="0">
              <a:buNone/>
            </a:pPr>
            <a:r>
              <a:rPr lang="tr-TR" dirty="0"/>
              <a:t>❑ Bir entegrasyon prosedürü tanımladınız mı; yani, bir programcının kodu ana kaynaklara kontrol etmeden önce geçmesi gereken belirli adımları tanımladınız mı?</a:t>
            </a:r>
          </a:p>
          <a:p>
            <a:pPr marL="0" indent="0">
              <a:buNone/>
            </a:pPr>
            <a:r>
              <a:rPr lang="tr-TR" dirty="0"/>
              <a:t>❑ Programcılar çiftler halinde mi, bireysel olarak mı yoksa ikisinin bir kombinasyonu olarak mı programlama yapacak?</a:t>
            </a:r>
          </a:p>
        </p:txBody>
      </p:sp>
    </p:spTree>
    <p:extLst>
      <p:ext uri="{BB962C8B-B14F-4D97-AF65-F5344CB8AC3E}">
        <p14:creationId xmlns:p14="http://schemas.microsoft.com/office/powerpoint/2010/main" val="1308415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E8F5B1C-0C63-4988-B0C5-3B6560DAE1CE}"/>
              </a:ext>
            </a:extLst>
          </p:cNvPr>
          <p:cNvSpPr>
            <a:spLocks noGrp="1"/>
          </p:cNvSpPr>
          <p:nvPr>
            <p:ph type="title"/>
          </p:nvPr>
        </p:nvSpPr>
        <p:spPr/>
        <p:txBody>
          <a:bodyPr>
            <a:normAutofit fontScale="90000"/>
          </a:bodyPr>
          <a:lstStyle/>
          <a:p>
            <a:r>
              <a:rPr lang="tr-TR" dirty="0"/>
              <a:t>Kontrol Listesi: Önemli Yapım Uygulamaları</a:t>
            </a:r>
          </a:p>
        </p:txBody>
      </p:sp>
      <p:sp>
        <p:nvSpPr>
          <p:cNvPr id="3" name="İçerik Yer Tutucusu 2">
            <a:extLst>
              <a:ext uri="{FF2B5EF4-FFF2-40B4-BE49-F238E27FC236}">
                <a16:creationId xmlns:a16="http://schemas.microsoft.com/office/drawing/2014/main" id="{42A2E2ED-D9DB-47F8-B98E-34BAB676B508}"/>
              </a:ext>
            </a:extLst>
          </p:cNvPr>
          <p:cNvSpPr>
            <a:spLocks noGrp="1"/>
          </p:cNvSpPr>
          <p:nvPr>
            <p:ph idx="1"/>
          </p:nvPr>
        </p:nvSpPr>
        <p:spPr>
          <a:xfrm>
            <a:off x="457200" y="1600200"/>
            <a:ext cx="8229600" cy="4983162"/>
          </a:xfrm>
        </p:spPr>
        <p:txBody>
          <a:bodyPr>
            <a:normAutofit fontScale="55000" lnSpcReduction="20000"/>
          </a:bodyPr>
          <a:lstStyle/>
          <a:p>
            <a:pPr marL="0" indent="0">
              <a:buNone/>
            </a:pPr>
            <a:r>
              <a:rPr lang="tr-TR" dirty="0"/>
              <a:t>Kalite Güvencesi</a:t>
            </a:r>
          </a:p>
          <a:p>
            <a:pPr marL="0" indent="0">
              <a:buNone/>
            </a:pPr>
            <a:r>
              <a:rPr lang="tr-TR" dirty="0"/>
              <a:t>❑ Programcılar kodu yazmadan önce kodları için test vakaları mı yazacaklar?</a:t>
            </a:r>
          </a:p>
          <a:p>
            <a:pPr marL="0" indent="0">
              <a:buNone/>
            </a:pPr>
            <a:r>
              <a:rPr lang="tr-TR" dirty="0"/>
              <a:t>❑ Programcılar kodları için birim testleri yazacaklar mı, önce mi yoksa sonra mı yazacaklarına bakılmaksızın?</a:t>
            </a:r>
          </a:p>
          <a:p>
            <a:pPr marL="0" indent="0">
              <a:buNone/>
            </a:pPr>
            <a:r>
              <a:rPr lang="tr-TR" dirty="0"/>
              <a:t>❑ Programcılar kodlarını kontrol etmeden önce hata ayıklayıcıda adım adım mı inceleyecekler?</a:t>
            </a:r>
          </a:p>
          <a:p>
            <a:pPr marL="0" indent="0">
              <a:buNone/>
            </a:pPr>
            <a:r>
              <a:rPr lang="tr-TR" dirty="0"/>
              <a:t>❑ Programcılar kodlarını kontrol etmeden önce entegrasyon testi mi yapacaklar?</a:t>
            </a:r>
          </a:p>
          <a:p>
            <a:pPr marL="0" indent="0">
              <a:buNone/>
            </a:pPr>
            <a:r>
              <a:rPr lang="tr-TR" dirty="0"/>
              <a:t>❑ Programcılar birbirlerinin kodlarını inceleyecek veya denetleyecekler mi?</a:t>
            </a:r>
          </a:p>
          <a:p>
            <a:pPr marL="0" indent="0">
              <a:buNone/>
            </a:pPr>
            <a:endParaRPr lang="tr-TR" dirty="0"/>
          </a:p>
          <a:p>
            <a:pPr marL="0" indent="0">
              <a:buNone/>
            </a:pPr>
            <a:r>
              <a:rPr lang="tr-TR" dirty="0"/>
              <a:t>Araçlar</a:t>
            </a:r>
          </a:p>
          <a:p>
            <a:pPr marL="0" indent="0">
              <a:buNone/>
            </a:pPr>
            <a:r>
              <a:rPr lang="tr-TR" dirty="0"/>
              <a:t>❑ Bir sürüm kontrol aracı seçtiniz mi?</a:t>
            </a:r>
          </a:p>
          <a:p>
            <a:pPr marL="0" indent="0">
              <a:buNone/>
            </a:pPr>
            <a:r>
              <a:rPr lang="tr-TR" dirty="0"/>
              <a:t>❑ Bir dil ve dil sürümü veya derleyici sürümü seçtiniz mi?</a:t>
            </a:r>
          </a:p>
          <a:p>
            <a:pPr marL="0" indent="0">
              <a:buNone/>
            </a:pPr>
            <a:r>
              <a:rPr lang="tr-TR" dirty="0"/>
              <a:t>❑ J2EE veya Microsoft .NET gibi bir çerçeve seçtiniz mi veya açıkça bir çerçeve kullanmamaya mı karar verdiniz?</a:t>
            </a:r>
          </a:p>
          <a:p>
            <a:pPr marL="0" indent="0">
              <a:buNone/>
            </a:pPr>
            <a:r>
              <a:rPr lang="tr-TR" dirty="0"/>
              <a:t>❑ Standart dışı dil özelliklerinin kullanımına izin verip vermemeye karar verdiniz mi?</a:t>
            </a:r>
          </a:p>
          <a:p>
            <a:pPr marL="0" indent="0">
              <a:buNone/>
            </a:pPr>
            <a:r>
              <a:rPr lang="tr-TR" dirty="0"/>
              <a:t>❑ Kullanacağınız diğer araçları belirlediniz ve edindiniz mi (düzenleyici, yeniden düzenleme aracı, hata ayıklayıcı, test çerçevesi, sözdizimi denetleyicisi vb.)?</a:t>
            </a:r>
          </a:p>
          <a:p>
            <a:pPr marL="0" indent="0">
              <a:buNone/>
            </a:pPr>
            <a:endParaRPr lang="tr-TR" dirty="0"/>
          </a:p>
        </p:txBody>
      </p:sp>
    </p:spTree>
    <p:extLst>
      <p:ext uri="{BB962C8B-B14F-4D97-AF65-F5344CB8AC3E}">
        <p14:creationId xmlns:p14="http://schemas.microsoft.com/office/powerpoint/2010/main" val="806438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Önemli Noktalar</a:t>
            </a:r>
          </a:p>
        </p:txBody>
      </p:sp>
      <p:sp>
        <p:nvSpPr>
          <p:cNvPr id="3" name="Content Placeholder 2"/>
          <p:cNvSpPr>
            <a:spLocks noGrp="1"/>
          </p:cNvSpPr>
          <p:nvPr>
            <p:ph idx="1"/>
          </p:nvPr>
        </p:nvSpPr>
        <p:spPr/>
        <p:txBody>
          <a:bodyPr>
            <a:normAutofit fontScale="92500"/>
          </a:bodyPr>
          <a:lstStyle/>
          <a:p>
            <a:pPr algn="just"/>
            <a:r>
              <a:rPr lang="en-US" dirty="0"/>
              <a:t>Her programlama dilinin güçlü ve zayıf yönleri vardır. Kullandığınız dilin kendine özgü güçlü ve zayıf yönlerinin farkında olun.</a:t>
            </a:r>
          </a:p>
          <a:p>
            <a:pPr algn="just"/>
            <a:r>
              <a:rPr lang="en-US" dirty="0"/>
              <a:t>Programlamaya başlamadan önce programlama kurallarını oluşturun. Daha sonra bunlara uymak için kodu değiştirmek neredeyse imkansızdır.</a:t>
            </a:r>
          </a:p>
          <a:p>
            <a:pPr algn="just"/>
            <a:r>
              <a:rPr lang="en-US" dirty="0"/>
              <a:t>Tek bir projede kullanabileceğinizden çok daha fazla inşaat uygulaması mevcuttur. Projenize en uygun uygulamaları bilinçli bir şekilde seçin.</a:t>
            </a:r>
          </a:p>
        </p:txBody>
      </p:sp>
    </p:spTree>
    <p:extLst>
      <p:ext uri="{BB962C8B-B14F-4D97-AF65-F5344CB8AC3E}">
        <p14:creationId xmlns:p14="http://schemas.microsoft.com/office/powerpoint/2010/main" val="732043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Önemli Noktalar</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Kendinize, kullandığınız programlama uygulamalarının kullandığınız programlama diline bir yanıt mı yoksa onun tarafından mı kontrol edildiğini sorun. Dilin </a:t>
            </a:r>
            <a:r>
              <a:rPr lang="en-US" i="1" dirty="0"/>
              <a:t>içinde </a:t>
            </a:r>
            <a:r>
              <a:rPr lang="en-US" dirty="0"/>
              <a:t>programlamak yerine dilin </a:t>
            </a:r>
            <a:r>
              <a:rPr lang="en-US" i="1" dirty="0"/>
              <a:t>içine </a:t>
            </a:r>
            <a:r>
              <a:rPr lang="en-US" dirty="0"/>
              <a:t>programlamayı unutmayın.</a:t>
            </a:r>
          </a:p>
          <a:p>
            <a:pPr algn="just"/>
            <a:r>
              <a:rPr lang="en-US" dirty="0"/>
              <a:t>Teknoloji dalgası üzerindeki konumunuz, hangi yaklaşımların etkili ve hatta mümkün olacağını belirler. Teknoloji dalgasının neresinde olduğunuzu belirleyin ve planlarınızı ve beklentilerinizi buna göre ayarlayın.</a:t>
            </a:r>
          </a:p>
          <a:p>
            <a:pPr algn="just"/>
            <a:endParaRPr lang="en-US" dirty="0"/>
          </a:p>
        </p:txBody>
      </p:sp>
    </p:spTree>
    <p:extLst>
      <p:ext uri="{BB962C8B-B14F-4D97-AF65-F5344CB8AC3E}">
        <p14:creationId xmlns:p14="http://schemas.microsoft.com/office/powerpoint/2010/main" val="810283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Okumalar</a:t>
            </a:r>
          </a:p>
        </p:txBody>
      </p:sp>
      <p:sp>
        <p:nvSpPr>
          <p:cNvPr id="3" name="Content Placeholder 2"/>
          <p:cNvSpPr>
            <a:spLocks noGrp="1"/>
          </p:cNvSpPr>
          <p:nvPr>
            <p:ph idx="1"/>
          </p:nvPr>
        </p:nvSpPr>
        <p:spPr/>
        <p:txBody>
          <a:bodyPr/>
          <a:lstStyle/>
          <a:p>
            <a:pPr algn="just"/>
            <a:r>
              <a:rPr lang="en-US" b="1" dirty="0"/>
              <a:t>[Bölüm 4] </a:t>
            </a:r>
            <a:r>
              <a:rPr lang="en-US" dirty="0"/>
              <a:t>Code Complete: A Practical Handbook of Software Construction by Steve McConnell, Microsoft Press; 2. Baskı (7 Temmuz 2004). ISBN-10: 0735619670 </a:t>
            </a:r>
          </a:p>
        </p:txBody>
      </p:sp>
    </p:spTree>
    <p:extLst>
      <p:ext uri="{BB962C8B-B14F-4D97-AF65-F5344CB8AC3E}">
        <p14:creationId xmlns:p14="http://schemas.microsoft.com/office/powerpoint/2010/main" val="40663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Giriş</a:t>
            </a:r>
          </a:p>
        </p:txBody>
      </p:sp>
      <p:sp>
        <p:nvSpPr>
          <p:cNvPr id="3" name="Content Placeholder 2"/>
          <p:cNvSpPr>
            <a:spLocks noGrp="1"/>
          </p:cNvSpPr>
          <p:nvPr>
            <p:ph idx="1"/>
          </p:nvPr>
        </p:nvSpPr>
        <p:spPr/>
        <p:txBody>
          <a:bodyPr>
            <a:normAutofit lnSpcReduction="10000"/>
          </a:bodyPr>
          <a:lstStyle/>
          <a:p>
            <a:pPr algn="just"/>
            <a:r>
              <a:rPr lang="en-US" dirty="0"/>
              <a:t>İnşaat için uygun bir zemin hazırlandığından emin olduktan sonra, hazırlıklar inşaata özgü kararlara doğru yönelir.</a:t>
            </a:r>
          </a:p>
          <a:p>
            <a:pPr algn="just"/>
            <a:r>
              <a:rPr lang="en-US" dirty="0"/>
              <a:t>Bu ders, bireysel programcıların ve teknik liderlerin doğrudan veya dolaylı olarak sorumlu oldukları hazırlıklara odaklanmaktadır. </a:t>
            </a:r>
          </a:p>
          <a:p>
            <a:pPr algn="just"/>
            <a:r>
              <a:rPr lang="en-US" dirty="0" err="1"/>
              <a:t>Alet</a:t>
            </a:r>
            <a:r>
              <a:rPr lang="en-US" dirty="0"/>
              <a:t> </a:t>
            </a:r>
            <a:r>
              <a:rPr lang="tr-TR" dirty="0"/>
              <a:t>çantanızdan</a:t>
            </a:r>
            <a:r>
              <a:rPr lang="en-US" dirty="0"/>
              <a:t> belirli aletlerin nasıl seçileceğinin yazılım eşdeğerini tartışır.</a:t>
            </a:r>
          </a:p>
        </p:txBody>
      </p:sp>
    </p:spTree>
    <p:extLst>
      <p:ext uri="{BB962C8B-B14F-4D97-AF65-F5344CB8AC3E}">
        <p14:creationId xmlns:p14="http://schemas.microsoft.com/office/powerpoint/2010/main" val="2938590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p>
        </p:txBody>
      </p:sp>
      <p:sp>
        <p:nvSpPr>
          <p:cNvPr id="3" name="Content Placeholder 2"/>
          <p:cNvSpPr>
            <a:spLocks noGrp="1"/>
          </p:cNvSpPr>
          <p:nvPr>
            <p:ph idx="1"/>
          </p:nvPr>
        </p:nvSpPr>
        <p:spPr/>
        <p:txBody>
          <a:bodyPr>
            <a:normAutofit fontScale="77500" lnSpcReduction="20000"/>
          </a:bodyPr>
          <a:lstStyle/>
          <a:p>
            <a:pPr algn="just"/>
            <a:r>
              <a:rPr lang="en-US" dirty="0"/>
              <a:t>Sistemin uygulanacağı programlama dili, programcıların büyük ilgisini çekmelidir, çünkü yapımın başından sonuna kadar bu dille iç içe olacaklardır.</a:t>
            </a:r>
          </a:p>
          <a:p>
            <a:pPr algn="just"/>
            <a:r>
              <a:rPr lang="en-US" dirty="0"/>
              <a:t>Araştırmalar, programlama dili seçiminin üretkenliği ve kod kalitesini çeşitli şekillerde etkilediğini göstermiştir.</a:t>
            </a:r>
          </a:p>
          <a:p>
            <a:pPr algn="just"/>
            <a:r>
              <a:rPr lang="en-US" dirty="0"/>
              <a:t>Programcılar aşina oldukları bir dili, aşina olmadıkları bir dile göre daha verimli kullanırlar.</a:t>
            </a:r>
          </a:p>
          <a:p>
            <a:pPr algn="just"/>
            <a:r>
              <a:rPr lang="en-US" dirty="0" err="1"/>
              <a:t>Cocomo </a:t>
            </a:r>
            <a:r>
              <a:rPr lang="en-US" dirty="0"/>
              <a:t>II tahmin modelinden elde edilen veriler, üç yıl veya daha uzun süredir kullandıkları bir dilde çalışan programcıların, bir dili yeni öğrenen eşdeğer deneyime sahip programcılardan yaklaşık yüzde 30 daha üretken olduğunu göstermektedir.</a:t>
            </a:r>
          </a:p>
        </p:txBody>
      </p:sp>
    </p:spTree>
    <p:extLst>
      <p:ext uri="{BB962C8B-B14F-4D97-AF65-F5344CB8AC3E}">
        <p14:creationId xmlns:p14="http://schemas.microsoft.com/office/powerpoint/2010/main" val="360621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lnSpcReduction="10000"/>
          </a:bodyPr>
          <a:lstStyle/>
          <a:p>
            <a:pPr algn="just"/>
            <a:r>
              <a:rPr lang="en-US" dirty="0"/>
              <a:t>Yüksek seviyeli dillerle çalışan programcılar, düşük seviyeli dillerle çalışanlara göre daha iyi üretkenlik ve kalite elde ederler.</a:t>
            </a:r>
          </a:p>
          <a:p>
            <a:pPr algn="just"/>
            <a:r>
              <a:rPr lang="en-US" dirty="0"/>
              <a:t>C++, Java, Smalltalk </a:t>
            </a:r>
            <a:r>
              <a:rPr lang="en-US"/>
              <a:t>ve Python </a:t>
            </a:r>
            <a:r>
              <a:rPr lang="en-US" dirty="0"/>
              <a:t>gibi diller, assembly ve C gibi düşük seviyeli dillere kıyasla üretkenliği, güvenilirliği, basitliği </a:t>
            </a:r>
            <a:r>
              <a:rPr lang="en-US"/>
              <a:t>ve anlaşılırlığı </a:t>
            </a:r>
            <a:r>
              <a:rPr lang="en-US" dirty="0"/>
              <a:t>5 ila 15 kat artırmasıyla tanınmaktadır.</a:t>
            </a:r>
          </a:p>
        </p:txBody>
      </p:sp>
    </p:spTree>
    <p:extLst>
      <p:ext uri="{BB962C8B-B14F-4D97-AF65-F5344CB8AC3E}">
        <p14:creationId xmlns:p14="http://schemas.microsoft.com/office/powerpoint/2010/main" val="72699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Bazı diller programlama kavramlarını ifade etmede diğerlerine göre daha iyidir. </a:t>
            </a:r>
          </a:p>
          <a:p>
            <a:pPr algn="just"/>
            <a:r>
              <a:rPr lang="en-US" dirty="0"/>
              <a:t>İngilizce gibi doğal diller ile Java ve C++ gibi programlama dilleri arasında bir analoji kurulabilir. </a:t>
            </a:r>
          </a:p>
          <a:p>
            <a:pPr algn="just"/>
            <a:r>
              <a:rPr lang="en-US" dirty="0"/>
              <a:t>Doğal diller söz konusu olduğunda, dilbilimciler Sapir ve Whorf, bir dilin ifade gücü ile belirli düşünceleri düşünme yeteneği arasında bir ilişki olduğunu varsaymaktadır. </a:t>
            </a:r>
          </a:p>
          <a:p>
            <a:pPr algn="just"/>
            <a:r>
              <a:rPr lang="en-US" dirty="0"/>
              <a:t>Sapir-Whorf hipotezi, bir düşünceyi düşünme yeteneğinizin, düşünceyi ifade edebilecek kelimeleri bilmenize bağlı olduğunu söyler. </a:t>
            </a:r>
          </a:p>
        </p:txBody>
      </p:sp>
    </p:spTree>
    <p:extLst>
      <p:ext uri="{BB962C8B-B14F-4D97-AF65-F5344CB8AC3E}">
        <p14:creationId xmlns:p14="http://schemas.microsoft.com/office/powerpoint/2010/main" val="349022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Kelimeleri bilmiyorsanız, düşünceyi ifade edemezsiniz ve hatta onu formüle bile edemeyebilirsiniz.</a:t>
            </a:r>
          </a:p>
          <a:p>
            <a:pPr algn="just"/>
            <a:r>
              <a:rPr lang="en-US" dirty="0"/>
              <a:t>Programcılar da benzer şekilde dillerinden etkilenebilirler. </a:t>
            </a:r>
          </a:p>
          <a:p>
            <a:pPr algn="just"/>
            <a:r>
              <a:rPr lang="en-US" dirty="0"/>
              <a:t>Programlama düşüncelerinizi ifade etmek için bir programlama dilinde mevcut olan kelimeler, düşüncelerinizi nasıl ifade edeceğinizi kesinlikle belirler ve hatta hangi düşünceleri ifade edebileceğinizi bile belirleyebilir.</a:t>
            </a:r>
          </a:p>
          <a:p>
            <a:pPr algn="just"/>
            <a:r>
              <a:rPr lang="en-US" dirty="0"/>
              <a:t>Aşağıdaki slaytlar bazı yaygın dillerin açıklamalarını sunmaktadır.</a:t>
            </a:r>
          </a:p>
        </p:txBody>
      </p:sp>
    </p:spTree>
    <p:extLst>
      <p:ext uri="{BB962C8B-B14F-4D97-AF65-F5344CB8AC3E}">
        <p14:creationId xmlns:p14="http://schemas.microsoft.com/office/powerpoint/2010/main" val="2416889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tr-TR" b="1" u="sng" dirty="0"/>
              <a:t>Assembly</a:t>
            </a:r>
            <a:r>
              <a:rPr lang="en-US" b="1" u="sng" dirty="0"/>
              <a:t> Dili:</a:t>
            </a:r>
          </a:p>
          <a:p>
            <a:pPr lvl="1" algn="just"/>
            <a:r>
              <a:rPr lang="en-US" dirty="0"/>
              <a:t>Assembly dili, her bir ifadenin tek bir makine komutuna karşılık geldiği bir tür düşük seviyeli dildir. </a:t>
            </a:r>
            <a:endParaRPr lang="tr-TR" dirty="0"/>
          </a:p>
          <a:p>
            <a:pPr lvl="1" algn="just"/>
            <a:r>
              <a:rPr lang="tr-TR" dirty="0"/>
              <a:t>B</a:t>
            </a:r>
            <a:r>
              <a:rPr lang="en-US" dirty="0" err="1"/>
              <a:t>ir</a:t>
            </a:r>
            <a:r>
              <a:rPr lang="en-US" dirty="0"/>
              <a:t> </a:t>
            </a:r>
            <a:r>
              <a:rPr lang="en-US" dirty="0" err="1"/>
              <a:t>işlemcinin</a:t>
            </a:r>
            <a:r>
              <a:rPr lang="en-US" dirty="0"/>
              <a:t> </a:t>
            </a:r>
            <a:r>
              <a:rPr lang="en-US" dirty="0" err="1"/>
              <a:t>komut</a:t>
            </a:r>
            <a:r>
              <a:rPr lang="en-US" dirty="0"/>
              <a:t> </a:t>
            </a:r>
            <a:r>
              <a:rPr lang="en-US" dirty="0" err="1"/>
              <a:t>kümesi</a:t>
            </a:r>
            <a:r>
              <a:rPr lang="en-US" dirty="0"/>
              <a:t> </a:t>
            </a:r>
            <a:r>
              <a:rPr lang="en-US" dirty="0" err="1"/>
              <a:t>üzerine</a:t>
            </a:r>
            <a:r>
              <a:rPr lang="en-US" dirty="0"/>
              <a:t> </a:t>
            </a:r>
            <a:r>
              <a:rPr lang="en-US" dirty="0" err="1"/>
              <a:t>tanımlanmış</a:t>
            </a:r>
            <a:r>
              <a:rPr lang="en-US" dirty="0"/>
              <a:t> alt </a:t>
            </a:r>
            <a:r>
              <a:rPr lang="en-US" dirty="0" err="1"/>
              <a:t>seviye</a:t>
            </a:r>
            <a:r>
              <a:rPr lang="en-US" dirty="0"/>
              <a:t> </a:t>
            </a:r>
            <a:r>
              <a:rPr lang="en-US" dirty="0" err="1"/>
              <a:t>bir</a:t>
            </a:r>
            <a:r>
              <a:rPr lang="en-US" dirty="0"/>
              <a:t> </a:t>
            </a:r>
            <a:r>
              <a:rPr lang="en-US" dirty="0" err="1"/>
              <a:t>dildir</a:t>
            </a:r>
            <a:r>
              <a:rPr lang="en-US" dirty="0"/>
              <a:t>. </a:t>
            </a:r>
            <a:endParaRPr lang="tr-TR" dirty="0"/>
          </a:p>
          <a:p>
            <a:pPr lvl="1" algn="just"/>
            <a:r>
              <a:rPr lang="en-US" dirty="0"/>
              <a:t>Assembly </a:t>
            </a:r>
            <a:r>
              <a:rPr lang="en-US" dirty="0" err="1"/>
              <a:t>dili</a:t>
            </a:r>
            <a:r>
              <a:rPr lang="en-US" dirty="0"/>
              <a:t> </a:t>
            </a:r>
            <a:r>
              <a:rPr lang="en-US" dirty="0" err="1"/>
              <a:t>kolay</a:t>
            </a:r>
            <a:r>
              <a:rPr lang="en-US" dirty="0"/>
              <a:t> </a:t>
            </a:r>
            <a:r>
              <a:rPr lang="en-US" dirty="0" err="1"/>
              <a:t>hatırlanabilir</a:t>
            </a:r>
            <a:r>
              <a:rPr lang="en-US" dirty="0"/>
              <a:t> </a:t>
            </a:r>
            <a:r>
              <a:rPr lang="en-US" dirty="0" err="1"/>
              <a:t>semboller</a:t>
            </a:r>
            <a:r>
              <a:rPr lang="en-US" dirty="0"/>
              <a:t> (“</a:t>
            </a:r>
            <a:r>
              <a:rPr lang="en-US" dirty="0" err="1"/>
              <a:t>İngilizce</a:t>
            </a:r>
            <a:r>
              <a:rPr lang="en-US" dirty="0"/>
              <a:t>: mnemonics”) </a:t>
            </a:r>
            <a:r>
              <a:rPr lang="en-US" dirty="0" err="1"/>
              <a:t>tanımlar</a:t>
            </a:r>
            <a:r>
              <a:rPr lang="en-US" dirty="0"/>
              <a:t> </a:t>
            </a:r>
            <a:r>
              <a:rPr lang="en-US" dirty="0" err="1"/>
              <a:t>ve</a:t>
            </a:r>
            <a:r>
              <a:rPr lang="en-US" dirty="0"/>
              <a:t> </a:t>
            </a:r>
            <a:r>
              <a:rPr lang="en-US" dirty="0" err="1"/>
              <a:t>böylece</a:t>
            </a:r>
            <a:r>
              <a:rPr lang="en-US" dirty="0"/>
              <a:t> </a:t>
            </a:r>
            <a:r>
              <a:rPr lang="en-US" dirty="0" err="1"/>
              <a:t>işlemcinin</a:t>
            </a:r>
            <a:r>
              <a:rPr lang="en-US" dirty="0"/>
              <a:t> </a:t>
            </a:r>
            <a:r>
              <a:rPr lang="en-US" dirty="0" err="1"/>
              <a:t>makina</a:t>
            </a:r>
            <a:r>
              <a:rPr lang="en-US" dirty="0"/>
              <a:t> </a:t>
            </a:r>
            <a:r>
              <a:rPr lang="en-US" dirty="0" err="1"/>
              <a:t>koduna</a:t>
            </a:r>
            <a:r>
              <a:rPr lang="en-US" dirty="0"/>
              <a:t> </a:t>
            </a:r>
            <a:r>
              <a:rPr lang="en-US" dirty="0" err="1"/>
              <a:t>karşılık</a:t>
            </a:r>
            <a:r>
              <a:rPr lang="en-US" dirty="0"/>
              <a:t> </a:t>
            </a:r>
            <a:r>
              <a:rPr lang="en-US" dirty="0" err="1"/>
              <a:t>gelen</a:t>
            </a:r>
            <a:r>
              <a:rPr lang="en-US" dirty="0"/>
              <a:t> </a:t>
            </a:r>
            <a:r>
              <a:rPr lang="en-US" dirty="0" err="1"/>
              <a:t>sayı</a:t>
            </a:r>
            <a:r>
              <a:rPr lang="en-US" dirty="0"/>
              <a:t> </a:t>
            </a:r>
            <a:r>
              <a:rPr lang="en-US" dirty="0" err="1"/>
              <a:t>dizilerinin</a:t>
            </a:r>
            <a:r>
              <a:rPr lang="en-US" dirty="0"/>
              <a:t> </a:t>
            </a:r>
            <a:r>
              <a:rPr lang="en-US" dirty="0" err="1"/>
              <a:t>bilinmesine</a:t>
            </a:r>
            <a:r>
              <a:rPr lang="en-US" dirty="0"/>
              <a:t> </a:t>
            </a:r>
            <a:r>
              <a:rPr lang="en-US" dirty="0" err="1"/>
              <a:t>gerek</a:t>
            </a:r>
            <a:r>
              <a:rPr lang="en-US" dirty="0"/>
              <a:t> </a:t>
            </a:r>
            <a:r>
              <a:rPr lang="en-US" dirty="0" err="1"/>
              <a:t>kalmaz</a:t>
            </a:r>
            <a:r>
              <a:rPr lang="en-US" dirty="0"/>
              <a:t>.</a:t>
            </a:r>
          </a:p>
          <a:p>
            <a:pPr lvl="1" algn="just"/>
            <a:r>
              <a:rPr lang="en-US" dirty="0"/>
              <a:t>İfadeler belirli makine talimatlarını kullandığından, bir assembly dili belirli bir işlemciye, örneğin belirli Intel veya Motorola CPU'larına özgüdür. </a:t>
            </a:r>
          </a:p>
        </p:txBody>
      </p:sp>
    </p:spTree>
    <p:extLst>
      <p:ext uri="{BB962C8B-B14F-4D97-AF65-F5344CB8AC3E}">
        <p14:creationId xmlns:p14="http://schemas.microsoft.com/office/powerpoint/2010/main" val="4048662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Programlama Dili Seçimi</a:t>
            </a:r>
            <a:endParaRPr lang="en-US" dirty="0"/>
          </a:p>
        </p:txBody>
      </p:sp>
      <p:sp>
        <p:nvSpPr>
          <p:cNvPr id="3" name="Content Placeholder 2"/>
          <p:cNvSpPr>
            <a:spLocks noGrp="1"/>
          </p:cNvSpPr>
          <p:nvPr>
            <p:ph idx="1"/>
          </p:nvPr>
        </p:nvSpPr>
        <p:spPr/>
        <p:txBody>
          <a:bodyPr>
            <a:normAutofit fontScale="92500"/>
          </a:bodyPr>
          <a:lstStyle/>
          <a:p>
            <a:pPr marL="0" indent="0" algn="just">
              <a:buNone/>
            </a:pPr>
            <a:r>
              <a:rPr lang="en-US" b="1" u="sng" dirty="0"/>
              <a:t>C:</a:t>
            </a:r>
          </a:p>
          <a:p>
            <a:pPr lvl="1" algn="just"/>
            <a:r>
              <a:rPr lang="en-US" dirty="0"/>
              <a:t>C, başlangıçta UNIX işletim sistemiyle ilişkilendirilen genel amaçlı, orta seviye bir dildir. </a:t>
            </a:r>
          </a:p>
          <a:p>
            <a:pPr lvl="1" algn="just"/>
            <a:r>
              <a:rPr lang="en-US" dirty="0"/>
              <a:t>C, yapılandırılmış veri, yapılandırılmış kontrol akışı, makine bağımsızlığı ve zengin bir operatör seti gibi bazı üst düzey dil özelliklerine sahiptir. </a:t>
            </a:r>
          </a:p>
          <a:p>
            <a:pPr lvl="1" algn="just"/>
            <a:r>
              <a:rPr lang="en-US" dirty="0"/>
              <a:t>İşaretçileri ve adresleri kapsamlı bir şekilde kullandığı, bit manipülasyonu gibi bazı düşük seviyeli yapılara sahip olduğu ve zayıf bir şekilde yazıldığı için "taşınabilir assembly dili" olarak da adlandırılmıştır.</a:t>
            </a:r>
          </a:p>
        </p:txBody>
      </p:sp>
    </p:spTree>
    <p:extLst>
      <p:ext uri="{BB962C8B-B14F-4D97-AF65-F5344CB8AC3E}">
        <p14:creationId xmlns:p14="http://schemas.microsoft.com/office/powerpoint/2010/main" val="1859218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1648</TotalTime>
  <Words>1818</Words>
  <Application>Microsoft Office PowerPoint</Application>
  <PresentationFormat>Ekran Gösterisi (4:3)</PresentationFormat>
  <Paragraphs>147</Paragraphs>
  <Slides>28</Slides>
  <Notes>8</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28</vt:i4>
      </vt:variant>
    </vt:vector>
  </HeadingPairs>
  <TitlesOfParts>
    <vt:vector size="31" baseType="lpstr">
      <vt:lpstr>Arial</vt:lpstr>
      <vt:lpstr>Calibri</vt:lpstr>
      <vt:lpstr>Office Theme</vt:lpstr>
      <vt:lpstr>  Temel İnşaat Kararları</vt:lpstr>
      <vt:lpstr>İçindekiler</vt:lpstr>
      <vt:lpstr>Giriş</vt:lpstr>
      <vt:lpstr>Programlama Dili Seçimi</vt:lpstr>
      <vt:lpstr>Programlama Dili Seçimi</vt:lpstr>
      <vt:lpstr>Programlama Dili Seçimi</vt:lpstr>
      <vt:lpstr>Programlama Dili Seçimi</vt:lpstr>
      <vt:lpstr>Programlama Dili Seçimi</vt:lpstr>
      <vt:lpstr>Programlama Dili Seçimi</vt:lpstr>
      <vt:lpstr>Programlama Dili Seçimi</vt:lpstr>
      <vt:lpstr>Programlama Dili Seçimi</vt:lpstr>
      <vt:lpstr>Programlama Dili Seçimi</vt:lpstr>
      <vt:lpstr>Programlama Dili Seçimi</vt:lpstr>
      <vt:lpstr>Programlama Dili Seçimi</vt:lpstr>
      <vt:lpstr>Programlama Dili Seçimi</vt:lpstr>
      <vt:lpstr>Programlama Dili Seçimi</vt:lpstr>
      <vt:lpstr>Programlama Dili Seçimi</vt:lpstr>
      <vt:lpstr>Programlama Dili Seçimi</vt:lpstr>
      <vt:lpstr>2024 yılı dünya çapında geliştiriciler arasında en çok kullanılan  p. d. </vt:lpstr>
      <vt:lpstr>Programlama Kuralları</vt:lpstr>
      <vt:lpstr>Programlama Kuralları</vt:lpstr>
      <vt:lpstr>Programlama Kuralları</vt:lpstr>
      <vt:lpstr>Başlıca inşaat uygulamalarının seçimi</vt:lpstr>
      <vt:lpstr>Kontrol Listesi: Önemli Yapım Uygulamaları</vt:lpstr>
      <vt:lpstr>Kontrol Listesi: Önemli Yapım Uygulamaları</vt:lpstr>
      <vt:lpstr>Önemli Noktalar</vt:lpstr>
      <vt:lpstr>Önemli Noktalar</vt:lpstr>
      <vt:lpstr>Okumalar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Construction</dc:title>
  <dc:creator>hp</dc:creator>
  <cp:keywords>, docId:1B4B13E19567E672A7A8D4E9D3DDF251</cp:keywords>
  <cp:lastModifiedBy>Mehmet TANKÜL</cp:lastModifiedBy>
  <cp:revision>167</cp:revision>
  <dcterms:created xsi:type="dcterms:W3CDTF">2006-08-16T00:00:00Z</dcterms:created>
  <dcterms:modified xsi:type="dcterms:W3CDTF">2024-10-07T10:52:06Z</dcterms:modified>
</cp:coreProperties>
</file>