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78" r:id="rId4"/>
    <p:sldId id="279" r:id="rId5"/>
    <p:sldId id="280" r:id="rId6"/>
    <p:sldId id="282" r:id="rId7"/>
    <p:sldId id="281"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300" r:id="rId25"/>
    <p:sldId id="301" r:id="rId26"/>
    <p:sldId id="302" r:id="rId27"/>
    <p:sldId id="303" r:id="rId28"/>
    <p:sldId id="304" r:id="rId29"/>
    <p:sldId id="305" r:id="rId30"/>
    <p:sldId id="306" r:id="rId31"/>
    <p:sldId id="344" r:id="rId32"/>
    <p:sldId id="345" r:id="rId33"/>
    <p:sldId id="346" r:id="rId34"/>
    <p:sldId id="347" r:id="rId35"/>
    <p:sldId id="307" r:id="rId36"/>
    <p:sldId id="308" r:id="rId37"/>
    <p:sldId id="309" r:id="rId38"/>
    <p:sldId id="311" r:id="rId39"/>
    <p:sldId id="312" r:id="rId40"/>
    <p:sldId id="348" r:id="rId41"/>
    <p:sldId id="313" r:id="rId42"/>
    <p:sldId id="314" r:id="rId43"/>
    <p:sldId id="320" r:id="rId44"/>
    <p:sldId id="321" r:id="rId45"/>
    <p:sldId id="322" r:id="rId46"/>
    <p:sldId id="323" r:id="rId47"/>
    <p:sldId id="324" r:id="rId48"/>
    <p:sldId id="325"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27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44" autoAdjust="0"/>
  </p:normalViewPr>
  <p:slideViewPr>
    <p:cSldViewPr>
      <p:cViewPr varScale="1">
        <p:scale>
          <a:sx n="91" d="100"/>
          <a:sy n="91" d="100"/>
        </p:scale>
        <p:origin x="121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9AEC27-CF76-450D-8CF8-3F3149F276A1}" type="datetimeFigureOut">
              <a:rPr lang="en-US" smtClean="0"/>
              <a:t>10/14/2024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Ana metin stillerini düzenlemek için tıklayın</a:t>
            </a:r>
          </a:p>
          <a:p>
            <a:pPr lvl="1"/>
            <a:r>
              <a:rPr lang="en-US"/>
              <a:t>İkinci seviye</a:t>
            </a:r>
          </a:p>
          <a:p>
            <a:pPr lvl="2"/>
            <a:r>
              <a:rPr lang="en-US"/>
              <a:t>Üçüncü seviye</a:t>
            </a:r>
          </a:p>
          <a:p>
            <a:pPr lvl="3"/>
            <a:r>
              <a:rPr lang="en-US"/>
              <a:t>Dördüncü seviye</a:t>
            </a:r>
          </a:p>
          <a:p>
            <a:pPr lvl="4"/>
            <a:r>
              <a:rPr lang="en-US"/>
              <a:t>Beşinci seviye</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2941A-C6F3-4BCB-9552-E85DEBEE5BCC}" type="slidenum">
              <a:rPr lang="en-US" smtClean="0"/>
              <a:t>‹#›</a:t>
            </a:fld>
            <a:endParaRPr lang="en-US"/>
          </a:p>
        </p:txBody>
      </p:sp>
    </p:spTree>
    <p:extLst>
      <p:ext uri="{BB962C8B-B14F-4D97-AF65-F5344CB8AC3E}">
        <p14:creationId xmlns:p14="http://schemas.microsoft.com/office/powerpoint/2010/main" val="3949950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Horst </a:t>
            </a:r>
            <a:r>
              <a:rPr lang="tr-TR" dirty="0" err="1"/>
              <a:t>Rittel</a:t>
            </a:r>
            <a:r>
              <a:rPr lang="tr-TR" dirty="0"/>
              <a:t> ve </a:t>
            </a:r>
            <a:r>
              <a:rPr lang="tr-TR" dirty="0" err="1"/>
              <a:t>Melvin</a:t>
            </a:r>
            <a:r>
              <a:rPr lang="tr-TR" dirty="0"/>
              <a:t> </a:t>
            </a:r>
            <a:r>
              <a:rPr lang="tr-TR" dirty="0" err="1"/>
              <a:t>Webber</a:t>
            </a:r>
            <a:r>
              <a:rPr lang="tr-TR" dirty="0"/>
              <a:t>, "kötü" bir problemi, ancak onu çözerek veya bir kısmını çözerek açıkça tanımlanabilen bir problem olarak tanımladılar (1973). </a:t>
            </a:r>
          </a:p>
          <a:p>
            <a:r>
              <a:rPr lang="tr-TR" dirty="0"/>
              <a:t>Bu paradoks, esasen, problemi açıkça tanımlamak için bir kez "çözmeniz" ve ardından işe yarayan bir çözüm oluşturmak için tekrar çözmeniz gerektiğini ima eder. </a:t>
            </a:r>
          </a:p>
          <a:p>
            <a:r>
              <a:rPr lang="tr-TR" dirty="0"/>
              <a:t>Böyle kötü bir problemin dramatik bir örneği, orijinal </a:t>
            </a:r>
            <a:r>
              <a:rPr lang="tr-TR" dirty="0" err="1"/>
              <a:t>Tacoma</a:t>
            </a:r>
            <a:r>
              <a:rPr lang="tr-TR" dirty="0"/>
              <a:t> </a:t>
            </a:r>
            <a:r>
              <a:rPr lang="tr-TR" dirty="0" err="1"/>
              <a:t>Narrows</a:t>
            </a:r>
            <a:r>
              <a:rPr lang="tr-TR" dirty="0"/>
              <a:t> köprüsünün tasarımıydı. Köprü inşa edildiğinde, bir köprü tasarlarken göz önünde bulundurulan temel husus, planlanan yükünü destekleyecek kadar güçlü olmasıydı. </a:t>
            </a:r>
          </a:p>
          <a:p>
            <a:r>
              <a:rPr lang="tr-TR" dirty="0" err="1"/>
              <a:t>Tacoma</a:t>
            </a:r>
            <a:r>
              <a:rPr lang="tr-TR" dirty="0"/>
              <a:t> </a:t>
            </a:r>
            <a:r>
              <a:rPr lang="tr-TR" dirty="0" err="1"/>
              <a:t>Narrows</a:t>
            </a:r>
            <a:r>
              <a:rPr lang="tr-TR" dirty="0"/>
              <a:t> köprüsünde, rüzgar beklenmedik, yandan yana bir </a:t>
            </a:r>
            <a:r>
              <a:rPr lang="tr-TR" dirty="0" err="1"/>
              <a:t>harmonik</a:t>
            </a:r>
            <a:r>
              <a:rPr lang="tr-TR" dirty="0"/>
              <a:t> dalgalanma oluşturdu. 1940'ta fırtınalı bir günde, dalgalanma kontrol edilemez bir şekilde büyüdü köprü çöktü. Bu, kötü bir problemin iyi bir örneğidir çünkü köprü çökene kadar mühendisleri aerodinamiğin bu kadar dikkate alınması gerektiğini bilmiyorlardı. Ancak köprüyü inşa ederek (sorunu çözerek) hala ayakta duran başka bir köprü inşa etmelerine olanak tanıyan problemdeki ek hususları öğrenebilirlerdi.</a:t>
            </a:r>
          </a:p>
          <a:p>
            <a:r>
              <a:rPr lang="tr-TR" dirty="0"/>
              <a:t>Okulda geliştirdiğiniz programlar ile profesyonel olarak geliştirdiğiniz programlar arasındaki temel farklardan biri, okul programlarının çözdüğü tasarım sorunlarının</a:t>
            </a:r>
          </a:p>
          <a:p>
            <a:r>
              <a:rPr lang="tr-TR" dirty="0"/>
              <a:t>nadiren, hatta hiç kötü olmamasıdır. Okuldaki programlama ödevleri sizi baştan sona doğru hızlı bir şekilde ilerletmek için tasarlanmıştır. Muhtemelen size bir programlama ödevi veren, sonra tasarımı bitirir bitirmez ödevi değiştiren ve sonra tamamlanmış programı teslim etmek üzereyken tekrar değiştiren bir öğretmeni katran ve tüyle kaplamak istersiniz.</a:t>
            </a:r>
          </a:p>
          <a:p>
            <a:r>
              <a:rPr lang="tr-TR" dirty="0"/>
              <a:t>Ancak bu süreç profesyonel programlamada günlük bir gerçekliktir.</a:t>
            </a:r>
          </a:p>
          <a:p>
            <a:r>
              <a:rPr lang="tr-TR" dirty="0"/>
              <a:t>-------------</a:t>
            </a:r>
          </a:p>
          <a:p>
            <a:r>
              <a:rPr lang="tr-TR" dirty="0"/>
              <a:t>Bitmiş yazılım tasarımı iyi organize edilmiş ve temiz görünmelidir, ancak tasarımı geliştirmek için kullanılan süreç nihai sonuç kadar düzenli değildir. Tasarım özensizdir çünkü birçok yanlış adım atarsınız ve birçok çıkmaz sokağa girersiniz - birçok hata yaparsınız. Aslında, hata yapmak tasarımın amacıdır - aynı hataları yapmaktan, bunları kodlamadan sonra fark etmekten ve tam teşekküllü kodu düzeltmekten</a:t>
            </a:r>
          </a:p>
          <a:p>
            <a:r>
              <a:rPr lang="tr-TR" dirty="0"/>
              <a:t>daha ucuzdur. </a:t>
            </a:r>
          </a:p>
          <a:p>
            <a:r>
              <a:rPr lang="tr-TR" dirty="0"/>
              <a:t>Tasarım özensizdir çünkü iyi bir çözüm genellikle kötü bir çözümden yalnızca belli belirsiz farklıdır. </a:t>
            </a:r>
          </a:p>
          <a:p>
            <a:r>
              <a:rPr lang="tr-TR" dirty="0"/>
              <a:t>Tasarım ayrıca özensizdir çünkü tasarımınızın ne zaman "yeterince iyi" olduğunu bilmek zordur.</a:t>
            </a:r>
          </a:p>
          <a:p>
            <a:r>
              <a:rPr lang="tr-TR" dirty="0"/>
              <a:t>Ne kadar ayrıntı yeterlidir? Resmi bir tasarım </a:t>
            </a:r>
            <a:r>
              <a:rPr lang="tr-TR" dirty="0" err="1"/>
              <a:t>notasyonuyla</a:t>
            </a:r>
            <a:r>
              <a:rPr lang="tr-TR" dirty="0"/>
              <a:t> ne kadar tasarım yapılmalı ve klavyede ne kadarı bırakılmalıdır? </a:t>
            </a:r>
          </a:p>
          <a:p>
            <a:r>
              <a:rPr lang="tr-TR" dirty="0"/>
              <a:t>Ne zaman bitersiniz? Tasarım açık uçlu olduğundan, bu soruya en yaygın cevap "Zamanınız </a:t>
            </a:r>
            <a:r>
              <a:rPr lang="tr-TR" dirty="0" err="1"/>
              <a:t>dolduğunda"dır</a:t>
            </a:r>
            <a:r>
              <a:rPr lang="tr-TR" dirty="0"/>
              <a:t>.</a:t>
            </a:r>
          </a:p>
          <a:p>
            <a:r>
              <a:rPr lang="tr-TR" dirty="0"/>
              <a:t>---------------</a:t>
            </a:r>
          </a:p>
          <a:p>
            <a:r>
              <a:rPr lang="tr-TR" dirty="0"/>
              <a:t>İdeal bir dünyada, her sistem anında çalışabilir, sıfır depolama alanı tüketebilir, sıfır ağ bant genişliği kullanabilir, hiçbir zaman hata içermeyebilir ve inşa etmenin maliyeti sıfır olabilir. Gerçek dünyada, tasarımcının işinin önemli bir kısmı, rekabet eden tasarım özelliklerini tartmak ve bu özellikler arasında bir denge kurmaktır. Hızlı yanıt oranı, geliştirme süresini en aza indirmekten daha önemliyse, tasarımcı bir tasarım seçecektir. Geliştirme süresini en aza indirmek daha önemliyse, iyi bir tasarımcı farklı bir tasarım yapacaktır.</a:t>
            </a:r>
          </a:p>
          <a:p>
            <a:r>
              <a:rPr lang="tr-TR" dirty="0"/>
              <a:t>---------------</a:t>
            </a:r>
          </a:p>
          <a:p>
            <a:r>
              <a:rPr lang="tr-TR" dirty="0"/>
              <a:t>Tasarımın amacı kısmen olasılıklar yaratmak, kısmen de olasılıkları kısıtlamaktır. İnsanların fiziksel yapılar inşa etmek için sonsuz zamanı, kaynağı ve alanı olsaydı, her ayakkabı için bir oda ve yüzlerce oda bulunan inanılmaz derecede geniş binalar görürdünüz.</a:t>
            </a:r>
          </a:p>
          <a:p>
            <a:r>
              <a:rPr lang="tr-TR" dirty="0"/>
              <a:t>Bu, yazılımın kasıtlı olarak dayatılan kısıtlamalar olmadan nasıl ortaya çıkabileceğidir. Bina inşa etmek için sınırlı kaynakların kısıtlamaları, çözümün nihayetinde çözümü iyileştiren basitleştirmelerini zorlar. Yazılım tasarımındaki amaç aynıdır.</a:t>
            </a:r>
          </a:p>
          <a:p>
            <a:r>
              <a:rPr lang="tr-TR" dirty="0"/>
              <a:t>----------------</a:t>
            </a:r>
          </a:p>
          <a:p>
            <a:r>
              <a:rPr lang="tr-TR" dirty="0"/>
              <a:t>Aynı programı tasarlamak için üç kişiyi gönderirseniz, her biri mükemmel şekilde kabul edilebilir olan üç farklı tasarımla kolayca geri dönebilirler.</a:t>
            </a:r>
          </a:p>
          <a:p>
            <a:r>
              <a:rPr lang="tr-TR" dirty="0"/>
              <a:t>-----------------</a:t>
            </a:r>
          </a:p>
          <a:p>
            <a:r>
              <a:rPr lang="tr-TR" dirty="0"/>
              <a:t>Tasarım kesin olmadığından, tasarım teknikleri öngörülebilir sonuçlar üretmesi garantili tekrarlanabilir süreçlerden ziyade sezgisel olma eğilimindedir - "kurallar" veya "bazen işe yarayan denenecek şeyler". Tasarım deneme yanılma içerir. Bir işte veya bir işin bir yönünde iyi çalışan bir tasarım aracı veya tekniği bir sonraki projede o kadar iyi çalışmayabilir. Hiçbir araç her şey için uygun değildir.</a:t>
            </a:r>
          </a:p>
          <a:p>
            <a:r>
              <a:rPr lang="tr-TR" dirty="0"/>
              <a:t>------------------</a:t>
            </a:r>
          </a:p>
          <a:p>
            <a:r>
              <a:rPr lang="tr-TR" dirty="0"/>
              <a:t>Tasarımın bu niteliklerini özetlemenin düzgün bir yolu, tasarımın “ortaya çıkan” olduğunu söylemektir. Tasarımlar, birinin beyninden doğrudan tam olarak oluşmaz. Tasarım incelemeleri, gayrı resmi tartışmalar, kodu yazma deneyimi ve kodu revize etme deneyimi aracılığıyla gelişir ve iyileşirler.</a:t>
            </a:r>
          </a:p>
          <a:p>
            <a:r>
              <a:rPr lang="tr-TR" dirty="0"/>
              <a:t>------------------</a:t>
            </a:r>
          </a:p>
          <a:p>
            <a:endParaRPr lang="tr-TR" dirty="0"/>
          </a:p>
        </p:txBody>
      </p:sp>
      <p:sp>
        <p:nvSpPr>
          <p:cNvPr id="4" name="Slayt Numarası Yer Tutucusu 3"/>
          <p:cNvSpPr>
            <a:spLocks noGrp="1"/>
          </p:cNvSpPr>
          <p:nvPr>
            <p:ph type="sldNum" sz="quarter" idx="5"/>
          </p:nvPr>
        </p:nvSpPr>
        <p:spPr/>
        <p:txBody>
          <a:bodyPr/>
          <a:lstStyle/>
          <a:p>
            <a:fld id="{D7F2941A-C6F3-4BCB-9552-E85DEBEE5BCC}" type="slidenum">
              <a:rPr lang="en-US" smtClean="0"/>
              <a:t>6</a:t>
            </a:fld>
            <a:endParaRPr lang="en-US"/>
          </a:p>
        </p:txBody>
      </p:sp>
    </p:spTree>
    <p:extLst>
      <p:ext uri="{BB962C8B-B14F-4D97-AF65-F5344CB8AC3E}">
        <p14:creationId xmlns:p14="http://schemas.microsoft.com/office/powerpoint/2010/main" val="222435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2941A-C6F3-4BCB-9552-E85DEBEE5BCC}" type="slidenum">
              <a:rPr lang="en-US" smtClean="0"/>
              <a:t>9</a:t>
            </a:fld>
            <a:endParaRPr lang="en-US"/>
          </a:p>
        </p:txBody>
      </p:sp>
    </p:spTree>
    <p:extLst>
      <p:ext uri="{BB962C8B-B14F-4D97-AF65-F5344CB8AC3E}">
        <p14:creationId xmlns:p14="http://schemas.microsoft.com/office/powerpoint/2010/main" val="140888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Rutinleri kısa tutmak zihinsel iş yükünüzü azaltmanıza yardımcı olur. Programları düşük seviyeli uygulama ayrıntıları yerine sorun alanı açısından yazmak ve en yüksek soyutlama düzeyinde çalışmak beyninizdeki yükü azaltır.</a:t>
            </a:r>
          </a:p>
          <a:p>
            <a:r>
              <a:rPr lang="tr-TR" dirty="0"/>
              <a:t>Özetle, insanın doğasında var olan sınırlamaları telafi eden programcılar kendileri ve başkaları için anlaşılması daha kolay ve daha az hata içeren kodlar yazarlar.</a:t>
            </a:r>
          </a:p>
        </p:txBody>
      </p:sp>
      <p:sp>
        <p:nvSpPr>
          <p:cNvPr id="4" name="Slayt Numarası Yer Tutucusu 3"/>
          <p:cNvSpPr>
            <a:spLocks noGrp="1"/>
          </p:cNvSpPr>
          <p:nvPr>
            <p:ph type="sldNum" sz="quarter" idx="5"/>
          </p:nvPr>
        </p:nvSpPr>
        <p:spPr/>
        <p:txBody>
          <a:bodyPr/>
          <a:lstStyle/>
          <a:p>
            <a:fld id="{D7F2941A-C6F3-4BCB-9552-E85DEBEE5BCC}" type="slidenum">
              <a:rPr lang="en-US" smtClean="0"/>
              <a:t>10</a:t>
            </a:fld>
            <a:endParaRPr lang="en-US"/>
          </a:p>
        </p:txBody>
      </p:sp>
    </p:spTree>
    <p:extLst>
      <p:ext uri="{BB962C8B-B14F-4D97-AF65-F5344CB8AC3E}">
        <p14:creationId xmlns:p14="http://schemas.microsoft.com/office/powerpoint/2010/main" val="428645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Minimal karmaşıklık: Eğer tasarımınız, belirli bir bölüme daldığınızda programın diğer bölümlerinin çoğunu güvenli bir şekilde göz ardı etmenize izin vermiyorsa, tasarım işini yapmıyor demektir.</a:t>
            </a:r>
          </a:p>
          <a:p>
            <a:pPr lvl="0"/>
            <a:r>
              <a:rPr lang="en-US" dirty="0" err="1"/>
              <a:t>Bakım</a:t>
            </a:r>
            <a:r>
              <a:rPr lang="en-US" dirty="0"/>
              <a:t> </a:t>
            </a:r>
            <a:r>
              <a:rPr lang="en-US" dirty="0" err="1"/>
              <a:t>Kolaylığı</a:t>
            </a:r>
            <a:r>
              <a:rPr lang="tr-TR" dirty="0"/>
              <a:t>: </a:t>
            </a:r>
            <a:endParaRPr lang="en-US" dirty="0"/>
          </a:p>
          <a:p>
            <a:pPr lvl="0"/>
            <a:r>
              <a:rPr lang="en-US" dirty="0" err="1"/>
              <a:t>Gevşek</a:t>
            </a:r>
            <a:r>
              <a:rPr lang="en-US" dirty="0"/>
              <a:t> </a:t>
            </a:r>
            <a:r>
              <a:rPr lang="tr-TR" dirty="0" err="1"/>
              <a:t>bağlantı:Gevşek</a:t>
            </a:r>
            <a:r>
              <a:rPr lang="tr-TR" dirty="0"/>
              <a:t> bağlantı, bir programın farklı bölümleri arasındaki bağlantıları en aza indirmek için tasarım yapmak anlamına gelir. Sınıf </a:t>
            </a:r>
            <a:r>
              <a:rPr lang="tr-TR" dirty="0" err="1"/>
              <a:t>arayüzlerinde</a:t>
            </a:r>
            <a:r>
              <a:rPr lang="tr-TR" dirty="0"/>
              <a:t>, </a:t>
            </a:r>
            <a:r>
              <a:rPr lang="tr-TR" dirty="0" err="1"/>
              <a:t>kapsüllemede</a:t>
            </a:r>
            <a:r>
              <a:rPr lang="tr-TR" dirty="0"/>
              <a:t> ve bilgi gizlemede iyi soyutlamaların ilkelerini kullanarak sınıfları mümkün olduğunca az bağlantıyla tasarlayın. Minimum bağlantı, entegrasyon, test ve bakım sırasındaki işi en aza indirir.</a:t>
            </a:r>
            <a:endParaRPr lang="en-US" dirty="0"/>
          </a:p>
          <a:p>
            <a:pPr lvl="0"/>
            <a:r>
              <a:rPr lang="en-US" dirty="0" err="1"/>
              <a:t>Genişletilebilirlik</a:t>
            </a:r>
            <a:r>
              <a:rPr lang="tr-TR" dirty="0"/>
              <a:t>: altta yatan yapıya şiddet uygulamadan bir sistemi geliştirebileceğiniz anlamına gelir. Diğer parçaları etkilemeden bir sistemin bir parçasını değiştirebilirsiniz. En olası değişiklikler sisteme en az travmayı yaşatır.</a:t>
            </a:r>
            <a:endParaRPr lang="en-US" dirty="0"/>
          </a:p>
          <a:p>
            <a:pPr lvl="0"/>
            <a:r>
              <a:rPr lang="en-US" dirty="0" err="1"/>
              <a:t>Yeniden</a:t>
            </a:r>
            <a:r>
              <a:rPr lang="en-US" dirty="0"/>
              <a:t> </a:t>
            </a:r>
            <a:r>
              <a:rPr lang="en-US" dirty="0" err="1"/>
              <a:t>Kullanılabilirlik</a:t>
            </a:r>
            <a:r>
              <a:rPr lang="tr-TR" dirty="0"/>
              <a:t>:</a:t>
            </a:r>
            <a:endParaRPr lang="en-US" dirty="0"/>
          </a:p>
          <a:p>
            <a:pPr lvl="0"/>
            <a:r>
              <a:rPr lang="en-US" dirty="0" err="1"/>
              <a:t>Yüksek</a:t>
            </a:r>
            <a:r>
              <a:rPr lang="en-US" dirty="0"/>
              <a:t> Fan-in</a:t>
            </a:r>
            <a:r>
              <a:rPr lang="tr-TR" dirty="0"/>
              <a:t>: Yüksek fan-in, belirli bir sınıfı kullanan yüksek sayıda sınıfa sahip olmayı ifade eder. Yüksek fan-in, bir sistemin, sistemdeki daha düşük seviyelerdeki yardımcı sınıflardan iyi şekilde yararlanmak üzere tasarlandığını ima eder.</a:t>
            </a:r>
            <a:endParaRPr lang="en-US" dirty="0"/>
          </a:p>
          <a:p>
            <a:pPr lvl="0"/>
            <a:r>
              <a:rPr lang="en-US" dirty="0" err="1"/>
              <a:t>Düşük</a:t>
            </a:r>
            <a:r>
              <a:rPr lang="en-US" dirty="0"/>
              <a:t> </a:t>
            </a:r>
            <a:r>
              <a:rPr lang="en-US" dirty="0" err="1"/>
              <a:t>ila</a:t>
            </a:r>
            <a:r>
              <a:rPr lang="en-US" dirty="0"/>
              <a:t> </a:t>
            </a:r>
            <a:r>
              <a:rPr lang="en-US" dirty="0" err="1"/>
              <a:t>orta</a:t>
            </a:r>
            <a:r>
              <a:rPr lang="en-US" dirty="0"/>
              <a:t> fan </a:t>
            </a:r>
            <a:r>
              <a:rPr lang="en-US" dirty="0" err="1"/>
              <a:t>çıkışı</a:t>
            </a:r>
            <a:r>
              <a:rPr lang="tr-TR" dirty="0"/>
              <a:t>:</a:t>
            </a:r>
            <a:endParaRPr lang="en-US" dirty="0"/>
          </a:p>
          <a:p>
            <a:pPr lvl="0"/>
            <a:r>
              <a:rPr lang="en-US" dirty="0" err="1"/>
              <a:t>Taşınabilirlik</a:t>
            </a:r>
            <a:r>
              <a:rPr lang="tr-TR" dirty="0"/>
              <a:t>:</a:t>
            </a:r>
            <a:endParaRPr lang="en-US" dirty="0"/>
          </a:p>
          <a:p>
            <a:pPr lvl="0"/>
            <a:r>
              <a:rPr lang="en-US" dirty="0" err="1"/>
              <a:t>Yalınlık</a:t>
            </a:r>
            <a:r>
              <a:rPr lang="tr-TR" dirty="0"/>
              <a:t>:</a:t>
            </a:r>
            <a:r>
              <a:rPr lang="tr-TR" dirty="0" err="1"/>
              <a:t>Voltaire</a:t>
            </a:r>
            <a:r>
              <a:rPr lang="tr-TR" dirty="0"/>
              <a:t>, bir kitabın hiçbir şey eklenemediğinde değil, hiçbir şey çıkarılamadığında bittiğini söylemiştir. Yazılımda bu özellikle doğrudur çünkü diğer kod değiştirildiğinde ekstra kodun geliştirilmesi, incelenmesi, test edilmesi ve dikkate alınması gerekir. Yazılımın gelecekteki sürümleri ekstra kodla geriye dönük uyumlu kalmalıdır. Ölümcül soru şudur: "Kolay, peki bunu ekleyerek neye zarar vereceğiz?"</a:t>
            </a:r>
            <a:endParaRPr lang="en-US" dirty="0"/>
          </a:p>
          <a:p>
            <a:pPr lvl="0"/>
            <a:r>
              <a:rPr lang="en-US" dirty="0" err="1"/>
              <a:t>Tabakalaşma</a:t>
            </a:r>
            <a:r>
              <a:rPr lang="tr-TR" dirty="0"/>
              <a:t>:Sistemi, diğer seviyelere dalmadan tek bir seviyede görüntüleyebileceğiniz şekilde </a:t>
            </a:r>
            <a:r>
              <a:rPr lang="tr-TR" dirty="0" err="1"/>
              <a:t>tasarlayın.Örneğin</a:t>
            </a:r>
            <a:r>
              <a:rPr lang="tr-TR" dirty="0"/>
              <a:t>, çok sayıda eski, kötü tasarlanmış kod kullanmak zorunda olan modern bir sistem yazıyorsanız, eski kodla </a:t>
            </a:r>
            <a:r>
              <a:rPr lang="tr-TR" dirty="0" err="1"/>
              <a:t>arayüz</a:t>
            </a:r>
            <a:r>
              <a:rPr lang="tr-TR" dirty="0"/>
              <a:t> oluşturmaktan sorumlu olan yeni sistemin bir katmanını yazın. Katmanı, eski kodun düşük kalitesini gizleyecek ve daha yeni katmanlara tutarlı bir hizmet kümesi sunacak şekilde tasarlayın. Ardından sistemin geri </a:t>
            </a:r>
            <a:r>
              <a:rPr lang="tr-TR" dirty="0" err="1"/>
              <a:t>kalanınıneski</a:t>
            </a:r>
            <a:r>
              <a:rPr lang="tr-TR" dirty="0"/>
              <a:t> kod yerine bu sınıfları kullanmasını sağlayın. Böyle bir durumda katmanlı tasarımın faydalı etkileri şunlardır: (1) kötü kodun dağınıklığını bölümlere ayırır ve (2) eski kodu atmanıza veya yeniden düzenlemenize izin verilirse, </a:t>
            </a:r>
            <a:r>
              <a:rPr lang="tr-TR" dirty="0" err="1"/>
              <a:t>arayüz</a:t>
            </a:r>
            <a:r>
              <a:rPr lang="tr-TR" dirty="0"/>
              <a:t> katmanı dışında hiçbir yeni kodu değiştirmenize gerek kalmaz.</a:t>
            </a:r>
            <a:endParaRPr lang="en-US" dirty="0"/>
          </a:p>
          <a:p>
            <a:pPr lvl="0"/>
            <a:r>
              <a:rPr lang="en-US" dirty="0" err="1"/>
              <a:t>Standart</a:t>
            </a:r>
            <a:r>
              <a:rPr lang="en-US" dirty="0"/>
              <a:t> </a:t>
            </a:r>
            <a:r>
              <a:rPr lang="en-US" dirty="0" err="1"/>
              <a:t>Teknikler</a:t>
            </a:r>
            <a:r>
              <a:rPr lang="tr-TR" dirty="0"/>
              <a:t>:Bir sistem egzotik parçalara ne kadar çok güvenirse, onu ilk kez anlamaya çalışan biri için o kadar korkutucu olacaktır. Standartlaştırılmış, ortak yaklaşımlar kullanarak tüm sisteme tanıdık bir his vermeye çalışın.</a:t>
            </a:r>
            <a:endParaRPr lang="en-US" dirty="0"/>
          </a:p>
          <a:p>
            <a:endParaRPr lang="tr-TR" dirty="0"/>
          </a:p>
        </p:txBody>
      </p:sp>
      <p:sp>
        <p:nvSpPr>
          <p:cNvPr id="4" name="Slayt Numarası Yer Tutucusu 3"/>
          <p:cNvSpPr>
            <a:spLocks noGrp="1"/>
          </p:cNvSpPr>
          <p:nvPr>
            <p:ph type="sldNum" sz="quarter" idx="5"/>
          </p:nvPr>
        </p:nvSpPr>
        <p:spPr/>
        <p:txBody>
          <a:bodyPr/>
          <a:lstStyle/>
          <a:p>
            <a:fld id="{D7F2941A-C6F3-4BCB-9552-E85DEBEE5BCC}" type="slidenum">
              <a:rPr lang="en-US" smtClean="0"/>
              <a:t>14</a:t>
            </a:fld>
            <a:endParaRPr lang="en-US"/>
          </a:p>
        </p:txBody>
      </p:sp>
    </p:spTree>
    <p:extLst>
      <p:ext uri="{BB962C8B-B14F-4D97-AF65-F5344CB8AC3E}">
        <p14:creationId xmlns:p14="http://schemas.microsoft.com/office/powerpoint/2010/main" val="1858166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2941A-C6F3-4BCB-9552-E85DEBEE5BCC}" type="slidenum">
              <a:rPr lang="en-US" smtClean="0"/>
              <a:t>61</a:t>
            </a:fld>
            <a:endParaRPr lang="en-US"/>
          </a:p>
        </p:txBody>
      </p:sp>
    </p:spTree>
    <p:extLst>
      <p:ext uri="{BB962C8B-B14F-4D97-AF65-F5344CB8AC3E}">
        <p14:creationId xmlns:p14="http://schemas.microsoft.com/office/powerpoint/2010/main" val="234263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Ana başlık stilini düzenlemek için tıklayın</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Ana metin stillerini düzenlemek için tıklayın</a:t>
            </a:r>
          </a:p>
          <a:p>
            <a:pPr lvl="1"/>
            <a:r>
              <a:rPr lang="en-US"/>
              <a:t>İkinci seviye</a:t>
            </a:r>
          </a:p>
          <a:p>
            <a:pPr lvl="2"/>
            <a:r>
              <a:rPr lang="en-US"/>
              <a:t>Üçüncü seviye</a:t>
            </a:r>
          </a:p>
          <a:p>
            <a:pPr lvl="3"/>
            <a:r>
              <a:rPr lang="en-US"/>
              <a:t>Dördüncü seviye</a:t>
            </a:r>
          </a:p>
          <a:p>
            <a:pPr lvl="4"/>
            <a:r>
              <a:rPr lang="en-US"/>
              <a:t>Beşinci seviye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Autofit/>
          </a:bodyPr>
          <a:lstStyle/>
          <a:p>
            <a:br>
              <a:rPr lang="en-US" sz="6600" b="1" u="sng" dirty="0"/>
            </a:br>
            <a:br>
              <a:rPr lang="en-US" sz="6600" b="1" u="sng" dirty="0"/>
            </a:br>
            <a:r>
              <a:rPr lang="en-US" sz="6600" b="1" u="sng" dirty="0"/>
              <a:t>Yazılım Yapımında Tasarım</a:t>
            </a:r>
          </a:p>
        </p:txBody>
      </p:sp>
    </p:spTree>
    <p:extLst>
      <p:ext uri="{BB962C8B-B14F-4D97-AF65-F5344CB8AC3E}">
        <p14:creationId xmlns:p14="http://schemas.microsoft.com/office/powerpoint/2010/main" val="3393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Karmaşıklığı Yönetmek</a:t>
            </a:r>
            <a:endParaRPr lang="en-US" dirty="0"/>
          </a:p>
        </p:txBody>
      </p:sp>
      <p:sp>
        <p:nvSpPr>
          <p:cNvPr id="3" name="Content Placeholder 2"/>
          <p:cNvSpPr>
            <a:spLocks noGrp="1"/>
          </p:cNvSpPr>
          <p:nvPr>
            <p:ph idx="1"/>
          </p:nvPr>
        </p:nvSpPr>
        <p:spPr/>
        <p:txBody>
          <a:bodyPr>
            <a:normAutofit lnSpcReduction="10000"/>
          </a:bodyPr>
          <a:lstStyle/>
          <a:p>
            <a:pPr algn="just"/>
            <a:r>
              <a:rPr lang="en-US" dirty="0"/>
              <a:t>Yazılım mimarisi düzeyinde, sistem alt sistemlere bölünerek bir sorunun karmaşıklığı azaltılır. </a:t>
            </a:r>
          </a:p>
          <a:p>
            <a:pPr algn="just"/>
            <a:r>
              <a:rPr lang="en-US" dirty="0"/>
              <a:t>Tüm yazılım tasarım tekniklerinin amacı, karmaşık bir sorunu basit parçalara ayırmaktır. </a:t>
            </a:r>
          </a:p>
          <a:p>
            <a:pPr algn="just"/>
            <a:r>
              <a:rPr lang="en-US" dirty="0"/>
              <a:t>Alt sistemler ne kadar bağımsız olursa, her seferinde bir parça karmaşıklığa odaklanmayı o kadar güvenli hale getirirsiniz.</a:t>
            </a:r>
          </a:p>
        </p:txBody>
      </p:sp>
    </p:spTree>
    <p:extLst>
      <p:ext uri="{BB962C8B-B14F-4D97-AF65-F5344CB8AC3E}">
        <p14:creationId xmlns:p14="http://schemas.microsoft.com/office/powerpoint/2010/main" val="408445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Karmaşıklığı Yönetmek</a:t>
            </a:r>
            <a:endParaRPr lang="en-US" dirty="0"/>
          </a:p>
        </p:txBody>
      </p:sp>
      <p:sp>
        <p:nvSpPr>
          <p:cNvPr id="3" name="Content Placeholder 2"/>
          <p:cNvSpPr>
            <a:spLocks noGrp="1"/>
          </p:cNvSpPr>
          <p:nvPr>
            <p:ph idx="1"/>
          </p:nvPr>
        </p:nvSpPr>
        <p:spPr/>
        <p:txBody>
          <a:bodyPr/>
          <a:lstStyle/>
          <a:p>
            <a:pPr algn="just"/>
            <a:r>
              <a:rPr lang="en-US" dirty="0"/>
              <a:t>Aşırı maliyetli, etkisiz tasarımlar üç kaynaktan ortaya çıkmaktadır:</a:t>
            </a:r>
          </a:p>
          <a:p>
            <a:pPr lvl="1" algn="just"/>
            <a:r>
              <a:rPr lang="en-US" dirty="0"/>
              <a:t>Basit bir soruna karmaşık bir çözüm</a:t>
            </a:r>
          </a:p>
          <a:p>
            <a:pPr lvl="1" algn="just"/>
            <a:r>
              <a:rPr lang="en-US" dirty="0"/>
              <a:t>Karmaşık bir soruna basit, yanlış bir çözüm</a:t>
            </a:r>
          </a:p>
          <a:p>
            <a:pPr lvl="1" algn="just"/>
            <a:r>
              <a:rPr lang="en-US" dirty="0"/>
              <a:t>Karmaşık bir soruna uygunsuz, karmaşık bir çözüm</a:t>
            </a:r>
          </a:p>
        </p:txBody>
      </p:sp>
    </p:spTree>
    <p:extLst>
      <p:ext uri="{BB962C8B-B14F-4D97-AF65-F5344CB8AC3E}">
        <p14:creationId xmlns:p14="http://schemas.microsoft.com/office/powerpoint/2010/main" val="347623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Karmaşıklığı Yönetmek</a:t>
            </a:r>
            <a:br>
              <a:rPr lang="en-US" b="1" u="sng" dirty="0"/>
            </a:br>
            <a:r>
              <a:rPr lang="en-US" b="1" u="sng" dirty="0"/>
              <a:t>(Karmaşıklığa Nasıl Saldırılır)</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err="1"/>
              <a:t>Dijkstra</a:t>
            </a:r>
            <a:r>
              <a:rPr lang="en-US" dirty="0"/>
              <a:t>'nın da belirttiği gibi, modern yazılım doğası gereği karmaşıktır ve ne kadar uğraşırsanız uğraşın, eninde sonunda gerçek dünya probleminin doğasında var olan bir karmaşıklık seviyesiyle karşılaşırsınız. </a:t>
            </a:r>
          </a:p>
          <a:p>
            <a:pPr algn="just"/>
            <a:r>
              <a:rPr lang="en-US" dirty="0"/>
              <a:t>Bu, karmaşıklığı yönetmek için iki yönlü bir yaklaşım önermektedir:</a:t>
            </a:r>
          </a:p>
          <a:p>
            <a:pPr lvl="1" algn="just"/>
            <a:r>
              <a:rPr lang="en-US" dirty="0"/>
              <a:t>Herhangi birinin beyninin herhangi bir zamanda uğraşması gereken temel karmaşıklık miktarını en aza indirin.</a:t>
            </a:r>
          </a:p>
          <a:p>
            <a:pPr lvl="1" algn="just"/>
            <a:r>
              <a:rPr lang="en-US" dirty="0"/>
              <a:t>Tesadüfi karmaşıklığın gereksiz yere çoğalmasını önleyin.</a:t>
            </a:r>
          </a:p>
          <a:p>
            <a:pPr algn="just"/>
            <a:r>
              <a:rPr lang="en-US" dirty="0" err="1"/>
              <a:t>Yazılımdaki</a:t>
            </a:r>
            <a:r>
              <a:rPr lang="en-US" dirty="0"/>
              <a:t> </a:t>
            </a:r>
            <a:r>
              <a:rPr lang="en-US" dirty="0" err="1"/>
              <a:t>diğer</a:t>
            </a:r>
            <a:r>
              <a:rPr lang="en-US" dirty="0"/>
              <a:t> </a:t>
            </a:r>
            <a:r>
              <a:rPr lang="en-US" dirty="0" err="1"/>
              <a:t>tüm</a:t>
            </a:r>
            <a:r>
              <a:rPr lang="en-US" dirty="0"/>
              <a:t> </a:t>
            </a:r>
            <a:r>
              <a:rPr lang="en-US" dirty="0" err="1"/>
              <a:t>teknik</a:t>
            </a:r>
            <a:r>
              <a:rPr lang="en-US" dirty="0"/>
              <a:t> </a:t>
            </a:r>
            <a:r>
              <a:rPr lang="en-US" dirty="0" err="1"/>
              <a:t>hedeflerin</a:t>
            </a:r>
            <a:r>
              <a:rPr lang="en-US" dirty="0"/>
              <a:t> </a:t>
            </a:r>
            <a:r>
              <a:rPr lang="en-US" dirty="0" err="1"/>
              <a:t>karmaşıklığı</a:t>
            </a:r>
            <a:r>
              <a:rPr lang="en-US" dirty="0"/>
              <a:t> </a:t>
            </a:r>
            <a:r>
              <a:rPr lang="en-US" dirty="0" err="1"/>
              <a:t>yönetmenin</a:t>
            </a:r>
            <a:r>
              <a:rPr lang="en-US" dirty="0"/>
              <a:t> </a:t>
            </a:r>
            <a:r>
              <a:rPr lang="en-US" dirty="0" err="1"/>
              <a:t>ikinci</a:t>
            </a:r>
            <a:r>
              <a:rPr lang="en-US" dirty="0"/>
              <a:t> </a:t>
            </a:r>
            <a:r>
              <a:rPr lang="en-US" dirty="0" err="1"/>
              <a:t>planda</a:t>
            </a:r>
            <a:r>
              <a:rPr lang="en-US" dirty="0"/>
              <a:t> </a:t>
            </a:r>
            <a:r>
              <a:rPr lang="en-US" dirty="0" err="1"/>
              <a:t>olduğunu</a:t>
            </a:r>
            <a:r>
              <a:rPr lang="en-US" dirty="0"/>
              <a:t> </a:t>
            </a:r>
            <a:r>
              <a:rPr lang="en-US" dirty="0" err="1"/>
              <a:t>anladığınızda</a:t>
            </a:r>
            <a:r>
              <a:rPr lang="en-US" dirty="0"/>
              <a:t>, </a:t>
            </a:r>
            <a:r>
              <a:rPr lang="en-US" dirty="0" err="1"/>
              <a:t>birçok</a:t>
            </a:r>
            <a:r>
              <a:rPr lang="en-US" dirty="0"/>
              <a:t> </a:t>
            </a:r>
            <a:r>
              <a:rPr lang="en-US" dirty="0" err="1"/>
              <a:t>tasarım</a:t>
            </a:r>
            <a:r>
              <a:rPr lang="en-US" dirty="0"/>
              <a:t> </a:t>
            </a:r>
            <a:r>
              <a:rPr lang="en-US" dirty="0" err="1"/>
              <a:t>düşüncesi</a:t>
            </a:r>
            <a:r>
              <a:rPr lang="en-US" dirty="0"/>
              <a:t> </a:t>
            </a:r>
            <a:r>
              <a:rPr lang="en-US" dirty="0" err="1"/>
              <a:t>basitleşir</a:t>
            </a:r>
            <a:r>
              <a:rPr lang="en-US" dirty="0"/>
              <a:t>.</a:t>
            </a:r>
          </a:p>
        </p:txBody>
      </p:sp>
    </p:spTree>
    <p:extLst>
      <p:ext uri="{BB962C8B-B14F-4D97-AF65-F5344CB8AC3E}">
        <p14:creationId xmlns:p14="http://schemas.microsoft.com/office/powerpoint/2010/main" val="53154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Bir Tasarımın Arzu Edilen Özellikleri</a:t>
            </a:r>
          </a:p>
        </p:txBody>
      </p:sp>
      <p:sp>
        <p:nvSpPr>
          <p:cNvPr id="3" name="Content Placeholder 2"/>
          <p:cNvSpPr>
            <a:spLocks noGrp="1"/>
          </p:cNvSpPr>
          <p:nvPr>
            <p:ph idx="1"/>
          </p:nvPr>
        </p:nvSpPr>
        <p:spPr/>
        <p:txBody>
          <a:bodyPr>
            <a:normAutofit fontScale="92500" lnSpcReduction="20000"/>
          </a:bodyPr>
          <a:lstStyle/>
          <a:p>
            <a:pPr algn="just"/>
            <a:r>
              <a:rPr lang="en-US" dirty="0"/>
              <a:t>Yüksek kaliteli bir tasarımın birkaç genel özelliği vardır. </a:t>
            </a:r>
          </a:p>
          <a:p>
            <a:pPr algn="just"/>
            <a:r>
              <a:rPr lang="en-US" dirty="0"/>
              <a:t>Tüm bu hedeflere ulaşabilirseniz, tasarımınız gerçekten çok iyi olacaktır. </a:t>
            </a:r>
          </a:p>
          <a:p>
            <a:pPr algn="just"/>
            <a:r>
              <a:rPr lang="en-US" dirty="0"/>
              <a:t>Bazı hedefler diğer hedeflerle çelişir, ancak tasarımın zorluğu da budur - rekabet eden hedeflerden iyi bir dizi ödünleşme yaratmak. </a:t>
            </a:r>
            <a:endParaRPr lang="tr-TR" dirty="0"/>
          </a:p>
          <a:p>
            <a:pPr algn="just"/>
            <a:r>
              <a:rPr lang="en-US" dirty="0" err="1"/>
              <a:t>Tasarım</a:t>
            </a:r>
            <a:r>
              <a:rPr lang="en-US" dirty="0"/>
              <a:t> </a:t>
            </a:r>
            <a:r>
              <a:rPr lang="en-US" dirty="0" err="1"/>
              <a:t>kalitesinin</a:t>
            </a:r>
            <a:r>
              <a:rPr lang="en-US" dirty="0"/>
              <a:t> </a:t>
            </a:r>
            <a:r>
              <a:rPr lang="en-US" dirty="0" err="1"/>
              <a:t>bazı</a:t>
            </a:r>
            <a:r>
              <a:rPr lang="en-US" dirty="0"/>
              <a:t> </a:t>
            </a:r>
            <a:r>
              <a:rPr lang="en-US" dirty="0" err="1"/>
              <a:t>özellikleri</a:t>
            </a:r>
            <a:r>
              <a:rPr lang="en-US" dirty="0"/>
              <a:t> </a:t>
            </a:r>
            <a:r>
              <a:rPr lang="en-US" dirty="0" err="1"/>
              <a:t>aynı</a:t>
            </a:r>
            <a:r>
              <a:rPr lang="en-US" dirty="0"/>
              <a:t> </a:t>
            </a:r>
            <a:r>
              <a:rPr lang="en-US" dirty="0" err="1"/>
              <a:t>zamanda</a:t>
            </a:r>
            <a:r>
              <a:rPr lang="en-US" dirty="0"/>
              <a:t> </a:t>
            </a:r>
            <a:r>
              <a:rPr lang="en-US" dirty="0" err="1"/>
              <a:t>iyi</a:t>
            </a:r>
            <a:r>
              <a:rPr lang="en-US" dirty="0"/>
              <a:t> </a:t>
            </a:r>
            <a:r>
              <a:rPr lang="en-US" dirty="0" err="1"/>
              <a:t>bir</a:t>
            </a:r>
            <a:r>
              <a:rPr lang="tr-TR" dirty="0"/>
              <a:t> </a:t>
            </a:r>
            <a:r>
              <a:rPr lang="en-US" dirty="0" err="1"/>
              <a:t>programın</a:t>
            </a:r>
            <a:r>
              <a:rPr lang="en-US" dirty="0"/>
              <a:t> </a:t>
            </a:r>
            <a:r>
              <a:rPr lang="en-US" dirty="0" err="1"/>
              <a:t>özellikleridir</a:t>
            </a:r>
            <a:r>
              <a:rPr lang="en-US" dirty="0"/>
              <a:t>: </a:t>
            </a:r>
            <a:r>
              <a:rPr lang="en-US" dirty="0" err="1"/>
              <a:t>güvenilirlik</a:t>
            </a:r>
            <a:r>
              <a:rPr lang="en-US" dirty="0"/>
              <a:t>, </a:t>
            </a:r>
            <a:r>
              <a:rPr lang="en-US" dirty="0" err="1"/>
              <a:t>performans</a:t>
            </a:r>
            <a:r>
              <a:rPr lang="en-US" dirty="0"/>
              <a:t>, vb. </a:t>
            </a:r>
            <a:r>
              <a:rPr lang="en-US" dirty="0" err="1"/>
              <a:t>Diğerleri</a:t>
            </a:r>
            <a:r>
              <a:rPr lang="en-US" dirty="0"/>
              <a:t> </a:t>
            </a:r>
            <a:r>
              <a:rPr lang="en-US" dirty="0" err="1"/>
              <a:t>ise</a:t>
            </a:r>
            <a:r>
              <a:rPr lang="tr-TR" dirty="0"/>
              <a:t> </a:t>
            </a:r>
            <a:r>
              <a:rPr lang="en-US" dirty="0" err="1"/>
              <a:t>tasarımın</a:t>
            </a:r>
            <a:r>
              <a:rPr lang="en-US" dirty="0"/>
              <a:t> </a:t>
            </a:r>
            <a:r>
              <a:rPr lang="en-US" dirty="0" err="1"/>
              <a:t>iç</a:t>
            </a:r>
            <a:r>
              <a:rPr lang="en-US" dirty="0"/>
              <a:t> </a:t>
            </a:r>
            <a:r>
              <a:rPr lang="en-US" dirty="0" err="1"/>
              <a:t>özellikleridir</a:t>
            </a:r>
            <a:r>
              <a:rPr lang="en-US" dirty="0"/>
              <a:t>.</a:t>
            </a:r>
          </a:p>
        </p:txBody>
      </p:sp>
    </p:spTree>
    <p:extLst>
      <p:ext uri="{BB962C8B-B14F-4D97-AF65-F5344CB8AC3E}">
        <p14:creationId xmlns:p14="http://schemas.microsoft.com/office/powerpoint/2010/main" val="280008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Bir Tasarımın Arzu Edilen Özellikleri</a:t>
            </a:r>
            <a:endParaRPr lang="en-US" dirty="0"/>
          </a:p>
        </p:txBody>
      </p:sp>
      <p:sp>
        <p:nvSpPr>
          <p:cNvPr id="3" name="Content Placeholder 2"/>
          <p:cNvSpPr>
            <a:spLocks noGrp="1"/>
          </p:cNvSpPr>
          <p:nvPr>
            <p:ph idx="1"/>
          </p:nvPr>
        </p:nvSpPr>
        <p:spPr/>
        <p:txBody>
          <a:bodyPr>
            <a:noAutofit/>
          </a:bodyPr>
          <a:lstStyle/>
          <a:p>
            <a:r>
              <a:rPr lang="en-US" sz="1600" dirty="0"/>
              <a:t>İşte gerekli tasarım özelliklerinin bir listesi </a:t>
            </a:r>
            <a:r>
              <a:rPr lang="en-US" sz="1600" dirty="0">
                <a:sym typeface="Wingdings" pitchFamily="2" charset="2"/>
              </a:rPr>
              <a:t>(ayrıntılar kitap Sf. 80, 81'den alınmıştır)</a:t>
            </a:r>
            <a:endParaRPr lang="en-US" sz="1600" dirty="0"/>
          </a:p>
          <a:p>
            <a:pPr lvl="1"/>
            <a:r>
              <a:rPr lang="en-US" sz="1600" dirty="0"/>
              <a:t>Minimal </a:t>
            </a:r>
            <a:r>
              <a:rPr lang="en-US" sz="1600" dirty="0" err="1"/>
              <a:t>Karmaşıklık</a:t>
            </a:r>
            <a:r>
              <a:rPr lang="tr-TR" sz="1600" dirty="0"/>
              <a:t>: basit ve kolay anlaşılır</a:t>
            </a:r>
            <a:endParaRPr lang="en-US" sz="1600" dirty="0"/>
          </a:p>
          <a:p>
            <a:pPr lvl="1"/>
            <a:r>
              <a:rPr lang="en-US" sz="1600" dirty="0" err="1"/>
              <a:t>Bakım</a:t>
            </a:r>
            <a:r>
              <a:rPr lang="en-US" sz="1600" dirty="0"/>
              <a:t> </a:t>
            </a:r>
            <a:r>
              <a:rPr lang="en-US" sz="1600" dirty="0" err="1"/>
              <a:t>Kolaylığı</a:t>
            </a:r>
            <a:r>
              <a:rPr lang="tr-TR" sz="1600" dirty="0"/>
              <a:t>: sistemi kendi kendini açıklayacak şekilde tasarlayın.</a:t>
            </a:r>
            <a:endParaRPr lang="en-US" sz="1600" dirty="0"/>
          </a:p>
          <a:p>
            <a:pPr lvl="1"/>
            <a:r>
              <a:rPr lang="en-US" sz="1600" dirty="0" err="1"/>
              <a:t>Gevşek</a:t>
            </a:r>
            <a:r>
              <a:rPr lang="en-US" sz="1600" dirty="0"/>
              <a:t> </a:t>
            </a:r>
            <a:r>
              <a:rPr lang="tr-TR" sz="1600" dirty="0"/>
              <a:t>Bağlantı: programın farklı bölümleri arasındaki bağlantıları en aza indirmek</a:t>
            </a:r>
            <a:endParaRPr lang="en-US" sz="1600" dirty="0"/>
          </a:p>
          <a:p>
            <a:pPr lvl="1"/>
            <a:r>
              <a:rPr lang="en-US" sz="1600" dirty="0" err="1"/>
              <a:t>Genişletilebilirlik</a:t>
            </a:r>
            <a:r>
              <a:rPr lang="tr-TR" sz="1600" dirty="0"/>
              <a:t>: altta yatan yapıya şiddet uygulamadan bir sistemi geliştirebilmesi</a:t>
            </a:r>
            <a:endParaRPr lang="en-US" sz="1600" dirty="0"/>
          </a:p>
          <a:p>
            <a:pPr lvl="1"/>
            <a:r>
              <a:rPr lang="en-US" sz="1600" dirty="0" err="1"/>
              <a:t>Yeniden</a:t>
            </a:r>
            <a:r>
              <a:rPr lang="en-US" sz="1600" dirty="0"/>
              <a:t> </a:t>
            </a:r>
            <a:r>
              <a:rPr lang="en-US" sz="1600" dirty="0" err="1"/>
              <a:t>Kullanılabilirlik</a:t>
            </a:r>
            <a:r>
              <a:rPr lang="tr-TR" sz="1600" dirty="0"/>
              <a:t>: sistemin parçalarını diğer sistemlerde yeniden kullanabileceğiniz şekilde tasarlamak </a:t>
            </a:r>
          </a:p>
          <a:p>
            <a:pPr lvl="1"/>
            <a:r>
              <a:rPr lang="en-US" sz="1600" dirty="0" err="1"/>
              <a:t>Yüksek</a:t>
            </a:r>
            <a:r>
              <a:rPr lang="en-US" sz="1600" dirty="0"/>
              <a:t> Fan-in</a:t>
            </a:r>
            <a:r>
              <a:rPr lang="tr-TR" sz="1600" dirty="0"/>
              <a:t>: belirli bir sınıfı kullanan yüksek sayıda sınıfa sahip olma</a:t>
            </a:r>
            <a:endParaRPr lang="en-US" sz="1600" dirty="0"/>
          </a:p>
          <a:p>
            <a:pPr lvl="1"/>
            <a:r>
              <a:rPr lang="en-US" sz="1600" dirty="0"/>
              <a:t>Düşük ila orta fan </a:t>
            </a:r>
            <a:r>
              <a:rPr lang="en-US" sz="1600" dirty="0" err="1"/>
              <a:t>çıkışı</a:t>
            </a:r>
            <a:r>
              <a:rPr lang="tr-TR" sz="1600" dirty="0"/>
              <a:t>: Düşük ila orta fan-</a:t>
            </a:r>
            <a:r>
              <a:rPr lang="tr-TR" sz="1600" dirty="0" err="1"/>
              <a:t>out</a:t>
            </a:r>
            <a:r>
              <a:rPr lang="tr-TR" sz="1600" dirty="0"/>
              <a:t>, belirli bir sınıfın düşük ila orta sayıda başka sınıf kullanması anlamına gelir</a:t>
            </a:r>
            <a:endParaRPr lang="en-US" sz="1600" dirty="0"/>
          </a:p>
          <a:p>
            <a:pPr lvl="1"/>
            <a:r>
              <a:rPr lang="en-US" sz="1600" dirty="0" err="1"/>
              <a:t>Taşınabilirlik</a:t>
            </a:r>
            <a:r>
              <a:rPr lang="tr-TR" sz="1600" dirty="0"/>
              <a:t>: sistemi kolayca başka bir ortama taşıyabileceğiniz şekilde tasarlamak</a:t>
            </a:r>
            <a:endParaRPr lang="en-US" sz="1600" dirty="0"/>
          </a:p>
          <a:p>
            <a:pPr lvl="1"/>
            <a:r>
              <a:rPr lang="en-US" sz="1600" dirty="0" err="1"/>
              <a:t>Yalınlık</a:t>
            </a:r>
            <a:r>
              <a:rPr lang="tr-TR" sz="1600" dirty="0"/>
              <a:t>: </a:t>
            </a:r>
            <a:r>
              <a:rPr lang="nb-NO" sz="1600" dirty="0"/>
              <a:t>sistemin ekstra parçaları olmayacak şekilde tasarlanması</a:t>
            </a:r>
            <a:endParaRPr lang="en-US" sz="1600" dirty="0"/>
          </a:p>
          <a:p>
            <a:pPr lvl="1"/>
            <a:r>
              <a:rPr lang="en-US" sz="1600" dirty="0" err="1"/>
              <a:t>Tabakalaşma</a:t>
            </a:r>
            <a:r>
              <a:rPr lang="tr-TR" sz="1600" dirty="0"/>
              <a:t>: ayrıştırma seviyelerini </a:t>
            </a:r>
            <a:r>
              <a:rPr lang="tr-TR" sz="1600" dirty="0" err="1"/>
              <a:t>katmanlandırılmış</a:t>
            </a:r>
            <a:r>
              <a:rPr lang="tr-TR" sz="1600" dirty="0"/>
              <a:t> halde tutmaya çalışmak anlamına gelir, böylece sistemi herhangi bir tek seviyede görüntüleyebilir ve tutarlı bir görünüm elde edebilirsiniz</a:t>
            </a:r>
            <a:endParaRPr lang="en-US" sz="1600" dirty="0"/>
          </a:p>
          <a:p>
            <a:pPr lvl="1"/>
            <a:r>
              <a:rPr lang="en-US" sz="1600" dirty="0" err="1"/>
              <a:t>Standart</a:t>
            </a:r>
            <a:r>
              <a:rPr lang="en-US" sz="1600" dirty="0"/>
              <a:t> </a:t>
            </a:r>
            <a:r>
              <a:rPr lang="en-US" sz="1600" dirty="0" err="1"/>
              <a:t>Teknikler</a:t>
            </a:r>
            <a:r>
              <a:rPr lang="tr-TR" sz="1600" dirty="0"/>
              <a:t>: . Standartlaştırılmış, ortak yaklaşımlar kullanarak tüm sisteme tanıdık bir his vermeye çalışın</a:t>
            </a:r>
            <a:endParaRPr lang="en-US" sz="1600" dirty="0"/>
          </a:p>
          <a:p>
            <a:pPr lvl="1"/>
            <a:endParaRPr lang="en-US" sz="1600" dirty="0"/>
          </a:p>
        </p:txBody>
      </p:sp>
    </p:spTree>
    <p:extLst>
      <p:ext uri="{BB962C8B-B14F-4D97-AF65-F5344CB8AC3E}">
        <p14:creationId xmlns:p14="http://schemas.microsoft.com/office/powerpoint/2010/main" val="3672094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a:t>Seviyeler </a:t>
            </a:r>
            <a:br>
              <a:rPr lang="en-US" b="1" u="sng" dirty="0"/>
            </a:br>
            <a:r>
              <a:rPr lang="en-US" b="1" u="sng" dirty="0"/>
              <a:t>Tasarımın</a:t>
            </a:r>
          </a:p>
        </p:txBody>
      </p:sp>
      <p:sp>
        <p:nvSpPr>
          <p:cNvPr id="3" name="Content Placeholder 2"/>
          <p:cNvSpPr>
            <a:spLocks noGrp="1"/>
          </p:cNvSpPr>
          <p:nvPr>
            <p:ph idx="1"/>
          </p:nvPr>
        </p:nvSpPr>
        <p:spPr>
          <a:xfrm>
            <a:off x="457200" y="1600200"/>
            <a:ext cx="2286000" cy="4525963"/>
          </a:xfrm>
        </p:spPr>
        <p:txBody>
          <a:bodyPr>
            <a:normAutofit/>
          </a:bodyPr>
          <a:lstStyle/>
          <a:p>
            <a:pPr marL="0" indent="0" algn="just">
              <a:buNone/>
            </a:pPr>
            <a:r>
              <a:rPr lang="en-US" dirty="0"/>
              <a:t>Bir </a:t>
            </a:r>
            <a:r>
              <a:rPr lang="en-US" dirty="0" err="1"/>
              <a:t>yazılım</a:t>
            </a:r>
            <a:r>
              <a:rPr lang="en-US" dirty="0"/>
              <a:t> </a:t>
            </a:r>
            <a:r>
              <a:rPr lang="en-US" dirty="0" err="1"/>
              <a:t>sisteminde</a:t>
            </a:r>
            <a:r>
              <a:rPr lang="en-US" dirty="0"/>
              <a:t> </a:t>
            </a:r>
            <a:r>
              <a:rPr lang="en-US" dirty="0" err="1"/>
              <a:t>tasarıma</a:t>
            </a:r>
            <a:r>
              <a:rPr lang="en-US" dirty="0"/>
              <a:t> </a:t>
            </a:r>
            <a:r>
              <a:rPr lang="en-US" dirty="0" err="1"/>
              <a:t>birkaç</a:t>
            </a:r>
            <a:r>
              <a:rPr lang="en-US" dirty="0"/>
              <a:t> </a:t>
            </a:r>
            <a:r>
              <a:rPr lang="en-US" dirty="0" err="1"/>
              <a:t>farklı</a:t>
            </a:r>
            <a:r>
              <a:rPr lang="en-US" dirty="0"/>
              <a:t> </a:t>
            </a:r>
            <a:r>
              <a:rPr lang="en-US" dirty="0" err="1"/>
              <a:t>ayrıntı</a:t>
            </a:r>
            <a:r>
              <a:rPr lang="en-US" dirty="0"/>
              <a:t> </a:t>
            </a:r>
            <a:r>
              <a:rPr lang="en-US" dirty="0" err="1"/>
              <a:t>düzeyinde</a:t>
            </a:r>
            <a:r>
              <a:rPr lang="en-US" dirty="0"/>
              <a:t> </a:t>
            </a:r>
            <a:r>
              <a:rPr lang="en-US" dirty="0" err="1"/>
              <a:t>ihtiyaç</a:t>
            </a:r>
            <a:r>
              <a:rPr lang="en-US" dirty="0"/>
              <a:t> </a:t>
            </a:r>
            <a:r>
              <a:rPr lang="en-US" dirty="0" err="1"/>
              <a:t>duyulur</a:t>
            </a:r>
            <a:r>
              <a:rPr lang="en-US" dirty="0"/>
              <a:t>.</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971800" y="152400"/>
            <a:ext cx="6019800" cy="6553200"/>
          </a:xfrm>
          <a:prstGeom prst="rect">
            <a:avLst/>
          </a:prstGeom>
          <a:ln>
            <a:solidFill>
              <a:schemeClr val="tx2">
                <a:lumMod val="60000"/>
                <a:lumOff val="40000"/>
              </a:schemeClr>
            </a:solidFill>
          </a:ln>
        </p:spPr>
      </p:pic>
      <p:sp>
        <p:nvSpPr>
          <p:cNvPr id="6" name="Metin kutusu 5">
            <a:extLst>
              <a:ext uri="{FF2B5EF4-FFF2-40B4-BE49-F238E27FC236}">
                <a16:creationId xmlns:a16="http://schemas.microsoft.com/office/drawing/2014/main" id="{9D551B61-2DA8-46FF-BBA4-813F40DBAB50}"/>
              </a:ext>
            </a:extLst>
          </p:cNvPr>
          <p:cNvSpPr txBox="1"/>
          <p:nvPr/>
        </p:nvSpPr>
        <p:spPr>
          <a:xfrm>
            <a:off x="5753100" y="423595"/>
            <a:ext cx="3048000" cy="6186309"/>
          </a:xfrm>
          <a:prstGeom prst="rect">
            <a:avLst/>
          </a:prstGeom>
          <a:noFill/>
        </p:spPr>
        <p:txBody>
          <a:bodyPr wrap="square">
            <a:spAutoFit/>
          </a:bodyPr>
          <a:lstStyle/>
          <a:p>
            <a:r>
              <a:rPr lang="tr-TR" dirty="0"/>
              <a:t>1 Yazılım sistemi</a:t>
            </a:r>
          </a:p>
          <a:p>
            <a:endParaRPr lang="tr-TR" dirty="0"/>
          </a:p>
          <a:p>
            <a:endParaRPr lang="tr-TR" dirty="0"/>
          </a:p>
          <a:p>
            <a:endParaRPr lang="tr-TR" dirty="0"/>
          </a:p>
          <a:p>
            <a:endParaRPr lang="tr-TR" dirty="0"/>
          </a:p>
          <a:p>
            <a:r>
              <a:rPr lang="tr-TR" dirty="0"/>
              <a:t>2 Alt sistemlere/paketlere bölme</a:t>
            </a:r>
          </a:p>
          <a:p>
            <a:endParaRPr lang="tr-TR" dirty="0"/>
          </a:p>
          <a:p>
            <a:endParaRPr lang="tr-TR" dirty="0"/>
          </a:p>
          <a:p>
            <a:endParaRPr lang="tr-TR" dirty="0"/>
          </a:p>
          <a:p>
            <a:r>
              <a:rPr lang="tr-TR" dirty="0"/>
              <a:t>3 Paketler içinde sınıflara bölme</a:t>
            </a:r>
          </a:p>
          <a:p>
            <a:endParaRPr lang="tr-TR" dirty="0"/>
          </a:p>
          <a:p>
            <a:endParaRPr lang="tr-TR" dirty="0"/>
          </a:p>
          <a:p>
            <a:endParaRPr lang="tr-TR" dirty="0"/>
          </a:p>
          <a:p>
            <a:endParaRPr lang="tr-TR" dirty="0"/>
          </a:p>
          <a:p>
            <a:r>
              <a:rPr lang="tr-TR" dirty="0"/>
              <a:t>4 Sınıflar içinde veri ve rutinlere bölme</a:t>
            </a:r>
          </a:p>
          <a:p>
            <a:endParaRPr lang="tr-TR" dirty="0"/>
          </a:p>
          <a:p>
            <a:endParaRPr lang="tr-TR" dirty="0"/>
          </a:p>
          <a:p>
            <a:endParaRPr lang="tr-TR" dirty="0"/>
          </a:p>
          <a:p>
            <a:r>
              <a:rPr lang="tr-TR" dirty="0"/>
              <a:t>5 Dahili rutin tasarımı</a:t>
            </a:r>
          </a:p>
        </p:txBody>
      </p:sp>
    </p:spTree>
    <p:extLst>
      <p:ext uri="{BB962C8B-B14F-4D97-AF65-F5344CB8AC3E}">
        <p14:creationId xmlns:p14="http://schemas.microsoft.com/office/powerpoint/2010/main" val="3219416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Tasarım Seviyeleri</a:t>
            </a:r>
            <a:br>
              <a:rPr lang="en-US" b="1" u="sng" dirty="0"/>
            </a:br>
            <a:r>
              <a:rPr lang="en-US" sz="4000" b="1" u="sng" dirty="0"/>
              <a:t>Seviye 1: Yazılım Sistemi</a:t>
            </a:r>
            <a:br>
              <a:rPr lang="en-US" sz="4000" b="1" u="sng" dirty="0"/>
            </a:br>
            <a:endParaRPr lang="en-US" b="1" u="sng" dirty="0"/>
          </a:p>
        </p:txBody>
      </p:sp>
      <p:sp>
        <p:nvSpPr>
          <p:cNvPr id="3" name="Content Placeholder 2"/>
          <p:cNvSpPr>
            <a:spLocks noGrp="1"/>
          </p:cNvSpPr>
          <p:nvPr>
            <p:ph idx="1"/>
          </p:nvPr>
        </p:nvSpPr>
        <p:spPr/>
        <p:txBody>
          <a:bodyPr/>
          <a:lstStyle/>
          <a:p>
            <a:pPr algn="just"/>
            <a:r>
              <a:rPr lang="en-US" dirty="0"/>
              <a:t>Birinci seviye tüm sistemdir.</a:t>
            </a:r>
          </a:p>
          <a:p>
            <a:pPr algn="just"/>
            <a:r>
              <a:rPr lang="en-US" dirty="0"/>
              <a:t>Bazı programcılar sistem seviyesinden doğrudan sınıf tasarlamaya geçerler, ancak genellikle alt sistemler veya paketler gibi daha üst seviye sınıf kombinasyonları üzerinde düşünmek faydalıdır.</a:t>
            </a:r>
          </a:p>
          <a:p>
            <a:pPr marL="0" indent="0" algn="just">
              <a:buNone/>
            </a:pPr>
            <a:endParaRPr lang="en-US" dirty="0"/>
          </a:p>
        </p:txBody>
      </p:sp>
    </p:spTree>
    <p:extLst>
      <p:ext uri="{BB962C8B-B14F-4D97-AF65-F5344CB8AC3E}">
        <p14:creationId xmlns:p14="http://schemas.microsoft.com/office/powerpoint/2010/main" val="13081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Tasarım Seviyeleri</a:t>
            </a:r>
            <a:br>
              <a:rPr lang="en-US" b="1" u="sng" dirty="0"/>
            </a:br>
            <a:r>
              <a:rPr lang="en-US" sz="3600" b="1" u="sng" dirty="0"/>
              <a:t>Seviye 2: Alt Sistemlere/Paketlere Bölünme</a:t>
            </a:r>
            <a:br>
              <a:rPr lang="en-US" sz="3600" b="1" u="sng"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Bu seviyedeki tasarımın ana ürünü, tüm ana alt sistemlerin tanımlanmasıdır. </a:t>
            </a:r>
          </a:p>
          <a:p>
            <a:pPr algn="just"/>
            <a:r>
              <a:rPr lang="en-US" dirty="0"/>
              <a:t>Bu seviyedeki en önemli tasarım faaliyeti, programın ana alt sistemlere nasıl bölüneceğine karar vermek ve her bir alt sistemin diğer alt sistemleri kullanmasına nasıl izin verileceğini tanımlamaktır. </a:t>
            </a:r>
          </a:p>
          <a:p>
            <a:pPr algn="just"/>
            <a:r>
              <a:rPr lang="en-US" dirty="0"/>
              <a:t>Bu seviyedeki bir bölümleme genellikle birkaç haftadan uzun süren her projede gereklidir. </a:t>
            </a:r>
          </a:p>
          <a:p>
            <a:pPr algn="just"/>
            <a:r>
              <a:rPr lang="en-US" dirty="0"/>
              <a:t>Her bir alt sistem içinde, sistemin her bir parçasına en uygun yaklaşım seçilerek farklı tasarım yöntemleri kullanılabilir.</a:t>
            </a:r>
          </a:p>
        </p:txBody>
      </p:sp>
    </p:spTree>
    <p:extLst>
      <p:ext uri="{BB962C8B-B14F-4D97-AF65-F5344CB8AC3E}">
        <p14:creationId xmlns:p14="http://schemas.microsoft.com/office/powerpoint/2010/main" val="169871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Tasarım Seviyeleri</a:t>
            </a:r>
            <a:br>
              <a:rPr lang="en-US" b="1" u="sng" dirty="0"/>
            </a:br>
            <a:r>
              <a:rPr lang="en-US" sz="3600" b="1" u="sng" dirty="0"/>
              <a:t>Seviye 2: Alt Sistemlere/Paketlere Bölünme</a:t>
            </a:r>
            <a:br>
              <a:rPr lang="en-US" sz="3600" b="1" u="sng" dirty="0"/>
            </a:br>
            <a:endParaRPr lang="en-US" dirty="0"/>
          </a:p>
        </p:txBody>
      </p:sp>
      <p:sp>
        <p:nvSpPr>
          <p:cNvPr id="3" name="Content Placeholder 2"/>
          <p:cNvSpPr>
            <a:spLocks noGrp="1"/>
          </p:cNvSpPr>
          <p:nvPr>
            <p:ph idx="1"/>
          </p:nvPr>
        </p:nvSpPr>
        <p:spPr/>
        <p:txBody>
          <a:bodyPr>
            <a:normAutofit/>
          </a:bodyPr>
          <a:lstStyle/>
          <a:p>
            <a:pPr algn="just"/>
            <a:r>
              <a:rPr lang="en-US" dirty="0"/>
              <a:t>Bu seviyede özellikle önemli olan, çeşitli alt sistemlerin nasıl iletişim kurabileceğine ilişkin kurallardır. </a:t>
            </a:r>
          </a:p>
          <a:p>
            <a:pPr algn="just"/>
            <a:r>
              <a:rPr lang="en-US" dirty="0"/>
              <a:t>Tüm alt sistemler diğer tüm alt sistemlerle iletişim kurabiliyorsa, onları ayırmanın faydasını tamamen kaybedersiniz. </a:t>
            </a:r>
          </a:p>
          <a:p>
            <a:pPr algn="just"/>
            <a:r>
              <a:rPr lang="en-US" dirty="0"/>
              <a:t>İletişimi kısıtlayarak her bir alt sistemi anlamlı hale getirin.</a:t>
            </a:r>
          </a:p>
        </p:txBody>
      </p:sp>
    </p:spTree>
    <p:extLst>
      <p:ext uri="{BB962C8B-B14F-4D97-AF65-F5344CB8AC3E}">
        <p14:creationId xmlns:p14="http://schemas.microsoft.com/office/powerpoint/2010/main" val="1984770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Tasarım Seviyeleri</a:t>
            </a:r>
            <a:br>
              <a:rPr lang="en-US" b="1" u="sng" dirty="0"/>
            </a:br>
            <a:r>
              <a:rPr lang="en-US" sz="3600" b="1" u="sng" dirty="0"/>
              <a:t>Seviye 2: Alt Sistemlere/Paketlere Bölünme</a:t>
            </a:r>
            <a:br>
              <a:rPr lang="en-US" sz="3600" b="1" u="sng" dirty="0"/>
            </a:br>
            <a:endParaRPr lang="en-US" dirty="0"/>
          </a:p>
        </p:txBody>
      </p:sp>
      <p:sp>
        <p:nvSpPr>
          <p:cNvPr id="3" name="Content Placeholder 2"/>
          <p:cNvSpPr>
            <a:spLocks noGrp="1"/>
          </p:cNvSpPr>
          <p:nvPr>
            <p:ph idx="1"/>
          </p:nvPr>
        </p:nvSpPr>
        <p:spPr/>
        <p:txBody>
          <a:bodyPr/>
          <a:lstStyle/>
          <a:p>
            <a:r>
              <a:rPr lang="en-US" dirty="0"/>
              <a:t>Aşağıdaki örneği ele alalım. Bir sistem altı alt sisteme bölünmüştür</a:t>
            </a:r>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1676400" y="2743198"/>
            <a:ext cx="5473662" cy="3429002"/>
          </a:xfrm>
          <a:prstGeom prst="rect">
            <a:avLst/>
          </a:prstGeom>
        </p:spPr>
      </p:pic>
    </p:spTree>
    <p:extLst>
      <p:ext uri="{BB962C8B-B14F-4D97-AF65-F5344CB8AC3E}">
        <p14:creationId xmlns:p14="http://schemas.microsoft.com/office/powerpoint/2010/main" val="18056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İçindekiler</a:t>
            </a:r>
          </a:p>
        </p:txBody>
      </p:sp>
      <p:sp>
        <p:nvSpPr>
          <p:cNvPr id="3" name="Content Placeholder 2"/>
          <p:cNvSpPr>
            <a:spLocks noGrp="1"/>
          </p:cNvSpPr>
          <p:nvPr>
            <p:ph idx="1"/>
          </p:nvPr>
        </p:nvSpPr>
        <p:spPr/>
        <p:txBody>
          <a:bodyPr/>
          <a:lstStyle/>
          <a:p>
            <a:pPr algn="just"/>
            <a:r>
              <a:rPr lang="en-US" dirty="0"/>
              <a:t>Giriş</a:t>
            </a:r>
          </a:p>
          <a:p>
            <a:r>
              <a:rPr lang="en-US" dirty="0"/>
              <a:t>Tasarım Zorlukları</a:t>
            </a:r>
          </a:p>
          <a:p>
            <a:r>
              <a:rPr lang="en-US" dirty="0"/>
              <a:t>Temel Tasarım Kavramları</a:t>
            </a:r>
          </a:p>
          <a:p>
            <a:r>
              <a:rPr lang="en-US" dirty="0"/>
              <a:t>Tasarım Yapı Taşları: Sezgisel Yöntemler</a:t>
            </a:r>
          </a:p>
          <a:p>
            <a:r>
              <a:rPr lang="en-US" dirty="0"/>
              <a:t>Tasarım Uygulamaları</a:t>
            </a:r>
          </a:p>
          <a:p>
            <a:r>
              <a:rPr lang="en-US" dirty="0"/>
              <a:t>Önemli Noktalar</a:t>
            </a:r>
          </a:p>
        </p:txBody>
      </p:sp>
    </p:spTree>
    <p:extLst>
      <p:ext uri="{BB962C8B-B14F-4D97-AF65-F5344CB8AC3E}">
        <p14:creationId xmlns:p14="http://schemas.microsoft.com/office/powerpoint/2010/main" val="3021036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Tasarım Seviyeleri</a:t>
            </a:r>
            <a:br>
              <a:rPr lang="en-US" b="1" u="sng" dirty="0"/>
            </a:br>
            <a:r>
              <a:rPr lang="en-US" sz="3600" b="1" u="sng" dirty="0"/>
              <a:t>Seviye 2: Alt Sistemlere/Paketlere Bölünme</a:t>
            </a:r>
            <a:br>
              <a:rPr lang="en-US" sz="3600" b="1" u="sng" dirty="0"/>
            </a:br>
            <a:endParaRPr lang="en-US" dirty="0"/>
          </a:p>
        </p:txBody>
      </p:sp>
      <p:sp>
        <p:nvSpPr>
          <p:cNvPr id="3" name="Content Placeholder 2"/>
          <p:cNvSpPr>
            <a:spLocks noGrp="1"/>
          </p:cNvSpPr>
          <p:nvPr>
            <p:ph idx="1"/>
          </p:nvPr>
        </p:nvSpPr>
        <p:spPr/>
        <p:txBody>
          <a:bodyPr/>
          <a:lstStyle/>
          <a:p>
            <a:r>
              <a:rPr lang="en-US" dirty="0"/>
              <a:t>Bu, alt sistemler arası iletişimde herhangi bir kısıtlama olmadığında gerçekleşecektir</a:t>
            </a:r>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1600200" y="2743200"/>
            <a:ext cx="5747304" cy="3553441"/>
          </a:xfrm>
          <a:prstGeom prst="rect">
            <a:avLst/>
          </a:prstGeom>
        </p:spPr>
      </p:pic>
    </p:spTree>
    <p:extLst>
      <p:ext uri="{BB962C8B-B14F-4D97-AF65-F5344CB8AC3E}">
        <p14:creationId xmlns:p14="http://schemas.microsoft.com/office/powerpoint/2010/main" val="301492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Tasarım Seviyeleri</a:t>
            </a:r>
            <a:br>
              <a:rPr lang="en-US" b="1" u="sng" dirty="0"/>
            </a:br>
            <a:r>
              <a:rPr lang="en-US" sz="3600" b="1" u="sng" dirty="0"/>
              <a:t>Seviye 2: Alt Sistemlere/Paketlere Bölünme</a:t>
            </a:r>
            <a:br>
              <a:rPr lang="en-US" sz="3600" b="1" u="sng"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Her alt sistem diğer tüm alt sistemlerle doğrudan iletişim kurar ve bu da bazı önemli soruları gündeme getirir:</a:t>
            </a:r>
          </a:p>
          <a:p>
            <a:pPr lvl="1" algn="just"/>
            <a:r>
              <a:rPr lang="en-US" dirty="0"/>
              <a:t>Bir geliştiricinin grafik alt sistemindeki bir şeyi değiştirmek için sistemin kaç farklı parçasını en azından biraz anlaması gerekir?</a:t>
            </a:r>
          </a:p>
          <a:p>
            <a:pPr lvl="1" algn="just"/>
            <a:r>
              <a:rPr lang="en-US" dirty="0"/>
              <a:t>İş kurallarını başka bir sistemde kullanmaya çalıştığınızda ne olur?</a:t>
            </a:r>
          </a:p>
          <a:p>
            <a:pPr lvl="1" algn="just"/>
            <a:r>
              <a:rPr lang="en-US" dirty="0"/>
              <a:t>Sisteme yeni bir kullanıcı arayüzü, belki de test amaçlı bir komut satırı kullanıcı arayüzü koymak istediğinizde ne olur?</a:t>
            </a:r>
          </a:p>
          <a:p>
            <a:pPr lvl="1" algn="just"/>
            <a:r>
              <a:rPr lang="en-US" dirty="0"/>
              <a:t>Veri depolamayı uzak bir makineye yerleştirmek istediğinizde ne olur?</a:t>
            </a:r>
          </a:p>
        </p:txBody>
      </p:sp>
    </p:spTree>
    <p:extLst>
      <p:ext uri="{BB962C8B-B14F-4D97-AF65-F5344CB8AC3E}">
        <p14:creationId xmlns:p14="http://schemas.microsoft.com/office/powerpoint/2010/main" val="160392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Tasarım Seviyeleri</a:t>
            </a:r>
            <a:br>
              <a:rPr lang="en-US" b="1" u="sng" dirty="0"/>
            </a:br>
            <a:r>
              <a:rPr lang="en-US" sz="3600" b="1" u="sng" dirty="0"/>
              <a:t>Seviye 2: Alt Sistemlere/Paketlere Bölünme</a:t>
            </a:r>
            <a:br>
              <a:rPr lang="en-US" sz="3600" b="1" u="sng" dirty="0"/>
            </a:br>
            <a:endParaRPr lang="en-US" dirty="0"/>
          </a:p>
        </p:txBody>
      </p:sp>
      <p:sp>
        <p:nvSpPr>
          <p:cNvPr id="3" name="Content Placeholder 2"/>
          <p:cNvSpPr>
            <a:spLocks noGrp="1"/>
          </p:cNvSpPr>
          <p:nvPr>
            <p:ph idx="1"/>
          </p:nvPr>
        </p:nvSpPr>
        <p:spPr/>
        <p:txBody>
          <a:bodyPr>
            <a:normAutofit/>
          </a:bodyPr>
          <a:lstStyle/>
          <a:p>
            <a:pPr algn="just"/>
            <a:r>
              <a:rPr lang="en-US" sz="2400" dirty="0"/>
              <a:t>Tüm bu sorunlar küçük bir ekstra çalışma ile ele alınabilir. </a:t>
            </a:r>
          </a:p>
          <a:p>
            <a:pPr algn="just"/>
            <a:r>
              <a:rPr lang="en-US" sz="2400" dirty="0"/>
              <a:t>Alt sistemler arasındaki iletişime yalnızca "bilinmesi gerekenler" temelinde izin verin.</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524000" y="2895600"/>
            <a:ext cx="5867400" cy="3275686"/>
          </a:xfrm>
          <a:prstGeom prst="rect">
            <a:avLst/>
          </a:prstGeom>
        </p:spPr>
      </p:pic>
    </p:spTree>
    <p:extLst>
      <p:ext uri="{BB962C8B-B14F-4D97-AF65-F5344CB8AC3E}">
        <p14:creationId xmlns:p14="http://schemas.microsoft.com/office/powerpoint/2010/main" val="733772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u="sng" dirty="0"/>
              <a:t>Tasarım Seviyeleri</a:t>
            </a:r>
            <a:br>
              <a:rPr lang="en-US" b="1" u="sng" dirty="0"/>
            </a:br>
            <a:r>
              <a:rPr lang="en-US" sz="3600" b="1" u="sng" dirty="0"/>
              <a:t>Seviye 2: Alt Sistemlere/Paketlere Bölünme</a:t>
            </a:r>
            <a:br>
              <a:rPr lang="en-US" sz="3600" b="1" u="sng"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Bağlantıların anlaşılmasını ve sürdürülmesini kolaylaştırmak için aşağıdaki alt sistemler arası ilişkileri göz önünde bulundurun. </a:t>
            </a:r>
          </a:p>
          <a:p>
            <a:pPr lvl="1" algn="just"/>
            <a:r>
              <a:rPr lang="en-US" dirty="0"/>
              <a:t>En basit ilişki, bir alt sistemin diğerindeki rutinleri çağırmasıdır. </a:t>
            </a:r>
          </a:p>
          <a:p>
            <a:pPr lvl="1" algn="just"/>
            <a:r>
              <a:rPr lang="en-US" dirty="0"/>
              <a:t>Daha karmaşık bir ilişki, bir alt sistemin diğerinden sınıflar içermesidir. </a:t>
            </a:r>
          </a:p>
          <a:p>
            <a:pPr lvl="1" algn="just"/>
            <a:r>
              <a:rPr lang="en-US" dirty="0"/>
              <a:t>En ilgili ilişki, bir alt sistemdeki sınıfların başka bir alt sistemdeki sınıflardan miras almasıdır.</a:t>
            </a:r>
          </a:p>
          <a:p>
            <a:pPr algn="just"/>
            <a:r>
              <a:rPr lang="en-US" dirty="0"/>
              <a:t>İyi bir genel kural, sistem düzeyinde bir diyagramın asiklik bir grafik olması gerektiğidir. Başka bir deyişle, bir program A sınıfının B sınıfını, B sınıfının C sınıfını ve C sınıfının A sınıfını kullandığı döngüsel ilişkiler içermemelidir.</a:t>
            </a:r>
          </a:p>
        </p:txBody>
      </p:sp>
    </p:spTree>
    <p:extLst>
      <p:ext uri="{BB962C8B-B14F-4D97-AF65-F5344CB8AC3E}">
        <p14:creationId xmlns:p14="http://schemas.microsoft.com/office/powerpoint/2010/main" val="378203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Tasarım Seviyeleri</a:t>
            </a:r>
            <a:br>
              <a:rPr lang="en-US" b="1" u="sng" dirty="0"/>
            </a:br>
            <a:r>
              <a:rPr lang="en-US" b="1" u="sng" dirty="0"/>
              <a:t>Seviye 3: Sınıflara Bölme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Bu seviyedeki tasarım, sistemdeki tüm sınıfların tanımlanmasını içerir.</a:t>
            </a:r>
          </a:p>
          <a:p>
            <a:pPr algn="just"/>
            <a:r>
              <a:rPr lang="en-US" dirty="0"/>
              <a:t>Her bir sınıfın sistemin geri kalanıyla etkileşime girme biçimlerinin ayrıntıları da sınıflar belirtilirken belirtilir. </a:t>
            </a:r>
          </a:p>
          <a:p>
            <a:pPr algn="just"/>
            <a:r>
              <a:rPr lang="en-US" dirty="0"/>
              <a:t>Özellikle, sınıfın arayüzü tanımlanır.</a:t>
            </a:r>
          </a:p>
          <a:p>
            <a:pPr algn="just"/>
            <a:r>
              <a:rPr lang="en-US" dirty="0"/>
              <a:t>Genel olarak, bu seviyedeki en önemli tasarım faaliyeti, tüm alt sistemlerin, parçalarını ayrı sınıflar olarak uygulayabileceğiniz kadar ince bir ayrıntı seviyesine ayrıştırıldığından emin olmaktır.</a:t>
            </a:r>
          </a:p>
        </p:txBody>
      </p:sp>
    </p:spTree>
    <p:extLst>
      <p:ext uri="{BB962C8B-B14F-4D97-AF65-F5344CB8AC3E}">
        <p14:creationId xmlns:p14="http://schemas.microsoft.com/office/powerpoint/2010/main" val="681728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Tasarım Seviyeleri</a:t>
            </a:r>
            <a:br>
              <a:rPr lang="en-US" b="1" u="sng" dirty="0"/>
            </a:br>
            <a:r>
              <a:rPr lang="en-US" b="1" u="sng" dirty="0"/>
              <a:t>Seviye 4: Rutinlere Bölme</a:t>
            </a:r>
            <a:endParaRPr lang="en-US" dirty="0"/>
          </a:p>
        </p:txBody>
      </p:sp>
      <p:sp>
        <p:nvSpPr>
          <p:cNvPr id="3" name="Content Placeholder 2"/>
          <p:cNvSpPr>
            <a:spLocks noGrp="1"/>
          </p:cNvSpPr>
          <p:nvPr>
            <p:ph idx="1"/>
          </p:nvPr>
        </p:nvSpPr>
        <p:spPr/>
        <p:txBody>
          <a:bodyPr>
            <a:normAutofit lnSpcReduction="10000"/>
          </a:bodyPr>
          <a:lstStyle/>
          <a:p>
            <a:pPr algn="just"/>
            <a:r>
              <a:rPr lang="en-US" dirty="0"/>
              <a:t>Bu seviyedeki tasarım, her bir sınıfı rutinlere bölmeyi içerir. </a:t>
            </a:r>
          </a:p>
          <a:p>
            <a:pPr algn="just"/>
            <a:r>
              <a:rPr lang="en-US" dirty="0"/>
              <a:t>Seviye 3'te tanımlanan sınıf arayüzü bazı rutinleri tanımlayacaktır. </a:t>
            </a:r>
          </a:p>
          <a:p>
            <a:pPr algn="just"/>
            <a:r>
              <a:rPr lang="en-US" dirty="0"/>
              <a:t>Seviye 4'teki tasarım, sınıfın özel rutinlerini detaylandıracaktır. </a:t>
            </a:r>
          </a:p>
          <a:p>
            <a:pPr algn="just"/>
            <a:r>
              <a:rPr lang="en-US" dirty="0"/>
              <a:t>Bir sınıfın içindeki rutinlerin ayrıntılarını incelediğinizde, birçok rutinin basit kutular olduğunu görebilirsiniz.</a:t>
            </a:r>
          </a:p>
        </p:txBody>
      </p:sp>
    </p:spTree>
    <p:extLst>
      <p:ext uri="{BB962C8B-B14F-4D97-AF65-F5344CB8AC3E}">
        <p14:creationId xmlns:p14="http://schemas.microsoft.com/office/powerpoint/2010/main" val="3359220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Tasarım Seviyeleri</a:t>
            </a:r>
            <a:br>
              <a:rPr lang="en-US" b="1" u="sng" dirty="0"/>
            </a:br>
            <a:r>
              <a:rPr lang="en-US" b="1" u="sng" dirty="0"/>
              <a:t>Seviye 4: Rutinlere Bölme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Sınıfın rutinlerini tam olarak tanımlama eylemi genellikle sınıfın arayüzünün daha iyi anlaşılmasını sağlar ve bu da arayüzde karşılık gelen değişikliklere, yani Seviye 3'te değişikliklere neden olur.</a:t>
            </a:r>
          </a:p>
          <a:p>
            <a:pPr algn="just"/>
            <a:r>
              <a:rPr lang="en-US" dirty="0"/>
              <a:t>Bu ayrıştırma ve tasarım seviyesi genellikle bireysel programcıya bırakılır ve birkaç saatten fazla süren her projede gereklidir. </a:t>
            </a:r>
          </a:p>
          <a:p>
            <a:pPr algn="just"/>
            <a:r>
              <a:rPr lang="en-US" dirty="0"/>
              <a:t>Bunun resmi olarak yapılması gerekmez, ancak en azından zihinsel olarak yapılması gerekir.</a:t>
            </a:r>
          </a:p>
        </p:txBody>
      </p:sp>
    </p:spTree>
    <p:extLst>
      <p:ext uri="{BB962C8B-B14F-4D97-AF65-F5344CB8AC3E}">
        <p14:creationId xmlns:p14="http://schemas.microsoft.com/office/powerpoint/2010/main" val="1898772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Tasarım Seviyeleri</a:t>
            </a:r>
            <a:br>
              <a:rPr lang="en-US" b="1" u="sng" dirty="0"/>
            </a:br>
            <a:r>
              <a:rPr lang="en-US" b="1" u="sng" dirty="0"/>
              <a:t>Seviye 5: Dahili Rutin Tasarım</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Rutin düzeyinde tasarım, her bir rutinin ayrıntılı işlevselliğini ortaya koymaktan oluşur. </a:t>
            </a:r>
          </a:p>
          <a:p>
            <a:pPr algn="just"/>
            <a:r>
              <a:rPr lang="en-US" dirty="0"/>
              <a:t>Dahili rutin tasarımı genellikle tek bir rutin üzerinde çalışan bireysel programcıya bırakılır. </a:t>
            </a:r>
          </a:p>
          <a:p>
            <a:pPr algn="just"/>
            <a:r>
              <a:rPr lang="en-US" dirty="0"/>
              <a:t>Tasarım, sözde kod yazma, referans kitaplardaki algoritmalara bakma, bir rutindeki kod paragraflarının nasıl düzenleneceğine karar verme ve programlama dili kodu yazma gibi faaliyetlerden oluşur.</a:t>
            </a:r>
          </a:p>
        </p:txBody>
      </p:sp>
    </p:spTree>
    <p:extLst>
      <p:ext uri="{BB962C8B-B14F-4D97-AF65-F5344CB8AC3E}">
        <p14:creationId xmlns:p14="http://schemas.microsoft.com/office/powerpoint/2010/main" val="1441109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Tasarım Yapı Taşları: Sezgisel Yöntemler</a:t>
            </a:r>
          </a:p>
        </p:txBody>
      </p:sp>
      <p:sp>
        <p:nvSpPr>
          <p:cNvPr id="3" name="Content Placeholder 2"/>
          <p:cNvSpPr>
            <a:spLocks noGrp="1"/>
          </p:cNvSpPr>
          <p:nvPr>
            <p:ph idx="1"/>
          </p:nvPr>
        </p:nvSpPr>
        <p:spPr/>
        <p:txBody>
          <a:bodyPr>
            <a:normAutofit lnSpcReduction="10000"/>
          </a:bodyPr>
          <a:lstStyle/>
          <a:p>
            <a:pPr algn="just"/>
            <a:r>
              <a:rPr lang="en-US" dirty="0"/>
              <a:t>Tasarım belirsiz olduğundan, etkili bir sezgisel yöntem setinin ustalıkla uygulanması iyi yazılım tasarımının temel faaliyetidir. </a:t>
            </a:r>
          </a:p>
          <a:p>
            <a:pPr algn="just"/>
            <a:r>
              <a:rPr lang="en-US" dirty="0"/>
              <a:t>Sezgisel yöntemleri "deneme yanılma" denemeleri için kılavuzlar olarak düşünebilirsiniz.</a:t>
            </a:r>
          </a:p>
          <a:p>
            <a:pPr algn="just"/>
            <a:r>
              <a:rPr lang="en-US" dirty="0"/>
              <a:t>Aşağıdaki alt bölümlerde bir dizi sezgisel yöntem (bazen iyi tasarım anlayışları üreten bir tasarım hakkında düşünme yolları) açıklanmaktadır.</a:t>
            </a:r>
          </a:p>
        </p:txBody>
      </p:sp>
    </p:spTree>
    <p:extLst>
      <p:ext uri="{BB962C8B-B14F-4D97-AF65-F5344CB8AC3E}">
        <p14:creationId xmlns:p14="http://schemas.microsoft.com/office/powerpoint/2010/main" val="3253198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Tasarım Yapı Taşları: Sezgisel Yöntemler</a:t>
            </a:r>
            <a:endParaRPr lang="en-US" dirty="0"/>
          </a:p>
        </p:txBody>
      </p:sp>
      <p:sp>
        <p:nvSpPr>
          <p:cNvPr id="3" name="Content Placeholder 2"/>
          <p:cNvSpPr>
            <a:spLocks noGrp="1"/>
          </p:cNvSpPr>
          <p:nvPr>
            <p:ph idx="1"/>
          </p:nvPr>
        </p:nvSpPr>
        <p:spPr/>
        <p:txBody>
          <a:bodyPr>
            <a:normAutofit lnSpcReduction="10000"/>
          </a:bodyPr>
          <a:lstStyle/>
          <a:p>
            <a:pPr algn="just"/>
            <a:r>
              <a:rPr lang="en-US" dirty="0"/>
              <a:t>Bazı önemli tasarım sezgiselleri şunlardır:</a:t>
            </a:r>
          </a:p>
          <a:p>
            <a:pPr lvl="1" algn="just"/>
            <a:r>
              <a:rPr lang="en-US" dirty="0"/>
              <a:t>Gerçek Dünyadaki Nesneleri Bulma</a:t>
            </a:r>
          </a:p>
          <a:p>
            <a:pPr lvl="1" algn="just"/>
            <a:r>
              <a:rPr lang="en-US" dirty="0"/>
              <a:t>Sırları Gizle (Bilgi Gizleme)</a:t>
            </a:r>
          </a:p>
          <a:p>
            <a:pPr lvl="2" algn="just"/>
            <a:r>
              <a:rPr lang="en-US" dirty="0"/>
              <a:t>Form Tutarlı Soyutlamalar</a:t>
            </a:r>
          </a:p>
          <a:p>
            <a:pPr lvl="2" algn="just"/>
            <a:r>
              <a:rPr lang="en-US" dirty="0"/>
              <a:t>Uygulama Ayrıntılarını Kapsülleyin</a:t>
            </a:r>
          </a:p>
          <a:p>
            <a:pPr lvl="1" algn="just"/>
            <a:r>
              <a:rPr lang="en-US" dirty="0"/>
              <a:t>Mümkün Olduğunda Miras Alın</a:t>
            </a:r>
          </a:p>
          <a:p>
            <a:pPr lvl="1" algn="just"/>
            <a:r>
              <a:rPr lang="en-US" dirty="0"/>
              <a:t>Değişmesi Muhtemel Alanları Belirleyin</a:t>
            </a:r>
          </a:p>
          <a:p>
            <a:pPr lvl="1" algn="just"/>
            <a:r>
              <a:rPr lang="en-US" dirty="0"/>
              <a:t>Kaplini Gevşek Tutun</a:t>
            </a:r>
          </a:p>
          <a:p>
            <a:pPr lvl="1" algn="just"/>
            <a:r>
              <a:rPr lang="en-US" dirty="0"/>
              <a:t>Ortak Tasarım Kalıplarını Arayın</a:t>
            </a:r>
          </a:p>
        </p:txBody>
      </p:sp>
    </p:spTree>
    <p:extLst>
      <p:ext uri="{BB962C8B-B14F-4D97-AF65-F5344CB8AC3E}">
        <p14:creationId xmlns:p14="http://schemas.microsoft.com/office/powerpoint/2010/main" val="391275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Giriş</a:t>
            </a:r>
          </a:p>
        </p:txBody>
      </p:sp>
      <p:sp>
        <p:nvSpPr>
          <p:cNvPr id="3" name="Content Placeholder 2"/>
          <p:cNvSpPr>
            <a:spLocks noGrp="1"/>
          </p:cNvSpPr>
          <p:nvPr>
            <p:ph idx="1"/>
          </p:nvPr>
        </p:nvSpPr>
        <p:spPr/>
        <p:txBody>
          <a:bodyPr>
            <a:normAutofit/>
          </a:bodyPr>
          <a:lstStyle/>
          <a:p>
            <a:pPr algn="just"/>
            <a:r>
              <a:rPr lang="en-US" dirty="0"/>
              <a:t>Bazı insanlar tasarımın gerçekte bir inşaat faaliyeti olmadığını iddia edebilir, ancak küçük projelerde, genellikle tasarım da dahil olmak üzere birçok faaliyet inşaat olarak düşünülür. </a:t>
            </a:r>
          </a:p>
          <a:p>
            <a:pPr algn="just"/>
            <a:r>
              <a:rPr lang="en-US" dirty="0"/>
              <a:t>Bazı büyük projelerde bile, resmi bir mimari yalnızca sistem düzeyindeki sorunları ele alabilir ve birçok tasarım işi kasıtlı olarak inşaata bırakılabilir.</a:t>
            </a:r>
            <a:endParaRPr lang="en-US" b="1" u="sng" dirty="0"/>
          </a:p>
        </p:txBody>
      </p:sp>
    </p:spTree>
    <p:extLst>
      <p:ext uri="{BB962C8B-B14F-4D97-AF65-F5344CB8AC3E}">
        <p14:creationId xmlns:p14="http://schemas.microsoft.com/office/powerpoint/2010/main" val="1811002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Gerçek Dünyadaki Nesneleri Bulma</a:t>
            </a:r>
            <a:endParaRPr lang="en-US" u="sng" dirty="0"/>
          </a:p>
        </p:txBody>
      </p:sp>
      <p:sp>
        <p:nvSpPr>
          <p:cNvPr id="3" name="Content Placeholder 2"/>
          <p:cNvSpPr>
            <a:spLocks noGrp="1"/>
          </p:cNvSpPr>
          <p:nvPr>
            <p:ph idx="1"/>
          </p:nvPr>
        </p:nvSpPr>
        <p:spPr/>
        <p:txBody>
          <a:bodyPr>
            <a:normAutofit fontScale="77500" lnSpcReduction="20000"/>
          </a:bodyPr>
          <a:lstStyle/>
          <a:p>
            <a:pPr algn="just"/>
            <a:r>
              <a:rPr lang="en-US" dirty="0"/>
              <a:t>Tasarım alternatiflerini belirlemeye yönelik ilk ve en popüler yaklaşım, gerçek dünya nesnelerini belirlemeye odaklanan nesne odaklı yaklaşımdır.</a:t>
            </a:r>
          </a:p>
          <a:p>
            <a:pPr algn="just"/>
            <a:r>
              <a:rPr lang="en-US" dirty="0"/>
              <a:t>Nesnelerle tasarım yapmanın adımları şunlardır (ayrıntılar kitaptan)</a:t>
            </a:r>
          </a:p>
          <a:p>
            <a:pPr lvl="1" algn="just"/>
            <a:r>
              <a:rPr lang="en-US" dirty="0"/>
              <a:t>Nesneleri ve niteliklerini (yöntemler ve veriler) tanımlayın.</a:t>
            </a:r>
          </a:p>
          <a:p>
            <a:pPr lvl="1" algn="just"/>
            <a:r>
              <a:rPr lang="en-US" dirty="0"/>
              <a:t>Her bir nesneye ne yapılabileceğini belirleyin.</a:t>
            </a:r>
          </a:p>
          <a:p>
            <a:pPr lvl="1" algn="just"/>
            <a:r>
              <a:rPr lang="en-US" dirty="0"/>
              <a:t>Her nesnenin diğer nesnelere ne yapmasına izin verildiğini belirleyin.</a:t>
            </a:r>
          </a:p>
          <a:p>
            <a:pPr lvl="1" algn="just"/>
            <a:r>
              <a:rPr lang="en-US" dirty="0"/>
              <a:t>Her nesnenin diğer nesneler tarafından görülebilecek kısımlarını, hangi kısımların herkese açık ve hangilerinin özel olacağını belirleyin.</a:t>
            </a:r>
          </a:p>
          <a:p>
            <a:pPr lvl="1" algn="just"/>
            <a:r>
              <a:rPr lang="en-US" dirty="0"/>
              <a:t>Her nesnenin genel arayüzünü tanımlayın.</a:t>
            </a:r>
          </a:p>
        </p:txBody>
      </p:sp>
    </p:spTree>
    <p:extLst>
      <p:ext uri="{BB962C8B-B14F-4D97-AF65-F5344CB8AC3E}">
        <p14:creationId xmlns:p14="http://schemas.microsoft.com/office/powerpoint/2010/main" val="72332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Sırları Gizle (Bilgi Gizleme)</a:t>
            </a:r>
          </a:p>
        </p:txBody>
      </p:sp>
      <p:sp>
        <p:nvSpPr>
          <p:cNvPr id="3" name="Content Placeholder 2"/>
          <p:cNvSpPr>
            <a:spLocks noGrp="1"/>
          </p:cNvSpPr>
          <p:nvPr>
            <p:ph idx="1"/>
          </p:nvPr>
        </p:nvSpPr>
        <p:spPr/>
        <p:txBody>
          <a:bodyPr>
            <a:normAutofit/>
          </a:bodyPr>
          <a:lstStyle/>
          <a:p>
            <a:pPr algn="just"/>
            <a:r>
              <a:rPr lang="en-US" dirty="0"/>
              <a:t>Bilgi gizleme, hem yapılandırılmış tasarımın hem de nesne yönelimli tasarımın temelinin bir parçasıdır. </a:t>
            </a:r>
          </a:p>
          <a:p>
            <a:pPr algn="just"/>
            <a:r>
              <a:rPr lang="en-US" dirty="0"/>
              <a:t>Nesne yönelimli tasarımda, soyutlama ve kapsülleme kavramlarını ortaya çıkarır.</a:t>
            </a:r>
          </a:p>
        </p:txBody>
      </p:sp>
    </p:spTree>
    <p:extLst>
      <p:ext uri="{BB962C8B-B14F-4D97-AF65-F5344CB8AC3E}">
        <p14:creationId xmlns:p14="http://schemas.microsoft.com/office/powerpoint/2010/main" val="2324047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Sırları Gizle (Bilgi Gizleme)</a:t>
            </a:r>
            <a:endParaRPr lang="en-US" dirty="0"/>
          </a:p>
        </p:txBody>
      </p:sp>
      <p:sp>
        <p:nvSpPr>
          <p:cNvPr id="3" name="Content Placeholder 2"/>
          <p:cNvSpPr>
            <a:spLocks noGrp="1"/>
          </p:cNvSpPr>
          <p:nvPr>
            <p:ph idx="1"/>
          </p:nvPr>
        </p:nvSpPr>
        <p:spPr/>
        <p:txBody>
          <a:bodyPr>
            <a:normAutofit lnSpcReduction="10000"/>
          </a:bodyPr>
          <a:lstStyle/>
          <a:p>
            <a:pPr algn="just"/>
            <a:r>
              <a:rPr lang="en-US" dirty="0"/>
              <a:t>Bilgi gizlemede, her sınıf, diğer tüm sınıflardan gizlediği tasarım veya yapı kararları ile karakterize edilir. </a:t>
            </a:r>
          </a:p>
          <a:p>
            <a:pPr algn="just"/>
            <a:r>
              <a:rPr lang="en-US" dirty="0"/>
              <a:t>Sır, değişmesi muhtemel bir alan veya programın geri kalanından ayrılması gereken bir alan olabilir, böylece bu alandaki hatalar mümkün olduğunca az hasara neden olur.</a:t>
            </a:r>
          </a:p>
          <a:p>
            <a:pPr algn="just"/>
            <a:r>
              <a:rPr lang="en-US" dirty="0"/>
              <a:t>Sınıfın görevi bu bilgileri gizli tutmak ve kendi gizlilik hakkını korumaktır.</a:t>
            </a:r>
          </a:p>
        </p:txBody>
      </p:sp>
    </p:spTree>
    <p:extLst>
      <p:ext uri="{BB962C8B-B14F-4D97-AF65-F5344CB8AC3E}">
        <p14:creationId xmlns:p14="http://schemas.microsoft.com/office/powerpoint/2010/main" val="1041553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Sırları Gizle (Bilgi Gizleme)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Bir sınıfın tasarlanmasındaki kilit görevlerden biri, hangi özelliklerin sınıf dışında bilinmesi ve hangilerinin gizli kalması gerektiğine karar vermektir. </a:t>
            </a:r>
          </a:p>
          <a:p>
            <a:pPr algn="just"/>
            <a:r>
              <a:rPr lang="en-US" dirty="0"/>
              <a:t>Bir sınıf 25 rutin kullanabilir ve bunlardan sadece 5'ini açığa çıkarabilir, diğer 20'sini dahili olarak kullanabilir, benzer şekilde bir sınıf birkaç veri türü kullanabilir ve bunlar hakkında hiçbir bilgi açığa çıkarmayabilir. </a:t>
            </a:r>
          </a:p>
          <a:p>
            <a:pPr algn="just"/>
            <a:r>
              <a:rPr lang="en-US" dirty="0"/>
              <a:t>Sınıf tasarımının bu yönü, sınıfın hangi özelliklerinin sınıf dışında "görünür" veya "açıkta" olduğunu tanımladığı için "görünürlük" olarak da bilinir.</a:t>
            </a:r>
          </a:p>
          <a:p>
            <a:pPr algn="just"/>
            <a:r>
              <a:rPr lang="en-US" dirty="0"/>
              <a:t>Bir sınıfın arayüzü, sınıfın iç işleyişi hakkında mümkün olduğunca az bilgi vermelidir. </a:t>
            </a:r>
          </a:p>
          <a:p>
            <a:pPr algn="just"/>
            <a:r>
              <a:rPr lang="en-US" dirty="0"/>
              <a:t>Bir sınıf bir buzdağı gibi olmalıdır: sekizde yedisi suyun altındadır ve sadece yüzeyin üzerindeki sekizde birini görebilirsiniz.</a:t>
            </a:r>
          </a:p>
        </p:txBody>
      </p:sp>
    </p:spTree>
    <p:extLst>
      <p:ext uri="{BB962C8B-B14F-4D97-AF65-F5344CB8AC3E}">
        <p14:creationId xmlns:p14="http://schemas.microsoft.com/office/powerpoint/2010/main" val="2777957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Sırları Gizle (Bilgi Gizleme)</a:t>
            </a:r>
            <a:endParaRPr lang="en-US" dirty="0"/>
          </a:p>
        </p:txBody>
      </p:sp>
      <p:sp>
        <p:nvSpPr>
          <p:cNvPr id="3" name="Content Placeholder 2"/>
          <p:cNvSpPr>
            <a:spLocks noGrp="1"/>
          </p:cNvSpPr>
          <p:nvPr>
            <p:ph idx="1"/>
          </p:nvPr>
        </p:nvSpPr>
        <p:spPr/>
        <p:txBody>
          <a:bodyPr>
            <a:normAutofit/>
          </a:bodyPr>
          <a:lstStyle/>
          <a:p>
            <a:pPr algn="just"/>
            <a:r>
              <a:rPr lang="en-US" dirty="0"/>
              <a:t>Bilgi gizleme, bir sınıfın genel arayüzünün tasarlanmasında da faydalı olabilir.</a:t>
            </a:r>
          </a:p>
          <a:p>
            <a:pPr algn="just"/>
            <a:r>
              <a:rPr lang="en-US" dirty="0"/>
              <a:t>"Bu sınıfın neyi gizlemesi gerekiyor?" diye sormak, arayüz tasarımı sorununun kalbine iner. </a:t>
            </a:r>
          </a:p>
          <a:p>
            <a:pPr algn="just"/>
            <a:r>
              <a:rPr lang="en-US" dirty="0"/>
              <a:t>Sınıfın sırlarını tehlikeye atmadan bir işlevi veya veriyi sınıfın genel arayüzüne koyabiliyorsanız, bunu yapın. Aksi takdirde, yapmayın.</a:t>
            </a:r>
          </a:p>
        </p:txBody>
      </p:sp>
    </p:spTree>
    <p:extLst>
      <p:ext uri="{BB962C8B-B14F-4D97-AF65-F5344CB8AC3E}">
        <p14:creationId xmlns:p14="http://schemas.microsoft.com/office/powerpoint/2010/main" val="3503958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Form Tutarlı Soyutlamalar</a:t>
            </a:r>
            <a:endParaRPr lang="en-US" u="sng" dirty="0"/>
          </a:p>
        </p:txBody>
      </p:sp>
      <p:sp>
        <p:nvSpPr>
          <p:cNvPr id="3" name="Content Placeholder 2"/>
          <p:cNvSpPr>
            <a:spLocks noGrp="1"/>
          </p:cNvSpPr>
          <p:nvPr>
            <p:ph idx="1"/>
          </p:nvPr>
        </p:nvSpPr>
        <p:spPr/>
        <p:txBody>
          <a:bodyPr>
            <a:normAutofit lnSpcReduction="10000"/>
          </a:bodyPr>
          <a:lstStyle/>
          <a:p>
            <a:pPr algn="just"/>
            <a:r>
              <a:rPr lang="en-US" dirty="0"/>
              <a:t>Soyutlama, bir kavramın bazı detaylarını güvenli bir şekilde göz ardı ederken, farklı seviyelerde farklı detayları ele alma becerisidir. </a:t>
            </a:r>
          </a:p>
          <a:p>
            <a:pPr algn="just"/>
            <a:r>
              <a:rPr lang="en-US" dirty="0"/>
              <a:t>Bir nesneden cam, ahşap ve çivilerin birleşiminden ziyade "ev" olarak bahsediyorsanız, bir soyutlama yapıyorsunuz demektir. </a:t>
            </a:r>
          </a:p>
          <a:p>
            <a:pPr algn="just"/>
            <a:r>
              <a:rPr lang="en-US" dirty="0"/>
              <a:t>Bir evler topluluğuna "kasaba" derseniz, başka bir soyutlama yapmış olursunuz.</a:t>
            </a:r>
          </a:p>
        </p:txBody>
      </p:sp>
    </p:spTree>
    <p:extLst>
      <p:ext uri="{BB962C8B-B14F-4D97-AF65-F5344CB8AC3E}">
        <p14:creationId xmlns:p14="http://schemas.microsoft.com/office/powerpoint/2010/main" val="4039756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Form Tutarlı Soyutlamalar</a:t>
            </a:r>
            <a:endParaRPr lang="en-US" dirty="0"/>
          </a:p>
        </p:txBody>
      </p:sp>
      <p:sp>
        <p:nvSpPr>
          <p:cNvPr id="3" name="Content Placeholder 2"/>
          <p:cNvSpPr>
            <a:spLocks noGrp="1"/>
          </p:cNvSpPr>
          <p:nvPr>
            <p:ph idx="1"/>
          </p:nvPr>
        </p:nvSpPr>
        <p:spPr/>
        <p:txBody>
          <a:bodyPr>
            <a:normAutofit lnSpcReduction="10000"/>
          </a:bodyPr>
          <a:lstStyle/>
          <a:p>
            <a:pPr algn="just"/>
            <a:r>
              <a:rPr lang="en-US" dirty="0"/>
              <a:t>Temel sınıflar, bir dizi türetilmiş sınıfın ortak özelliklerine odaklanmanıza ve temel sınıf üzerinde çalışırken belirli sınıfların ayrıntılarını göz ardı etmenize olanak tanıyan soyutlamalardır. </a:t>
            </a:r>
          </a:p>
          <a:p>
            <a:pPr algn="just"/>
            <a:r>
              <a:rPr lang="en-US" dirty="0"/>
              <a:t>İyi bir sınıf arayüzü, sınıfın iç işleyişi hakkında endişelenmenize gerek kalmadan arayüze odaklanmanızı sağlayan bir soyutlamadır.</a:t>
            </a:r>
          </a:p>
        </p:txBody>
      </p:sp>
    </p:spTree>
    <p:extLst>
      <p:ext uri="{BB962C8B-B14F-4D97-AF65-F5344CB8AC3E}">
        <p14:creationId xmlns:p14="http://schemas.microsoft.com/office/powerpoint/2010/main" val="3016991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Form Tutarlı Soyutlamalar</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Karmaşıklık açısından bakıldığında, soyutlamanın temel faydası, ilgisiz ayrıntıları göz ardı etmenize olanak sağlamasıdır.</a:t>
            </a:r>
          </a:p>
          <a:p>
            <a:pPr algn="just"/>
            <a:r>
              <a:rPr lang="en-US" dirty="0"/>
              <a:t>Gerçek dünyadaki nesnelerin çoğu zaten bir tür soyutlamadır. </a:t>
            </a:r>
          </a:p>
          <a:p>
            <a:pPr algn="just"/>
            <a:r>
              <a:rPr lang="en-US" dirty="0"/>
              <a:t>Az önce de belirtildiği gibi, bir ev pencereler, kapılar, dış cephe kaplaması, kablo tesisatı, sıhhi tesisat, yalıtım ve bunları organize etmenin belirli bir yolundan oluşan bir soyutlamadır. </a:t>
            </a:r>
          </a:p>
          <a:p>
            <a:pPr algn="just"/>
            <a:r>
              <a:rPr lang="en-US" dirty="0"/>
              <a:t>Bir kapı da, menteşeleri ve kapı tokmağı olan dikdörtgen bir malzeme parçasının belirli bir düzenlemesinin soyutlamasıdır. </a:t>
            </a:r>
          </a:p>
        </p:txBody>
      </p:sp>
    </p:spTree>
    <p:extLst>
      <p:ext uri="{BB962C8B-B14F-4D97-AF65-F5344CB8AC3E}">
        <p14:creationId xmlns:p14="http://schemas.microsoft.com/office/powerpoint/2010/main" val="3944512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Form Tutarlı Soyutlamalar</a:t>
            </a:r>
            <a:endParaRPr lang="en-US" dirty="0"/>
          </a:p>
        </p:txBody>
      </p:sp>
      <p:sp>
        <p:nvSpPr>
          <p:cNvPr id="3" name="Content Placeholder 2"/>
          <p:cNvSpPr>
            <a:spLocks noGrp="1"/>
          </p:cNvSpPr>
          <p:nvPr>
            <p:ph idx="1"/>
          </p:nvPr>
        </p:nvSpPr>
        <p:spPr/>
        <p:txBody>
          <a:bodyPr>
            <a:normAutofit/>
          </a:bodyPr>
          <a:lstStyle/>
          <a:p>
            <a:pPr algn="just"/>
            <a:r>
              <a:rPr lang="en-US" dirty="0"/>
              <a:t>İyi programcılar soyutlamalar yaratır</a:t>
            </a:r>
          </a:p>
          <a:p>
            <a:pPr lvl="1" algn="just"/>
            <a:r>
              <a:rPr lang="en-US" dirty="0"/>
              <a:t>rutin-arayüz seviyesi</a:t>
            </a:r>
          </a:p>
          <a:p>
            <a:pPr lvl="1" algn="just"/>
            <a:r>
              <a:rPr lang="en-US" dirty="0"/>
              <a:t>sınıf-arayüz seviyesi</a:t>
            </a:r>
          </a:p>
          <a:p>
            <a:pPr lvl="1" algn="just"/>
            <a:r>
              <a:rPr lang="en-US" dirty="0"/>
              <a:t>paket-arayüz seviyesi</a:t>
            </a:r>
          </a:p>
        </p:txBody>
      </p:sp>
    </p:spTree>
    <p:extLst>
      <p:ext uri="{BB962C8B-B14F-4D97-AF65-F5344CB8AC3E}">
        <p14:creationId xmlns:p14="http://schemas.microsoft.com/office/powerpoint/2010/main" val="741464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Uygulama Ayrıntılarını Kapsülleyin</a:t>
            </a:r>
            <a:endParaRPr lang="en-US" u="sng" dirty="0"/>
          </a:p>
        </p:txBody>
      </p:sp>
      <p:sp>
        <p:nvSpPr>
          <p:cNvPr id="3" name="Content Placeholder 2"/>
          <p:cNvSpPr>
            <a:spLocks noGrp="1"/>
          </p:cNvSpPr>
          <p:nvPr>
            <p:ph idx="1"/>
          </p:nvPr>
        </p:nvSpPr>
        <p:spPr/>
        <p:txBody>
          <a:bodyPr>
            <a:normAutofit fontScale="92500"/>
          </a:bodyPr>
          <a:lstStyle/>
          <a:p>
            <a:pPr algn="just"/>
            <a:r>
              <a:rPr lang="en-GB" dirty="0"/>
              <a:t>Kapsülleme, verilerin bu veriler üzerinde çalışan yöntemlerle birlikte paketlenmesini ifade eder.</a:t>
            </a:r>
          </a:p>
          <a:p>
            <a:pPr algn="just"/>
            <a:r>
              <a:rPr lang="en-GB" dirty="0"/>
              <a:t>Kapsülleme, yapılandırılmış bir veri nesnesinin değerini bir sınıfın içinde gizlemek ve yetkisiz tarafların bunlara doğrudan erişimini önlemek için kullanılır.</a:t>
            </a:r>
          </a:p>
          <a:p>
            <a:pPr algn="just"/>
            <a:r>
              <a:rPr lang="en-GB" dirty="0"/>
              <a:t>Değerlere erişmek için genellikle sınıfta genel olarak erişilebilir yöntemler sağlanır ve diğer istemci sınıfları nesne içindeki değerleri almak ve değiştirmek için bu yöntemleri çağırır.</a:t>
            </a:r>
            <a:endParaRPr lang="en-US" dirty="0"/>
          </a:p>
        </p:txBody>
      </p:sp>
    </p:spTree>
    <p:extLst>
      <p:ext uri="{BB962C8B-B14F-4D97-AF65-F5344CB8AC3E}">
        <p14:creationId xmlns:p14="http://schemas.microsoft.com/office/powerpoint/2010/main" val="137255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Giriş</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"Tasarım" şu şekilde olabilir </a:t>
            </a:r>
          </a:p>
          <a:p>
            <a:pPr lvl="1" algn="just"/>
            <a:r>
              <a:rPr lang="en-US" dirty="0"/>
              <a:t>Detayları yazmadan önce sadece sözde kodda bir sınıf arayüzü yazmak. </a:t>
            </a:r>
          </a:p>
          <a:p>
            <a:pPr lvl="1" algn="just"/>
            <a:r>
              <a:rPr lang="en-US" dirty="0"/>
              <a:t>Kodlamadan önce birkaç sınıf ilişkisinin diyagramını çizmek. </a:t>
            </a:r>
          </a:p>
          <a:p>
            <a:pPr lvl="1" algn="just"/>
            <a:r>
              <a:rPr lang="en-US" dirty="0"/>
              <a:t>Başka bir programcıya hangi tasarım modelinin daha iyi bir seçim gibi göründüğünü sormak. </a:t>
            </a:r>
          </a:p>
          <a:p>
            <a:pPr algn="just"/>
            <a:r>
              <a:rPr lang="en-US" dirty="0"/>
              <a:t>Nasıl yapıldığına bakılmaksızın, küçük projeler de büyük projeler gibi dikkatli tasarımdan yararlanır.</a:t>
            </a:r>
          </a:p>
          <a:p>
            <a:pPr algn="just"/>
            <a:r>
              <a:rPr lang="en-US" dirty="0"/>
              <a:t>Tasarımı açık bir faaliyet olarak kabul etmek, ondan elde edeceğiniz faydayı en üst düzeye çıkarır.</a:t>
            </a:r>
          </a:p>
        </p:txBody>
      </p:sp>
    </p:spTree>
    <p:extLst>
      <p:ext uri="{BB962C8B-B14F-4D97-AF65-F5344CB8AC3E}">
        <p14:creationId xmlns:p14="http://schemas.microsoft.com/office/powerpoint/2010/main" val="663519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Uygulama Ayrıntılarını Kapsülleyin</a:t>
            </a:r>
            <a:endParaRPr lang="en-US" dirty="0"/>
          </a:p>
        </p:txBody>
      </p:sp>
      <p:sp>
        <p:nvSpPr>
          <p:cNvPr id="3" name="Content Placeholder 2"/>
          <p:cNvSpPr>
            <a:spLocks noGrp="1"/>
          </p:cNvSpPr>
          <p:nvPr>
            <p:ph idx="1"/>
          </p:nvPr>
        </p:nvSpPr>
        <p:spPr/>
        <p:txBody>
          <a:bodyPr>
            <a:normAutofit fontScale="92500"/>
          </a:bodyPr>
          <a:lstStyle/>
          <a:p>
            <a:pPr algn="just"/>
            <a:r>
              <a:rPr lang="en-GB" dirty="0"/>
              <a:t>Kapsüllemenin arkasındaki fikir, bir nesnenin içindeki verilere yalnızca genel arayüz - yani sınıfın genel yöntemleri - aracılığıyla erişilebilmesidir.</a:t>
            </a:r>
          </a:p>
          <a:p>
            <a:pPr algn="just"/>
            <a:r>
              <a:rPr lang="en-GB" dirty="0"/>
              <a:t>Bir eylemi gerçekleştirmek veya bir değeri hesaplamak için bir nesnede depolanan verileri kullanmak istiyorsak, bunu yapan nesneyle ilişkili bir yöntem tanımlarız. </a:t>
            </a:r>
          </a:p>
          <a:p>
            <a:pPr algn="just"/>
            <a:r>
              <a:rPr lang="en-GB" dirty="0"/>
              <a:t>Daha sonra bu eylemi gerçekleştirmek istediğimizde nesne üzerindeki yöntemi çağırırız. </a:t>
            </a:r>
            <a:endParaRPr lang="en-US" dirty="0"/>
          </a:p>
        </p:txBody>
      </p:sp>
    </p:spTree>
    <p:extLst>
      <p:ext uri="{BB962C8B-B14F-4D97-AF65-F5344CB8AC3E}">
        <p14:creationId xmlns:p14="http://schemas.microsoft.com/office/powerpoint/2010/main" val="1737364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u="sng" dirty="0"/>
              <a:t>Inherit-When Inheritance Tasarımı Basitleştirir</a:t>
            </a:r>
            <a:endParaRPr lang="en-US" sz="3600" u="sng" dirty="0"/>
          </a:p>
        </p:txBody>
      </p:sp>
      <p:sp>
        <p:nvSpPr>
          <p:cNvPr id="3" name="Content Placeholder 2"/>
          <p:cNvSpPr>
            <a:spLocks noGrp="1"/>
          </p:cNvSpPr>
          <p:nvPr>
            <p:ph idx="1"/>
          </p:nvPr>
        </p:nvSpPr>
        <p:spPr/>
        <p:txBody>
          <a:bodyPr>
            <a:normAutofit fontScale="85000" lnSpcReduction="20000"/>
          </a:bodyPr>
          <a:lstStyle/>
          <a:p>
            <a:pPr algn="just"/>
            <a:r>
              <a:rPr lang="en-US" dirty="0"/>
              <a:t>Bir yazılım sistemi tasarlarken, genellikle birkaç farklılık dışında diğer nesnelere çok benzeyen nesneler bulursunuz. </a:t>
            </a:r>
          </a:p>
          <a:p>
            <a:pPr algn="just"/>
            <a:r>
              <a:rPr lang="en-US" dirty="0"/>
              <a:t>Örneğin bir muhasebe sisteminde hem tam zamanlı hem de yarı zamanlı çalışanlarınız olabilir.</a:t>
            </a:r>
          </a:p>
          <a:p>
            <a:pPr algn="just"/>
            <a:r>
              <a:rPr lang="en-US" dirty="0"/>
              <a:t>Her iki tür çalışanla ilişkili verilerin çoğu aynıdır, ancak bazıları farklıdır. </a:t>
            </a:r>
          </a:p>
          <a:p>
            <a:pPr algn="just"/>
            <a:r>
              <a:rPr lang="en-US" dirty="0"/>
              <a:t>Nesne yönelimli programlamada, genel bir çalışan türü tanımlayabilir ve ardından tam zamanlı çalışanları birkaç farklılık dışında genel çalışanlar olarak ve yarı zamanlı çalışanları da birkaç farklılık dışında genel çalışanlar olarak tanımlayabilirsiniz. </a:t>
            </a:r>
          </a:p>
        </p:txBody>
      </p:sp>
    </p:spTree>
    <p:extLst>
      <p:ext uri="{BB962C8B-B14F-4D97-AF65-F5344CB8AC3E}">
        <p14:creationId xmlns:p14="http://schemas.microsoft.com/office/powerpoint/2010/main" val="337400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Inherit-When Inheritance Tasarımı Basitleştirir</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Bir çalışan üzerindeki bir işlem çalışanın türüne bağlı olmadığında, işlem çalışan sadece genel bir çalışanmış gibi ele alınır. </a:t>
            </a:r>
          </a:p>
          <a:p>
            <a:pPr algn="just"/>
            <a:r>
              <a:rPr lang="en-US" dirty="0"/>
              <a:t>İşlem çalışanın tam zamanlı veya yarı zamanlı olmasına bağlı olduğunda, işlem farklı şekilde ele alınır.</a:t>
            </a:r>
          </a:p>
          <a:p>
            <a:pPr algn="just"/>
            <a:r>
              <a:rPr lang="en-US" dirty="0"/>
              <a:t>Bu tür nesneler arasındaki benzerlik ve farklılıkların tanımlanmasına "kalıtım" adı verilir çünkü belirli yarı zamanlı ve tam zamanlı çalışanlar, genel çalışan tipinden özellikleri miras alır.</a:t>
            </a:r>
          </a:p>
          <a:p>
            <a:r>
              <a:rPr lang="en-US" dirty="0"/>
              <a:t>Kalıtım, iyi kullanıldığında büyük faydalar sağlayabildiği için nesne yönelimli programlamanın en güçlü araçlarından biridir.</a:t>
            </a:r>
          </a:p>
          <a:p>
            <a:pPr algn="just"/>
            <a:endParaRPr lang="en-US" dirty="0"/>
          </a:p>
        </p:txBody>
      </p:sp>
    </p:spTree>
    <p:extLst>
      <p:ext uri="{BB962C8B-B14F-4D97-AF65-F5344CB8AC3E}">
        <p14:creationId xmlns:p14="http://schemas.microsoft.com/office/powerpoint/2010/main" val="363405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Değişmesi Muhtemel Alanları Belirleyin</a:t>
            </a:r>
            <a:endParaRPr lang="en-US" u="sng" dirty="0"/>
          </a:p>
        </p:txBody>
      </p:sp>
      <p:sp>
        <p:nvSpPr>
          <p:cNvPr id="3" name="Content Placeholder 2"/>
          <p:cNvSpPr>
            <a:spLocks noGrp="1"/>
          </p:cNvSpPr>
          <p:nvPr>
            <p:ph idx="1"/>
          </p:nvPr>
        </p:nvSpPr>
        <p:spPr/>
        <p:txBody>
          <a:bodyPr>
            <a:normAutofit/>
          </a:bodyPr>
          <a:lstStyle/>
          <a:p>
            <a:pPr algn="just"/>
            <a:r>
              <a:rPr lang="en-US" dirty="0"/>
              <a:t>Büyük tasarımcılar üzerinde yapılan bir araştırma, bu tasarımcıların ortak özelliklerinden birinin değişimi öngörme becerileri olduğunu ortaya koymuştur.</a:t>
            </a:r>
          </a:p>
          <a:p>
            <a:pPr algn="just"/>
            <a:r>
              <a:rPr lang="en-US" dirty="0"/>
              <a:t>Değişikliklere uyum sağlamak, iyi bir program tasarımının en zorlu yönlerinden biridir. </a:t>
            </a:r>
          </a:p>
          <a:p>
            <a:pPr algn="just"/>
            <a:r>
              <a:rPr lang="en-US" dirty="0"/>
              <a:t>Amaç kararsız alanları izole etmektir, böylece bir değişikliğin etkisi tek bir rutin, sınıf veya paketle sınırlı kalacaktır. </a:t>
            </a:r>
          </a:p>
        </p:txBody>
      </p:sp>
    </p:spTree>
    <p:extLst>
      <p:ext uri="{BB962C8B-B14F-4D97-AF65-F5344CB8AC3E}">
        <p14:creationId xmlns:p14="http://schemas.microsoft.com/office/powerpoint/2010/main" val="2706367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Değişmesi Muhtemel Alanları Belirleyin</a:t>
            </a:r>
            <a:endParaRPr lang="en-US" u="sng" dirty="0"/>
          </a:p>
        </p:txBody>
      </p:sp>
      <p:sp>
        <p:nvSpPr>
          <p:cNvPr id="3" name="Content Placeholder 2"/>
          <p:cNvSpPr>
            <a:spLocks noGrp="1"/>
          </p:cNvSpPr>
          <p:nvPr>
            <p:ph idx="1"/>
          </p:nvPr>
        </p:nvSpPr>
        <p:spPr/>
        <p:txBody>
          <a:bodyPr>
            <a:normAutofit fontScale="92500" lnSpcReduction="10000"/>
          </a:bodyPr>
          <a:lstStyle/>
          <a:p>
            <a:pPr algn="just"/>
            <a:r>
              <a:rPr lang="en-US" dirty="0"/>
              <a:t>İşte izlemeniz gereken adımlar</a:t>
            </a:r>
          </a:p>
          <a:p>
            <a:pPr lvl="1" algn="just"/>
            <a:r>
              <a:rPr lang="en-US" b="1" i="1" dirty="0"/>
              <a:t>Değişmesi muhtemel görünen öğeleri belirleyin -- </a:t>
            </a:r>
            <a:r>
              <a:rPr lang="en-US" dirty="0"/>
              <a:t>Gereksinimler iyi </a:t>
            </a:r>
            <a:r>
              <a:rPr lang="en-US" b="1" i="1" dirty="0"/>
              <a:t>hazırlanmışsa</a:t>
            </a:r>
            <a:r>
              <a:rPr lang="en-US" dirty="0"/>
              <a:t>, olası değişikliklerin bir listesini ve her bir değişikliğin olasılığını içerir. Böyle bir durumda, olası değişiklikleri belirlemek kolaydır. </a:t>
            </a:r>
          </a:p>
          <a:p>
            <a:pPr lvl="1" algn="just"/>
            <a:r>
              <a:rPr lang="en-US" b="1" i="1" dirty="0"/>
              <a:t>Değişmesi muhtemel öğeleri ayırın---Adım </a:t>
            </a:r>
            <a:r>
              <a:rPr lang="en-US" dirty="0"/>
              <a:t>1'</a:t>
            </a:r>
            <a:r>
              <a:rPr lang="en-US" b="1" i="1" dirty="0"/>
              <a:t>de </a:t>
            </a:r>
            <a:r>
              <a:rPr lang="en-US" dirty="0"/>
              <a:t>tanımlanan her bir uçucu bileşeni kendi sınıfında veya aynı anda değişmesi muhtemel diğer uçucu bileşenlerle birlikte bir sınıfta bölümlere </a:t>
            </a:r>
            <a:r>
              <a:rPr lang="en-US" b="1" i="1" dirty="0"/>
              <a:t>ayırın</a:t>
            </a:r>
            <a:r>
              <a:rPr lang="en-US" dirty="0"/>
              <a:t>.</a:t>
            </a:r>
          </a:p>
        </p:txBody>
      </p:sp>
    </p:spTree>
    <p:extLst>
      <p:ext uri="{BB962C8B-B14F-4D97-AF65-F5344CB8AC3E}">
        <p14:creationId xmlns:p14="http://schemas.microsoft.com/office/powerpoint/2010/main" val="1242750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Değişmesi Muhtemel Alanları Belirleyin</a:t>
            </a:r>
            <a:endParaRPr lang="en-US" u="sng" dirty="0"/>
          </a:p>
        </p:txBody>
      </p:sp>
      <p:sp>
        <p:nvSpPr>
          <p:cNvPr id="3" name="Content Placeholder 2"/>
          <p:cNvSpPr>
            <a:spLocks noGrp="1"/>
          </p:cNvSpPr>
          <p:nvPr>
            <p:ph idx="1"/>
          </p:nvPr>
        </p:nvSpPr>
        <p:spPr/>
        <p:txBody>
          <a:bodyPr>
            <a:normAutofit/>
          </a:bodyPr>
          <a:lstStyle/>
          <a:p>
            <a:pPr lvl="1" algn="just"/>
            <a:r>
              <a:rPr lang="en-US" b="1" i="1" dirty="0"/>
              <a:t>Değişmesi muhtemel görünen öğeleri izole </a:t>
            </a:r>
            <a:r>
              <a:rPr lang="en-US" dirty="0"/>
              <a:t>edin---Sınıflar arası arayüzleri potansiyel değişikliklere karşı duyarsız olacak şekilde </a:t>
            </a:r>
            <a:r>
              <a:rPr lang="en-US" b="1" i="1" dirty="0"/>
              <a:t>tasarlayın</a:t>
            </a:r>
            <a:r>
              <a:rPr lang="en-US" dirty="0"/>
              <a:t>. Arayüzleri, değişikliklerin sınıfın iç kısmıyla sınırlı kalacağı ve dış kısmın etkilenmeyeceği şekilde tasarlayın. Değiştirilen sınıfı kullanan diğer sınıflar değişikliğin gerçekleştiğinden habersiz olmalıdır. Sınıfın arayüzü kendi sırlarını korumalıdır.</a:t>
            </a:r>
          </a:p>
          <a:p>
            <a:pPr algn="just"/>
            <a:endParaRPr lang="en-US" dirty="0"/>
          </a:p>
        </p:txBody>
      </p:sp>
    </p:spTree>
    <p:extLst>
      <p:ext uri="{BB962C8B-B14F-4D97-AF65-F5344CB8AC3E}">
        <p14:creationId xmlns:p14="http://schemas.microsoft.com/office/powerpoint/2010/main" val="770889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Değişmesi Muhtemel Alanları Belirleyin</a:t>
            </a:r>
            <a:endParaRPr lang="en-US" u="sng" dirty="0"/>
          </a:p>
        </p:txBody>
      </p:sp>
      <p:sp>
        <p:nvSpPr>
          <p:cNvPr id="3" name="Content Placeholder 2"/>
          <p:cNvSpPr>
            <a:spLocks noGrp="1"/>
          </p:cNvSpPr>
          <p:nvPr>
            <p:ph idx="1"/>
          </p:nvPr>
        </p:nvSpPr>
        <p:spPr/>
        <p:txBody>
          <a:bodyPr>
            <a:normAutofit fontScale="85000" lnSpcReduction="20000"/>
          </a:bodyPr>
          <a:lstStyle/>
          <a:p>
            <a:pPr algn="just"/>
            <a:r>
              <a:rPr lang="en-US" b="1" i="1" dirty="0"/>
              <a:t>Farklı Değişim Derecelerinin Öngörülmesi</a:t>
            </a:r>
          </a:p>
          <a:p>
            <a:pPr lvl="1" algn="just"/>
            <a:r>
              <a:rPr lang="en-US" dirty="0"/>
              <a:t>Bir sistemdeki olası değişiklikleri düşünürken, sistemi, değişikliğin etkisi veya kapsamı değişikliğin gerçekleşme olasılığı ile orantılı olacak şekilde tasarlayın.</a:t>
            </a:r>
          </a:p>
          <a:p>
            <a:pPr lvl="1" algn="just"/>
            <a:r>
              <a:rPr lang="en-US" dirty="0"/>
              <a:t>Bir değişiklik olasılığı varsa, sistemin buna kolayca uyum sağlayabileceğinden emin olun. </a:t>
            </a:r>
          </a:p>
          <a:p>
            <a:pPr lvl="1" algn="just"/>
            <a:r>
              <a:rPr lang="en-US" dirty="0"/>
              <a:t>Sadece çok düşük ihtimalli değişikliklerin bir sistemdeki birden fazla sınıf için ciddi sonuçlar doğurmasına izin verilmelidir.</a:t>
            </a:r>
          </a:p>
          <a:p>
            <a:pPr lvl="1" algn="just"/>
            <a:r>
              <a:rPr lang="en-US" dirty="0"/>
              <a:t>İyi tasarımcılar, değişimi öngörmenin maliyetini de hesaba katarlar. </a:t>
            </a:r>
          </a:p>
          <a:p>
            <a:pPr lvl="1" algn="just"/>
            <a:r>
              <a:rPr lang="en-US" dirty="0"/>
              <a:t>Bir değişiklik çok olası değilse ancak planlaması kolaysa, bunu öngörmek için çok olası olmayan ve planlaması zor olan değişikliklere göre daha fazla düşünmelisiniz.</a:t>
            </a:r>
          </a:p>
        </p:txBody>
      </p:sp>
    </p:spTree>
    <p:extLst>
      <p:ext uri="{BB962C8B-B14F-4D97-AF65-F5344CB8AC3E}">
        <p14:creationId xmlns:p14="http://schemas.microsoft.com/office/powerpoint/2010/main" val="341473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Kaplini Gevşek Tutun</a:t>
            </a:r>
            <a:endParaRPr lang="en-US" u="sng" dirty="0"/>
          </a:p>
        </p:txBody>
      </p:sp>
      <p:sp>
        <p:nvSpPr>
          <p:cNvPr id="3" name="Content Placeholder 2"/>
          <p:cNvSpPr>
            <a:spLocks noGrp="1"/>
          </p:cNvSpPr>
          <p:nvPr>
            <p:ph idx="1"/>
          </p:nvPr>
        </p:nvSpPr>
        <p:spPr/>
        <p:txBody>
          <a:bodyPr>
            <a:normAutofit fontScale="92500" lnSpcReduction="20000"/>
          </a:bodyPr>
          <a:lstStyle/>
          <a:p>
            <a:pPr algn="just"/>
            <a:r>
              <a:rPr lang="en-US" dirty="0"/>
              <a:t>Bağlama, bir sınıfın veya rutinin diğer sınıflarla veya rutinlerle ne kadar sıkı ilişkili olduğunu açıklar.</a:t>
            </a:r>
          </a:p>
          <a:p>
            <a:pPr algn="just"/>
            <a:r>
              <a:rPr lang="en-US" dirty="0"/>
              <a:t>Amaç, diğer sınıflar ve rutinlerle küçük, doğrudan, görünür ve esnek ilişkileri olan sınıflar ve rutinler oluşturmaktır, bu da "gevşek bağlama" olarak bilinir.</a:t>
            </a:r>
          </a:p>
          <a:p>
            <a:pPr algn="just"/>
            <a:r>
              <a:rPr lang="en-US" dirty="0"/>
              <a:t>Modüller arasındaki iyi bağlantı, bir modülün diğer modüller tarafından kolayca kullanılabilmesini sağlayacak kadar gevşektir.</a:t>
            </a:r>
          </a:p>
          <a:p>
            <a:pPr algn="just"/>
            <a:r>
              <a:rPr lang="en-US" dirty="0"/>
              <a:t>Diğer modüllere çok az bağımlı modüller oluşturmaya çalışın</a:t>
            </a:r>
          </a:p>
        </p:txBody>
      </p:sp>
    </p:spTree>
    <p:extLst>
      <p:ext uri="{BB962C8B-B14F-4D97-AF65-F5344CB8AC3E}">
        <p14:creationId xmlns:p14="http://schemas.microsoft.com/office/powerpoint/2010/main" val="1451122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Kaplini Gevşek Tutun</a:t>
            </a:r>
            <a:endParaRPr lang="en-US" dirty="0"/>
          </a:p>
        </p:txBody>
      </p:sp>
      <p:sp>
        <p:nvSpPr>
          <p:cNvPr id="3" name="Content Placeholder 2"/>
          <p:cNvSpPr>
            <a:spLocks noGrp="1"/>
          </p:cNvSpPr>
          <p:nvPr>
            <p:ph idx="1"/>
          </p:nvPr>
        </p:nvSpPr>
        <p:spPr/>
        <p:txBody>
          <a:bodyPr/>
          <a:lstStyle/>
          <a:p>
            <a:r>
              <a:rPr lang="en-US" dirty="0"/>
              <a:t>Modüller arasındaki bağlantının değerlendirilmesinde kullanılan çeşitli kriterler: (ayrıntılar kitaptan)</a:t>
            </a:r>
          </a:p>
          <a:p>
            <a:pPr lvl="1"/>
            <a:r>
              <a:rPr lang="en-US" dirty="0"/>
              <a:t>Boyut</a:t>
            </a:r>
          </a:p>
          <a:p>
            <a:pPr lvl="1"/>
            <a:r>
              <a:rPr lang="en-US" dirty="0"/>
              <a:t>Görünürlük</a:t>
            </a:r>
          </a:p>
          <a:p>
            <a:pPr lvl="1"/>
            <a:r>
              <a:rPr lang="en-US" dirty="0"/>
              <a:t>Esneklik</a:t>
            </a:r>
          </a:p>
          <a:p>
            <a:pPr lvl="1"/>
            <a:endParaRPr lang="en-US" dirty="0"/>
          </a:p>
        </p:txBody>
      </p:sp>
    </p:spTree>
    <p:extLst>
      <p:ext uri="{BB962C8B-B14F-4D97-AF65-F5344CB8AC3E}">
        <p14:creationId xmlns:p14="http://schemas.microsoft.com/office/powerpoint/2010/main" val="2388665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Ortak Tasarım Kalıplarını Arayın</a:t>
            </a:r>
            <a:endParaRPr lang="en-US" u="sng" dirty="0"/>
          </a:p>
        </p:txBody>
      </p:sp>
      <p:sp>
        <p:nvSpPr>
          <p:cNvPr id="3" name="Content Placeholder 2"/>
          <p:cNvSpPr>
            <a:spLocks noGrp="1"/>
          </p:cNvSpPr>
          <p:nvPr>
            <p:ph idx="1"/>
          </p:nvPr>
        </p:nvSpPr>
        <p:spPr/>
        <p:txBody>
          <a:bodyPr>
            <a:normAutofit fontScale="92500" lnSpcReduction="20000"/>
          </a:bodyPr>
          <a:lstStyle/>
          <a:p>
            <a:pPr algn="just"/>
            <a:r>
              <a:rPr lang="en-US" dirty="0"/>
              <a:t>Tasarım kalıpları, yazılımın en yaygın sorunlarının çoğunu çözmek için kullanılabilecek hazır çözümlerin çekirdeklerini sağlar. </a:t>
            </a:r>
          </a:p>
          <a:p>
            <a:pPr algn="just"/>
            <a:r>
              <a:rPr lang="en-US" dirty="0"/>
              <a:t>Bazı yazılım sorunları, ilk prensiplerden türetilen çözümler gerektirir. </a:t>
            </a:r>
          </a:p>
          <a:p>
            <a:pPr algn="just"/>
            <a:r>
              <a:rPr lang="en-US" dirty="0"/>
              <a:t>Ancak çoğu sorun geçmişteki sorunlara benzer ve bunlar benzer çözümler veya modeller kullanılarak çözülebilir. </a:t>
            </a:r>
          </a:p>
          <a:p>
            <a:pPr algn="just"/>
            <a:r>
              <a:rPr lang="en-US" dirty="0"/>
              <a:t>Yaygın kalıplar arasında Adapter, Bridge, Decorator, Facade, Factory Method, </a:t>
            </a:r>
            <a:r>
              <a:rPr lang="en-US" dirty="0" err="1"/>
              <a:t>Observor</a:t>
            </a:r>
            <a:r>
              <a:rPr lang="en-US" dirty="0"/>
              <a:t>, Singleton, Strategy ve Template Method bulunur.</a:t>
            </a:r>
          </a:p>
        </p:txBody>
      </p:sp>
    </p:spTree>
    <p:extLst>
      <p:ext uri="{BB962C8B-B14F-4D97-AF65-F5344CB8AC3E}">
        <p14:creationId xmlns:p14="http://schemas.microsoft.com/office/powerpoint/2010/main" val="193430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Tasarım Zorlukları</a:t>
            </a:r>
          </a:p>
        </p:txBody>
      </p:sp>
      <p:sp>
        <p:nvSpPr>
          <p:cNvPr id="3" name="Content Placeholder 2"/>
          <p:cNvSpPr>
            <a:spLocks noGrp="1"/>
          </p:cNvSpPr>
          <p:nvPr>
            <p:ph idx="1"/>
          </p:nvPr>
        </p:nvSpPr>
        <p:spPr/>
        <p:txBody>
          <a:bodyPr>
            <a:normAutofit/>
          </a:bodyPr>
          <a:lstStyle/>
          <a:p>
            <a:pPr algn="just"/>
            <a:r>
              <a:rPr lang="en-US" dirty="0"/>
              <a:t>"Yazılım tasarımı" ifadesi, bilgisayar yazılımı için bir spesifikasyonu operasyonel yazılıma dönüştürmek için bir planın tasarlanması ve icat edilmesi anlamına gelir.</a:t>
            </a:r>
          </a:p>
          <a:p>
            <a:pPr algn="just"/>
            <a:r>
              <a:rPr lang="en-US" dirty="0"/>
              <a:t>Tasarım, gereksinimleri kodlama ve hata ayıklama ile ilişkilendiren faaliyettir. </a:t>
            </a:r>
          </a:p>
          <a:p>
            <a:pPr algn="just"/>
            <a:r>
              <a:rPr lang="en-US" dirty="0"/>
              <a:t>İyi tasarım küçük projeler için yararlı, büyük projeler için ise gereklidir.</a:t>
            </a:r>
          </a:p>
        </p:txBody>
      </p:sp>
    </p:spTree>
    <p:extLst>
      <p:ext uri="{BB962C8B-B14F-4D97-AF65-F5344CB8AC3E}">
        <p14:creationId xmlns:p14="http://schemas.microsoft.com/office/powerpoint/2010/main" val="3262925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Ortak Tasarım Kalıplarını Arayın</a:t>
            </a:r>
            <a:endParaRPr lang="en-US" dirty="0"/>
          </a:p>
        </p:txBody>
      </p:sp>
      <p:sp>
        <p:nvSpPr>
          <p:cNvPr id="3" name="Content Placeholder 2"/>
          <p:cNvSpPr>
            <a:spLocks noGrp="1"/>
          </p:cNvSpPr>
          <p:nvPr>
            <p:ph idx="1"/>
          </p:nvPr>
        </p:nvSpPr>
        <p:spPr/>
        <p:txBody>
          <a:bodyPr>
            <a:normAutofit lnSpcReduction="10000"/>
          </a:bodyPr>
          <a:lstStyle/>
          <a:p>
            <a:pPr algn="just"/>
            <a:r>
              <a:rPr lang="en-US" dirty="0"/>
              <a:t>Desenler çeşitli faydalar sağlar. Bunlardan bazıları</a:t>
            </a:r>
          </a:p>
          <a:p>
            <a:pPr lvl="1" algn="just"/>
            <a:r>
              <a:rPr lang="en-US" dirty="0"/>
              <a:t>Kalıplar hazır soyutlamalar sağlayarak karmaşıklığı azaltır</a:t>
            </a:r>
          </a:p>
          <a:p>
            <a:pPr lvl="1" algn="just"/>
            <a:r>
              <a:rPr lang="en-US" dirty="0"/>
              <a:t>Kalıplar, ortak çözümlerin ayrıntılarını kurumsallaştırarak hataları azaltır</a:t>
            </a:r>
          </a:p>
          <a:p>
            <a:pPr lvl="1" algn="just"/>
            <a:r>
              <a:rPr lang="en-US" dirty="0"/>
              <a:t>Kalıplar, tasarım alternatifleri önererek sezgisel değer sağlar</a:t>
            </a:r>
          </a:p>
          <a:p>
            <a:pPr lvl="1" algn="just"/>
            <a:r>
              <a:rPr lang="en-US" dirty="0"/>
              <a:t>Kalıplar, tasarım diyaloğunu daha yüksek bir seviyeye taşıyarak iletişimi kolaylaştırır</a:t>
            </a:r>
          </a:p>
        </p:txBody>
      </p:sp>
    </p:spTree>
    <p:extLst>
      <p:ext uri="{BB962C8B-B14F-4D97-AF65-F5344CB8AC3E}">
        <p14:creationId xmlns:p14="http://schemas.microsoft.com/office/powerpoint/2010/main" val="467840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Tasarım Uygulamaları</a:t>
            </a:r>
            <a:endParaRPr lang="en-US" u="sng" dirty="0"/>
          </a:p>
        </p:txBody>
      </p:sp>
      <p:sp>
        <p:nvSpPr>
          <p:cNvPr id="3" name="Content Placeholder 2"/>
          <p:cNvSpPr>
            <a:spLocks noGrp="1"/>
          </p:cNvSpPr>
          <p:nvPr>
            <p:ph idx="1"/>
          </p:nvPr>
        </p:nvSpPr>
        <p:spPr/>
        <p:txBody>
          <a:bodyPr>
            <a:normAutofit fontScale="85000" lnSpcReduction="20000"/>
          </a:bodyPr>
          <a:lstStyle/>
          <a:p>
            <a:pPr algn="just"/>
            <a:r>
              <a:rPr lang="en-US" dirty="0"/>
              <a:t>Bir önceki bölümde tasarım özellikleriyle ilgili sezgisel yöntemlere (tamamlanmış tasarımın neye benzemesini istediğinize) odaklanıldı. </a:t>
            </a:r>
          </a:p>
          <a:p>
            <a:pPr algn="just"/>
            <a:r>
              <a:rPr lang="en-US" dirty="0"/>
              <a:t>Bu bölümde, genellikle iyi sonuçlar veren </a:t>
            </a:r>
            <a:r>
              <a:rPr lang="en-US" i="1" dirty="0"/>
              <a:t>tasarım uygulama </a:t>
            </a:r>
            <a:r>
              <a:rPr lang="en-US" dirty="0"/>
              <a:t>sezgiselleri, atabileceğiniz adımlar açıklanmaktadır. Bunlardan bazıları</a:t>
            </a:r>
          </a:p>
          <a:p>
            <a:pPr lvl="1" algn="just"/>
            <a:r>
              <a:rPr lang="en-US" dirty="0"/>
              <a:t>Yineleme</a:t>
            </a:r>
          </a:p>
          <a:p>
            <a:pPr lvl="1" algn="just"/>
            <a:r>
              <a:rPr lang="en-US" dirty="0"/>
              <a:t>Böl ve Fethet</a:t>
            </a:r>
          </a:p>
          <a:p>
            <a:pPr lvl="1" algn="just"/>
            <a:r>
              <a:rPr lang="en-US" dirty="0"/>
              <a:t>Yukarıdan aşağıya ve aşağıdan yukarıya tasarım yaklaşımları</a:t>
            </a:r>
          </a:p>
          <a:p>
            <a:pPr lvl="1" algn="just"/>
            <a:r>
              <a:rPr lang="en-US" dirty="0"/>
              <a:t>Deneysel prototipleme</a:t>
            </a:r>
          </a:p>
          <a:p>
            <a:pPr lvl="1" algn="just"/>
            <a:r>
              <a:rPr lang="en-US" dirty="0"/>
              <a:t>İşbirliğine dayalı tasarım</a:t>
            </a:r>
          </a:p>
          <a:p>
            <a:pPr lvl="1" algn="just"/>
            <a:r>
              <a:rPr lang="en-US" dirty="0"/>
              <a:t>Tasarım çalışmalarınızı kaydetme</a:t>
            </a:r>
          </a:p>
          <a:p>
            <a:pPr lvl="1" algn="just"/>
            <a:endParaRPr lang="en-US" dirty="0"/>
          </a:p>
        </p:txBody>
      </p:sp>
    </p:spTree>
    <p:extLst>
      <p:ext uri="{BB962C8B-B14F-4D97-AF65-F5344CB8AC3E}">
        <p14:creationId xmlns:p14="http://schemas.microsoft.com/office/powerpoint/2010/main" val="2583838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Yineleme</a:t>
            </a:r>
          </a:p>
        </p:txBody>
      </p:sp>
      <p:sp>
        <p:nvSpPr>
          <p:cNvPr id="3" name="Content Placeholder 2"/>
          <p:cNvSpPr>
            <a:spLocks noGrp="1"/>
          </p:cNvSpPr>
          <p:nvPr>
            <p:ph idx="1"/>
          </p:nvPr>
        </p:nvSpPr>
        <p:spPr/>
        <p:txBody>
          <a:bodyPr>
            <a:normAutofit fontScale="70000" lnSpcReduction="20000"/>
          </a:bodyPr>
          <a:lstStyle/>
          <a:p>
            <a:pPr algn="just"/>
            <a:r>
              <a:rPr lang="en-US" dirty="0"/>
              <a:t>Tasarım yinelemeli bir süreçtir. </a:t>
            </a:r>
          </a:p>
          <a:p>
            <a:pPr algn="just"/>
            <a:r>
              <a:rPr lang="en-US" dirty="0"/>
              <a:t>Genellikle A noktasından sadece B noktasına gitmezsiniz; A noktasından B noktasına gider ve A noktasına geri dönersiniz.</a:t>
            </a:r>
          </a:p>
          <a:p>
            <a:pPr algn="just"/>
            <a:r>
              <a:rPr lang="en-US" dirty="0"/>
              <a:t>Aday tasarımlar arasında gezinirken ve farklı yaklaşımlar denerken, hem üst düzey hem de alt düzey görünümlere bakacaksınız. </a:t>
            </a:r>
          </a:p>
          <a:p>
            <a:pPr algn="just"/>
            <a:r>
              <a:rPr lang="en-US" dirty="0"/>
              <a:t>Üst düzey konularla çalışırken elde ettiğiniz büyük resim, alt düzey ayrıntıları perspektife oturtmanıza yardımcı olacaktır. </a:t>
            </a:r>
          </a:p>
          <a:p>
            <a:pPr algn="just"/>
            <a:r>
              <a:rPr lang="en-US" dirty="0"/>
              <a:t>Alt düzey konularla çalışırken elde ettiğiniz ayrıntılar, üst düzey kararlar için sağlam bir gerçeklik temeli sağlayacaktır. </a:t>
            </a:r>
          </a:p>
          <a:p>
            <a:r>
              <a:rPr lang="en-US" dirty="0"/>
              <a:t>Üst düzey ve alt düzey düşünceler arasındaki çekişme sağlıklı bir dinamiktir; tamamen yukarıdan aşağıya veya aşağıdan yukarıya inşa edilen bir yapıdan daha istikrarlı bir yapı oluşturur.</a:t>
            </a:r>
          </a:p>
        </p:txBody>
      </p:sp>
    </p:spTree>
    <p:extLst>
      <p:ext uri="{BB962C8B-B14F-4D97-AF65-F5344CB8AC3E}">
        <p14:creationId xmlns:p14="http://schemas.microsoft.com/office/powerpoint/2010/main" val="3651926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Böl ve Fethet</a:t>
            </a:r>
            <a:endParaRPr lang="en-US" u="sng" dirty="0"/>
          </a:p>
        </p:txBody>
      </p:sp>
      <p:sp>
        <p:nvSpPr>
          <p:cNvPr id="3" name="Content Placeholder 2"/>
          <p:cNvSpPr>
            <a:spLocks noGrp="1"/>
          </p:cNvSpPr>
          <p:nvPr>
            <p:ph idx="1"/>
          </p:nvPr>
        </p:nvSpPr>
        <p:spPr/>
        <p:txBody>
          <a:bodyPr>
            <a:normAutofit lnSpcReduction="10000"/>
          </a:bodyPr>
          <a:lstStyle/>
          <a:p>
            <a:pPr algn="just"/>
            <a:r>
              <a:rPr lang="en-US" dirty="0" err="1"/>
              <a:t>Edsger Dijkstra</a:t>
            </a:r>
            <a:r>
              <a:rPr lang="en-US" dirty="0"/>
              <a:t>'nın belirttiği gibi, hiç kimsenin kafatası karmaşık bir programın tüm ayrıntılarını içerecek kadar büyük değildir ve bu tasarım için de geçerlidir. </a:t>
            </a:r>
          </a:p>
          <a:p>
            <a:pPr algn="just"/>
            <a:r>
              <a:rPr lang="en-US" dirty="0"/>
              <a:t>Programı farklı endişe alanlarına ayırın ve ardından bu alanların her birini ayrı ayrı ele alın. </a:t>
            </a:r>
          </a:p>
          <a:p>
            <a:pPr algn="just"/>
            <a:r>
              <a:rPr lang="en-US" dirty="0"/>
              <a:t>Alanlardan birinde çıkmaza girerseniz, yineleyin!</a:t>
            </a:r>
          </a:p>
        </p:txBody>
      </p:sp>
    </p:spTree>
    <p:extLst>
      <p:ext uri="{BB962C8B-B14F-4D97-AF65-F5344CB8AC3E}">
        <p14:creationId xmlns:p14="http://schemas.microsoft.com/office/powerpoint/2010/main" val="3265828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Yukarıdan Aşağıya ve Aşağıdan Yukarıya Tasarım Yaklaşımları</a:t>
            </a:r>
            <a:endParaRPr lang="en-US" u="sng" dirty="0"/>
          </a:p>
        </p:txBody>
      </p:sp>
      <p:sp>
        <p:nvSpPr>
          <p:cNvPr id="3" name="Content Placeholder 2"/>
          <p:cNvSpPr>
            <a:spLocks noGrp="1"/>
          </p:cNvSpPr>
          <p:nvPr>
            <p:ph idx="1"/>
          </p:nvPr>
        </p:nvSpPr>
        <p:spPr/>
        <p:txBody>
          <a:bodyPr>
            <a:normAutofit fontScale="92500" lnSpcReduction="20000"/>
          </a:bodyPr>
          <a:lstStyle/>
          <a:p>
            <a:pPr algn="just"/>
            <a:r>
              <a:rPr lang="en-US" dirty="0"/>
              <a:t>"Yukarıdan aşağıya" ve "aşağıdan yukarıya" kulağa eski moda gelebilir, ancak nesne yönelimli tasarımların oluşturulmasına ilişkin değerli bilgiler sağlarlar. </a:t>
            </a:r>
          </a:p>
          <a:p>
            <a:pPr algn="just"/>
            <a:r>
              <a:rPr lang="en-US" dirty="0"/>
              <a:t>Yukarıdan aşağıya tasarım yüksek bir soyutlama seviyesinde başlar. </a:t>
            </a:r>
          </a:p>
          <a:p>
            <a:pPr algn="just"/>
            <a:r>
              <a:rPr lang="en-US" dirty="0"/>
              <a:t>Temel sınıfları veya diğer spesifik olmayan tasarım öğelerini tanımlarsınız.</a:t>
            </a:r>
          </a:p>
          <a:p>
            <a:pPr algn="just"/>
            <a:r>
              <a:rPr lang="en-US" dirty="0"/>
              <a:t>Tasarımı geliştirdikçe, türetilmiş sınıfları, işbirliği yapan sınıfları ve diğer ayrıntılı tasarım öğelerini tanımlayarak ayrıntı düzeyini artırırsınız.</a:t>
            </a:r>
          </a:p>
        </p:txBody>
      </p:sp>
    </p:spTree>
    <p:extLst>
      <p:ext uri="{BB962C8B-B14F-4D97-AF65-F5344CB8AC3E}">
        <p14:creationId xmlns:p14="http://schemas.microsoft.com/office/powerpoint/2010/main" val="4057071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Yukarıdan Aşağıya ve Aşağıdan Yukarıya Tasarım Yaklaşımları</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Aşağıdan yukarıya tasarım ayrıntılarla başlar ve genellemelere doğru ilerler. </a:t>
            </a:r>
          </a:p>
          <a:p>
            <a:pPr algn="just"/>
            <a:r>
              <a:rPr lang="en-US" dirty="0"/>
              <a:t>Tipik olarak somut nesneleri tanımlayarak başlar ve daha sonra bu özelliklerden nesnelerin ve temel sınıfların toplamlarını genelleştirir.</a:t>
            </a:r>
          </a:p>
          <a:p>
            <a:pPr algn="just"/>
            <a:r>
              <a:rPr lang="en-US" dirty="0"/>
              <a:t>Bazıları genellemelerle başlayıp ayrıntılara inmenin en iyisi olduğunu savunurken, bazıları da önemli ayrıntılar üzerinde çalışmadan genel tasarım ilkelerini gerçekten belirleyemeyeceğinizi savunuyor.</a:t>
            </a:r>
          </a:p>
        </p:txBody>
      </p:sp>
    </p:spTree>
    <p:extLst>
      <p:ext uri="{BB962C8B-B14F-4D97-AF65-F5344CB8AC3E}">
        <p14:creationId xmlns:p14="http://schemas.microsoft.com/office/powerpoint/2010/main" val="25904875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Yukarıdan Aşağıya ve Aşağıdan Yukarıya Tasarım Yaklaşımları</a:t>
            </a:r>
            <a:endParaRPr lang="en-US" dirty="0"/>
          </a:p>
        </p:txBody>
      </p:sp>
      <p:sp>
        <p:nvSpPr>
          <p:cNvPr id="3" name="Content Placeholder 2"/>
          <p:cNvSpPr>
            <a:spLocks noGrp="1"/>
          </p:cNvSpPr>
          <p:nvPr>
            <p:ph idx="1"/>
          </p:nvPr>
        </p:nvSpPr>
        <p:spPr/>
        <p:txBody>
          <a:bodyPr>
            <a:normAutofit/>
          </a:bodyPr>
          <a:lstStyle/>
          <a:p>
            <a:pPr algn="just"/>
            <a:r>
              <a:rPr lang="en-US" b="1" dirty="0"/>
              <a:t>Yukarıdan Aşağıya Argümanı</a:t>
            </a:r>
          </a:p>
          <a:p>
            <a:pPr lvl="1" algn="just"/>
            <a:r>
              <a:rPr lang="en-US" dirty="0"/>
              <a:t>Yukarıdan aşağıya yaklaşımın arkasındaki yol gösterici ilke, insan beyninin bir seferde yalnızca belirli miktarda ayrıntıya konsantre olabileceği fikridir. </a:t>
            </a:r>
          </a:p>
          <a:p>
            <a:pPr lvl="1" algn="just"/>
            <a:r>
              <a:rPr lang="en-US" dirty="0"/>
              <a:t>Genel sınıflarla başlar ve bunları adım adım daha özel sınıflara ayırırsanız, beyniniz bir kerede çok fazla ayrıntıyla uğraşmak zorunda kalmaz.</a:t>
            </a:r>
          </a:p>
        </p:txBody>
      </p:sp>
    </p:spTree>
    <p:extLst>
      <p:ext uri="{BB962C8B-B14F-4D97-AF65-F5344CB8AC3E}">
        <p14:creationId xmlns:p14="http://schemas.microsoft.com/office/powerpoint/2010/main" val="1157986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Yukarıdan Aşağıya ve Aşağıdan Yukarıya Tasarım Yaklaşımları</a:t>
            </a:r>
            <a:endParaRPr lang="en-US" dirty="0"/>
          </a:p>
        </p:txBody>
      </p:sp>
      <p:sp>
        <p:nvSpPr>
          <p:cNvPr id="3" name="Content Placeholder 2"/>
          <p:cNvSpPr>
            <a:spLocks noGrp="1"/>
          </p:cNvSpPr>
          <p:nvPr>
            <p:ph idx="1"/>
          </p:nvPr>
        </p:nvSpPr>
        <p:spPr/>
        <p:txBody>
          <a:bodyPr>
            <a:normAutofit lnSpcReduction="10000"/>
          </a:bodyPr>
          <a:lstStyle/>
          <a:p>
            <a:pPr lvl="1" algn="just"/>
            <a:r>
              <a:rPr lang="en-US" dirty="0"/>
              <a:t>Böl ve yönet süreci birkaç anlamda yinelemelidir. </a:t>
            </a:r>
          </a:p>
          <a:p>
            <a:pPr lvl="1" algn="just"/>
            <a:r>
              <a:rPr lang="en-US" dirty="0"/>
              <a:t>İlk olarak, yinelemelidir çünkü genellikle bir ayrıştırma seviyesinden sonra durmazsınız. Birkaç seviye boyunca devam edersiniz. </a:t>
            </a:r>
          </a:p>
          <a:p>
            <a:pPr lvl="1" algn="just"/>
            <a:r>
              <a:rPr lang="en-US" dirty="0"/>
              <a:t>İkincisi, yinelemeli bir süreçtir çünkü genellikle ilk denemenizle yetinmezsiniz.</a:t>
            </a:r>
          </a:p>
          <a:p>
            <a:pPr lvl="1" algn="just"/>
            <a:r>
              <a:rPr lang="en-US" dirty="0"/>
              <a:t>Bir sonraki seviyeyi kodlamak, ayrıştırmaktan daha kolay olacakmış gibi görünene kadar ayrıştırmaya devam edin.</a:t>
            </a:r>
          </a:p>
        </p:txBody>
      </p:sp>
    </p:spTree>
    <p:extLst>
      <p:ext uri="{BB962C8B-B14F-4D97-AF65-F5344CB8AC3E}">
        <p14:creationId xmlns:p14="http://schemas.microsoft.com/office/powerpoint/2010/main" val="2846612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Yukarıdan Aşağıya ve Aşağıdan Yukarıya Tasarım Yaklaşımları</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Aşağıdan Yukarıya Argümanı</a:t>
            </a:r>
          </a:p>
          <a:p>
            <a:pPr lvl="1" algn="just"/>
            <a:r>
              <a:rPr lang="en-US" dirty="0"/>
              <a:t>Bazen yukarıdan aşağıya yaklaşım o kadar soyuttur ki başlamak zordur.</a:t>
            </a:r>
          </a:p>
          <a:p>
            <a:pPr lvl="1" algn="just"/>
            <a:r>
              <a:rPr lang="en-US" dirty="0"/>
              <a:t>Daha somut bir şeyle çalışmanız gerekiyorsa, aşağıdan yukarıya tasarım yaklaşımını deneyin. </a:t>
            </a:r>
          </a:p>
          <a:p>
            <a:pPr lvl="1" algn="just"/>
            <a:r>
              <a:rPr lang="en-US" dirty="0"/>
              <a:t>Somut sınıflara atayabileceğiniz birkaç düşük seviyeli sorumluluk belirleyebilirsiniz. </a:t>
            </a:r>
          </a:p>
          <a:p>
            <a:pPr lvl="1" algn="just"/>
            <a:r>
              <a:rPr lang="en-US" dirty="0"/>
              <a:t>Örneğin, bir sistemin belirli bir raporu biçimlendirmesi, bu rapor için verileri hesaplaması, başlıklarını ortalaması, raporu ekranda görüntülemesi, raporu bir yazıcıda yazdırması vb. gerektiğini biliyor olabilirsiniz. </a:t>
            </a:r>
          </a:p>
          <a:p>
            <a:pPr lvl="1" algn="just"/>
            <a:r>
              <a:rPr lang="en-US" dirty="0"/>
              <a:t>Birkaç alt düzey sorumluluk belirledikten sonra, genellikle en tepeye tekrar bakacak kadar rahat hissetmeye başlayacaksınız.</a:t>
            </a:r>
          </a:p>
        </p:txBody>
      </p:sp>
    </p:spTree>
    <p:extLst>
      <p:ext uri="{BB962C8B-B14F-4D97-AF65-F5344CB8AC3E}">
        <p14:creationId xmlns:p14="http://schemas.microsoft.com/office/powerpoint/2010/main" val="2444977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Yukarıdan Aşağıya ve Aşağıdan Yukarıya Tasarım Yaklaşımları</a:t>
            </a:r>
            <a:endParaRPr lang="en-US" dirty="0"/>
          </a:p>
        </p:txBody>
      </p:sp>
      <p:sp>
        <p:nvSpPr>
          <p:cNvPr id="3" name="Content Placeholder 2"/>
          <p:cNvSpPr>
            <a:spLocks noGrp="1"/>
          </p:cNvSpPr>
          <p:nvPr>
            <p:ph idx="1"/>
          </p:nvPr>
        </p:nvSpPr>
        <p:spPr/>
        <p:txBody>
          <a:bodyPr>
            <a:normAutofit fontScale="92500"/>
          </a:bodyPr>
          <a:lstStyle/>
          <a:p>
            <a:pPr algn="just"/>
            <a:r>
              <a:rPr lang="en-US" dirty="0"/>
              <a:t>İşte aşağıdan yukarıya kompozisyon yaparken aklınızda tutmanız gereken bazı şeyler:</a:t>
            </a:r>
          </a:p>
          <a:p>
            <a:pPr lvl="1" algn="just"/>
            <a:r>
              <a:rPr lang="en-US" dirty="0"/>
              <a:t>Kendinize sistemin ne yapması gerektiğini bildiğinizi sorun.</a:t>
            </a:r>
          </a:p>
          <a:p>
            <a:pPr lvl="1" algn="just"/>
            <a:r>
              <a:rPr lang="en-US" dirty="0"/>
              <a:t>Bu sorudan somut nesneleri ve sorumlulukları belirleyiniz.</a:t>
            </a:r>
          </a:p>
          <a:p>
            <a:pPr lvl="1" algn="just"/>
            <a:r>
              <a:rPr lang="en-US" dirty="0"/>
              <a:t>Ortak nesneleri tanımlayın ve bunları alt sistem organizasyonu, paketler, nesneler içinde bileşim veya kalıtım (hangisi uygunsa) kullanarak gruplandırın.</a:t>
            </a:r>
          </a:p>
          <a:p>
            <a:pPr lvl="1" algn="just"/>
            <a:r>
              <a:rPr lang="en-US" dirty="0"/>
              <a:t>Bir sonraki seviyeyle devam edin veya en üste geri dönün ve aşağı doğru çalışmayı tekrar deneyin.</a:t>
            </a:r>
          </a:p>
        </p:txBody>
      </p:sp>
    </p:spTree>
    <p:extLst>
      <p:ext uri="{BB962C8B-B14F-4D97-AF65-F5344CB8AC3E}">
        <p14:creationId xmlns:p14="http://schemas.microsoft.com/office/powerpoint/2010/main" val="241883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Tasarım Zorlukları</a:t>
            </a:r>
            <a:endParaRPr lang="en-US" dirty="0"/>
          </a:p>
        </p:txBody>
      </p:sp>
      <p:sp>
        <p:nvSpPr>
          <p:cNvPr id="3" name="Content Placeholder 2"/>
          <p:cNvSpPr>
            <a:spLocks noGrp="1"/>
          </p:cNvSpPr>
          <p:nvPr>
            <p:ph idx="1"/>
          </p:nvPr>
        </p:nvSpPr>
        <p:spPr/>
        <p:txBody>
          <a:bodyPr>
            <a:normAutofit lnSpcReduction="10000"/>
          </a:bodyPr>
          <a:lstStyle/>
          <a:p>
            <a:pPr algn="just"/>
            <a:r>
              <a:rPr lang="en-US" dirty="0"/>
              <a:t>Tasarımda çok sayıda zorluk bulunmaktadır, </a:t>
            </a:r>
            <a:r>
              <a:rPr lang="en-US" dirty="0" err="1"/>
              <a:t>bunlar</a:t>
            </a:r>
            <a:r>
              <a:rPr lang="en-US" dirty="0"/>
              <a:t> </a:t>
            </a:r>
            <a:endParaRPr lang="tr-TR" dirty="0"/>
          </a:p>
          <a:p>
            <a:pPr lvl="1" algn="just"/>
            <a:r>
              <a:rPr lang="en-US" dirty="0" err="1"/>
              <a:t>Tasarım</a:t>
            </a:r>
            <a:r>
              <a:rPr lang="en-US" dirty="0"/>
              <a:t> kötü bir problemdir</a:t>
            </a:r>
          </a:p>
          <a:p>
            <a:pPr lvl="1" algn="just"/>
            <a:r>
              <a:rPr lang="en-US" dirty="0"/>
              <a:t>Tasarım özensiz bir süreçtir</a:t>
            </a:r>
          </a:p>
          <a:p>
            <a:pPr lvl="1" algn="just"/>
            <a:r>
              <a:rPr lang="en-US" dirty="0"/>
              <a:t>Tasarım ödünleşimler ve önceliklerle ilgilidir</a:t>
            </a:r>
          </a:p>
          <a:p>
            <a:pPr lvl="1" algn="just"/>
            <a:r>
              <a:rPr lang="en-US" dirty="0"/>
              <a:t>Tasarım Kısıtlamalar İçerir</a:t>
            </a:r>
          </a:p>
          <a:p>
            <a:pPr lvl="1" algn="just"/>
            <a:r>
              <a:rPr lang="en-US" dirty="0"/>
              <a:t>Tasarım Belirsizdir</a:t>
            </a:r>
          </a:p>
          <a:p>
            <a:pPr lvl="1" algn="just"/>
            <a:r>
              <a:rPr lang="en-US" dirty="0"/>
              <a:t>Tasarım Sezgisel Bir Süreçtir</a:t>
            </a:r>
          </a:p>
          <a:p>
            <a:pPr lvl="1" algn="just"/>
            <a:r>
              <a:rPr lang="en-US" dirty="0"/>
              <a:t>Tasarım Ortaya Çıkar</a:t>
            </a:r>
          </a:p>
          <a:p>
            <a:pPr algn="just"/>
            <a:endParaRPr lang="en-US" dirty="0"/>
          </a:p>
        </p:txBody>
      </p:sp>
    </p:spTree>
    <p:extLst>
      <p:ext uri="{BB962C8B-B14F-4D97-AF65-F5344CB8AC3E}">
        <p14:creationId xmlns:p14="http://schemas.microsoft.com/office/powerpoint/2010/main" val="1251230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Deneysel Prototipleme</a:t>
            </a:r>
            <a:endParaRPr lang="en-US" u="sng" dirty="0"/>
          </a:p>
        </p:txBody>
      </p:sp>
      <p:sp>
        <p:nvSpPr>
          <p:cNvPr id="3" name="Content Placeholder 2"/>
          <p:cNvSpPr>
            <a:spLocks noGrp="1"/>
          </p:cNvSpPr>
          <p:nvPr>
            <p:ph idx="1"/>
          </p:nvPr>
        </p:nvSpPr>
        <p:spPr/>
        <p:txBody>
          <a:bodyPr>
            <a:normAutofit lnSpcReduction="10000"/>
          </a:bodyPr>
          <a:lstStyle/>
          <a:p>
            <a:pPr algn="just"/>
            <a:r>
              <a:rPr lang="en-US" dirty="0"/>
              <a:t>Bazen bazı uygulama ayrıntılarını daha iyi anlayana kadar bir tasarımın işe yarayıp yaramayacağını gerçekten bilemezsiniz.</a:t>
            </a:r>
          </a:p>
          <a:p>
            <a:pPr algn="just"/>
            <a:r>
              <a:rPr lang="en-US" dirty="0"/>
              <a:t>Bu sorunu düşük maliyetle ele almak için genel bir teknik deneysel prototiplemedir.</a:t>
            </a:r>
          </a:p>
          <a:p>
            <a:pPr algn="just"/>
            <a:r>
              <a:rPr lang="en-US" dirty="0"/>
              <a:t>Bu bağlamda prototipleme, belirli bir tasarım sorusunu yanıtlamak için gereken en az miktarda atılabilir kod yazmak anlamına gelir.</a:t>
            </a:r>
          </a:p>
        </p:txBody>
      </p:sp>
    </p:spTree>
    <p:extLst>
      <p:ext uri="{BB962C8B-B14F-4D97-AF65-F5344CB8AC3E}">
        <p14:creationId xmlns:p14="http://schemas.microsoft.com/office/powerpoint/2010/main" val="2457512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Deneysel Prototipleme</a:t>
            </a:r>
            <a:endParaRPr lang="en-US" dirty="0"/>
          </a:p>
        </p:txBody>
      </p:sp>
      <p:sp>
        <p:nvSpPr>
          <p:cNvPr id="3" name="Content Placeholder 2"/>
          <p:cNvSpPr>
            <a:spLocks noGrp="1"/>
          </p:cNvSpPr>
          <p:nvPr>
            <p:ph idx="1"/>
          </p:nvPr>
        </p:nvSpPr>
        <p:spPr/>
        <p:txBody>
          <a:bodyPr>
            <a:normAutofit fontScale="92500"/>
          </a:bodyPr>
          <a:lstStyle/>
          <a:p>
            <a:pPr algn="just"/>
            <a:r>
              <a:rPr lang="en-US" dirty="0"/>
              <a:t>Prototipleme, geliştiriciler bir soruyu yanıtlamak için gereken </a:t>
            </a:r>
            <a:r>
              <a:rPr lang="en-US" i="1" dirty="0"/>
              <a:t>mutlak minimum </a:t>
            </a:r>
            <a:r>
              <a:rPr lang="en-US" dirty="0"/>
              <a:t>kodu yazma konusunda disiplinli olmadıklarında kötü çalışır.</a:t>
            </a:r>
          </a:p>
          <a:p>
            <a:pPr algn="just"/>
            <a:r>
              <a:rPr lang="en-US" dirty="0"/>
              <a:t>Prototipleme, tasarım sorusu yeterince </a:t>
            </a:r>
            <a:r>
              <a:rPr lang="en-US" i="1" dirty="0"/>
              <a:t>spesifik </a:t>
            </a:r>
            <a:r>
              <a:rPr lang="en-US" dirty="0"/>
              <a:t>olmadığında da kötü çalışır.</a:t>
            </a:r>
          </a:p>
          <a:p>
            <a:pPr algn="just"/>
            <a:r>
              <a:rPr lang="en-US" dirty="0"/>
              <a:t>Prototip oluşturmanın son bir riski de geliştiricilerin kodu </a:t>
            </a:r>
            <a:r>
              <a:rPr lang="en-US" i="1" dirty="0"/>
              <a:t>kullan-at</a:t>
            </a:r>
            <a:r>
              <a:rPr lang="en-US" dirty="0"/>
              <a:t> bir kod olarak görmemesi durumunda ortaya çıkar.</a:t>
            </a:r>
          </a:p>
          <a:p>
            <a:pPr algn="just"/>
            <a:r>
              <a:rPr lang="en-US" dirty="0"/>
              <a:t>(Ayrıntılar kitaptan)</a:t>
            </a:r>
          </a:p>
        </p:txBody>
      </p:sp>
    </p:spTree>
    <p:extLst>
      <p:ext uri="{BB962C8B-B14F-4D97-AF65-F5344CB8AC3E}">
        <p14:creationId xmlns:p14="http://schemas.microsoft.com/office/powerpoint/2010/main" val="1272250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Ortak Tasarım</a:t>
            </a:r>
            <a:endParaRPr lang="en-US" u="sng" dirty="0"/>
          </a:p>
        </p:txBody>
      </p:sp>
      <p:sp>
        <p:nvSpPr>
          <p:cNvPr id="3" name="Content Placeholder 2"/>
          <p:cNvSpPr>
            <a:spLocks noGrp="1"/>
          </p:cNvSpPr>
          <p:nvPr>
            <p:ph idx="1"/>
          </p:nvPr>
        </p:nvSpPr>
        <p:spPr/>
        <p:txBody>
          <a:bodyPr>
            <a:normAutofit fontScale="92500" lnSpcReduction="10000"/>
          </a:bodyPr>
          <a:lstStyle/>
          <a:p>
            <a:pPr algn="just"/>
            <a:r>
              <a:rPr lang="en-US" dirty="0"/>
              <a:t>Tasarımda, iki kafa bir kafadan daha iyidir; bu iki kafa ister resmi ister gayri resmi olarak organize edilmiş olsun. İşbirliği çeşitli şekillerde olabilir:</a:t>
            </a:r>
          </a:p>
          <a:p>
            <a:pPr lvl="1" algn="just"/>
            <a:r>
              <a:rPr lang="en-US" dirty="0"/>
              <a:t>Gayri resmi bir şekilde bir iş arkadaşınızın masasına gidip fikir alışverişinde bulunmak istiyorsunuz.</a:t>
            </a:r>
          </a:p>
          <a:p>
            <a:pPr lvl="1" algn="just"/>
            <a:r>
              <a:rPr lang="en-US" dirty="0"/>
              <a:t>Siz ve iş arkadaşınız bir konferans odasında birlikte oturuyorsunuz ve bir beyaz tahtaya tasarım alternatifleri çiziyorsunuz.</a:t>
            </a:r>
          </a:p>
          <a:p>
            <a:pPr lvl="1" algn="just"/>
            <a:r>
              <a:rPr lang="en-US" dirty="0"/>
              <a:t>Siz ve iş arkadaşınız birlikte klavyenin başına oturur ve kullandığınız programlama dilinde ayrıntılı tasarım yaparsınız; yani eşli programlamayı kullanabilirsiniz.</a:t>
            </a:r>
          </a:p>
        </p:txBody>
      </p:sp>
    </p:spTree>
    <p:extLst>
      <p:ext uri="{BB962C8B-B14F-4D97-AF65-F5344CB8AC3E}">
        <p14:creationId xmlns:p14="http://schemas.microsoft.com/office/powerpoint/2010/main" val="954284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Ortak Tasarım</a:t>
            </a:r>
            <a:endParaRPr lang="en-US" dirty="0"/>
          </a:p>
        </p:txBody>
      </p:sp>
      <p:sp>
        <p:nvSpPr>
          <p:cNvPr id="3" name="Content Placeholder 2"/>
          <p:cNvSpPr>
            <a:spLocks noGrp="1"/>
          </p:cNvSpPr>
          <p:nvPr>
            <p:ph idx="1"/>
          </p:nvPr>
        </p:nvSpPr>
        <p:spPr/>
        <p:txBody>
          <a:bodyPr>
            <a:normAutofit fontScale="92500"/>
          </a:bodyPr>
          <a:lstStyle/>
          <a:p>
            <a:pPr lvl="1" algn="just"/>
            <a:r>
              <a:rPr lang="en-US" dirty="0"/>
              <a:t>Bir veya daha fazla iş arkadaşınızla tasarım fikirlerinizi gözden geçirmek için bir toplantı planlıyorsunuz.</a:t>
            </a:r>
          </a:p>
          <a:p>
            <a:pPr lvl="1" algn="just"/>
            <a:r>
              <a:rPr lang="en-US" dirty="0"/>
              <a:t>Resmi bir denetim planlıyorsunuz</a:t>
            </a:r>
          </a:p>
          <a:p>
            <a:pPr lvl="1" algn="just"/>
            <a:r>
              <a:rPr lang="en-US" dirty="0"/>
              <a:t>Çalışmanızı gözden geçirebilecek biriyle çalışmıyorsunuz, bu yüzden ilk çalışmayı yapıp çekmeceye koyuyorsunuz ve bir hafta sonra geri geliyorsunuz. Kendinize oldukça iyi bir değerlendirme yapabilmeniz için yeterince unutmuş olacaksınız.</a:t>
            </a:r>
          </a:p>
          <a:p>
            <a:pPr lvl="1" algn="just"/>
            <a:r>
              <a:rPr lang="en-US" dirty="0"/>
              <a:t>Şirketinizin dışından birinden yardım isteyin: özel bir foruma veya haber grubuna sorular gönderin.</a:t>
            </a:r>
          </a:p>
        </p:txBody>
      </p:sp>
    </p:spTree>
    <p:extLst>
      <p:ext uri="{BB962C8B-B14F-4D97-AF65-F5344CB8AC3E}">
        <p14:creationId xmlns:p14="http://schemas.microsoft.com/office/powerpoint/2010/main" val="13956567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Tasarım Çalışmalarınızı Kaydetme</a:t>
            </a:r>
            <a:endParaRPr lang="en-US" u="sng" dirty="0"/>
          </a:p>
        </p:txBody>
      </p:sp>
      <p:sp>
        <p:nvSpPr>
          <p:cNvPr id="3" name="Content Placeholder 2"/>
          <p:cNvSpPr>
            <a:spLocks noGrp="1"/>
          </p:cNvSpPr>
          <p:nvPr>
            <p:ph idx="1"/>
          </p:nvPr>
        </p:nvSpPr>
        <p:spPr/>
        <p:txBody>
          <a:bodyPr>
            <a:normAutofit/>
          </a:bodyPr>
          <a:lstStyle/>
          <a:p>
            <a:pPr algn="just"/>
            <a:r>
              <a:rPr lang="en-US" dirty="0"/>
              <a:t>Tasarım çalışmalarının kayıt altına alınmasına yönelik geleneksel yaklaşım, tasarımların resmi bir tasarım belgesine yazılmasıdır. </a:t>
            </a:r>
          </a:p>
          <a:p>
            <a:pPr algn="just"/>
            <a:r>
              <a:rPr lang="en-US" dirty="0"/>
              <a:t>Bununla birlikte, tasarımları küçük projelerde, gayri resmi projelerde veya bir tasarımı kaydetmek için hafif bir yola ihtiyaç duyan projelerde iyi çalışan çok sayıda alternatif yolla yakalayabilirsiniz.</a:t>
            </a:r>
          </a:p>
        </p:txBody>
      </p:sp>
    </p:spTree>
    <p:extLst>
      <p:ext uri="{BB962C8B-B14F-4D97-AF65-F5344CB8AC3E}">
        <p14:creationId xmlns:p14="http://schemas.microsoft.com/office/powerpoint/2010/main" val="2111541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Tasarım Çalışmalarınızı Kaydetme</a:t>
            </a:r>
            <a:endParaRPr lang="en-US" dirty="0"/>
          </a:p>
        </p:txBody>
      </p:sp>
      <p:sp>
        <p:nvSpPr>
          <p:cNvPr id="3" name="Content Placeholder 2"/>
          <p:cNvSpPr>
            <a:spLocks noGrp="1"/>
          </p:cNvSpPr>
          <p:nvPr>
            <p:ph idx="1"/>
          </p:nvPr>
        </p:nvSpPr>
        <p:spPr/>
        <p:txBody>
          <a:bodyPr>
            <a:normAutofit lnSpcReduction="10000"/>
          </a:bodyPr>
          <a:lstStyle/>
          <a:p>
            <a:pPr algn="just"/>
            <a:r>
              <a:rPr lang="en-US" dirty="0"/>
              <a:t>Bu yollardan bazıları şunlardır </a:t>
            </a:r>
            <a:r>
              <a:rPr lang="en-US" i="1" dirty="0"/>
              <a:t>(ayrıntılar kitaptan)</a:t>
            </a:r>
          </a:p>
          <a:p>
            <a:pPr lvl="1" algn="just"/>
            <a:r>
              <a:rPr lang="en-US" i="1" dirty="0"/>
              <a:t>Tasarım belgelerini kodun içine yerleştirin</a:t>
            </a:r>
          </a:p>
          <a:p>
            <a:pPr lvl="1" algn="just"/>
            <a:r>
              <a:rPr lang="en-US" i="1" dirty="0"/>
              <a:t>Tasarım tartışmalarını ve kararlarını bir Wiki'ye kaydedin</a:t>
            </a:r>
          </a:p>
          <a:p>
            <a:pPr lvl="1" algn="just"/>
            <a:r>
              <a:rPr lang="en-US" i="1" dirty="0"/>
              <a:t>E-posta özetleri yazın</a:t>
            </a:r>
          </a:p>
          <a:p>
            <a:pPr lvl="1" algn="just"/>
            <a:r>
              <a:rPr lang="en-US" i="1" dirty="0"/>
              <a:t>Dijital kamera kullanın</a:t>
            </a:r>
          </a:p>
          <a:p>
            <a:pPr lvl="1" algn="just"/>
            <a:r>
              <a:rPr lang="en-US" i="1" dirty="0"/>
              <a:t>Tasarım flip chartlarını kaydedin</a:t>
            </a:r>
          </a:p>
          <a:p>
            <a:pPr lvl="1" algn="just"/>
            <a:r>
              <a:rPr lang="en-US" i="1" dirty="0"/>
              <a:t>CRC (Sınıf, Sorumluluk, İşbirlikçi) kartlarını kullanın</a:t>
            </a:r>
          </a:p>
          <a:p>
            <a:pPr lvl="1" algn="just"/>
            <a:r>
              <a:rPr lang="en-US" i="1" dirty="0"/>
              <a:t>Uygun ayrıntı düzeylerinde UML diyagramları oluşturma</a:t>
            </a:r>
            <a:endParaRPr lang="en-US" dirty="0"/>
          </a:p>
        </p:txBody>
      </p:sp>
    </p:spTree>
    <p:extLst>
      <p:ext uri="{BB962C8B-B14F-4D97-AF65-F5344CB8AC3E}">
        <p14:creationId xmlns:p14="http://schemas.microsoft.com/office/powerpoint/2010/main" val="11771116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Okumalar</a:t>
            </a:r>
          </a:p>
        </p:txBody>
      </p:sp>
      <p:sp>
        <p:nvSpPr>
          <p:cNvPr id="3" name="Content Placeholder 2"/>
          <p:cNvSpPr>
            <a:spLocks noGrp="1"/>
          </p:cNvSpPr>
          <p:nvPr>
            <p:ph idx="1"/>
          </p:nvPr>
        </p:nvSpPr>
        <p:spPr/>
        <p:txBody>
          <a:bodyPr/>
          <a:lstStyle/>
          <a:p>
            <a:pPr algn="just"/>
            <a:r>
              <a:rPr lang="en-US" b="1" dirty="0"/>
              <a:t>[Bölüm 5] </a:t>
            </a:r>
            <a:r>
              <a:rPr lang="en-US" dirty="0"/>
              <a:t>Code Complete: A Practical Handbook of Software Construction by Steve McConnell, Microsoft Press; 2. Baskı (7 Temmuz 2004). ISBN-10: 0735619670 </a:t>
            </a:r>
          </a:p>
        </p:txBody>
      </p:sp>
    </p:spTree>
    <p:extLst>
      <p:ext uri="{BB962C8B-B14F-4D97-AF65-F5344CB8AC3E}">
        <p14:creationId xmlns:p14="http://schemas.microsoft.com/office/powerpoint/2010/main" val="406637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Temel Tasarım Kavramları</a:t>
            </a:r>
          </a:p>
        </p:txBody>
      </p:sp>
      <p:sp>
        <p:nvSpPr>
          <p:cNvPr id="3" name="Content Placeholder 2"/>
          <p:cNvSpPr>
            <a:spLocks noGrp="1"/>
          </p:cNvSpPr>
          <p:nvPr>
            <p:ph idx="1"/>
          </p:nvPr>
        </p:nvSpPr>
        <p:spPr/>
        <p:txBody>
          <a:bodyPr/>
          <a:lstStyle/>
          <a:p>
            <a:pPr algn="just"/>
            <a:r>
              <a:rPr lang="en-US" dirty="0"/>
              <a:t>İyi tasarım, birkaç temel kavramın anlaşılmasına bağlıdır. </a:t>
            </a:r>
          </a:p>
          <a:p>
            <a:pPr algn="just"/>
            <a:r>
              <a:rPr lang="en-US" dirty="0"/>
              <a:t>Bu anahtar kavramlardan bazıları şunlardır</a:t>
            </a:r>
          </a:p>
          <a:p>
            <a:pPr lvl="1" algn="just"/>
            <a:r>
              <a:rPr lang="en-US" dirty="0" err="1"/>
              <a:t>Karmaşıklığı</a:t>
            </a:r>
            <a:r>
              <a:rPr lang="en-US" dirty="0"/>
              <a:t> </a:t>
            </a:r>
            <a:r>
              <a:rPr lang="tr-TR" dirty="0"/>
              <a:t>yönetmek</a:t>
            </a:r>
            <a:endParaRPr lang="en-US" dirty="0"/>
          </a:p>
          <a:p>
            <a:pPr lvl="1" algn="just"/>
            <a:r>
              <a:rPr lang="en-US" dirty="0"/>
              <a:t>Tasarımların arzu edilen özellikleri</a:t>
            </a:r>
          </a:p>
          <a:p>
            <a:pPr lvl="1" algn="just"/>
            <a:r>
              <a:rPr lang="en-US" dirty="0"/>
              <a:t>Tasarım seviyeleri</a:t>
            </a:r>
          </a:p>
        </p:txBody>
      </p:sp>
    </p:spTree>
    <p:extLst>
      <p:ext uri="{BB962C8B-B14F-4D97-AF65-F5344CB8AC3E}">
        <p14:creationId xmlns:p14="http://schemas.microsoft.com/office/powerpoint/2010/main" val="393389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Karmaşıklığı Yönetmek</a:t>
            </a:r>
          </a:p>
        </p:txBody>
      </p:sp>
      <p:sp>
        <p:nvSpPr>
          <p:cNvPr id="3" name="Content Placeholder 2"/>
          <p:cNvSpPr>
            <a:spLocks noGrp="1"/>
          </p:cNvSpPr>
          <p:nvPr>
            <p:ph idx="1"/>
          </p:nvPr>
        </p:nvSpPr>
        <p:spPr/>
        <p:txBody>
          <a:bodyPr>
            <a:normAutofit fontScale="77500" lnSpcReduction="20000"/>
          </a:bodyPr>
          <a:lstStyle/>
          <a:p>
            <a:pPr algn="just"/>
            <a:r>
              <a:rPr lang="en-US" dirty="0"/>
              <a:t>Yazılım projesi anketleri proje başarısızlığının nedenlerini açıklarken, teknik nedenleri nadiren proje başarısızlığının birincil nedenleri olarak tanımlarlar. </a:t>
            </a:r>
          </a:p>
          <a:p>
            <a:pPr algn="just"/>
            <a:r>
              <a:rPr lang="en-US" dirty="0"/>
              <a:t>Projeler çoğunlukla zayıf gereksinimler, zayıf planlama veya zayıf yönetim nedeniyle başarısız olur. </a:t>
            </a:r>
          </a:p>
          <a:p>
            <a:pPr algn="just"/>
            <a:r>
              <a:rPr lang="en-US" dirty="0"/>
              <a:t>Ancak projeler temelde teknik nedenlerle başarısız olduğunda, bunun nedeni genellikle kontrolsüz karmaşıklıktır. </a:t>
            </a:r>
          </a:p>
          <a:p>
            <a:pPr algn="just"/>
            <a:r>
              <a:rPr lang="en-US" dirty="0"/>
              <a:t>Yazılımın o kadar karmaşık hale gelmesine izin veriliyor ki, kimse ne yaptığını gerçekten bilmiyor. </a:t>
            </a:r>
          </a:p>
          <a:p>
            <a:pPr algn="just"/>
            <a:r>
              <a:rPr lang="en-US" dirty="0"/>
              <a:t>Bir proje, hiç kimsenin bir alandaki kod değişikliklerinin diğer alanlar üzerindeki etkisini tam olarak anlamadığı bir noktaya ulaştığında, ilerleme durma noktasına gelir.</a:t>
            </a:r>
          </a:p>
        </p:txBody>
      </p:sp>
    </p:spTree>
    <p:extLst>
      <p:ext uri="{BB962C8B-B14F-4D97-AF65-F5344CB8AC3E}">
        <p14:creationId xmlns:p14="http://schemas.microsoft.com/office/powerpoint/2010/main" val="371602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Karmaşıklığı Yönetmek</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Karmaşıklığı yönetmek, yazılım geliştirmedeki en önemli teknik konudur.</a:t>
            </a:r>
          </a:p>
          <a:p>
            <a:pPr algn="just"/>
            <a:r>
              <a:rPr lang="en-US" dirty="0"/>
              <a:t>Dijkstra (Bilişim Öncüsü), hiç kimsenin kafatasının modern bir bilgisayar programını içerecek kadar büyük olmadığına dikkat çekmiştir, bu da yazılım geliştiriciler olarak tüm programları bir kerede kafatasımıza tıkıştırmaya çalışmamamız gerektiği anlamına gelir.</a:t>
            </a:r>
          </a:p>
          <a:p>
            <a:pPr algn="just"/>
            <a:r>
              <a:rPr lang="en-US" dirty="0"/>
              <a:t>Programlarımızı, her seferinde güvenli bir şekilde bir bölümüne odaklanabileceğimiz şekilde düzenlemeye çalışmalıyız.</a:t>
            </a:r>
          </a:p>
          <a:p>
            <a:pPr algn="just"/>
            <a:r>
              <a:rPr lang="en-US" dirty="0"/>
              <a:t>Amaç, herhangi bir zamanda düşünmeniz gereken program miktarını en aza indirmektir.</a:t>
            </a:r>
          </a:p>
        </p:txBody>
      </p:sp>
    </p:spTree>
    <p:extLst>
      <p:ext uri="{BB962C8B-B14F-4D97-AF65-F5344CB8AC3E}">
        <p14:creationId xmlns:p14="http://schemas.microsoft.com/office/powerpoint/2010/main" val="101315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5074</Words>
  <Application>Microsoft Office PowerPoint</Application>
  <PresentationFormat>Ekran Gösterisi (4:3)</PresentationFormat>
  <Paragraphs>391</Paragraphs>
  <Slides>66</Slides>
  <Notes>5</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66</vt:i4>
      </vt:variant>
    </vt:vector>
  </HeadingPairs>
  <TitlesOfParts>
    <vt:vector size="69" baseType="lpstr">
      <vt:lpstr>Arial</vt:lpstr>
      <vt:lpstr>Calibri</vt:lpstr>
      <vt:lpstr>Office Theme</vt:lpstr>
      <vt:lpstr>  Yazılım Yapımında Tasarım</vt:lpstr>
      <vt:lpstr>İçindekiler</vt:lpstr>
      <vt:lpstr>Giriş</vt:lpstr>
      <vt:lpstr>Giriş</vt:lpstr>
      <vt:lpstr>Tasarım Zorlukları</vt:lpstr>
      <vt:lpstr>Tasarım Zorlukları</vt:lpstr>
      <vt:lpstr>Temel Tasarım Kavramları</vt:lpstr>
      <vt:lpstr>Karmaşıklığı Yönetmek</vt:lpstr>
      <vt:lpstr>Karmaşıklığı Yönetmek</vt:lpstr>
      <vt:lpstr>Karmaşıklığı Yönetmek</vt:lpstr>
      <vt:lpstr>Karmaşıklığı Yönetmek</vt:lpstr>
      <vt:lpstr>Karmaşıklığı Yönetmek (Karmaşıklığa Nasıl Saldırılır)</vt:lpstr>
      <vt:lpstr>Bir Tasarımın Arzu Edilen Özellikleri</vt:lpstr>
      <vt:lpstr>Bir Tasarımın Arzu Edilen Özellikleri</vt:lpstr>
      <vt:lpstr>Seviyeler  Tasarımın</vt:lpstr>
      <vt:lpstr> Tasarım Seviyeleri Seviye 1: Yazılım Sistemi </vt:lpstr>
      <vt:lpstr> Tasarım Seviyeleri Seviye 2: Alt Sistemlere/Paketlere Bölünme </vt:lpstr>
      <vt:lpstr> Tasarım Seviyeleri Seviye 2: Alt Sistemlere/Paketlere Bölünme </vt:lpstr>
      <vt:lpstr> Tasarım Seviyeleri Seviye 2: Alt Sistemlere/Paketlere Bölünme </vt:lpstr>
      <vt:lpstr> Tasarım Seviyeleri Seviye 2: Alt Sistemlere/Paketlere Bölünme </vt:lpstr>
      <vt:lpstr> Tasarım Seviyeleri Seviye 2: Alt Sistemlere/Paketlere Bölünme </vt:lpstr>
      <vt:lpstr> Tasarım Seviyeleri Seviye 2: Alt Sistemlere/Paketlere Bölünme </vt:lpstr>
      <vt:lpstr> Tasarım Seviyeleri Seviye 2: Alt Sistemlere/Paketlere Bölünme </vt:lpstr>
      <vt:lpstr>Tasarım Seviyeleri Seviye 3: Sınıflara Bölme</vt:lpstr>
      <vt:lpstr>Tasarım Seviyeleri Seviye 4: Rutinlere Bölme</vt:lpstr>
      <vt:lpstr>Tasarım Seviyeleri Seviye 4: Rutinlere Bölme</vt:lpstr>
      <vt:lpstr>Tasarım Seviyeleri Seviye 5: Dahili Rutin Tasarım</vt:lpstr>
      <vt:lpstr>Tasarım Yapı Taşları: Sezgisel Yöntemler</vt:lpstr>
      <vt:lpstr>Tasarım Yapı Taşları: Sezgisel Yöntemler</vt:lpstr>
      <vt:lpstr>Gerçek Dünyadaki Nesneleri Bulma</vt:lpstr>
      <vt:lpstr>Sırları Gizle (Bilgi Gizleme)</vt:lpstr>
      <vt:lpstr>Sırları Gizle (Bilgi Gizleme)</vt:lpstr>
      <vt:lpstr>Sırları Gizle (Bilgi Gizleme)</vt:lpstr>
      <vt:lpstr>Sırları Gizle (Bilgi Gizleme)</vt:lpstr>
      <vt:lpstr>Form Tutarlı Soyutlamalar</vt:lpstr>
      <vt:lpstr>Form Tutarlı Soyutlamalar</vt:lpstr>
      <vt:lpstr>Form Tutarlı Soyutlamalar</vt:lpstr>
      <vt:lpstr>Form Tutarlı Soyutlamalar</vt:lpstr>
      <vt:lpstr>Uygulama Ayrıntılarını Kapsülleyin</vt:lpstr>
      <vt:lpstr>Uygulama Ayrıntılarını Kapsülleyin</vt:lpstr>
      <vt:lpstr>Inherit-When Inheritance Tasarımı Basitleştirir</vt:lpstr>
      <vt:lpstr>Inherit-When Inheritance Tasarımı Basitleştirir</vt:lpstr>
      <vt:lpstr>Değişmesi Muhtemel Alanları Belirleyin</vt:lpstr>
      <vt:lpstr>Değişmesi Muhtemel Alanları Belirleyin</vt:lpstr>
      <vt:lpstr>Değişmesi Muhtemel Alanları Belirleyin</vt:lpstr>
      <vt:lpstr>Değişmesi Muhtemel Alanları Belirleyin</vt:lpstr>
      <vt:lpstr>Kaplini Gevşek Tutun</vt:lpstr>
      <vt:lpstr>Kaplini Gevşek Tutun</vt:lpstr>
      <vt:lpstr>Ortak Tasarım Kalıplarını Arayın</vt:lpstr>
      <vt:lpstr>Ortak Tasarım Kalıplarını Arayın</vt:lpstr>
      <vt:lpstr>Tasarım Uygulamaları</vt:lpstr>
      <vt:lpstr>Yineleme</vt:lpstr>
      <vt:lpstr>Böl ve Fethet</vt:lpstr>
      <vt:lpstr>Yukarıdan Aşağıya ve Aşağıdan Yukarıya Tasarım Yaklaşımları</vt:lpstr>
      <vt:lpstr>Yukarıdan Aşağıya ve Aşağıdan Yukarıya Tasarım Yaklaşımları</vt:lpstr>
      <vt:lpstr>Yukarıdan Aşağıya ve Aşağıdan Yukarıya Tasarım Yaklaşımları</vt:lpstr>
      <vt:lpstr>Yukarıdan Aşağıya ve Aşağıdan Yukarıya Tasarım Yaklaşımları</vt:lpstr>
      <vt:lpstr>Yukarıdan Aşağıya ve Aşağıdan Yukarıya Tasarım Yaklaşımları</vt:lpstr>
      <vt:lpstr>Yukarıdan Aşağıya ve Aşağıdan Yukarıya Tasarım Yaklaşımları</vt:lpstr>
      <vt:lpstr>Deneysel Prototipleme</vt:lpstr>
      <vt:lpstr>Deneysel Prototipleme</vt:lpstr>
      <vt:lpstr>Ortak Tasarım</vt:lpstr>
      <vt:lpstr>Ortak Tasarım</vt:lpstr>
      <vt:lpstr>Tasarım Çalışmalarınızı Kaydetme</vt:lpstr>
      <vt:lpstr>Tasarım Çalışmalarınızı Kaydetme</vt:lpstr>
      <vt:lpstr>Okumalar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Construction</dc:title>
  <dc:creator>hp</dc:creator>
  <cp:keywords>, docId:2BA62F1EE97D125DC62F849A146148CC</cp:keywords>
  <cp:lastModifiedBy>Mehmet TANKÜL</cp:lastModifiedBy>
  <cp:revision>249</cp:revision>
  <dcterms:created xsi:type="dcterms:W3CDTF">2006-08-16T00:00:00Z</dcterms:created>
  <dcterms:modified xsi:type="dcterms:W3CDTF">2024-10-14T11:08:11Z</dcterms:modified>
</cp:coreProperties>
</file>