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288" r:id="rId14"/>
    <p:sldId id="293" r:id="rId15"/>
    <p:sldId id="294" r:id="rId16"/>
    <p:sldId id="289" r:id="rId17"/>
    <p:sldId id="295" r:id="rId18"/>
    <p:sldId id="290" r:id="rId19"/>
    <p:sldId id="291" r:id="rId20"/>
    <p:sldId id="292" r:id="rId21"/>
    <p:sldId id="296" r:id="rId22"/>
    <p:sldId id="297" r:id="rId23"/>
    <p:sldId id="298" r:id="rId24"/>
    <p:sldId id="27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4660"/>
  </p:normalViewPr>
  <p:slideViewPr>
    <p:cSldViewPr>
      <p:cViewPr varScale="1">
        <p:scale>
          <a:sx n="78" d="100"/>
          <a:sy n="78" d="100"/>
        </p:scale>
        <p:origin x="1632"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E7190-69CA-486C-8263-A0965A9B44CC}" type="datetimeFigureOut">
              <a:rPr lang="tr-TR" smtClean="0"/>
              <a:t>4.11.2024</a:t>
            </a:fld>
            <a:endParaRPr lang="tr-TR"/>
          </a:p>
        </p:txBody>
      </p:sp>
      <p:sp>
        <p:nvSpPr>
          <p:cNvPr id="4" name="Slayt Resmi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BD26F-34BD-4FC4-9004-811FF0348D3A}" type="slidenum">
              <a:rPr lang="tr-TR" smtClean="0"/>
              <a:t>‹#›</a:t>
            </a:fld>
            <a:endParaRPr lang="tr-TR"/>
          </a:p>
        </p:txBody>
      </p:sp>
    </p:spTree>
    <p:extLst>
      <p:ext uri="{BB962C8B-B14F-4D97-AF65-F5344CB8AC3E}">
        <p14:creationId xmlns:p14="http://schemas.microsoft.com/office/powerpoint/2010/main" val="1997671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Bu sözde </a:t>
            </a:r>
            <a:r>
              <a:rPr lang="tr-TR" dirty="0" err="1"/>
              <a:t>sözde</a:t>
            </a:r>
            <a:r>
              <a:rPr lang="tr-TR" dirty="0"/>
              <a:t> kod kötüdür çünkü hedef dil kodlama ayrıntılarını içerir, örneğin *</a:t>
            </a:r>
            <a:r>
              <a:rPr lang="tr-TR" dirty="0" err="1"/>
              <a:t>hRsrcPtr</a:t>
            </a:r>
            <a:r>
              <a:rPr lang="tr-TR" dirty="0"/>
              <a:t> (belirli bir C dili işaretçi gösteriminde) ve </a:t>
            </a:r>
            <a:r>
              <a:rPr lang="tr-TR" dirty="0" err="1"/>
              <a:t>malloc</a:t>
            </a:r>
            <a:r>
              <a:rPr lang="tr-TR" dirty="0"/>
              <a:t>() (belirli bir C dili işlevi). Bu sözde kod bloğu, tasarımın anlamından ziyade kodun nasıl yazılacağına odaklanır. Kodlama ayrıntılarına girer; rutinin 1 mi yoksa 0 mı döndürdüğü. Bu sözde kodu iyi yorumlara dönüşüp dönüşmeyeceği açısından düşünürseniz, bunun pek yardımcı olmadığını anlamaya başlayacaksınız.</a:t>
            </a:r>
          </a:p>
        </p:txBody>
      </p:sp>
      <p:sp>
        <p:nvSpPr>
          <p:cNvPr id="4" name="Slayt Numarası Yer Tutucusu 3"/>
          <p:cNvSpPr>
            <a:spLocks noGrp="1"/>
          </p:cNvSpPr>
          <p:nvPr>
            <p:ph type="sldNum" sz="quarter" idx="5"/>
          </p:nvPr>
        </p:nvSpPr>
        <p:spPr/>
        <p:txBody>
          <a:bodyPr/>
          <a:lstStyle/>
          <a:p>
            <a:fld id="{C73BD26F-34BD-4FC4-9004-811FF0348D3A}" type="slidenum">
              <a:rPr lang="tr-TR" smtClean="0"/>
              <a:t>14</a:t>
            </a:fld>
            <a:endParaRPr lang="tr-TR"/>
          </a:p>
        </p:txBody>
      </p:sp>
    </p:spTree>
    <p:extLst>
      <p:ext uri="{BB962C8B-B14F-4D97-AF65-F5344CB8AC3E}">
        <p14:creationId xmlns:p14="http://schemas.microsoft.com/office/powerpoint/2010/main" val="473610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Bu sözde kod ilkinden daha iyidir çünkü tamamen İngilizce yazılmıştır; hedef dilin </a:t>
            </a:r>
            <a:r>
              <a:rPr lang="tr-TR" dirty="0" err="1"/>
              <a:t>sözdizimsel</a:t>
            </a:r>
            <a:r>
              <a:rPr lang="tr-TR" dirty="0"/>
              <a:t> öğelerini kullanmaz. İlk örnekte, sözde kod yalnızca C'de uygulanabilirdi. İkinci örnekte, sözde kod dil seçimini kısıtlamaz. Sözde kodun ikinci bloğu da amaç düzeyinde yazılmıştır. Sözde kodun ikinci bloğu ne anlama geliyor? Muhtemelen ilk bloktan daha kolay anlaşılır. Açık bir dil ile yazılmış olmasına rağmen, ikinci sözde kod bloğu kesindir ve yeterince ayrıntılıdır, bu nedenle kolayca programlama dili kodu için bir temel olarak kullanılabilir. Sözde kod ifadeleri yorumlara dönüştürüldüğünde, kodun amacının iyi bir açıklaması olacaktır.</a:t>
            </a:r>
          </a:p>
        </p:txBody>
      </p:sp>
      <p:sp>
        <p:nvSpPr>
          <p:cNvPr id="4" name="Slayt Numarası Yer Tutucusu 3"/>
          <p:cNvSpPr>
            <a:spLocks noGrp="1"/>
          </p:cNvSpPr>
          <p:nvPr>
            <p:ph type="sldNum" sz="quarter" idx="5"/>
          </p:nvPr>
        </p:nvSpPr>
        <p:spPr/>
        <p:txBody>
          <a:bodyPr/>
          <a:lstStyle/>
          <a:p>
            <a:fld id="{C73BD26F-34BD-4FC4-9004-811FF0348D3A}" type="slidenum">
              <a:rPr lang="tr-TR" smtClean="0"/>
              <a:t>15</a:t>
            </a:fld>
            <a:endParaRPr lang="tr-TR"/>
          </a:p>
        </p:txBody>
      </p:sp>
    </p:spTree>
    <p:extLst>
      <p:ext uri="{BB962C8B-B14F-4D97-AF65-F5344CB8AC3E}">
        <p14:creationId xmlns:p14="http://schemas.microsoft.com/office/powerpoint/2010/main" val="3888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Kaynak kodunu incelemeden ayrıntılı tasarımları inceleyebilirsiniz. Sahte kod düşük seviyeli tasarım incelemelerini kolaylaştırır ve kodun kendisini inceleme ihtiyacını azaltır.</a:t>
            </a:r>
          </a:p>
          <a:p>
            <a:r>
              <a:rPr lang="tr-TR" dirty="0"/>
              <a:t>. Yüksek seviyeli bir tasarımla başlarsınız, tasarımı sahte koda göre iyileştirirsiniz ve ardından sahte kodu kaynak koduna göre iyileştirirsiniz. Küçük adımlarla yapılan bu ardışık iyileştirme, tasarımınızı daha düşük ayrıntı seviyelerine doğru ilerlettiğinizde kontrol etmenizi sağlar. Sonuç olarak, herhangi biri sorun olmadan veya daha ayrıntılı seviyelerdeki işi kirletmeden önce en yüksek seviyedeki hataları, orta seviyedeki hataları orta seviyedeki hataları ve en düşük seviyedeki hataları yakalarsınız. </a:t>
            </a:r>
          </a:p>
          <a:p>
            <a:r>
              <a:rPr lang="tr-TR" dirty="0"/>
              <a:t>Birkaç satır sahte kodu değiştirmek, bir sayfa koddan daha kolaydır. Bir taslaktaki bir satırı değiştirmek mi yoksa bir duvarı söküp ikiye dörtlükleri başka bir yere çivi çakmak mı istersiniz? Yazılımda etkiler fiziksel olarak o kadar dramatik değildir, ancak ürünü en esnek olduğu anda değiştirme ilkesi aynıdır. Bir projenin başarısının anahtarlarından biri, hataları en az çabanın harcandığı aşama olan "en düşük değerli aşamada" yakalamaktır. Tam kodlama, test ve hata ayıklamadan sonra olduğundan çok daha az yatırım yapılmış olan sözde kod aşamasında, hataları erken yakalamak ekonomik açıdan mantıklıdır. </a:t>
            </a:r>
          </a:p>
          <a:p>
            <a:r>
              <a:rPr lang="tr-TR" dirty="0"/>
              <a:t>Tipik kodlama senaryosunda, kodu yazarsınız ve daha sonra yorumlar eklersiniz. PPP'de, sözde kod ifadeleri yorumlar haline gelir, bu nedenle yorumları kaldırmak, onları bırakmaktan daha fazla iş gerektirir. </a:t>
            </a:r>
          </a:p>
          <a:p>
            <a:endParaRPr lang="tr-TR" dirty="0"/>
          </a:p>
          <a:p>
            <a:endParaRPr lang="tr-TR" dirty="0"/>
          </a:p>
        </p:txBody>
      </p:sp>
      <p:sp>
        <p:nvSpPr>
          <p:cNvPr id="4" name="Slayt Numarası Yer Tutucusu 3"/>
          <p:cNvSpPr>
            <a:spLocks noGrp="1"/>
          </p:cNvSpPr>
          <p:nvPr>
            <p:ph type="sldNum" sz="quarter" idx="5"/>
          </p:nvPr>
        </p:nvSpPr>
        <p:spPr/>
        <p:txBody>
          <a:bodyPr/>
          <a:lstStyle/>
          <a:p>
            <a:fld id="{C73BD26F-34BD-4FC4-9004-811FF0348D3A}" type="slidenum">
              <a:rPr lang="tr-TR" smtClean="0"/>
              <a:t>17</a:t>
            </a:fld>
            <a:endParaRPr lang="tr-TR"/>
          </a:p>
        </p:txBody>
      </p:sp>
    </p:spTree>
    <p:extLst>
      <p:ext uri="{BB962C8B-B14F-4D97-AF65-F5344CB8AC3E}">
        <p14:creationId xmlns:p14="http://schemas.microsoft.com/office/powerpoint/2010/main" val="1682114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Tekrar, sözde kodun oldukça yüksek bir seviyede yazıldığını unutmayın. Kesinlikle</a:t>
            </a:r>
          </a:p>
          <a:p>
            <a:r>
              <a:rPr lang="tr-TR" dirty="0"/>
              <a:t>bir programlama dilinde yazılmamıştır. Bunun yerine, rutinin ne yapması gerektiğini kesin bir şekilde konuşma dili olarak ifade eder.</a:t>
            </a:r>
          </a:p>
        </p:txBody>
      </p:sp>
      <p:sp>
        <p:nvSpPr>
          <p:cNvPr id="4" name="Slayt Numarası Yer Tutucusu 3"/>
          <p:cNvSpPr>
            <a:spLocks noGrp="1"/>
          </p:cNvSpPr>
          <p:nvPr>
            <p:ph type="sldNum" sz="quarter" idx="5"/>
          </p:nvPr>
        </p:nvSpPr>
        <p:spPr/>
        <p:txBody>
          <a:bodyPr/>
          <a:lstStyle/>
          <a:p>
            <a:fld id="{C73BD26F-34BD-4FC4-9004-811FF0348D3A}" type="slidenum">
              <a:rPr lang="tr-TR" smtClean="0"/>
              <a:t>22</a:t>
            </a:fld>
            <a:endParaRPr lang="tr-TR"/>
          </a:p>
        </p:txBody>
      </p:sp>
    </p:spTree>
    <p:extLst>
      <p:ext uri="{BB962C8B-B14F-4D97-AF65-F5344CB8AC3E}">
        <p14:creationId xmlns:p14="http://schemas.microsoft.com/office/powerpoint/2010/main" val="3638773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Ana başlık stilini düzenlemek için tıklayın</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Ana metin stillerini düzenlemek için tıklayın</a:t>
            </a:r>
          </a:p>
          <a:p>
            <a:pPr lvl="1"/>
            <a:r>
              <a:rPr lang="en-US"/>
              <a:t>İkinci seviye</a:t>
            </a:r>
          </a:p>
          <a:p>
            <a:pPr lvl="2"/>
            <a:r>
              <a:rPr lang="en-US"/>
              <a:t>Üçüncü seviye</a:t>
            </a:r>
          </a:p>
          <a:p>
            <a:pPr lvl="3"/>
            <a:r>
              <a:rPr lang="en-US"/>
              <a:t>Dördüncü seviye</a:t>
            </a:r>
          </a:p>
          <a:p>
            <a:pPr lvl="4"/>
            <a:r>
              <a:rPr lang="en-US"/>
              <a:t>Beşinci seviye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Autofit/>
          </a:bodyPr>
          <a:lstStyle/>
          <a:p>
            <a:br>
              <a:rPr lang="en-US" sz="6600" b="1" u="sng" dirty="0"/>
            </a:br>
            <a:r>
              <a:rPr lang="en-US" sz="6600" b="1" u="sng" dirty="0" err="1"/>
              <a:t>Sözde</a:t>
            </a:r>
            <a:r>
              <a:rPr lang="en-US" sz="6600" b="1" u="sng" dirty="0"/>
              <a:t> </a:t>
            </a:r>
            <a:r>
              <a:rPr lang="en-US" sz="6600" b="1" u="sng" dirty="0" err="1"/>
              <a:t>Kod</a:t>
            </a:r>
            <a:r>
              <a:rPr lang="tr-TR" sz="6600" b="1" u="sng" dirty="0"/>
              <a:t> (</a:t>
            </a:r>
            <a:r>
              <a:rPr lang="tr-TR" sz="6600" b="1" u="sng" dirty="0" err="1"/>
              <a:t>Pseudocode</a:t>
            </a:r>
            <a:r>
              <a:rPr lang="tr-TR" sz="6600" b="1" u="sng" dirty="0"/>
              <a:t>)</a:t>
            </a:r>
            <a:r>
              <a:rPr lang="en-US" sz="6600" b="1" u="sng" dirty="0"/>
              <a:t> </a:t>
            </a:r>
            <a:r>
              <a:rPr lang="en-US" sz="6600" b="1" u="sng" dirty="0" err="1"/>
              <a:t>Programlama</a:t>
            </a:r>
            <a:r>
              <a:rPr lang="en-US" sz="6600" b="1" u="sng" dirty="0"/>
              <a:t> </a:t>
            </a:r>
            <a:r>
              <a:rPr lang="en-US" sz="6600" b="1" u="sng" dirty="0" err="1"/>
              <a:t>Süreci</a:t>
            </a:r>
            <a:r>
              <a:rPr lang="en-US" sz="6600" b="1" u="sng" dirty="0"/>
              <a:t> (PPP)</a:t>
            </a:r>
          </a:p>
        </p:txBody>
      </p:sp>
    </p:spTree>
    <p:extLst>
      <p:ext uri="{BB962C8B-B14F-4D97-AF65-F5344CB8AC3E}">
        <p14:creationId xmlns:p14="http://schemas.microsoft.com/office/powerpoint/2010/main" val="33933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İnşaat Aşamalarının Özeti </a:t>
            </a:r>
            <a:br>
              <a:rPr lang="en-US" b="1" u="sng" dirty="0"/>
            </a:br>
            <a:r>
              <a:rPr lang="en-US" b="1" u="sng" dirty="0"/>
              <a:t>Sınıflar ve Rutinler</a:t>
            </a:r>
            <a:endParaRPr lang="en-US" dirty="0"/>
          </a:p>
        </p:txBody>
      </p:sp>
      <p:pic>
        <p:nvPicPr>
          <p:cNvPr id="9" name="Resim 8">
            <a:extLst>
              <a:ext uri="{FF2B5EF4-FFF2-40B4-BE49-F238E27FC236}">
                <a16:creationId xmlns:a16="http://schemas.microsoft.com/office/drawing/2014/main" id="{B02B7D1E-9E2B-46E9-BE65-24EB3E6E5A35}"/>
              </a:ext>
            </a:extLst>
          </p:cNvPr>
          <p:cNvPicPr>
            <a:picLocks noChangeAspect="1"/>
          </p:cNvPicPr>
          <p:nvPr/>
        </p:nvPicPr>
        <p:blipFill>
          <a:blip r:embed="rId2"/>
          <a:stretch>
            <a:fillRect/>
          </a:stretch>
        </p:blipFill>
        <p:spPr>
          <a:xfrm>
            <a:off x="2057400" y="1905000"/>
            <a:ext cx="4572000" cy="4219575"/>
          </a:xfrm>
          <a:prstGeom prst="rect">
            <a:avLst/>
          </a:prstGeom>
        </p:spPr>
      </p:pic>
    </p:spTree>
    <p:extLst>
      <p:ext uri="{BB962C8B-B14F-4D97-AF65-F5344CB8AC3E}">
        <p14:creationId xmlns:p14="http://schemas.microsoft.com/office/powerpoint/2010/main" val="590420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Profesyoneller için </a:t>
            </a:r>
            <a:r>
              <a:rPr lang="en-US" b="1" u="sng" dirty="0" err="1"/>
              <a:t>Sözde Kod</a:t>
            </a:r>
            <a:endParaRPr lang="en-US" u="sng" dirty="0"/>
          </a:p>
        </p:txBody>
      </p:sp>
      <p:sp>
        <p:nvSpPr>
          <p:cNvPr id="3" name="Content Placeholder 2"/>
          <p:cNvSpPr>
            <a:spLocks noGrp="1"/>
          </p:cNvSpPr>
          <p:nvPr>
            <p:ph idx="1"/>
          </p:nvPr>
        </p:nvSpPr>
        <p:spPr/>
        <p:txBody>
          <a:bodyPr>
            <a:normAutofit fontScale="92500" lnSpcReduction="10000"/>
          </a:bodyPr>
          <a:lstStyle/>
          <a:p>
            <a:pPr algn="just"/>
            <a:r>
              <a:rPr lang="en-US" dirty="0"/>
              <a:t>"</a:t>
            </a:r>
            <a:r>
              <a:rPr lang="en-US" dirty="0" err="1"/>
              <a:t>Sözde</a:t>
            </a:r>
            <a:r>
              <a:rPr lang="en-US" dirty="0"/>
              <a:t> </a:t>
            </a:r>
            <a:r>
              <a:rPr lang="en-US" dirty="0" err="1"/>
              <a:t>kod</a:t>
            </a:r>
            <a:r>
              <a:rPr lang="en-US" dirty="0"/>
              <a:t>" terimi, bir algoritmanın, bir rutinin, bir sınıfın veya bir programın nasıl çalışacağını açıklamak için gayri resmi, </a:t>
            </a:r>
            <a:r>
              <a:rPr lang="tr-TR" dirty="0"/>
              <a:t>konuşma dili</a:t>
            </a:r>
            <a:r>
              <a:rPr lang="en-US" dirty="0"/>
              <a:t> benzeri bir notasyonu ifade eder.</a:t>
            </a:r>
          </a:p>
          <a:p>
            <a:pPr algn="just"/>
            <a:r>
              <a:rPr lang="en-US" dirty="0" err="1"/>
              <a:t>Sözde</a:t>
            </a:r>
            <a:r>
              <a:rPr lang="en-US" dirty="0"/>
              <a:t> </a:t>
            </a:r>
            <a:r>
              <a:rPr lang="en-US" dirty="0" err="1"/>
              <a:t>kod</a:t>
            </a:r>
            <a:r>
              <a:rPr lang="en-US" dirty="0"/>
              <a:t> </a:t>
            </a:r>
            <a:r>
              <a:rPr lang="tr-TR" dirty="0"/>
              <a:t>konuşma diline</a:t>
            </a:r>
            <a:r>
              <a:rPr lang="en-US" dirty="0"/>
              <a:t> benzediği için, düşüncelerinizi </a:t>
            </a:r>
            <a:r>
              <a:rPr lang="en-US" dirty="0" err="1"/>
              <a:t>toplayan</a:t>
            </a:r>
            <a:r>
              <a:rPr lang="en-US" dirty="0"/>
              <a:t> </a:t>
            </a:r>
            <a:r>
              <a:rPr lang="tr-TR" dirty="0"/>
              <a:t>konuşma dili</a:t>
            </a:r>
            <a:r>
              <a:rPr lang="en-US" dirty="0"/>
              <a:t> benzeri herhangi bir açıklamanın diğerleriyle aşağı yukarı aynı etkiye sahip olacağını varsaymak doğaldır.</a:t>
            </a:r>
          </a:p>
          <a:p>
            <a:pPr algn="just"/>
            <a:r>
              <a:rPr lang="en-US" dirty="0"/>
              <a:t>Pratikte, bazı </a:t>
            </a:r>
            <a:r>
              <a:rPr lang="en-US" dirty="0" err="1"/>
              <a:t>sözde kod </a:t>
            </a:r>
            <a:r>
              <a:rPr lang="en-US" dirty="0"/>
              <a:t>stillerinin diğerlerinden daha kullanışlı olduğunu göreceksiniz.</a:t>
            </a:r>
          </a:p>
        </p:txBody>
      </p:sp>
    </p:spTree>
    <p:extLst>
      <p:ext uri="{BB962C8B-B14F-4D97-AF65-F5344CB8AC3E}">
        <p14:creationId xmlns:p14="http://schemas.microsoft.com/office/powerpoint/2010/main" val="3396533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Profesyoneller için </a:t>
            </a:r>
            <a:r>
              <a:rPr lang="en-US" b="1" u="sng" dirty="0" err="1"/>
              <a:t>Sözde Kod</a:t>
            </a:r>
            <a:endParaRPr lang="en-US" dirty="0"/>
          </a:p>
        </p:txBody>
      </p:sp>
      <p:sp>
        <p:nvSpPr>
          <p:cNvPr id="3" name="Content Placeholder 2"/>
          <p:cNvSpPr>
            <a:spLocks noGrp="1"/>
          </p:cNvSpPr>
          <p:nvPr>
            <p:ph idx="1"/>
          </p:nvPr>
        </p:nvSpPr>
        <p:spPr/>
        <p:txBody>
          <a:bodyPr>
            <a:normAutofit lnSpcReduction="10000"/>
          </a:bodyPr>
          <a:lstStyle/>
          <a:p>
            <a:pPr algn="just"/>
            <a:r>
              <a:rPr lang="en-US" dirty="0"/>
              <a:t>İşte </a:t>
            </a:r>
            <a:r>
              <a:rPr lang="en-US" dirty="0" err="1"/>
              <a:t>sözde kodu </a:t>
            </a:r>
            <a:r>
              <a:rPr lang="en-US" dirty="0"/>
              <a:t>etkili bir şekilde kullanmak için yönergeler:</a:t>
            </a:r>
          </a:p>
          <a:p>
            <a:pPr lvl="1" algn="just"/>
            <a:r>
              <a:rPr lang="en-US" dirty="0"/>
              <a:t>Belirli işlemleri tam olarak </a:t>
            </a:r>
            <a:r>
              <a:rPr lang="en-US" dirty="0" err="1"/>
              <a:t>tanımlayan</a:t>
            </a:r>
            <a:r>
              <a:rPr lang="en-US" dirty="0"/>
              <a:t> </a:t>
            </a:r>
            <a:r>
              <a:rPr lang="tr-TR" dirty="0"/>
              <a:t>konuşma dili</a:t>
            </a:r>
            <a:r>
              <a:rPr lang="en-US" dirty="0"/>
              <a:t> benzeri ifadeler kullanın.</a:t>
            </a:r>
          </a:p>
          <a:p>
            <a:pPr lvl="1" algn="just"/>
            <a:r>
              <a:rPr lang="en-US" dirty="0"/>
              <a:t>Hedef programlama dilindeki sözdizimsel unsurlardan kaçının. </a:t>
            </a:r>
            <a:r>
              <a:rPr lang="en-US" dirty="0" err="1"/>
              <a:t>Pseudocode</a:t>
            </a:r>
            <a:r>
              <a:rPr lang="en-US" dirty="0"/>
              <a:t>, kodun kendisinden biraz daha yüksek bir seviyede tasarım yapmanıza olanak tanır. Programlama dili yapılarını kullandığınızda, daha düşük bir seviyeye inersiniz.</a:t>
            </a:r>
          </a:p>
        </p:txBody>
      </p:sp>
    </p:spTree>
    <p:extLst>
      <p:ext uri="{BB962C8B-B14F-4D97-AF65-F5344CB8AC3E}">
        <p14:creationId xmlns:p14="http://schemas.microsoft.com/office/powerpoint/2010/main" val="370055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Profesyoneller için </a:t>
            </a:r>
            <a:r>
              <a:rPr lang="en-US" b="1" u="sng" dirty="0" err="1"/>
              <a:t>Sözde Kod</a:t>
            </a:r>
            <a:endParaRPr lang="en-US" dirty="0"/>
          </a:p>
        </p:txBody>
      </p:sp>
      <p:sp>
        <p:nvSpPr>
          <p:cNvPr id="3" name="Content Placeholder 2"/>
          <p:cNvSpPr>
            <a:spLocks noGrp="1"/>
          </p:cNvSpPr>
          <p:nvPr>
            <p:ph idx="1"/>
          </p:nvPr>
        </p:nvSpPr>
        <p:spPr/>
        <p:txBody>
          <a:bodyPr>
            <a:normAutofit lnSpcReduction="10000"/>
          </a:bodyPr>
          <a:lstStyle/>
          <a:p>
            <a:pPr lvl="1" algn="just"/>
            <a:r>
              <a:rPr lang="en-US" dirty="0"/>
              <a:t>Niyet düzeyinde </a:t>
            </a:r>
            <a:r>
              <a:rPr lang="en-US" dirty="0" err="1"/>
              <a:t>sözde kod </a:t>
            </a:r>
            <a:r>
              <a:rPr lang="en-US" dirty="0"/>
              <a:t>yazın. Yaklaşımın hedef dilde nasıl uygulanacağından ziyade yaklaşımın anlamını açıklayın.</a:t>
            </a:r>
          </a:p>
          <a:p>
            <a:pPr lvl="1" algn="just"/>
            <a:r>
              <a:rPr lang="en-US" dirty="0" err="1"/>
              <a:t>Sözde kodu</a:t>
            </a:r>
            <a:r>
              <a:rPr lang="en-US" dirty="0"/>
              <a:t>, ondan kod üretmenin neredeyse otomatik olacağı kadar düşük bir seviyede yazın. Eğer </a:t>
            </a:r>
            <a:r>
              <a:rPr lang="en-US" dirty="0" err="1"/>
              <a:t>sözde </a:t>
            </a:r>
            <a:r>
              <a:rPr lang="en-US" dirty="0"/>
              <a:t>kod çok yüksek bir seviyede ise, koddaki sorunlu detayları gözden kaçırabilir. </a:t>
            </a:r>
          </a:p>
          <a:p>
            <a:pPr lvl="1" algn="just"/>
            <a:r>
              <a:rPr lang="en-US" dirty="0"/>
              <a:t>Kodu basitçe yazmak daha kolay olacakmış gibi görünene kadar </a:t>
            </a:r>
            <a:r>
              <a:rPr lang="en-US" dirty="0" err="1"/>
              <a:t>sözde </a:t>
            </a:r>
            <a:r>
              <a:rPr lang="en-US" dirty="0"/>
              <a:t>kodu giderek daha ayrıntılı hale getirin.</a:t>
            </a:r>
          </a:p>
        </p:txBody>
      </p:sp>
    </p:spTree>
    <p:extLst>
      <p:ext uri="{BB962C8B-B14F-4D97-AF65-F5344CB8AC3E}">
        <p14:creationId xmlns:p14="http://schemas.microsoft.com/office/powerpoint/2010/main" val="2829185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F1F783-887E-4FC4-896E-3CD7C087E708}"/>
              </a:ext>
            </a:extLst>
          </p:cNvPr>
          <p:cNvSpPr>
            <a:spLocks noGrp="1"/>
          </p:cNvSpPr>
          <p:nvPr>
            <p:ph type="title"/>
          </p:nvPr>
        </p:nvSpPr>
        <p:spPr/>
        <p:txBody>
          <a:bodyPr>
            <a:normAutofit/>
          </a:bodyPr>
          <a:lstStyle/>
          <a:p>
            <a:r>
              <a:rPr lang="tr-TR" dirty="0"/>
              <a:t>Kötü Sözde Kod Örneği</a:t>
            </a:r>
          </a:p>
        </p:txBody>
      </p:sp>
      <p:sp>
        <p:nvSpPr>
          <p:cNvPr id="3" name="İçerik Yer Tutucusu 2">
            <a:extLst>
              <a:ext uri="{FF2B5EF4-FFF2-40B4-BE49-F238E27FC236}">
                <a16:creationId xmlns:a16="http://schemas.microsoft.com/office/drawing/2014/main" id="{4B0C2C5F-F68D-4A43-B011-AB27F6646F02}"/>
              </a:ext>
            </a:extLst>
          </p:cNvPr>
          <p:cNvSpPr>
            <a:spLocks noGrp="1"/>
          </p:cNvSpPr>
          <p:nvPr>
            <p:ph idx="1"/>
          </p:nvPr>
        </p:nvSpPr>
        <p:spPr/>
        <p:txBody>
          <a:bodyPr>
            <a:normAutofit/>
          </a:bodyPr>
          <a:lstStyle/>
          <a:p>
            <a:pPr marL="0" indent="0">
              <a:buNone/>
            </a:pPr>
            <a:r>
              <a:rPr lang="tr-TR" dirty="0"/>
              <a:t>kaynak numarasını 1 artırın</a:t>
            </a:r>
          </a:p>
          <a:p>
            <a:pPr marL="0" indent="0">
              <a:buNone/>
            </a:pPr>
            <a:r>
              <a:rPr lang="tr-TR" dirty="0" err="1"/>
              <a:t>malloc</a:t>
            </a:r>
            <a:r>
              <a:rPr lang="tr-TR" dirty="0"/>
              <a:t> kullanarak bir </a:t>
            </a:r>
            <a:r>
              <a:rPr lang="tr-TR" dirty="0" err="1"/>
              <a:t>dlg</a:t>
            </a:r>
            <a:r>
              <a:rPr lang="tr-TR" dirty="0"/>
              <a:t> yapısı tahsis edin</a:t>
            </a:r>
          </a:p>
          <a:p>
            <a:pPr marL="0" indent="0">
              <a:buNone/>
            </a:pPr>
            <a:r>
              <a:rPr lang="tr-TR" dirty="0" err="1"/>
              <a:t>malloc</a:t>
            </a:r>
            <a:r>
              <a:rPr lang="tr-TR" dirty="0"/>
              <a:t>() NULL döndürürse 1 döndürün</a:t>
            </a:r>
          </a:p>
          <a:p>
            <a:pPr marL="0" indent="0">
              <a:buNone/>
            </a:pPr>
            <a:r>
              <a:rPr lang="tr-TR" dirty="0"/>
              <a:t>işletim sistemi için bir kaynağı başlatmak üzere </a:t>
            </a:r>
            <a:r>
              <a:rPr lang="tr-TR" dirty="0" err="1"/>
              <a:t>osrsrc_init'i</a:t>
            </a:r>
            <a:r>
              <a:rPr lang="tr-TR" dirty="0"/>
              <a:t> çağırın</a:t>
            </a:r>
          </a:p>
          <a:p>
            <a:pPr marL="0" indent="0">
              <a:buNone/>
            </a:pPr>
            <a:r>
              <a:rPr lang="tr-TR" dirty="0"/>
              <a:t>*</a:t>
            </a:r>
            <a:r>
              <a:rPr lang="tr-TR" dirty="0" err="1"/>
              <a:t>hRsrcPtr</a:t>
            </a:r>
            <a:r>
              <a:rPr lang="tr-TR" dirty="0"/>
              <a:t> = kaynak numarası</a:t>
            </a:r>
          </a:p>
          <a:p>
            <a:pPr marL="0" indent="0">
              <a:buNone/>
            </a:pPr>
            <a:r>
              <a:rPr lang="tr-TR" dirty="0"/>
              <a:t>0 döndürün</a:t>
            </a:r>
          </a:p>
        </p:txBody>
      </p:sp>
    </p:spTree>
    <p:extLst>
      <p:ext uri="{BB962C8B-B14F-4D97-AF65-F5344CB8AC3E}">
        <p14:creationId xmlns:p14="http://schemas.microsoft.com/office/powerpoint/2010/main" val="301775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609669-F9DF-4A81-B614-C98103F63E1A}"/>
              </a:ext>
            </a:extLst>
          </p:cNvPr>
          <p:cNvSpPr>
            <a:spLocks noGrp="1"/>
          </p:cNvSpPr>
          <p:nvPr>
            <p:ph type="title"/>
          </p:nvPr>
        </p:nvSpPr>
        <p:spPr/>
        <p:txBody>
          <a:bodyPr>
            <a:normAutofit fontScale="90000"/>
          </a:bodyPr>
          <a:lstStyle/>
          <a:p>
            <a:r>
              <a:rPr lang="tr-TR" dirty="0"/>
              <a:t>Aynı işlem için çok geliştirilmiş bir sözde kodda bir tasarım şöyledir:</a:t>
            </a:r>
          </a:p>
        </p:txBody>
      </p:sp>
      <p:sp>
        <p:nvSpPr>
          <p:cNvPr id="3" name="İçerik Yer Tutucusu 2">
            <a:extLst>
              <a:ext uri="{FF2B5EF4-FFF2-40B4-BE49-F238E27FC236}">
                <a16:creationId xmlns:a16="http://schemas.microsoft.com/office/drawing/2014/main" id="{15F557C3-2931-4DD4-B0CD-4FDC48833706}"/>
              </a:ext>
            </a:extLst>
          </p:cNvPr>
          <p:cNvSpPr>
            <a:spLocks noGrp="1"/>
          </p:cNvSpPr>
          <p:nvPr>
            <p:ph idx="1"/>
          </p:nvPr>
        </p:nvSpPr>
        <p:spPr/>
        <p:txBody>
          <a:bodyPr>
            <a:normAutofit/>
          </a:bodyPr>
          <a:lstStyle/>
          <a:p>
            <a:pPr marL="0" indent="0">
              <a:buNone/>
            </a:pPr>
            <a:r>
              <a:rPr lang="tr-TR" sz="2000" dirty="0"/>
              <a:t>Kullanımda olan mevcut kaynak sayısını takip et</a:t>
            </a:r>
          </a:p>
          <a:p>
            <a:pPr marL="0" indent="0">
              <a:buNone/>
            </a:pPr>
            <a:r>
              <a:rPr lang="tr-TR" sz="2000" dirty="0"/>
              <a:t>Eğer başka bir kaynak mevcutsa</a:t>
            </a:r>
          </a:p>
          <a:p>
            <a:pPr marL="0" indent="0">
              <a:buNone/>
            </a:pPr>
            <a:r>
              <a:rPr lang="tr-TR" sz="2000" dirty="0"/>
              <a:t>     Bir iletişim kutusu yapısı tahsis et</a:t>
            </a:r>
          </a:p>
          <a:p>
            <a:pPr marL="0" indent="0">
              <a:buNone/>
            </a:pPr>
            <a:r>
              <a:rPr lang="tr-TR" sz="2000" dirty="0"/>
              <a:t>     Eğer bir iletişim kutusu yapısı tahsis edilebilirse</a:t>
            </a:r>
          </a:p>
          <a:p>
            <a:pPr marL="0" indent="0">
              <a:buNone/>
            </a:pPr>
            <a:r>
              <a:rPr lang="tr-TR" sz="2000" dirty="0"/>
              <a:t>	Bir kaynağın daha kullanımda olduğunu not et</a:t>
            </a:r>
          </a:p>
          <a:p>
            <a:pPr marL="0" indent="0">
              <a:buNone/>
            </a:pPr>
            <a:r>
              <a:rPr lang="tr-TR" sz="2000" dirty="0"/>
              <a:t>	Kaynağı başlat</a:t>
            </a:r>
          </a:p>
          <a:p>
            <a:pPr marL="0" indent="0">
              <a:buNone/>
            </a:pPr>
            <a:r>
              <a:rPr lang="tr-TR" sz="2000" dirty="0"/>
              <a:t>	Kaynak numarasını çağıran tarafından sağlanan konumda sakla</a:t>
            </a:r>
          </a:p>
          <a:p>
            <a:pPr marL="0" indent="0">
              <a:buNone/>
            </a:pPr>
            <a:r>
              <a:rPr lang="tr-TR" sz="2000" dirty="0"/>
              <a:t>     </a:t>
            </a:r>
            <a:r>
              <a:rPr lang="tr-TR" sz="2000" dirty="0" err="1"/>
              <a:t>Endif</a:t>
            </a:r>
            <a:r>
              <a:rPr lang="tr-TR" sz="2000" dirty="0"/>
              <a:t> (</a:t>
            </a:r>
            <a:r>
              <a:rPr lang="tr-TR" sz="2000" dirty="0" err="1"/>
              <a:t>eğeri</a:t>
            </a:r>
            <a:r>
              <a:rPr lang="tr-TR" sz="2000" dirty="0"/>
              <a:t> sonlandır)</a:t>
            </a:r>
          </a:p>
          <a:p>
            <a:pPr marL="0" indent="0">
              <a:buNone/>
            </a:pPr>
            <a:r>
              <a:rPr lang="tr-TR" sz="2000" dirty="0" err="1"/>
              <a:t>Endif</a:t>
            </a:r>
            <a:r>
              <a:rPr lang="tr-TR" sz="2000" dirty="0"/>
              <a:t> (</a:t>
            </a:r>
            <a:r>
              <a:rPr lang="tr-TR" sz="2000" dirty="0" err="1"/>
              <a:t>eğeri</a:t>
            </a:r>
            <a:r>
              <a:rPr lang="tr-TR" sz="2000" dirty="0"/>
              <a:t> sonlandır)</a:t>
            </a:r>
          </a:p>
          <a:p>
            <a:pPr marL="0" indent="0">
              <a:buNone/>
            </a:pPr>
            <a:r>
              <a:rPr lang="tr-TR" sz="2000" dirty="0"/>
              <a:t>Yeni bir kaynak oluşturulduysa doğru(</a:t>
            </a:r>
            <a:r>
              <a:rPr lang="tr-TR" sz="2000" dirty="0" err="1"/>
              <a:t>true</a:t>
            </a:r>
            <a:r>
              <a:rPr lang="tr-TR" sz="2000" dirty="0"/>
              <a:t>) değerini döndür; aksi takdirde yanlış(</a:t>
            </a:r>
            <a:r>
              <a:rPr lang="tr-TR" sz="2000" dirty="0" err="1"/>
              <a:t>false</a:t>
            </a:r>
            <a:r>
              <a:rPr lang="tr-TR" sz="2000" dirty="0"/>
              <a:t>) değerini döndür</a:t>
            </a:r>
          </a:p>
        </p:txBody>
      </p:sp>
    </p:spTree>
    <p:extLst>
      <p:ext uri="{BB962C8B-B14F-4D97-AF65-F5344CB8AC3E}">
        <p14:creationId xmlns:p14="http://schemas.microsoft.com/office/powerpoint/2010/main" val="3936852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Profesyoneller için </a:t>
            </a:r>
            <a:r>
              <a:rPr lang="en-US" b="1" u="sng" dirty="0" err="1"/>
              <a:t>Sözde Kod</a:t>
            </a:r>
            <a:endParaRPr lang="en-US" dirty="0"/>
          </a:p>
        </p:txBody>
      </p:sp>
      <p:sp>
        <p:nvSpPr>
          <p:cNvPr id="3" name="Content Placeholder 2"/>
          <p:cNvSpPr>
            <a:spLocks noGrp="1"/>
          </p:cNvSpPr>
          <p:nvPr>
            <p:ph idx="1"/>
          </p:nvPr>
        </p:nvSpPr>
        <p:spPr/>
        <p:txBody>
          <a:bodyPr/>
          <a:lstStyle/>
          <a:p>
            <a:pPr algn="just"/>
            <a:r>
              <a:rPr lang="en-US" dirty="0" err="1"/>
              <a:t>Sözde </a:t>
            </a:r>
            <a:r>
              <a:rPr lang="en-US" dirty="0"/>
              <a:t>kod yazıldıktan sonra, kodu onun etrafında oluşturursunuz ve </a:t>
            </a:r>
            <a:r>
              <a:rPr lang="en-US" dirty="0" err="1"/>
              <a:t>sözde </a:t>
            </a:r>
            <a:r>
              <a:rPr lang="en-US" dirty="0"/>
              <a:t>kod programlama dili yorumlarına dönüşür. </a:t>
            </a:r>
          </a:p>
          <a:p>
            <a:pPr algn="just"/>
            <a:r>
              <a:rPr lang="en-US" dirty="0"/>
              <a:t>Bu, çoğu yorumlama çabasını ortadan kaldırır. </a:t>
            </a:r>
          </a:p>
          <a:p>
            <a:pPr algn="just"/>
            <a:r>
              <a:rPr lang="en-US" dirty="0"/>
              <a:t>Eğer </a:t>
            </a:r>
            <a:r>
              <a:rPr lang="en-US" dirty="0" err="1"/>
              <a:t>sözde kod </a:t>
            </a:r>
            <a:r>
              <a:rPr lang="en-US" dirty="0"/>
              <a:t>yönergeleri takip ederse, yorumlar eksiksiz ve anlamlı olacaktır.</a:t>
            </a:r>
          </a:p>
        </p:txBody>
      </p:sp>
    </p:spTree>
    <p:extLst>
      <p:ext uri="{BB962C8B-B14F-4D97-AF65-F5344CB8AC3E}">
        <p14:creationId xmlns:p14="http://schemas.microsoft.com/office/powerpoint/2010/main" val="1209908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12061F3-85EA-4BD0-BD2F-686D517D3582}"/>
              </a:ext>
            </a:extLst>
          </p:cNvPr>
          <p:cNvSpPr>
            <a:spLocks noGrp="1"/>
          </p:cNvSpPr>
          <p:nvPr>
            <p:ph idx="1"/>
          </p:nvPr>
        </p:nvSpPr>
        <p:spPr>
          <a:xfrm>
            <a:off x="457200" y="533400"/>
            <a:ext cx="8229600" cy="5592763"/>
          </a:xfrm>
        </p:spPr>
        <p:txBody>
          <a:bodyPr>
            <a:normAutofit fontScale="92500"/>
          </a:bodyPr>
          <a:lstStyle/>
          <a:p>
            <a:pPr marL="0" indent="0">
              <a:buNone/>
            </a:pPr>
            <a:r>
              <a:rPr lang="tr-TR" dirty="0"/>
              <a:t>■ Sözde kod incelemeleri kolaylaştırır. </a:t>
            </a:r>
          </a:p>
          <a:p>
            <a:pPr marL="0" indent="0">
              <a:buNone/>
            </a:pPr>
            <a:r>
              <a:rPr lang="tr-TR" dirty="0"/>
              <a:t>■ Sözde kod yinelemeli iyileştirme fikrini destekler</a:t>
            </a:r>
          </a:p>
          <a:p>
            <a:pPr marL="0" indent="0">
              <a:buNone/>
            </a:pPr>
            <a:r>
              <a:rPr lang="tr-TR" dirty="0"/>
              <a:t>■ Sözde kod değişiklikleri kolaylaştırır. </a:t>
            </a:r>
          </a:p>
          <a:p>
            <a:pPr marL="0" indent="0">
              <a:buNone/>
            </a:pPr>
            <a:r>
              <a:rPr lang="tr-TR" dirty="0"/>
              <a:t>■ Sözde kod, yorumlama çabasını en aza indirir. </a:t>
            </a:r>
          </a:p>
          <a:p>
            <a:pPr marL="0" indent="0">
              <a:buNone/>
            </a:pPr>
            <a:r>
              <a:rPr lang="tr-TR" dirty="0"/>
              <a:t>■ Sözde kodun bakımı, diğer tasarım dokümantasyon biçimlerinden daha kolaydır.</a:t>
            </a:r>
          </a:p>
          <a:p>
            <a:pPr marL="0" indent="0">
              <a:buNone/>
            </a:pPr>
            <a:r>
              <a:rPr lang="tr-TR" dirty="0"/>
              <a:t>Diğer yaklaşımlarda, tasarım koddan ayrılır ve biri değiştiğinde, ikisi de uyumsuz hale gelir. PPP'de, sözde kod ifadeleri, kodda yorumlar haline gelir. Satır içi yorumlar korunduğu sürece, sözde kodun tasarımın dokümantasyonu doğru olacaktır.</a:t>
            </a:r>
          </a:p>
        </p:txBody>
      </p:sp>
    </p:spTree>
    <p:extLst>
      <p:ext uri="{BB962C8B-B14F-4D97-AF65-F5344CB8AC3E}">
        <p14:creationId xmlns:p14="http://schemas.microsoft.com/office/powerpoint/2010/main" val="1878264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Rutinlerin Oluşturulması </a:t>
            </a:r>
            <a:br>
              <a:rPr lang="en-US" b="1" u="sng" dirty="0"/>
            </a:br>
            <a:r>
              <a:rPr lang="en-US" b="1" u="sng" dirty="0"/>
              <a:t>PPP Kullanarak</a:t>
            </a:r>
            <a:endParaRPr lang="en-US" u="sng" dirty="0"/>
          </a:p>
        </p:txBody>
      </p:sp>
      <p:sp>
        <p:nvSpPr>
          <p:cNvPr id="3" name="Content Placeholder 2"/>
          <p:cNvSpPr>
            <a:spLocks noGrp="1"/>
          </p:cNvSpPr>
          <p:nvPr>
            <p:ph idx="1"/>
          </p:nvPr>
        </p:nvSpPr>
        <p:spPr/>
        <p:txBody>
          <a:bodyPr/>
          <a:lstStyle/>
          <a:p>
            <a:pPr algn="just"/>
            <a:r>
              <a:rPr lang="en-US" dirty="0"/>
              <a:t>PPP kullanılarak bir rutinin oluşturulmasında yer alan faaliyetler şunlardır:</a:t>
            </a:r>
          </a:p>
          <a:p>
            <a:pPr lvl="1" algn="just"/>
            <a:r>
              <a:rPr lang="en-US" dirty="0"/>
              <a:t>Rutini tasarlayın.</a:t>
            </a:r>
          </a:p>
          <a:p>
            <a:pPr lvl="1" algn="just"/>
            <a:r>
              <a:rPr lang="en-US" dirty="0"/>
              <a:t>Rutini kodlayın.</a:t>
            </a:r>
          </a:p>
          <a:p>
            <a:pPr lvl="1" algn="just"/>
            <a:r>
              <a:rPr lang="en-US" dirty="0"/>
              <a:t>Kodu kontrol et.</a:t>
            </a:r>
          </a:p>
          <a:p>
            <a:pPr lvl="1" algn="just"/>
            <a:r>
              <a:rPr lang="en-US" dirty="0"/>
              <a:t>Yarım kalmış işleri tamamlayın.</a:t>
            </a:r>
          </a:p>
          <a:p>
            <a:pPr lvl="1" algn="just"/>
            <a:r>
              <a:rPr lang="en-US" dirty="0"/>
              <a:t>Gerektiği kadar tekrarlayın.</a:t>
            </a:r>
          </a:p>
        </p:txBody>
      </p:sp>
    </p:spTree>
    <p:extLst>
      <p:ext uri="{BB962C8B-B14F-4D97-AF65-F5344CB8AC3E}">
        <p14:creationId xmlns:p14="http://schemas.microsoft.com/office/powerpoint/2010/main" val="145066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Rutinlerin Oluşturulması </a:t>
            </a:r>
            <a:br>
              <a:rPr lang="en-US" b="1" u="sng" dirty="0"/>
            </a:br>
            <a:r>
              <a:rPr lang="en-US" b="1" u="sng" dirty="0"/>
              <a:t>PPP Kullanarak</a:t>
            </a:r>
            <a:endParaRPr lang="en-US" u="sng" dirty="0"/>
          </a:p>
        </p:txBody>
      </p:sp>
      <p:sp>
        <p:nvSpPr>
          <p:cNvPr id="3" name="Content Placeholder 2"/>
          <p:cNvSpPr>
            <a:spLocks noGrp="1"/>
          </p:cNvSpPr>
          <p:nvPr>
            <p:ph idx="1"/>
          </p:nvPr>
        </p:nvSpPr>
        <p:spPr/>
        <p:txBody>
          <a:bodyPr>
            <a:normAutofit/>
          </a:bodyPr>
          <a:lstStyle/>
          <a:p>
            <a:pPr algn="just"/>
            <a:r>
              <a:rPr lang="en-US" dirty="0"/>
              <a:t>Bir hata koduna bağlı olarak bir hata mesajı çıktısı veren bir rutin yazmak istediğinizi varsayalım.</a:t>
            </a:r>
          </a:p>
          <a:p>
            <a:pPr algn="just"/>
            <a:r>
              <a:rPr lang="en-US" i="1" dirty="0" err="1"/>
              <a:t>ReportErrorMessage</a:t>
            </a:r>
            <a:r>
              <a:rPr lang="en-US" i="1" dirty="0"/>
              <a:t>() </a:t>
            </a:r>
            <a:r>
              <a:rPr lang="en-US" dirty="0"/>
              <a:t>rutinini çağırdığınızı varsayalım. </a:t>
            </a:r>
          </a:p>
          <a:p>
            <a:pPr algn="just"/>
            <a:r>
              <a:rPr lang="en-US" dirty="0"/>
              <a:t>İşte </a:t>
            </a:r>
            <a:r>
              <a:rPr lang="en-US" i="1" dirty="0" err="1"/>
              <a:t>ReportErrorMessage(</a:t>
            </a:r>
            <a:r>
              <a:rPr lang="en-US" i="1" dirty="0"/>
              <a:t>) </a:t>
            </a:r>
            <a:r>
              <a:rPr lang="en-US" dirty="0"/>
              <a:t>için gayri resmi bir belirtim.</a:t>
            </a:r>
          </a:p>
        </p:txBody>
      </p:sp>
    </p:spTree>
    <p:extLst>
      <p:ext uri="{BB962C8B-B14F-4D97-AF65-F5344CB8AC3E}">
        <p14:creationId xmlns:p14="http://schemas.microsoft.com/office/powerpoint/2010/main" val="4140826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İçindekiler</a:t>
            </a:r>
          </a:p>
        </p:txBody>
      </p:sp>
      <p:sp>
        <p:nvSpPr>
          <p:cNvPr id="3" name="Content Placeholder 2"/>
          <p:cNvSpPr>
            <a:spLocks noGrp="1"/>
          </p:cNvSpPr>
          <p:nvPr>
            <p:ph idx="1"/>
          </p:nvPr>
        </p:nvSpPr>
        <p:spPr/>
        <p:txBody>
          <a:bodyPr/>
          <a:lstStyle/>
          <a:p>
            <a:pPr algn="just"/>
            <a:r>
              <a:rPr lang="en-US" dirty="0"/>
              <a:t>Giriş</a:t>
            </a:r>
          </a:p>
          <a:p>
            <a:pPr algn="just"/>
            <a:r>
              <a:rPr lang="en-US" dirty="0"/>
              <a:t>Sınıf ve Rutin Oluşturma Adımlarının Özeti</a:t>
            </a:r>
          </a:p>
          <a:p>
            <a:pPr algn="just"/>
            <a:r>
              <a:rPr lang="en-US" dirty="0"/>
              <a:t>Profesyoneller için sözde kod</a:t>
            </a:r>
          </a:p>
          <a:p>
            <a:pPr algn="just"/>
            <a:r>
              <a:rPr lang="en-US" dirty="0"/>
              <a:t>PPP Kullanarak Rutinler Oluşturma</a:t>
            </a:r>
          </a:p>
        </p:txBody>
      </p:sp>
    </p:spTree>
    <p:extLst>
      <p:ext uri="{BB962C8B-B14F-4D97-AF65-F5344CB8AC3E}">
        <p14:creationId xmlns:p14="http://schemas.microsoft.com/office/powerpoint/2010/main" val="3021036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Rutinlerin Oluşturulması </a:t>
            </a:r>
            <a:br>
              <a:rPr lang="en-US" b="1" u="sng" dirty="0"/>
            </a:br>
            <a:r>
              <a:rPr lang="en-US" b="1" u="sng" dirty="0"/>
              <a:t>PPP Kullanarak</a:t>
            </a:r>
            <a:endParaRPr lang="en-US" dirty="0"/>
          </a:p>
        </p:txBody>
      </p:sp>
      <p:sp>
        <p:nvSpPr>
          <p:cNvPr id="3" name="Content Placeholder 2"/>
          <p:cNvSpPr>
            <a:spLocks noGrp="1"/>
          </p:cNvSpPr>
          <p:nvPr>
            <p:ph idx="1"/>
          </p:nvPr>
        </p:nvSpPr>
        <p:spPr/>
        <p:txBody>
          <a:bodyPr>
            <a:normAutofit fontScale="92500" lnSpcReduction="10000"/>
          </a:bodyPr>
          <a:lstStyle/>
          <a:p>
            <a:pPr marL="0" indent="0" algn="ctr">
              <a:buNone/>
            </a:pPr>
            <a:r>
              <a:rPr lang="en-US" dirty="0"/>
              <a:t>"</a:t>
            </a:r>
            <a:r>
              <a:rPr lang="en-US" dirty="0" err="1"/>
              <a:t>ReportErrorMessage</a:t>
            </a:r>
            <a:r>
              <a:rPr lang="en-US" dirty="0"/>
              <a:t>()</a:t>
            </a:r>
            <a:r>
              <a:rPr lang="en-US" i="1" dirty="0"/>
              <a:t>, girdi argümanı olarak bir hata kodu alır ve koda karşılık gelen bir hata mesajı çıktısı verir. Geçersiz kodların işlenmesinden sorumludur. Program etkileşimli olarak çalışıyorsa, </a:t>
            </a:r>
            <a:r>
              <a:rPr lang="en-US" dirty="0" err="1"/>
              <a:t>ReportErrorMessage</a:t>
            </a:r>
            <a:r>
              <a:rPr lang="en-US" dirty="0"/>
              <a:t>() </a:t>
            </a:r>
            <a:r>
              <a:rPr lang="en-US" i="1" dirty="0"/>
              <a:t>kullanıcıya mesajı görüntüler. Komut satırı modunda çalışıyorsa, </a:t>
            </a:r>
            <a:r>
              <a:rPr lang="en-US" dirty="0" err="1"/>
              <a:t>ReportErrorMessage</a:t>
            </a:r>
            <a:r>
              <a:rPr lang="en-US" dirty="0"/>
              <a:t>() </a:t>
            </a:r>
            <a:r>
              <a:rPr lang="en-US" i="1" dirty="0"/>
              <a:t>mesajı bir mesaj dosyasına kaydeder. İletinin çıktısını aldıktan sonra, </a:t>
            </a:r>
            <a:r>
              <a:rPr lang="en-US" dirty="0" err="1"/>
              <a:t>ReportErrorMessage(</a:t>
            </a:r>
            <a:r>
              <a:rPr lang="en-US" dirty="0"/>
              <a:t>) </a:t>
            </a:r>
            <a:r>
              <a:rPr lang="en-US" i="1" dirty="0"/>
              <a:t>başarılı ya da başarısız olduğunu belirten bir durum değeri döndürür."</a:t>
            </a:r>
          </a:p>
          <a:p>
            <a:pPr marL="0" indent="0" algn="ctr">
              <a:buNone/>
            </a:pPr>
            <a:endParaRPr lang="en-US" i="1" dirty="0"/>
          </a:p>
          <a:p>
            <a:endParaRPr lang="en-US" dirty="0"/>
          </a:p>
        </p:txBody>
      </p:sp>
    </p:spTree>
    <p:extLst>
      <p:ext uri="{BB962C8B-B14F-4D97-AF65-F5344CB8AC3E}">
        <p14:creationId xmlns:p14="http://schemas.microsoft.com/office/powerpoint/2010/main" val="3496438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0091C7-176E-4C64-A9F9-503B8E7A31FD}"/>
              </a:ext>
            </a:extLst>
          </p:cNvPr>
          <p:cNvSpPr>
            <a:spLocks noGrp="1"/>
          </p:cNvSpPr>
          <p:nvPr>
            <p:ph type="title"/>
          </p:nvPr>
        </p:nvSpPr>
        <p:spPr/>
        <p:txBody>
          <a:bodyPr>
            <a:normAutofit/>
          </a:bodyPr>
          <a:lstStyle/>
          <a:p>
            <a:r>
              <a:rPr lang="tr-TR" dirty="0"/>
              <a:t>Bir Rutin İçin Başlık Yorumu Örneği</a:t>
            </a:r>
          </a:p>
        </p:txBody>
      </p:sp>
      <p:sp>
        <p:nvSpPr>
          <p:cNvPr id="3" name="İçerik Yer Tutucusu 2">
            <a:extLst>
              <a:ext uri="{FF2B5EF4-FFF2-40B4-BE49-F238E27FC236}">
                <a16:creationId xmlns:a16="http://schemas.microsoft.com/office/drawing/2014/main" id="{B349AAC9-5B12-42A1-96FE-A4F0F5845D3A}"/>
              </a:ext>
            </a:extLst>
          </p:cNvPr>
          <p:cNvSpPr>
            <a:spLocks noGrp="1"/>
          </p:cNvSpPr>
          <p:nvPr>
            <p:ph idx="1"/>
          </p:nvPr>
        </p:nvSpPr>
        <p:spPr/>
        <p:txBody>
          <a:bodyPr/>
          <a:lstStyle/>
          <a:p>
            <a:pPr marL="0" indent="0">
              <a:buNone/>
            </a:pPr>
            <a:r>
              <a:rPr lang="tr-TR" dirty="0"/>
              <a:t>Bu rutin, çağıran rutin tarafından sağlanan bir hata koduna dayalı olarak bir hata mesajı verir. Mesajı çıkış şekli, kendi başına aldığı geçerli işleme durumuna bağlıdır. Başarıyı veya başarısızlığı gösteren bir değer döndürür. </a:t>
            </a:r>
          </a:p>
          <a:p>
            <a:pPr marL="0" indent="0">
              <a:buNone/>
            </a:pPr>
            <a:endParaRPr lang="tr-TR" dirty="0"/>
          </a:p>
          <a:p>
            <a:pPr marL="0" indent="0">
              <a:buNone/>
            </a:pPr>
            <a:r>
              <a:rPr lang="tr-TR" dirty="0"/>
              <a:t>Genel yorumu yazdıktan sonra, rutin için üst düzey sözde kodu yazın.</a:t>
            </a:r>
          </a:p>
        </p:txBody>
      </p:sp>
    </p:spTree>
    <p:extLst>
      <p:ext uri="{BB962C8B-B14F-4D97-AF65-F5344CB8AC3E}">
        <p14:creationId xmlns:p14="http://schemas.microsoft.com/office/powerpoint/2010/main" val="3930118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1D5C16-F247-4C10-A742-4B651B840D3B}"/>
              </a:ext>
            </a:extLst>
          </p:cNvPr>
          <p:cNvSpPr>
            <a:spLocks noGrp="1"/>
          </p:cNvSpPr>
          <p:nvPr>
            <p:ph type="title"/>
          </p:nvPr>
        </p:nvSpPr>
        <p:spPr/>
        <p:txBody>
          <a:bodyPr/>
          <a:lstStyle/>
          <a:p>
            <a:r>
              <a:rPr lang="tr-TR" dirty="0"/>
              <a:t>Rutin İçin Sözde Kod Örneği</a:t>
            </a:r>
          </a:p>
        </p:txBody>
      </p:sp>
      <p:sp>
        <p:nvSpPr>
          <p:cNvPr id="3" name="İçerik Yer Tutucusu 2">
            <a:extLst>
              <a:ext uri="{FF2B5EF4-FFF2-40B4-BE49-F238E27FC236}">
                <a16:creationId xmlns:a16="http://schemas.microsoft.com/office/drawing/2014/main" id="{16E7F4A3-1E22-4CFF-AB0E-C6ED5FC84967}"/>
              </a:ext>
            </a:extLst>
          </p:cNvPr>
          <p:cNvSpPr>
            <a:spLocks noGrp="1"/>
          </p:cNvSpPr>
          <p:nvPr>
            <p:ph idx="1"/>
          </p:nvPr>
        </p:nvSpPr>
        <p:spPr>
          <a:xfrm>
            <a:off x="457200" y="1417638"/>
            <a:ext cx="8229600" cy="5440362"/>
          </a:xfrm>
        </p:spPr>
        <p:txBody>
          <a:bodyPr>
            <a:normAutofit fontScale="77500" lnSpcReduction="20000"/>
          </a:bodyPr>
          <a:lstStyle/>
          <a:p>
            <a:pPr marL="0" indent="0">
              <a:buNone/>
            </a:pPr>
            <a:r>
              <a:rPr lang="tr-TR" dirty="0"/>
              <a:t>Bu rutin, çağıran rutin tarafından sağlanan bir hata koduna dayalı olarak bir hata mesajı verir. Mesajı çıkış şekli, kendi başına aldığı geçerli işleme durumuna bağlıdır. Başarıyı veya başarısızlığı gösteren bir değer döndürür. </a:t>
            </a:r>
          </a:p>
          <a:p>
            <a:pPr marL="0" indent="0">
              <a:buNone/>
            </a:pPr>
            <a:endParaRPr lang="tr-TR" dirty="0"/>
          </a:p>
          <a:p>
            <a:pPr marL="0" indent="0">
              <a:buNone/>
            </a:pPr>
            <a:r>
              <a:rPr lang="tr-TR" dirty="0"/>
              <a:t>Varsayılan durumu "başarısız" olarak ayarla</a:t>
            </a:r>
          </a:p>
          <a:p>
            <a:pPr marL="0" indent="0">
              <a:buNone/>
            </a:pPr>
            <a:r>
              <a:rPr lang="tr-TR" dirty="0"/>
              <a:t>Hata koduna göre mesajı ara</a:t>
            </a:r>
          </a:p>
          <a:p>
            <a:pPr marL="0" indent="0">
              <a:buNone/>
            </a:pPr>
            <a:r>
              <a:rPr lang="tr-TR" dirty="0"/>
              <a:t>Eğer hata kodu geçerliyse</a:t>
            </a:r>
          </a:p>
          <a:p>
            <a:pPr marL="0" indent="0">
              <a:buNone/>
            </a:pPr>
            <a:r>
              <a:rPr lang="tr-TR" dirty="0"/>
              <a:t>     Eğer etkileşimli işlem yapıyorsan, hata mesajını etkileşimli </a:t>
            </a:r>
          </a:p>
          <a:p>
            <a:pPr marL="0" indent="0">
              <a:buNone/>
            </a:pPr>
            <a:r>
              <a:rPr lang="tr-TR" dirty="0"/>
              <a:t>     olarak görüntüle ve başarıyı bildir</a:t>
            </a:r>
          </a:p>
          <a:p>
            <a:pPr marL="0" indent="0">
              <a:buNone/>
            </a:pPr>
            <a:r>
              <a:rPr lang="tr-TR" dirty="0"/>
              <a:t>     Eğer komut satırı işlemi yapıyorsan, hata mesajını komut </a:t>
            </a:r>
          </a:p>
          <a:p>
            <a:pPr marL="0" indent="0">
              <a:buNone/>
            </a:pPr>
            <a:r>
              <a:rPr lang="tr-TR" dirty="0"/>
              <a:t>     satırına kaydet ve başarıyı bildir</a:t>
            </a:r>
          </a:p>
          <a:p>
            <a:pPr marL="0" indent="0">
              <a:buNone/>
            </a:pPr>
            <a:r>
              <a:rPr lang="tr-TR" dirty="0"/>
              <a:t>Eğer hata kodu geçerli değilse, kullanıcıya dahili bir hatanın algılandığını bildir</a:t>
            </a:r>
          </a:p>
          <a:p>
            <a:pPr marL="0" indent="0">
              <a:buNone/>
            </a:pPr>
            <a:r>
              <a:rPr lang="tr-TR" dirty="0"/>
              <a:t>Durum bilgilerini döndür</a:t>
            </a:r>
          </a:p>
        </p:txBody>
      </p:sp>
    </p:spTree>
    <p:extLst>
      <p:ext uri="{BB962C8B-B14F-4D97-AF65-F5344CB8AC3E}">
        <p14:creationId xmlns:p14="http://schemas.microsoft.com/office/powerpoint/2010/main" val="2951989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A4BD8CCB-6505-47EE-ADB2-4D060D5159F0}"/>
              </a:ext>
            </a:extLst>
          </p:cNvPr>
          <p:cNvPicPr>
            <a:picLocks noChangeAspect="1"/>
          </p:cNvPicPr>
          <p:nvPr/>
        </p:nvPicPr>
        <p:blipFill>
          <a:blip r:embed="rId2"/>
          <a:stretch>
            <a:fillRect/>
          </a:stretch>
        </p:blipFill>
        <p:spPr>
          <a:xfrm>
            <a:off x="1404495" y="618733"/>
            <a:ext cx="6335009" cy="5620534"/>
          </a:xfrm>
          <a:prstGeom prst="rect">
            <a:avLst/>
          </a:prstGeom>
        </p:spPr>
      </p:pic>
    </p:spTree>
    <p:extLst>
      <p:ext uri="{BB962C8B-B14F-4D97-AF65-F5344CB8AC3E}">
        <p14:creationId xmlns:p14="http://schemas.microsoft.com/office/powerpoint/2010/main" val="1360382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Okumalar</a:t>
            </a:r>
          </a:p>
        </p:txBody>
      </p:sp>
      <p:sp>
        <p:nvSpPr>
          <p:cNvPr id="3" name="Content Placeholder 2"/>
          <p:cNvSpPr>
            <a:spLocks noGrp="1"/>
          </p:cNvSpPr>
          <p:nvPr>
            <p:ph idx="1"/>
          </p:nvPr>
        </p:nvSpPr>
        <p:spPr/>
        <p:txBody>
          <a:bodyPr/>
          <a:lstStyle/>
          <a:p>
            <a:pPr algn="just"/>
            <a:r>
              <a:rPr lang="en-US" b="1" dirty="0"/>
              <a:t>[Bölüm 9] </a:t>
            </a:r>
            <a:r>
              <a:rPr lang="en-US" dirty="0"/>
              <a:t>Code Complete: A Practical Handbook of Software Construction by Steve McConnell, Microsoft Press; 2. Baskı (7 Temmuz 2004). ISBN-10: 0735619670 </a:t>
            </a:r>
          </a:p>
        </p:txBody>
      </p:sp>
    </p:spTree>
    <p:extLst>
      <p:ext uri="{BB962C8B-B14F-4D97-AF65-F5344CB8AC3E}">
        <p14:creationId xmlns:p14="http://schemas.microsoft.com/office/powerpoint/2010/main" val="406637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Giriş</a:t>
            </a:r>
          </a:p>
        </p:txBody>
      </p:sp>
      <p:sp>
        <p:nvSpPr>
          <p:cNvPr id="3" name="Content Placeholder 2"/>
          <p:cNvSpPr>
            <a:spLocks noGrp="1"/>
          </p:cNvSpPr>
          <p:nvPr>
            <p:ph idx="1"/>
          </p:nvPr>
        </p:nvSpPr>
        <p:spPr/>
        <p:txBody>
          <a:bodyPr>
            <a:normAutofit lnSpcReduction="10000"/>
          </a:bodyPr>
          <a:lstStyle/>
          <a:p>
            <a:pPr algn="just"/>
            <a:r>
              <a:rPr lang="en-US" dirty="0"/>
              <a:t>Bu bölüm, tek bir sınıf ve rutinlerini oluşturmak için küçük ve özel adımlarla programlamaya odaklanmaktadır</a:t>
            </a:r>
          </a:p>
          <a:p>
            <a:pPr algn="just"/>
            <a:r>
              <a:rPr lang="en-US" dirty="0"/>
              <a:t>Bu adımlar her büyüklükteki projede kritik öneme sahiptir.</a:t>
            </a:r>
          </a:p>
          <a:p>
            <a:pPr algn="just"/>
            <a:r>
              <a:rPr lang="en-US" dirty="0"/>
              <a:t>Bu bölümde ayrıca tasarım ve dokümantasyon sırasında gereken işi azaltan ve her ikisinin de kalitesini artıran </a:t>
            </a:r>
            <a:r>
              <a:rPr lang="en-US" dirty="0" err="1"/>
              <a:t>Sözde Kod </a:t>
            </a:r>
            <a:r>
              <a:rPr lang="en-US" dirty="0"/>
              <a:t>Programlama Süreci (PPP) açıklanmaktadır.</a:t>
            </a:r>
          </a:p>
        </p:txBody>
      </p:sp>
    </p:spTree>
    <p:extLst>
      <p:ext uri="{BB962C8B-B14F-4D97-AF65-F5344CB8AC3E}">
        <p14:creationId xmlns:p14="http://schemas.microsoft.com/office/powerpoint/2010/main" val="156747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İnşaat Aşamalarının Özeti </a:t>
            </a:r>
            <a:br>
              <a:rPr lang="en-US" b="1" u="sng" dirty="0"/>
            </a:br>
            <a:r>
              <a:rPr lang="en-US" b="1" u="sng" dirty="0"/>
              <a:t>Sınıflar ve Rutinler</a:t>
            </a:r>
            <a:endParaRPr lang="en-US" u="sng" dirty="0"/>
          </a:p>
        </p:txBody>
      </p:sp>
      <p:sp>
        <p:nvSpPr>
          <p:cNvPr id="3" name="Content Placeholder 2"/>
          <p:cNvSpPr>
            <a:spLocks noGrp="1"/>
          </p:cNvSpPr>
          <p:nvPr>
            <p:ph idx="1"/>
          </p:nvPr>
        </p:nvSpPr>
        <p:spPr/>
        <p:txBody>
          <a:bodyPr>
            <a:normAutofit/>
          </a:bodyPr>
          <a:lstStyle/>
          <a:p>
            <a:pPr algn="just"/>
            <a:r>
              <a:rPr lang="en-US" dirty="0"/>
              <a:t>Sınıf inşasına çeşitli yönlerden yaklaşılabilir, ancak genellikle yinelemeli bir süreçtir </a:t>
            </a:r>
          </a:p>
          <a:p>
            <a:pPr lvl="1" algn="just"/>
            <a:r>
              <a:rPr lang="en-US" dirty="0"/>
              <a:t>sınıf için genel bir tasarım oluşturmak</a:t>
            </a:r>
          </a:p>
          <a:p>
            <a:pPr lvl="1" algn="just"/>
            <a:r>
              <a:rPr lang="en-US" dirty="0"/>
              <a:t>sınıf içindeki belirli rutinlerin numaralandırılması</a:t>
            </a:r>
          </a:p>
          <a:p>
            <a:pPr lvl="1" algn="just"/>
            <a:r>
              <a:rPr lang="en-US" dirty="0"/>
              <a:t>belirli rutinlerin oluşturulması</a:t>
            </a:r>
          </a:p>
          <a:p>
            <a:pPr lvl="1" algn="just"/>
            <a:r>
              <a:rPr lang="en-US" dirty="0"/>
              <a:t>sınıf yapısını kontrol etme</a:t>
            </a:r>
          </a:p>
          <a:p>
            <a:pPr algn="just"/>
            <a:r>
              <a:rPr lang="en-US" dirty="0"/>
              <a:t>Sınıf oluşturma, tasarımın dağınık bir </a:t>
            </a:r>
            <a:r>
              <a:rPr lang="en-US" dirty="0" err="1"/>
              <a:t>süreç</a:t>
            </a:r>
            <a:r>
              <a:rPr lang="en-US" dirty="0"/>
              <a:t> </a:t>
            </a:r>
            <a:r>
              <a:rPr lang="en-US" dirty="0" err="1"/>
              <a:t>olmasın</a:t>
            </a:r>
            <a:r>
              <a:rPr lang="tr-TR" dirty="0"/>
              <a:t>dan </a:t>
            </a:r>
            <a:r>
              <a:rPr lang="en-US" dirty="0" err="1"/>
              <a:t>dolayı</a:t>
            </a:r>
            <a:r>
              <a:rPr lang="en-US" dirty="0"/>
              <a:t> dağınık bir süreç olabilir</a:t>
            </a:r>
          </a:p>
        </p:txBody>
      </p:sp>
    </p:spTree>
    <p:extLst>
      <p:ext uri="{BB962C8B-B14F-4D97-AF65-F5344CB8AC3E}">
        <p14:creationId xmlns:p14="http://schemas.microsoft.com/office/powerpoint/2010/main" val="3525223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İnşaat Aşamalarının Özeti </a:t>
            </a:r>
            <a:br>
              <a:rPr lang="en-US" b="1" u="sng" dirty="0"/>
            </a:br>
            <a:r>
              <a:rPr lang="en-US" b="1" u="sng" dirty="0"/>
              <a:t>Sınıflar ve Rutinler</a:t>
            </a:r>
            <a:endParaRPr lang="en-US" dirty="0"/>
          </a:p>
        </p:txBody>
      </p:sp>
      <p:pic>
        <p:nvPicPr>
          <p:cNvPr id="9" name="Resim 8">
            <a:extLst>
              <a:ext uri="{FF2B5EF4-FFF2-40B4-BE49-F238E27FC236}">
                <a16:creationId xmlns:a16="http://schemas.microsoft.com/office/drawing/2014/main" id="{849F9ABF-26ED-4630-BDF5-96EB6757B6EB}"/>
              </a:ext>
            </a:extLst>
          </p:cNvPr>
          <p:cNvPicPr>
            <a:picLocks noChangeAspect="1"/>
          </p:cNvPicPr>
          <p:nvPr/>
        </p:nvPicPr>
        <p:blipFill>
          <a:blip r:embed="rId2"/>
          <a:stretch>
            <a:fillRect/>
          </a:stretch>
        </p:blipFill>
        <p:spPr>
          <a:xfrm>
            <a:off x="1724025" y="1828800"/>
            <a:ext cx="5695950" cy="4572000"/>
          </a:xfrm>
          <a:prstGeom prst="rect">
            <a:avLst/>
          </a:prstGeom>
        </p:spPr>
      </p:pic>
    </p:spTree>
    <p:extLst>
      <p:ext uri="{BB962C8B-B14F-4D97-AF65-F5344CB8AC3E}">
        <p14:creationId xmlns:p14="http://schemas.microsoft.com/office/powerpoint/2010/main" val="12460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İnşaat Aşamalarının Özeti </a:t>
            </a:r>
            <a:br>
              <a:rPr lang="en-US" b="1" u="sng" dirty="0"/>
            </a:br>
            <a:r>
              <a:rPr lang="en-US" b="1" u="sng" dirty="0"/>
              <a:t>Sınıflar ve Rutinler</a:t>
            </a:r>
            <a:endParaRPr lang="en-US"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t>Bir sınıf oluşturmanın temel adımları şunlardır:</a:t>
            </a:r>
          </a:p>
          <a:p>
            <a:pPr algn="just"/>
            <a:r>
              <a:rPr lang="en-US" b="1" i="1" dirty="0"/>
              <a:t>Sınıf için genel bir tasarım oluşturun</a:t>
            </a:r>
            <a:r>
              <a:rPr lang="en-US" dirty="0"/>
              <a:t>: Sınıf tasarımı çok sayıda özel konu içerir.</a:t>
            </a:r>
          </a:p>
          <a:p>
            <a:pPr lvl="1" algn="just"/>
            <a:r>
              <a:rPr lang="en-US" dirty="0"/>
              <a:t>Sınıfın özel sorumluluklarını tanımlayın, sınıfın hangi "sırları" saklayacağını tanımlayın ve sınıf arayüzünün tam olarak hangi soyutlamayı yakalayacağını tanımlayın. </a:t>
            </a:r>
          </a:p>
          <a:p>
            <a:pPr lvl="1" algn="just"/>
            <a:r>
              <a:rPr lang="en-US" dirty="0"/>
              <a:t>Sınıfın başka bir sınıftan türetilip türetilmeyeceğini ve diğer sınıfların ondan türetilmesine izin verilip verilmeyeceğini belirleyin.</a:t>
            </a:r>
          </a:p>
          <a:p>
            <a:pPr lvl="1" algn="just"/>
            <a:r>
              <a:rPr lang="en-US" dirty="0"/>
              <a:t>Sınıfın temel genel yöntemlerini tanımlayın ve sınıf tarafından </a:t>
            </a:r>
            <a:r>
              <a:rPr lang="en-US" dirty="0" err="1"/>
              <a:t>kullanılan</a:t>
            </a:r>
            <a:r>
              <a:rPr lang="en-US" dirty="0"/>
              <a:t> </a:t>
            </a:r>
            <a:r>
              <a:rPr lang="en-US" dirty="0" err="1"/>
              <a:t>önem</a:t>
            </a:r>
            <a:r>
              <a:rPr lang="tr-TR" dirty="0" err="1"/>
              <a:t>li</a:t>
            </a:r>
            <a:r>
              <a:rPr lang="tr-TR" dirty="0"/>
              <a:t> olmayan</a:t>
            </a:r>
            <a:r>
              <a:rPr lang="en-US" dirty="0"/>
              <a:t> veri üyelerini belirleyin ve tasarlayın. </a:t>
            </a:r>
          </a:p>
          <a:p>
            <a:pPr lvl="1" algn="just"/>
            <a:r>
              <a:rPr lang="en-US" dirty="0"/>
              <a:t>Rutin için basit bir tasarım oluşturmak için bu konuları gerektiği kadar yineleyin.</a:t>
            </a:r>
            <a:endParaRPr lang="en-US" b="1" i="1" dirty="0"/>
          </a:p>
        </p:txBody>
      </p:sp>
    </p:spTree>
    <p:extLst>
      <p:ext uri="{BB962C8B-B14F-4D97-AF65-F5344CB8AC3E}">
        <p14:creationId xmlns:p14="http://schemas.microsoft.com/office/powerpoint/2010/main" val="1534399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İnşaat Aşamalarının Özeti </a:t>
            </a:r>
            <a:br>
              <a:rPr lang="en-US" b="1" u="sng" dirty="0"/>
            </a:br>
            <a:r>
              <a:rPr lang="en-US" b="1" u="sng" dirty="0"/>
              <a:t>Sınıflar ve Rutinler</a:t>
            </a:r>
            <a:endParaRPr lang="en-US" dirty="0"/>
          </a:p>
        </p:txBody>
      </p:sp>
      <p:sp>
        <p:nvSpPr>
          <p:cNvPr id="3" name="Content Placeholder 2"/>
          <p:cNvSpPr>
            <a:spLocks noGrp="1"/>
          </p:cNvSpPr>
          <p:nvPr>
            <p:ph idx="1"/>
          </p:nvPr>
        </p:nvSpPr>
        <p:spPr/>
        <p:txBody>
          <a:bodyPr>
            <a:normAutofit/>
          </a:bodyPr>
          <a:lstStyle/>
          <a:p>
            <a:pPr algn="just"/>
            <a:r>
              <a:rPr lang="en-US" b="1" i="1" dirty="0"/>
              <a:t>Her bir rutini sınıf içinde oluşturun:</a:t>
            </a:r>
          </a:p>
          <a:p>
            <a:pPr lvl="1" algn="just"/>
            <a:r>
              <a:rPr lang="en-US" dirty="0"/>
              <a:t> İlk adımda sınıfın ana rutinlerini belirledikten sonra, her bir özel rutini oluşturmanız gerekir. </a:t>
            </a:r>
          </a:p>
          <a:p>
            <a:pPr lvl="1" algn="just"/>
            <a:r>
              <a:rPr lang="en-US" dirty="0"/>
              <a:t>Her bir rutinin inşası tipik olarak hem küçük hem de büyük ek rutinlere olan ihtiyacı ortaya çıkarır ve bu ek rutinlerin oluşturulmasından kaynaklanan sorunlar genellikle genel sınıf tasarımına geri döner.</a:t>
            </a:r>
          </a:p>
        </p:txBody>
      </p:sp>
    </p:spTree>
    <p:extLst>
      <p:ext uri="{BB962C8B-B14F-4D97-AF65-F5344CB8AC3E}">
        <p14:creationId xmlns:p14="http://schemas.microsoft.com/office/powerpoint/2010/main" val="3691667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İnşaat Aşamalarının Özeti </a:t>
            </a:r>
            <a:br>
              <a:rPr lang="en-US" b="1" u="sng" dirty="0"/>
            </a:br>
            <a:r>
              <a:rPr lang="en-US" b="1" u="sng" dirty="0"/>
              <a:t>Sınıflar ve Rutinler</a:t>
            </a:r>
            <a:endParaRPr lang="en-US" b="1" dirty="0"/>
          </a:p>
        </p:txBody>
      </p:sp>
      <p:sp>
        <p:nvSpPr>
          <p:cNvPr id="3" name="Content Placeholder 2"/>
          <p:cNvSpPr>
            <a:spLocks noGrp="1"/>
          </p:cNvSpPr>
          <p:nvPr>
            <p:ph idx="1"/>
          </p:nvPr>
        </p:nvSpPr>
        <p:spPr/>
        <p:txBody>
          <a:bodyPr/>
          <a:lstStyle/>
          <a:p>
            <a:pPr algn="just"/>
            <a:r>
              <a:rPr lang="en-US" b="1" i="1" dirty="0"/>
              <a:t>Sınıfı bir bütün olarak gözden geçirin ve test edin:</a:t>
            </a:r>
          </a:p>
          <a:p>
            <a:pPr lvl="1" algn="just"/>
            <a:r>
              <a:rPr lang="en-US" dirty="0"/>
              <a:t>Normalde her rutin oluşturulduğu anda test edilir.</a:t>
            </a:r>
          </a:p>
          <a:p>
            <a:pPr lvl="1" algn="just"/>
            <a:r>
              <a:rPr lang="en-US" dirty="0"/>
              <a:t>Sınıf bir bütün olarak işler hale geldikten sonra, sınıf bir bütün olarak gözden geçirilmeli ve bireysel-rutin düzeyde test edilemeyen herhangi bir sorun için test edilmelidir.</a:t>
            </a:r>
          </a:p>
        </p:txBody>
      </p:sp>
    </p:spTree>
    <p:extLst>
      <p:ext uri="{BB962C8B-B14F-4D97-AF65-F5344CB8AC3E}">
        <p14:creationId xmlns:p14="http://schemas.microsoft.com/office/powerpoint/2010/main" val="277354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İnşaat Aşamalarının Özeti </a:t>
            </a:r>
            <a:br>
              <a:rPr lang="en-US" b="1" u="sng" dirty="0"/>
            </a:br>
            <a:r>
              <a:rPr lang="en-US" b="1" u="sng" dirty="0"/>
              <a:t>Sınıflar ve Rutinler</a:t>
            </a:r>
            <a:endParaRPr lang="en-US" dirty="0"/>
          </a:p>
        </p:txBody>
      </p:sp>
      <p:sp>
        <p:nvSpPr>
          <p:cNvPr id="3" name="Content Placeholder 2"/>
          <p:cNvSpPr>
            <a:spLocks noGrp="1"/>
          </p:cNvSpPr>
          <p:nvPr>
            <p:ph idx="1"/>
          </p:nvPr>
        </p:nvSpPr>
        <p:spPr/>
        <p:txBody>
          <a:bodyPr>
            <a:normAutofit fontScale="92500"/>
          </a:bodyPr>
          <a:lstStyle/>
          <a:p>
            <a:pPr algn="just"/>
            <a:r>
              <a:rPr lang="en-US" dirty="0"/>
              <a:t>Bir rutin oluşturmaya dahil olan başlıca faaliyetler şunlardır</a:t>
            </a:r>
          </a:p>
          <a:p>
            <a:pPr lvl="1" algn="just"/>
            <a:r>
              <a:rPr lang="en-US" dirty="0"/>
              <a:t>Rutinin tasarlanması</a:t>
            </a:r>
          </a:p>
          <a:p>
            <a:pPr lvl="1" algn="just"/>
            <a:r>
              <a:rPr lang="en-US" dirty="0"/>
              <a:t>tasarımın kontrol edilmesi</a:t>
            </a:r>
          </a:p>
          <a:p>
            <a:pPr lvl="1" algn="just"/>
            <a:r>
              <a:rPr lang="en-US" dirty="0"/>
              <a:t>rutinin kodlanması</a:t>
            </a:r>
          </a:p>
          <a:p>
            <a:pPr lvl="1" algn="just"/>
            <a:r>
              <a:rPr lang="en-US" dirty="0"/>
              <a:t>kodu kontrol etmek</a:t>
            </a:r>
          </a:p>
          <a:p>
            <a:pPr algn="just"/>
            <a:r>
              <a:rPr lang="en-US" dirty="0"/>
              <a:t>Uzmanlar rutin oluşturmak için çok sayıda yaklaşım geliştirmiştir ve çok etkili bir yaklaşım da </a:t>
            </a:r>
            <a:r>
              <a:rPr lang="en-US" dirty="0" err="1"/>
              <a:t>Sözde Kod </a:t>
            </a:r>
            <a:r>
              <a:rPr lang="en-US" dirty="0"/>
              <a:t>Programlama Sürecidir</a:t>
            </a:r>
          </a:p>
        </p:txBody>
      </p:sp>
    </p:spTree>
    <p:extLst>
      <p:ext uri="{BB962C8B-B14F-4D97-AF65-F5344CB8AC3E}">
        <p14:creationId xmlns:p14="http://schemas.microsoft.com/office/powerpoint/2010/main" val="3248858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7902</TotalTime>
  <Words>1613</Words>
  <Application>Microsoft Office PowerPoint</Application>
  <PresentationFormat>Ekran Gösterisi (4:3)</PresentationFormat>
  <Paragraphs>124</Paragraphs>
  <Slides>24</Slides>
  <Notes>4</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24</vt:i4>
      </vt:variant>
    </vt:vector>
  </HeadingPairs>
  <TitlesOfParts>
    <vt:vector size="27" baseType="lpstr">
      <vt:lpstr>Arial</vt:lpstr>
      <vt:lpstr>Calibri</vt:lpstr>
      <vt:lpstr>Office Theme</vt:lpstr>
      <vt:lpstr> Sözde Kod (Pseudocode) Programlama Süreci (PPP)</vt:lpstr>
      <vt:lpstr>İçindekiler</vt:lpstr>
      <vt:lpstr>Giriş</vt:lpstr>
      <vt:lpstr>İnşaat Aşamalarının Özeti  Sınıflar ve Rutinler</vt:lpstr>
      <vt:lpstr>İnşaat Aşamalarının Özeti  Sınıflar ve Rutinler</vt:lpstr>
      <vt:lpstr>İnşaat Aşamalarının Özeti  Sınıflar ve Rutinler</vt:lpstr>
      <vt:lpstr>İnşaat Aşamalarının Özeti  Sınıflar ve Rutinler</vt:lpstr>
      <vt:lpstr>İnşaat Aşamalarının Özeti  Sınıflar ve Rutinler</vt:lpstr>
      <vt:lpstr>İnşaat Aşamalarının Özeti  Sınıflar ve Rutinler</vt:lpstr>
      <vt:lpstr>İnşaat Aşamalarının Özeti  Sınıflar ve Rutinler</vt:lpstr>
      <vt:lpstr>Profesyoneller için Sözde Kod</vt:lpstr>
      <vt:lpstr>Profesyoneller için Sözde Kod</vt:lpstr>
      <vt:lpstr>Profesyoneller için Sözde Kod</vt:lpstr>
      <vt:lpstr>Kötü Sözde Kod Örneği</vt:lpstr>
      <vt:lpstr>Aynı işlem için çok geliştirilmiş bir sözde kodda bir tasarım şöyledir:</vt:lpstr>
      <vt:lpstr>Profesyoneller için Sözde Kod</vt:lpstr>
      <vt:lpstr>PowerPoint Sunusu</vt:lpstr>
      <vt:lpstr>Rutinlerin Oluşturulması  PPP Kullanarak</vt:lpstr>
      <vt:lpstr>Rutinlerin Oluşturulması  PPP Kullanarak</vt:lpstr>
      <vt:lpstr>Rutinlerin Oluşturulması  PPP Kullanarak</vt:lpstr>
      <vt:lpstr>Bir Rutin İçin Başlık Yorumu Örneği</vt:lpstr>
      <vt:lpstr>Rutin İçin Sözde Kod Örneği</vt:lpstr>
      <vt:lpstr>PowerPoint Sunusu</vt:lpstr>
      <vt:lpstr>Okumalar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Construction</dc:title>
  <dc:creator>hp</dc:creator>
  <cp:keywords>, docId:71498E416116E65828302C984E87053D</cp:keywords>
  <cp:lastModifiedBy>Mehmet TANKÜL</cp:lastModifiedBy>
  <cp:revision>108</cp:revision>
  <dcterms:created xsi:type="dcterms:W3CDTF">2006-08-16T00:00:00Z</dcterms:created>
  <dcterms:modified xsi:type="dcterms:W3CDTF">2024-11-09T15:22:51Z</dcterms:modified>
</cp:coreProperties>
</file>