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05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67" autoAdjust="0"/>
  </p:normalViewPr>
  <p:slideViewPr>
    <p:cSldViewPr>
      <p:cViewPr varScale="1">
        <p:scale>
          <a:sx n="59" d="100"/>
          <a:sy n="59" d="100"/>
        </p:scale>
        <p:origin x="20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BDA5-E8A0-45B3-90A9-0D875203E6E9}" type="datetimeFigureOut">
              <a:rPr lang="tr-TR" smtClean="0"/>
              <a:t>25.11.2024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4E9B-5330-4D6A-B462-4296751FF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38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Kodda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 </a:t>
            </a:r>
            <a:r>
              <a:rPr lang="en-US" dirty="0" err="1"/>
              <a:t>belgelemek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/>
              <a:t>doğrulamaları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4E9B-5330-4D6A-B462-4296751FF74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0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4E9B-5330-4D6A-B462-4296751FF74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5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İhmal edilmemesi gereken hatalar için istisnalar kullanın:</a:t>
            </a:r>
            <a:r>
              <a:rPr lang="tr-TR" dirty="0"/>
              <a:t> İstisnalar, programın diğer bölümlerine göz ardı edilmemesi gereken ciddi hataları bildirmek için </a:t>
            </a:r>
            <a:r>
              <a:rPr lang="tr-TR" dirty="0" err="1"/>
              <a:t>kullanılmalıdır.</a:t>
            </a:r>
            <a:r>
              <a:rPr lang="tr-TR" b="1" dirty="0" err="1"/>
              <a:t>Gerçekten</a:t>
            </a:r>
            <a:r>
              <a:rPr lang="tr-TR" b="1" dirty="0"/>
              <a:t> olağanüstü durumlar için istisna fırlatın:</a:t>
            </a:r>
            <a:r>
              <a:rPr lang="tr-TR" dirty="0"/>
              <a:t> Normal bir hatayı istisna gibi ele almayın; yalnızca gerçekten beklenmeyen durumlar için </a:t>
            </a:r>
            <a:r>
              <a:rPr lang="tr-TR" dirty="0" err="1"/>
              <a:t>kullanın.</a:t>
            </a:r>
            <a:r>
              <a:rPr lang="tr-TR" b="1" dirty="0" err="1"/>
              <a:t>Sorumluluğu</a:t>
            </a:r>
            <a:r>
              <a:rPr lang="tr-TR" b="1" dirty="0"/>
              <a:t> başkalarına devretmek için istisna kullanmayın:</a:t>
            </a:r>
            <a:r>
              <a:rPr lang="tr-TR" dirty="0"/>
              <a:t> İstisnalar, hatanın bağlamını anlamaya çalışan kodlara yük olmamalıdır.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4E9B-5330-4D6A-B462-4296751FF74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17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İstisna mesajlarına yeterli bilgi ekleyin:</a:t>
            </a:r>
            <a:r>
              <a:rPr lang="tr-TR" dirty="0"/>
              <a:t> İstisnanın neden oluştuğunu açıklayan detaylı bilgiyi sağlayın.</a:t>
            </a:r>
          </a:p>
          <a:p>
            <a:r>
              <a:rPr lang="tr-TR" b="1" dirty="0"/>
              <a:t>Kütüphane kodunuzun fırlattığı istisnaları öğrenin:</a:t>
            </a:r>
            <a:r>
              <a:rPr lang="tr-TR" dirty="0"/>
              <a:t> Kullanılan kütüphanelerin hangi durumlarda istisna fırlattığını bilin ve buna göre kodunuzu tasarlayın.</a:t>
            </a:r>
          </a:p>
          <a:p>
            <a:r>
              <a:rPr lang="tr-TR" b="1" dirty="0"/>
              <a:t>Merkezi bir istisna raporlama sistemi oluşturmayı düşünün:</a:t>
            </a:r>
            <a:r>
              <a:rPr lang="tr-TR" dirty="0"/>
              <a:t> Proje genelinde istisnaların yönetimini standart hale getirin.</a:t>
            </a:r>
          </a:p>
          <a:p>
            <a:r>
              <a:rPr lang="tr-TR" b="1" dirty="0"/>
              <a:t>İstisnalara alternatifleri değerlendirin:</a:t>
            </a:r>
            <a:r>
              <a:rPr lang="tr-TR" dirty="0"/>
              <a:t> Her zaman istisnalar en iyi çözüm değildir; diğer hata yönetimi yöntemlerini göz önünde bulundurun.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4E9B-5330-4D6A-B462-4296751FF74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42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429000"/>
          </a:xfrm>
        </p:spPr>
        <p:txBody>
          <a:bodyPr>
            <a:noAutofit/>
          </a:bodyPr>
          <a:lstStyle/>
          <a:p>
            <a:r>
              <a:rPr lang="tr-TR" sz="6600" b="1" u="sng" dirty="0"/>
              <a:t>Savunmacı</a:t>
            </a:r>
            <a:r>
              <a:rPr lang="en-US" sz="6600" b="1" u="sng" dirty="0"/>
              <a:t> </a:t>
            </a:r>
            <a:r>
              <a:rPr lang="en-US" sz="6600" b="1" u="sng" dirty="0" err="1"/>
              <a:t>Programlama</a:t>
            </a:r>
            <a:br>
              <a:rPr lang="tr-TR" sz="6600" b="1" u="sng" dirty="0"/>
            </a:br>
            <a:endParaRPr 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33933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Doğrulamalar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i="1" dirty="0"/>
              <a:t>Doğrulama Kodunun Yapısı</a:t>
            </a:r>
          </a:p>
          <a:p>
            <a:pPr algn="just"/>
            <a:r>
              <a:rPr lang="tr-TR" dirty="0"/>
              <a:t>Bir doğrulama genellikle iki argüman içerir:</a:t>
            </a:r>
          </a:p>
          <a:p>
            <a:pPr lvl="1" algn="just"/>
            <a:r>
              <a:rPr lang="tr-TR" dirty="0"/>
              <a:t>Doğru olması beklenen bir mantıksal ifade (örneğin, bir parametrenin belirli bir aralıkta olup olmadığı).</a:t>
            </a:r>
          </a:p>
          <a:p>
            <a:pPr lvl="1" algn="just"/>
            <a:r>
              <a:rPr lang="tr-TR" dirty="0"/>
              <a:t>Bu ifade yanlış olduğunda görüntülenecek bir mesaj.</a:t>
            </a:r>
          </a:p>
        </p:txBody>
      </p:sp>
    </p:spTree>
    <p:extLst>
      <p:ext uri="{BB962C8B-B14F-4D97-AF65-F5344CB8AC3E}">
        <p14:creationId xmlns:p14="http://schemas.microsoft.com/office/powerpoint/2010/main" val="103959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Doğrulamalar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paydanın</a:t>
            </a:r>
            <a:r>
              <a:rPr lang="en-US" dirty="0"/>
              <a:t> </a:t>
            </a:r>
            <a:r>
              <a:rPr lang="en-US" dirty="0" err="1"/>
              <a:t>sıfırdan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bekleniyorsa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tr-TR" dirty="0"/>
              <a:t>doğrulaması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görünür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Bu </a:t>
            </a:r>
            <a:r>
              <a:rPr lang="tr-TR" dirty="0"/>
              <a:t>doğrulama</a:t>
            </a:r>
            <a:r>
              <a:rPr lang="en-US" dirty="0"/>
              <a:t>, </a:t>
            </a:r>
            <a:r>
              <a:rPr lang="en-US" dirty="0" err="1"/>
              <a:t>paydanın</a:t>
            </a:r>
            <a:r>
              <a:rPr lang="en-US" dirty="0"/>
              <a:t> </a:t>
            </a:r>
            <a:r>
              <a:rPr lang="en-US" i="1" dirty="0"/>
              <a:t>0</a:t>
            </a:r>
            <a:r>
              <a:rPr lang="en-US" dirty="0"/>
              <a:t>'a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iddia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İlk </a:t>
            </a:r>
            <a:r>
              <a:rPr lang="en-US" dirty="0" err="1"/>
              <a:t>argüman</a:t>
            </a:r>
            <a:r>
              <a:rPr lang="en-US" dirty="0"/>
              <a:t>: </a:t>
            </a:r>
            <a:r>
              <a:rPr lang="en-US" i="1" dirty="0"/>
              <a:t>denominator != 0</a:t>
            </a:r>
            <a:r>
              <a:rPr lang="en-US" dirty="0"/>
              <a:t>,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ifadedir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argüman</a:t>
            </a:r>
            <a:r>
              <a:rPr lang="en-US" dirty="0"/>
              <a:t>: </a:t>
            </a:r>
            <a:r>
              <a:rPr lang="en-US" dirty="0" err="1"/>
              <a:t>Eğer</a:t>
            </a:r>
            <a:r>
              <a:rPr lang="en-US" dirty="0"/>
              <a:t> ilk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yanlışsa</a:t>
            </a:r>
            <a:r>
              <a:rPr lang="en-US" dirty="0"/>
              <a:t> </a:t>
            </a:r>
            <a:r>
              <a:rPr lang="en-US" dirty="0" err="1"/>
              <a:t>görüntülenecek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mesajıdır</a:t>
            </a:r>
            <a:r>
              <a:rPr lang="en-US" dirty="0"/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FAAC5F1-1025-4EAF-877D-2B234CF9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2505908"/>
            <a:ext cx="6934200" cy="7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Doğrulamalar</a:t>
            </a:r>
            <a:r>
              <a:rPr lang="tr-TR" b="1" dirty="0"/>
              <a:t>ın Kullanımı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Doğrulamalar aşağıdaki varsayımları belgelemek ve kontrol etmek için kullanılabilir:</a:t>
            </a:r>
          </a:p>
          <a:p>
            <a:pPr lvl="1" algn="just"/>
            <a:r>
              <a:rPr lang="tr-TR" dirty="0"/>
              <a:t>Bir giriş parametresinin değerinin beklenen aralıkta olup olmadığı.</a:t>
            </a:r>
          </a:p>
          <a:p>
            <a:pPr lvl="1" algn="just"/>
            <a:r>
              <a:rPr lang="tr-TR" dirty="0"/>
              <a:t>Bir dosya veya akışın bir rutin çalışmaya başlamadan önce açık (ya da kapalı) olup olmadığı.</a:t>
            </a:r>
          </a:p>
          <a:p>
            <a:pPr lvl="1" algn="just"/>
            <a:r>
              <a:rPr lang="tr-TR" dirty="0"/>
              <a:t>Dosya veya akışın, rutin çalışmaya başlamadan önce başlangıçta (ya da sonunda) olup olmadığı.</a:t>
            </a:r>
          </a:p>
          <a:p>
            <a:pPr lvl="1" algn="just"/>
            <a:r>
              <a:rPr lang="tr-TR" dirty="0"/>
              <a:t>Giriş-çıkış işlemlerinin yalnızca okuma, yalnızca yazma ya da her iki işlem için uygun olup olmadığı.</a:t>
            </a:r>
          </a:p>
          <a:p>
            <a:pPr lvl="1" algn="just"/>
            <a:r>
              <a:rPr lang="tr-TR" dirty="0"/>
              <a:t>Yalnızca giriş amaçlı kullanılan bir değişkenin rutin tarafından değiştirilmemesi.</a:t>
            </a:r>
          </a:p>
          <a:p>
            <a:pPr lvl="1" algn="just"/>
            <a:r>
              <a:rPr lang="tr-TR" dirty="0"/>
              <a:t>Bir işaretçinin </a:t>
            </a:r>
            <a:r>
              <a:rPr lang="tr-TR" dirty="0" err="1"/>
              <a:t>null</a:t>
            </a:r>
            <a:r>
              <a:rPr lang="tr-TR" dirty="0"/>
              <a:t> olmaması.</a:t>
            </a:r>
          </a:p>
        </p:txBody>
      </p:sp>
    </p:spTree>
    <p:extLst>
      <p:ext uri="{BB962C8B-B14F-4D97-AF65-F5344CB8AC3E}">
        <p14:creationId xmlns:p14="http://schemas.microsoft.com/office/powerpoint/2010/main" val="422394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96025E-E278-4A79-A2FF-E924B1FB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Kendi Doğrulama Mekanizmanızı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13F5DA-04C0-4E44-876E-BA69CB55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C++, Java ve Microsoft Visual Basic de dahil olmak üzere birçok dilin yerleşik doğrulama desteği vardır. </a:t>
            </a:r>
          </a:p>
          <a:p>
            <a:r>
              <a:rPr lang="tr-TR" dirty="0"/>
              <a:t>Diliniz doğrudan </a:t>
            </a:r>
            <a:r>
              <a:rPr lang="tr-TR" dirty="0" err="1"/>
              <a:t>assertion</a:t>
            </a:r>
            <a:r>
              <a:rPr lang="tr-TR" dirty="0"/>
              <a:t> rutinlerini desteklemiyorsa, bunları yazmak kolaydır. </a:t>
            </a:r>
          </a:p>
          <a:p>
            <a:r>
              <a:rPr lang="tr-TR" dirty="0"/>
              <a:t>Standart C++ </a:t>
            </a:r>
            <a:r>
              <a:rPr lang="tr-TR" dirty="0" err="1"/>
              <a:t>assert</a:t>
            </a:r>
            <a:r>
              <a:rPr lang="tr-TR" dirty="0"/>
              <a:t> makrosu metin mesajları sağlamaz. İşte bir C++ makrosu olarak uygulanan geliştirilmiş bir ASSERT örneği: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	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672D32-B211-4714-98CA-5BFDD068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62245"/>
            <a:ext cx="690658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Doğrulama</a:t>
            </a:r>
            <a:r>
              <a:rPr lang="en-US" b="1" dirty="0"/>
              <a:t> </a:t>
            </a:r>
            <a:r>
              <a:rPr lang="en-US" b="1" dirty="0" err="1"/>
              <a:t>Rehberi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K</a:t>
            </a:r>
            <a:r>
              <a:rPr lang="en-US" dirty="0" err="1"/>
              <a:t>ullanıcıların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mesajlarını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kodunda</a:t>
            </a:r>
            <a:r>
              <a:rPr lang="en-US" dirty="0"/>
              <a:t> </a:t>
            </a:r>
            <a:r>
              <a:rPr lang="en-US" dirty="0" err="1"/>
              <a:t>görmesini</a:t>
            </a:r>
            <a:r>
              <a:rPr lang="en-US" dirty="0"/>
              <a:t> </a:t>
            </a:r>
            <a:r>
              <a:rPr lang="en-US" dirty="0" err="1"/>
              <a:t>istemezsiniz</a:t>
            </a:r>
            <a:r>
              <a:rPr lang="en-US" dirty="0"/>
              <a:t>; </a:t>
            </a:r>
            <a:r>
              <a:rPr lang="en-US" dirty="0" err="1"/>
              <a:t>doğrulamalar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Doğrulamalar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koddan</a:t>
            </a:r>
            <a:r>
              <a:rPr lang="en-US" dirty="0"/>
              <a:t> </a:t>
            </a:r>
            <a:r>
              <a:rPr lang="en-US" dirty="0" err="1"/>
              <a:t>çıkarılır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doğrulamalar</a:t>
            </a:r>
            <a:r>
              <a:rPr lang="en-US" dirty="0"/>
              <a:t>, </a:t>
            </a:r>
            <a:r>
              <a:rPr lang="en-US" dirty="0" err="1"/>
              <a:t>çelişkili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, </a:t>
            </a:r>
            <a:r>
              <a:rPr lang="en-US" dirty="0" err="1"/>
              <a:t>beklenmeyen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doğrulamalar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etkilememesi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Doğrulama</a:t>
            </a:r>
            <a:r>
              <a:rPr lang="en-US" b="1" dirty="0"/>
              <a:t> </a:t>
            </a:r>
            <a:r>
              <a:rPr lang="en-US" b="1" dirty="0" err="1"/>
              <a:t>Kullanımı</a:t>
            </a:r>
            <a:r>
              <a:rPr lang="en-US" b="1" dirty="0"/>
              <a:t> </a:t>
            </a:r>
            <a:r>
              <a:rPr lang="en-US" b="1" dirty="0" err="1"/>
              <a:t>İçin</a:t>
            </a:r>
            <a:r>
              <a:rPr lang="en-US" b="1" dirty="0"/>
              <a:t> </a:t>
            </a:r>
            <a:r>
              <a:rPr lang="en-US" b="1" dirty="0" err="1"/>
              <a:t>Öneriler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;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gerçekleşmemesi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Doğrulamalara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eklemekten</a:t>
            </a:r>
            <a:r>
              <a:rPr lang="en-US" dirty="0"/>
              <a:t> </a:t>
            </a:r>
            <a:r>
              <a:rPr lang="en-US" dirty="0" err="1"/>
              <a:t>kaçının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belgelemede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doğrulamada</a:t>
            </a:r>
            <a:r>
              <a:rPr lang="en-US" dirty="0"/>
              <a:t> </a:t>
            </a:r>
            <a:r>
              <a:rPr lang="en-US" dirty="0" err="1"/>
              <a:t>doğrulamaları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sağlam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doğrulayın</a:t>
            </a:r>
            <a:r>
              <a:rPr lang="en-US" dirty="0"/>
              <a:t>,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de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yönetin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2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Hata</a:t>
            </a:r>
            <a:r>
              <a:rPr lang="en-US" b="1" u="sng" dirty="0"/>
              <a:t> </a:t>
            </a:r>
            <a:r>
              <a:rPr lang="en-US" b="1" u="sng" dirty="0" err="1"/>
              <a:t>Yönetim</a:t>
            </a:r>
            <a:r>
              <a:rPr lang="en-US" b="1" u="sng" dirty="0"/>
              <a:t> </a:t>
            </a:r>
            <a:r>
              <a:rPr lang="en-US" b="1" u="sng" dirty="0" err="1"/>
              <a:t>Teknikleri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Doğrulamalar kodda asla meydana gelmemesi gereken hatalar için kullanılır. </a:t>
            </a:r>
          </a:p>
          <a:p>
            <a:r>
              <a:rPr lang="tr-TR" dirty="0"/>
              <a:t>Peki, meydana gelmesi beklenen hatalarla nasıl başa çıkılır? </a:t>
            </a:r>
          </a:p>
          <a:p>
            <a:r>
              <a:rPr lang="tr-TR" dirty="0"/>
              <a:t>Duruma bağlı olarak şu yaklaşımlardan biri kullanılabilir:</a:t>
            </a:r>
            <a:r>
              <a:rPr lang="en-US" dirty="0"/>
              <a:t>(</a:t>
            </a:r>
            <a:r>
              <a:rPr lang="tr-TR" dirty="0"/>
              <a:t>Sayfa</a:t>
            </a:r>
            <a:r>
              <a:rPr lang="en-US" dirty="0"/>
              <a:t> 194, 195, 196)</a:t>
            </a:r>
          </a:p>
          <a:p>
            <a:pPr lvl="1" algn="just"/>
            <a:r>
              <a:rPr lang="en-US" dirty="0" err="1"/>
              <a:t>Nötr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döndürün</a:t>
            </a:r>
            <a:endParaRPr lang="tr-TR" dirty="0"/>
          </a:p>
          <a:p>
            <a:pPr lvl="1" algn="just"/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koyun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Hata</a:t>
            </a:r>
            <a:r>
              <a:rPr lang="en-US" b="1" u="sng" dirty="0"/>
              <a:t> </a:t>
            </a:r>
            <a:r>
              <a:rPr lang="en-US" b="1" u="sng" dirty="0" err="1"/>
              <a:t>Yönetim</a:t>
            </a:r>
            <a:r>
              <a:rPr lang="en-US" b="1" u="sng" dirty="0"/>
              <a:t> </a:t>
            </a:r>
            <a:r>
              <a:rPr lang="en-US" b="1" u="sng" dirty="0" err="1"/>
              <a:t>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seferki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döndürün</a:t>
            </a:r>
            <a:endParaRPr lang="tr-TR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koyun</a:t>
            </a:r>
            <a:endParaRPr lang="tr-TR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mesajını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kaydedin</a:t>
            </a:r>
            <a:endParaRPr lang="tr-TR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döndürün</a:t>
            </a:r>
            <a:endParaRPr lang="tr-TR" dirty="0"/>
          </a:p>
          <a:p>
            <a:pPr lvl="1"/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</a:t>
            </a:r>
            <a:r>
              <a:rPr lang="en-US" dirty="0" err="1"/>
              <a:t>çağırın</a:t>
            </a:r>
            <a:endParaRPr lang="tr-TR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görüntüleyin</a:t>
            </a:r>
            <a:endParaRPr lang="tr-TR" dirty="0"/>
          </a:p>
          <a:p>
            <a:pPr lvl="1"/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kapatın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tepkilerin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kombinasyonunu</a:t>
            </a:r>
            <a:r>
              <a:rPr lang="tr-TR" dirty="0"/>
              <a:t> da</a:t>
            </a:r>
            <a:r>
              <a:rPr lang="en-US" dirty="0"/>
              <a:t> </a:t>
            </a:r>
            <a:r>
              <a:rPr lang="en-US" dirty="0" err="1"/>
              <a:t>kullan</a:t>
            </a:r>
            <a:r>
              <a:rPr lang="tr-TR" dirty="0" err="1"/>
              <a:t>abilirsiniz</a:t>
            </a:r>
            <a:r>
              <a:rPr lang="en-US" dirty="0"/>
              <a:t>.</a:t>
            </a:r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İstisnalar</a:t>
            </a:r>
            <a:r>
              <a:rPr lang="en-US" b="1" u="sng" dirty="0"/>
              <a:t>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İstisnalar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olayları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çağıran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iletebildiği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Bir </a:t>
            </a:r>
            <a:r>
              <a:rPr lang="en-US" dirty="0" err="1"/>
              <a:t>rutindeki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alacağını</a:t>
            </a:r>
            <a:r>
              <a:rPr lang="en-US" dirty="0"/>
              <a:t> </a:t>
            </a:r>
            <a:r>
              <a:rPr lang="en-US" dirty="0" err="1"/>
              <a:t>bilmediği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durumla</a:t>
            </a:r>
            <a:r>
              <a:rPr lang="en-US" dirty="0"/>
              <a:t> </a:t>
            </a:r>
            <a:r>
              <a:rPr lang="en-US" dirty="0" err="1"/>
              <a:t>karşılaşırsa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tr-TR" dirty="0" err="1"/>
              <a:t>fırlatı</a:t>
            </a:r>
            <a:r>
              <a:rPr lang="en-US" dirty="0"/>
              <a:t>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E</a:t>
            </a:r>
            <a:r>
              <a:rPr lang="en-US" dirty="0" err="1"/>
              <a:t>sasen</a:t>
            </a:r>
            <a:r>
              <a:rPr lang="en-US" dirty="0"/>
              <a:t> </a:t>
            </a:r>
            <a:r>
              <a:rPr lang="en-US" dirty="0" err="1"/>
              <a:t>ellerini</a:t>
            </a:r>
            <a:r>
              <a:rPr lang="en-US" dirty="0"/>
              <a:t> </a:t>
            </a:r>
            <a:r>
              <a:rPr lang="en-US" dirty="0" err="1"/>
              <a:t>havaya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bağırır</a:t>
            </a:r>
            <a:r>
              <a:rPr lang="en-US" dirty="0"/>
              <a:t>, "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ne </a:t>
            </a:r>
            <a:r>
              <a:rPr lang="en-US" dirty="0" err="1"/>
              <a:t>yapacağımı</a:t>
            </a:r>
            <a:r>
              <a:rPr lang="en-US" dirty="0"/>
              <a:t> </a:t>
            </a:r>
            <a:r>
              <a:rPr lang="en-US" dirty="0" err="1"/>
              <a:t>bilmiyorum</a:t>
            </a:r>
            <a:r>
              <a:rPr lang="en-US" dirty="0"/>
              <a:t> - </a:t>
            </a:r>
            <a:r>
              <a:rPr lang="en-US" dirty="0" err="1"/>
              <a:t>umarım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tr-TR" dirty="0"/>
              <a:t>ne yapacağını </a:t>
            </a:r>
            <a:r>
              <a:rPr lang="en-US" dirty="0"/>
              <a:t> </a:t>
            </a:r>
            <a:r>
              <a:rPr lang="en-US" dirty="0" err="1"/>
              <a:t>biliyordur</a:t>
            </a:r>
            <a:r>
              <a:rPr lang="en-US" dirty="0"/>
              <a:t>!".</a:t>
            </a:r>
            <a:endParaRPr lang="tr-TR" dirty="0"/>
          </a:p>
          <a:p>
            <a:pPr algn="just"/>
            <a:r>
              <a:rPr lang="en-US" dirty="0"/>
              <a:t>Bir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bağlamı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yorumlama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konuda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şeyler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yeteneğe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bölümlerine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56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İstisnalarla Çalışmak için Öneriler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İhmal</a:t>
            </a:r>
            <a:r>
              <a:rPr lang="en-US" dirty="0"/>
              <a:t> </a:t>
            </a:r>
            <a:r>
              <a:rPr lang="en-US" dirty="0" err="1"/>
              <a:t>edilmemesi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istisnalar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tr-TR" dirty="0"/>
              <a:t>.</a:t>
            </a:r>
          </a:p>
          <a:p>
            <a:pPr algn="just"/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olağanüstü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fırlatın</a:t>
            </a:r>
            <a:r>
              <a:rPr lang="tr-TR" dirty="0"/>
              <a:t>.</a:t>
            </a:r>
          </a:p>
          <a:p>
            <a:pPr algn="just"/>
            <a:r>
              <a:rPr lang="en-US" dirty="0" err="1"/>
              <a:t>Sorumluluğu</a:t>
            </a:r>
            <a:r>
              <a:rPr lang="en-US" dirty="0"/>
              <a:t> </a:t>
            </a:r>
            <a:r>
              <a:rPr lang="en-US" dirty="0" err="1"/>
              <a:t>başkalarına</a:t>
            </a:r>
            <a:r>
              <a:rPr lang="en-US" dirty="0"/>
              <a:t> </a:t>
            </a:r>
            <a:r>
              <a:rPr lang="en-US" dirty="0" err="1"/>
              <a:t>devretmek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kullanmayın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İçindekiler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Giriş</a:t>
            </a:r>
            <a:endParaRPr lang="tr-TR" dirty="0"/>
          </a:p>
          <a:p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Girdilere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Koruma</a:t>
            </a:r>
            <a:endParaRPr lang="tr-TR" dirty="0"/>
          </a:p>
          <a:p>
            <a:r>
              <a:rPr lang="en-US" dirty="0" err="1"/>
              <a:t>Doğrulamalar</a:t>
            </a:r>
            <a:endParaRPr lang="tr-TR" dirty="0"/>
          </a:p>
          <a:p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Teknikleri</a:t>
            </a:r>
            <a:r>
              <a:rPr lang="tr-TR" dirty="0"/>
              <a:t> </a:t>
            </a:r>
          </a:p>
          <a:p>
            <a:r>
              <a:rPr lang="en-US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Exceptions</a:t>
            </a:r>
            <a:r>
              <a:rPr lang="tr-TR" dirty="0"/>
              <a:t>)</a:t>
            </a:r>
          </a:p>
          <a:p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Zararı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Bariyerlerle</a:t>
            </a:r>
            <a:r>
              <a:rPr lang="en-US" dirty="0"/>
              <a:t> </a:t>
            </a:r>
            <a:r>
              <a:rPr lang="en-US" dirty="0" err="1"/>
              <a:t>Güçlendirin</a:t>
            </a:r>
            <a:endParaRPr lang="tr-TR" dirty="0"/>
          </a:p>
          <a:p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Kodunda</a:t>
            </a:r>
            <a:r>
              <a:rPr lang="en-US" dirty="0"/>
              <a:t> Ne Kadar </a:t>
            </a:r>
            <a:r>
              <a:rPr lang="en-US" dirty="0" err="1"/>
              <a:t>Defansif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Bırakılacağına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Verme</a:t>
            </a:r>
            <a:endParaRPr lang="tr-TR" dirty="0"/>
          </a:p>
          <a:p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Noktalar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3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İstisnalarla Çalışmak için Öneriler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İstisna</a:t>
            </a:r>
            <a:r>
              <a:rPr lang="en-US" dirty="0"/>
              <a:t> </a:t>
            </a:r>
            <a:r>
              <a:rPr lang="en-US" dirty="0" err="1"/>
              <a:t>mesajlarına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ekleyin</a:t>
            </a:r>
            <a:r>
              <a:rPr lang="tr-TR" dirty="0"/>
              <a:t>.</a:t>
            </a:r>
            <a:endParaRPr lang="en-US" dirty="0"/>
          </a:p>
          <a:p>
            <a:pPr algn="just"/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kodunuzun</a:t>
            </a:r>
            <a:r>
              <a:rPr lang="en-US" dirty="0"/>
              <a:t> </a:t>
            </a:r>
            <a:r>
              <a:rPr lang="en-US" dirty="0" err="1"/>
              <a:t>fırlattığı</a:t>
            </a:r>
            <a:r>
              <a:rPr lang="en-US" dirty="0"/>
              <a:t> </a:t>
            </a:r>
            <a:r>
              <a:rPr lang="en-US" dirty="0" err="1"/>
              <a:t>istisnaları</a:t>
            </a:r>
            <a:r>
              <a:rPr lang="en-US" dirty="0"/>
              <a:t> </a:t>
            </a:r>
            <a:r>
              <a:rPr lang="en-US" dirty="0" err="1"/>
              <a:t>öğrenin</a:t>
            </a:r>
            <a:r>
              <a:rPr lang="tr-TR" dirty="0"/>
              <a:t>.</a:t>
            </a:r>
            <a:endParaRPr lang="en-US" dirty="0"/>
          </a:p>
          <a:p>
            <a:pPr algn="just"/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oluşturmayı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tr-TR" dirty="0"/>
              <a:t>.</a:t>
            </a:r>
          </a:p>
          <a:p>
            <a:pPr algn="just"/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istisnaların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hale </a:t>
            </a:r>
            <a:r>
              <a:rPr lang="en-US" dirty="0" err="1"/>
              <a:t>getirin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İstisnalara</a:t>
            </a:r>
            <a:r>
              <a:rPr lang="en-US" dirty="0"/>
              <a:t> </a:t>
            </a:r>
            <a:r>
              <a:rPr lang="en-US" dirty="0" err="1"/>
              <a:t>alternatifleri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tr-TR" dirty="0"/>
              <a:t>.</a:t>
            </a:r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6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 err="1"/>
              <a:t>Hataların</a:t>
            </a:r>
            <a:r>
              <a:rPr lang="en-US" sz="3600" b="1" u="sng" dirty="0"/>
              <a:t> </a:t>
            </a:r>
            <a:r>
              <a:rPr lang="en-US" sz="3600" b="1" u="sng" dirty="0" err="1"/>
              <a:t>Neden</a:t>
            </a:r>
            <a:r>
              <a:rPr lang="en-US" sz="3600" b="1" u="sng" dirty="0"/>
              <a:t> </a:t>
            </a:r>
            <a:r>
              <a:rPr lang="en-US" sz="3600" b="1" u="sng" dirty="0" err="1"/>
              <a:t>Olduğu</a:t>
            </a:r>
            <a:r>
              <a:rPr lang="en-US" sz="3600" b="1" u="sng" dirty="0"/>
              <a:t> </a:t>
            </a:r>
            <a:r>
              <a:rPr lang="en-US" sz="3600" b="1" u="sng" dirty="0" err="1"/>
              <a:t>Zararı</a:t>
            </a:r>
            <a:r>
              <a:rPr lang="en-US" sz="3600" b="1" u="sng" dirty="0"/>
              <a:t> </a:t>
            </a:r>
            <a:r>
              <a:rPr lang="en-US" sz="3600" b="1" u="sng" dirty="0" err="1"/>
              <a:t>Sınırlamak</a:t>
            </a:r>
            <a:r>
              <a:rPr lang="en-US" sz="3600" b="1" u="sng" dirty="0"/>
              <a:t> </a:t>
            </a:r>
            <a:r>
              <a:rPr lang="en-US" sz="3600" b="1" u="sng" dirty="0" err="1"/>
              <a:t>için</a:t>
            </a:r>
            <a:r>
              <a:rPr lang="en-US" sz="3600" b="1" u="sng" dirty="0"/>
              <a:t> </a:t>
            </a:r>
            <a:r>
              <a:rPr lang="en-US" sz="3600" b="1" u="sng" dirty="0" err="1"/>
              <a:t>Programınızı</a:t>
            </a:r>
            <a:r>
              <a:rPr lang="en-US" sz="3600" b="1" u="sng" dirty="0"/>
              <a:t> </a:t>
            </a:r>
            <a:r>
              <a:rPr lang="en-US" sz="3600" b="1" u="sng" dirty="0" err="1"/>
              <a:t>Bariyerlerle</a:t>
            </a:r>
            <a:r>
              <a:rPr lang="en-US" sz="3600" b="1" u="sng" dirty="0"/>
              <a:t> </a:t>
            </a:r>
            <a:r>
              <a:rPr lang="en-US" sz="3600" b="1" u="sng" dirty="0" err="1"/>
              <a:t>Güçlendirin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Bariyerler, hataların neden olduğu zararları sınırlamak için kullanılan bir stratejidir. </a:t>
            </a:r>
          </a:p>
          <a:p>
            <a:r>
              <a:rPr lang="tr-TR" dirty="0"/>
              <a:t>Bu, bir binadaki yangın duvarlarına benzer şekilde çalışır. </a:t>
            </a:r>
          </a:p>
          <a:p>
            <a:r>
              <a:rPr lang="tr-TR" dirty="0"/>
              <a:t>Yangın duvarları, yangının binanın bir kısmından diğer kısmına yayılmasını engeller. </a:t>
            </a:r>
          </a:p>
          <a:p>
            <a:r>
              <a:rPr lang="tr-TR" dirty="0"/>
              <a:t>Benzer şekilde, savunmacı programlama amaçları için belirli </a:t>
            </a:r>
            <a:r>
              <a:rPr lang="tr-TR" dirty="0" err="1"/>
              <a:t>arayüzler</a:t>
            </a:r>
            <a:r>
              <a:rPr lang="tr-TR" dirty="0"/>
              <a:t> "güvenli" alanların sınırları olarak belirlenebilir.</a:t>
            </a:r>
          </a:p>
          <a:p>
            <a:r>
              <a:rPr lang="tr-TR" dirty="0"/>
              <a:t>Güvenli alanların sınırlarından geçen verilerin geçerliliğini kontrol edin ve veriler geçersizse mantıklı bir şekilde yanıt verin.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D90FD612-E385-40A5-A232-97D2DADA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57200"/>
            <a:ext cx="7905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Sınıf Düzeyinde Bariyer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yaklaşım, sınıf düzeyinde de uygulanabilir:</a:t>
            </a:r>
          </a:p>
          <a:p>
            <a:pPr algn="just"/>
            <a:r>
              <a:rPr lang="tr-TR" dirty="0"/>
              <a:t>Sınıfın açık (</a:t>
            </a:r>
            <a:r>
              <a:rPr lang="tr-TR" dirty="0" err="1"/>
              <a:t>public</a:t>
            </a:r>
            <a:r>
              <a:rPr lang="tr-TR" dirty="0"/>
              <a:t>) yöntemleri, verilerin güvensiz olduğunu varsayar ve verileri kontrol etmekten ve temizlemekten sorumludur.</a:t>
            </a:r>
            <a:endParaRPr lang="en-US" dirty="0"/>
          </a:p>
          <a:p>
            <a:pPr algn="just"/>
            <a:r>
              <a:rPr lang="tr-TR" dirty="0"/>
              <a:t>Veriler sınıfın açık yöntemleri tarafından kabul edildikten sonra, sınıfın özel (</a:t>
            </a:r>
            <a:r>
              <a:rPr lang="tr-TR" dirty="0" err="1"/>
              <a:t>private</a:t>
            </a:r>
            <a:r>
              <a:rPr lang="tr-TR" dirty="0"/>
              <a:t>) yöntemleri bu verilerin güvenli olduğunu varsayabilir.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4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Bariyerler</a:t>
            </a:r>
            <a:r>
              <a:rPr lang="en-US" b="1" u="sng" dirty="0"/>
              <a:t> </a:t>
            </a:r>
            <a:r>
              <a:rPr lang="en-US" b="1" u="sng" dirty="0" err="1"/>
              <a:t>ile</a:t>
            </a:r>
            <a:r>
              <a:rPr lang="en-US" b="1" u="sng" dirty="0"/>
              <a:t> </a:t>
            </a:r>
            <a:r>
              <a:rPr lang="en-US" b="1" u="sng" dirty="0" err="1"/>
              <a:t>Doğrulamalar</a:t>
            </a:r>
            <a:r>
              <a:rPr lang="en-US" b="1" u="sng" dirty="0"/>
              <a:t> </a:t>
            </a:r>
            <a:r>
              <a:rPr lang="en-US" b="1" u="sng" dirty="0" err="1"/>
              <a:t>Arasındaki</a:t>
            </a:r>
            <a:r>
              <a:rPr lang="en-US" b="1" u="sng" dirty="0"/>
              <a:t> </a:t>
            </a:r>
            <a:r>
              <a:rPr lang="en-US" b="1" u="sng" dirty="0" err="1"/>
              <a:t>İlişki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/>
              <a:t>Bariyerlerin kullanımı, doğrulamalar ile hata yönetimi arasındaki ayrımı netleştirir:</a:t>
            </a:r>
            <a:r>
              <a:rPr lang="en-US" dirty="0"/>
              <a:t> </a:t>
            </a:r>
          </a:p>
          <a:p>
            <a:pPr algn="just"/>
            <a:r>
              <a:rPr lang="tr-TR" dirty="0"/>
              <a:t>Bariyerlerin dışında kalan rutinler, veri hakkında herhangi bir varsayımda bulunamayacağı için </a:t>
            </a:r>
            <a:r>
              <a:rPr lang="tr-TR" i="1" dirty="0"/>
              <a:t>hata yönetimi</a:t>
            </a:r>
            <a:r>
              <a:rPr lang="tr-TR" dirty="0"/>
              <a:t> kullanmalıdır.</a:t>
            </a:r>
            <a:r>
              <a:rPr lang="en-US" dirty="0"/>
              <a:t> </a:t>
            </a:r>
          </a:p>
          <a:p>
            <a:pPr algn="just"/>
            <a:r>
              <a:rPr lang="tr-TR" dirty="0"/>
              <a:t>Bariyerlerin içinde kalan rutinler </a:t>
            </a:r>
            <a:r>
              <a:rPr lang="tr-TR" i="1" dirty="0"/>
              <a:t>doğrulama</a:t>
            </a:r>
            <a:r>
              <a:rPr lang="tr-TR" dirty="0"/>
              <a:t> kullanmalıdır; çünkü bu bölgelere iletilen verilerin bariyerlerden geçmeden önce temizlendiği varsayılır.</a:t>
            </a:r>
            <a:r>
              <a:rPr lang="en-US" dirty="0"/>
              <a:t> </a:t>
            </a:r>
            <a:endParaRPr lang="tr-TR" dirty="0"/>
          </a:p>
          <a:p>
            <a:pPr algn="just"/>
            <a:r>
              <a:rPr lang="tr-TR" dirty="0"/>
              <a:t>Eğer bariyer içindeki bir rutin kötü veriler tespit ederse, bu bir program hatasıdır, veri hatası değil.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 err="1"/>
              <a:t>Üretim</a:t>
            </a:r>
            <a:r>
              <a:rPr lang="en-US" sz="2800" b="1" u="sng" dirty="0"/>
              <a:t> </a:t>
            </a:r>
            <a:r>
              <a:rPr lang="en-US" sz="2800" b="1" u="sng" dirty="0" err="1"/>
              <a:t>Kodunda</a:t>
            </a:r>
            <a:r>
              <a:rPr lang="en-US" sz="2800" b="1" u="sng" dirty="0"/>
              <a:t> Ne Kadar </a:t>
            </a:r>
            <a:r>
              <a:rPr lang="en-US" sz="2800" b="1" u="sng" dirty="0" err="1"/>
              <a:t>Defansif</a:t>
            </a:r>
            <a:r>
              <a:rPr lang="en-US" sz="2800" b="1" u="sng" dirty="0"/>
              <a:t> </a:t>
            </a:r>
            <a:r>
              <a:rPr lang="en-US" sz="2800" b="1" u="sng" dirty="0" err="1"/>
              <a:t>Programlama</a:t>
            </a:r>
            <a:r>
              <a:rPr lang="en-US" sz="2800" b="1" u="sng" dirty="0"/>
              <a:t> </a:t>
            </a:r>
            <a:r>
              <a:rPr lang="en-US" sz="2800" b="1" u="sng" dirty="0" err="1"/>
              <a:t>Bırakılacağına</a:t>
            </a:r>
            <a:r>
              <a:rPr lang="en-US" sz="2800" b="1" u="sng" dirty="0"/>
              <a:t> </a:t>
            </a:r>
            <a:r>
              <a:rPr lang="en-US" sz="2800" b="1" u="sng" dirty="0" err="1"/>
              <a:t>Karar</a:t>
            </a:r>
            <a:r>
              <a:rPr lang="en-US" sz="2800" b="1" u="sng" dirty="0"/>
              <a:t> Verme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Defansif programlamanın paradokslarından biri şudur: </a:t>
            </a:r>
          </a:p>
          <a:p>
            <a:pPr lvl="1" algn="just"/>
            <a:r>
              <a:rPr lang="tr-TR" dirty="0"/>
              <a:t>Geliştirme sırasında hatanın fark edilmesini istersiniz, </a:t>
            </a:r>
          </a:p>
          <a:p>
            <a:pPr lvl="1" algn="just"/>
            <a:r>
              <a:rPr lang="tr-TR" dirty="0"/>
              <a:t>ancak üretimde hatanın mümkün olduğunca fark edilmemesini tercih edersiniz.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8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prstClr val="black"/>
                </a:solidFill>
              </a:rPr>
              <a:t>Determining How Much Defensive Programming to Leave in Production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kodunuzda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savunma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araçlarını</a:t>
            </a:r>
            <a:r>
              <a:rPr lang="en-US" dirty="0"/>
              <a:t> </a:t>
            </a:r>
            <a:r>
              <a:rPr lang="en-US" dirty="0" err="1"/>
              <a:t>bırakacağınıza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hangilerini</a:t>
            </a:r>
            <a:r>
              <a:rPr lang="en-US" dirty="0"/>
              <a:t> </a:t>
            </a:r>
            <a:r>
              <a:rPr lang="en-US" dirty="0" err="1"/>
              <a:t>çıkarmayacağınıza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yönergeler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</a:t>
            </a:r>
            <a:endParaRPr lang="tr-TR" dirty="0"/>
          </a:p>
          <a:p>
            <a:pPr lvl="1" algn="just"/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kodunda</a:t>
            </a:r>
            <a:r>
              <a:rPr lang="en-US" dirty="0"/>
              <a:t> </a:t>
            </a:r>
            <a:r>
              <a:rPr lang="en-US" dirty="0" err="1"/>
              <a:t>bırakın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Önemsiz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Sert</a:t>
            </a:r>
            <a:r>
              <a:rPr lang="en-US" dirty="0"/>
              <a:t> </a:t>
            </a:r>
            <a:r>
              <a:rPr lang="en-US" dirty="0" err="1"/>
              <a:t>çöküşlere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zarif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çökmesine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bırakın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Üretimde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mesajlarının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dostu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1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Anahtar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, "</a:t>
            </a:r>
            <a:r>
              <a:rPr lang="en-US" dirty="0" err="1"/>
              <a:t>çöp</a:t>
            </a:r>
            <a:r>
              <a:rPr lang="en-US" dirty="0"/>
              <a:t> </a:t>
            </a:r>
            <a:r>
              <a:rPr lang="en-US" dirty="0" err="1"/>
              <a:t>girerse</a:t>
            </a:r>
            <a:r>
              <a:rPr lang="en-US" dirty="0"/>
              <a:t>, </a:t>
            </a:r>
            <a:r>
              <a:rPr lang="en-US" dirty="0" err="1"/>
              <a:t>çöp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"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sofistike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mekanizmasına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Savunmacı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teknikleri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bulmayı</a:t>
            </a:r>
            <a:r>
              <a:rPr lang="en-US" dirty="0"/>
              <a:t>, </a:t>
            </a:r>
            <a:r>
              <a:rPr lang="en-US" dirty="0" err="1"/>
              <a:t>düzeltmeyi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zararlarını</a:t>
            </a:r>
            <a:r>
              <a:rPr lang="en-US" dirty="0"/>
              <a:t> </a:t>
            </a:r>
            <a:r>
              <a:rPr lang="en-US" dirty="0" err="1"/>
              <a:t>azaltmayı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Doğrulamalar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sistemlerde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güvenilirlik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sistemlerde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tabanlarında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faydalıdır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73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Anahtar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girdilerin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alınacağına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i="1" dirty="0" err="1"/>
              <a:t>hata</a:t>
            </a:r>
            <a:r>
              <a:rPr lang="en-US" i="1" dirty="0"/>
              <a:t> </a:t>
            </a:r>
            <a:r>
              <a:rPr lang="tr-TR" i="1" dirty="0"/>
              <a:t>yönetim</a:t>
            </a:r>
            <a:r>
              <a:rPr lang="en-US" i="1" dirty="0"/>
              <a:t> </a:t>
            </a:r>
            <a:r>
              <a:rPr lang="en-US" dirty="0" err="1"/>
              <a:t>kararı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düzey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kararıdır</a:t>
            </a:r>
            <a:r>
              <a:rPr lang="en-US" dirty="0"/>
              <a:t>.</a:t>
            </a:r>
          </a:p>
          <a:p>
            <a:pPr algn="just"/>
            <a:r>
              <a:rPr lang="en-US" i="1" dirty="0" err="1"/>
              <a:t>İstisnalar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normal </a:t>
            </a:r>
            <a:r>
              <a:rPr lang="en-US" dirty="0" err="1"/>
              <a:t>akışından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boyutta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</a:t>
            </a:r>
            <a:r>
              <a:rPr lang="en-US" dirty="0" err="1"/>
              <a:t>programcının</a:t>
            </a:r>
            <a:r>
              <a:rPr lang="en-US" dirty="0"/>
              <a:t> </a:t>
            </a:r>
            <a:r>
              <a:rPr lang="en-US" dirty="0" err="1"/>
              <a:t>entelektüel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kutusuna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katkı</a:t>
            </a:r>
            <a:r>
              <a:rPr lang="en-US" dirty="0"/>
              <a:t> </a:t>
            </a:r>
            <a:r>
              <a:rPr lang="en-US" dirty="0" err="1"/>
              <a:t>sağlarlar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teknikleriyle</a:t>
            </a:r>
            <a:r>
              <a:rPr lang="en-US" dirty="0"/>
              <a:t> </a:t>
            </a:r>
            <a:r>
              <a:rPr lang="en-US" dirty="0" err="1"/>
              <a:t>karşılaştırılmalıdırlar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49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Anahtar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kısıtlamalar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yararınıza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sürümüne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gidermeye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ekleyebilirsiniz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78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Giriş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Savunmacı programlama, kodunuzla ilgili savunmacı bir tavır sergilemek anlamına gelmez. </a:t>
            </a:r>
          </a:p>
          <a:p>
            <a:pPr algn="just"/>
            <a:r>
              <a:rPr lang="tr-TR" dirty="0"/>
              <a:t>Bu fikir, savunmacı sürüş kavramına dayanır. </a:t>
            </a:r>
          </a:p>
          <a:p>
            <a:pPr algn="just"/>
            <a:r>
              <a:rPr lang="tr-TR" dirty="0"/>
              <a:t>Savunmacı programlamada ana fikir, bir rutin hatalı verilerle karşılaştığında zarar görmemesidir. </a:t>
            </a:r>
          </a:p>
          <a:p>
            <a:pPr algn="just"/>
            <a:r>
              <a:rPr lang="tr-TR" dirty="0"/>
              <a:t>Bu, programların sorun yaşayacağını ve değişikliklere ihtiyaç duyacağını kabul etmeye dayanır. </a:t>
            </a:r>
          </a:p>
          <a:p>
            <a:pPr algn="just"/>
            <a:r>
              <a:rPr lang="tr-TR" dirty="0"/>
              <a:t>Akıllı bir programcı, bu doğrultuda kod geliştirir.</a:t>
            </a:r>
          </a:p>
        </p:txBody>
      </p:sp>
    </p:spTree>
    <p:extLst>
      <p:ext uri="{BB962C8B-B14F-4D97-AF65-F5344CB8AC3E}">
        <p14:creationId xmlns:p14="http://schemas.microsoft.com/office/powerpoint/2010/main" val="186980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Okuma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[Chapter 8]</a:t>
            </a:r>
            <a:r>
              <a:rPr lang="en-US" dirty="0"/>
              <a:t> Code Complete: A Practical Handbook of Software Construction by Steve McConnell, Microsoft Press; 2nd Edition (July 7, 2004). ISBN-10: 0735619670 </a:t>
            </a:r>
          </a:p>
        </p:txBody>
      </p:sp>
    </p:spTree>
    <p:extLst>
      <p:ext uri="{BB962C8B-B14F-4D97-AF65-F5344CB8AC3E}">
        <p14:creationId xmlns:p14="http://schemas.microsoft.com/office/powerpoint/2010/main" val="406637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Programınızı</a:t>
            </a:r>
            <a:r>
              <a:rPr lang="en-US" b="1" u="sng" dirty="0"/>
              <a:t> </a:t>
            </a:r>
            <a:r>
              <a:rPr lang="en-US" b="1" u="sng" dirty="0" err="1"/>
              <a:t>Geçersiz</a:t>
            </a:r>
            <a:r>
              <a:rPr lang="en-US" b="1" u="sng" dirty="0"/>
              <a:t> </a:t>
            </a:r>
            <a:r>
              <a:rPr lang="en-US" b="1" u="sng" dirty="0" err="1"/>
              <a:t>Girdilere</a:t>
            </a:r>
            <a:r>
              <a:rPr lang="en-US" b="1" u="sng" dirty="0"/>
              <a:t> </a:t>
            </a:r>
            <a:r>
              <a:rPr lang="en-US" b="1" u="sng" dirty="0" err="1"/>
              <a:t>Karşı</a:t>
            </a:r>
            <a:r>
              <a:rPr lang="en-US" b="1" u="sng" dirty="0"/>
              <a:t> </a:t>
            </a:r>
            <a:r>
              <a:rPr lang="en-US" b="1" u="sng" dirty="0" err="1"/>
              <a:t>Koruma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/>
              <a:t>"Çöp girerse, çöp çıkar" ifadesini duymuş olabilirsiniz.</a:t>
            </a:r>
          </a:p>
          <a:p>
            <a:pPr algn="just"/>
            <a:r>
              <a:rPr lang="tr-TR" dirty="0"/>
              <a:t>Ancak üretim yazılımları için bu yaklaşım yeterli değildir.</a:t>
            </a:r>
          </a:p>
          <a:p>
            <a:pPr algn="just"/>
            <a:r>
              <a:rPr lang="tr-TR" dirty="0"/>
              <a:t>İyi bir program ne alırsa alsın asla çöp üretmez.</a:t>
            </a:r>
            <a:r>
              <a:rPr lang="en-US" dirty="0"/>
              <a:t> </a:t>
            </a:r>
          </a:p>
          <a:p>
            <a:r>
              <a:rPr lang="tr-TR" dirty="0"/>
              <a:t>İyi bir program:</a:t>
            </a:r>
          </a:p>
          <a:p>
            <a:pPr lvl="1" algn="just"/>
            <a:r>
              <a:rPr lang="en-US" dirty="0"/>
              <a:t>“</a:t>
            </a:r>
            <a:r>
              <a:rPr lang="tr-TR" dirty="0"/>
              <a:t>Çöp girerse, hiçbir şey çıkmaz</a:t>
            </a:r>
            <a:r>
              <a:rPr lang="en-US" dirty="0"/>
              <a:t>” </a:t>
            </a:r>
          </a:p>
          <a:p>
            <a:pPr lvl="1" algn="just"/>
            <a:r>
              <a:rPr lang="en-US" dirty="0"/>
              <a:t>“</a:t>
            </a:r>
            <a:r>
              <a:rPr lang="tr-TR" dirty="0"/>
              <a:t>Çöp girerse, hata mesajı çıkar</a:t>
            </a:r>
            <a:r>
              <a:rPr lang="en-US" dirty="0"/>
              <a:t>”</a:t>
            </a:r>
          </a:p>
          <a:p>
            <a:pPr lvl="1" algn="just"/>
            <a:r>
              <a:rPr lang="en-US" dirty="0"/>
              <a:t>“</a:t>
            </a:r>
            <a:r>
              <a:rPr lang="tr-TR" dirty="0"/>
              <a:t>Çöplerin girmesine izin vermez</a:t>
            </a:r>
            <a:r>
              <a:rPr lang="en-US" dirty="0"/>
              <a:t>” </a:t>
            </a:r>
          </a:p>
          <a:p>
            <a:pPr algn="just"/>
            <a:r>
              <a:rPr lang="tr-TR" dirty="0"/>
              <a:t>Günümüzde "Çöp girerse, çöp çıkar" yaklaşımı, özensiz ve güvenli olmayan bir programın göstergesidir.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Geçersiz</a:t>
            </a:r>
            <a:r>
              <a:rPr lang="en-US" b="1" u="sng" dirty="0"/>
              <a:t> </a:t>
            </a:r>
            <a:r>
              <a:rPr lang="en-US" b="1" u="sng" dirty="0" err="1"/>
              <a:t>Girdilerle</a:t>
            </a:r>
            <a:r>
              <a:rPr lang="en-US" b="1" u="sng" dirty="0"/>
              <a:t> </a:t>
            </a:r>
            <a:r>
              <a:rPr lang="en-US" b="1" u="sng" dirty="0" err="1"/>
              <a:t>Baş</a:t>
            </a:r>
            <a:r>
              <a:rPr lang="en-US" b="1" u="sng" dirty="0"/>
              <a:t> </a:t>
            </a:r>
            <a:r>
              <a:rPr lang="en-US" b="1" u="sng" dirty="0" err="1"/>
              <a:t>Etme</a:t>
            </a:r>
            <a:r>
              <a:rPr lang="en-US" b="1" u="sng" dirty="0"/>
              <a:t> </a:t>
            </a:r>
            <a:r>
              <a:rPr lang="en-US" b="1" u="sng" dirty="0" err="1"/>
              <a:t>Yöntemleri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Geçersiz verilerle başa çıkmanın üç temel yolu vardır:</a:t>
            </a:r>
          </a:p>
          <a:p>
            <a:pPr algn="just"/>
            <a:r>
              <a:rPr lang="tr-TR" b="1" i="1" dirty="0"/>
              <a:t>Harici kaynaklardan gelen tüm verileri kontrol edin:</a:t>
            </a:r>
            <a:endParaRPr lang="en-US" b="1" i="1" dirty="0"/>
          </a:p>
          <a:p>
            <a:pPr lvl="1" algn="just"/>
            <a:r>
              <a:rPr lang="tr-TR" dirty="0"/>
              <a:t>Dosyadan, kullanıcıdan, ağdan veya başka bir harici </a:t>
            </a:r>
            <a:r>
              <a:rPr lang="tr-TR" dirty="0" err="1"/>
              <a:t>arayüzden</a:t>
            </a:r>
            <a:r>
              <a:rPr lang="tr-TR" dirty="0"/>
              <a:t> gelen verilerin izin verilen aralıkta olup olmadığını kontrol edin</a:t>
            </a:r>
            <a:r>
              <a:rPr lang="en-US" dirty="0"/>
              <a:t>. </a:t>
            </a:r>
          </a:p>
          <a:p>
            <a:pPr lvl="1" algn="just"/>
            <a:r>
              <a:rPr lang="tr-TR" dirty="0"/>
              <a:t>Sayısal değerlerin tolerans dahilinde olduğundan ve dizelerin yeterince kısa olduğundan emin olun.</a:t>
            </a:r>
            <a:r>
              <a:rPr lang="en-US" dirty="0"/>
              <a:t> </a:t>
            </a:r>
          </a:p>
          <a:p>
            <a:pPr lvl="1" algn="just"/>
            <a:r>
              <a:rPr lang="tr-TR" dirty="0"/>
              <a:t>Eğer bir dize, sınırlı bir değer aralığını temsil etmek için kullanılıyorsa (örneğin, finansal bir işlem kimliği gibi), dizenin amacına uygun olduğundan emin olun; aksi takdirde reddedin.</a:t>
            </a:r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Geçersiz</a:t>
            </a:r>
            <a:r>
              <a:rPr lang="en-US" b="1" u="sng" dirty="0"/>
              <a:t> </a:t>
            </a:r>
            <a:r>
              <a:rPr lang="en-US" b="1" u="sng" dirty="0" err="1"/>
              <a:t>Girdilerle</a:t>
            </a:r>
            <a:r>
              <a:rPr lang="en-US" b="1" u="sng" dirty="0"/>
              <a:t> </a:t>
            </a:r>
            <a:r>
              <a:rPr lang="en-US" b="1" u="sng" dirty="0" err="1"/>
              <a:t>Baş</a:t>
            </a:r>
            <a:r>
              <a:rPr lang="en-US" b="1" u="sng" dirty="0"/>
              <a:t> </a:t>
            </a:r>
            <a:r>
              <a:rPr lang="en-US" b="1" u="sng" dirty="0" err="1"/>
              <a:t>Etme</a:t>
            </a:r>
            <a:r>
              <a:rPr lang="en-US" b="1" u="sng" dirty="0"/>
              <a:t> </a:t>
            </a:r>
            <a:r>
              <a:rPr lang="en-US" b="1" u="sng" dirty="0" err="1"/>
              <a:t>Yöntemleri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n-NO" b="1" i="1" dirty="0"/>
              <a:t>Rutin giriş parametrelerini kontrol edin:</a:t>
            </a:r>
            <a:endParaRPr lang="en-US" b="1" i="1" dirty="0"/>
          </a:p>
          <a:p>
            <a:pPr lvl="1" algn="just"/>
            <a:r>
              <a:rPr lang="tr-TR" dirty="0"/>
              <a:t>Bir rutin giriş parametresinin kontrolü, harici bir kaynaktan gelen verilerin kontrol edilmesiyle aynı prensiplere dayanır, tek farkı bu durumda veriler başka bir rutin tarafından sağlanır.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Geçersiz</a:t>
            </a:r>
            <a:r>
              <a:rPr lang="en-US" b="1" u="sng" dirty="0"/>
              <a:t> </a:t>
            </a:r>
            <a:r>
              <a:rPr lang="en-US" b="1" u="sng" dirty="0" err="1"/>
              <a:t>Girdilerle</a:t>
            </a:r>
            <a:r>
              <a:rPr lang="en-US" b="1" u="sng" dirty="0"/>
              <a:t> </a:t>
            </a:r>
            <a:r>
              <a:rPr lang="en-US" b="1" u="sng" dirty="0" err="1"/>
              <a:t>Baş</a:t>
            </a:r>
            <a:r>
              <a:rPr lang="en-US" b="1" u="sng" dirty="0"/>
              <a:t> </a:t>
            </a:r>
            <a:r>
              <a:rPr lang="en-US" b="1" u="sng" dirty="0" err="1"/>
              <a:t>Etme</a:t>
            </a:r>
            <a:r>
              <a:rPr lang="en-US" b="1" u="sng" dirty="0"/>
              <a:t> </a:t>
            </a:r>
            <a:r>
              <a:rPr lang="en-US" b="1" u="sng" dirty="0" err="1"/>
              <a:t>Yöntemleri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 err="1"/>
              <a:t>Geçersiz</a:t>
            </a:r>
            <a:r>
              <a:rPr lang="en-US" b="1" i="1" dirty="0"/>
              <a:t> </a:t>
            </a:r>
            <a:r>
              <a:rPr lang="en-US" b="1" i="1" dirty="0" err="1"/>
              <a:t>girdilerle</a:t>
            </a:r>
            <a:r>
              <a:rPr lang="en-US" b="1" i="1" dirty="0"/>
              <a:t> </a:t>
            </a:r>
            <a:r>
              <a:rPr lang="en-US" b="1" i="1" dirty="0" err="1"/>
              <a:t>nasıl</a:t>
            </a:r>
            <a:r>
              <a:rPr lang="en-US" b="1" i="1" dirty="0"/>
              <a:t> </a:t>
            </a:r>
            <a:r>
              <a:rPr lang="en-US" b="1" i="1" dirty="0" err="1"/>
              <a:t>başa</a:t>
            </a:r>
            <a:r>
              <a:rPr lang="en-US" b="1" i="1" dirty="0"/>
              <a:t> </a:t>
            </a:r>
            <a:r>
              <a:rPr lang="en-US" b="1" i="1" dirty="0" err="1"/>
              <a:t>çıkacağınıza</a:t>
            </a:r>
            <a:r>
              <a:rPr lang="en-US" b="1" i="1" dirty="0"/>
              <a:t> </a:t>
            </a:r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verin</a:t>
            </a:r>
            <a:r>
              <a:rPr lang="en-US" b="1" i="1" dirty="0"/>
              <a:t>:</a:t>
            </a:r>
          </a:p>
          <a:p>
            <a:pPr lvl="1" algn="just"/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ettiğinizde</a:t>
            </a:r>
            <a:r>
              <a:rPr lang="en-US" dirty="0"/>
              <a:t> ne </a:t>
            </a:r>
            <a:r>
              <a:rPr lang="en-US" dirty="0" err="1"/>
              <a:t>yapacaksınız</a:t>
            </a:r>
            <a:r>
              <a:rPr lang="en-US" dirty="0"/>
              <a:t>? </a:t>
            </a:r>
            <a:endParaRPr lang="tr-TR" dirty="0"/>
          </a:p>
          <a:p>
            <a:pPr lvl="1" algn="just"/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slaytlarda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açıklanan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seçebilirsiniz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83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Doğrulamalar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Doğrulama, genellikle bir rutin veya makro olarak kullanılan, bir programın çalışırken kendisini kontrol etmesine olanak tanıyan bir koddur. </a:t>
            </a:r>
          </a:p>
          <a:p>
            <a:pPr algn="just"/>
            <a:r>
              <a:rPr lang="tr-TR" dirty="0"/>
              <a:t>Bir doğrulama doğru olduğunda, her şeyin beklendiği gibi çalıştığını gösterir. </a:t>
            </a:r>
          </a:p>
          <a:p>
            <a:pPr algn="just"/>
            <a:r>
              <a:rPr lang="tr-TR" dirty="0"/>
              <a:t>Yanlış olduğunda ise kodda beklenmeyen bir hatanın tespit edildiği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274061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Doğrulamalar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b="1" i="1" dirty="0"/>
              <a:t>Örnek:</a:t>
            </a:r>
          </a:p>
          <a:p>
            <a:pPr algn="just"/>
            <a:r>
              <a:rPr lang="tr-TR" dirty="0"/>
              <a:t>Eğer bir sistem, müşteri bilgilerini içeren bir dosyanın 50.000'den fazla kayıt içermeyeceğini varsayıyorsa, programda kayıt sayısının 50.000’den fazla olmadığını doğrulayan bir kod bulunabilir. </a:t>
            </a:r>
          </a:p>
          <a:p>
            <a:pPr algn="just"/>
            <a:r>
              <a:rPr lang="tr-TR" dirty="0"/>
              <a:t>Kayıt sayısı 50.000 veya daha az olduğunda doğrulama sessiz kalır. </a:t>
            </a:r>
          </a:p>
          <a:p>
            <a:pPr algn="just"/>
            <a:r>
              <a:rPr lang="tr-TR" dirty="0"/>
              <a:t>Ancak kayıt sayısı 50.000’i aşarsa, doğrulama yüksek sesle bir hata olduğunu beyan eder.</a:t>
            </a:r>
          </a:p>
        </p:txBody>
      </p:sp>
    </p:spTree>
    <p:extLst>
      <p:ext uri="{BB962C8B-B14F-4D97-AF65-F5344CB8AC3E}">
        <p14:creationId xmlns:p14="http://schemas.microsoft.com/office/powerpoint/2010/main" val="30847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1654</Words>
  <Application>Microsoft Office PowerPoint</Application>
  <PresentationFormat>Ekran Gösterisi (4:3)</PresentationFormat>
  <Paragraphs>164</Paragraphs>
  <Slides>30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Savunmacı Programlama </vt:lpstr>
      <vt:lpstr>İçindekiler</vt:lpstr>
      <vt:lpstr>Giriş</vt:lpstr>
      <vt:lpstr>Programınızı Geçersiz Girdilere Karşı Koruma</vt:lpstr>
      <vt:lpstr>Geçersiz Girdilerle Baş Etme Yöntemleri</vt:lpstr>
      <vt:lpstr>Geçersiz Girdilerle Baş Etme Yöntemleri</vt:lpstr>
      <vt:lpstr>Geçersiz Girdilerle Baş Etme Yöntemleri</vt:lpstr>
      <vt:lpstr>Doğrulamalar </vt:lpstr>
      <vt:lpstr>Doğrulamalar</vt:lpstr>
      <vt:lpstr>Doğrulamalar</vt:lpstr>
      <vt:lpstr>Doğrulamalar</vt:lpstr>
      <vt:lpstr>Doğrulamaların Kullanımı</vt:lpstr>
      <vt:lpstr>Kendi Doğrulama Mekanizmanızı Oluşturma</vt:lpstr>
      <vt:lpstr>Doğrulama Rehberi</vt:lpstr>
      <vt:lpstr>Doğrulama Kullanımı İçin Öneriler:</vt:lpstr>
      <vt:lpstr>Hata Yönetim Teknikleri</vt:lpstr>
      <vt:lpstr>Hata Yönetim Teknikleri</vt:lpstr>
      <vt:lpstr>İstisnalar (Exceptions)</vt:lpstr>
      <vt:lpstr>İstisnalarla Çalışmak için Öneriler</vt:lpstr>
      <vt:lpstr>İstisnalarla Çalışmak için Öneriler</vt:lpstr>
      <vt:lpstr>Hataların Neden Olduğu Zararı Sınırlamak için Programınızı Bariyerlerle Güçlendirin</vt:lpstr>
      <vt:lpstr>PowerPoint Sunusu</vt:lpstr>
      <vt:lpstr>Sınıf Düzeyinde Bariyer Kullanımı</vt:lpstr>
      <vt:lpstr>Bariyerler ile Doğrulamalar Arasındaki İlişki</vt:lpstr>
      <vt:lpstr>Üretim Kodunda Ne Kadar Defansif Programlama Bırakılacağına Karar Verme</vt:lpstr>
      <vt:lpstr>Determining How Much Defensive Programming to Leave in Production Code</vt:lpstr>
      <vt:lpstr>Anahtar Noktalar</vt:lpstr>
      <vt:lpstr>Anahtar Noktalar</vt:lpstr>
      <vt:lpstr>Anahtar Noktalar</vt:lpstr>
      <vt:lpstr>Okuma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Construction</dc:title>
  <dc:creator>hp</dc:creator>
  <cp:lastModifiedBy>Mehmet TANKÜL</cp:lastModifiedBy>
  <cp:revision>137</cp:revision>
  <dcterms:created xsi:type="dcterms:W3CDTF">2006-08-16T00:00:00Z</dcterms:created>
  <dcterms:modified xsi:type="dcterms:W3CDTF">2024-11-25T12:55:18Z</dcterms:modified>
</cp:coreProperties>
</file>