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27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6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9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
Collaborative Construction</a:t>
            </a:r>
            <a:endParaRPr lang="en-US" altLang="zh-CN" dirty="0"/>
          </a:p>
        </p:txBody>
      </p:sp>
      <p:sp>
        <p:nvSpPr>
          <p:cNvPr id="4" name="Slide Number Placeholder 3"/>
          <p:cNvSpPr>
            <a:spLocks noGrp="1"/>
          </p:cNvSpPr>
          <p:nvPr>
            <p:ph type="sldNum" sz="quarter" idx="10"/>
          </p:nvPr>
        </p:nvSpPr>
        <p:spPr/>
        <p:txBody>
          <a:bodyPr/>
          <a:lstStyle/>
          <a:p>
            <a:fld id="{A56F1F50-3C19-4175-ABD0-4AFB00D1D952}"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Benefits of Pair Programming</a:t>
            </a:r>
            <a:endParaRPr lang="en-US" altLang="zh-CN" dirty="0"/>
          </a:p>
          <a:p>
            <a:r>
              <a:rPr lang="zh-CN" altLang="en-US" dirty="0"/>
              <a:t>Pair programming produces numerous benefits:</a:t>
            </a:r>
            <a:endParaRPr lang="en-US" altLang="zh-CN" dirty="0"/>
          </a:p>
          <a:p>
            <a:r>
              <a:rPr lang="zh-CN" altLang="en-US" dirty="0"/>
              <a:t>It holds up better under stress than solo development. Pairs encourage each other to keep code quality high even when there’s pressure to write quick and dirty code.</a:t>
            </a:r>
            <a:endParaRPr lang="en-US" altLang="zh-CN" dirty="0"/>
          </a:p>
          <a:p>
            <a:r>
              <a:rPr lang="zh-CN" altLang="en-US" dirty="0"/>
              <a:t>It improves code quality. The readability and understandability of the code tends to rise to the level of the best programmer on the team.</a:t>
            </a:r>
            <a:endParaRPr lang="en-US" altLang="zh-CN" dirty="0"/>
          </a:p>
        </p:txBody>
      </p:sp>
      <p:sp>
        <p:nvSpPr>
          <p:cNvPr id="4" name="Slide Number Placeholder 3"/>
          <p:cNvSpPr>
            <a:spLocks noGrp="1"/>
          </p:cNvSpPr>
          <p:nvPr>
            <p:ph type="sldNum" sz="quarter" idx="10"/>
          </p:nvPr>
        </p:nvSpPr>
        <p:spPr/>
        <p:txBody>
          <a:bodyPr/>
          <a:lstStyle/>
          <a:p>
            <a:fld id="{D04FF9BF-D118-42E6-8CAE-F6E9EC6507A9}"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Benefits of Pair Programming</a:t>
            </a:r>
            <a:endParaRPr lang="en-US" altLang="zh-CN" dirty="0"/>
          </a:p>
          <a:p>
            <a:r>
              <a:rPr lang="zh-CN" altLang="en-US" dirty="0"/>
              <a:t>It shortens schedules. Pairs tend to write code faster and with fewer errors. The project team spends less time at the end of the project correcting defects.</a:t>
            </a:r>
            <a:endParaRPr lang="en-US" altLang="zh-CN" dirty="0"/>
          </a:p>
          <a:p>
            <a:r>
              <a:rPr lang="zh-CN" altLang="en-US" dirty="0"/>
              <a:t>It produces all the other general benefits of collaborative construction, including disseminating corporate culture, mentoring junior programmers, and fostering collective ownership.</a:t>
            </a:r>
            <a:endParaRPr lang="en-US" altLang="zh-CN" dirty="0"/>
          </a:p>
        </p:txBody>
      </p:sp>
      <p:sp>
        <p:nvSpPr>
          <p:cNvPr id="4" name="Slide Number Placeholder 3"/>
          <p:cNvSpPr>
            <a:spLocks noGrp="1"/>
          </p:cNvSpPr>
          <p:nvPr>
            <p:ph type="sldNum" sz="quarter" idx="10"/>
          </p:nvPr>
        </p:nvSpPr>
        <p:spPr/>
        <p:txBody>
          <a:bodyPr/>
          <a:lstStyle/>
          <a:p>
            <a:fld id="{A18C6C84-B6A1-4B38-BB0C-95A0C69DD458}"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Formal Inspections</a:t>
            </a:r>
            <a:endParaRPr lang="en-US" altLang="zh-CN" dirty="0"/>
          </a:p>
          <a:p>
            <a:r>
              <a:rPr lang="zh-CN" altLang="en-US" dirty="0"/>
              <a:t>An inspection is a specific kind of review that has been shown to be extremely effective in detecting defects and to be relatively economical compared to testing. </a:t>
            </a:r>
            <a:endParaRPr lang="en-US" altLang="zh-CN" dirty="0"/>
          </a:p>
          <a:p>
            <a:r>
              <a:rPr lang="zh-CN" altLang="en-US" dirty="0"/>
              <a:t>Inspections were developed by Michael Fagan and used at IBM for several years before Fagan published the paper that made them public.</a:t>
            </a:r>
            <a:endParaRPr lang="en-US" altLang="zh-CN" dirty="0"/>
          </a:p>
        </p:txBody>
      </p:sp>
      <p:sp>
        <p:nvSpPr>
          <p:cNvPr id="4" name="Slide Number Placeholder 3"/>
          <p:cNvSpPr>
            <a:spLocks noGrp="1"/>
          </p:cNvSpPr>
          <p:nvPr>
            <p:ph type="sldNum" sz="quarter" idx="10"/>
          </p:nvPr>
        </p:nvSpPr>
        <p:spPr/>
        <p:txBody>
          <a:bodyPr/>
          <a:lstStyle/>
          <a:p>
            <a:fld id="{5726BDDF-F002-4DC0-9F5E-1E5083424899}"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Formal Inspections</a:t>
            </a:r>
            <a:endParaRPr lang="en-US" altLang="zh-CN" dirty="0"/>
          </a:p>
          <a:p>
            <a:r>
              <a:rPr lang="zh-CN" altLang="en-US" dirty="0"/>
              <a:t>Although any review involves reading designs or code, an inspection differs from a review in several key ways:</a:t>
            </a:r>
            <a:endParaRPr lang="en-US" altLang="zh-CN" dirty="0"/>
          </a:p>
          <a:p>
            <a:r>
              <a:rPr lang="zh-CN" altLang="en-US" dirty="0"/>
              <a:t>Checklists focus the reviewers’ attention on areas that have been problems in the past.</a:t>
            </a:r>
            <a:endParaRPr lang="en-US" altLang="zh-CN" dirty="0"/>
          </a:p>
          <a:p>
            <a:r>
              <a:rPr lang="zh-CN" altLang="en-US" dirty="0"/>
              <a:t>The inspection focuses on defect detection, not correction.</a:t>
            </a:r>
            <a:endParaRPr lang="en-US" altLang="zh-CN" dirty="0"/>
          </a:p>
          <a:p>
            <a:r>
              <a:rPr lang="zh-CN" altLang="en-US" dirty="0"/>
              <a:t>Reviewers prepare for the inspection meeting beforehand and arrive with a list of the problems they’ve discovered.</a:t>
            </a:r>
            <a:endParaRPr lang="en-US" altLang="zh-CN" dirty="0"/>
          </a:p>
          <a:p>
            <a:r>
              <a:rPr lang="zh-CN" altLang="en-US" dirty="0"/>
              <a:t>Distinct roles are assigned to all participants.</a:t>
            </a:r>
            <a:endParaRPr lang="en-US" altLang="zh-CN" dirty="0"/>
          </a:p>
        </p:txBody>
      </p:sp>
      <p:sp>
        <p:nvSpPr>
          <p:cNvPr id="4" name="Slide Number Placeholder 3"/>
          <p:cNvSpPr>
            <a:spLocks noGrp="1"/>
          </p:cNvSpPr>
          <p:nvPr>
            <p:ph type="sldNum" sz="quarter" idx="10"/>
          </p:nvPr>
        </p:nvSpPr>
        <p:spPr/>
        <p:txBody>
          <a:bodyPr/>
          <a:lstStyle/>
          <a:p>
            <a:fld id="{F810F95B-B69C-4137-9392-DFCE69AE5C3E}"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Formal Inspections</a:t>
            </a:r>
            <a:endParaRPr lang="en-US" altLang="zh-CN" dirty="0"/>
          </a:p>
          <a:p>
            <a:r>
              <a:rPr lang="zh-CN" altLang="en-US" dirty="0"/>
              <a:t>The moderator of the inspection isn’t the author of the work product under inspection.</a:t>
            </a:r>
            <a:endParaRPr lang="en-US" altLang="zh-CN" dirty="0"/>
          </a:p>
          <a:p>
            <a:r>
              <a:rPr lang="zh-CN" altLang="en-US" dirty="0"/>
              <a:t>The moderator has received specific training in moderating inspections.</a:t>
            </a:r>
            <a:endParaRPr lang="en-US" altLang="zh-CN" dirty="0"/>
          </a:p>
          <a:p>
            <a:r>
              <a:rPr lang="zh-CN" altLang="en-US" dirty="0"/>
              <a:t>The inspection meeting is held only if all participants have adequately prepared.</a:t>
            </a:r>
            <a:endParaRPr lang="en-US" altLang="zh-CN" dirty="0"/>
          </a:p>
          <a:p>
            <a:r>
              <a:rPr lang="zh-CN" altLang="en-US" dirty="0"/>
              <a:t>Data is collected at each inspection and is fed into future inspections to improve them.</a:t>
            </a:r>
            <a:endParaRPr lang="en-US" altLang="zh-CN" dirty="0"/>
          </a:p>
          <a:p>
            <a:r>
              <a:rPr lang="zh-CN" altLang="en-US" dirty="0"/>
              <a:t>General management doesn’t attend the inspection meeting unless you’re inspecting a project plan or other management materials. Technical leaders might attend.</a:t>
            </a:r>
            <a:endParaRPr lang="en-US" altLang="zh-CN" dirty="0"/>
          </a:p>
        </p:txBody>
      </p:sp>
      <p:sp>
        <p:nvSpPr>
          <p:cNvPr id="4" name="Slide Number Placeholder 3"/>
          <p:cNvSpPr>
            <a:spLocks noGrp="1"/>
          </p:cNvSpPr>
          <p:nvPr>
            <p:ph type="sldNum" sz="quarter" idx="10"/>
          </p:nvPr>
        </p:nvSpPr>
        <p:spPr/>
        <p:txBody>
          <a:bodyPr/>
          <a:lstStyle/>
          <a:p>
            <a:fld id="{048DFD92-0C3B-4CEF-9454-A9F64E11AD1D}"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Formal Inspections</a:t>
            </a:r>
            <a:endParaRPr lang="en-US" altLang="zh-CN" dirty="0"/>
          </a:p>
          <a:p>
            <a:r>
              <a:rPr lang="zh-CN" altLang="en-US" dirty="0"/>
              <a:t>Individual inspections typically catch about 60 percent of defects, which is higher than other techniques except prototyping and high-volume beta testing.</a:t>
            </a:r>
            <a:endParaRPr lang="en-US" altLang="zh-CN" dirty="0"/>
          </a:p>
          <a:p>
            <a:r>
              <a:rPr lang="zh-CN" altLang="en-US" dirty="0"/>
              <a:t>The combination of design and code inspections usually removes 70–85 percent or more of the defects in a product.</a:t>
            </a:r>
            <a:endParaRPr lang="en-US" altLang="zh-CN" dirty="0"/>
          </a:p>
          <a:p>
            <a:r>
              <a:rPr lang="zh-CN" altLang="en-US" dirty="0"/>
              <a:t>Designers and coders learn to improve their work through participating in inspections, and inspections increase productivity by about 20 percent.</a:t>
            </a:r>
            <a:endParaRPr lang="en-US" altLang="zh-CN" dirty="0"/>
          </a:p>
          <a:p>
            <a:r>
              <a:rPr lang="zh-CN" altLang="en-US" dirty="0"/>
              <a:t>On a project that uses inspections for design and code, the inspections will take up about 10–15 percent of project budget and will typically reduce overall project cost.</a:t>
            </a:r>
            <a:endParaRPr lang="en-US" altLang="zh-CN" dirty="0"/>
          </a:p>
        </p:txBody>
      </p:sp>
      <p:sp>
        <p:nvSpPr>
          <p:cNvPr id="4" name="Slide Number Placeholder 3"/>
          <p:cNvSpPr>
            <a:spLocks noGrp="1"/>
          </p:cNvSpPr>
          <p:nvPr>
            <p:ph type="sldNum" sz="quarter" idx="10"/>
          </p:nvPr>
        </p:nvSpPr>
        <p:spPr/>
        <p:txBody>
          <a:bodyPr/>
          <a:lstStyle/>
          <a:p>
            <a:fld id="{9F655A16-661D-4DD3-B6CB-198458E01CDA}"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Roles During an Inspection</a:t>
            </a:r>
            <a:endParaRPr lang="en-US" altLang="zh-CN" dirty="0"/>
          </a:p>
          <a:p>
            <a:r>
              <a:rPr lang="zh-CN" altLang="en-US" dirty="0"/>
              <a:t>One key characteristic of an inspection is that each person involved has a distinct role to play. </a:t>
            </a:r>
            <a:endParaRPr lang="en-US" altLang="zh-CN" dirty="0"/>
          </a:p>
          <a:p>
            <a:r>
              <a:rPr lang="zh-CN" altLang="en-US" dirty="0"/>
              <a:t>Here are the roles (details from book, Pg. 486)</a:t>
            </a:r>
            <a:endParaRPr lang="en-US" altLang="zh-CN" dirty="0"/>
          </a:p>
          <a:p>
            <a:r>
              <a:rPr lang="zh-CN" altLang="en-US" dirty="0"/>
              <a:t>Moderator</a:t>
            </a:r>
            <a:endParaRPr lang="en-US" altLang="zh-CN" dirty="0"/>
          </a:p>
          <a:p>
            <a:r>
              <a:rPr lang="zh-CN" altLang="en-US" dirty="0"/>
              <a:t>Author</a:t>
            </a:r>
            <a:endParaRPr lang="en-US" altLang="zh-CN" dirty="0"/>
          </a:p>
          <a:p>
            <a:r>
              <a:rPr lang="zh-CN" altLang="en-US" dirty="0"/>
              <a:t>Reviewer</a:t>
            </a:r>
            <a:endParaRPr lang="en-US" altLang="zh-CN" dirty="0"/>
          </a:p>
          <a:p>
            <a:r>
              <a:rPr lang="zh-CN" altLang="en-US" dirty="0"/>
              <a:t>Scribe</a:t>
            </a:r>
            <a:endParaRPr lang="en-US" altLang="zh-CN" dirty="0"/>
          </a:p>
          <a:p>
            <a:r>
              <a:rPr lang="zh-CN" altLang="en-US" dirty="0"/>
              <a:t>Management</a:t>
            </a:r>
            <a:endParaRPr lang="en-US" altLang="zh-CN" dirty="0"/>
          </a:p>
        </p:txBody>
      </p:sp>
      <p:sp>
        <p:nvSpPr>
          <p:cNvPr id="4" name="Slide Number Placeholder 3"/>
          <p:cNvSpPr>
            <a:spLocks noGrp="1"/>
          </p:cNvSpPr>
          <p:nvPr>
            <p:ph type="sldNum" sz="quarter" idx="10"/>
          </p:nvPr>
        </p:nvSpPr>
        <p:spPr/>
        <p:txBody>
          <a:bodyPr/>
          <a:lstStyle/>
          <a:p>
            <a:fld id="{397AFA50-3166-4875-9334-C45B4B9003E2}"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General Procedure for an Inspection</a:t>
            </a:r>
            <a:endParaRPr lang="en-US" altLang="zh-CN" dirty="0"/>
          </a:p>
          <a:p>
            <a:r>
              <a:rPr lang="zh-CN" altLang="en-US" dirty="0"/>
              <a:t>An inspection consists of following distinct stages:</a:t>
            </a:r>
            <a:endParaRPr lang="en-US" altLang="zh-CN" dirty="0"/>
          </a:p>
          <a:p>
            <a:r>
              <a:rPr lang="zh-CN" altLang="en-US" dirty="0"/>
              <a:t>Planning</a:t>
            </a:r>
            <a:endParaRPr lang="en-US" altLang="zh-CN" dirty="0"/>
          </a:p>
          <a:p>
            <a:r>
              <a:rPr lang="zh-CN" altLang="en-US" dirty="0"/>
              <a:t>Overview</a:t>
            </a:r>
            <a:endParaRPr lang="en-US" altLang="zh-CN" dirty="0"/>
          </a:p>
          <a:p>
            <a:r>
              <a:rPr lang="zh-CN" altLang="en-US" dirty="0"/>
              <a:t>Preparation</a:t>
            </a:r>
            <a:endParaRPr lang="en-US" altLang="zh-CN" dirty="0"/>
          </a:p>
          <a:p>
            <a:r>
              <a:rPr lang="zh-CN" altLang="en-US" dirty="0"/>
              <a:t>Inspection Meeting</a:t>
            </a:r>
            <a:endParaRPr lang="en-US" altLang="zh-CN" dirty="0"/>
          </a:p>
          <a:p>
            <a:r>
              <a:rPr lang="zh-CN" altLang="en-US" dirty="0"/>
              <a:t>Inspection Report</a:t>
            </a:r>
            <a:endParaRPr lang="en-US" altLang="zh-CN" dirty="0"/>
          </a:p>
          <a:p>
            <a:r>
              <a:rPr lang="zh-CN" altLang="en-US" dirty="0"/>
              <a:t>Rework</a:t>
            </a:r>
            <a:endParaRPr lang="en-US" altLang="zh-CN" dirty="0"/>
          </a:p>
          <a:p>
            <a:r>
              <a:rPr lang="zh-CN" altLang="en-US" dirty="0"/>
              <a:t>Follow up</a:t>
            </a:r>
            <a:endParaRPr lang="en-US" altLang="zh-CN" dirty="0"/>
          </a:p>
          <a:p>
            <a:r>
              <a:rPr lang="zh-CN" altLang="en-US" dirty="0"/>
              <a:t>Third hour Meeting</a:t>
            </a:r>
            <a:endParaRPr lang="en-US" altLang="zh-CN" dirty="0"/>
          </a:p>
        </p:txBody>
      </p:sp>
      <p:sp>
        <p:nvSpPr>
          <p:cNvPr id="4" name="Slide Number Placeholder 3"/>
          <p:cNvSpPr>
            <a:spLocks noGrp="1"/>
          </p:cNvSpPr>
          <p:nvPr>
            <p:ph type="sldNum" sz="quarter" idx="10"/>
          </p:nvPr>
        </p:nvSpPr>
        <p:spPr/>
        <p:txBody>
          <a:bodyPr/>
          <a:lstStyle/>
          <a:p>
            <a:fld id="{78920C40-D8E7-43FA-A5C0-4D72AC846F7B}"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General Procedure for an Inspection</a:t>
            </a:r>
            <a:endParaRPr lang="en-US" altLang="zh-CN" dirty="0"/>
          </a:p>
          <a:p>
            <a:r>
              <a:rPr lang="zh-CN" altLang="en-US" dirty="0"/>
              <a:t>Planning:</a:t>
            </a:r>
            <a:endParaRPr lang="en-US" altLang="zh-CN" dirty="0"/>
          </a:p>
          <a:p>
            <a:r>
              <a:rPr lang="zh-CN" altLang="en-US" dirty="0"/>
              <a:t> The author gives the design or code to the moderator.</a:t>
            </a:r>
            <a:endParaRPr lang="en-US" altLang="zh-CN" dirty="0"/>
          </a:p>
          <a:p>
            <a:r>
              <a:rPr lang="zh-CN" altLang="en-US" dirty="0"/>
              <a:t>The moderator decides who will review the material and when and where the inspection meeting will occur; the moderator then distributes the design or code and a checklist that focuses the attention of the inspectors. </a:t>
            </a:r>
            <a:endParaRPr lang="en-US" altLang="zh-CN" dirty="0"/>
          </a:p>
          <a:p>
            <a:r>
              <a:rPr lang="zh-CN" altLang="en-US" dirty="0"/>
              <a:t>Materials should be printed with line numbers to speed up error identification during the meeting.</a:t>
            </a:r>
            <a:endParaRPr lang="en-US" altLang="zh-CN" dirty="0"/>
          </a:p>
        </p:txBody>
      </p:sp>
      <p:sp>
        <p:nvSpPr>
          <p:cNvPr id="4" name="Slide Number Placeholder 3"/>
          <p:cNvSpPr>
            <a:spLocks noGrp="1"/>
          </p:cNvSpPr>
          <p:nvPr>
            <p:ph type="sldNum" sz="quarter" idx="10"/>
          </p:nvPr>
        </p:nvSpPr>
        <p:spPr/>
        <p:txBody>
          <a:bodyPr/>
          <a:lstStyle/>
          <a:p>
            <a:fld id="{C198CD4F-BE79-4FE5-BD70-C23FED6B5353}"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General Procedure for an Inspection</a:t>
            </a:r>
            <a:endParaRPr lang="en-US" altLang="zh-CN" dirty="0"/>
          </a:p>
          <a:p>
            <a:r>
              <a:rPr lang="zh-CN" altLang="en-US" dirty="0"/>
              <a:t>Overview </a:t>
            </a:r>
            <a:endParaRPr lang="en-US" altLang="zh-CN" dirty="0"/>
          </a:p>
          <a:p>
            <a:r>
              <a:rPr lang="zh-CN" altLang="en-US" dirty="0"/>
              <a:t>When the reviewers aren’t familiar with the project they are reviewing, the author can spend up to an hour or so describing the technical environment within which the design or code has been created.</a:t>
            </a:r>
            <a:endParaRPr lang="en-US" altLang="zh-CN" dirty="0"/>
          </a:p>
          <a:p>
            <a:r>
              <a:rPr lang="zh-CN" altLang="en-US" dirty="0"/>
              <a:t>Having an overview tends to be a dangerous practice because it can lead to a glossing over of unclear points in the design or code under inspection. </a:t>
            </a:r>
            <a:endParaRPr lang="en-US" altLang="zh-CN" dirty="0"/>
          </a:p>
          <a:p>
            <a:r>
              <a:rPr lang="zh-CN" altLang="en-US" dirty="0"/>
              <a:t>The design or code should speak for itself; the overview shouldn’t speak for it.</a:t>
            </a:r>
            <a:endParaRPr lang="en-US" altLang="zh-CN" dirty="0"/>
          </a:p>
        </p:txBody>
      </p:sp>
      <p:sp>
        <p:nvSpPr>
          <p:cNvPr id="4" name="Slide Number Placeholder 3"/>
          <p:cNvSpPr>
            <a:spLocks noGrp="1"/>
          </p:cNvSpPr>
          <p:nvPr>
            <p:ph type="sldNum" sz="quarter" idx="10"/>
          </p:nvPr>
        </p:nvSpPr>
        <p:spPr/>
        <p:txBody>
          <a:bodyPr/>
          <a:lstStyle/>
          <a:p>
            <a:fld id="{0F6EDDFE-3471-4B52-AC6F-595FF0C8B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Contents</a:t>
            </a:r>
            <a:endParaRPr lang="en-US" altLang="zh-CN" dirty="0"/>
          </a:p>
          <a:p>
            <a:r>
              <a:rPr lang="zh-CN" altLang="en-US" dirty="0"/>
              <a:t>Introduction</a:t>
            </a:r>
            <a:endParaRPr lang="en-US" altLang="zh-CN" dirty="0"/>
          </a:p>
          <a:p>
            <a:r>
              <a:rPr lang="zh-CN" altLang="en-US" dirty="0"/>
              <a:t>Overview of Collaborative Development Practices</a:t>
            </a:r>
            <a:endParaRPr lang="en-US" altLang="zh-CN" dirty="0"/>
          </a:p>
          <a:p>
            <a:r>
              <a:rPr lang="zh-CN" altLang="en-US" dirty="0"/>
              <a:t>Pair Programming</a:t>
            </a:r>
            <a:endParaRPr lang="en-US" altLang="zh-CN" dirty="0"/>
          </a:p>
          <a:p>
            <a:r>
              <a:rPr lang="zh-CN" altLang="en-US" dirty="0"/>
              <a:t>Formal Inspections</a:t>
            </a:r>
            <a:endParaRPr lang="en-US" altLang="zh-CN" dirty="0"/>
          </a:p>
          <a:p>
            <a:r>
              <a:rPr lang="zh-CN" altLang="en-US" dirty="0"/>
              <a:t>Other Kinds of Collaborative Development Practices</a:t>
            </a:r>
            <a:endParaRPr lang="en-US" altLang="zh-CN" dirty="0"/>
          </a:p>
          <a:p>
            <a:r>
              <a:rPr lang="zh-CN" altLang="en-US" dirty="0"/>
              <a:t>Comparison of Collaborative Construction Techniques</a:t>
            </a:r>
            <a:endParaRPr lang="en-US" altLang="zh-CN" dirty="0"/>
          </a:p>
          <a:p>
            <a:r>
              <a:rPr lang="zh-CN" altLang="en-US" dirty="0"/>
              <a:t>Key Points</a:t>
            </a:r>
            <a:endParaRPr lang="en-US" altLang="zh-CN" dirty="0"/>
          </a:p>
        </p:txBody>
      </p:sp>
      <p:sp>
        <p:nvSpPr>
          <p:cNvPr id="4" name="Slide Number Placeholder 3"/>
          <p:cNvSpPr>
            <a:spLocks noGrp="1"/>
          </p:cNvSpPr>
          <p:nvPr>
            <p:ph type="sldNum" sz="quarter" idx="10"/>
          </p:nvPr>
        </p:nvSpPr>
        <p:spPr/>
        <p:txBody>
          <a:bodyPr/>
          <a:lstStyle/>
          <a:p>
            <a:fld id="{24B15A92-8C81-405B-B9FD-7F9AC884BC0B}"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General Procedure for an Inspection</a:t>
            </a:r>
            <a:endParaRPr lang="en-US" altLang="zh-CN" dirty="0"/>
          </a:p>
          <a:p>
            <a:r>
              <a:rPr lang="zh-CN" altLang="en-US" dirty="0"/>
              <a:t>Preparation </a:t>
            </a:r>
            <a:endParaRPr lang="en-US" altLang="zh-CN" dirty="0"/>
          </a:p>
          <a:p>
            <a:r>
              <a:rPr lang="zh-CN" altLang="en-US" dirty="0"/>
              <a:t>Each reviewer works alone to scrutinize the design or code for errors.</a:t>
            </a:r>
            <a:endParaRPr lang="en-US" altLang="zh-CN" dirty="0"/>
          </a:p>
          <a:p>
            <a:r>
              <a:rPr lang="zh-CN" altLang="en-US" dirty="0"/>
              <a:t>The reviewers use the checklist to stimulate and direct their examination of the review materials.</a:t>
            </a:r>
            <a:endParaRPr lang="en-US" altLang="zh-CN" dirty="0"/>
          </a:p>
          <a:p>
            <a:r>
              <a:rPr lang="zh-CN" altLang="en-US" dirty="0"/>
              <a:t>Some organizations have found that inspections are more effective when each reviewer is assigned a specific perspective. </a:t>
            </a:r>
            <a:endParaRPr lang="en-US" altLang="zh-CN" dirty="0"/>
          </a:p>
          <a:p>
            <a:r>
              <a:rPr lang="zh-CN" altLang="en-US" dirty="0"/>
              <a:t>A reviewer might be asked to prepare for the inspection from the point of view of the maintenance programmer, the customer, or the designer, for example. Research on perspective-based reviews suggests that perspective-based reviews might uncover more errors than general reviews.</a:t>
            </a:r>
            <a:endParaRPr lang="en-US" altLang="zh-CN" dirty="0"/>
          </a:p>
        </p:txBody>
      </p:sp>
      <p:sp>
        <p:nvSpPr>
          <p:cNvPr id="4" name="Slide Number Placeholder 3"/>
          <p:cNvSpPr>
            <a:spLocks noGrp="1"/>
          </p:cNvSpPr>
          <p:nvPr>
            <p:ph type="sldNum" sz="quarter" idx="10"/>
          </p:nvPr>
        </p:nvSpPr>
        <p:spPr/>
        <p:txBody>
          <a:bodyPr/>
          <a:lstStyle/>
          <a:p>
            <a:fld id="{1696E4F2-DD3A-4E76-985A-5E9008910F06}"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Introduction</a:t>
            </a:r>
            <a:endParaRPr lang="en-US" altLang="zh-CN" dirty="0"/>
          </a:p>
          <a:p>
            <a:r>
              <a:rPr lang="zh-CN" altLang="en-US" dirty="0"/>
              <a:t>Collaboration is the action of working with someone to produce something.</a:t>
            </a:r>
            <a:endParaRPr lang="en-US" altLang="zh-CN" dirty="0"/>
          </a:p>
          <a:p>
            <a:r>
              <a:rPr lang="zh-CN" altLang="en-US" dirty="0"/>
              <a:t>Collaboration in the workplace is when two or more people work together through idea sharing and thinking to accomplish a common goal.</a:t>
            </a:r>
            <a:endParaRPr lang="en-US" altLang="zh-CN" dirty="0"/>
          </a:p>
          <a:p>
            <a:r>
              <a:rPr lang="zh-CN" altLang="en-US" dirty="0"/>
              <a:t>All collaborative construction techniques are attempts to formalize the process of showing your work to someone else for the purpose of flushing out errors.</a:t>
            </a:r>
            <a:endParaRPr lang="en-US" altLang="zh-CN" dirty="0"/>
          </a:p>
        </p:txBody>
      </p:sp>
      <p:sp>
        <p:nvSpPr>
          <p:cNvPr id="4" name="Slide Number Placeholder 3"/>
          <p:cNvSpPr>
            <a:spLocks noGrp="1"/>
          </p:cNvSpPr>
          <p:nvPr>
            <p:ph type="sldNum" sz="quarter" idx="10"/>
          </p:nvPr>
        </p:nvSpPr>
        <p:spPr/>
        <p:txBody>
          <a:bodyPr/>
          <a:lstStyle/>
          <a:p>
            <a:fld id="{BBAE5373-8955-48F2-961A-5BCF2FDD24FD}"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Overview of Collaborative Development Practices</a:t>
            </a:r>
            <a:endParaRPr lang="en-US" altLang="zh-CN" dirty="0"/>
          </a:p>
          <a:p>
            <a:r>
              <a:rPr lang="zh-CN" altLang="en-US" dirty="0"/>
              <a:t>Collaborative construction refers to </a:t>
            </a:r>
            <a:endParaRPr lang="en-US" altLang="zh-CN" dirty="0"/>
          </a:p>
          <a:p>
            <a:r>
              <a:rPr lang="zh-CN" altLang="en-US" dirty="0"/>
              <a:t>pair programming</a:t>
            </a:r>
            <a:endParaRPr lang="en-US" altLang="zh-CN" dirty="0"/>
          </a:p>
          <a:p>
            <a:r>
              <a:rPr lang="zh-CN" altLang="en-US" dirty="0"/>
              <a:t>formal inspections</a:t>
            </a:r>
            <a:endParaRPr lang="en-US" altLang="zh-CN" dirty="0"/>
          </a:p>
          <a:p>
            <a:r>
              <a:rPr lang="zh-CN" altLang="en-US" dirty="0"/>
              <a:t>informal technical reviews</a:t>
            </a:r>
            <a:endParaRPr lang="en-US" altLang="zh-CN" dirty="0"/>
          </a:p>
          <a:p>
            <a:r>
              <a:rPr lang="zh-CN" altLang="en-US" dirty="0"/>
              <a:t>document reading</a:t>
            </a:r>
            <a:endParaRPr lang="en-US" altLang="zh-CN" dirty="0"/>
          </a:p>
          <a:p>
            <a:r>
              <a:rPr lang="zh-CN" altLang="en-US" dirty="0"/>
              <a:t>as well as other techniques in which developers share responsibility for creating code and other work products. </a:t>
            </a:r>
            <a:endParaRPr lang="en-US" altLang="zh-CN" dirty="0"/>
          </a:p>
        </p:txBody>
      </p:sp>
      <p:sp>
        <p:nvSpPr>
          <p:cNvPr id="4" name="Slide Number Placeholder 3"/>
          <p:cNvSpPr>
            <a:spLocks noGrp="1"/>
          </p:cNvSpPr>
          <p:nvPr>
            <p:ph type="sldNum" sz="quarter" idx="10"/>
          </p:nvPr>
        </p:nvSpPr>
        <p:spPr/>
        <p:txBody>
          <a:bodyPr/>
          <a:lstStyle/>
          <a:p>
            <a:fld id="{C8C94C46-76C6-4A5A-BEF4-DF1D39DDD330}"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Overview of Collaborative Development Practices</a:t>
            </a:r>
            <a:endParaRPr lang="en-US" altLang="zh-CN" dirty="0"/>
          </a:p>
          <a:p>
            <a:r>
              <a:rPr lang="zh-CN" altLang="en-US" dirty="0"/>
              <a:t>All collaborative construction techniques, despite their differences, are based on the ideas that developers are blind to some of the trouble spots in their work, that other people don’t have the same blind spots, and that it’s beneficial for developers to have someone else look at their work. </a:t>
            </a:r>
            <a:endParaRPr lang="en-US" altLang="zh-CN" dirty="0"/>
          </a:p>
          <a:p>
            <a:r>
              <a:rPr lang="zh-CN" altLang="en-US" dirty="0"/>
              <a:t>Studies at the Software Engineering Institute have found that developers insert an average of 1 to 3 defects per hour into their designs and 5 to 8 defects per hour into code (Humphrey 1997), so attacking these blind spots is a key to effective construction.</a:t>
            </a:r>
            <a:endParaRPr lang="en-US" altLang="zh-CN" dirty="0"/>
          </a:p>
        </p:txBody>
      </p:sp>
      <p:sp>
        <p:nvSpPr>
          <p:cNvPr id="4" name="Slide Number Placeholder 3"/>
          <p:cNvSpPr>
            <a:spLocks noGrp="1"/>
          </p:cNvSpPr>
          <p:nvPr>
            <p:ph type="sldNum" sz="quarter" idx="10"/>
          </p:nvPr>
        </p:nvSpPr>
        <p:spPr/>
        <p:txBody>
          <a:bodyPr/>
          <a:lstStyle/>
          <a:p>
            <a:fld id="{F49C050A-4F65-4062-8A35-81C55329B930}"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Overview of Collaborative Development Practices</a:t>
            </a:r>
            <a:endParaRPr lang="en-US" altLang="zh-CN" dirty="0"/>
          </a:p>
          <a:p>
            <a:r>
              <a:rPr lang="zh-CN" altLang="en-US" dirty="0"/>
              <a:t>Some benefits of collaborative development practices are</a:t>
            </a:r>
            <a:endParaRPr lang="en-US" altLang="zh-CN" dirty="0"/>
          </a:p>
          <a:p>
            <a:r>
              <a:rPr lang="zh-CN" altLang="en-US" dirty="0"/>
              <a:t>Collaborative Construction Complements Other Quality-Assurance Techniques.</a:t>
            </a:r>
            <a:endParaRPr lang="en-US" altLang="zh-CN" dirty="0"/>
          </a:p>
          <a:p>
            <a:r>
              <a:rPr lang="zh-CN" altLang="en-US" dirty="0"/>
              <a:t>Collaborative Construction Provides Mentoring in Corporate Culture and Programming Expertise.</a:t>
            </a:r>
            <a:endParaRPr lang="en-US" altLang="zh-CN" dirty="0"/>
          </a:p>
          <a:p>
            <a:r>
              <a:rPr lang="zh-CN" altLang="en-US" dirty="0"/>
              <a:t>Collective Ownership Applies to All Forms of Collaborative Construction.</a:t>
            </a:r>
            <a:endParaRPr lang="en-US" altLang="zh-CN" dirty="0"/>
          </a:p>
        </p:txBody>
      </p:sp>
      <p:sp>
        <p:nvSpPr>
          <p:cNvPr id="4" name="Slide Number Placeholder 3"/>
          <p:cNvSpPr>
            <a:spLocks noGrp="1"/>
          </p:cNvSpPr>
          <p:nvPr>
            <p:ph type="sldNum" sz="quarter" idx="10"/>
          </p:nvPr>
        </p:nvSpPr>
        <p:spPr/>
        <p:txBody>
          <a:bodyPr/>
          <a:lstStyle/>
          <a:p>
            <a:fld id="{070E97C0-92D2-4ACE-AE17-5998E1C24EE5}"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Pair Programming</a:t>
            </a:r>
            <a:endParaRPr lang="en-US" altLang="zh-CN" dirty="0"/>
          </a:p>
          <a:p>
            <a:r>
              <a:rPr lang="zh-CN" altLang="en-US" dirty="0"/>
              <a:t>When pair programming</a:t>
            </a:r>
            <a:endParaRPr lang="en-US" altLang="zh-CN" dirty="0"/>
          </a:p>
          <a:p>
            <a:r>
              <a:rPr lang="zh-CN" altLang="en-US" dirty="0"/>
              <a:t>one programmer types in code at the keyboard</a:t>
            </a:r>
            <a:endParaRPr lang="en-US" altLang="zh-CN" dirty="0"/>
          </a:p>
          <a:p>
            <a:r>
              <a:rPr lang="zh-CN" altLang="en-US" dirty="0"/>
              <a:t>the other programmer watches for mistakes </a:t>
            </a:r>
            <a:endParaRPr lang="en-US" altLang="zh-CN" dirty="0"/>
          </a:p>
          <a:p>
            <a:r>
              <a:rPr lang="zh-CN" altLang="en-US" dirty="0"/>
              <a:t>and thinks strategically about whether the code is being written correctly and whether the right code is being written.</a:t>
            </a:r>
            <a:endParaRPr lang="en-US" altLang="zh-CN" dirty="0"/>
          </a:p>
        </p:txBody>
      </p:sp>
      <p:sp>
        <p:nvSpPr>
          <p:cNvPr id="4" name="Slide Number Placeholder 3"/>
          <p:cNvSpPr>
            <a:spLocks noGrp="1"/>
          </p:cNvSpPr>
          <p:nvPr>
            <p:ph type="sldNum" sz="quarter" idx="10"/>
          </p:nvPr>
        </p:nvSpPr>
        <p:spPr/>
        <p:txBody>
          <a:bodyPr/>
          <a:lstStyle/>
          <a:p>
            <a:fld id="{F7F08029-C13A-40D5-AC7C-53055B2F7E0A}"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Keys to Success with 
Pair Programming</a:t>
            </a:r>
            <a:endParaRPr lang="en-US" altLang="zh-CN" dirty="0"/>
          </a:p>
          <a:p>
            <a:r>
              <a:rPr lang="zh-CN" altLang="en-US" dirty="0"/>
              <a:t>The basic concept of pair programming is simple, but following guidelines are key to success with pair programming</a:t>
            </a:r>
            <a:endParaRPr lang="en-US" altLang="zh-CN" dirty="0"/>
          </a:p>
          <a:p>
            <a:r>
              <a:rPr lang="zh-CN" altLang="en-US" dirty="0"/>
              <a:t>Support pair programming with coding standards</a:t>
            </a:r>
            <a:endParaRPr lang="en-US" altLang="zh-CN" dirty="0"/>
          </a:p>
          <a:p>
            <a:r>
              <a:rPr lang="zh-CN" altLang="en-US" dirty="0"/>
              <a:t>Don’t let pair programming turn into watching</a:t>
            </a:r>
            <a:endParaRPr lang="en-US" altLang="zh-CN" dirty="0"/>
          </a:p>
          <a:p>
            <a:r>
              <a:rPr lang="zh-CN" altLang="en-US" dirty="0"/>
              <a:t>Don’t force pair programming of the easy stuff</a:t>
            </a:r>
            <a:endParaRPr lang="en-US" altLang="zh-CN" dirty="0"/>
          </a:p>
          <a:p>
            <a:r>
              <a:rPr lang="zh-CN" altLang="en-US" dirty="0"/>
              <a:t>Rotate pairs and work assignments regularly</a:t>
            </a:r>
            <a:endParaRPr lang="en-US" altLang="zh-CN" dirty="0"/>
          </a:p>
        </p:txBody>
      </p:sp>
      <p:sp>
        <p:nvSpPr>
          <p:cNvPr id="4" name="Slide Number Placeholder 3"/>
          <p:cNvSpPr>
            <a:spLocks noGrp="1"/>
          </p:cNvSpPr>
          <p:nvPr>
            <p:ph type="sldNum" sz="quarter" idx="10"/>
          </p:nvPr>
        </p:nvSpPr>
        <p:spPr/>
        <p:txBody>
          <a:bodyPr/>
          <a:lstStyle/>
          <a:p>
            <a:fld id="{3A1D264C-0045-4307-95AB-A68C0FD8868B}"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翻译前原文本 ------------</a:t>
            </a:r>
            <a:endParaRPr lang="en-US" altLang="zh-CN" dirty="0"/>
          </a:p>
          <a:p>
            <a:r>
              <a:rPr lang="zh-CN" altLang="en-US" dirty="0"/>
              <a:t>Keys to Success with 
Pair Programming</a:t>
            </a:r>
            <a:endParaRPr lang="en-US" altLang="zh-CN" dirty="0"/>
          </a:p>
          <a:p>
            <a:r>
              <a:rPr lang="zh-CN" altLang="en-US" dirty="0"/>
              <a:t>Encourage pairs to match each other’s pace</a:t>
            </a:r>
            <a:endParaRPr lang="en-US" altLang="zh-CN" dirty="0"/>
          </a:p>
          <a:p>
            <a:r>
              <a:rPr lang="zh-CN" altLang="en-US" dirty="0"/>
              <a:t>Make sure both partners can see the monitor</a:t>
            </a:r>
            <a:endParaRPr lang="en-US" altLang="zh-CN" dirty="0"/>
          </a:p>
          <a:p>
            <a:r>
              <a:rPr lang="zh-CN" altLang="en-US" dirty="0"/>
              <a:t>Don’t force people who don’t like each other to pair</a:t>
            </a:r>
            <a:endParaRPr lang="en-US" altLang="zh-CN" dirty="0"/>
          </a:p>
          <a:p>
            <a:r>
              <a:rPr lang="zh-CN" altLang="en-US" dirty="0"/>
              <a:t>Avoid pairing all newbies</a:t>
            </a:r>
            <a:endParaRPr lang="en-US" altLang="zh-CN" dirty="0"/>
          </a:p>
          <a:p>
            <a:r>
              <a:rPr lang="zh-CN" altLang="en-US" dirty="0"/>
              <a:t>Assign a team leader</a:t>
            </a:r>
            <a:endParaRPr lang="en-US" altLang="zh-CN" dirty="0"/>
          </a:p>
        </p:txBody>
      </p:sp>
      <p:sp>
        <p:nvSpPr>
          <p:cNvPr id="4" name="Slide Number Placeholder 3"/>
          <p:cNvSpPr>
            <a:spLocks noGrp="1"/>
          </p:cNvSpPr>
          <p:nvPr>
            <p:ph type="sldNum" sz="quarter" idx="10"/>
          </p:nvPr>
        </p:nvSpPr>
        <p:spPr/>
        <p:txBody>
          <a:bodyPr/>
          <a:lstStyle/>
          <a:p>
            <a:fld id="{76BC13C4-6EEC-4D16-A4F9-C244FB4B5AE5}"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r>
              <a:rPr lang="en-US" altLang="zh-CN" sz="6000" b="1" u="sng" dirty="0"/>
              <a:t>İşbirlikçi İnşa</a:t>
            </a:r>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err="1"/>
              <a:t>Eşli</a:t>
            </a:r>
            <a:r>
              <a:rPr lang="en-US" altLang="zh-CN" sz="4400" b="1" u="sng" dirty="0"/>
              <a:t> Programlamanın Faydaları</a:t>
            </a:r>
            <a:endParaRPr lang="en-US" u="sng" dirty="0"/>
          </a:p>
        </p:txBody>
      </p:sp>
      <p:sp>
        <p:nvSpPr>
          <p:cNvPr id="3" name="Content Placeholder 2"/>
          <p:cNvSpPr>
            <a:spLocks noGrp="1"/>
          </p:cNvSpPr>
          <p:nvPr>
            <p:ph idx="1"/>
          </p:nvPr>
        </p:nvSpPr>
        <p:spPr/>
        <p:txBody>
          <a:bodyPr>
            <a:normAutofit/>
          </a:bodyPr>
          <a:lstStyle/>
          <a:p>
            <a:pPr algn="just"/>
            <a:r>
              <a:rPr lang="en-US" altLang="zh-CN" sz="2800" dirty="0" err="1"/>
              <a:t>Eşli</a:t>
            </a:r>
            <a:r>
              <a:rPr lang="en-US" altLang="zh-CN" sz="2800" dirty="0"/>
              <a:t> programlama çok sayıda fayda sağlar:</a:t>
            </a:r>
          </a:p>
          <a:p>
            <a:pPr lvl="1" algn="just"/>
            <a:r>
              <a:rPr lang="en-US" altLang="zh-CN" dirty="0"/>
              <a:t>Yalnız geliştirmeye göre strese daha iyi dayanır. </a:t>
            </a:r>
            <a:r>
              <a:rPr lang="en-US" altLang="zh-CN" dirty="0" err="1"/>
              <a:t>Eşliler</a:t>
            </a:r>
            <a:r>
              <a:rPr lang="en-US" altLang="zh-CN" dirty="0"/>
              <a:t>, hızlı ve kirli kod yazma baskısı olsa bile kod kalitesini yüksek tutmak için birbirlerini teşvik eder.</a:t>
            </a:r>
          </a:p>
          <a:p>
            <a:pPr lvl="1" algn="just"/>
            <a:r>
              <a:rPr lang="en-US" altLang="zh-CN" dirty="0"/>
              <a:t>Kod kalitesini artırır. Kodun okunabilirliği ve anlaşılabilirliği, ekipteki en iyi programcının seviyesine yükselir.</a:t>
            </a:r>
          </a:p>
        </p:txBody>
      </p:sp>
    </p:spTree>
    <p:extLst>
      <p:ext uri="{BB962C8B-B14F-4D97-AF65-F5344CB8AC3E}">
        <p14:creationId xmlns:p14="http://schemas.microsoft.com/office/powerpoint/2010/main" val="375036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err="1"/>
              <a:t>Eşli</a:t>
            </a:r>
            <a:r>
              <a:rPr lang="en-US" altLang="zh-CN" sz="4400" b="1" u="sng" dirty="0"/>
              <a:t> Programlamanın Faydaları</a:t>
            </a:r>
            <a:endParaRPr lang="en-US" dirty="0"/>
          </a:p>
        </p:txBody>
      </p:sp>
      <p:sp>
        <p:nvSpPr>
          <p:cNvPr id="3" name="Content Placeholder 2"/>
          <p:cNvSpPr>
            <a:spLocks noGrp="1"/>
          </p:cNvSpPr>
          <p:nvPr>
            <p:ph idx="1"/>
          </p:nvPr>
        </p:nvSpPr>
        <p:spPr/>
        <p:txBody>
          <a:bodyPr>
            <a:normAutofit/>
          </a:bodyPr>
          <a:lstStyle/>
          <a:p>
            <a:pPr lvl="1" algn="just"/>
            <a:r>
              <a:rPr lang="en-US" altLang="zh-CN" dirty="0"/>
              <a:t>Zaman çizelgelerini kısaltır. </a:t>
            </a:r>
            <a:r>
              <a:rPr lang="en-US" altLang="zh-CN" dirty="0" err="1"/>
              <a:t>Eşliler</a:t>
            </a:r>
            <a:r>
              <a:rPr lang="en-US" altLang="zh-CN" dirty="0"/>
              <a:t>, daha hızlı ve daha az hata ile kod yazma eğilimindedir. Proje ekibi, projenin sonunda hataları düzeltmekle daha az zaman geçirir.</a:t>
            </a:r>
          </a:p>
          <a:p>
            <a:pPr lvl="1" algn="just"/>
            <a:r>
              <a:rPr lang="en-US" altLang="zh-CN" dirty="0"/>
              <a:t>Kurumsal kültürü yayma, genç programcılara akıl hocalığı yapma ve kolektif mülkiyeti teşvik etme dahil olmak üzere işbirlikçi inşaatın diğer tüm genel faydalarını üretir.</a:t>
            </a:r>
          </a:p>
        </p:txBody>
      </p:sp>
    </p:spTree>
    <p:extLst>
      <p:ext uri="{BB962C8B-B14F-4D97-AF65-F5344CB8AC3E}">
        <p14:creationId xmlns:p14="http://schemas.microsoft.com/office/powerpoint/2010/main" val="89271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Resmi Denetimler</a:t>
            </a:r>
            <a:endParaRPr lang="en-US" u="sng" dirty="0"/>
          </a:p>
        </p:txBody>
      </p:sp>
      <p:sp>
        <p:nvSpPr>
          <p:cNvPr id="3" name="Content Placeholder 2"/>
          <p:cNvSpPr>
            <a:spLocks noGrp="1"/>
          </p:cNvSpPr>
          <p:nvPr>
            <p:ph idx="1"/>
          </p:nvPr>
        </p:nvSpPr>
        <p:spPr/>
        <p:txBody>
          <a:bodyPr>
            <a:normAutofit/>
          </a:bodyPr>
          <a:lstStyle/>
          <a:p>
            <a:pPr algn="just"/>
            <a:r>
              <a:rPr lang="en-US" altLang="zh-CN" sz="2800" dirty="0"/>
              <a:t>Bir denetim, kusurları tespit etmede son derece etkili olduğu ve testle karşılaştırıldığında nispeten ekonomik olduğu gösterilen belirli bir inceleme türüdür.</a:t>
            </a:r>
            <a:endParaRPr lang="en-US" sz="4400" dirty="0"/>
          </a:p>
          <a:p>
            <a:pPr algn="just"/>
            <a:r>
              <a:rPr lang="en-US" altLang="zh-CN" sz="2800" dirty="0"/>
              <a:t>Kontroller, Michael Fagan tarafından geliştirilmiş ve Fagan makalesini yayınlayıp kamuya açık hale getirmeden önce IBM'de birkaç yıl boyunca kullanılmıştır.</a:t>
            </a:r>
          </a:p>
        </p:txBody>
      </p:sp>
    </p:spTree>
    <p:extLst>
      <p:ext uri="{BB962C8B-B14F-4D97-AF65-F5344CB8AC3E}">
        <p14:creationId xmlns:p14="http://schemas.microsoft.com/office/powerpoint/2010/main" val="275487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Formal Kontroller</a:t>
            </a:r>
            <a:endParaRPr lang="en-US" dirty="0"/>
          </a:p>
        </p:txBody>
      </p:sp>
      <p:sp>
        <p:nvSpPr>
          <p:cNvPr id="3" name="Content Placeholder 2"/>
          <p:cNvSpPr>
            <a:spLocks noGrp="1"/>
          </p:cNvSpPr>
          <p:nvPr>
            <p:ph idx="1"/>
          </p:nvPr>
        </p:nvSpPr>
        <p:spPr/>
        <p:txBody>
          <a:bodyPr>
            <a:normAutofit fontScale="92500"/>
          </a:bodyPr>
          <a:lstStyle/>
          <a:p>
            <a:pPr algn="just"/>
            <a:r>
              <a:rPr lang="en-US" altLang="zh-CN" sz="2800" dirty="0"/>
              <a:t>Herhangi bir inceleme tasarım veya kodun okunmasını içerse de, bir kontrol, birkaç önemli yönden bir incelemeden farklıdır:</a:t>
            </a:r>
          </a:p>
          <a:p>
            <a:pPr lvl="1" algn="just"/>
            <a:r>
              <a:rPr lang="en-US" altLang="zh-CN" dirty="0"/>
              <a:t>Kontrol listeleri, gözden geçirenlerin dikkatini geçmişte sorun olan alanlara odaklar.</a:t>
            </a:r>
          </a:p>
          <a:p>
            <a:pPr lvl="1" algn="just"/>
            <a:r>
              <a:rPr lang="en-US" altLang="zh-CN" dirty="0"/>
              <a:t>Kontrol, hata düzeltmeye değil, hata tespitine odaklanır.</a:t>
            </a:r>
          </a:p>
          <a:p>
            <a:pPr lvl="1" algn="just"/>
            <a:r>
              <a:rPr lang="en-US" altLang="zh-CN" dirty="0"/>
              <a:t>Gözden geçirenler kontrol toplantısına önceden hazırlanır ve buldukları sorunların bir listesini getirirler.</a:t>
            </a:r>
          </a:p>
          <a:p>
            <a:pPr lvl="1" algn="just"/>
            <a:r>
              <a:rPr lang="en-US" altLang="zh-CN" dirty="0"/>
              <a:t>Tüm katılımcılara farklı roller atanır.</a:t>
            </a:r>
          </a:p>
        </p:txBody>
      </p:sp>
    </p:spTree>
    <p:extLst>
      <p:ext uri="{BB962C8B-B14F-4D97-AF65-F5344CB8AC3E}">
        <p14:creationId xmlns:p14="http://schemas.microsoft.com/office/powerpoint/2010/main" val="30799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Formal Kontroller</a:t>
            </a:r>
            <a:endParaRPr lang="en-US" dirty="0"/>
          </a:p>
        </p:txBody>
      </p:sp>
      <p:sp>
        <p:nvSpPr>
          <p:cNvPr id="3" name="Content Placeholder 2"/>
          <p:cNvSpPr>
            <a:spLocks noGrp="1"/>
          </p:cNvSpPr>
          <p:nvPr>
            <p:ph idx="1"/>
          </p:nvPr>
        </p:nvSpPr>
        <p:spPr/>
        <p:txBody>
          <a:bodyPr>
            <a:normAutofit/>
          </a:bodyPr>
          <a:lstStyle/>
          <a:p>
            <a:pPr lvl="1" algn="just"/>
            <a:r>
              <a:rPr lang="en-US" altLang="zh-CN" sz="2400" dirty="0"/>
              <a:t>Kontrolün moderatörü, incelenen iş ürününün yazarı değildir.</a:t>
            </a:r>
          </a:p>
          <a:p>
            <a:pPr lvl="1" algn="just"/>
            <a:r>
              <a:rPr lang="en-US" altLang="zh-CN" sz="2400" dirty="0"/>
              <a:t>Moderatör, kontrolü yönetme konusunda özel eğitim almıştır.</a:t>
            </a:r>
          </a:p>
          <a:p>
            <a:pPr lvl="1" algn="just"/>
            <a:r>
              <a:rPr lang="en-US" altLang="zh-CN" sz="2400" dirty="0"/>
              <a:t>Kontrol toplantısı, tüm katılımcılar yeterince hazırlanmışsa yapılır.</a:t>
            </a:r>
          </a:p>
          <a:p>
            <a:pPr lvl="1" algn="just"/>
            <a:r>
              <a:rPr lang="en-US" altLang="zh-CN" sz="2400" dirty="0"/>
              <a:t>Her kontrolde veri toplanır ve gelecekteki kontrolleri iyileştirmek için kullanılır.</a:t>
            </a:r>
          </a:p>
          <a:p>
            <a:pPr lvl="1" algn="just"/>
            <a:r>
              <a:rPr lang="en-US" altLang="zh-CN" sz="2400" dirty="0"/>
              <a:t>Genel yönetim, bir proje planı veya diğer yönetim materyallerini inceliyorsa hariç, kontrol toplantısına katılmaz. Teknik liderler katılabilir.</a:t>
            </a:r>
          </a:p>
        </p:txBody>
      </p:sp>
    </p:spTree>
    <p:extLst>
      <p:ext uri="{BB962C8B-B14F-4D97-AF65-F5344CB8AC3E}">
        <p14:creationId xmlns:p14="http://schemas.microsoft.com/office/powerpoint/2010/main" val="15915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Formal Kontroller</a:t>
            </a:r>
            <a:endParaRPr lang="en-US" dirty="0"/>
          </a:p>
        </p:txBody>
      </p:sp>
      <p:sp>
        <p:nvSpPr>
          <p:cNvPr id="3" name="Content Placeholder 2"/>
          <p:cNvSpPr>
            <a:spLocks noGrp="1"/>
          </p:cNvSpPr>
          <p:nvPr>
            <p:ph idx="1"/>
          </p:nvPr>
        </p:nvSpPr>
        <p:spPr/>
        <p:txBody>
          <a:bodyPr>
            <a:normAutofit/>
          </a:bodyPr>
          <a:lstStyle/>
          <a:p>
            <a:pPr algn="just"/>
            <a:r>
              <a:rPr lang="en-US" altLang="zh-CN" sz="2400" dirty="0"/>
              <a:t>Bireysel kontroller tipik olarak, prototipleme ve yüksek hacimli beta testleri dışında diğer tekniklerden daha yüksek olan yaklaşık %60 oranında hatayı yakalar.</a:t>
            </a:r>
          </a:p>
          <a:p>
            <a:pPr algn="just"/>
            <a:r>
              <a:rPr lang="en-US" altLang="zh-CN" sz="2400" dirty="0"/>
              <a:t>Tasarım ve kod kontrollerinin birleşimi genellikle bir üründeki hataların %70-85'ini veya daha fazlasını ortadan kaldırır.</a:t>
            </a:r>
          </a:p>
          <a:p>
            <a:pPr algn="just"/>
            <a:r>
              <a:rPr lang="en-US" altLang="zh-CN" sz="2400" dirty="0"/>
              <a:t>Tasarımcılar ve kodlayıcılar, kontrollerde yer alarak çalışmalarını iyileştirmeyi öğrenirler ve kontroller verimliliği yaklaşık %20 oranında artırır.</a:t>
            </a:r>
          </a:p>
          <a:p>
            <a:pPr algn="just"/>
            <a:r>
              <a:rPr lang="en-US" altLang="zh-CN" sz="2400" dirty="0"/>
              <a:t>Tasarım ve kod için kontrol kullanan bir projede, kontroller proje bütçesinin yaklaşık %10-15'ini alacak ve genellikle genel proje maliyetini düşürecektir.</a:t>
            </a:r>
          </a:p>
        </p:txBody>
      </p:sp>
    </p:spTree>
    <p:extLst>
      <p:ext uri="{BB962C8B-B14F-4D97-AF65-F5344CB8AC3E}">
        <p14:creationId xmlns:p14="http://schemas.microsoft.com/office/powerpoint/2010/main" val="164788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Bir Kontrol Sırasında Roller</a:t>
            </a:r>
            <a:endParaRPr lang="en-US" u="sng" dirty="0"/>
          </a:p>
        </p:txBody>
      </p:sp>
      <p:sp>
        <p:nvSpPr>
          <p:cNvPr id="3" name="Content Placeholder 2"/>
          <p:cNvSpPr>
            <a:spLocks noGrp="1"/>
          </p:cNvSpPr>
          <p:nvPr>
            <p:ph idx="1"/>
          </p:nvPr>
        </p:nvSpPr>
        <p:spPr/>
        <p:txBody>
          <a:bodyPr>
            <a:normAutofit/>
          </a:bodyPr>
          <a:lstStyle/>
          <a:p>
            <a:pPr algn="just"/>
            <a:r>
              <a:rPr lang="en-US" altLang="zh-CN" sz="2800" dirty="0"/>
              <a:t>Bir kontrolün önemli özelliklerinden biri, yer alan her kişinin oynayacağı farklı bir rol olmasıdır.</a:t>
            </a:r>
            <a:endParaRPr lang="en-US" sz="4400" dirty="0"/>
          </a:p>
          <a:p>
            <a:pPr algn="just"/>
            <a:r>
              <a:rPr lang="en-US" altLang="zh-CN" sz="2800" dirty="0"/>
              <a:t>İşte roller (kitaptan ayrıntılar, Sayfa 486)</a:t>
            </a:r>
          </a:p>
          <a:p>
            <a:pPr lvl="1" algn="just"/>
            <a:r>
              <a:rPr lang="en-US" altLang="zh-CN" dirty="0"/>
              <a:t>Moderatör</a:t>
            </a:r>
          </a:p>
          <a:p>
            <a:pPr lvl="1" algn="just"/>
            <a:r>
              <a:rPr lang="en-US" altLang="zh-CN" dirty="0"/>
              <a:t>Yazar</a:t>
            </a:r>
          </a:p>
          <a:p>
            <a:pPr lvl="1" algn="just"/>
            <a:r>
              <a:rPr lang="en-US" altLang="zh-CN" dirty="0"/>
              <a:t>Gözden Geçiren</a:t>
            </a:r>
          </a:p>
          <a:p>
            <a:pPr lvl="1" algn="just"/>
            <a:r>
              <a:rPr lang="en-US" altLang="zh-CN" dirty="0"/>
              <a:t>Yazman</a:t>
            </a:r>
          </a:p>
          <a:p>
            <a:pPr lvl="1" algn="just"/>
            <a:r>
              <a:rPr lang="en-US" altLang="zh-CN" dirty="0"/>
              <a:t>Yönetim</a:t>
            </a:r>
            <a:endParaRPr lang="en-US" sz="4000" dirty="0"/>
          </a:p>
        </p:txBody>
      </p:sp>
    </p:spTree>
    <p:extLst>
      <p:ext uri="{BB962C8B-B14F-4D97-AF65-F5344CB8AC3E}">
        <p14:creationId xmlns:p14="http://schemas.microsoft.com/office/powerpoint/2010/main" val="395328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u="sng" dirty="0"/>
              <a:t>Bir Kontrol İçin Genel Prosedür</a:t>
            </a:r>
            <a:endParaRPr lang="en-US" u="sng" dirty="0"/>
          </a:p>
        </p:txBody>
      </p:sp>
      <p:sp>
        <p:nvSpPr>
          <p:cNvPr id="3" name="Content Placeholder 2"/>
          <p:cNvSpPr>
            <a:spLocks noGrp="1"/>
          </p:cNvSpPr>
          <p:nvPr>
            <p:ph idx="1"/>
          </p:nvPr>
        </p:nvSpPr>
        <p:spPr/>
        <p:txBody>
          <a:bodyPr>
            <a:normAutofit lnSpcReduction="10000"/>
          </a:bodyPr>
          <a:lstStyle/>
          <a:p>
            <a:r>
              <a:rPr lang="en-US" altLang="zh-CN" sz="2800" dirty="0"/>
              <a:t>Bir kontrol, aşağıdaki farklı aşamalardan oluşur:</a:t>
            </a:r>
            <a:endParaRPr lang="en-US" sz="4400" dirty="0"/>
          </a:p>
          <a:p>
            <a:pPr lvl="1"/>
            <a:r>
              <a:rPr lang="en-US" altLang="zh-CN" dirty="0"/>
              <a:t>Planlama</a:t>
            </a:r>
          </a:p>
          <a:p>
            <a:pPr lvl="1"/>
            <a:r>
              <a:rPr lang="en-US" altLang="zh-CN" dirty="0"/>
              <a:t>Genel Bakış</a:t>
            </a:r>
          </a:p>
          <a:p>
            <a:pPr lvl="1"/>
            <a:r>
              <a:rPr lang="en-US" altLang="zh-CN" dirty="0"/>
              <a:t>Hazırlık</a:t>
            </a:r>
          </a:p>
          <a:p>
            <a:pPr lvl="1"/>
            <a:r>
              <a:rPr lang="en-US" altLang="zh-CN" dirty="0"/>
              <a:t>Kontrol Toplantısı</a:t>
            </a:r>
          </a:p>
          <a:p>
            <a:pPr lvl="1"/>
            <a:r>
              <a:rPr lang="en-US" altLang="zh-CN" dirty="0"/>
              <a:t>Kontrol Raporu</a:t>
            </a:r>
          </a:p>
          <a:p>
            <a:pPr lvl="1"/>
            <a:r>
              <a:rPr lang="en-US" altLang="zh-CN" dirty="0"/>
              <a:t>Yeniden Çalışma</a:t>
            </a:r>
          </a:p>
          <a:p>
            <a:pPr lvl="1"/>
            <a:r>
              <a:rPr lang="en-US" altLang="zh-CN" dirty="0"/>
              <a:t>Takip</a:t>
            </a:r>
          </a:p>
          <a:p>
            <a:pPr lvl="1"/>
            <a:r>
              <a:rPr lang="en-US" altLang="zh-CN" dirty="0"/>
              <a:t>Üçüncü Saat Toplantısı</a:t>
            </a:r>
          </a:p>
          <a:p>
            <a:pPr lvl="1"/>
            <a:endParaRPr lang="en-US" sz="4000" dirty="0"/>
          </a:p>
        </p:txBody>
      </p:sp>
    </p:spTree>
    <p:extLst>
      <p:ext uri="{BB962C8B-B14F-4D97-AF65-F5344CB8AC3E}">
        <p14:creationId xmlns:p14="http://schemas.microsoft.com/office/powerpoint/2010/main" val="466313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u="sng" dirty="0"/>
              <a:t>Bir Kontrol İçin Genel Prosedür</a:t>
            </a:r>
            <a:endParaRPr lang="en-US" dirty="0"/>
          </a:p>
        </p:txBody>
      </p:sp>
      <p:sp>
        <p:nvSpPr>
          <p:cNvPr id="3" name="Content Placeholder 2"/>
          <p:cNvSpPr>
            <a:spLocks noGrp="1"/>
          </p:cNvSpPr>
          <p:nvPr>
            <p:ph idx="1"/>
          </p:nvPr>
        </p:nvSpPr>
        <p:spPr/>
        <p:txBody>
          <a:bodyPr>
            <a:normAutofit/>
          </a:bodyPr>
          <a:lstStyle/>
          <a:p>
            <a:pPr algn="just"/>
            <a:r>
              <a:rPr lang="en-US" altLang="zh-CN" sz="2800" b="1" i="1" dirty="0"/>
              <a:t>Planlama:</a:t>
            </a:r>
          </a:p>
          <a:p>
            <a:pPr lvl="1" algn="just"/>
            <a:r>
              <a:rPr lang="en-US" altLang="zh-CN" b="1" i="1" dirty="0"/>
              <a:t>Yazar, tasarımı veya kodu moderatöre verir.</a:t>
            </a:r>
          </a:p>
          <a:p>
            <a:pPr lvl="1" algn="just"/>
            <a:r>
              <a:rPr lang="en-US" altLang="zh-CN" dirty="0"/>
              <a:t>Moderatör, materyali kimin inceleyeceğine ve kontrol toplantısının ne zaman ve nerede yapılacağına karar verir; daha sonra moderatör, tasarımı veya kodu ve denetçilerin dikkatini odaklayacak bir kontrol listesini dağıtır.</a:t>
            </a:r>
            <a:endParaRPr lang="en-US" sz="4000" dirty="0"/>
          </a:p>
          <a:p>
            <a:pPr lvl="1" algn="just"/>
            <a:r>
              <a:rPr lang="en-US" altLang="zh-CN" dirty="0"/>
              <a:t>Toplantı sırasında hata tanımlamayı hızlandırmak için materyaller satır numaralarıyla basılmalıdır.</a:t>
            </a:r>
            <a:endParaRPr lang="en-US" sz="4000" dirty="0"/>
          </a:p>
        </p:txBody>
      </p:sp>
    </p:spTree>
    <p:extLst>
      <p:ext uri="{BB962C8B-B14F-4D97-AF65-F5344CB8AC3E}">
        <p14:creationId xmlns:p14="http://schemas.microsoft.com/office/powerpoint/2010/main" val="145934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u="sng" dirty="0"/>
              <a:t>Bir Kontrol İçin Genel Prosedür</a:t>
            </a:r>
            <a:endParaRPr lang="en-US" dirty="0"/>
          </a:p>
        </p:txBody>
      </p:sp>
      <p:sp>
        <p:nvSpPr>
          <p:cNvPr id="3" name="Content Placeholder 2"/>
          <p:cNvSpPr>
            <a:spLocks noGrp="1"/>
          </p:cNvSpPr>
          <p:nvPr>
            <p:ph idx="1"/>
          </p:nvPr>
        </p:nvSpPr>
        <p:spPr/>
        <p:txBody>
          <a:bodyPr>
            <a:normAutofit fontScale="92500"/>
          </a:bodyPr>
          <a:lstStyle/>
          <a:p>
            <a:pPr algn="just"/>
            <a:r>
              <a:rPr lang="en-US" altLang="zh-CN" sz="2800" b="1" i="1" dirty="0"/>
              <a:t>Genel Bakış</a:t>
            </a:r>
            <a:endParaRPr lang="en-US" sz="4400" b="1" i="1" dirty="0"/>
          </a:p>
          <a:p>
            <a:pPr lvl="1" algn="just"/>
            <a:r>
              <a:rPr lang="en-US" altLang="zh-CN" dirty="0"/>
              <a:t>Gözden geçirenler inceledikleri projeyi bilmiyorlarsa, yazar, tasarım veya kodun oluşturulduğu teknik ortamı açıklamak için yaklaşık bir saat harcayabilir.</a:t>
            </a:r>
          </a:p>
          <a:p>
            <a:pPr lvl="1" algn="just"/>
            <a:r>
              <a:rPr lang="en-US" altLang="zh-CN" dirty="0"/>
              <a:t>Genel bakışa sahip olmak tehlikeli bir uygulama olma eğilimindedir çünkü incelenen tasarım veya koddaki belirsiz noktaların gözden kaçırılmasına yol açabilir.</a:t>
            </a:r>
            <a:endParaRPr lang="en-US" sz="4000" dirty="0"/>
          </a:p>
          <a:p>
            <a:pPr lvl="1" algn="just"/>
            <a:r>
              <a:rPr lang="en-US" altLang="zh-CN" dirty="0"/>
              <a:t>Tasarım veya kod kendi kendini açıklamalıdır; genel bakış onun yerine konuşmamalıdır.</a:t>
            </a:r>
            <a:endParaRPr lang="en-US" sz="4000" dirty="0"/>
          </a:p>
        </p:txBody>
      </p:sp>
    </p:spTree>
    <p:extLst>
      <p:ext uri="{BB962C8B-B14F-4D97-AF65-F5344CB8AC3E}">
        <p14:creationId xmlns:p14="http://schemas.microsoft.com/office/powerpoint/2010/main" val="8246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t>İçerik</a:t>
            </a:r>
            <a:endParaRPr lang="en-US" b="1" dirty="0"/>
          </a:p>
        </p:txBody>
      </p:sp>
      <p:sp>
        <p:nvSpPr>
          <p:cNvPr id="3" name="Content Placeholder 2"/>
          <p:cNvSpPr>
            <a:spLocks noGrp="1"/>
          </p:cNvSpPr>
          <p:nvPr>
            <p:ph idx="1"/>
          </p:nvPr>
        </p:nvSpPr>
        <p:spPr/>
        <p:txBody>
          <a:bodyPr>
            <a:normAutofit/>
          </a:bodyPr>
          <a:lstStyle/>
          <a:p>
            <a:pPr algn="just"/>
            <a:r>
              <a:rPr lang="en-US" altLang="zh-CN" sz="2800" dirty="0"/>
              <a:t>Giriş</a:t>
            </a:r>
          </a:p>
          <a:p>
            <a:pPr algn="just"/>
            <a:r>
              <a:rPr lang="en-US" altLang="zh-CN" sz="2800" dirty="0"/>
              <a:t>İşbirlikçi Geliştirme Uygulamalarına Genel Bakış</a:t>
            </a:r>
          </a:p>
          <a:p>
            <a:pPr algn="just"/>
            <a:r>
              <a:rPr lang="en-US" altLang="zh-CN" sz="2800" dirty="0" err="1"/>
              <a:t>Eşli</a:t>
            </a:r>
            <a:r>
              <a:rPr lang="en-US" altLang="zh-CN" sz="2800" dirty="0"/>
              <a:t> Programlama</a:t>
            </a:r>
          </a:p>
          <a:p>
            <a:pPr algn="just"/>
            <a:r>
              <a:rPr lang="en-US" altLang="zh-CN" sz="2800" dirty="0"/>
              <a:t>Resmi Denetimler</a:t>
            </a:r>
          </a:p>
          <a:p>
            <a:pPr algn="just"/>
            <a:r>
              <a:rPr lang="en-US" altLang="zh-CN" sz="2800" dirty="0"/>
              <a:t>Diğer İşbirlikçi Geliştirme Uygulamaları Türleri</a:t>
            </a:r>
          </a:p>
          <a:p>
            <a:pPr algn="just"/>
            <a:r>
              <a:rPr lang="en-US" altLang="zh-CN" sz="2800" dirty="0"/>
              <a:t>İşbirlikçi İnşa Tekniklerinin Karşılaştırılması</a:t>
            </a:r>
            <a:endParaRPr lang="en-US" sz="2800" dirty="0"/>
          </a:p>
          <a:p>
            <a:pPr algn="just"/>
            <a:r>
              <a:rPr lang="en-US" altLang="zh-CN" sz="2800" dirty="0"/>
              <a:t>Önemli Noktalar</a:t>
            </a:r>
            <a:endParaRPr lang="en-US" sz="2800" dirty="0"/>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b="1" u="sng" dirty="0"/>
              <a:t>Bir Kontrol İçin Genel Prosedür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altLang="zh-CN" sz="2400" b="1" i="1" dirty="0"/>
              <a:t>Hazırlık</a:t>
            </a:r>
            <a:endParaRPr lang="en-US" sz="4000" b="1" i="1" dirty="0"/>
          </a:p>
          <a:p>
            <a:pPr lvl="1" algn="just"/>
            <a:r>
              <a:rPr lang="en-US" altLang="zh-CN" sz="2400" dirty="0"/>
              <a:t>Her gözden geçiren, tasarım veya kodu hatalar açısından incelemek için tek başına çalışır.</a:t>
            </a:r>
          </a:p>
          <a:p>
            <a:pPr lvl="1" algn="just"/>
            <a:r>
              <a:rPr lang="en-US" altLang="zh-CN" sz="2400" dirty="0"/>
              <a:t>Gözden geçirenler, inceleme materyallerinin incelenmesini teşvik etmek ve yönlendirmek için kontrol listesini kullanırlar.</a:t>
            </a:r>
          </a:p>
          <a:p>
            <a:pPr lvl="1" algn="just"/>
            <a:r>
              <a:rPr lang="en-US" altLang="zh-CN" sz="2400" dirty="0"/>
              <a:t>Bazı kuruluşlar, her gözden geçirene belirli bir bakış açısı atanması durumunda kontrollerin daha etkili olduğunu bulmuştur.</a:t>
            </a:r>
            <a:endParaRPr lang="en-US" sz="4000" dirty="0"/>
          </a:p>
          <a:p>
            <a:pPr lvl="1" algn="just"/>
            <a:r>
              <a:rPr lang="en-US" altLang="zh-CN" sz="2400" dirty="0"/>
              <a:t>Örneğin, bir gözden geçirenden bakım programcısının, müşterinin veya tasarımcının bakış açısından kontrole hazırlanması istenebilir. Bakış açısına dayalı incelemeler üzerine yapılan araştırmalar, bakış açısına dayalı incelemelerin genel incelemelerden daha fazla hata ortaya çıkarabileceğini düşündürmektedir.</a:t>
            </a:r>
            <a:endParaRPr lang="en-US" sz="4000" dirty="0"/>
          </a:p>
        </p:txBody>
      </p:sp>
    </p:spTree>
    <p:extLst>
      <p:ext uri="{BB962C8B-B14F-4D97-AF65-F5344CB8AC3E}">
        <p14:creationId xmlns:p14="http://schemas.microsoft.com/office/powerpoint/2010/main" val="285678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b="1" u="sng" dirty="0"/>
          </a:p>
        </p:txBody>
      </p:sp>
      <p:sp>
        <p:nvSpPr>
          <p:cNvPr id="3" name="Content Placeholder 2"/>
          <p:cNvSpPr>
            <a:spLocks noGrp="1"/>
          </p:cNvSpPr>
          <p:nvPr>
            <p:ph idx="1"/>
          </p:nvPr>
        </p:nvSpPr>
        <p:spPr/>
        <p:txBody>
          <a:bodyPr>
            <a:normAutofit lnSpcReduction="10000"/>
          </a:bodyPr>
          <a:lstStyle/>
          <a:p>
            <a:pPr algn="just"/>
            <a:r>
              <a:rPr lang="en-US" b="1" i="1" dirty="0" err="1"/>
              <a:t>Denetleme</a:t>
            </a:r>
            <a:r>
              <a:rPr lang="en-US" b="1" i="1" dirty="0"/>
              <a:t> </a:t>
            </a:r>
            <a:r>
              <a:rPr lang="en-US" b="1" i="1" dirty="0" err="1"/>
              <a:t>Toplantısı</a:t>
            </a:r>
            <a:endParaRPr lang="en-US" b="1" i="1" dirty="0"/>
          </a:p>
          <a:p>
            <a:pPr lvl="1" algn="just"/>
            <a:r>
              <a:rPr lang="en-US" dirty="0" err="1"/>
              <a:t>Moderatör</a:t>
            </a:r>
            <a:r>
              <a:rPr lang="en-US" dirty="0"/>
              <a:t>, </a:t>
            </a:r>
            <a:r>
              <a:rPr lang="en-US" dirty="0" err="1"/>
              <a:t>tasarımın</a:t>
            </a:r>
            <a:r>
              <a:rPr lang="en-US" dirty="0"/>
              <a:t> </a:t>
            </a:r>
            <a:r>
              <a:rPr lang="en-US" dirty="0" err="1"/>
              <a:t>özetini</a:t>
            </a:r>
            <a:r>
              <a:rPr lang="en-US" dirty="0"/>
              <a:t> </a:t>
            </a:r>
            <a:r>
              <a:rPr lang="en-US" dirty="0" err="1"/>
              <a:t>yapmak</a:t>
            </a:r>
            <a:r>
              <a:rPr lang="en-US" dirty="0"/>
              <a:t> </a:t>
            </a:r>
            <a:r>
              <a:rPr lang="en-US" dirty="0" err="1"/>
              <a:t>veya</a:t>
            </a:r>
            <a:r>
              <a:rPr lang="en-US" dirty="0"/>
              <a:t> </a:t>
            </a:r>
            <a:r>
              <a:rPr lang="en-US" dirty="0" err="1"/>
              <a:t>kodu</a:t>
            </a:r>
            <a:r>
              <a:rPr lang="en-US" dirty="0"/>
              <a:t> </a:t>
            </a:r>
            <a:r>
              <a:rPr lang="en-US" dirty="0" err="1"/>
              <a:t>okumak</a:t>
            </a:r>
            <a:r>
              <a:rPr lang="en-US" dirty="0"/>
              <a:t> </a:t>
            </a:r>
            <a:r>
              <a:rPr lang="en-US" dirty="0" err="1"/>
              <a:t>için</a:t>
            </a:r>
            <a:r>
              <a:rPr lang="en-US" dirty="0"/>
              <a:t> </a:t>
            </a:r>
            <a:r>
              <a:rPr lang="en-US" dirty="0" err="1"/>
              <a:t>yazar</a:t>
            </a:r>
            <a:r>
              <a:rPr lang="en-US" dirty="0"/>
              <a:t> </a:t>
            </a:r>
            <a:r>
              <a:rPr lang="en-US" dirty="0" err="1"/>
              <a:t>dışında</a:t>
            </a:r>
            <a:r>
              <a:rPr lang="en-US" dirty="0"/>
              <a:t> </a:t>
            </a:r>
            <a:r>
              <a:rPr lang="en-US" dirty="0" err="1"/>
              <a:t>birini</a:t>
            </a:r>
            <a:r>
              <a:rPr lang="en-US" dirty="0"/>
              <a:t> </a:t>
            </a:r>
            <a:r>
              <a:rPr lang="en-US" dirty="0" err="1"/>
              <a:t>seçer</a:t>
            </a:r>
            <a:r>
              <a:rPr lang="en-US" dirty="0"/>
              <a:t>.</a:t>
            </a:r>
          </a:p>
          <a:p>
            <a:pPr lvl="1" algn="just"/>
            <a:r>
              <a:rPr lang="en-US" dirty="0"/>
              <a:t>Her </a:t>
            </a:r>
            <a:r>
              <a:rPr lang="en-US" dirty="0" err="1"/>
              <a:t>mantıksal</a:t>
            </a:r>
            <a:r>
              <a:rPr lang="en-US" dirty="0"/>
              <a:t> </a:t>
            </a:r>
            <a:r>
              <a:rPr lang="en-US" dirty="0" err="1"/>
              <a:t>yapının</a:t>
            </a:r>
            <a:r>
              <a:rPr lang="en-US" dirty="0"/>
              <a:t> her </a:t>
            </a:r>
            <a:r>
              <a:rPr lang="en-US" dirty="0" err="1"/>
              <a:t>dalı</a:t>
            </a:r>
            <a:r>
              <a:rPr lang="en-US" dirty="0"/>
              <a:t> da </a:t>
            </a:r>
            <a:r>
              <a:rPr lang="en-US" dirty="0" err="1"/>
              <a:t>dahil</a:t>
            </a:r>
            <a:r>
              <a:rPr lang="en-US" dirty="0"/>
              <a:t> </a:t>
            </a:r>
            <a:r>
              <a:rPr lang="en-US" dirty="0" err="1"/>
              <a:t>olmak</a:t>
            </a:r>
            <a:r>
              <a:rPr lang="en-US" dirty="0"/>
              <a:t> </a:t>
            </a:r>
            <a:r>
              <a:rPr lang="en-US" dirty="0" err="1"/>
              <a:t>üzere</a:t>
            </a:r>
            <a:r>
              <a:rPr lang="en-US" dirty="0"/>
              <a:t> </a:t>
            </a:r>
            <a:r>
              <a:rPr lang="en-US" dirty="0" err="1"/>
              <a:t>tüm</a:t>
            </a:r>
            <a:r>
              <a:rPr lang="en-US" dirty="0"/>
              <a:t> </a:t>
            </a:r>
            <a:r>
              <a:rPr lang="en-US" dirty="0" err="1"/>
              <a:t>mantık</a:t>
            </a:r>
            <a:r>
              <a:rPr lang="en-US" dirty="0"/>
              <a:t> </a:t>
            </a:r>
            <a:r>
              <a:rPr lang="en-US" dirty="0" err="1"/>
              <a:t>açıklanır</a:t>
            </a:r>
            <a:r>
              <a:rPr lang="en-US" dirty="0"/>
              <a:t>.</a:t>
            </a:r>
          </a:p>
          <a:p>
            <a:pPr lvl="1" algn="just"/>
            <a:r>
              <a:rPr lang="en-US" dirty="0"/>
              <a:t>Bu </a:t>
            </a:r>
            <a:r>
              <a:rPr lang="en-US" dirty="0" err="1"/>
              <a:t>sunum</a:t>
            </a:r>
            <a:r>
              <a:rPr lang="en-US" dirty="0"/>
              <a:t> </a:t>
            </a:r>
            <a:r>
              <a:rPr lang="en-US" dirty="0" err="1"/>
              <a:t>sırasında</a:t>
            </a:r>
            <a:r>
              <a:rPr lang="en-US" dirty="0"/>
              <a:t>, </a:t>
            </a:r>
            <a:r>
              <a:rPr lang="en-US" dirty="0" err="1"/>
              <a:t>yazman</a:t>
            </a:r>
            <a:r>
              <a:rPr lang="en-US" dirty="0"/>
              <a:t> </a:t>
            </a:r>
            <a:r>
              <a:rPr lang="en-US" dirty="0" err="1"/>
              <a:t>tespit</a:t>
            </a:r>
            <a:r>
              <a:rPr lang="en-US" dirty="0"/>
              <a:t> </a:t>
            </a:r>
            <a:r>
              <a:rPr lang="en-US" dirty="0" err="1"/>
              <a:t>edildikçe</a:t>
            </a:r>
            <a:r>
              <a:rPr lang="en-US" dirty="0"/>
              <a:t> </a:t>
            </a:r>
            <a:r>
              <a:rPr lang="en-US" dirty="0" err="1"/>
              <a:t>hataları</a:t>
            </a:r>
            <a:r>
              <a:rPr lang="en-US" dirty="0"/>
              <a:t> </a:t>
            </a:r>
            <a:r>
              <a:rPr lang="en-US" dirty="0" err="1"/>
              <a:t>kaydeder</a:t>
            </a:r>
            <a:r>
              <a:rPr lang="en-US" dirty="0"/>
              <a:t>, </a:t>
            </a:r>
            <a:r>
              <a:rPr lang="en-US" dirty="0" err="1"/>
              <a:t>ancak</a:t>
            </a:r>
            <a:r>
              <a:rPr lang="en-US" dirty="0"/>
              <a:t> </a:t>
            </a:r>
            <a:r>
              <a:rPr lang="en-US" dirty="0" err="1"/>
              <a:t>bir</a:t>
            </a:r>
            <a:r>
              <a:rPr lang="en-US" dirty="0"/>
              <a:t> </a:t>
            </a:r>
            <a:r>
              <a:rPr lang="en-US" dirty="0" err="1"/>
              <a:t>hatanın</a:t>
            </a:r>
            <a:r>
              <a:rPr lang="en-US" dirty="0"/>
              <a:t> </a:t>
            </a:r>
            <a:r>
              <a:rPr lang="en-US" dirty="0" err="1"/>
              <a:t>hata</a:t>
            </a:r>
            <a:r>
              <a:rPr lang="en-US" dirty="0"/>
              <a:t> </a:t>
            </a:r>
            <a:r>
              <a:rPr lang="en-US" dirty="0" err="1"/>
              <a:t>olarak</a:t>
            </a:r>
            <a:r>
              <a:rPr lang="en-US" dirty="0"/>
              <a:t> </a:t>
            </a:r>
            <a:r>
              <a:rPr lang="en-US" dirty="0" err="1"/>
              <a:t>tanındığı</a:t>
            </a:r>
            <a:r>
              <a:rPr lang="en-US" dirty="0"/>
              <a:t> </a:t>
            </a:r>
            <a:r>
              <a:rPr lang="en-US" dirty="0" err="1"/>
              <a:t>anda</a:t>
            </a:r>
            <a:r>
              <a:rPr lang="en-US" dirty="0"/>
              <a:t> </a:t>
            </a:r>
            <a:r>
              <a:rPr lang="en-US" dirty="0" err="1"/>
              <a:t>hata</a:t>
            </a:r>
            <a:r>
              <a:rPr lang="en-US" dirty="0"/>
              <a:t> </a:t>
            </a:r>
            <a:r>
              <a:rPr lang="en-US" dirty="0" err="1"/>
              <a:t>tartışması</a:t>
            </a:r>
            <a:r>
              <a:rPr lang="en-US" dirty="0"/>
              <a:t> </a:t>
            </a:r>
            <a:r>
              <a:rPr lang="en-US" dirty="0" err="1"/>
              <a:t>durur</a:t>
            </a:r>
            <a:r>
              <a:rPr lang="en-US" dirty="0"/>
              <a:t>.</a:t>
            </a:r>
          </a:p>
          <a:p>
            <a:pPr lvl="1" algn="just"/>
            <a:r>
              <a:rPr lang="en-US" dirty="0" err="1"/>
              <a:t>Yazman</a:t>
            </a:r>
            <a:r>
              <a:rPr lang="en-US" dirty="0"/>
              <a:t>, </a:t>
            </a:r>
            <a:r>
              <a:rPr lang="en-US" dirty="0" err="1"/>
              <a:t>hatanın</a:t>
            </a:r>
            <a:r>
              <a:rPr lang="en-US" dirty="0"/>
              <a:t> </a:t>
            </a:r>
            <a:r>
              <a:rPr lang="en-US" dirty="0" err="1"/>
              <a:t>türünü</a:t>
            </a:r>
            <a:r>
              <a:rPr lang="en-US" dirty="0"/>
              <a:t> </a:t>
            </a:r>
            <a:r>
              <a:rPr lang="en-US" dirty="0" err="1"/>
              <a:t>ve</a:t>
            </a:r>
            <a:r>
              <a:rPr lang="en-US" dirty="0"/>
              <a:t> </a:t>
            </a:r>
            <a:r>
              <a:rPr lang="en-US" dirty="0" err="1"/>
              <a:t>ciddiyetini</a:t>
            </a:r>
            <a:r>
              <a:rPr lang="en-US" dirty="0"/>
              <a:t> not </a:t>
            </a:r>
            <a:r>
              <a:rPr lang="en-US" dirty="0" err="1"/>
              <a:t>eder</a:t>
            </a:r>
            <a:r>
              <a:rPr lang="en-US" dirty="0"/>
              <a:t> </a:t>
            </a:r>
            <a:r>
              <a:rPr lang="en-US" dirty="0" err="1"/>
              <a:t>ve</a:t>
            </a:r>
            <a:r>
              <a:rPr lang="en-US" dirty="0"/>
              <a:t> </a:t>
            </a:r>
            <a:r>
              <a:rPr lang="en-US" dirty="0" err="1"/>
              <a:t>denetim</a:t>
            </a:r>
            <a:r>
              <a:rPr lang="en-US" dirty="0"/>
              <a:t> </a:t>
            </a:r>
            <a:r>
              <a:rPr lang="en-US" dirty="0" err="1"/>
              <a:t>devam</a:t>
            </a:r>
            <a:r>
              <a:rPr lang="en-US" dirty="0"/>
              <a:t> </a:t>
            </a:r>
            <a:r>
              <a:rPr lang="en-US" dirty="0" err="1"/>
              <a:t>eder</a:t>
            </a:r>
            <a:r>
              <a:rPr lang="en-US" dirty="0"/>
              <a:t>.</a:t>
            </a:r>
          </a:p>
        </p:txBody>
      </p:sp>
    </p:spTree>
    <p:extLst>
      <p:ext uri="{BB962C8B-B14F-4D97-AF65-F5344CB8AC3E}">
        <p14:creationId xmlns:p14="http://schemas.microsoft.com/office/powerpoint/2010/main" val="99906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b="1" u="sng" dirty="0"/>
          </a:p>
        </p:txBody>
      </p:sp>
      <p:sp>
        <p:nvSpPr>
          <p:cNvPr id="3" name="Content Placeholder 2"/>
          <p:cNvSpPr>
            <a:spLocks noGrp="1"/>
          </p:cNvSpPr>
          <p:nvPr>
            <p:ph idx="1"/>
          </p:nvPr>
        </p:nvSpPr>
        <p:spPr/>
        <p:txBody>
          <a:bodyPr>
            <a:normAutofit/>
          </a:bodyPr>
          <a:lstStyle/>
          <a:p>
            <a:pPr lvl="1" algn="just"/>
            <a:r>
              <a:rPr lang="en-US" dirty="0" err="1"/>
              <a:t>Tasarım</a:t>
            </a:r>
            <a:r>
              <a:rPr lang="en-US" dirty="0"/>
              <a:t> </a:t>
            </a:r>
            <a:r>
              <a:rPr lang="en-US" dirty="0" err="1"/>
              <a:t>veya</a:t>
            </a:r>
            <a:r>
              <a:rPr lang="en-US" dirty="0"/>
              <a:t> </a:t>
            </a:r>
            <a:r>
              <a:rPr lang="en-US" dirty="0" err="1"/>
              <a:t>kodun</a:t>
            </a:r>
            <a:r>
              <a:rPr lang="en-US" dirty="0"/>
              <a:t> </a:t>
            </a:r>
            <a:r>
              <a:rPr lang="en-US" dirty="0" err="1"/>
              <a:t>ele</a:t>
            </a:r>
            <a:r>
              <a:rPr lang="en-US" dirty="0"/>
              <a:t> </a:t>
            </a:r>
            <a:r>
              <a:rPr lang="en-US" dirty="0" err="1"/>
              <a:t>alınma</a:t>
            </a:r>
            <a:r>
              <a:rPr lang="en-US" dirty="0"/>
              <a:t> </a:t>
            </a:r>
            <a:r>
              <a:rPr lang="en-US" dirty="0" err="1"/>
              <a:t>hızı</a:t>
            </a:r>
            <a:r>
              <a:rPr lang="en-US" dirty="0"/>
              <a:t> ne </a:t>
            </a:r>
            <a:r>
              <a:rPr lang="en-US" dirty="0" err="1"/>
              <a:t>çok</a:t>
            </a:r>
            <a:r>
              <a:rPr lang="en-US" dirty="0"/>
              <a:t> </a:t>
            </a:r>
            <a:r>
              <a:rPr lang="en-US" dirty="0" err="1"/>
              <a:t>yavaş</a:t>
            </a:r>
            <a:r>
              <a:rPr lang="en-US" dirty="0"/>
              <a:t> ne de </a:t>
            </a:r>
            <a:r>
              <a:rPr lang="en-US" dirty="0" err="1"/>
              <a:t>çok</a:t>
            </a:r>
            <a:r>
              <a:rPr lang="en-US" dirty="0"/>
              <a:t> </a:t>
            </a:r>
            <a:r>
              <a:rPr lang="en-US" dirty="0" err="1"/>
              <a:t>hızlı</a:t>
            </a:r>
            <a:r>
              <a:rPr lang="en-US" dirty="0"/>
              <a:t> </a:t>
            </a:r>
            <a:r>
              <a:rPr lang="en-US" dirty="0" err="1"/>
              <a:t>olmamalıdır</a:t>
            </a:r>
            <a:r>
              <a:rPr lang="en-US" dirty="0"/>
              <a:t>.</a:t>
            </a:r>
          </a:p>
          <a:p>
            <a:pPr lvl="1" algn="just"/>
            <a:r>
              <a:rPr lang="en-US" dirty="0" err="1"/>
              <a:t>Çok</a:t>
            </a:r>
            <a:r>
              <a:rPr lang="en-US" dirty="0"/>
              <a:t> </a:t>
            </a:r>
            <a:r>
              <a:rPr lang="en-US" dirty="0" err="1"/>
              <a:t>yavaşsa</a:t>
            </a:r>
            <a:r>
              <a:rPr lang="en-US" dirty="0"/>
              <a:t>, </a:t>
            </a:r>
            <a:r>
              <a:rPr lang="en-US" dirty="0" err="1"/>
              <a:t>dikkat</a:t>
            </a:r>
            <a:r>
              <a:rPr lang="en-US" dirty="0"/>
              <a:t> </a:t>
            </a:r>
            <a:r>
              <a:rPr lang="en-US" dirty="0" err="1"/>
              <a:t>dağılabilir</a:t>
            </a:r>
            <a:r>
              <a:rPr lang="en-US" dirty="0"/>
              <a:t> </a:t>
            </a:r>
            <a:r>
              <a:rPr lang="en-US" dirty="0" err="1"/>
              <a:t>ve</a:t>
            </a:r>
            <a:r>
              <a:rPr lang="en-US" dirty="0"/>
              <a:t> </a:t>
            </a:r>
            <a:r>
              <a:rPr lang="en-US" dirty="0" err="1"/>
              <a:t>toplantı</a:t>
            </a:r>
            <a:r>
              <a:rPr lang="en-US" dirty="0"/>
              <a:t> </a:t>
            </a:r>
            <a:r>
              <a:rPr lang="en-US" dirty="0" err="1"/>
              <a:t>verimli</a:t>
            </a:r>
            <a:r>
              <a:rPr lang="en-US" dirty="0"/>
              <a:t> </a:t>
            </a:r>
            <a:r>
              <a:rPr lang="en-US" dirty="0" err="1"/>
              <a:t>olmaz</a:t>
            </a:r>
            <a:r>
              <a:rPr lang="en-US" dirty="0"/>
              <a:t>.</a:t>
            </a:r>
          </a:p>
          <a:p>
            <a:pPr lvl="1" algn="just"/>
            <a:r>
              <a:rPr lang="en-US" dirty="0" err="1"/>
              <a:t>Çok</a:t>
            </a:r>
            <a:r>
              <a:rPr lang="en-US" dirty="0"/>
              <a:t> </a:t>
            </a:r>
            <a:r>
              <a:rPr lang="en-US" dirty="0" err="1"/>
              <a:t>hızlıysa</a:t>
            </a:r>
            <a:r>
              <a:rPr lang="en-US" dirty="0"/>
              <a:t>, </a:t>
            </a:r>
            <a:r>
              <a:rPr lang="en-US" dirty="0" err="1"/>
              <a:t>grup</a:t>
            </a:r>
            <a:r>
              <a:rPr lang="en-US" dirty="0"/>
              <a:t> </a:t>
            </a:r>
            <a:r>
              <a:rPr lang="en-US" dirty="0" err="1"/>
              <a:t>aksi</a:t>
            </a:r>
            <a:r>
              <a:rPr lang="en-US" dirty="0"/>
              <a:t> </a:t>
            </a:r>
            <a:r>
              <a:rPr lang="en-US" dirty="0" err="1"/>
              <a:t>takdirde</a:t>
            </a:r>
            <a:r>
              <a:rPr lang="en-US" dirty="0"/>
              <a:t> </a:t>
            </a:r>
            <a:r>
              <a:rPr lang="en-US" dirty="0" err="1"/>
              <a:t>yakalayacağı</a:t>
            </a:r>
            <a:r>
              <a:rPr lang="en-US" dirty="0"/>
              <a:t> </a:t>
            </a:r>
            <a:r>
              <a:rPr lang="en-US" dirty="0" err="1"/>
              <a:t>hataları</a:t>
            </a:r>
            <a:r>
              <a:rPr lang="en-US" dirty="0"/>
              <a:t> </a:t>
            </a:r>
            <a:r>
              <a:rPr lang="en-US" dirty="0" err="1"/>
              <a:t>gözden</a:t>
            </a:r>
            <a:r>
              <a:rPr lang="en-US" dirty="0"/>
              <a:t> </a:t>
            </a:r>
            <a:r>
              <a:rPr lang="en-US" dirty="0" err="1"/>
              <a:t>kaçırabilir</a:t>
            </a:r>
            <a:r>
              <a:rPr lang="en-US" dirty="0"/>
              <a:t>.</a:t>
            </a:r>
          </a:p>
          <a:p>
            <a:pPr lvl="1" algn="just"/>
            <a:r>
              <a:rPr lang="en-US" dirty="0" err="1"/>
              <a:t>Toplantı</a:t>
            </a:r>
            <a:r>
              <a:rPr lang="en-US" dirty="0"/>
              <a:t> </a:t>
            </a:r>
            <a:r>
              <a:rPr lang="en-US" dirty="0" err="1"/>
              <a:t>sırasında</a:t>
            </a:r>
            <a:r>
              <a:rPr lang="en-US" dirty="0"/>
              <a:t> </a:t>
            </a:r>
            <a:r>
              <a:rPr lang="en-US" dirty="0" err="1"/>
              <a:t>çözümler</a:t>
            </a:r>
            <a:r>
              <a:rPr lang="en-US" dirty="0"/>
              <a:t> </a:t>
            </a:r>
            <a:r>
              <a:rPr lang="en-US" dirty="0" err="1"/>
              <a:t>tartışmayın</a:t>
            </a:r>
            <a:r>
              <a:rPr lang="en-US" dirty="0"/>
              <a:t>.</a:t>
            </a:r>
          </a:p>
          <a:p>
            <a:pPr lvl="1" algn="just"/>
            <a:r>
              <a:rPr lang="en-US" dirty="0" err="1"/>
              <a:t>Grup</a:t>
            </a:r>
            <a:r>
              <a:rPr lang="en-US" dirty="0"/>
              <a:t>, </a:t>
            </a:r>
            <a:r>
              <a:rPr lang="en-US" dirty="0" err="1"/>
              <a:t>kusurları</a:t>
            </a:r>
            <a:r>
              <a:rPr lang="en-US" dirty="0"/>
              <a:t> </a:t>
            </a:r>
            <a:r>
              <a:rPr lang="en-US" dirty="0" err="1"/>
              <a:t>belirleme</a:t>
            </a:r>
            <a:r>
              <a:rPr lang="en-US" dirty="0"/>
              <a:t> </a:t>
            </a:r>
            <a:r>
              <a:rPr lang="en-US" dirty="0" err="1"/>
              <a:t>konusunda</a:t>
            </a:r>
            <a:r>
              <a:rPr lang="en-US" dirty="0"/>
              <a:t> </a:t>
            </a:r>
            <a:r>
              <a:rPr lang="en-US" dirty="0" err="1"/>
              <a:t>odaklı</a:t>
            </a:r>
            <a:r>
              <a:rPr lang="en-US" dirty="0"/>
              <a:t> </a:t>
            </a:r>
            <a:r>
              <a:rPr lang="en-US" dirty="0" err="1"/>
              <a:t>kalmalıdır</a:t>
            </a:r>
            <a:endParaRPr lang="en-US" dirty="0"/>
          </a:p>
        </p:txBody>
      </p:sp>
    </p:spTree>
    <p:extLst>
      <p:ext uri="{BB962C8B-B14F-4D97-AF65-F5344CB8AC3E}">
        <p14:creationId xmlns:p14="http://schemas.microsoft.com/office/powerpoint/2010/main" val="3600505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dirty="0"/>
          </a:p>
        </p:txBody>
      </p:sp>
      <p:sp>
        <p:nvSpPr>
          <p:cNvPr id="3" name="Content Placeholder 2"/>
          <p:cNvSpPr>
            <a:spLocks noGrp="1"/>
          </p:cNvSpPr>
          <p:nvPr>
            <p:ph idx="1"/>
          </p:nvPr>
        </p:nvSpPr>
        <p:spPr/>
        <p:txBody>
          <a:bodyPr>
            <a:normAutofit fontScale="85000" lnSpcReduction="10000"/>
          </a:bodyPr>
          <a:lstStyle/>
          <a:p>
            <a:pPr algn="just"/>
            <a:r>
              <a:rPr lang="tr-TR" b="1" i="1" dirty="0">
                <a:solidFill>
                  <a:srgbClr val="000000"/>
                </a:solidFill>
                <a:effectLst/>
                <a:latin typeface="Calibri" panose="020F0502020204030204" pitchFamily="34" charset="0"/>
              </a:rPr>
              <a:t>Denetleme Raporu</a:t>
            </a:r>
            <a:endParaRPr lang="en-US" b="1" i="1" dirty="0"/>
          </a:p>
          <a:p>
            <a:pPr lvl="1" algn="just"/>
            <a:r>
              <a:rPr lang="en-US" dirty="0" err="1"/>
              <a:t>Denetleme</a:t>
            </a:r>
            <a:r>
              <a:rPr lang="en-US" dirty="0"/>
              <a:t> </a:t>
            </a:r>
            <a:r>
              <a:rPr lang="en-US" dirty="0" err="1"/>
              <a:t>toplantısından</a:t>
            </a:r>
            <a:r>
              <a:rPr lang="en-US" dirty="0"/>
              <a:t> </a:t>
            </a:r>
            <a:r>
              <a:rPr lang="en-US" dirty="0" err="1"/>
              <a:t>bir</a:t>
            </a:r>
            <a:r>
              <a:rPr lang="en-US" dirty="0"/>
              <a:t> </a:t>
            </a:r>
            <a:r>
              <a:rPr lang="en-US" dirty="0" err="1"/>
              <a:t>gün</a:t>
            </a:r>
            <a:r>
              <a:rPr lang="en-US" dirty="0"/>
              <a:t> </a:t>
            </a:r>
            <a:r>
              <a:rPr lang="en-US" dirty="0" err="1"/>
              <a:t>içinde</a:t>
            </a:r>
            <a:r>
              <a:rPr lang="en-US" dirty="0"/>
              <a:t>, </a:t>
            </a:r>
            <a:r>
              <a:rPr lang="en-US" dirty="0" err="1"/>
              <a:t>moderatör</a:t>
            </a:r>
            <a:r>
              <a:rPr lang="en-US" dirty="0"/>
              <a:t> her </a:t>
            </a:r>
            <a:r>
              <a:rPr lang="en-US" dirty="0" err="1"/>
              <a:t>kusuru</a:t>
            </a:r>
            <a:r>
              <a:rPr lang="en-US" dirty="0"/>
              <a:t>, </a:t>
            </a:r>
            <a:r>
              <a:rPr lang="en-US" dirty="0" err="1"/>
              <a:t>türü</a:t>
            </a:r>
            <a:r>
              <a:rPr lang="en-US" dirty="0"/>
              <a:t> </a:t>
            </a:r>
            <a:r>
              <a:rPr lang="en-US" dirty="0" err="1"/>
              <a:t>ve</a:t>
            </a:r>
            <a:r>
              <a:rPr lang="en-US" dirty="0"/>
              <a:t> </a:t>
            </a:r>
            <a:r>
              <a:rPr lang="en-US" dirty="0" err="1"/>
              <a:t>ciddiyetini</a:t>
            </a:r>
            <a:r>
              <a:rPr lang="en-US" dirty="0"/>
              <a:t> de </a:t>
            </a:r>
            <a:r>
              <a:rPr lang="en-US" dirty="0" err="1"/>
              <a:t>içeren</a:t>
            </a:r>
            <a:r>
              <a:rPr lang="en-US" dirty="0"/>
              <a:t> </a:t>
            </a:r>
            <a:r>
              <a:rPr lang="en-US" dirty="0" err="1"/>
              <a:t>bir</a:t>
            </a:r>
            <a:r>
              <a:rPr lang="en-US" dirty="0"/>
              <a:t> </a:t>
            </a:r>
            <a:r>
              <a:rPr lang="en-US" dirty="0" err="1"/>
              <a:t>denetleme</a:t>
            </a:r>
            <a:r>
              <a:rPr lang="en-US" dirty="0"/>
              <a:t> </a:t>
            </a:r>
            <a:r>
              <a:rPr lang="en-US" dirty="0" err="1"/>
              <a:t>raporu</a:t>
            </a:r>
            <a:r>
              <a:rPr lang="en-US" dirty="0"/>
              <a:t> (e-</a:t>
            </a:r>
            <a:r>
              <a:rPr lang="en-US" dirty="0" err="1"/>
              <a:t>posta</a:t>
            </a:r>
            <a:r>
              <a:rPr lang="en-US" dirty="0"/>
              <a:t> </a:t>
            </a:r>
            <a:r>
              <a:rPr lang="en-US" dirty="0" err="1"/>
              <a:t>veya</a:t>
            </a:r>
            <a:r>
              <a:rPr lang="en-US" dirty="0"/>
              <a:t> </a:t>
            </a:r>
            <a:r>
              <a:rPr lang="en-US" dirty="0" err="1"/>
              <a:t>benzeri</a:t>
            </a:r>
            <a:r>
              <a:rPr lang="en-US" dirty="0"/>
              <a:t>) </a:t>
            </a:r>
            <a:r>
              <a:rPr lang="en-US" dirty="0" err="1"/>
              <a:t>oluşturur</a:t>
            </a:r>
            <a:r>
              <a:rPr lang="en-US" dirty="0"/>
              <a:t>.</a:t>
            </a:r>
          </a:p>
          <a:p>
            <a:pPr lvl="1" algn="just"/>
            <a:r>
              <a:rPr lang="en-US" dirty="0" err="1"/>
              <a:t>Denetleme</a:t>
            </a:r>
            <a:r>
              <a:rPr lang="en-US" dirty="0"/>
              <a:t> </a:t>
            </a:r>
            <a:r>
              <a:rPr lang="en-US" dirty="0" err="1"/>
              <a:t>raporu</a:t>
            </a:r>
            <a:r>
              <a:rPr lang="en-US" dirty="0"/>
              <a:t>, </a:t>
            </a:r>
            <a:r>
              <a:rPr lang="en-US" dirty="0" err="1"/>
              <a:t>tüm</a:t>
            </a:r>
            <a:r>
              <a:rPr lang="en-US" dirty="0"/>
              <a:t> </a:t>
            </a:r>
            <a:r>
              <a:rPr lang="en-US" dirty="0" err="1"/>
              <a:t>kusurların</a:t>
            </a:r>
            <a:r>
              <a:rPr lang="en-US" dirty="0"/>
              <a:t> </a:t>
            </a:r>
            <a:r>
              <a:rPr lang="en-US" dirty="0" err="1"/>
              <a:t>düzeltileceğinden</a:t>
            </a:r>
            <a:r>
              <a:rPr lang="en-US" dirty="0"/>
              <a:t> </a:t>
            </a:r>
            <a:r>
              <a:rPr lang="en-US" dirty="0" err="1"/>
              <a:t>emin</a:t>
            </a:r>
            <a:r>
              <a:rPr lang="en-US" dirty="0"/>
              <a:t> </a:t>
            </a:r>
            <a:r>
              <a:rPr lang="en-US" dirty="0" err="1"/>
              <a:t>olmaya</a:t>
            </a:r>
            <a:r>
              <a:rPr lang="en-US" dirty="0"/>
              <a:t> </a:t>
            </a:r>
            <a:r>
              <a:rPr lang="en-US" dirty="0" err="1"/>
              <a:t>yardımcı</a:t>
            </a:r>
            <a:r>
              <a:rPr lang="en-US" dirty="0"/>
              <a:t> </a:t>
            </a:r>
            <a:r>
              <a:rPr lang="en-US" dirty="0" err="1"/>
              <a:t>olur</a:t>
            </a:r>
            <a:r>
              <a:rPr lang="en-US" dirty="0"/>
              <a:t> </a:t>
            </a:r>
            <a:r>
              <a:rPr lang="en-US" dirty="0" err="1"/>
              <a:t>ve</a:t>
            </a:r>
            <a:r>
              <a:rPr lang="en-US" dirty="0"/>
              <a:t> </a:t>
            </a:r>
            <a:r>
              <a:rPr lang="en-US" dirty="0" err="1"/>
              <a:t>organizasyona</a:t>
            </a:r>
            <a:r>
              <a:rPr lang="en-US" dirty="0"/>
              <a:t> </a:t>
            </a:r>
            <a:r>
              <a:rPr lang="en-US" dirty="0" err="1"/>
              <a:t>özgü</a:t>
            </a:r>
            <a:r>
              <a:rPr lang="en-US" dirty="0"/>
              <a:t> </a:t>
            </a:r>
            <a:r>
              <a:rPr lang="en-US" dirty="0" err="1"/>
              <a:t>sorunları</a:t>
            </a:r>
            <a:r>
              <a:rPr lang="en-US" dirty="0"/>
              <a:t> </a:t>
            </a:r>
            <a:r>
              <a:rPr lang="en-US" dirty="0" err="1"/>
              <a:t>vurgulayan</a:t>
            </a:r>
            <a:r>
              <a:rPr lang="en-US" dirty="0"/>
              <a:t> </a:t>
            </a:r>
            <a:r>
              <a:rPr lang="en-US" dirty="0" err="1"/>
              <a:t>bir</a:t>
            </a:r>
            <a:r>
              <a:rPr lang="en-US" dirty="0"/>
              <a:t> </a:t>
            </a:r>
            <a:r>
              <a:rPr lang="en-US" dirty="0" err="1"/>
              <a:t>kontrol</a:t>
            </a:r>
            <a:r>
              <a:rPr lang="en-US" dirty="0"/>
              <a:t> </a:t>
            </a:r>
            <a:r>
              <a:rPr lang="en-US" dirty="0" err="1"/>
              <a:t>listesi</a:t>
            </a:r>
            <a:r>
              <a:rPr lang="en-US" dirty="0"/>
              <a:t> </a:t>
            </a:r>
            <a:r>
              <a:rPr lang="en-US" dirty="0" err="1"/>
              <a:t>geliştirmek</a:t>
            </a:r>
            <a:r>
              <a:rPr lang="en-US" dirty="0"/>
              <a:t> </a:t>
            </a:r>
            <a:r>
              <a:rPr lang="en-US" dirty="0" err="1"/>
              <a:t>için</a:t>
            </a:r>
            <a:r>
              <a:rPr lang="en-US" dirty="0"/>
              <a:t> </a:t>
            </a:r>
            <a:r>
              <a:rPr lang="en-US" dirty="0" err="1"/>
              <a:t>kullanılır</a:t>
            </a:r>
            <a:r>
              <a:rPr lang="en-US" dirty="0"/>
              <a:t>.</a:t>
            </a:r>
          </a:p>
          <a:p>
            <a:pPr lvl="1" algn="just"/>
            <a:r>
              <a:rPr lang="en-US" dirty="0" err="1"/>
              <a:t>Harcanan</a:t>
            </a:r>
            <a:r>
              <a:rPr lang="en-US" dirty="0"/>
              <a:t> </a:t>
            </a:r>
            <a:r>
              <a:rPr lang="en-US" dirty="0" err="1"/>
              <a:t>zamana</a:t>
            </a:r>
            <a:r>
              <a:rPr lang="en-US" dirty="0"/>
              <a:t> </a:t>
            </a:r>
            <a:r>
              <a:rPr lang="en-US" dirty="0" err="1"/>
              <a:t>ve</a:t>
            </a:r>
            <a:r>
              <a:rPr lang="en-US" dirty="0"/>
              <a:t> zaman </a:t>
            </a:r>
            <a:r>
              <a:rPr lang="en-US" dirty="0" err="1"/>
              <a:t>içinde</a:t>
            </a:r>
            <a:r>
              <a:rPr lang="en-US" dirty="0"/>
              <a:t> </a:t>
            </a:r>
            <a:r>
              <a:rPr lang="en-US" dirty="0" err="1"/>
              <a:t>bulunan</a:t>
            </a:r>
            <a:r>
              <a:rPr lang="en-US" dirty="0"/>
              <a:t> </a:t>
            </a:r>
            <a:r>
              <a:rPr lang="en-US" dirty="0" err="1"/>
              <a:t>hata</a:t>
            </a:r>
            <a:r>
              <a:rPr lang="en-US" dirty="0"/>
              <a:t> </a:t>
            </a:r>
            <a:r>
              <a:rPr lang="en-US" dirty="0" err="1"/>
              <a:t>sayısına</a:t>
            </a:r>
            <a:r>
              <a:rPr lang="en-US" dirty="0"/>
              <a:t> </a:t>
            </a:r>
            <a:r>
              <a:rPr lang="en-US" dirty="0" err="1"/>
              <a:t>ilişkin</a:t>
            </a:r>
            <a:r>
              <a:rPr lang="en-US" dirty="0"/>
              <a:t> </a:t>
            </a:r>
            <a:r>
              <a:rPr lang="en-US" dirty="0" err="1"/>
              <a:t>verileri</a:t>
            </a:r>
            <a:r>
              <a:rPr lang="en-US" dirty="0"/>
              <a:t> </a:t>
            </a:r>
            <a:r>
              <a:rPr lang="en-US" dirty="0" err="1"/>
              <a:t>toplarsanız</a:t>
            </a:r>
            <a:r>
              <a:rPr lang="en-US" dirty="0"/>
              <a:t>, </a:t>
            </a:r>
            <a:r>
              <a:rPr lang="en-US" dirty="0" err="1"/>
              <a:t>denetimin</a:t>
            </a:r>
            <a:r>
              <a:rPr lang="en-US" dirty="0"/>
              <a:t> </a:t>
            </a:r>
            <a:r>
              <a:rPr lang="en-US" dirty="0" err="1"/>
              <a:t>etkinliği</a:t>
            </a:r>
            <a:r>
              <a:rPr lang="en-US" dirty="0"/>
              <a:t> </a:t>
            </a:r>
            <a:r>
              <a:rPr lang="en-US" dirty="0" err="1"/>
              <a:t>hakkındaki</a:t>
            </a:r>
            <a:r>
              <a:rPr lang="en-US" dirty="0"/>
              <a:t> </a:t>
            </a:r>
            <a:r>
              <a:rPr lang="en-US" dirty="0" err="1"/>
              <a:t>zorluklara</a:t>
            </a:r>
            <a:r>
              <a:rPr lang="en-US" dirty="0"/>
              <a:t> </a:t>
            </a:r>
            <a:r>
              <a:rPr lang="en-US" dirty="0" err="1"/>
              <a:t>somut</a:t>
            </a:r>
            <a:r>
              <a:rPr lang="en-US" dirty="0"/>
              <a:t> </a:t>
            </a:r>
            <a:r>
              <a:rPr lang="en-US" dirty="0" err="1"/>
              <a:t>verilerle</a:t>
            </a:r>
            <a:r>
              <a:rPr lang="en-US" dirty="0"/>
              <a:t> </a:t>
            </a:r>
            <a:r>
              <a:rPr lang="en-US" dirty="0" err="1"/>
              <a:t>yanıt</a:t>
            </a:r>
            <a:r>
              <a:rPr lang="en-US" dirty="0"/>
              <a:t> </a:t>
            </a:r>
            <a:r>
              <a:rPr lang="en-US" dirty="0" err="1"/>
              <a:t>verebilirsiniz</a:t>
            </a:r>
            <a:r>
              <a:rPr lang="en-US" dirty="0"/>
              <a:t>.</a:t>
            </a:r>
          </a:p>
          <a:p>
            <a:pPr lvl="1" algn="just"/>
            <a:r>
              <a:rPr lang="en-US" dirty="0" err="1"/>
              <a:t>Aksi</a:t>
            </a:r>
            <a:r>
              <a:rPr lang="en-US" dirty="0"/>
              <a:t> </a:t>
            </a:r>
            <a:r>
              <a:rPr lang="en-US" dirty="0" err="1"/>
              <a:t>takdirde</a:t>
            </a:r>
            <a:r>
              <a:rPr lang="en-US" dirty="0"/>
              <a:t>, </a:t>
            </a:r>
            <a:r>
              <a:rPr lang="en-US" dirty="0" err="1"/>
              <a:t>denetimlerin</a:t>
            </a:r>
            <a:r>
              <a:rPr lang="en-US" dirty="0"/>
              <a:t> </a:t>
            </a:r>
            <a:r>
              <a:rPr lang="en-US" dirty="0" err="1"/>
              <a:t>daha</a:t>
            </a:r>
            <a:r>
              <a:rPr lang="en-US" dirty="0"/>
              <a:t> </a:t>
            </a:r>
            <a:r>
              <a:rPr lang="en-US" dirty="0" err="1"/>
              <a:t>iyi</a:t>
            </a:r>
            <a:r>
              <a:rPr lang="en-US" dirty="0"/>
              <a:t> </a:t>
            </a:r>
            <a:r>
              <a:rPr lang="en-US" dirty="0" err="1"/>
              <a:t>göründüğünü</a:t>
            </a:r>
            <a:r>
              <a:rPr lang="en-US" dirty="0"/>
              <a:t> </a:t>
            </a:r>
            <a:r>
              <a:rPr lang="en-US" dirty="0" err="1"/>
              <a:t>söylemekle</a:t>
            </a:r>
            <a:r>
              <a:rPr lang="en-US" dirty="0"/>
              <a:t> </a:t>
            </a:r>
            <a:r>
              <a:rPr lang="en-US" dirty="0" err="1"/>
              <a:t>sınırlı</a:t>
            </a:r>
            <a:r>
              <a:rPr lang="en-US" dirty="0"/>
              <a:t> </a:t>
            </a:r>
            <a:r>
              <a:rPr lang="en-US" dirty="0" err="1"/>
              <a:t>kalırsınız</a:t>
            </a:r>
            <a:r>
              <a:rPr lang="en-US" dirty="0"/>
              <a:t>.</a:t>
            </a:r>
          </a:p>
        </p:txBody>
      </p:sp>
    </p:spTree>
    <p:extLst>
      <p:ext uri="{BB962C8B-B14F-4D97-AF65-F5344CB8AC3E}">
        <p14:creationId xmlns:p14="http://schemas.microsoft.com/office/powerpoint/2010/main" val="380934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dirty="0"/>
          </a:p>
        </p:txBody>
      </p:sp>
      <p:sp>
        <p:nvSpPr>
          <p:cNvPr id="3" name="Content Placeholder 2"/>
          <p:cNvSpPr>
            <a:spLocks noGrp="1"/>
          </p:cNvSpPr>
          <p:nvPr>
            <p:ph idx="1"/>
          </p:nvPr>
        </p:nvSpPr>
        <p:spPr/>
        <p:txBody>
          <a:bodyPr/>
          <a:lstStyle/>
          <a:p>
            <a:pPr algn="just"/>
            <a:r>
              <a:rPr lang="tr-TR" b="1" i="1" dirty="0">
                <a:solidFill>
                  <a:srgbClr val="000000"/>
                </a:solidFill>
                <a:effectLst/>
                <a:latin typeface="Calibri" panose="020F0502020204030204" pitchFamily="34" charset="0"/>
              </a:rPr>
              <a:t>Yeniden Çalışma</a:t>
            </a:r>
            <a:r>
              <a:rPr lang="en-US" b="1" i="1" dirty="0"/>
              <a:t> </a:t>
            </a:r>
          </a:p>
          <a:p>
            <a:pPr lvl="1" algn="just"/>
            <a:r>
              <a:rPr lang="en-US" dirty="0" err="1"/>
              <a:t>Moderatör</a:t>
            </a:r>
            <a:r>
              <a:rPr lang="en-US" dirty="0"/>
              <a:t>, </a:t>
            </a:r>
            <a:r>
              <a:rPr lang="en-US" dirty="0" err="1"/>
              <a:t>kusurları</a:t>
            </a:r>
            <a:r>
              <a:rPr lang="en-US" dirty="0"/>
              <a:t> </a:t>
            </a:r>
            <a:r>
              <a:rPr lang="en-US" dirty="0" err="1"/>
              <a:t>genellikle</a:t>
            </a:r>
            <a:r>
              <a:rPr lang="en-US" dirty="0"/>
              <a:t> </a:t>
            </a:r>
            <a:r>
              <a:rPr lang="en-US" dirty="0" err="1"/>
              <a:t>yazar</a:t>
            </a:r>
            <a:r>
              <a:rPr lang="en-US" dirty="0"/>
              <a:t> </a:t>
            </a:r>
            <a:r>
              <a:rPr lang="en-US" dirty="0" err="1"/>
              <a:t>olmak</a:t>
            </a:r>
            <a:r>
              <a:rPr lang="en-US" dirty="0"/>
              <a:t> </a:t>
            </a:r>
            <a:r>
              <a:rPr lang="en-US" dirty="0" err="1"/>
              <a:t>üzere</a:t>
            </a:r>
            <a:r>
              <a:rPr lang="en-US" dirty="0"/>
              <a:t> </a:t>
            </a:r>
            <a:r>
              <a:rPr lang="en-US" dirty="0" err="1"/>
              <a:t>birine</a:t>
            </a:r>
            <a:r>
              <a:rPr lang="en-US" dirty="0"/>
              <a:t> </a:t>
            </a:r>
            <a:r>
              <a:rPr lang="en-US" dirty="0" err="1"/>
              <a:t>onarım</a:t>
            </a:r>
            <a:r>
              <a:rPr lang="en-US" dirty="0"/>
              <a:t> </a:t>
            </a:r>
            <a:r>
              <a:rPr lang="en-US" dirty="0" err="1"/>
              <a:t>için</a:t>
            </a:r>
            <a:r>
              <a:rPr lang="en-US" dirty="0"/>
              <a:t> </a:t>
            </a:r>
            <a:r>
              <a:rPr lang="en-US" dirty="0" err="1"/>
              <a:t>atar</a:t>
            </a:r>
            <a:r>
              <a:rPr lang="en-US" dirty="0"/>
              <a:t>.</a:t>
            </a:r>
          </a:p>
          <a:p>
            <a:pPr lvl="1" algn="just"/>
            <a:r>
              <a:rPr lang="en-US" dirty="0" err="1"/>
              <a:t>Atanan</a:t>
            </a:r>
            <a:r>
              <a:rPr lang="en-US" dirty="0"/>
              <a:t> </a:t>
            </a:r>
            <a:r>
              <a:rPr lang="en-US" dirty="0" err="1"/>
              <a:t>kişi</a:t>
            </a:r>
            <a:r>
              <a:rPr lang="en-US" dirty="0"/>
              <a:t> </a:t>
            </a:r>
            <a:r>
              <a:rPr lang="en-US" dirty="0" err="1"/>
              <a:t>listedeki</a:t>
            </a:r>
            <a:r>
              <a:rPr lang="en-US" dirty="0"/>
              <a:t> her </a:t>
            </a:r>
            <a:r>
              <a:rPr lang="en-US" dirty="0" err="1"/>
              <a:t>kusuru</a:t>
            </a:r>
            <a:r>
              <a:rPr lang="en-US" dirty="0"/>
              <a:t> </a:t>
            </a:r>
            <a:r>
              <a:rPr lang="en-US" dirty="0" err="1"/>
              <a:t>çözer</a:t>
            </a:r>
            <a:r>
              <a:rPr lang="en-US" dirty="0"/>
              <a:t>.</a:t>
            </a:r>
          </a:p>
        </p:txBody>
      </p:sp>
    </p:spTree>
    <p:extLst>
      <p:ext uri="{BB962C8B-B14F-4D97-AF65-F5344CB8AC3E}">
        <p14:creationId xmlns:p14="http://schemas.microsoft.com/office/powerpoint/2010/main" val="51856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dirty="0"/>
          </a:p>
        </p:txBody>
      </p:sp>
      <p:sp>
        <p:nvSpPr>
          <p:cNvPr id="3" name="Content Placeholder 2"/>
          <p:cNvSpPr>
            <a:spLocks noGrp="1"/>
          </p:cNvSpPr>
          <p:nvPr>
            <p:ph idx="1"/>
          </p:nvPr>
        </p:nvSpPr>
        <p:spPr/>
        <p:txBody>
          <a:bodyPr>
            <a:normAutofit fontScale="92500"/>
          </a:bodyPr>
          <a:lstStyle/>
          <a:p>
            <a:pPr algn="just"/>
            <a:r>
              <a:rPr lang="tr-TR" b="1" i="1" dirty="0">
                <a:solidFill>
                  <a:srgbClr val="000000"/>
                </a:solidFill>
                <a:effectLst/>
                <a:latin typeface="Calibri" panose="020F0502020204030204" pitchFamily="34" charset="0"/>
              </a:rPr>
              <a:t>Takip</a:t>
            </a:r>
            <a:r>
              <a:rPr lang="en-US" b="1" i="1" dirty="0"/>
              <a:t> </a:t>
            </a:r>
          </a:p>
          <a:p>
            <a:pPr lvl="1" algn="just"/>
            <a:r>
              <a:rPr lang="en-US" dirty="0" err="1"/>
              <a:t>Moderatör</a:t>
            </a:r>
            <a:r>
              <a:rPr lang="en-US" dirty="0"/>
              <a:t>, </a:t>
            </a:r>
            <a:r>
              <a:rPr lang="en-US" dirty="0" err="1"/>
              <a:t>denetim</a:t>
            </a:r>
            <a:r>
              <a:rPr lang="en-US" dirty="0"/>
              <a:t> </a:t>
            </a:r>
            <a:r>
              <a:rPr lang="en-US" dirty="0" err="1"/>
              <a:t>sırasında</a:t>
            </a:r>
            <a:r>
              <a:rPr lang="en-US" dirty="0"/>
              <a:t> </a:t>
            </a:r>
            <a:r>
              <a:rPr lang="en-US" dirty="0" err="1"/>
              <a:t>atanan</a:t>
            </a:r>
            <a:r>
              <a:rPr lang="en-US" dirty="0"/>
              <a:t> </a:t>
            </a:r>
            <a:r>
              <a:rPr lang="en-US" dirty="0" err="1"/>
              <a:t>tüm</a:t>
            </a:r>
            <a:r>
              <a:rPr lang="en-US" dirty="0"/>
              <a:t> </a:t>
            </a:r>
            <a:r>
              <a:rPr lang="en-US" dirty="0" err="1"/>
              <a:t>yeniden</a:t>
            </a:r>
            <a:r>
              <a:rPr lang="en-US" dirty="0"/>
              <a:t> </a:t>
            </a:r>
            <a:r>
              <a:rPr lang="en-US" dirty="0" err="1"/>
              <a:t>çalışmanın</a:t>
            </a:r>
            <a:r>
              <a:rPr lang="en-US" dirty="0"/>
              <a:t> </a:t>
            </a:r>
            <a:r>
              <a:rPr lang="en-US" dirty="0" err="1"/>
              <a:t>gerçekleştirilmesinden</a:t>
            </a:r>
            <a:r>
              <a:rPr lang="en-US" dirty="0"/>
              <a:t> </a:t>
            </a:r>
            <a:r>
              <a:rPr lang="en-US" dirty="0" err="1"/>
              <a:t>sorumludur</a:t>
            </a:r>
            <a:r>
              <a:rPr lang="en-US" dirty="0"/>
              <a:t>.</a:t>
            </a:r>
          </a:p>
          <a:p>
            <a:pPr lvl="1" algn="just"/>
            <a:r>
              <a:rPr lang="en-US" dirty="0" err="1"/>
              <a:t>Bulunan</a:t>
            </a:r>
            <a:r>
              <a:rPr lang="en-US" dirty="0"/>
              <a:t> </a:t>
            </a:r>
            <a:r>
              <a:rPr lang="en-US" dirty="0" err="1"/>
              <a:t>hataların</a:t>
            </a:r>
            <a:r>
              <a:rPr lang="en-US" dirty="0"/>
              <a:t> </a:t>
            </a:r>
            <a:r>
              <a:rPr lang="en-US" dirty="0" err="1"/>
              <a:t>sayısına</a:t>
            </a:r>
            <a:r>
              <a:rPr lang="en-US" dirty="0"/>
              <a:t> </a:t>
            </a:r>
            <a:r>
              <a:rPr lang="en-US" dirty="0" err="1"/>
              <a:t>ve</a:t>
            </a:r>
            <a:r>
              <a:rPr lang="en-US" dirty="0"/>
              <a:t> </a:t>
            </a:r>
            <a:r>
              <a:rPr lang="en-US" dirty="0" err="1"/>
              <a:t>bu</a:t>
            </a:r>
            <a:r>
              <a:rPr lang="en-US" dirty="0"/>
              <a:t> </a:t>
            </a:r>
            <a:r>
              <a:rPr lang="en-US" dirty="0" err="1"/>
              <a:t>hataların</a:t>
            </a:r>
            <a:r>
              <a:rPr lang="en-US" dirty="0"/>
              <a:t> </a:t>
            </a:r>
            <a:r>
              <a:rPr lang="en-US" dirty="0" err="1"/>
              <a:t>ciddiyetine</a:t>
            </a:r>
            <a:r>
              <a:rPr lang="en-US" dirty="0"/>
              <a:t> </a:t>
            </a:r>
            <a:r>
              <a:rPr lang="en-US" dirty="0" err="1"/>
              <a:t>bağlı</a:t>
            </a:r>
            <a:r>
              <a:rPr lang="en-US" dirty="0"/>
              <a:t> </a:t>
            </a:r>
            <a:r>
              <a:rPr lang="en-US" dirty="0" err="1"/>
              <a:t>olarak</a:t>
            </a:r>
            <a:r>
              <a:rPr lang="en-US" dirty="0"/>
              <a:t>, </a:t>
            </a:r>
            <a:r>
              <a:rPr lang="en-US" dirty="0" err="1"/>
              <a:t>aşağıdakilerle</a:t>
            </a:r>
            <a:r>
              <a:rPr lang="en-US" dirty="0"/>
              <a:t> </a:t>
            </a:r>
            <a:r>
              <a:rPr lang="en-US" dirty="0" err="1"/>
              <a:t>takip</a:t>
            </a:r>
            <a:r>
              <a:rPr lang="en-US" dirty="0"/>
              <a:t> </a:t>
            </a:r>
            <a:r>
              <a:rPr lang="en-US" dirty="0" err="1"/>
              <a:t>edebilirsiniz</a:t>
            </a:r>
            <a:r>
              <a:rPr lang="en-US" dirty="0"/>
              <a:t>:</a:t>
            </a:r>
          </a:p>
          <a:p>
            <a:pPr lvl="2" algn="just"/>
            <a:r>
              <a:rPr lang="en-US" dirty="0" err="1"/>
              <a:t>inceleyicilerin</a:t>
            </a:r>
            <a:r>
              <a:rPr lang="en-US" dirty="0"/>
              <a:t> </a:t>
            </a:r>
            <a:r>
              <a:rPr lang="en-US" dirty="0" err="1"/>
              <a:t>tüm</a:t>
            </a:r>
            <a:r>
              <a:rPr lang="en-US" dirty="0"/>
              <a:t> </a:t>
            </a:r>
            <a:r>
              <a:rPr lang="en-US" dirty="0" err="1"/>
              <a:t>çalışma</a:t>
            </a:r>
            <a:r>
              <a:rPr lang="en-US" dirty="0"/>
              <a:t> </a:t>
            </a:r>
            <a:r>
              <a:rPr lang="en-US" dirty="0" err="1"/>
              <a:t>ürününü</a:t>
            </a:r>
            <a:r>
              <a:rPr lang="en-US" dirty="0"/>
              <a:t> </a:t>
            </a:r>
            <a:r>
              <a:rPr lang="en-US" dirty="0" err="1"/>
              <a:t>yeniden</a:t>
            </a:r>
            <a:r>
              <a:rPr lang="en-US" dirty="0"/>
              <a:t> </a:t>
            </a:r>
            <a:r>
              <a:rPr lang="en-US" dirty="0" err="1"/>
              <a:t>incelemesini</a:t>
            </a:r>
            <a:r>
              <a:rPr lang="en-US" dirty="0"/>
              <a:t> </a:t>
            </a:r>
            <a:r>
              <a:rPr lang="en-US" dirty="0" err="1"/>
              <a:t>sağlamak</a:t>
            </a:r>
            <a:endParaRPr lang="en-US" dirty="0"/>
          </a:p>
          <a:p>
            <a:pPr lvl="2" algn="just"/>
            <a:r>
              <a:rPr lang="en-US" dirty="0" err="1"/>
              <a:t>inceleyicilerin</a:t>
            </a:r>
            <a:r>
              <a:rPr lang="en-US" dirty="0"/>
              <a:t> </a:t>
            </a:r>
            <a:r>
              <a:rPr lang="en-US" dirty="0" err="1"/>
              <a:t>yalnızca</a:t>
            </a:r>
            <a:r>
              <a:rPr lang="en-US" dirty="0"/>
              <a:t> </a:t>
            </a:r>
            <a:r>
              <a:rPr lang="en-US" dirty="0" err="1"/>
              <a:t>düzeltmeleri</a:t>
            </a:r>
            <a:r>
              <a:rPr lang="en-US" dirty="0"/>
              <a:t> </a:t>
            </a:r>
            <a:r>
              <a:rPr lang="en-US" dirty="0" err="1"/>
              <a:t>yeniden</a:t>
            </a:r>
            <a:r>
              <a:rPr lang="en-US" dirty="0"/>
              <a:t> </a:t>
            </a:r>
            <a:r>
              <a:rPr lang="en-US" dirty="0" err="1"/>
              <a:t>incelemesini</a:t>
            </a:r>
            <a:r>
              <a:rPr lang="en-US" dirty="0"/>
              <a:t> </a:t>
            </a:r>
            <a:r>
              <a:rPr lang="en-US" dirty="0" err="1"/>
              <a:t>sağlamak</a:t>
            </a:r>
            <a:endParaRPr lang="en-US" dirty="0"/>
          </a:p>
          <a:p>
            <a:pPr lvl="2" algn="just"/>
            <a:r>
              <a:rPr lang="en-US" dirty="0" err="1"/>
              <a:t>yazarın</a:t>
            </a:r>
            <a:r>
              <a:rPr lang="en-US" dirty="0"/>
              <a:t> </a:t>
            </a:r>
            <a:r>
              <a:rPr lang="en-US" dirty="0" err="1"/>
              <a:t>herhangi</a:t>
            </a:r>
            <a:r>
              <a:rPr lang="en-US" dirty="0"/>
              <a:t> </a:t>
            </a:r>
            <a:r>
              <a:rPr lang="en-US" dirty="0" err="1"/>
              <a:t>bir</a:t>
            </a:r>
            <a:r>
              <a:rPr lang="en-US" dirty="0"/>
              <a:t> </a:t>
            </a:r>
            <a:r>
              <a:rPr lang="en-US" dirty="0" err="1"/>
              <a:t>takip</a:t>
            </a:r>
            <a:r>
              <a:rPr lang="en-US" dirty="0"/>
              <a:t> </a:t>
            </a:r>
            <a:r>
              <a:rPr lang="en-US" dirty="0" err="1"/>
              <a:t>olmadan</a:t>
            </a:r>
            <a:r>
              <a:rPr lang="en-US" dirty="0"/>
              <a:t> </a:t>
            </a:r>
            <a:r>
              <a:rPr lang="en-US" dirty="0" err="1"/>
              <a:t>düzeltmeleri</a:t>
            </a:r>
            <a:r>
              <a:rPr lang="en-US" dirty="0"/>
              <a:t> </a:t>
            </a:r>
            <a:r>
              <a:rPr lang="en-US" dirty="0" err="1"/>
              <a:t>tamamlamasına</a:t>
            </a:r>
            <a:r>
              <a:rPr lang="en-US" dirty="0"/>
              <a:t> </a:t>
            </a:r>
            <a:r>
              <a:rPr lang="en-US" dirty="0" err="1"/>
              <a:t>izin</a:t>
            </a:r>
            <a:r>
              <a:rPr lang="en-US" dirty="0"/>
              <a:t> </a:t>
            </a:r>
            <a:r>
              <a:rPr lang="en-US" dirty="0" err="1"/>
              <a:t>vermek</a:t>
            </a:r>
            <a:r>
              <a:rPr lang="en-US" dirty="0"/>
              <a:t>.</a:t>
            </a:r>
          </a:p>
        </p:txBody>
      </p:sp>
    </p:spTree>
    <p:extLst>
      <p:ext uri="{BB962C8B-B14F-4D97-AF65-F5344CB8AC3E}">
        <p14:creationId xmlns:p14="http://schemas.microsoft.com/office/powerpoint/2010/main" val="4073193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Bir </a:t>
            </a:r>
            <a:r>
              <a:rPr lang="en-US" b="1" u="sng" dirty="0" err="1"/>
              <a:t>Denetimin</a:t>
            </a:r>
            <a:r>
              <a:rPr lang="en-US" b="1" u="sng" dirty="0"/>
              <a:t> </a:t>
            </a:r>
            <a:r>
              <a:rPr lang="en-US" b="1" u="sng" dirty="0" err="1"/>
              <a:t>Genel</a:t>
            </a:r>
            <a:r>
              <a:rPr lang="en-US" b="1" u="sng" dirty="0"/>
              <a:t> </a:t>
            </a:r>
            <a:r>
              <a:rPr lang="en-US" b="1" u="sng" dirty="0" err="1"/>
              <a:t>Prosedürü</a:t>
            </a:r>
            <a:endParaRPr lang="en-US" dirty="0"/>
          </a:p>
        </p:txBody>
      </p:sp>
      <p:sp>
        <p:nvSpPr>
          <p:cNvPr id="3" name="Content Placeholder 2"/>
          <p:cNvSpPr>
            <a:spLocks noGrp="1"/>
          </p:cNvSpPr>
          <p:nvPr>
            <p:ph idx="1"/>
          </p:nvPr>
        </p:nvSpPr>
        <p:spPr/>
        <p:txBody>
          <a:bodyPr>
            <a:normAutofit/>
          </a:bodyPr>
          <a:lstStyle/>
          <a:p>
            <a:pPr algn="just"/>
            <a:r>
              <a:rPr lang="tr-TR" b="1" i="1" dirty="0">
                <a:solidFill>
                  <a:srgbClr val="000000"/>
                </a:solidFill>
                <a:effectLst/>
                <a:latin typeface="Calibri" panose="020F0502020204030204" pitchFamily="34" charset="0"/>
              </a:rPr>
              <a:t>Üçüncü Saat Toplantısı</a:t>
            </a:r>
            <a:endParaRPr lang="en-US" b="1" i="1" dirty="0"/>
          </a:p>
          <a:p>
            <a:pPr lvl="1" algn="just"/>
            <a:r>
              <a:rPr lang="en-US" dirty="0" err="1"/>
              <a:t>Denetleme</a:t>
            </a:r>
            <a:r>
              <a:rPr lang="en-US" dirty="0"/>
              <a:t> </a:t>
            </a:r>
            <a:r>
              <a:rPr lang="en-US" dirty="0" err="1"/>
              <a:t>sırasında</a:t>
            </a:r>
            <a:r>
              <a:rPr lang="en-US" dirty="0"/>
              <a:t> </a:t>
            </a:r>
            <a:r>
              <a:rPr lang="en-US" dirty="0" err="1"/>
              <a:t>katılımcıların</a:t>
            </a:r>
            <a:r>
              <a:rPr lang="en-US" dirty="0"/>
              <a:t> </a:t>
            </a:r>
            <a:r>
              <a:rPr lang="en-US" dirty="0" err="1"/>
              <a:t>gündeme</a:t>
            </a:r>
            <a:r>
              <a:rPr lang="en-US" dirty="0"/>
              <a:t> </a:t>
            </a:r>
            <a:r>
              <a:rPr lang="en-US" dirty="0" err="1"/>
              <a:t>getirilen</a:t>
            </a:r>
            <a:r>
              <a:rPr lang="en-US" dirty="0"/>
              <a:t> </a:t>
            </a:r>
            <a:r>
              <a:rPr lang="en-US" dirty="0" err="1"/>
              <a:t>sorunların</a:t>
            </a:r>
            <a:r>
              <a:rPr lang="en-US" dirty="0"/>
              <a:t> </a:t>
            </a:r>
            <a:r>
              <a:rPr lang="en-US" dirty="0" err="1"/>
              <a:t>çözümlerini</a:t>
            </a:r>
            <a:r>
              <a:rPr lang="en-US" dirty="0"/>
              <a:t> </a:t>
            </a:r>
            <a:r>
              <a:rPr lang="en-US" dirty="0" err="1"/>
              <a:t>tartışmalarına</a:t>
            </a:r>
            <a:r>
              <a:rPr lang="en-US" dirty="0"/>
              <a:t> </a:t>
            </a:r>
            <a:r>
              <a:rPr lang="en-US" dirty="0" err="1"/>
              <a:t>izin</a:t>
            </a:r>
            <a:r>
              <a:rPr lang="en-US" dirty="0"/>
              <a:t> </a:t>
            </a:r>
            <a:r>
              <a:rPr lang="en-US" dirty="0" err="1"/>
              <a:t>verilmese</a:t>
            </a:r>
            <a:r>
              <a:rPr lang="en-US" dirty="0"/>
              <a:t> de, </a:t>
            </a:r>
            <a:r>
              <a:rPr lang="en-US" dirty="0" err="1"/>
              <a:t>bazıları</a:t>
            </a:r>
            <a:r>
              <a:rPr lang="en-US" dirty="0"/>
              <a:t> </a:t>
            </a:r>
            <a:r>
              <a:rPr lang="en-US" dirty="0" err="1"/>
              <a:t>yine</a:t>
            </a:r>
            <a:r>
              <a:rPr lang="en-US" dirty="0"/>
              <a:t> de </a:t>
            </a:r>
            <a:r>
              <a:rPr lang="en-US" dirty="0" err="1"/>
              <a:t>tartışmak</a:t>
            </a:r>
            <a:r>
              <a:rPr lang="en-US" dirty="0"/>
              <a:t> </a:t>
            </a:r>
            <a:r>
              <a:rPr lang="en-US" dirty="0" err="1"/>
              <a:t>isteyebilir</a:t>
            </a:r>
            <a:r>
              <a:rPr lang="en-US" dirty="0"/>
              <a:t>.</a:t>
            </a:r>
          </a:p>
          <a:p>
            <a:pPr lvl="1" algn="just"/>
            <a:r>
              <a:rPr lang="en-US" dirty="0" err="1"/>
              <a:t>Resmi</a:t>
            </a:r>
            <a:r>
              <a:rPr lang="en-US" dirty="0"/>
              <a:t> </a:t>
            </a:r>
            <a:r>
              <a:rPr lang="en-US" dirty="0" err="1"/>
              <a:t>denetim</a:t>
            </a:r>
            <a:r>
              <a:rPr lang="en-US" dirty="0"/>
              <a:t> </a:t>
            </a:r>
            <a:r>
              <a:rPr lang="en-US" dirty="0" err="1"/>
              <a:t>bittikten</a:t>
            </a:r>
            <a:r>
              <a:rPr lang="en-US" dirty="0"/>
              <a:t> </a:t>
            </a:r>
            <a:r>
              <a:rPr lang="en-US" dirty="0" err="1"/>
              <a:t>sonra</a:t>
            </a:r>
            <a:r>
              <a:rPr lang="en-US" dirty="0"/>
              <a:t> </a:t>
            </a:r>
            <a:r>
              <a:rPr lang="en-US" dirty="0" err="1"/>
              <a:t>ilgili</a:t>
            </a:r>
            <a:r>
              <a:rPr lang="en-US" dirty="0"/>
              <a:t> </a:t>
            </a:r>
            <a:r>
              <a:rPr lang="en-US" dirty="0" err="1"/>
              <a:t>tarafların</a:t>
            </a:r>
            <a:r>
              <a:rPr lang="en-US" dirty="0"/>
              <a:t> </a:t>
            </a:r>
            <a:r>
              <a:rPr lang="en-US" dirty="0" err="1"/>
              <a:t>çözümleri</a:t>
            </a:r>
            <a:r>
              <a:rPr lang="en-US" dirty="0"/>
              <a:t> </a:t>
            </a:r>
            <a:r>
              <a:rPr lang="en-US" dirty="0" err="1"/>
              <a:t>tartışmasına</a:t>
            </a:r>
            <a:r>
              <a:rPr lang="en-US" dirty="0"/>
              <a:t> </a:t>
            </a:r>
            <a:r>
              <a:rPr lang="en-US" dirty="0" err="1"/>
              <a:t>izin</a:t>
            </a:r>
            <a:r>
              <a:rPr lang="en-US" dirty="0"/>
              <a:t> </a:t>
            </a:r>
            <a:r>
              <a:rPr lang="en-US" dirty="0" err="1"/>
              <a:t>vermek</a:t>
            </a:r>
            <a:r>
              <a:rPr lang="en-US" dirty="0"/>
              <a:t> </a:t>
            </a:r>
            <a:r>
              <a:rPr lang="en-US" dirty="0" err="1"/>
              <a:t>için</a:t>
            </a:r>
            <a:r>
              <a:rPr lang="en-US" dirty="0"/>
              <a:t> </a:t>
            </a:r>
            <a:r>
              <a:rPr lang="en-US" dirty="0" err="1"/>
              <a:t>gayri</a:t>
            </a:r>
            <a:r>
              <a:rPr lang="en-US" dirty="0"/>
              <a:t> </a:t>
            </a:r>
            <a:r>
              <a:rPr lang="en-US" dirty="0" err="1"/>
              <a:t>resmi</a:t>
            </a:r>
            <a:r>
              <a:rPr lang="en-US" dirty="0"/>
              <a:t> </a:t>
            </a:r>
            <a:r>
              <a:rPr lang="en-US" dirty="0" err="1"/>
              <a:t>bir</a:t>
            </a:r>
            <a:r>
              <a:rPr lang="en-US" dirty="0"/>
              <a:t> </a:t>
            </a:r>
            <a:r>
              <a:rPr lang="en-US" dirty="0" err="1"/>
              <a:t>üçüncü</a:t>
            </a:r>
            <a:r>
              <a:rPr lang="en-US" dirty="0"/>
              <a:t> </a:t>
            </a:r>
            <a:r>
              <a:rPr lang="en-US" dirty="0" err="1"/>
              <a:t>saat</a:t>
            </a:r>
            <a:r>
              <a:rPr lang="en-US" dirty="0"/>
              <a:t> </a:t>
            </a:r>
            <a:r>
              <a:rPr lang="en-US" dirty="0" err="1"/>
              <a:t>toplantısı</a:t>
            </a:r>
            <a:r>
              <a:rPr lang="en-US" dirty="0"/>
              <a:t> </a:t>
            </a:r>
            <a:r>
              <a:rPr lang="en-US" dirty="0" err="1"/>
              <a:t>düzenleyebilirsiniz</a:t>
            </a:r>
            <a:r>
              <a:rPr lang="en-US" dirty="0"/>
              <a:t>.</a:t>
            </a:r>
          </a:p>
        </p:txBody>
      </p:sp>
    </p:spTree>
    <p:extLst>
      <p:ext uri="{BB962C8B-B14F-4D97-AF65-F5344CB8AC3E}">
        <p14:creationId xmlns:p14="http://schemas.microsoft.com/office/powerpoint/2010/main" val="1737055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t>Diğer</a:t>
            </a:r>
            <a:r>
              <a:rPr lang="en-US" b="1" u="sng" dirty="0"/>
              <a:t> </a:t>
            </a:r>
            <a:r>
              <a:rPr lang="en-US" b="1" u="sng" dirty="0" err="1"/>
              <a:t>İşbirlikçi</a:t>
            </a:r>
            <a:r>
              <a:rPr lang="en-US" b="1" u="sng" dirty="0"/>
              <a:t> </a:t>
            </a:r>
            <a:r>
              <a:rPr lang="en-US" b="1" u="sng" dirty="0" err="1"/>
              <a:t>Geliştirme</a:t>
            </a:r>
            <a:r>
              <a:rPr lang="en-US" b="1" u="sng" dirty="0"/>
              <a:t> </a:t>
            </a:r>
            <a:r>
              <a:rPr lang="en-US" b="1" u="sng" dirty="0" err="1"/>
              <a:t>Uygulamaları</a:t>
            </a:r>
            <a:endParaRPr lang="en-US" b="1" u="sng" dirty="0"/>
          </a:p>
        </p:txBody>
      </p:sp>
      <p:sp>
        <p:nvSpPr>
          <p:cNvPr id="3" name="Content Placeholder 2"/>
          <p:cNvSpPr>
            <a:spLocks noGrp="1"/>
          </p:cNvSpPr>
          <p:nvPr>
            <p:ph idx="1"/>
          </p:nvPr>
        </p:nvSpPr>
        <p:spPr/>
        <p:txBody>
          <a:bodyPr/>
          <a:lstStyle/>
          <a:p>
            <a:pPr algn="just"/>
            <a:r>
              <a:rPr lang="tr-TR" b="0" i="0" dirty="0">
                <a:solidFill>
                  <a:srgbClr val="000000"/>
                </a:solidFill>
                <a:effectLst/>
                <a:latin typeface="Calibri" panose="020F0502020204030204" pitchFamily="34" charset="0"/>
              </a:rPr>
              <a:t>Diğer bazı işbirlikçi geliştirme uygulamaları "Yürüyüşler" ve "Kod </a:t>
            </a:r>
            <a:r>
              <a:rPr lang="tr-TR" b="0" i="0" dirty="0" err="1">
                <a:solidFill>
                  <a:srgbClr val="000000"/>
                </a:solidFill>
                <a:effectLst/>
                <a:latin typeface="Calibri" panose="020F0502020204030204" pitchFamily="34" charset="0"/>
              </a:rPr>
              <a:t>Okuma"dır</a:t>
            </a:r>
            <a:r>
              <a:rPr lang="tr-TR" b="0" i="0" dirty="0">
                <a:solidFill>
                  <a:srgbClr val="000000"/>
                </a:solidFill>
                <a:effectLst/>
                <a:latin typeface="Calibri" panose="020F0502020204030204" pitchFamily="34" charset="0"/>
              </a:rPr>
              <a:t>.</a:t>
            </a:r>
            <a:endParaRPr lang="en-US" dirty="0"/>
          </a:p>
        </p:txBody>
      </p:sp>
    </p:spTree>
    <p:extLst>
      <p:ext uri="{BB962C8B-B14F-4D97-AF65-F5344CB8AC3E}">
        <p14:creationId xmlns:p14="http://schemas.microsoft.com/office/powerpoint/2010/main" val="1258370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i="0" u="sng" dirty="0">
                <a:solidFill>
                  <a:srgbClr val="000000"/>
                </a:solidFill>
                <a:effectLst/>
                <a:latin typeface="Calibri" panose="020F0502020204030204" pitchFamily="34" charset="0"/>
              </a:rPr>
              <a:t>Yürüyüşler</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err="1"/>
              <a:t>Yürüyüş</a:t>
            </a:r>
            <a:r>
              <a:rPr lang="en-US" dirty="0"/>
              <a:t>, </a:t>
            </a:r>
            <a:r>
              <a:rPr lang="en-US" dirty="0" err="1"/>
              <a:t>popüler</a:t>
            </a:r>
            <a:r>
              <a:rPr lang="en-US" dirty="0"/>
              <a:t> </a:t>
            </a:r>
            <a:r>
              <a:rPr lang="en-US" dirty="0" err="1"/>
              <a:t>bir</a:t>
            </a:r>
            <a:r>
              <a:rPr lang="en-US" dirty="0"/>
              <a:t> </a:t>
            </a:r>
            <a:r>
              <a:rPr lang="en-US" dirty="0" err="1"/>
              <a:t>inceleme</a:t>
            </a:r>
            <a:r>
              <a:rPr lang="en-US" dirty="0"/>
              <a:t> </a:t>
            </a:r>
            <a:r>
              <a:rPr lang="en-US" dirty="0" err="1"/>
              <a:t>türüdür</a:t>
            </a:r>
            <a:r>
              <a:rPr lang="en-US" dirty="0"/>
              <a:t>.</a:t>
            </a:r>
          </a:p>
          <a:p>
            <a:pPr algn="just"/>
            <a:r>
              <a:rPr lang="en-US" dirty="0" err="1"/>
              <a:t>Terim</a:t>
            </a:r>
            <a:r>
              <a:rPr lang="en-US" dirty="0"/>
              <a:t> </a:t>
            </a:r>
            <a:r>
              <a:rPr lang="en-US" dirty="0" err="1"/>
              <a:t>gevşek</a:t>
            </a:r>
            <a:r>
              <a:rPr lang="en-US" dirty="0"/>
              <a:t> </a:t>
            </a:r>
            <a:r>
              <a:rPr lang="en-US" dirty="0" err="1"/>
              <a:t>bir</a:t>
            </a:r>
            <a:r>
              <a:rPr lang="en-US" dirty="0"/>
              <a:t> </a:t>
            </a:r>
            <a:r>
              <a:rPr lang="en-US" dirty="0" err="1"/>
              <a:t>şekilde</a:t>
            </a:r>
            <a:r>
              <a:rPr lang="en-US" dirty="0"/>
              <a:t> </a:t>
            </a:r>
            <a:r>
              <a:rPr lang="en-US" dirty="0" err="1"/>
              <a:t>tanımlanmıştır</a:t>
            </a:r>
            <a:r>
              <a:rPr lang="en-US" dirty="0"/>
              <a:t> </a:t>
            </a:r>
            <a:r>
              <a:rPr lang="en-US" dirty="0" err="1"/>
              <a:t>ve</a:t>
            </a:r>
            <a:r>
              <a:rPr lang="en-US" dirty="0"/>
              <a:t> </a:t>
            </a:r>
            <a:r>
              <a:rPr lang="en-US" dirty="0" err="1"/>
              <a:t>popülaritesinin</a:t>
            </a:r>
            <a:r>
              <a:rPr lang="en-US" dirty="0"/>
              <a:t> </a:t>
            </a:r>
            <a:r>
              <a:rPr lang="en-US" dirty="0" err="1"/>
              <a:t>en</a:t>
            </a:r>
            <a:r>
              <a:rPr lang="en-US" dirty="0"/>
              <a:t> </a:t>
            </a:r>
            <a:r>
              <a:rPr lang="en-US" dirty="0" err="1"/>
              <a:t>azından</a:t>
            </a:r>
            <a:r>
              <a:rPr lang="en-US" dirty="0"/>
              <a:t> </a:t>
            </a:r>
            <a:r>
              <a:rPr lang="en-US" dirty="0" err="1"/>
              <a:t>bir</a:t>
            </a:r>
            <a:r>
              <a:rPr lang="en-US" dirty="0"/>
              <a:t> </a:t>
            </a:r>
            <a:r>
              <a:rPr lang="en-US" dirty="0" err="1"/>
              <a:t>kısmı</a:t>
            </a:r>
            <a:r>
              <a:rPr lang="en-US" dirty="0"/>
              <a:t>, </a:t>
            </a:r>
            <a:r>
              <a:rPr lang="en-US" dirty="0" err="1"/>
              <a:t>insanların</a:t>
            </a:r>
            <a:r>
              <a:rPr lang="en-US" dirty="0"/>
              <a:t> </a:t>
            </a:r>
            <a:r>
              <a:rPr lang="en-US" dirty="0" err="1"/>
              <a:t>neredeyse</a:t>
            </a:r>
            <a:r>
              <a:rPr lang="en-US" dirty="0"/>
              <a:t> her </a:t>
            </a:r>
            <a:r>
              <a:rPr lang="en-US" dirty="0" err="1"/>
              <a:t>türlü</a:t>
            </a:r>
            <a:r>
              <a:rPr lang="en-US" dirty="0"/>
              <a:t> </a:t>
            </a:r>
            <a:r>
              <a:rPr lang="en-US" dirty="0" err="1"/>
              <a:t>incelemeyi</a:t>
            </a:r>
            <a:r>
              <a:rPr lang="en-US" dirty="0"/>
              <a:t> "</a:t>
            </a:r>
            <a:r>
              <a:rPr lang="en-US" dirty="0" err="1"/>
              <a:t>yürüyüş</a:t>
            </a:r>
            <a:r>
              <a:rPr lang="en-US" dirty="0"/>
              <a:t>" </a:t>
            </a:r>
            <a:r>
              <a:rPr lang="en-US" dirty="0" err="1"/>
              <a:t>olarak</a:t>
            </a:r>
            <a:r>
              <a:rPr lang="en-US" dirty="0"/>
              <a:t> </a:t>
            </a:r>
            <a:r>
              <a:rPr lang="en-US" dirty="0" err="1"/>
              <a:t>adlandırabilmelerine</a:t>
            </a:r>
            <a:r>
              <a:rPr lang="en-US" dirty="0"/>
              <a:t> </a:t>
            </a:r>
            <a:r>
              <a:rPr lang="en-US" dirty="0" err="1"/>
              <a:t>bağlanabilir</a:t>
            </a:r>
            <a:r>
              <a:rPr lang="en-US" dirty="0"/>
              <a:t>.</a:t>
            </a:r>
          </a:p>
          <a:p>
            <a:pPr algn="just"/>
            <a:r>
              <a:rPr lang="en-US" dirty="0" err="1"/>
              <a:t>Terim</a:t>
            </a:r>
            <a:r>
              <a:rPr lang="en-US" dirty="0"/>
              <a:t> </a:t>
            </a:r>
            <a:r>
              <a:rPr lang="en-US" dirty="0" err="1"/>
              <a:t>bu</a:t>
            </a:r>
            <a:r>
              <a:rPr lang="en-US" dirty="0"/>
              <a:t> </a:t>
            </a:r>
            <a:r>
              <a:rPr lang="en-US" dirty="0" err="1"/>
              <a:t>kadar</a:t>
            </a:r>
            <a:r>
              <a:rPr lang="en-US" dirty="0"/>
              <a:t> </a:t>
            </a:r>
            <a:r>
              <a:rPr lang="en-US" dirty="0" err="1"/>
              <a:t>gevşek</a:t>
            </a:r>
            <a:r>
              <a:rPr lang="en-US" dirty="0"/>
              <a:t> </a:t>
            </a:r>
            <a:r>
              <a:rPr lang="en-US" dirty="0" err="1"/>
              <a:t>bir</a:t>
            </a:r>
            <a:r>
              <a:rPr lang="en-US" dirty="0"/>
              <a:t> </a:t>
            </a:r>
            <a:r>
              <a:rPr lang="en-US" dirty="0" err="1"/>
              <a:t>şekilde</a:t>
            </a:r>
            <a:r>
              <a:rPr lang="en-US" dirty="0"/>
              <a:t> </a:t>
            </a:r>
            <a:r>
              <a:rPr lang="en-US" dirty="0" err="1"/>
              <a:t>tanımlandığı</a:t>
            </a:r>
            <a:r>
              <a:rPr lang="en-US" dirty="0"/>
              <a:t> </a:t>
            </a:r>
            <a:r>
              <a:rPr lang="en-US" dirty="0" err="1"/>
              <a:t>için</a:t>
            </a:r>
            <a:r>
              <a:rPr lang="en-US" dirty="0"/>
              <a:t>, </a:t>
            </a:r>
            <a:r>
              <a:rPr lang="en-US" dirty="0" err="1"/>
              <a:t>bir</a:t>
            </a:r>
            <a:r>
              <a:rPr lang="en-US" dirty="0"/>
              <a:t> </a:t>
            </a:r>
            <a:r>
              <a:rPr lang="en-US" dirty="0" err="1"/>
              <a:t>yürüyüşün</a:t>
            </a:r>
            <a:r>
              <a:rPr lang="en-US" dirty="0"/>
              <a:t> tam </a:t>
            </a:r>
            <a:r>
              <a:rPr lang="en-US" dirty="0" err="1"/>
              <a:t>olarak</a:t>
            </a:r>
            <a:r>
              <a:rPr lang="en-US" dirty="0"/>
              <a:t> ne </a:t>
            </a:r>
            <a:r>
              <a:rPr lang="en-US" dirty="0" err="1"/>
              <a:t>olduğunu</a:t>
            </a:r>
            <a:r>
              <a:rPr lang="en-US" dirty="0"/>
              <a:t> </a:t>
            </a:r>
            <a:r>
              <a:rPr lang="en-US" dirty="0" err="1"/>
              <a:t>söylemek</a:t>
            </a:r>
            <a:r>
              <a:rPr lang="en-US" dirty="0"/>
              <a:t> </a:t>
            </a:r>
            <a:r>
              <a:rPr lang="en-US" dirty="0" err="1"/>
              <a:t>zordur</a:t>
            </a:r>
            <a:r>
              <a:rPr lang="en-US" dirty="0"/>
              <a:t>.</a:t>
            </a:r>
          </a:p>
          <a:p>
            <a:pPr algn="just"/>
            <a:r>
              <a:rPr lang="en-US" dirty="0" err="1"/>
              <a:t>Kesinlikle</a:t>
            </a:r>
            <a:r>
              <a:rPr lang="en-US" dirty="0"/>
              <a:t>, </a:t>
            </a:r>
            <a:r>
              <a:rPr lang="en-US" dirty="0" err="1"/>
              <a:t>bir</a:t>
            </a:r>
            <a:r>
              <a:rPr lang="en-US" dirty="0"/>
              <a:t> </a:t>
            </a:r>
            <a:r>
              <a:rPr lang="en-US" dirty="0" err="1"/>
              <a:t>yürüyüş</a:t>
            </a:r>
            <a:r>
              <a:rPr lang="en-US" dirty="0"/>
              <a:t>, </a:t>
            </a:r>
            <a:r>
              <a:rPr lang="en-US" dirty="0" err="1"/>
              <a:t>iki</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kişinin</a:t>
            </a:r>
            <a:r>
              <a:rPr lang="en-US" dirty="0"/>
              <a:t> </a:t>
            </a:r>
            <a:r>
              <a:rPr lang="en-US" dirty="0" err="1"/>
              <a:t>bir</a:t>
            </a:r>
            <a:r>
              <a:rPr lang="en-US" dirty="0"/>
              <a:t> </a:t>
            </a:r>
            <a:r>
              <a:rPr lang="en-US" dirty="0" err="1"/>
              <a:t>tasarım</a:t>
            </a:r>
            <a:r>
              <a:rPr lang="en-US" dirty="0"/>
              <a:t> </a:t>
            </a:r>
            <a:r>
              <a:rPr lang="en-US" dirty="0" err="1"/>
              <a:t>veya</a:t>
            </a:r>
            <a:r>
              <a:rPr lang="en-US" dirty="0"/>
              <a:t> </a:t>
            </a:r>
            <a:r>
              <a:rPr lang="en-US" dirty="0" err="1"/>
              <a:t>kod</a:t>
            </a:r>
            <a:r>
              <a:rPr lang="en-US" dirty="0"/>
              <a:t> </a:t>
            </a:r>
            <a:r>
              <a:rPr lang="en-US" dirty="0" err="1"/>
              <a:t>hakkında</a:t>
            </a:r>
            <a:r>
              <a:rPr lang="en-US" dirty="0"/>
              <a:t> </a:t>
            </a:r>
            <a:r>
              <a:rPr lang="en-US" dirty="0" err="1"/>
              <a:t>tartışmasını</a:t>
            </a:r>
            <a:r>
              <a:rPr lang="en-US" dirty="0"/>
              <a:t> </a:t>
            </a:r>
            <a:r>
              <a:rPr lang="en-US" dirty="0" err="1"/>
              <a:t>içerir</a:t>
            </a:r>
            <a:r>
              <a:rPr lang="en-US" dirty="0"/>
              <a:t>.</a:t>
            </a:r>
          </a:p>
        </p:txBody>
      </p:sp>
    </p:spTree>
    <p:extLst>
      <p:ext uri="{BB962C8B-B14F-4D97-AF65-F5344CB8AC3E}">
        <p14:creationId xmlns:p14="http://schemas.microsoft.com/office/powerpoint/2010/main" val="269404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i="0" u="sng" dirty="0">
                <a:solidFill>
                  <a:srgbClr val="000000"/>
                </a:solidFill>
                <a:effectLst/>
                <a:latin typeface="Calibri" panose="020F0502020204030204" pitchFamily="34" charset="0"/>
              </a:rPr>
              <a:t>Yürüyüşler</a:t>
            </a:r>
            <a:endParaRPr lang="en-US" dirty="0"/>
          </a:p>
        </p:txBody>
      </p:sp>
      <p:sp>
        <p:nvSpPr>
          <p:cNvPr id="3" name="Content Placeholder 2"/>
          <p:cNvSpPr>
            <a:spLocks noGrp="1"/>
          </p:cNvSpPr>
          <p:nvPr>
            <p:ph idx="1"/>
          </p:nvPr>
        </p:nvSpPr>
        <p:spPr/>
        <p:txBody>
          <a:bodyPr>
            <a:normAutofit/>
          </a:bodyPr>
          <a:lstStyle/>
          <a:p>
            <a:pPr algn="just"/>
            <a:r>
              <a:rPr lang="en-US" dirty="0" err="1"/>
              <a:t>Yürüyüş</a:t>
            </a:r>
            <a:r>
              <a:rPr lang="en-US" dirty="0"/>
              <a:t>, </a:t>
            </a:r>
            <a:r>
              <a:rPr lang="en-US" dirty="0" err="1"/>
              <a:t>bir</a:t>
            </a:r>
            <a:r>
              <a:rPr lang="en-US" dirty="0"/>
              <a:t> </a:t>
            </a:r>
            <a:r>
              <a:rPr lang="en-US" dirty="0" err="1"/>
              <a:t>beyaz</a:t>
            </a:r>
            <a:r>
              <a:rPr lang="en-US" dirty="0"/>
              <a:t> </a:t>
            </a:r>
            <a:r>
              <a:rPr lang="en-US" dirty="0" err="1"/>
              <a:t>tahta</a:t>
            </a:r>
            <a:r>
              <a:rPr lang="en-US" dirty="0"/>
              <a:t> </a:t>
            </a:r>
            <a:r>
              <a:rPr lang="en-US" dirty="0" err="1"/>
              <a:t>çevresinde</a:t>
            </a:r>
            <a:r>
              <a:rPr lang="en-US" dirty="0"/>
              <a:t> </a:t>
            </a:r>
            <a:r>
              <a:rPr lang="en-US" dirty="0" err="1"/>
              <a:t>yapılan</a:t>
            </a:r>
            <a:r>
              <a:rPr lang="en-US" dirty="0"/>
              <a:t> </a:t>
            </a:r>
            <a:r>
              <a:rPr lang="en-US" dirty="0" err="1"/>
              <a:t>gayri</a:t>
            </a:r>
            <a:r>
              <a:rPr lang="en-US" dirty="0"/>
              <a:t> </a:t>
            </a:r>
            <a:r>
              <a:rPr lang="en-US" dirty="0" err="1"/>
              <a:t>resmi</a:t>
            </a:r>
            <a:r>
              <a:rPr lang="en-US" dirty="0"/>
              <a:t> </a:t>
            </a:r>
            <a:r>
              <a:rPr lang="en-US" dirty="0" err="1"/>
              <a:t>bir</a:t>
            </a:r>
            <a:r>
              <a:rPr lang="en-US" dirty="0"/>
              <a:t> </a:t>
            </a:r>
            <a:r>
              <a:rPr lang="en-US" dirty="0" err="1"/>
              <a:t>oturum</a:t>
            </a:r>
            <a:r>
              <a:rPr lang="en-US" dirty="0"/>
              <a:t> </a:t>
            </a:r>
            <a:r>
              <a:rPr lang="en-US" dirty="0" err="1"/>
              <a:t>kadar</a:t>
            </a:r>
            <a:r>
              <a:rPr lang="en-US" dirty="0"/>
              <a:t> </a:t>
            </a:r>
            <a:r>
              <a:rPr lang="en-US" dirty="0" err="1"/>
              <a:t>gayri</a:t>
            </a:r>
            <a:r>
              <a:rPr lang="en-US" dirty="0"/>
              <a:t> </a:t>
            </a:r>
            <a:r>
              <a:rPr lang="en-US" dirty="0" err="1"/>
              <a:t>resmi</a:t>
            </a:r>
            <a:r>
              <a:rPr lang="en-US" dirty="0"/>
              <a:t> </a:t>
            </a:r>
            <a:r>
              <a:rPr lang="en-US" dirty="0" err="1"/>
              <a:t>olabilir</a:t>
            </a:r>
            <a:r>
              <a:rPr lang="en-US" dirty="0"/>
              <a:t>; </a:t>
            </a:r>
            <a:r>
              <a:rPr lang="en-US" dirty="0" err="1"/>
              <a:t>sanat</a:t>
            </a:r>
            <a:r>
              <a:rPr lang="en-US" dirty="0"/>
              <a:t> </a:t>
            </a:r>
            <a:r>
              <a:rPr lang="en-US" dirty="0" err="1"/>
              <a:t>departmanı</a:t>
            </a:r>
            <a:r>
              <a:rPr lang="en-US" dirty="0"/>
              <a:t> </a:t>
            </a:r>
            <a:r>
              <a:rPr lang="en-US" dirty="0" err="1"/>
              <a:t>tarafından</a:t>
            </a:r>
            <a:r>
              <a:rPr lang="en-US" dirty="0"/>
              <a:t> </a:t>
            </a:r>
            <a:r>
              <a:rPr lang="en-US" dirty="0" err="1"/>
              <a:t>hazırlanan</a:t>
            </a:r>
            <a:r>
              <a:rPr lang="en-US" dirty="0"/>
              <a:t> </a:t>
            </a:r>
            <a:r>
              <a:rPr lang="en-US" dirty="0" err="1"/>
              <a:t>bir</a:t>
            </a:r>
            <a:r>
              <a:rPr lang="en-US" dirty="0"/>
              <a:t> </a:t>
            </a:r>
            <a:r>
              <a:rPr lang="en-US" dirty="0" err="1"/>
              <a:t>tepe</a:t>
            </a:r>
            <a:r>
              <a:rPr lang="en-US" dirty="0"/>
              <a:t> </a:t>
            </a:r>
            <a:r>
              <a:rPr lang="en-US" dirty="0" err="1"/>
              <a:t>noktası</a:t>
            </a:r>
            <a:r>
              <a:rPr lang="en-US" dirty="0"/>
              <a:t> </a:t>
            </a:r>
            <a:r>
              <a:rPr lang="en-US" dirty="0" err="1"/>
              <a:t>sunumu</a:t>
            </a:r>
            <a:r>
              <a:rPr lang="en-US" dirty="0"/>
              <a:t> </a:t>
            </a:r>
            <a:r>
              <a:rPr lang="en-US" dirty="0" err="1"/>
              <a:t>ve</a:t>
            </a:r>
            <a:r>
              <a:rPr lang="en-US" dirty="0"/>
              <a:t> </a:t>
            </a:r>
            <a:r>
              <a:rPr lang="en-US" dirty="0" err="1"/>
              <a:t>yönetime</a:t>
            </a:r>
            <a:r>
              <a:rPr lang="en-US" dirty="0"/>
              <a:t> </a:t>
            </a:r>
            <a:r>
              <a:rPr lang="en-US" dirty="0" err="1"/>
              <a:t>gönderilen</a:t>
            </a:r>
            <a:r>
              <a:rPr lang="en-US" dirty="0"/>
              <a:t> </a:t>
            </a:r>
            <a:r>
              <a:rPr lang="en-US" dirty="0" err="1"/>
              <a:t>resmi</a:t>
            </a:r>
            <a:r>
              <a:rPr lang="en-US" dirty="0"/>
              <a:t> </a:t>
            </a:r>
            <a:r>
              <a:rPr lang="en-US" dirty="0" err="1"/>
              <a:t>bir</a:t>
            </a:r>
            <a:r>
              <a:rPr lang="en-US" dirty="0"/>
              <a:t> </a:t>
            </a:r>
            <a:r>
              <a:rPr lang="en-US" dirty="0" err="1"/>
              <a:t>özet</a:t>
            </a:r>
            <a:r>
              <a:rPr lang="en-US" dirty="0"/>
              <a:t> </a:t>
            </a:r>
            <a:r>
              <a:rPr lang="en-US" dirty="0" err="1"/>
              <a:t>içeren</a:t>
            </a:r>
            <a:r>
              <a:rPr lang="en-US" dirty="0"/>
              <a:t> </a:t>
            </a:r>
            <a:r>
              <a:rPr lang="en-US" dirty="0" err="1"/>
              <a:t>planlı</a:t>
            </a:r>
            <a:r>
              <a:rPr lang="en-US" dirty="0"/>
              <a:t> </a:t>
            </a:r>
            <a:r>
              <a:rPr lang="en-US" dirty="0" err="1"/>
              <a:t>bir</a:t>
            </a:r>
            <a:r>
              <a:rPr lang="en-US" dirty="0"/>
              <a:t> </a:t>
            </a:r>
            <a:r>
              <a:rPr lang="en-US" dirty="0" err="1"/>
              <a:t>toplantı</a:t>
            </a:r>
            <a:r>
              <a:rPr lang="en-US" dirty="0"/>
              <a:t> </a:t>
            </a:r>
            <a:r>
              <a:rPr lang="en-US" dirty="0" err="1"/>
              <a:t>kadar</a:t>
            </a:r>
            <a:r>
              <a:rPr lang="en-US" dirty="0"/>
              <a:t> </a:t>
            </a:r>
            <a:r>
              <a:rPr lang="en-US" dirty="0" err="1"/>
              <a:t>resmi</a:t>
            </a:r>
            <a:r>
              <a:rPr lang="en-US" dirty="0"/>
              <a:t> </a:t>
            </a:r>
            <a:r>
              <a:rPr lang="en-US" dirty="0" err="1"/>
              <a:t>olabilir</a:t>
            </a:r>
            <a:r>
              <a:rPr lang="en-US" dirty="0"/>
              <a:t>.</a:t>
            </a:r>
          </a:p>
          <a:p>
            <a:pPr algn="just"/>
            <a:r>
              <a:rPr lang="en-US" dirty="0"/>
              <a:t>Bir </a:t>
            </a:r>
            <a:r>
              <a:rPr lang="en-US" dirty="0" err="1"/>
              <a:t>anlamda</a:t>
            </a:r>
            <a:r>
              <a:rPr lang="en-US" dirty="0"/>
              <a:t>, "</a:t>
            </a:r>
            <a:r>
              <a:rPr lang="en-US" dirty="0" err="1"/>
              <a:t>iki</a:t>
            </a:r>
            <a:r>
              <a:rPr lang="en-US" dirty="0"/>
              <a:t> </a:t>
            </a:r>
            <a:r>
              <a:rPr lang="en-US" dirty="0" err="1"/>
              <a:t>veya</a:t>
            </a:r>
            <a:r>
              <a:rPr lang="en-US" dirty="0"/>
              <a:t> </a:t>
            </a:r>
            <a:r>
              <a:rPr lang="en-US" dirty="0" err="1"/>
              <a:t>üç</a:t>
            </a:r>
            <a:r>
              <a:rPr lang="en-US" dirty="0"/>
              <a:t> </a:t>
            </a:r>
            <a:r>
              <a:rPr lang="en-US" dirty="0" err="1"/>
              <a:t>kişi</a:t>
            </a:r>
            <a:r>
              <a:rPr lang="en-US" dirty="0"/>
              <a:t> </a:t>
            </a:r>
            <a:r>
              <a:rPr lang="en-US" dirty="0" err="1"/>
              <a:t>bir</a:t>
            </a:r>
            <a:r>
              <a:rPr lang="en-US" dirty="0"/>
              <a:t> </a:t>
            </a:r>
            <a:r>
              <a:rPr lang="en-US" dirty="0" err="1"/>
              <a:t>araya</a:t>
            </a:r>
            <a:r>
              <a:rPr lang="en-US" dirty="0"/>
              <a:t> </a:t>
            </a:r>
            <a:r>
              <a:rPr lang="en-US" dirty="0" err="1"/>
              <a:t>geldiğinde</a:t>
            </a:r>
            <a:r>
              <a:rPr lang="en-US" dirty="0"/>
              <a:t>", </a:t>
            </a:r>
            <a:r>
              <a:rPr lang="en-US" dirty="0" err="1"/>
              <a:t>bir</a:t>
            </a:r>
            <a:r>
              <a:rPr lang="en-US" dirty="0"/>
              <a:t> </a:t>
            </a:r>
            <a:r>
              <a:rPr lang="en-US" dirty="0" err="1"/>
              <a:t>yürüyüş</a:t>
            </a:r>
            <a:r>
              <a:rPr lang="en-US" dirty="0"/>
              <a:t> </a:t>
            </a:r>
            <a:r>
              <a:rPr lang="en-US" dirty="0" err="1"/>
              <a:t>vardır</a:t>
            </a:r>
            <a:r>
              <a:rPr lang="en-US" dirty="0"/>
              <a:t>.</a:t>
            </a:r>
          </a:p>
        </p:txBody>
      </p:sp>
    </p:spTree>
    <p:extLst>
      <p:ext uri="{BB962C8B-B14F-4D97-AF65-F5344CB8AC3E}">
        <p14:creationId xmlns:p14="http://schemas.microsoft.com/office/powerpoint/2010/main" val="310524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u="sng" dirty="0"/>
              <a:t>Giriş</a:t>
            </a:r>
            <a:endParaRPr lang="en-US" b="1" u="sng" dirty="0"/>
          </a:p>
        </p:txBody>
      </p:sp>
      <p:sp>
        <p:nvSpPr>
          <p:cNvPr id="3" name="Content Placeholder 2"/>
          <p:cNvSpPr>
            <a:spLocks noGrp="1"/>
          </p:cNvSpPr>
          <p:nvPr>
            <p:ph idx="1"/>
          </p:nvPr>
        </p:nvSpPr>
        <p:spPr/>
        <p:txBody>
          <a:bodyPr>
            <a:normAutofit/>
          </a:bodyPr>
          <a:lstStyle/>
          <a:p>
            <a:pPr algn="just"/>
            <a:r>
              <a:rPr lang="en-US" altLang="zh-CN" sz="2800" dirty="0"/>
              <a:t>İşbirliği, bir şey üretmek için birisiyle birlikte çalışma eylemidir.</a:t>
            </a:r>
          </a:p>
          <a:p>
            <a:pPr algn="just"/>
            <a:r>
              <a:rPr lang="en-US" altLang="zh-CN" sz="2800" dirty="0"/>
              <a:t>İş yerinde işbirliği, ortak bir hedefe ulaşmak için iki veya daha fazla kişinin fikir paylaşımı ve düşünme yoluyla birlikte çalışmasıdır.</a:t>
            </a:r>
          </a:p>
          <a:p>
            <a:pPr algn="just"/>
            <a:r>
              <a:rPr lang="en-US" altLang="zh-CN" sz="2800" dirty="0"/>
              <a:t>Tüm işbirlikçi inşa teknikleri, hataları ortaya çıkarma amacıyla çalışmalarınızı başkasına gösterme sürecini resmileştirme girişimleridir.</a:t>
            </a:r>
          </a:p>
        </p:txBody>
      </p:sp>
    </p:spTree>
    <p:extLst>
      <p:ext uri="{BB962C8B-B14F-4D97-AF65-F5344CB8AC3E}">
        <p14:creationId xmlns:p14="http://schemas.microsoft.com/office/powerpoint/2010/main" val="536413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i="0" u="sng" dirty="0">
                <a:solidFill>
                  <a:srgbClr val="000000"/>
                </a:solidFill>
                <a:effectLst/>
                <a:latin typeface="Calibri" panose="020F0502020204030204" pitchFamily="34" charset="0"/>
              </a:rPr>
              <a:t>Yürüyüşler</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lgn="just"/>
            <a:r>
              <a:rPr lang="tr-TR" b="0" i="0" dirty="0">
                <a:solidFill>
                  <a:srgbClr val="000000"/>
                </a:solidFill>
                <a:effectLst/>
                <a:latin typeface="Calibri" panose="020F0502020204030204" pitchFamily="34" charset="0"/>
              </a:rPr>
              <a:t>Tüm yürüyüşlerin ortak birkaç özelliği şunlardır</a:t>
            </a:r>
            <a:r>
              <a:rPr lang="en-US" dirty="0"/>
              <a:t>: 	</a:t>
            </a:r>
          </a:p>
          <a:p>
            <a:pPr lvl="1" algn="just"/>
            <a:r>
              <a:rPr lang="tr-TR" dirty="0"/>
              <a:t>Y</a:t>
            </a:r>
            <a:r>
              <a:rPr lang="en-US" dirty="0" err="1"/>
              <a:t>ürüyüş</a:t>
            </a:r>
            <a:r>
              <a:rPr lang="en-US" dirty="0"/>
              <a:t>, </a:t>
            </a:r>
            <a:r>
              <a:rPr lang="en-US" dirty="0" err="1"/>
              <a:t>genellikle</a:t>
            </a:r>
            <a:r>
              <a:rPr lang="en-US" dirty="0"/>
              <a:t> </a:t>
            </a:r>
            <a:r>
              <a:rPr lang="en-US" dirty="0" err="1"/>
              <a:t>incelenen</a:t>
            </a:r>
            <a:r>
              <a:rPr lang="en-US" dirty="0"/>
              <a:t> </a:t>
            </a:r>
            <a:r>
              <a:rPr lang="en-US" dirty="0" err="1"/>
              <a:t>tasarım</a:t>
            </a:r>
            <a:r>
              <a:rPr lang="en-US" dirty="0"/>
              <a:t> </a:t>
            </a:r>
            <a:r>
              <a:rPr lang="en-US" dirty="0" err="1"/>
              <a:t>veya</a:t>
            </a:r>
            <a:r>
              <a:rPr lang="en-US" dirty="0"/>
              <a:t> </a:t>
            </a:r>
            <a:r>
              <a:rPr lang="en-US" dirty="0" err="1"/>
              <a:t>kodun</a:t>
            </a:r>
            <a:r>
              <a:rPr lang="en-US" dirty="0"/>
              <a:t> </a:t>
            </a:r>
            <a:r>
              <a:rPr lang="en-US" dirty="0" err="1"/>
              <a:t>yazarı</a:t>
            </a:r>
            <a:r>
              <a:rPr lang="en-US" dirty="0"/>
              <a:t> </a:t>
            </a:r>
            <a:r>
              <a:rPr lang="en-US" dirty="0" err="1"/>
              <a:t>tarafından</a:t>
            </a:r>
            <a:r>
              <a:rPr lang="en-US" dirty="0"/>
              <a:t> </a:t>
            </a:r>
            <a:r>
              <a:rPr lang="en-US" dirty="0" err="1"/>
              <a:t>düzenlenir</a:t>
            </a:r>
            <a:r>
              <a:rPr lang="en-US" dirty="0"/>
              <a:t> </a:t>
            </a:r>
            <a:r>
              <a:rPr lang="en-US" dirty="0" err="1"/>
              <a:t>ve</a:t>
            </a:r>
            <a:r>
              <a:rPr lang="en-US" dirty="0"/>
              <a:t> </a:t>
            </a:r>
            <a:r>
              <a:rPr lang="en-US" dirty="0" err="1"/>
              <a:t>yönetilir</a:t>
            </a:r>
            <a:r>
              <a:rPr lang="en-US" dirty="0"/>
              <a:t>.</a:t>
            </a:r>
          </a:p>
          <a:p>
            <a:pPr lvl="1" algn="just"/>
            <a:r>
              <a:rPr lang="en-US" dirty="0" err="1"/>
              <a:t>Yürüyüş</a:t>
            </a:r>
            <a:r>
              <a:rPr lang="en-US" dirty="0"/>
              <a:t>, </a:t>
            </a:r>
            <a:r>
              <a:rPr lang="en-US" dirty="0" err="1"/>
              <a:t>teknik</a:t>
            </a:r>
            <a:r>
              <a:rPr lang="en-US" dirty="0"/>
              <a:t> </a:t>
            </a:r>
            <a:r>
              <a:rPr lang="en-US" dirty="0" err="1"/>
              <a:t>konulara</a:t>
            </a:r>
            <a:r>
              <a:rPr lang="en-US" dirty="0"/>
              <a:t> </a:t>
            </a:r>
            <a:r>
              <a:rPr lang="en-US" dirty="0" err="1"/>
              <a:t>odaklanır</a:t>
            </a:r>
            <a:r>
              <a:rPr lang="en-US" dirty="0"/>
              <a:t> - </a:t>
            </a:r>
            <a:r>
              <a:rPr lang="en-US" dirty="0" err="1"/>
              <a:t>bir</a:t>
            </a:r>
            <a:r>
              <a:rPr lang="en-US" dirty="0"/>
              <a:t> </a:t>
            </a:r>
            <a:r>
              <a:rPr lang="en-US" dirty="0" err="1"/>
              <a:t>çalışma</a:t>
            </a:r>
            <a:r>
              <a:rPr lang="en-US" dirty="0"/>
              <a:t> </a:t>
            </a:r>
            <a:r>
              <a:rPr lang="en-US" dirty="0" err="1"/>
              <a:t>toplantısıdır</a:t>
            </a:r>
            <a:r>
              <a:rPr lang="en-US" dirty="0"/>
              <a:t>.</a:t>
            </a:r>
          </a:p>
          <a:p>
            <a:pPr lvl="1" algn="just"/>
            <a:r>
              <a:rPr lang="en-US" dirty="0" err="1"/>
              <a:t>Tüm</a:t>
            </a:r>
            <a:r>
              <a:rPr lang="en-US" dirty="0"/>
              <a:t> </a:t>
            </a:r>
            <a:r>
              <a:rPr lang="en-US" dirty="0" err="1"/>
              <a:t>katılımcılar</a:t>
            </a:r>
            <a:r>
              <a:rPr lang="en-US" dirty="0"/>
              <a:t>, </a:t>
            </a:r>
            <a:r>
              <a:rPr lang="en-US" dirty="0" err="1"/>
              <a:t>yürüyüşe</a:t>
            </a:r>
            <a:r>
              <a:rPr lang="en-US" dirty="0"/>
              <a:t> </a:t>
            </a:r>
            <a:r>
              <a:rPr lang="en-US" dirty="0" err="1"/>
              <a:t>tasarım</a:t>
            </a:r>
            <a:r>
              <a:rPr lang="en-US" dirty="0"/>
              <a:t> </a:t>
            </a:r>
            <a:r>
              <a:rPr lang="en-US" dirty="0" err="1"/>
              <a:t>veya</a:t>
            </a:r>
            <a:r>
              <a:rPr lang="en-US" dirty="0"/>
              <a:t> </a:t>
            </a:r>
            <a:r>
              <a:rPr lang="en-US" dirty="0" err="1"/>
              <a:t>kodu</a:t>
            </a:r>
            <a:r>
              <a:rPr lang="en-US" dirty="0"/>
              <a:t> </a:t>
            </a:r>
            <a:r>
              <a:rPr lang="en-US" dirty="0" err="1"/>
              <a:t>okuyarak</a:t>
            </a:r>
            <a:r>
              <a:rPr lang="en-US" dirty="0"/>
              <a:t> </a:t>
            </a:r>
            <a:r>
              <a:rPr lang="en-US" dirty="0" err="1"/>
              <a:t>ve</a:t>
            </a:r>
            <a:r>
              <a:rPr lang="en-US" dirty="0"/>
              <a:t> </a:t>
            </a:r>
            <a:r>
              <a:rPr lang="en-US" dirty="0" err="1"/>
              <a:t>hataları</a:t>
            </a:r>
            <a:r>
              <a:rPr lang="en-US" dirty="0"/>
              <a:t> </a:t>
            </a:r>
            <a:r>
              <a:rPr lang="en-US" dirty="0" err="1"/>
              <a:t>arayarak</a:t>
            </a:r>
            <a:r>
              <a:rPr lang="en-US" dirty="0"/>
              <a:t> </a:t>
            </a:r>
            <a:r>
              <a:rPr lang="en-US" dirty="0" err="1"/>
              <a:t>hazırlanır</a:t>
            </a:r>
            <a:r>
              <a:rPr lang="en-US" dirty="0"/>
              <a:t>.</a:t>
            </a:r>
          </a:p>
        </p:txBody>
      </p:sp>
    </p:spTree>
    <p:extLst>
      <p:ext uri="{BB962C8B-B14F-4D97-AF65-F5344CB8AC3E}">
        <p14:creationId xmlns:p14="http://schemas.microsoft.com/office/powerpoint/2010/main" val="3914199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i="0" u="sng" dirty="0">
                <a:solidFill>
                  <a:srgbClr val="000000"/>
                </a:solidFill>
                <a:effectLst/>
                <a:latin typeface="Calibri" panose="020F0502020204030204" pitchFamily="34" charset="0"/>
              </a:rPr>
              <a:t>Yürüyüşler</a:t>
            </a:r>
            <a:endParaRPr lang="en-US" dirty="0"/>
          </a:p>
        </p:txBody>
      </p:sp>
      <p:sp>
        <p:nvSpPr>
          <p:cNvPr id="3" name="Content Placeholder 2"/>
          <p:cNvSpPr>
            <a:spLocks noGrp="1"/>
          </p:cNvSpPr>
          <p:nvPr>
            <p:ph idx="1"/>
          </p:nvPr>
        </p:nvSpPr>
        <p:spPr/>
        <p:txBody>
          <a:bodyPr>
            <a:normAutofit/>
          </a:bodyPr>
          <a:lstStyle/>
          <a:p>
            <a:pPr lvl="1" algn="just"/>
            <a:r>
              <a:rPr lang="en-US" dirty="0" err="1"/>
              <a:t>Yürütme</a:t>
            </a:r>
            <a:r>
              <a:rPr lang="en-US" dirty="0"/>
              <a:t>, </a:t>
            </a:r>
            <a:r>
              <a:rPr lang="en-US" dirty="0" err="1"/>
              <a:t>kıdemli</a:t>
            </a:r>
            <a:r>
              <a:rPr lang="en-US" dirty="0"/>
              <a:t> </a:t>
            </a:r>
            <a:r>
              <a:rPr lang="en-US" dirty="0" err="1"/>
              <a:t>programcıların</a:t>
            </a:r>
            <a:r>
              <a:rPr lang="en-US" dirty="0"/>
              <a:t> </a:t>
            </a:r>
            <a:r>
              <a:rPr lang="en-US" dirty="0" err="1"/>
              <a:t>deneyimlerini</a:t>
            </a:r>
            <a:r>
              <a:rPr lang="en-US" dirty="0"/>
              <a:t> </a:t>
            </a:r>
            <a:r>
              <a:rPr lang="en-US" dirty="0" err="1"/>
              <a:t>ve</a:t>
            </a:r>
            <a:r>
              <a:rPr lang="en-US" dirty="0"/>
              <a:t> </a:t>
            </a:r>
            <a:r>
              <a:rPr lang="en-US" dirty="0" err="1"/>
              <a:t>kurumsal</a:t>
            </a:r>
            <a:r>
              <a:rPr lang="en-US" dirty="0"/>
              <a:t> </a:t>
            </a:r>
            <a:r>
              <a:rPr lang="en-US" dirty="0" err="1"/>
              <a:t>kültürlerini</a:t>
            </a:r>
            <a:r>
              <a:rPr lang="en-US" dirty="0"/>
              <a:t> </a:t>
            </a:r>
            <a:r>
              <a:rPr lang="en-US" dirty="0" err="1"/>
              <a:t>genç</a:t>
            </a:r>
            <a:r>
              <a:rPr lang="en-US" dirty="0"/>
              <a:t> </a:t>
            </a:r>
            <a:r>
              <a:rPr lang="en-US" dirty="0" err="1"/>
              <a:t>programcılara</a:t>
            </a:r>
            <a:r>
              <a:rPr lang="en-US" dirty="0"/>
              <a:t> </a:t>
            </a:r>
            <a:r>
              <a:rPr lang="en-US" dirty="0" err="1"/>
              <a:t>aktarmaları</a:t>
            </a:r>
            <a:r>
              <a:rPr lang="en-US" dirty="0"/>
              <a:t> </a:t>
            </a:r>
            <a:r>
              <a:rPr lang="en-US" dirty="0" err="1"/>
              <a:t>için</a:t>
            </a:r>
            <a:r>
              <a:rPr lang="en-US" dirty="0"/>
              <a:t> </a:t>
            </a:r>
            <a:r>
              <a:rPr lang="en-US" dirty="0" err="1"/>
              <a:t>bir</a:t>
            </a:r>
            <a:r>
              <a:rPr lang="en-US" dirty="0"/>
              <a:t> </a:t>
            </a:r>
            <a:r>
              <a:rPr lang="en-US" dirty="0" err="1"/>
              <a:t>fırsattır</a:t>
            </a:r>
            <a:r>
              <a:rPr lang="en-US" dirty="0"/>
              <a:t>. </a:t>
            </a:r>
            <a:r>
              <a:rPr lang="en-US" dirty="0" err="1"/>
              <a:t>Ayrıca</a:t>
            </a:r>
            <a:r>
              <a:rPr lang="en-US" dirty="0"/>
              <a:t> </a:t>
            </a:r>
            <a:r>
              <a:rPr lang="en-US" dirty="0" err="1"/>
              <a:t>genç</a:t>
            </a:r>
            <a:r>
              <a:rPr lang="en-US" dirty="0"/>
              <a:t> </a:t>
            </a:r>
            <a:r>
              <a:rPr lang="en-US" dirty="0" err="1"/>
              <a:t>programcılar</a:t>
            </a:r>
            <a:r>
              <a:rPr lang="en-US" dirty="0"/>
              <a:t> </a:t>
            </a:r>
            <a:r>
              <a:rPr lang="en-US" dirty="0" err="1"/>
              <a:t>için</a:t>
            </a:r>
            <a:r>
              <a:rPr lang="en-US" dirty="0"/>
              <a:t> yeni </a:t>
            </a:r>
            <a:r>
              <a:rPr lang="en-US" dirty="0" err="1"/>
              <a:t>metodolojileri</a:t>
            </a:r>
            <a:r>
              <a:rPr lang="en-US" dirty="0"/>
              <a:t> </a:t>
            </a:r>
            <a:r>
              <a:rPr lang="en-US" dirty="0" err="1"/>
              <a:t>sunmak</a:t>
            </a:r>
            <a:r>
              <a:rPr lang="en-US" dirty="0"/>
              <a:t> </a:t>
            </a:r>
            <a:r>
              <a:rPr lang="en-US" dirty="0" err="1"/>
              <a:t>ve</a:t>
            </a:r>
            <a:r>
              <a:rPr lang="en-US" dirty="0"/>
              <a:t> </a:t>
            </a:r>
            <a:r>
              <a:rPr lang="en-US" dirty="0" err="1"/>
              <a:t>köhnemiş</a:t>
            </a:r>
            <a:r>
              <a:rPr lang="en-US" dirty="0"/>
              <a:t>, </a:t>
            </a:r>
            <a:r>
              <a:rPr lang="en-US" dirty="0" err="1"/>
              <a:t>belki</a:t>
            </a:r>
            <a:r>
              <a:rPr lang="en-US" dirty="0"/>
              <a:t> de </a:t>
            </a:r>
            <a:r>
              <a:rPr lang="en-US" dirty="0" err="1"/>
              <a:t>eski</a:t>
            </a:r>
            <a:r>
              <a:rPr lang="en-US" dirty="0"/>
              <a:t> </a:t>
            </a:r>
            <a:r>
              <a:rPr lang="en-US" dirty="0" err="1"/>
              <a:t>bilgilerini</a:t>
            </a:r>
            <a:r>
              <a:rPr lang="en-US" dirty="0"/>
              <a:t> </a:t>
            </a:r>
            <a:r>
              <a:rPr lang="en-US" dirty="0" err="1"/>
              <a:t>sorgulamak</a:t>
            </a:r>
            <a:r>
              <a:rPr lang="en-US" dirty="0"/>
              <a:t> </a:t>
            </a:r>
            <a:r>
              <a:rPr lang="en-US" dirty="0" err="1"/>
              <a:t>için</a:t>
            </a:r>
            <a:r>
              <a:rPr lang="en-US" dirty="0"/>
              <a:t> </a:t>
            </a:r>
            <a:r>
              <a:rPr lang="en-US" dirty="0" err="1"/>
              <a:t>bir</a:t>
            </a:r>
            <a:r>
              <a:rPr lang="en-US" dirty="0"/>
              <a:t> </a:t>
            </a:r>
            <a:r>
              <a:rPr lang="en-US" dirty="0" err="1"/>
              <a:t>fırsattır</a:t>
            </a:r>
            <a:r>
              <a:rPr lang="en-US" dirty="0"/>
              <a:t>.</a:t>
            </a:r>
          </a:p>
          <a:p>
            <a:pPr lvl="1" algn="just"/>
            <a:r>
              <a:rPr lang="en-US" dirty="0"/>
              <a:t>Bir </a:t>
            </a:r>
            <a:r>
              <a:rPr lang="en-US" dirty="0" err="1"/>
              <a:t>yürütme</a:t>
            </a:r>
            <a:r>
              <a:rPr lang="en-US" dirty="0"/>
              <a:t> </a:t>
            </a:r>
            <a:r>
              <a:rPr lang="en-US" dirty="0" err="1"/>
              <a:t>genellikle</a:t>
            </a:r>
            <a:r>
              <a:rPr lang="en-US" dirty="0"/>
              <a:t> 30 </a:t>
            </a:r>
            <a:r>
              <a:rPr lang="en-US" dirty="0" err="1"/>
              <a:t>ila</a:t>
            </a:r>
            <a:r>
              <a:rPr lang="en-US" dirty="0"/>
              <a:t> 60 </a:t>
            </a:r>
            <a:r>
              <a:rPr lang="en-US" dirty="0" err="1"/>
              <a:t>dakika</a:t>
            </a:r>
            <a:r>
              <a:rPr lang="en-US" dirty="0"/>
              <a:t> </a:t>
            </a:r>
            <a:r>
              <a:rPr lang="en-US" dirty="0" err="1"/>
              <a:t>sürer</a:t>
            </a:r>
            <a:r>
              <a:rPr lang="en-US" dirty="0"/>
              <a:t>.</a:t>
            </a:r>
          </a:p>
          <a:p>
            <a:pPr lvl="1" algn="just"/>
            <a:r>
              <a:rPr lang="en-US" dirty="0" err="1"/>
              <a:t>Vurgu</a:t>
            </a:r>
            <a:r>
              <a:rPr lang="en-US" dirty="0"/>
              <a:t> </a:t>
            </a:r>
            <a:r>
              <a:rPr lang="en-US" dirty="0" err="1"/>
              <a:t>hata</a:t>
            </a:r>
            <a:r>
              <a:rPr lang="en-US" dirty="0"/>
              <a:t> </a:t>
            </a:r>
            <a:r>
              <a:rPr lang="en-US" dirty="0" err="1"/>
              <a:t>tespiti</a:t>
            </a:r>
            <a:r>
              <a:rPr lang="en-US" dirty="0"/>
              <a:t>, </a:t>
            </a:r>
            <a:r>
              <a:rPr lang="en-US" dirty="0" err="1"/>
              <a:t>değil</a:t>
            </a:r>
            <a:r>
              <a:rPr lang="en-US" dirty="0"/>
              <a:t> </a:t>
            </a:r>
            <a:r>
              <a:rPr lang="en-US" dirty="0" err="1"/>
              <a:t>düzeltmesindedir</a:t>
            </a:r>
            <a:r>
              <a:rPr lang="en-US" dirty="0"/>
              <a:t>.</a:t>
            </a:r>
          </a:p>
          <a:p>
            <a:pPr lvl="1" algn="just"/>
            <a:r>
              <a:rPr lang="en-US" dirty="0" err="1"/>
              <a:t>Yönetim</a:t>
            </a:r>
            <a:r>
              <a:rPr lang="en-US" dirty="0"/>
              <a:t> </a:t>
            </a:r>
            <a:r>
              <a:rPr lang="en-US" dirty="0" err="1"/>
              <a:t>katılmaz</a:t>
            </a:r>
            <a:r>
              <a:rPr lang="en-US" dirty="0"/>
              <a:t>.</a:t>
            </a:r>
          </a:p>
        </p:txBody>
      </p:sp>
    </p:spTree>
    <p:extLst>
      <p:ext uri="{BB962C8B-B14F-4D97-AF65-F5344CB8AC3E}">
        <p14:creationId xmlns:p14="http://schemas.microsoft.com/office/powerpoint/2010/main" val="2480074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a:t>Kod</a:t>
            </a:r>
            <a:r>
              <a:rPr lang="en-US" b="1" u="sng" dirty="0"/>
              <a:t> Okuma</a:t>
            </a:r>
            <a:endParaRPr lang="en-US" u="sng" dirty="0"/>
          </a:p>
        </p:txBody>
      </p:sp>
      <p:sp>
        <p:nvSpPr>
          <p:cNvPr id="3" name="Content Placeholder 2"/>
          <p:cNvSpPr>
            <a:spLocks noGrp="1"/>
          </p:cNvSpPr>
          <p:nvPr>
            <p:ph idx="1"/>
          </p:nvPr>
        </p:nvSpPr>
        <p:spPr/>
        <p:txBody>
          <a:bodyPr>
            <a:normAutofit/>
          </a:bodyPr>
          <a:lstStyle/>
          <a:p>
            <a:pPr algn="just"/>
            <a:r>
              <a:rPr lang="en-US" dirty="0" err="1"/>
              <a:t>Kod</a:t>
            </a:r>
            <a:r>
              <a:rPr lang="en-US" dirty="0"/>
              <a:t> </a:t>
            </a:r>
            <a:r>
              <a:rPr lang="en-US" dirty="0" err="1"/>
              <a:t>okuma</a:t>
            </a:r>
            <a:r>
              <a:rPr lang="en-US" dirty="0"/>
              <a:t>, </a:t>
            </a:r>
            <a:r>
              <a:rPr lang="en-US" dirty="0" err="1"/>
              <a:t>incelemelerin</a:t>
            </a:r>
            <a:r>
              <a:rPr lang="en-US" dirty="0"/>
              <a:t> </a:t>
            </a:r>
            <a:r>
              <a:rPr lang="en-US" dirty="0" err="1"/>
              <a:t>ve</a:t>
            </a:r>
            <a:r>
              <a:rPr lang="en-US" dirty="0"/>
              <a:t> </a:t>
            </a:r>
            <a:r>
              <a:rPr lang="en-US" dirty="0" err="1"/>
              <a:t>yürütmelerin</a:t>
            </a:r>
            <a:r>
              <a:rPr lang="en-US" dirty="0"/>
              <a:t> </a:t>
            </a:r>
            <a:r>
              <a:rPr lang="en-US" dirty="0" err="1"/>
              <a:t>bir</a:t>
            </a:r>
            <a:r>
              <a:rPr lang="en-US" dirty="0"/>
              <a:t> </a:t>
            </a:r>
            <a:r>
              <a:rPr lang="en-US" dirty="0" err="1"/>
              <a:t>alternatifidir</a:t>
            </a:r>
            <a:r>
              <a:rPr lang="en-US" dirty="0"/>
              <a:t>.</a:t>
            </a:r>
          </a:p>
          <a:p>
            <a:pPr algn="just"/>
            <a:r>
              <a:rPr lang="en-US" dirty="0" err="1"/>
              <a:t>Kod</a:t>
            </a:r>
            <a:r>
              <a:rPr lang="en-US" dirty="0"/>
              <a:t> </a:t>
            </a:r>
            <a:r>
              <a:rPr lang="en-US" dirty="0" err="1"/>
              <a:t>okumasında</a:t>
            </a:r>
            <a:r>
              <a:rPr lang="en-US" dirty="0"/>
              <a:t>, </a:t>
            </a:r>
            <a:r>
              <a:rPr lang="en-US" dirty="0" err="1"/>
              <a:t>kaynak</a:t>
            </a:r>
            <a:r>
              <a:rPr lang="en-US" dirty="0"/>
              <a:t> </a:t>
            </a:r>
            <a:r>
              <a:rPr lang="en-US" dirty="0" err="1"/>
              <a:t>kodu</a:t>
            </a:r>
            <a:r>
              <a:rPr lang="en-US" dirty="0"/>
              <a:t> </a:t>
            </a:r>
            <a:r>
              <a:rPr lang="en-US" dirty="0" err="1"/>
              <a:t>okur</a:t>
            </a:r>
            <a:r>
              <a:rPr lang="en-US" dirty="0"/>
              <a:t> </a:t>
            </a:r>
            <a:r>
              <a:rPr lang="en-US" dirty="0" err="1"/>
              <a:t>ve</a:t>
            </a:r>
            <a:r>
              <a:rPr lang="en-US" dirty="0"/>
              <a:t> </a:t>
            </a:r>
            <a:r>
              <a:rPr lang="en-US" dirty="0" err="1"/>
              <a:t>hataları</a:t>
            </a:r>
            <a:r>
              <a:rPr lang="en-US" dirty="0"/>
              <a:t> </a:t>
            </a:r>
            <a:r>
              <a:rPr lang="en-US" dirty="0" err="1"/>
              <a:t>ararsınız</a:t>
            </a:r>
            <a:r>
              <a:rPr lang="en-US" dirty="0"/>
              <a:t>.</a:t>
            </a:r>
          </a:p>
          <a:p>
            <a:pPr algn="just"/>
            <a:r>
              <a:rPr lang="en-US" dirty="0" err="1"/>
              <a:t>Ayrıca</a:t>
            </a:r>
            <a:r>
              <a:rPr lang="en-US" dirty="0"/>
              <a:t> </a:t>
            </a:r>
            <a:r>
              <a:rPr lang="en-US" dirty="0" err="1"/>
              <a:t>kodun</a:t>
            </a:r>
            <a:r>
              <a:rPr lang="en-US" dirty="0"/>
              <a:t> </a:t>
            </a:r>
            <a:r>
              <a:rPr lang="en-US" dirty="0" err="1"/>
              <a:t>tasarım</a:t>
            </a:r>
            <a:r>
              <a:rPr lang="en-US" dirty="0"/>
              <a:t>, </a:t>
            </a:r>
            <a:r>
              <a:rPr lang="en-US" dirty="0" err="1"/>
              <a:t>stil</a:t>
            </a:r>
            <a:r>
              <a:rPr lang="en-US" dirty="0"/>
              <a:t>, </a:t>
            </a:r>
            <a:r>
              <a:rPr lang="en-US" dirty="0" err="1"/>
              <a:t>okunabilirlik</a:t>
            </a:r>
            <a:r>
              <a:rPr lang="en-US" dirty="0"/>
              <a:t>, </a:t>
            </a:r>
            <a:r>
              <a:rPr lang="en-US" dirty="0" err="1"/>
              <a:t>sürdürülebilirlik</a:t>
            </a:r>
            <a:r>
              <a:rPr lang="en-US" dirty="0"/>
              <a:t> </a:t>
            </a:r>
            <a:r>
              <a:rPr lang="en-US" dirty="0" err="1"/>
              <a:t>ve</a:t>
            </a:r>
            <a:r>
              <a:rPr lang="en-US" dirty="0"/>
              <a:t> </a:t>
            </a:r>
            <a:r>
              <a:rPr lang="en-US" dirty="0" err="1"/>
              <a:t>verimliliği</a:t>
            </a:r>
            <a:r>
              <a:rPr lang="en-US" dirty="0"/>
              <a:t> </a:t>
            </a:r>
            <a:r>
              <a:rPr lang="en-US" dirty="0" err="1"/>
              <a:t>gibi</a:t>
            </a:r>
            <a:r>
              <a:rPr lang="en-US" dirty="0"/>
              <a:t> </a:t>
            </a:r>
            <a:r>
              <a:rPr lang="en-US" dirty="0" err="1"/>
              <a:t>nitel</a:t>
            </a:r>
            <a:r>
              <a:rPr lang="en-US" dirty="0"/>
              <a:t> </a:t>
            </a:r>
            <a:r>
              <a:rPr lang="en-US" dirty="0" err="1"/>
              <a:t>yönleri</a:t>
            </a:r>
            <a:r>
              <a:rPr lang="en-US" dirty="0"/>
              <a:t> </a:t>
            </a:r>
            <a:r>
              <a:rPr lang="en-US" dirty="0" err="1"/>
              <a:t>hakkında</a:t>
            </a:r>
            <a:r>
              <a:rPr lang="en-US" dirty="0"/>
              <a:t> da </a:t>
            </a:r>
            <a:r>
              <a:rPr lang="en-US" dirty="0" err="1"/>
              <a:t>yorum</a:t>
            </a:r>
            <a:r>
              <a:rPr lang="en-US" dirty="0"/>
              <a:t> </a:t>
            </a:r>
            <a:r>
              <a:rPr lang="en-US" dirty="0" err="1"/>
              <a:t>yaparsınız</a:t>
            </a:r>
            <a:r>
              <a:rPr lang="en-US" dirty="0"/>
              <a:t>.</a:t>
            </a:r>
          </a:p>
        </p:txBody>
      </p:sp>
    </p:spTree>
    <p:extLst>
      <p:ext uri="{BB962C8B-B14F-4D97-AF65-F5344CB8AC3E}">
        <p14:creationId xmlns:p14="http://schemas.microsoft.com/office/powerpoint/2010/main" val="366708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Kod</a:t>
            </a:r>
            <a:r>
              <a:rPr lang="en-US" b="1" u="sng" dirty="0"/>
              <a:t> Okuma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NASA </a:t>
            </a:r>
            <a:r>
              <a:rPr lang="en-US" dirty="0" err="1"/>
              <a:t>Yazılım</a:t>
            </a:r>
            <a:r>
              <a:rPr lang="en-US" dirty="0"/>
              <a:t> </a:t>
            </a:r>
            <a:r>
              <a:rPr lang="en-US" dirty="0" err="1"/>
              <a:t>Mühendisliği</a:t>
            </a:r>
            <a:r>
              <a:rPr lang="en-US" dirty="0"/>
              <a:t> </a:t>
            </a:r>
            <a:r>
              <a:rPr lang="en-US" dirty="0" err="1"/>
              <a:t>Laboratuvarı'nda</a:t>
            </a:r>
            <a:r>
              <a:rPr lang="en-US" dirty="0"/>
              <a:t> </a:t>
            </a:r>
            <a:r>
              <a:rPr lang="en-US" dirty="0" err="1"/>
              <a:t>yapılan</a:t>
            </a:r>
            <a:r>
              <a:rPr lang="en-US" dirty="0"/>
              <a:t> </a:t>
            </a:r>
            <a:r>
              <a:rPr lang="en-US" dirty="0" err="1"/>
              <a:t>bir</a:t>
            </a:r>
            <a:r>
              <a:rPr lang="en-US" dirty="0"/>
              <a:t> </a:t>
            </a:r>
            <a:r>
              <a:rPr lang="en-US" dirty="0" err="1"/>
              <a:t>araştırma</a:t>
            </a:r>
            <a:r>
              <a:rPr lang="en-US" dirty="0"/>
              <a:t>, </a:t>
            </a:r>
            <a:r>
              <a:rPr lang="en-US" dirty="0" err="1"/>
              <a:t>kod</a:t>
            </a:r>
            <a:r>
              <a:rPr lang="en-US" dirty="0"/>
              <a:t> </a:t>
            </a:r>
            <a:r>
              <a:rPr lang="en-US" dirty="0" err="1"/>
              <a:t>okumanın</a:t>
            </a:r>
            <a:r>
              <a:rPr lang="en-US" dirty="0"/>
              <a:t> </a:t>
            </a:r>
            <a:r>
              <a:rPr lang="en-US" dirty="0" err="1"/>
              <a:t>saat</a:t>
            </a:r>
            <a:r>
              <a:rPr lang="en-US" dirty="0"/>
              <a:t> </a:t>
            </a:r>
            <a:r>
              <a:rPr lang="en-US" dirty="0" err="1"/>
              <a:t>başına</a:t>
            </a:r>
            <a:r>
              <a:rPr lang="en-US" dirty="0"/>
              <a:t> </a:t>
            </a:r>
            <a:r>
              <a:rPr lang="en-US" dirty="0" err="1"/>
              <a:t>yaklaşık</a:t>
            </a:r>
            <a:r>
              <a:rPr lang="en-US" dirty="0"/>
              <a:t> 3,3 </a:t>
            </a:r>
            <a:r>
              <a:rPr lang="en-US" dirty="0" err="1"/>
              <a:t>hata</a:t>
            </a:r>
            <a:r>
              <a:rPr lang="en-US" dirty="0"/>
              <a:t> </a:t>
            </a:r>
            <a:r>
              <a:rPr lang="en-US" dirty="0" err="1"/>
              <a:t>tespit</a:t>
            </a:r>
            <a:r>
              <a:rPr lang="en-US" dirty="0"/>
              <a:t> </a:t>
            </a:r>
            <a:r>
              <a:rPr lang="en-US" dirty="0" err="1"/>
              <a:t>ettiğini</a:t>
            </a:r>
            <a:r>
              <a:rPr lang="en-US" dirty="0"/>
              <a:t> </a:t>
            </a:r>
            <a:r>
              <a:rPr lang="en-US" dirty="0" err="1"/>
              <a:t>bulmuştur</a:t>
            </a:r>
            <a:r>
              <a:rPr lang="en-US" dirty="0"/>
              <a:t>.</a:t>
            </a:r>
          </a:p>
          <a:p>
            <a:pPr algn="just"/>
            <a:r>
              <a:rPr lang="en-US" dirty="0" err="1"/>
              <a:t>Testler</a:t>
            </a:r>
            <a:r>
              <a:rPr lang="en-US" dirty="0"/>
              <a:t> </a:t>
            </a:r>
            <a:r>
              <a:rPr lang="en-US" dirty="0" err="1"/>
              <a:t>saatte</a:t>
            </a:r>
            <a:r>
              <a:rPr lang="en-US" dirty="0"/>
              <a:t> </a:t>
            </a:r>
            <a:r>
              <a:rPr lang="en-US" dirty="0" err="1"/>
              <a:t>yaklaşık</a:t>
            </a:r>
            <a:r>
              <a:rPr lang="en-US" dirty="0"/>
              <a:t> 1,8 </a:t>
            </a:r>
            <a:r>
              <a:rPr lang="en-US" dirty="0" err="1"/>
              <a:t>hata</a:t>
            </a:r>
            <a:r>
              <a:rPr lang="en-US" dirty="0"/>
              <a:t> </a:t>
            </a:r>
            <a:r>
              <a:rPr lang="en-US" dirty="0" err="1"/>
              <a:t>tespit</a:t>
            </a:r>
            <a:r>
              <a:rPr lang="en-US" dirty="0"/>
              <a:t> </a:t>
            </a:r>
            <a:r>
              <a:rPr lang="en-US" dirty="0" err="1"/>
              <a:t>etmiştir</a:t>
            </a:r>
            <a:r>
              <a:rPr lang="en-US" dirty="0"/>
              <a:t>.</a:t>
            </a:r>
          </a:p>
          <a:p>
            <a:pPr algn="just"/>
            <a:r>
              <a:rPr lang="en-US" dirty="0" err="1"/>
              <a:t>Yürütme</a:t>
            </a:r>
            <a:r>
              <a:rPr lang="en-US" dirty="0"/>
              <a:t> </a:t>
            </a:r>
            <a:r>
              <a:rPr lang="en-US" dirty="0" err="1"/>
              <a:t>fikri</a:t>
            </a:r>
            <a:r>
              <a:rPr lang="en-US" dirty="0"/>
              <a:t> </a:t>
            </a:r>
            <a:r>
              <a:rPr lang="en-US" dirty="0" err="1"/>
              <a:t>gibi</a:t>
            </a:r>
            <a:r>
              <a:rPr lang="en-US" dirty="0"/>
              <a:t>, </a:t>
            </a:r>
            <a:r>
              <a:rPr lang="en-US" dirty="0" err="1"/>
              <a:t>kod</a:t>
            </a:r>
            <a:r>
              <a:rPr lang="en-US" dirty="0"/>
              <a:t> </a:t>
            </a:r>
            <a:r>
              <a:rPr lang="en-US" dirty="0" err="1"/>
              <a:t>okuma</a:t>
            </a:r>
            <a:r>
              <a:rPr lang="en-US" dirty="0"/>
              <a:t> </a:t>
            </a:r>
            <a:r>
              <a:rPr lang="en-US" dirty="0" err="1"/>
              <a:t>kavramı</a:t>
            </a:r>
            <a:r>
              <a:rPr lang="en-US" dirty="0"/>
              <a:t> da </a:t>
            </a:r>
            <a:r>
              <a:rPr lang="en-US" dirty="0" err="1"/>
              <a:t>gevşek</a:t>
            </a:r>
            <a:r>
              <a:rPr lang="en-US" dirty="0"/>
              <a:t> </a:t>
            </a:r>
            <a:r>
              <a:rPr lang="en-US" dirty="0" err="1"/>
              <a:t>bir</a:t>
            </a:r>
            <a:r>
              <a:rPr lang="en-US" dirty="0"/>
              <a:t> </a:t>
            </a:r>
            <a:r>
              <a:rPr lang="en-US" dirty="0" err="1"/>
              <a:t>şekilde</a:t>
            </a:r>
            <a:r>
              <a:rPr lang="en-US" dirty="0"/>
              <a:t> </a:t>
            </a:r>
            <a:r>
              <a:rPr lang="en-US" dirty="0" err="1"/>
              <a:t>tanımlanmıştır</a:t>
            </a:r>
            <a:r>
              <a:rPr lang="en-US" dirty="0"/>
              <a:t>.</a:t>
            </a:r>
          </a:p>
          <a:p>
            <a:pPr algn="just"/>
            <a:r>
              <a:rPr lang="en-US" dirty="0"/>
              <a:t>Bir </a:t>
            </a:r>
            <a:r>
              <a:rPr lang="en-US" dirty="0" err="1"/>
              <a:t>kod</a:t>
            </a:r>
            <a:r>
              <a:rPr lang="en-US" dirty="0"/>
              <a:t> </a:t>
            </a:r>
            <a:r>
              <a:rPr lang="en-US" dirty="0" err="1"/>
              <a:t>okuması</a:t>
            </a:r>
            <a:r>
              <a:rPr lang="en-US" dirty="0"/>
              <a:t> </a:t>
            </a:r>
            <a:r>
              <a:rPr lang="en-US" dirty="0" err="1"/>
              <a:t>genellikle</a:t>
            </a:r>
            <a:r>
              <a:rPr lang="en-US" dirty="0"/>
              <a:t> </a:t>
            </a:r>
            <a:r>
              <a:rPr lang="en-US" dirty="0" err="1"/>
              <a:t>iki</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kişinin</a:t>
            </a:r>
            <a:r>
              <a:rPr lang="en-US" dirty="0"/>
              <a:t> </a:t>
            </a:r>
            <a:r>
              <a:rPr lang="en-US" dirty="0" err="1"/>
              <a:t>bağımsız</a:t>
            </a:r>
            <a:r>
              <a:rPr lang="en-US" dirty="0"/>
              <a:t> </a:t>
            </a:r>
            <a:r>
              <a:rPr lang="en-US" dirty="0" err="1"/>
              <a:t>olarak</a:t>
            </a:r>
            <a:r>
              <a:rPr lang="en-US" dirty="0"/>
              <a:t> </a:t>
            </a:r>
            <a:r>
              <a:rPr lang="en-US" dirty="0" err="1"/>
              <a:t>kodu</a:t>
            </a:r>
            <a:r>
              <a:rPr lang="en-US" dirty="0"/>
              <a:t> </a:t>
            </a:r>
            <a:r>
              <a:rPr lang="en-US" dirty="0" err="1"/>
              <a:t>okumasını</a:t>
            </a:r>
            <a:r>
              <a:rPr lang="en-US" dirty="0"/>
              <a:t> </a:t>
            </a:r>
            <a:r>
              <a:rPr lang="en-US" dirty="0" err="1"/>
              <a:t>ve</a:t>
            </a:r>
            <a:r>
              <a:rPr lang="en-US" dirty="0"/>
              <a:t> </a:t>
            </a:r>
            <a:r>
              <a:rPr lang="en-US" dirty="0" err="1"/>
              <a:t>daha</a:t>
            </a:r>
            <a:r>
              <a:rPr lang="en-US" dirty="0"/>
              <a:t> </a:t>
            </a:r>
            <a:r>
              <a:rPr lang="en-US" dirty="0" err="1"/>
              <a:t>sonra</a:t>
            </a:r>
            <a:r>
              <a:rPr lang="en-US" dirty="0"/>
              <a:t> </a:t>
            </a:r>
            <a:r>
              <a:rPr lang="en-US" dirty="0" err="1"/>
              <a:t>kodu</a:t>
            </a:r>
            <a:r>
              <a:rPr lang="en-US" dirty="0"/>
              <a:t> </a:t>
            </a:r>
            <a:r>
              <a:rPr lang="en-US" dirty="0" err="1"/>
              <a:t>tartışmak</a:t>
            </a:r>
            <a:r>
              <a:rPr lang="en-US" dirty="0"/>
              <a:t> </a:t>
            </a:r>
            <a:r>
              <a:rPr lang="en-US" dirty="0" err="1"/>
              <a:t>için</a:t>
            </a:r>
            <a:r>
              <a:rPr lang="en-US" dirty="0"/>
              <a:t> </a:t>
            </a:r>
            <a:r>
              <a:rPr lang="en-US" dirty="0" err="1"/>
              <a:t>kodun</a:t>
            </a:r>
            <a:r>
              <a:rPr lang="en-US" dirty="0"/>
              <a:t> </a:t>
            </a:r>
            <a:r>
              <a:rPr lang="en-US" dirty="0" err="1"/>
              <a:t>yazarıyla</a:t>
            </a:r>
            <a:r>
              <a:rPr lang="en-US" dirty="0"/>
              <a:t> </a:t>
            </a:r>
            <a:r>
              <a:rPr lang="en-US" dirty="0" err="1"/>
              <a:t>buluşmasını</a:t>
            </a:r>
            <a:r>
              <a:rPr lang="en-US" dirty="0"/>
              <a:t> </a:t>
            </a:r>
            <a:r>
              <a:rPr lang="en-US" dirty="0" err="1"/>
              <a:t>içerir</a:t>
            </a:r>
            <a:r>
              <a:rPr lang="en-US" dirty="0"/>
              <a:t>.</a:t>
            </a:r>
          </a:p>
        </p:txBody>
      </p:sp>
    </p:spTree>
    <p:extLst>
      <p:ext uri="{BB962C8B-B14F-4D97-AF65-F5344CB8AC3E}">
        <p14:creationId xmlns:p14="http://schemas.microsoft.com/office/powerpoint/2010/main" val="3291108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Kod</a:t>
            </a:r>
            <a:r>
              <a:rPr lang="en-US" b="1" u="sng" dirty="0"/>
              <a:t> Okuma</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err="1"/>
              <a:t>Kod</a:t>
            </a:r>
            <a:r>
              <a:rPr lang="en-US" dirty="0"/>
              <a:t> </a:t>
            </a:r>
            <a:r>
              <a:rPr lang="en-US" dirty="0" err="1"/>
              <a:t>okuması</a:t>
            </a:r>
            <a:r>
              <a:rPr lang="en-US" dirty="0"/>
              <a:t> </a:t>
            </a:r>
            <a:r>
              <a:rPr lang="en-US" dirty="0" err="1"/>
              <a:t>şöyle</a:t>
            </a:r>
            <a:r>
              <a:rPr lang="en-US" dirty="0"/>
              <a:t> </a:t>
            </a:r>
            <a:r>
              <a:rPr lang="en-US" dirty="0" err="1"/>
              <a:t>işler</a:t>
            </a:r>
            <a:r>
              <a:rPr lang="en-US" dirty="0"/>
              <a:t>:</a:t>
            </a:r>
          </a:p>
          <a:p>
            <a:pPr algn="just"/>
            <a:r>
              <a:rPr lang="en-US" dirty="0" err="1"/>
              <a:t>Toplantıya</a:t>
            </a:r>
            <a:r>
              <a:rPr lang="en-US" dirty="0"/>
              <a:t> </a:t>
            </a:r>
            <a:r>
              <a:rPr lang="en-US" dirty="0" err="1"/>
              <a:t>hazırlık</a:t>
            </a:r>
            <a:r>
              <a:rPr lang="en-US" dirty="0"/>
              <a:t> </a:t>
            </a:r>
            <a:r>
              <a:rPr lang="en-US" dirty="0" err="1"/>
              <a:t>olarak</a:t>
            </a:r>
            <a:r>
              <a:rPr lang="en-US" dirty="0"/>
              <a:t>, </a:t>
            </a:r>
            <a:r>
              <a:rPr lang="en-US" dirty="0" err="1"/>
              <a:t>kodun</a:t>
            </a:r>
            <a:r>
              <a:rPr lang="en-US" dirty="0"/>
              <a:t> </a:t>
            </a:r>
            <a:r>
              <a:rPr lang="en-US" dirty="0" err="1"/>
              <a:t>yazarı</a:t>
            </a:r>
            <a:r>
              <a:rPr lang="en-US" dirty="0"/>
              <a:t> </a:t>
            </a:r>
            <a:r>
              <a:rPr lang="en-US" dirty="0" err="1"/>
              <a:t>kod</a:t>
            </a:r>
            <a:r>
              <a:rPr lang="en-US" dirty="0"/>
              <a:t> </a:t>
            </a:r>
            <a:r>
              <a:rPr lang="en-US" dirty="0" err="1"/>
              <a:t>okuyucularına</a:t>
            </a:r>
            <a:r>
              <a:rPr lang="en-US" dirty="0"/>
              <a:t> </a:t>
            </a:r>
            <a:r>
              <a:rPr lang="en-US" dirty="0" err="1"/>
              <a:t>kaynak</a:t>
            </a:r>
            <a:r>
              <a:rPr lang="en-US" dirty="0"/>
              <a:t> </a:t>
            </a:r>
            <a:r>
              <a:rPr lang="en-US" dirty="0" err="1"/>
              <a:t>listelerini</a:t>
            </a:r>
            <a:r>
              <a:rPr lang="en-US" dirty="0"/>
              <a:t> </a:t>
            </a:r>
            <a:r>
              <a:rPr lang="en-US" dirty="0" err="1"/>
              <a:t>dağıtır</a:t>
            </a:r>
            <a:r>
              <a:rPr lang="en-US" dirty="0"/>
              <a:t>. </a:t>
            </a:r>
            <a:r>
              <a:rPr lang="en-US" dirty="0" err="1"/>
              <a:t>Listeler</a:t>
            </a:r>
            <a:r>
              <a:rPr lang="en-US" dirty="0"/>
              <a:t> 1000 </a:t>
            </a:r>
            <a:r>
              <a:rPr lang="en-US" dirty="0" err="1"/>
              <a:t>ila</a:t>
            </a:r>
            <a:r>
              <a:rPr lang="en-US" dirty="0"/>
              <a:t> 10.000 </a:t>
            </a:r>
            <a:r>
              <a:rPr lang="en-US" dirty="0" err="1"/>
              <a:t>satır</a:t>
            </a:r>
            <a:r>
              <a:rPr lang="en-US" dirty="0"/>
              <a:t> </a:t>
            </a:r>
            <a:r>
              <a:rPr lang="en-US" dirty="0" err="1"/>
              <a:t>koddan</a:t>
            </a:r>
            <a:r>
              <a:rPr lang="en-US" dirty="0"/>
              <a:t> </a:t>
            </a:r>
            <a:r>
              <a:rPr lang="en-US" dirty="0" err="1"/>
              <a:t>oluşur</a:t>
            </a:r>
            <a:r>
              <a:rPr lang="en-US" dirty="0"/>
              <a:t>; 4000 </a:t>
            </a:r>
            <a:r>
              <a:rPr lang="en-US" dirty="0" err="1"/>
              <a:t>satır</a:t>
            </a:r>
            <a:r>
              <a:rPr lang="en-US" dirty="0"/>
              <a:t> </a:t>
            </a:r>
            <a:r>
              <a:rPr lang="en-US" dirty="0" err="1"/>
              <a:t>tipiktir</a:t>
            </a:r>
            <a:r>
              <a:rPr lang="en-US" dirty="0"/>
              <a:t>.</a:t>
            </a:r>
          </a:p>
          <a:p>
            <a:pPr algn="just"/>
            <a:r>
              <a:rPr lang="en-US" dirty="0" err="1"/>
              <a:t>İki</a:t>
            </a:r>
            <a:r>
              <a:rPr lang="en-US" dirty="0"/>
              <a:t> </a:t>
            </a:r>
            <a:r>
              <a:rPr lang="en-US" dirty="0" err="1"/>
              <a:t>veya</a:t>
            </a:r>
            <a:r>
              <a:rPr lang="en-US" dirty="0"/>
              <a:t> </a:t>
            </a:r>
            <a:r>
              <a:rPr lang="en-US" dirty="0" err="1"/>
              <a:t>daha</a:t>
            </a:r>
            <a:r>
              <a:rPr lang="en-US" dirty="0"/>
              <a:t> </a:t>
            </a:r>
            <a:r>
              <a:rPr lang="en-US" dirty="0" err="1"/>
              <a:t>fazla</a:t>
            </a:r>
            <a:r>
              <a:rPr lang="en-US" dirty="0"/>
              <a:t> </a:t>
            </a:r>
            <a:r>
              <a:rPr lang="en-US" dirty="0" err="1"/>
              <a:t>kişi</a:t>
            </a:r>
            <a:r>
              <a:rPr lang="en-US" dirty="0"/>
              <a:t> </a:t>
            </a:r>
            <a:r>
              <a:rPr lang="en-US" dirty="0" err="1"/>
              <a:t>kodu</a:t>
            </a:r>
            <a:r>
              <a:rPr lang="en-US" dirty="0"/>
              <a:t> </a:t>
            </a:r>
            <a:r>
              <a:rPr lang="en-US" dirty="0" err="1"/>
              <a:t>okur</a:t>
            </a:r>
            <a:r>
              <a:rPr lang="en-US" dirty="0"/>
              <a:t>. </a:t>
            </a:r>
            <a:r>
              <a:rPr lang="en-US" dirty="0" err="1"/>
              <a:t>İncelemeciler</a:t>
            </a:r>
            <a:r>
              <a:rPr lang="en-US" dirty="0"/>
              <a:t> </a:t>
            </a:r>
            <a:r>
              <a:rPr lang="en-US" dirty="0" err="1"/>
              <a:t>arasında</a:t>
            </a:r>
            <a:r>
              <a:rPr lang="en-US" dirty="0"/>
              <a:t> </a:t>
            </a:r>
            <a:r>
              <a:rPr lang="en-US" dirty="0" err="1"/>
              <a:t>rekabeti</a:t>
            </a:r>
            <a:r>
              <a:rPr lang="en-US" dirty="0"/>
              <a:t> </a:t>
            </a:r>
            <a:r>
              <a:rPr lang="en-US" dirty="0" err="1"/>
              <a:t>teşvik</a:t>
            </a:r>
            <a:r>
              <a:rPr lang="en-US" dirty="0"/>
              <a:t> </a:t>
            </a:r>
            <a:r>
              <a:rPr lang="en-US" dirty="0" err="1"/>
              <a:t>etmek</a:t>
            </a:r>
            <a:r>
              <a:rPr lang="en-US" dirty="0"/>
              <a:t> </a:t>
            </a:r>
            <a:r>
              <a:rPr lang="en-US" dirty="0" err="1"/>
              <a:t>için</a:t>
            </a:r>
            <a:r>
              <a:rPr lang="en-US" dirty="0"/>
              <a:t> </a:t>
            </a:r>
            <a:r>
              <a:rPr lang="en-US" dirty="0" err="1"/>
              <a:t>en</a:t>
            </a:r>
            <a:r>
              <a:rPr lang="en-US" dirty="0"/>
              <a:t> </a:t>
            </a:r>
            <a:r>
              <a:rPr lang="en-US" dirty="0" err="1"/>
              <a:t>az</a:t>
            </a:r>
            <a:r>
              <a:rPr lang="en-US" dirty="0"/>
              <a:t> </a:t>
            </a:r>
            <a:r>
              <a:rPr lang="en-US" dirty="0" err="1"/>
              <a:t>iki</a:t>
            </a:r>
            <a:r>
              <a:rPr lang="en-US" dirty="0"/>
              <a:t> </a:t>
            </a:r>
            <a:r>
              <a:rPr lang="en-US" dirty="0" err="1"/>
              <a:t>kişi</a:t>
            </a:r>
            <a:r>
              <a:rPr lang="en-US" dirty="0"/>
              <a:t> </a:t>
            </a:r>
            <a:r>
              <a:rPr lang="en-US" dirty="0" err="1"/>
              <a:t>kullanın</a:t>
            </a:r>
            <a:r>
              <a:rPr lang="en-US" dirty="0"/>
              <a:t>. </a:t>
            </a:r>
            <a:r>
              <a:rPr lang="en-US" dirty="0" err="1"/>
              <a:t>İkiden</a:t>
            </a:r>
            <a:r>
              <a:rPr lang="en-US" dirty="0"/>
              <a:t> </a:t>
            </a:r>
            <a:r>
              <a:rPr lang="en-US" dirty="0" err="1"/>
              <a:t>fazla</a:t>
            </a:r>
            <a:r>
              <a:rPr lang="en-US" dirty="0"/>
              <a:t> </a:t>
            </a:r>
            <a:r>
              <a:rPr lang="en-US" dirty="0" err="1"/>
              <a:t>kişi</a:t>
            </a:r>
            <a:r>
              <a:rPr lang="en-US" dirty="0"/>
              <a:t> </a:t>
            </a:r>
            <a:r>
              <a:rPr lang="en-US" dirty="0" err="1"/>
              <a:t>kullanıyorsanız</a:t>
            </a:r>
            <a:r>
              <a:rPr lang="en-US" dirty="0"/>
              <a:t>, </a:t>
            </a:r>
            <a:r>
              <a:rPr lang="en-US" dirty="0" err="1"/>
              <a:t>herkesin</a:t>
            </a:r>
            <a:r>
              <a:rPr lang="en-US" dirty="0"/>
              <a:t> </a:t>
            </a:r>
            <a:r>
              <a:rPr lang="en-US" dirty="0" err="1"/>
              <a:t>katkısını</a:t>
            </a:r>
            <a:r>
              <a:rPr lang="en-US" dirty="0"/>
              <a:t> </a:t>
            </a:r>
            <a:r>
              <a:rPr lang="en-US" dirty="0" err="1"/>
              <a:t>ölçün</a:t>
            </a:r>
            <a:r>
              <a:rPr lang="en-US" dirty="0"/>
              <a:t>, </a:t>
            </a:r>
            <a:r>
              <a:rPr lang="en-US" dirty="0" err="1"/>
              <a:t>böylece</a:t>
            </a:r>
            <a:r>
              <a:rPr lang="en-US" dirty="0"/>
              <a:t> </a:t>
            </a:r>
            <a:r>
              <a:rPr lang="en-US" dirty="0" err="1"/>
              <a:t>fazladan</a:t>
            </a:r>
            <a:r>
              <a:rPr lang="en-US" dirty="0"/>
              <a:t> </a:t>
            </a:r>
            <a:r>
              <a:rPr lang="en-US" dirty="0" err="1"/>
              <a:t>kişilerin</a:t>
            </a:r>
            <a:r>
              <a:rPr lang="en-US" dirty="0"/>
              <a:t> ne </a:t>
            </a:r>
            <a:r>
              <a:rPr lang="en-US" dirty="0" err="1"/>
              <a:t>kadar</a:t>
            </a:r>
            <a:r>
              <a:rPr lang="en-US" dirty="0"/>
              <a:t> </a:t>
            </a:r>
            <a:r>
              <a:rPr lang="en-US" dirty="0" err="1"/>
              <a:t>katkıda</a:t>
            </a:r>
            <a:r>
              <a:rPr lang="en-US" dirty="0"/>
              <a:t> </a:t>
            </a:r>
            <a:r>
              <a:rPr lang="en-US" dirty="0" err="1"/>
              <a:t>bulunduğunu</a:t>
            </a:r>
            <a:r>
              <a:rPr lang="en-US" dirty="0"/>
              <a:t> </a:t>
            </a:r>
            <a:r>
              <a:rPr lang="en-US" dirty="0" err="1"/>
              <a:t>bilin</a:t>
            </a:r>
            <a:r>
              <a:rPr lang="en-US" dirty="0"/>
              <a:t>.</a:t>
            </a:r>
          </a:p>
        </p:txBody>
      </p:sp>
    </p:spTree>
    <p:extLst>
      <p:ext uri="{BB962C8B-B14F-4D97-AF65-F5344CB8AC3E}">
        <p14:creationId xmlns:p14="http://schemas.microsoft.com/office/powerpoint/2010/main" val="252666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Kod</a:t>
            </a:r>
            <a:r>
              <a:rPr lang="en-US" b="1" u="sng" dirty="0"/>
              <a:t> Okuma</a:t>
            </a:r>
            <a:endParaRPr lang="en-US" dirty="0"/>
          </a:p>
        </p:txBody>
      </p:sp>
      <p:sp>
        <p:nvSpPr>
          <p:cNvPr id="3" name="Content Placeholder 2"/>
          <p:cNvSpPr>
            <a:spLocks noGrp="1"/>
          </p:cNvSpPr>
          <p:nvPr>
            <p:ph idx="1"/>
          </p:nvPr>
        </p:nvSpPr>
        <p:spPr/>
        <p:txBody>
          <a:bodyPr>
            <a:normAutofit lnSpcReduction="10000"/>
          </a:bodyPr>
          <a:lstStyle/>
          <a:p>
            <a:pPr lvl="1" algn="just">
              <a:buFont typeface="Arial" panose="020B0604020202020204" pitchFamily="34" charset="0"/>
              <a:buChar char="•"/>
            </a:pPr>
            <a:r>
              <a:rPr lang="en-US" dirty="0" err="1"/>
              <a:t>İncelemeciler</a:t>
            </a:r>
            <a:r>
              <a:rPr lang="en-US" dirty="0"/>
              <a:t> </a:t>
            </a:r>
            <a:r>
              <a:rPr lang="en-US" dirty="0" err="1"/>
              <a:t>kodu</a:t>
            </a:r>
            <a:r>
              <a:rPr lang="en-US" dirty="0"/>
              <a:t> </a:t>
            </a:r>
            <a:r>
              <a:rPr lang="en-US" dirty="0" err="1"/>
              <a:t>bağımsız</a:t>
            </a:r>
            <a:r>
              <a:rPr lang="en-US" dirty="0"/>
              <a:t> </a:t>
            </a:r>
            <a:r>
              <a:rPr lang="en-US" dirty="0" err="1"/>
              <a:t>olarak</a:t>
            </a:r>
            <a:r>
              <a:rPr lang="en-US" dirty="0"/>
              <a:t> </a:t>
            </a:r>
            <a:r>
              <a:rPr lang="en-US" dirty="0" err="1"/>
              <a:t>okurlar</a:t>
            </a:r>
            <a:r>
              <a:rPr lang="en-US" dirty="0"/>
              <a:t>. </a:t>
            </a:r>
            <a:r>
              <a:rPr lang="en-US" dirty="0" err="1"/>
              <a:t>Günlük</a:t>
            </a:r>
            <a:r>
              <a:rPr lang="en-US" dirty="0"/>
              <a:t> </a:t>
            </a:r>
            <a:r>
              <a:rPr lang="en-US" dirty="0" err="1"/>
              <a:t>yaklaşık</a:t>
            </a:r>
            <a:r>
              <a:rPr lang="en-US" dirty="0"/>
              <a:t> 1000 </a:t>
            </a:r>
            <a:r>
              <a:rPr lang="en-US" dirty="0" err="1"/>
              <a:t>satır</a:t>
            </a:r>
            <a:r>
              <a:rPr lang="en-US" dirty="0"/>
              <a:t> </a:t>
            </a:r>
            <a:r>
              <a:rPr lang="en-US" dirty="0" err="1"/>
              <a:t>hız</a:t>
            </a:r>
            <a:r>
              <a:rPr lang="en-US" dirty="0"/>
              <a:t> </a:t>
            </a:r>
            <a:r>
              <a:rPr lang="en-US" dirty="0" err="1"/>
              <a:t>tahmini</a:t>
            </a:r>
            <a:r>
              <a:rPr lang="en-US" dirty="0"/>
              <a:t> </a:t>
            </a:r>
            <a:r>
              <a:rPr lang="en-US" dirty="0" err="1"/>
              <a:t>yapın</a:t>
            </a:r>
            <a:r>
              <a:rPr lang="en-US" dirty="0"/>
              <a:t>.</a:t>
            </a:r>
          </a:p>
          <a:p>
            <a:pPr lvl="1" algn="just">
              <a:buFont typeface="Arial" panose="020B0604020202020204" pitchFamily="34" charset="0"/>
              <a:buChar char="•"/>
            </a:pPr>
            <a:r>
              <a:rPr lang="en-US" dirty="0" err="1"/>
              <a:t>İncelemeciler</a:t>
            </a:r>
            <a:r>
              <a:rPr lang="en-US" dirty="0"/>
              <a:t> </a:t>
            </a:r>
            <a:r>
              <a:rPr lang="en-US" dirty="0" err="1"/>
              <a:t>kodu</a:t>
            </a:r>
            <a:r>
              <a:rPr lang="en-US" dirty="0"/>
              <a:t> </a:t>
            </a:r>
            <a:r>
              <a:rPr lang="en-US" dirty="0" err="1"/>
              <a:t>okumayı</a:t>
            </a:r>
            <a:r>
              <a:rPr lang="en-US" dirty="0"/>
              <a:t> </a:t>
            </a:r>
            <a:r>
              <a:rPr lang="en-US" dirty="0" err="1"/>
              <a:t>bitirdiğinde</a:t>
            </a:r>
            <a:r>
              <a:rPr lang="en-US" dirty="0"/>
              <a:t>, </a:t>
            </a:r>
            <a:r>
              <a:rPr lang="en-US" dirty="0" err="1"/>
              <a:t>kod</a:t>
            </a:r>
            <a:r>
              <a:rPr lang="en-US" dirty="0"/>
              <a:t> </a:t>
            </a:r>
            <a:r>
              <a:rPr lang="en-US" dirty="0" err="1"/>
              <a:t>okuma</a:t>
            </a:r>
            <a:r>
              <a:rPr lang="en-US" dirty="0"/>
              <a:t> </a:t>
            </a:r>
            <a:r>
              <a:rPr lang="en-US" dirty="0" err="1"/>
              <a:t>toplantısı</a:t>
            </a:r>
            <a:r>
              <a:rPr lang="en-US" dirty="0"/>
              <a:t> </a:t>
            </a:r>
            <a:r>
              <a:rPr lang="en-US" dirty="0" err="1"/>
              <a:t>kodun</a:t>
            </a:r>
            <a:r>
              <a:rPr lang="en-US" dirty="0"/>
              <a:t> </a:t>
            </a:r>
            <a:r>
              <a:rPr lang="en-US" dirty="0" err="1"/>
              <a:t>yazarı</a:t>
            </a:r>
            <a:r>
              <a:rPr lang="en-US" dirty="0"/>
              <a:t> </a:t>
            </a:r>
            <a:r>
              <a:rPr lang="en-US" dirty="0" err="1"/>
              <a:t>tarafından</a:t>
            </a:r>
            <a:r>
              <a:rPr lang="en-US" dirty="0"/>
              <a:t> </a:t>
            </a:r>
            <a:r>
              <a:rPr lang="en-US" dirty="0" err="1"/>
              <a:t>yönetilir</a:t>
            </a:r>
            <a:r>
              <a:rPr lang="en-US" dirty="0"/>
              <a:t>. </a:t>
            </a:r>
            <a:r>
              <a:rPr lang="en-US" dirty="0" err="1"/>
              <a:t>Toplantı</a:t>
            </a:r>
            <a:r>
              <a:rPr lang="en-US" dirty="0"/>
              <a:t> </a:t>
            </a:r>
            <a:r>
              <a:rPr lang="en-US" dirty="0" err="1"/>
              <a:t>bir</a:t>
            </a:r>
            <a:r>
              <a:rPr lang="en-US" dirty="0"/>
              <a:t> </a:t>
            </a:r>
            <a:r>
              <a:rPr lang="en-US" dirty="0" err="1"/>
              <a:t>veya</a:t>
            </a:r>
            <a:r>
              <a:rPr lang="en-US" dirty="0"/>
              <a:t> </a:t>
            </a:r>
            <a:r>
              <a:rPr lang="en-US" dirty="0" err="1"/>
              <a:t>iki</a:t>
            </a:r>
            <a:r>
              <a:rPr lang="en-US" dirty="0"/>
              <a:t> </a:t>
            </a:r>
            <a:r>
              <a:rPr lang="en-US" dirty="0" err="1"/>
              <a:t>saat</a:t>
            </a:r>
            <a:r>
              <a:rPr lang="en-US" dirty="0"/>
              <a:t> </a:t>
            </a:r>
            <a:r>
              <a:rPr lang="en-US" dirty="0" err="1"/>
              <a:t>sürer</a:t>
            </a:r>
            <a:r>
              <a:rPr lang="en-US" dirty="0"/>
              <a:t> </a:t>
            </a:r>
            <a:r>
              <a:rPr lang="en-US" dirty="0" err="1"/>
              <a:t>ve</a:t>
            </a:r>
            <a:r>
              <a:rPr lang="en-US" dirty="0"/>
              <a:t> </a:t>
            </a:r>
            <a:r>
              <a:rPr lang="en-US" dirty="0" err="1"/>
              <a:t>kod</a:t>
            </a:r>
            <a:r>
              <a:rPr lang="en-US" dirty="0"/>
              <a:t> </a:t>
            </a:r>
            <a:r>
              <a:rPr lang="en-US" dirty="0" err="1"/>
              <a:t>okuyucular</a:t>
            </a:r>
            <a:r>
              <a:rPr lang="en-US" dirty="0"/>
              <a:t> </a:t>
            </a:r>
            <a:r>
              <a:rPr lang="en-US" dirty="0" err="1"/>
              <a:t>tarafından</a:t>
            </a:r>
            <a:r>
              <a:rPr lang="en-US" dirty="0"/>
              <a:t> </a:t>
            </a:r>
            <a:r>
              <a:rPr lang="en-US" dirty="0" err="1"/>
              <a:t>keşfedilen</a:t>
            </a:r>
            <a:r>
              <a:rPr lang="en-US" dirty="0"/>
              <a:t> </a:t>
            </a:r>
            <a:r>
              <a:rPr lang="en-US" dirty="0" err="1"/>
              <a:t>sorunlara</a:t>
            </a:r>
            <a:r>
              <a:rPr lang="en-US" dirty="0"/>
              <a:t> </a:t>
            </a:r>
            <a:r>
              <a:rPr lang="en-US" dirty="0" err="1"/>
              <a:t>odaklanır</a:t>
            </a:r>
            <a:r>
              <a:rPr lang="en-US" dirty="0"/>
              <a:t>. </a:t>
            </a:r>
            <a:r>
              <a:rPr lang="en-US" dirty="0" err="1"/>
              <a:t>Kimse</a:t>
            </a:r>
            <a:r>
              <a:rPr lang="en-US" dirty="0"/>
              <a:t> </a:t>
            </a:r>
            <a:r>
              <a:rPr lang="en-US" dirty="0" err="1"/>
              <a:t>kodu</a:t>
            </a:r>
            <a:r>
              <a:rPr lang="en-US" dirty="0"/>
              <a:t> </a:t>
            </a:r>
            <a:r>
              <a:rPr lang="en-US" dirty="0" err="1"/>
              <a:t>satır</a:t>
            </a:r>
            <a:r>
              <a:rPr lang="en-US" dirty="0"/>
              <a:t> </a:t>
            </a:r>
            <a:r>
              <a:rPr lang="en-US" dirty="0" err="1"/>
              <a:t>satır</a:t>
            </a:r>
            <a:r>
              <a:rPr lang="en-US" dirty="0"/>
              <a:t> </a:t>
            </a:r>
            <a:r>
              <a:rPr lang="en-US" dirty="0" err="1"/>
              <a:t>incelemeye</a:t>
            </a:r>
            <a:r>
              <a:rPr lang="en-US" dirty="0"/>
              <a:t> </a:t>
            </a:r>
            <a:r>
              <a:rPr lang="en-US" dirty="0" err="1"/>
              <a:t>çalışmaz</a:t>
            </a:r>
            <a:r>
              <a:rPr lang="en-US" dirty="0"/>
              <a:t>. </a:t>
            </a:r>
            <a:r>
              <a:rPr lang="en-US" dirty="0" err="1"/>
              <a:t>Toplantı</a:t>
            </a:r>
            <a:r>
              <a:rPr lang="en-US" dirty="0"/>
              <a:t> </a:t>
            </a:r>
            <a:r>
              <a:rPr lang="en-US" dirty="0" err="1"/>
              <a:t>kesinlikle</a:t>
            </a:r>
            <a:r>
              <a:rPr lang="en-US" dirty="0"/>
              <a:t> </a:t>
            </a:r>
            <a:r>
              <a:rPr lang="en-US" dirty="0" err="1"/>
              <a:t>gerekli</a:t>
            </a:r>
            <a:r>
              <a:rPr lang="en-US" dirty="0"/>
              <a:t> bile </a:t>
            </a:r>
            <a:r>
              <a:rPr lang="en-US" dirty="0" err="1"/>
              <a:t>değildir</a:t>
            </a:r>
            <a:r>
              <a:rPr lang="en-US" dirty="0"/>
              <a:t>.</a:t>
            </a:r>
          </a:p>
          <a:p>
            <a:pPr lvl="1" algn="just">
              <a:buFont typeface="Arial" panose="020B0604020202020204" pitchFamily="34" charset="0"/>
              <a:buChar char="•"/>
            </a:pPr>
            <a:r>
              <a:rPr lang="en-US" dirty="0" err="1"/>
              <a:t>Kodun</a:t>
            </a:r>
            <a:r>
              <a:rPr lang="en-US" dirty="0"/>
              <a:t> </a:t>
            </a:r>
            <a:r>
              <a:rPr lang="en-US" dirty="0" err="1"/>
              <a:t>yazarı</a:t>
            </a:r>
            <a:r>
              <a:rPr lang="en-US" dirty="0"/>
              <a:t>, </a:t>
            </a:r>
            <a:r>
              <a:rPr lang="en-US" dirty="0" err="1"/>
              <a:t>incelemeciler</a:t>
            </a:r>
            <a:r>
              <a:rPr lang="en-US" dirty="0"/>
              <a:t> </a:t>
            </a:r>
            <a:r>
              <a:rPr lang="en-US" dirty="0" err="1"/>
              <a:t>tarafından</a:t>
            </a:r>
            <a:r>
              <a:rPr lang="en-US" dirty="0"/>
              <a:t> </a:t>
            </a:r>
            <a:r>
              <a:rPr lang="en-US" dirty="0" err="1"/>
              <a:t>belirlenen</a:t>
            </a:r>
            <a:r>
              <a:rPr lang="en-US" dirty="0"/>
              <a:t> </a:t>
            </a:r>
            <a:r>
              <a:rPr lang="en-US" dirty="0" err="1"/>
              <a:t>sorunları</a:t>
            </a:r>
            <a:r>
              <a:rPr lang="en-US" dirty="0"/>
              <a:t> </a:t>
            </a:r>
            <a:r>
              <a:rPr lang="en-US" dirty="0" err="1"/>
              <a:t>düzeltir</a:t>
            </a:r>
            <a:r>
              <a:rPr lang="en-US" dirty="0"/>
              <a:t>.</a:t>
            </a:r>
          </a:p>
        </p:txBody>
      </p:sp>
    </p:spTree>
    <p:extLst>
      <p:ext uri="{BB962C8B-B14F-4D97-AF65-F5344CB8AC3E}">
        <p14:creationId xmlns:p14="http://schemas.microsoft.com/office/powerpoint/2010/main" val="2324111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Kod</a:t>
            </a:r>
            <a:r>
              <a:rPr lang="en-US" b="1" u="sng" dirty="0"/>
              <a:t> Okuma</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Bir </a:t>
            </a:r>
            <a:r>
              <a:rPr lang="en-US" dirty="0" err="1"/>
              <a:t>yandan</a:t>
            </a:r>
            <a:r>
              <a:rPr lang="en-US" dirty="0"/>
              <a:t> </a:t>
            </a:r>
            <a:r>
              <a:rPr lang="en-US" dirty="0" err="1"/>
              <a:t>kod</a:t>
            </a:r>
            <a:r>
              <a:rPr lang="en-US" dirty="0"/>
              <a:t> </a:t>
            </a:r>
            <a:r>
              <a:rPr lang="en-US" dirty="0" err="1"/>
              <a:t>okuması</a:t>
            </a:r>
            <a:r>
              <a:rPr lang="en-US" dirty="0"/>
              <a:t> </a:t>
            </a:r>
            <a:r>
              <a:rPr lang="en-US" dirty="0" err="1"/>
              <a:t>ile</a:t>
            </a:r>
            <a:r>
              <a:rPr lang="en-US" dirty="0"/>
              <a:t> </a:t>
            </a:r>
            <a:r>
              <a:rPr lang="en-US" dirty="0" err="1"/>
              <a:t>diğer</a:t>
            </a:r>
            <a:r>
              <a:rPr lang="en-US" dirty="0"/>
              <a:t> </a:t>
            </a:r>
            <a:r>
              <a:rPr lang="en-US" dirty="0" err="1"/>
              <a:t>yandan</a:t>
            </a:r>
            <a:r>
              <a:rPr lang="en-US" dirty="0"/>
              <a:t> </a:t>
            </a:r>
            <a:r>
              <a:rPr lang="en-US" dirty="0" err="1"/>
              <a:t>incelemeler</a:t>
            </a:r>
            <a:r>
              <a:rPr lang="en-US" dirty="0"/>
              <a:t> </a:t>
            </a:r>
            <a:r>
              <a:rPr lang="en-US" dirty="0" err="1"/>
              <a:t>ve</a:t>
            </a:r>
            <a:r>
              <a:rPr lang="en-US" dirty="0"/>
              <a:t> </a:t>
            </a:r>
            <a:r>
              <a:rPr lang="en-US" dirty="0" err="1"/>
              <a:t>yürütmeler</a:t>
            </a:r>
            <a:r>
              <a:rPr lang="en-US" dirty="0"/>
              <a:t> </a:t>
            </a:r>
            <a:r>
              <a:rPr lang="en-US" dirty="0" err="1"/>
              <a:t>arasındaki</a:t>
            </a:r>
            <a:r>
              <a:rPr lang="en-US" dirty="0"/>
              <a:t> fark, </a:t>
            </a:r>
            <a:r>
              <a:rPr lang="en-US" dirty="0" err="1"/>
              <a:t>kod</a:t>
            </a:r>
            <a:r>
              <a:rPr lang="en-US" dirty="0"/>
              <a:t> </a:t>
            </a:r>
            <a:r>
              <a:rPr lang="en-US" dirty="0" err="1"/>
              <a:t>okumasının</a:t>
            </a:r>
            <a:r>
              <a:rPr lang="en-US" dirty="0"/>
              <a:t> </a:t>
            </a:r>
            <a:r>
              <a:rPr lang="en-US" dirty="0" err="1"/>
              <a:t>toplantıdan</a:t>
            </a:r>
            <a:r>
              <a:rPr lang="en-US" dirty="0"/>
              <a:t> </a:t>
            </a:r>
            <a:r>
              <a:rPr lang="en-US" dirty="0" err="1"/>
              <a:t>çok</a:t>
            </a:r>
            <a:r>
              <a:rPr lang="en-US" dirty="0"/>
              <a:t> </a:t>
            </a:r>
            <a:r>
              <a:rPr lang="en-US" dirty="0" err="1"/>
              <a:t>kodun</a:t>
            </a:r>
            <a:r>
              <a:rPr lang="en-US" dirty="0"/>
              <a:t> </a:t>
            </a:r>
            <a:r>
              <a:rPr lang="en-US" dirty="0" err="1"/>
              <a:t>bireysel</a:t>
            </a:r>
            <a:r>
              <a:rPr lang="en-US" dirty="0"/>
              <a:t> </a:t>
            </a:r>
            <a:r>
              <a:rPr lang="en-US" dirty="0" err="1"/>
              <a:t>incelemesine</a:t>
            </a:r>
            <a:r>
              <a:rPr lang="en-US" dirty="0"/>
              <a:t> </a:t>
            </a:r>
            <a:r>
              <a:rPr lang="en-US" dirty="0" err="1"/>
              <a:t>daha</a:t>
            </a:r>
            <a:r>
              <a:rPr lang="en-US" dirty="0"/>
              <a:t> </a:t>
            </a:r>
            <a:r>
              <a:rPr lang="en-US" dirty="0" err="1"/>
              <a:t>fazla</a:t>
            </a:r>
            <a:r>
              <a:rPr lang="en-US" dirty="0"/>
              <a:t> </a:t>
            </a:r>
            <a:r>
              <a:rPr lang="en-US" dirty="0" err="1"/>
              <a:t>odaklanmasıdır</a:t>
            </a:r>
            <a:r>
              <a:rPr lang="en-US" dirty="0"/>
              <a:t>.</a:t>
            </a:r>
          </a:p>
          <a:p>
            <a:pPr algn="just"/>
            <a:r>
              <a:rPr lang="en-US" dirty="0" err="1"/>
              <a:t>Sonuç</a:t>
            </a:r>
            <a:r>
              <a:rPr lang="en-US" dirty="0"/>
              <a:t> </a:t>
            </a:r>
            <a:r>
              <a:rPr lang="en-US" dirty="0" err="1"/>
              <a:t>olarak</a:t>
            </a:r>
            <a:r>
              <a:rPr lang="en-US" dirty="0"/>
              <a:t>, her </a:t>
            </a:r>
            <a:r>
              <a:rPr lang="en-US" dirty="0" err="1"/>
              <a:t>incelemecinin</a:t>
            </a:r>
            <a:r>
              <a:rPr lang="en-US" dirty="0"/>
              <a:t> </a:t>
            </a:r>
            <a:r>
              <a:rPr lang="en-US" dirty="0" err="1"/>
              <a:t>zamanı</a:t>
            </a:r>
            <a:r>
              <a:rPr lang="en-US" dirty="0"/>
              <a:t> </a:t>
            </a:r>
            <a:r>
              <a:rPr lang="en-US" dirty="0" err="1"/>
              <a:t>koddaki</a:t>
            </a:r>
            <a:r>
              <a:rPr lang="en-US" dirty="0"/>
              <a:t> </a:t>
            </a:r>
            <a:r>
              <a:rPr lang="en-US" dirty="0" err="1"/>
              <a:t>sorunları</a:t>
            </a:r>
            <a:r>
              <a:rPr lang="en-US" dirty="0"/>
              <a:t> </a:t>
            </a:r>
            <a:r>
              <a:rPr lang="en-US" dirty="0" err="1"/>
              <a:t>bulmaya</a:t>
            </a:r>
            <a:r>
              <a:rPr lang="en-US" dirty="0"/>
              <a:t> </a:t>
            </a:r>
            <a:r>
              <a:rPr lang="en-US" dirty="0" err="1"/>
              <a:t>odaklanır</a:t>
            </a:r>
            <a:r>
              <a:rPr lang="en-US" dirty="0"/>
              <a:t>.</a:t>
            </a:r>
          </a:p>
          <a:p>
            <a:pPr algn="just"/>
            <a:r>
              <a:rPr lang="en-US" dirty="0"/>
              <a:t>Her </a:t>
            </a:r>
            <a:r>
              <a:rPr lang="en-US" dirty="0" err="1"/>
              <a:t>kişinin</a:t>
            </a:r>
            <a:r>
              <a:rPr lang="en-US" dirty="0"/>
              <a:t> </a:t>
            </a:r>
            <a:r>
              <a:rPr lang="en-US" dirty="0" err="1"/>
              <a:t>yalnızca</a:t>
            </a:r>
            <a:r>
              <a:rPr lang="en-US" dirty="0"/>
              <a:t> </a:t>
            </a:r>
            <a:r>
              <a:rPr lang="en-US" dirty="0" err="1"/>
              <a:t>zamanının</a:t>
            </a:r>
            <a:r>
              <a:rPr lang="en-US" dirty="0"/>
              <a:t> </a:t>
            </a:r>
            <a:r>
              <a:rPr lang="en-US" dirty="0" err="1"/>
              <a:t>bir</a:t>
            </a:r>
            <a:r>
              <a:rPr lang="en-US" dirty="0"/>
              <a:t> </a:t>
            </a:r>
            <a:r>
              <a:rPr lang="en-US" dirty="0" err="1"/>
              <a:t>bölümünü</a:t>
            </a:r>
            <a:r>
              <a:rPr lang="en-US" dirty="0"/>
              <a:t> </a:t>
            </a:r>
            <a:r>
              <a:rPr lang="en-US" dirty="0" err="1"/>
              <a:t>katkıda</a:t>
            </a:r>
            <a:r>
              <a:rPr lang="en-US" dirty="0"/>
              <a:t> </a:t>
            </a:r>
            <a:r>
              <a:rPr lang="en-US" dirty="0" err="1"/>
              <a:t>bulunduğu</a:t>
            </a:r>
            <a:r>
              <a:rPr lang="en-US" dirty="0"/>
              <a:t> </a:t>
            </a:r>
            <a:r>
              <a:rPr lang="en-US" dirty="0" err="1"/>
              <a:t>ve</a:t>
            </a:r>
            <a:r>
              <a:rPr lang="en-US" dirty="0"/>
              <a:t> </a:t>
            </a:r>
            <a:r>
              <a:rPr lang="en-US" dirty="0" err="1"/>
              <a:t>önemli</a:t>
            </a:r>
            <a:r>
              <a:rPr lang="en-US" dirty="0"/>
              <a:t> </a:t>
            </a:r>
            <a:r>
              <a:rPr lang="en-US" dirty="0" err="1"/>
              <a:t>miktarda</a:t>
            </a:r>
            <a:r>
              <a:rPr lang="en-US" dirty="0"/>
              <a:t> </a:t>
            </a:r>
            <a:r>
              <a:rPr lang="en-US" dirty="0" err="1"/>
              <a:t>çabanın</a:t>
            </a:r>
            <a:r>
              <a:rPr lang="en-US" dirty="0"/>
              <a:t> </a:t>
            </a:r>
            <a:r>
              <a:rPr lang="en-US" dirty="0" err="1"/>
              <a:t>grup</a:t>
            </a:r>
            <a:r>
              <a:rPr lang="en-US" dirty="0"/>
              <a:t> </a:t>
            </a:r>
            <a:r>
              <a:rPr lang="en-US" dirty="0" err="1"/>
              <a:t>dinamiklerini</a:t>
            </a:r>
            <a:r>
              <a:rPr lang="en-US" dirty="0"/>
              <a:t> </a:t>
            </a:r>
            <a:r>
              <a:rPr lang="en-US" dirty="0" err="1"/>
              <a:t>yönetmeye</a:t>
            </a:r>
            <a:r>
              <a:rPr lang="en-US" dirty="0"/>
              <a:t> </a:t>
            </a:r>
            <a:r>
              <a:rPr lang="en-US" dirty="0" err="1"/>
              <a:t>harcandığı</a:t>
            </a:r>
            <a:r>
              <a:rPr lang="en-US" dirty="0"/>
              <a:t> </a:t>
            </a:r>
            <a:r>
              <a:rPr lang="en-US" dirty="0" err="1"/>
              <a:t>toplantılarda</a:t>
            </a:r>
            <a:r>
              <a:rPr lang="en-US" dirty="0"/>
              <a:t> </a:t>
            </a:r>
            <a:r>
              <a:rPr lang="en-US" dirty="0" err="1"/>
              <a:t>daha</a:t>
            </a:r>
            <a:r>
              <a:rPr lang="en-US" dirty="0"/>
              <a:t> </a:t>
            </a:r>
            <a:r>
              <a:rPr lang="en-US" dirty="0" err="1"/>
              <a:t>az</a:t>
            </a:r>
            <a:r>
              <a:rPr lang="en-US" dirty="0"/>
              <a:t> zaman </a:t>
            </a:r>
            <a:r>
              <a:rPr lang="en-US" dirty="0" err="1"/>
              <a:t>harcanır</a:t>
            </a:r>
            <a:r>
              <a:rPr lang="en-US" dirty="0"/>
              <a:t>.</a:t>
            </a:r>
          </a:p>
          <a:p>
            <a:pPr algn="just"/>
            <a:r>
              <a:rPr lang="en-US" dirty="0" err="1"/>
              <a:t>Gruptaki</a:t>
            </a:r>
            <a:r>
              <a:rPr lang="en-US" dirty="0"/>
              <a:t> her </a:t>
            </a:r>
            <a:r>
              <a:rPr lang="en-US" dirty="0" err="1"/>
              <a:t>kişinin</a:t>
            </a:r>
            <a:r>
              <a:rPr lang="en-US" dirty="0"/>
              <a:t> </a:t>
            </a:r>
            <a:r>
              <a:rPr lang="en-US" dirty="0" err="1"/>
              <a:t>iki</a:t>
            </a:r>
            <a:r>
              <a:rPr lang="en-US" dirty="0"/>
              <a:t> </a:t>
            </a:r>
            <a:r>
              <a:rPr lang="en-US" dirty="0" err="1"/>
              <a:t>saat</a:t>
            </a:r>
            <a:r>
              <a:rPr lang="en-US" dirty="0"/>
              <a:t> </a:t>
            </a:r>
            <a:r>
              <a:rPr lang="en-US" dirty="0" err="1"/>
              <a:t>boyunca</a:t>
            </a:r>
            <a:r>
              <a:rPr lang="en-US" dirty="0"/>
              <a:t> </a:t>
            </a:r>
            <a:r>
              <a:rPr lang="en-US" dirty="0" err="1"/>
              <a:t>buluşabileceği</a:t>
            </a:r>
            <a:r>
              <a:rPr lang="en-US" dirty="0"/>
              <a:t> </a:t>
            </a:r>
            <a:r>
              <a:rPr lang="en-US" dirty="0" err="1"/>
              <a:t>zamana</a:t>
            </a:r>
            <a:r>
              <a:rPr lang="en-US" dirty="0"/>
              <a:t> </a:t>
            </a:r>
            <a:r>
              <a:rPr lang="en-US" dirty="0" err="1"/>
              <a:t>kadar</a:t>
            </a:r>
            <a:r>
              <a:rPr lang="en-US" dirty="0"/>
              <a:t> </a:t>
            </a:r>
            <a:r>
              <a:rPr lang="en-US" dirty="0" err="1"/>
              <a:t>toplantıları</a:t>
            </a:r>
            <a:r>
              <a:rPr lang="en-US" dirty="0"/>
              <a:t> </a:t>
            </a:r>
            <a:r>
              <a:rPr lang="en-US" dirty="0" err="1"/>
              <a:t>ertelemekte</a:t>
            </a:r>
            <a:r>
              <a:rPr lang="en-US" dirty="0"/>
              <a:t> </a:t>
            </a:r>
            <a:r>
              <a:rPr lang="en-US" dirty="0" err="1"/>
              <a:t>daha</a:t>
            </a:r>
            <a:r>
              <a:rPr lang="en-US" dirty="0"/>
              <a:t> </a:t>
            </a:r>
            <a:r>
              <a:rPr lang="en-US" dirty="0" err="1"/>
              <a:t>az</a:t>
            </a:r>
            <a:r>
              <a:rPr lang="en-US" dirty="0"/>
              <a:t> zaman </a:t>
            </a:r>
            <a:r>
              <a:rPr lang="en-US" dirty="0" err="1"/>
              <a:t>harcanır</a:t>
            </a:r>
            <a:r>
              <a:rPr lang="en-US" dirty="0"/>
              <a:t>.</a:t>
            </a:r>
          </a:p>
          <a:p>
            <a:pPr algn="just"/>
            <a:r>
              <a:rPr lang="en-US" dirty="0" err="1"/>
              <a:t>Kod</a:t>
            </a:r>
            <a:r>
              <a:rPr lang="en-US" dirty="0"/>
              <a:t> </a:t>
            </a:r>
            <a:r>
              <a:rPr lang="en-US" dirty="0" err="1"/>
              <a:t>okumaları</a:t>
            </a:r>
            <a:r>
              <a:rPr lang="en-US" dirty="0"/>
              <a:t>, </a:t>
            </a:r>
            <a:r>
              <a:rPr lang="en-US" dirty="0" err="1"/>
              <a:t>özellikle</a:t>
            </a:r>
            <a:r>
              <a:rPr lang="en-US" dirty="0"/>
              <a:t> </a:t>
            </a:r>
            <a:r>
              <a:rPr lang="en-US" dirty="0" err="1"/>
              <a:t>incelemecilerin</a:t>
            </a:r>
            <a:r>
              <a:rPr lang="en-US" dirty="0"/>
              <a:t> </a:t>
            </a:r>
            <a:r>
              <a:rPr lang="en-US" dirty="0" err="1"/>
              <a:t>coğrafi</a:t>
            </a:r>
            <a:r>
              <a:rPr lang="en-US" dirty="0"/>
              <a:t> </a:t>
            </a:r>
            <a:r>
              <a:rPr lang="en-US" dirty="0" err="1"/>
              <a:t>olarak</a:t>
            </a:r>
            <a:r>
              <a:rPr lang="en-US" dirty="0"/>
              <a:t> </a:t>
            </a:r>
            <a:r>
              <a:rPr lang="en-US" dirty="0" err="1"/>
              <a:t>dağılmış</a:t>
            </a:r>
            <a:r>
              <a:rPr lang="en-US" dirty="0"/>
              <a:t> </a:t>
            </a:r>
            <a:r>
              <a:rPr lang="en-US" dirty="0" err="1"/>
              <a:t>olduğu</a:t>
            </a:r>
            <a:r>
              <a:rPr lang="en-US" dirty="0"/>
              <a:t> </a:t>
            </a:r>
            <a:r>
              <a:rPr lang="en-US" dirty="0" err="1"/>
              <a:t>durumlarda</a:t>
            </a:r>
            <a:r>
              <a:rPr lang="en-US" dirty="0"/>
              <a:t> </a:t>
            </a:r>
            <a:r>
              <a:rPr lang="en-US" dirty="0" err="1"/>
              <a:t>değerlidir</a:t>
            </a:r>
            <a:r>
              <a:rPr lang="en-US" dirty="0"/>
              <a:t>.</a:t>
            </a:r>
          </a:p>
        </p:txBody>
      </p:sp>
    </p:spTree>
    <p:extLst>
      <p:ext uri="{BB962C8B-B14F-4D97-AF65-F5344CB8AC3E}">
        <p14:creationId xmlns:p14="http://schemas.microsoft.com/office/powerpoint/2010/main" val="2742715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Comparison of Collaborative Construction Techniques</a:t>
            </a:r>
            <a:endParaRPr lang="en-US" u="sng" dirty="0"/>
          </a:p>
        </p:txBody>
      </p:sp>
      <p:graphicFrame>
        <p:nvGraphicFramePr>
          <p:cNvPr id="6" name="Tablo 5">
            <a:extLst>
              <a:ext uri="{FF2B5EF4-FFF2-40B4-BE49-F238E27FC236}">
                <a16:creationId xmlns:a16="http://schemas.microsoft.com/office/drawing/2014/main" id="{48187B03-9C16-4C08-B475-4EECC70FB20F}"/>
              </a:ext>
            </a:extLst>
          </p:cNvPr>
          <p:cNvGraphicFramePr>
            <a:graphicFrameLocks noGrp="1"/>
          </p:cNvGraphicFramePr>
          <p:nvPr>
            <p:extLst>
              <p:ext uri="{D42A27DB-BD31-4B8C-83A1-F6EECF244321}">
                <p14:modId xmlns:p14="http://schemas.microsoft.com/office/powerpoint/2010/main" val="1728005768"/>
              </p:ext>
            </p:extLst>
          </p:nvPr>
        </p:nvGraphicFramePr>
        <p:xfrm>
          <a:off x="609600" y="1562100"/>
          <a:ext cx="7924799" cy="4434840"/>
        </p:xfrm>
        <a:graphic>
          <a:graphicData uri="http://schemas.openxmlformats.org/drawingml/2006/table">
            <a:tbl>
              <a:tblPr>
                <a:tableStyleId>{5C22544A-7EE6-4342-B048-85BDC9FD1C3A}</a:tableStyleId>
              </a:tblPr>
              <a:tblGrid>
                <a:gridCol w="3209627">
                  <a:extLst>
                    <a:ext uri="{9D8B030D-6E8A-4147-A177-3AD203B41FA5}">
                      <a16:colId xmlns:a16="http://schemas.microsoft.com/office/drawing/2014/main" val="4235161606"/>
                    </a:ext>
                  </a:extLst>
                </a:gridCol>
                <a:gridCol w="1571724">
                  <a:extLst>
                    <a:ext uri="{9D8B030D-6E8A-4147-A177-3AD203B41FA5}">
                      <a16:colId xmlns:a16="http://schemas.microsoft.com/office/drawing/2014/main" val="1280492423"/>
                    </a:ext>
                  </a:extLst>
                </a:gridCol>
                <a:gridCol w="1571724">
                  <a:extLst>
                    <a:ext uri="{9D8B030D-6E8A-4147-A177-3AD203B41FA5}">
                      <a16:colId xmlns:a16="http://schemas.microsoft.com/office/drawing/2014/main" val="2492293916"/>
                    </a:ext>
                  </a:extLst>
                </a:gridCol>
                <a:gridCol w="1571724">
                  <a:extLst>
                    <a:ext uri="{9D8B030D-6E8A-4147-A177-3AD203B41FA5}">
                      <a16:colId xmlns:a16="http://schemas.microsoft.com/office/drawing/2014/main" val="3925424131"/>
                    </a:ext>
                  </a:extLst>
                </a:gridCol>
              </a:tblGrid>
              <a:tr h="502920">
                <a:tc>
                  <a:txBody>
                    <a:bodyPr/>
                    <a:lstStyle/>
                    <a:p>
                      <a:pPr algn="l" fontAlgn="b"/>
                      <a:r>
                        <a:rPr lang="tr-TR" sz="1400" b="1" u="none" strike="noStrike" dirty="0">
                          <a:effectLst/>
                        </a:rPr>
                        <a:t>Özellik</a:t>
                      </a:r>
                      <a:endParaRPr lang="tr-TR"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rtl="0" fontAlgn="ctr"/>
                      <a:r>
                        <a:rPr lang="tr-TR" sz="1400" b="1" u="none" strike="noStrike" dirty="0">
                          <a:effectLst/>
                        </a:rPr>
                        <a:t>Eşli Programlama</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b="1" u="none" strike="noStrike" dirty="0">
                          <a:effectLst/>
                        </a:rPr>
                        <a:t>Resmi Denetim</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b="1" u="none" strike="noStrike" dirty="0" err="1">
                          <a:effectLst/>
                        </a:rPr>
                        <a:t>Gayriresmi</a:t>
                      </a:r>
                      <a:r>
                        <a:rPr lang="tr-TR" sz="1400" b="1" u="none" strike="noStrike" dirty="0">
                          <a:effectLst/>
                        </a:rPr>
                        <a:t> İnceleme (Yürüyüşler)</a:t>
                      </a:r>
                      <a:endParaRPr lang="tr-TR" sz="1400" b="1" i="0" u="none" strike="noStrike" dirty="0">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875658247"/>
                  </a:ext>
                </a:extLst>
              </a:tr>
              <a:tr h="182880">
                <a:tc>
                  <a:txBody>
                    <a:bodyPr/>
                    <a:lstStyle/>
                    <a:p>
                      <a:pPr algn="l" rtl="0" fontAlgn="ctr"/>
                      <a:r>
                        <a:rPr lang="tr-TR" sz="1400" b="1" u="none" strike="noStrike">
                          <a:effectLst/>
                        </a:rPr>
                        <a:t>Tanımlanmış katılımcı rolleri</a:t>
                      </a:r>
                      <a:endParaRPr lang="tr-TR" sz="1400" b="1"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35256824"/>
                  </a:ext>
                </a:extLst>
              </a:tr>
              <a:tr h="335280">
                <a:tc>
                  <a:txBody>
                    <a:bodyPr/>
                    <a:lstStyle/>
                    <a:p>
                      <a:pPr algn="l" rtl="0" fontAlgn="ctr"/>
                      <a:r>
                        <a:rPr lang="tr-TR" sz="1400" b="1" u="none" strike="noStrike" dirty="0">
                          <a:effectLst/>
                        </a:rPr>
                        <a:t>Rollerin nasıl gerçekleştirileceğine dair resmi eğitim</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Belki koçluk yoluyla</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876884897"/>
                  </a:ext>
                </a:extLst>
              </a:tr>
              <a:tr h="335280">
                <a:tc>
                  <a:txBody>
                    <a:bodyPr/>
                    <a:lstStyle/>
                    <a:p>
                      <a:pPr algn="l" rtl="0" fontAlgn="ctr"/>
                      <a:r>
                        <a:rPr lang="tr-TR" sz="1400" b="1" u="none" strike="noStrike" dirty="0">
                          <a:effectLst/>
                        </a:rPr>
                        <a:t>İşbirliğini kim "yönlendiriyor"?</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Klavyeyi kullanan kişi</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Moderatör</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Yazar, genellikle</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870618107"/>
                  </a:ext>
                </a:extLst>
              </a:tr>
              <a:tr h="502920">
                <a:tc>
                  <a:txBody>
                    <a:bodyPr/>
                    <a:lstStyle/>
                    <a:p>
                      <a:pPr algn="l" rtl="0" fontAlgn="ctr"/>
                      <a:r>
                        <a:rPr lang="tr-TR" sz="1400" b="1" u="none" strike="noStrike" dirty="0">
                          <a:effectLst/>
                        </a:rPr>
                        <a:t>İşbirliğinin odağı</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dirty="0">
                          <a:effectLst/>
                        </a:rPr>
                        <a:t>Tasarım, kodlama, test etme ve hata düzeltme</a:t>
                      </a:r>
                      <a:endParaRPr lang="tr-TR" sz="1400" b="0"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Sadece arıza tespiti</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Değişir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3875095111"/>
                  </a:ext>
                </a:extLst>
              </a:tr>
              <a:tr h="335280">
                <a:tc>
                  <a:txBody>
                    <a:bodyPr/>
                    <a:lstStyle/>
                    <a:p>
                      <a:pPr algn="l" rtl="0" fontAlgn="ctr"/>
                      <a:r>
                        <a:rPr lang="tr-TR" sz="1400" b="1" u="none" strike="noStrike" dirty="0">
                          <a:effectLst/>
                        </a:rPr>
                        <a:t>Odaklanmış inceleme çabası - en sık bulunan hata türlerini arar</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Gayri resmi, eğer varsa</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055556930"/>
                  </a:ext>
                </a:extLst>
              </a:tr>
              <a:tr h="335280">
                <a:tc>
                  <a:txBody>
                    <a:bodyPr/>
                    <a:lstStyle/>
                    <a:p>
                      <a:pPr algn="l" rtl="0" fontAlgn="ctr"/>
                      <a:r>
                        <a:rPr lang="tr-TR" sz="1400" b="1" u="none" strike="noStrike" dirty="0">
                          <a:effectLst/>
                        </a:rPr>
                        <a:t>Kötü düzeltmeleri azaltmak için takip edin</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3559409703"/>
                  </a:ext>
                </a:extLst>
              </a:tr>
              <a:tr h="502920">
                <a:tc>
                  <a:txBody>
                    <a:bodyPr/>
                    <a:lstStyle/>
                    <a:p>
                      <a:pPr algn="l" rtl="0" fontAlgn="ctr"/>
                      <a:r>
                        <a:rPr lang="tr-TR" sz="1400" b="1" u="none" strike="noStrike" dirty="0">
                          <a:effectLst/>
                        </a:rPr>
                        <a:t>Ayrıntılı hata geri bildiriminin bireysel programcılara iletilmesi sayesinde daha az gelecekteki hata</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tesadüfi</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dirty="0">
                          <a:effectLst/>
                        </a:rPr>
                        <a:t>tesadüfi</a:t>
                      </a:r>
                      <a:endParaRPr lang="tr-TR" sz="1400" b="0" i="0" u="none" strike="noStrike" dirty="0">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534261205"/>
                  </a:ext>
                </a:extLst>
              </a:tr>
              <a:tr h="335280">
                <a:tc>
                  <a:txBody>
                    <a:bodyPr/>
                    <a:lstStyle/>
                    <a:p>
                      <a:pPr algn="l" rtl="0" fontAlgn="ctr"/>
                      <a:r>
                        <a:rPr lang="tr-TR" sz="1400" b="1" u="none" strike="noStrike" dirty="0">
                          <a:effectLst/>
                        </a:rPr>
                        <a:t>Sonuçların analizinden elde edilen iyileştirilmiş süreç verimliliği</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HAYIR</a:t>
                      </a:r>
                      <a:endParaRPr lang="tr-TR" sz="1400" b="0" i="0" u="none" strike="noStrike">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713562988"/>
                  </a:ext>
                </a:extLst>
              </a:tr>
              <a:tr h="182880">
                <a:tc>
                  <a:txBody>
                    <a:bodyPr/>
                    <a:lstStyle/>
                    <a:p>
                      <a:pPr algn="l" rtl="0" fontAlgn="ctr"/>
                      <a:r>
                        <a:rPr lang="tr-TR" sz="1400" b="1" u="none" strike="noStrike" dirty="0">
                          <a:effectLst/>
                        </a:rPr>
                        <a:t>İnşaat dışı faaliyetler için yararlıdır</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muhtemelen</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Evet</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dirty="0">
                          <a:effectLst/>
                        </a:rPr>
                        <a:t>Evet</a:t>
                      </a:r>
                      <a:endParaRPr lang="tr-TR" sz="1400" b="0" i="0" u="none" strike="noStrike" dirty="0">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2194563787"/>
                  </a:ext>
                </a:extLst>
              </a:tr>
              <a:tr h="182880">
                <a:tc>
                  <a:txBody>
                    <a:bodyPr/>
                    <a:lstStyle/>
                    <a:p>
                      <a:pPr algn="l" rtl="0" fontAlgn="ctr"/>
                      <a:r>
                        <a:rPr lang="tr-TR" sz="1400" b="1" u="none" strike="noStrike" dirty="0">
                          <a:effectLst/>
                        </a:rPr>
                        <a:t>Bulunan kusurların tipik yüzdesi</a:t>
                      </a:r>
                      <a:endParaRPr lang="tr-TR" sz="1400" b="1" i="0" u="none" strike="noStrike" dirty="0">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%40-60</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a:effectLst/>
                        </a:rPr>
                        <a:t>%45-70</a:t>
                      </a:r>
                      <a:endParaRPr lang="tr-TR" sz="1400" b="0" i="0" u="none" strike="noStrike">
                        <a:solidFill>
                          <a:srgbClr val="5F6368"/>
                        </a:solidFill>
                        <a:effectLst/>
                        <a:latin typeface="Roboto" panose="02000000000000000000" pitchFamily="2" charset="0"/>
                      </a:endParaRPr>
                    </a:p>
                  </a:txBody>
                  <a:tcPr marL="7620" marR="7620" marT="7620" marB="0" anchor="ctr"/>
                </a:tc>
                <a:tc>
                  <a:txBody>
                    <a:bodyPr/>
                    <a:lstStyle/>
                    <a:p>
                      <a:pPr algn="l" rtl="0" fontAlgn="ctr"/>
                      <a:r>
                        <a:rPr lang="tr-TR" sz="1400" u="none" strike="noStrike" dirty="0">
                          <a:effectLst/>
                        </a:rPr>
                        <a:t>%20-40</a:t>
                      </a:r>
                      <a:endParaRPr lang="tr-TR" sz="1400" b="0" i="0" u="none" strike="noStrike" dirty="0">
                        <a:solidFill>
                          <a:srgbClr val="5F6368"/>
                        </a:solidFill>
                        <a:effectLst/>
                        <a:latin typeface="Roboto" panose="02000000000000000000" pitchFamily="2" charset="0"/>
                      </a:endParaRPr>
                    </a:p>
                  </a:txBody>
                  <a:tcPr marL="7620" marR="7620" marT="7620" marB="0" anchor="ctr"/>
                </a:tc>
                <a:extLst>
                  <a:ext uri="{0D108BD9-81ED-4DB2-BD59-A6C34878D82A}">
                    <a16:rowId xmlns:a16="http://schemas.microsoft.com/office/drawing/2014/main" val="1190894767"/>
                  </a:ext>
                </a:extLst>
              </a:tr>
            </a:tbl>
          </a:graphicData>
        </a:graphic>
      </p:graphicFrame>
    </p:spTree>
    <p:extLst>
      <p:ext uri="{BB962C8B-B14F-4D97-AF65-F5344CB8AC3E}">
        <p14:creationId xmlns:p14="http://schemas.microsoft.com/office/powerpoint/2010/main" val="4081032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Okuma</a:t>
            </a:r>
          </a:p>
        </p:txBody>
      </p:sp>
      <p:sp>
        <p:nvSpPr>
          <p:cNvPr id="3" name="Content Placeholder 2"/>
          <p:cNvSpPr>
            <a:spLocks noGrp="1"/>
          </p:cNvSpPr>
          <p:nvPr>
            <p:ph idx="1"/>
          </p:nvPr>
        </p:nvSpPr>
        <p:spPr/>
        <p:txBody>
          <a:bodyPr/>
          <a:lstStyle/>
          <a:p>
            <a:pPr algn="just"/>
            <a:r>
              <a:rPr lang="en-US" b="1" dirty="0"/>
              <a:t>[Chapter 22]</a:t>
            </a:r>
            <a:r>
              <a:rPr lang="en-US" dirty="0"/>
              <a:t> Code Complete: A Practical Handbook of Software Construction by Steve McConnell, Microsoft Press; 2nd Edition (July 7, 2004). ISBN-10: 0735619670 </a:t>
            </a:r>
          </a:p>
        </p:txBody>
      </p:sp>
    </p:spTree>
    <p:extLst>
      <p:ext uri="{BB962C8B-B14F-4D97-AF65-F5344CB8AC3E}">
        <p14:creationId xmlns:p14="http://schemas.microsoft.com/office/powerpoint/2010/main" val="406637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500" b="1" u="sng" dirty="0"/>
              <a:t>İşbirlikçi Geliştirme Uygulamalarına Genel Bakış</a:t>
            </a:r>
            <a:endParaRPr lang="en-US" u="sng" dirty="0"/>
          </a:p>
        </p:txBody>
      </p:sp>
      <p:sp>
        <p:nvSpPr>
          <p:cNvPr id="3" name="Content Placeholder 2"/>
          <p:cNvSpPr>
            <a:spLocks noGrp="1"/>
          </p:cNvSpPr>
          <p:nvPr>
            <p:ph idx="1"/>
          </p:nvPr>
        </p:nvSpPr>
        <p:spPr/>
        <p:txBody>
          <a:bodyPr>
            <a:normAutofit/>
          </a:bodyPr>
          <a:lstStyle/>
          <a:p>
            <a:pPr algn="just"/>
            <a:r>
              <a:rPr lang="en-US" altLang="zh-CN" sz="2800" dirty="0"/>
              <a:t>İşbirlikçi inşa, </a:t>
            </a:r>
            <a:endParaRPr lang="en-US" sz="2800" dirty="0"/>
          </a:p>
          <a:p>
            <a:pPr lvl="1" algn="just"/>
            <a:r>
              <a:rPr lang="en-US" altLang="zh-CN" dirty="0" err="1"/>
              <a:t>eşli</a:t>
            </a:r>
            <a:r>
              <a:rPr lang="en-US" altLang="zh-CN" dirty="0"/>
              <a:t> programlama</a:t>
            </a:r>
          </a:p>
          <a:p>
            <a:pPr lvl="1" algn="just"/>
            <a:r>
              <a:rPr lang="en-US" altLang="zh-CN" dirty="0"/>
              <a:t>resmi denetimler</a:t>
            </a:r>
          </a:p>
          <a:p>
            <a:pPr lvl="1" algn="just"/>
            <a:r>
              <a:rPr lang="en-US" altLang="zh-CN" dirty="0"/>
              <a:t>gayri resmi teknik incelemeler</a:t>
            </a:r>
          </a:p>
          <a:p>
            <a:pPr lvl="1" algn="just"/>
            <a:r>
              <a:rPr lang="en-US" altLang="zh-CN" dirty="0"/>
              <a:t>belge okuma</a:t>
            </a:r>
          </a:p>
          <a:p>
            <a:pPr marL="0" indent="0" algn="just">
              <a:buNone/>
            </a:pPr>
            <a:r>
              <a:rPr lang="en-US" altLang="zh-CN" sz="2800" dirty="0"/>
              <a:t>ve geliştiricilerin kod ve diğer çalışma ürünlerini oluşturma sorumluluğunu paylaştığı diğer teknikleri de içerir.</a:t>
            </a:r>
          </a:p>
        </p:txBody>
      </p:sp>
    </p:spTree>
    <p:extLst>
      <p:ext uri="{BB962C8B-B14F-4D97-AF65-F5344CB8AC3E}">
        <p14:creationId xmlns:p14="http://schemas.microsoft.com/office/powerpoint/2010/main" val="368021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500" b="1" u="sng" dirty="0"/>
              <a:t>İşbirlikçi Geliştirme Uygulamalarına Genel Bakış</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altLang="zh-CN" sz="2800" dirty="0"/>
              <a:t>Tüm işbirlikçi inşa teknikleri, farklılıklarına rağmen, geliştiricilerin çalışmalarındaki bazı sorun noktalarının farkında olmadıkları, diğer kişilerin aynı kör noktalara sahip olmadıkları ve geliştiricilerin çalışmalarına başkasının bakmasının faydalı olduğu fikrine dayanmaktadır.</a:t>
            </a:r>
            <a:endParaRPr lang="en-US" sz="4000" dirty="0"/>
          </a:p>
          <a:p>
            <a:pPr algn="just"/>
            <a:r>
              <a:rPr lang="en-US" altLang="zh-CN" sz="2800" dirty="0"/>
              <a:t>Yazılım Mühendisliği Enstitüsü'ndeki çalışmalar, geliştiricilerin tasarımlarına saatte ortalama 1 ila 3 hata ve koda saatte 5 ila 8 hata eklediğini bulmuştur (Humphrey 1997), bu nedenle bu kör noktalara saldırmak etkili inşa için önemlidir.</a:t>
            </a:r>
          </a:p>
        </p:txBody>
      </p:sp>
    </p:spTree>
    <p:extLst>
      <p:ext uri="{BB962C8B-B14F-4D97-AF65-F5344CB8AC3E}">
        <p14:creationId xmlns:p14="http://schemas.microsoft.com/office/powerpoint/2010/main" val="281064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3500" b="1" u="sng" dirty="0"/>
              <a:t>İşbirlikçi Geliştirme Uygulamalarına Genel Bakış</a:t>
            </a:r>
            <a:endParaRPr lang="en-US" dirty="0"/>
          </a:p>
        </p:txBody>
      </p:sp>
      <p:sp>
        <p:nvSpPr>
          <p:cNvPr id="3" name="Content Placeholder 2"/>
          <p:cNvSpPr>
            <a:spLocks noGrp="1"/>
          </p:cNvSpPr>
          <p:nvPr>
            <p:ph idx="1"/>
          </p:nvPr>
        </p:nvSpPr>
        <p:spPr/>
        <p:txBody>
          <a:bodyPr>
            <a:normAutofit/>
          </a:bodyPr>
          <a:lstStyle/>
          <a:p>
            <a:pPr algn="just"/>
            <a:r>
              <a:rPr lang="en-US" altLang="zh-CN" sz="2800" dirty="0"/>
              <a:t>İşbirlikçi geliştirme uygulamalarının bazı faydaları şunlardır:</a:t>
            </a:r>
          </a:p>
          <a:p>
            <a:pPr lvl="1" algn="just"/>
            <a:r>
              <a:rPr lang="en-US" altLang="zh-CN" dirty="0"/>
              <a:t>İşbirlikçi İnşa, Diğer Kalite Güvence Tekniklerini Tamamlar.</a:t>
            </a:r>
          </a:p>
          <a:p>
            <a:pPr lvl="1" algn="just"/>
            <a:r>
              <a:rPr lang="en-US" altLang="zh-CN" dirty="0"/>
              <a:t>İşbirlikçi İnşa, Kurumsal Kültür ve Programlama Uzmanlığında Akıl Hocalığı Sağlar.</a:t>
            </a:r>
          </a:p>
          <a:p>
            <a:pPr lvl="1" algn="just"/>
            <a:r>
              <a:rPr lang="en-US" altLang="zh-CN" dirty="0"/>
              <a:t>Kolektif Mülkiyet, Tüm İşbirlikçi İnşa Biçimleri İçin Geçerlidir.</a:t>
            </a:r>
          </a:p>
          <a:p>
            <a:pPr algn="just"/>
            <a:endParaRPr lang="en-US" sz="4400" dirty="0"/>
          </a:p>
        </p:txBody>
      </p:sp>
    </p:spTree>
    <p:extLst>
      <p:ext uri="{BB962C8B-B14F-4D97-AF65-F5344CB8AC3E}">
        <p14:creationId xmlns:p14="http://schemas.microsoft.com/office/powerpoint/2010/main" val="320857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zh-CN" sz="4400" b="1" u="sng" dirty="0"/>
              <a:t>Eşl</a:t>
            </a:r>
            <a:r>
              <a:rPr lang="tr-TR" altLang="zh-CN" b="1" u="sng" dirty="0"/>
              <a:t>i</a:t>
            </a:r>
            <a:r>
              <a:rPr lang="en-US" altLang="zh-CN" sz="4400" b="1" u="sng" dirty="0"/>
              <a:t> Programlama</a:t>
            </a:r>
            <a:endParaRPr lang="en-US" u="sng" dirty="0"/>
          </a:p>
        </p:txBody>
      </p:sp>
      <p:sp>
        <p:nvSpPr>
          <p:cNvPr id="3" name="Content Placeholder 2"/>
          <p:cNvSpPr>
            <a:spLocks noGrp="1"/>
          </p:cNvSpPr>
          <p:nvPr>
            <p:ph idx="1"/>
          </p:nvPr>
        </p:nvSpPr>
        <p:spPr/>
        <p:txBody>
          <a:bodyPr>
            <a:normAutofit/>
          </a:bodyPr>
          <a:lstStyle/>
          <a:p>
            <a:pPr algn="just"/>
            <a:r>
              <a:rPr lang="tr-TR" altLang="zh-CN" sz="2800" dirty="0"/>
              <a:t>Eşli</a:t>
            </a:r>
            <a:r>
              <a:rPr lang="en-US" altLang="zh-CN" sz="2800" dirty="0"/>
              <a:t> programlamada</a:t>
            </a:r>
          </a:p>
          <a:p>
            <a:pPr lvl="1" algn="just"/>
            <a:r>
              <a:rPr lang="en-US" altLang="zh-CN" dirty="0"/>
              <a:t>bir programcı klavyeden kod yazar</a:t>
            </a:r>
          </a:p>
          <a:p>
            <a:pPr lvl="1" algn="just"/>
            <a:r>
              <a:rPr lang="en-US" altLang="zh-CN" dirty="0"/>
              <a:t>diğer programcı hataları arar</a:t>
            </a:r>
            <a:endParaRPr lang="en-US" sz="4000" dirty="0"/>
          </a:p>
          <a:p>
            <a:pPr lvl="1" algn="just"/>
            <a:r>
              <a:rPr lang="en-US" altLang="zh-CN" dirty="0"/>
              <a:t>ve kodun doğru yazılıp </a:t>
            </a:r>
            <a:r>
              <a:rPr lang="en-US" altLang="zh-CN" dirty="0" err="1"/>
              <a:t>yazılmadığı</a:t>
            </a:r>
            <a:r>
              <a:rPr lang="en-US" altLang="zh-CN" dirty="0"/>
              <a:t> </a:t>
            </a:r>
            <a:r>
              <a:rPr lang="en-US" altLang="zh-CN" dirty="0" err="1"/>
              <a:t>konusunda</a:t>
            </a:r>
            <a:r>
              <a:rPr lang="en-US" altLang="zh-CN" dirty="0"/>
              <a:t> stratejik olarak düşünür.</a:t>
            </a:r>
          </a:p>
        </p:txBody>
      </p:sp>
    </p:spTree>
    <p:extLst>
      <p:ext uri="{BB962C8B-B14F-4D97-AF65-F5344CB8AC3E}">
        <p14:creationId xmlns:p14="http://schemas.microsoft.com/office/powerpoint/2010/main" val="388540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altLang="zh-CN" sz="3500" b="1" u="sng" dirty="0"/>
              <a:t>Eşli</a:t>
            </a:r>
            <a:r>
              <a:rPr lang="en-US" altLang="zh-CN" sz="3500" b="1" u="sng" dirty="0"/>
              <a:t> Programlamada Başarı İçin Anahtarlar</a:t>
            </a:r>
            <a:endParaRPr lang="en-US" u="sng" dirty="0"/>
          </a:p>
        </p:txBody>
      </p:sp>
      <p:sp>
        <p:nvSpPr>
          <p:cNvPr id="3" name="Content Placeholder 2"/>
          <p:cNvSpPr>
            <a:spLocks noGrp="1"/>
          </p:cNvSpPr>
          <p:nvPr>
            <p:ph idx="1"/>
          </p:nvPr>
        </p:nvSpPr>
        <p:spPr/>
        <p:txBody>
          <a:bodyPr>
            <a:normAutofit/>
          </a:bodyPr>
          <a:lstStyle/>
          <a:p>
            <a:pPr algn="just"/>
            <a:r>
              <a:rPr lang="tr-TR" altLang="zh-CN" sz="2800" dirty="0"/>
              <a:t>Eşli</a:t>
            </a:r>
            <a:r>
              <a:rPr lang="en-US" altLang="zh-CN" sz="2800" dirty="0"/>
              <a:t> programlamanın temel konsepti basittir, </a:t>
            </a:r>
            <a:r>
              <a:rPr lang="en-US" altLang="zh-CN" sz="2800" dirty="0" err="1"/>
              <a:t>ancak</a:t>
            </a:r>
            <a:r>
              <a:rPr lang="en-US" altLang="zh-CN" sz="2800" dirty="0"/>
              <a:t> </a:t>
            </a:r>
            <a:r>
              <a:rPr lang="tr-TR" altLang="zh-CN" sz="2800" dirty="0"/>
              <a:t>eşli</a:t>
            </a:r>
            <a:r>
              <a:rPr lang="en-US" altLang="zh-CN" sz="2800" dirty="0"/>
              <a:t> programlamada başarı için aşağıdaki yönergelerin izlenmesi önemlidir</a:t>
            </a:r>
          </a:p>
          <a:p>
            <a:pPr lvl="1" algn="just"/>
            <a:r>
              <a:rPr lang="en-US" altLang="zh-CN" dirty="0"/>
              <a:t>Kodlama </a:t>
            </a:r>
            <a:r>
              <a:rPr lang="en-US" altLang="zh-CN" dirty="0" err="1"/>
              <a:t>standartlarıyla</a:t>
            </a:r>
            <a:r>
              <a:rPr lang="en-US" altLang="zh-CN" dirty="0"/>
              <a:t> </a:t>
            </a:r>
            <a:r>
              <a:rPr lang="en-US" altLang="zh-CN" dirty="0" err="1"/>
              <a:t>eşli</a:t>
            </a:r>
            <a:r>
              <a:rPr lang="en-US" altLang="zh-CN" dirty="0"/>
              <a:t> programlamayı destekleyin</a:t>
            </a:r>
          </a:p>
          <a:p>
            <a:pPr lvl="1" algn="just"/>
            <a:r>
              <a:rPr lang="en-US" altLang="zh-CN" dirty="0" err="1"/>
              <a:t>Eşli</a:t>
            </a:r>
            <a:r>
              <a:rPr lang="en-US" altLang="zh-CN" dirty="0"/>
              <a:t> programlamanın izleme haline gelmesine izin vermeyin</a:t>
            </a:r>
          </a:p>
          <a:p>
            <a:pPr lvl="1" algn="just"/>
            <a:r>
              <a:rPr lang="en-US" altLang="zh-CN" dirty="0"/>
              <a:t>Kolay </a:t>
            </a:r>
            <a:r>
              <a:rPr lang="en-US" altLang="zh-CN" dirty="0" err="1"/>
              <a:t>şeylerin</a:t>
            </a:r>
            <a:r>
              <a:rPr lang="en-US" altLang="zh-CN" dirty="0"/>
              <a:t> </a:t>
            </a:r>
            <a:r>
              <a:rPr lang="en-US" altLang="zh-CN" dirty="0" err="1"/>
              <a:t>eşli</a:t>
            </a:r>
            <a:r>
              <a:rPr lang="en-US" altLang="zh-CN" dirty="0"/>
              <a:t> programlanmasını zorlamayın</a:t>
            </a:r>
          </a:p>
          <a:p>
            <a:pPr lvl="1" algn="just"/>
            <a:r>
              <a:rPr lang="en-US" altLang="zh-CN" dirty="0" err="1"/>
              <a:t>Eşleri</a:t>
            </a:r>
            <a:r>
              <a:rPr lang="en-US" altLang="zh-CN" dirty="0"/>
              <a:t> ve iş atamalarını düzenli olarak döndürün</a:t>
            </a:r>
          </a:p>
        </p:txBody>
      </p:sp>
    </p:spTree>
    <p:extLst>
      <p:ext uri="{BB962C8B-B14F-4D97-AF65-F5344CB8AC3E}">
        <p14:creationId xmlns:p14="http://schemas.microsoft.com/office/powerpoint/2010/main" val="127751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500" b="1" u="sng" dirty="0" err="1"/>
              <a:t>Eşli</a:t>
            </a:r>
            <a:r>
              <a:rPr lang="en-US" altLang="zh-CN" sz="3500" b="1" u="sng" dirty="0"/>
              <a:t> Programlamada Başarı İçin Anahtarlar</a:t>
            </a:r>
            <a:endParaRPr lang="en-US" dirty="0"/>
          </a:p>
        </p:txBody>
      </p:sp>
      <p:sp>
        <p:nvSpPr>
          <p:cNvPr id="3" name="Content Placeholder 2"/>
          <p:cNvSpPr>
            <a:spLocks noGrp="1"/>
          </p:cNvSpPr>
          <p:nvPr>
            <p:ph idx="1"/>
          </p:nvPr>
        </p:nvSpPr>
        <p:spPr/>
        <p:txBody>
          <a:bodyPr>
            <a:normAutofit/>
          </a:bodyPr>
          <a:lstStyle/>
          <a:p>
            <a:pPr lvl="1" algn="just"/>
            <a:r>
              <a:rPr lang="en-US" altLang="zh-CN" dirty="0" err="1"/>
              <a:t>Eşlerin</a:t>
            </a:r>
            <a:r>
              <a:rPr lang="en-US" altLang="zh-CN" dirty="0"/>
              <a:t> birbirlerinin hızına uymalarını teşvik edin</a:t>
            </a:r>
          </a:p>
          <a:p>
            <a:pPr lvl="1" algn="just"/>
            <a:r>
              <a:rPr lang="en-US" altLang="zh-CN" dirty="0"/>
              <a:t>Her iki ortağın da monitörü görebildiğinden emin olun</a:t>
            </a:r>
          </a:p>
          <a:p>
            <a:pPr lvl="1" algn="just"/>
            <a:r>
              <a:rPr lang="en-US" altLang="zh-CN" dirty="0"/>
              <a:t>Birbirini sevmeyen </a:t>
            </a:r>
            <a:r>
              <a:rPr lang="en-US" altLang="zh-CN" dirty="0" err="1"/>
              <a:t>kişilerin</a:t>
            </a:r>
            <a:r>
              <a:rPr lang="en-US" altLang="zh-CN" dirty="0"/>
              <a:t> </a:t>
            </a:r>
            <a:r>
              <a:rPr lang="en-US" altLang="zh-CN" dirty="0" err="1"/>
              <a:t>eşli</a:t>
            </a:r>
            <a:r>
              <a:rPr lang="en-US" altLang="zh-CN" dirty="0"/>
              <a:t> olmasını zorlamayın</a:t>
            </a:r>
          </a:p>
          <a:p>
            <a:pPr lvl="1" algn="just"/>
            <a:r>
              <a:rPr lang="en-US" altLang="zh-CN" dirty="0"/>
              <a:t>Tüm yeni </a:t>
            </a:r>
            <a:r>
              <a:rPr lang="en-US" altLang="zh-CN" dirty="0" err="1"/>
              <a:t>başlayanları</a:t>
            </a:r>
            <a:r>
              <a:rPr lang="en-US" altLang="zh-CN" dirty="0"/>
              <a:t> </a:t>
            </a:r>
            <a:r>
              <a:rPr lang="en-US" altLang="zh-CN" dirty="0" err="1"/>
              <a:t>eşli</a:t>
            </a:r>
            <a:r>
              <a:rPr lang="en-US" altLang="zh-CN" dirty="0"/>
              <a:t> yapmaktan kaçının</a:t>
            </a:r>
          </a:p>
          <a:p>
            <a:pPr lvl="1" algn="just"/>
            <a:r>
              <a:rPr lang="en-US" altLang="zh-CN" dirty="0"/>
              <a:t>Bir ekip lideri atayın</a:t>
            </a:r>
          </a:p>
        </p:txBody>
      </p:sp>
    </p:spTree>
    <p:extLst>
      <p:ext uri="{BB962C8B-B14F-4D97-AF65-F5344CB8AC3E}">
        <p14:creationId xmlns:p14="http://schemas.microsoft.com/office/powerpoint/2010/main" val="1639757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8771</Words>
  <Application>Microsoft Office PowerPoint</Application>
  <PresentationFormat>Ekran Gösterisi (4:3)</PresentationFormat>
  <Paragraphs>375</Paragraphs>
  <Slides>38</Slides>
  <Notes>20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Arial</vt:lpstr>
      <vt:lpstr>Calibri</vt:lpstr>
      <vt:lpstr>Roboto</vt:lpstr>
      <vt:lpstr>Office Theme</vt:lpstr>
      <vt:lpstr>İşbirlikçi İnşa</vt:lpstr>
      <vt:lpstr>İçerik</vt:lpstr>
      <vt:lpstr>Giriş</vt:lpstr>
      <vt:lpstr>İşbirlikçi Geliştirme Uygulamalarına Genel Bakış</vt:lpstr>
      <vt:lpstr>İşbirlikçi Geliştirme Uygulamalarına Genel Bakış</vt:lpstr>
      <vt:lpstr>İşbirlikçi Geliştirme Uygulamalarına Genel Bakış</vt:lpstr>
      <vt:lpstr>Eşli Programlama</vt:lpstr>
      <vt:lpstr>Eşli Programlamada Başarı İçin Anahtarlar</vt:lpstr>
      <vt:lpstr>Eşli Programlamada Başarı İçin Anahtarlar</vt:lpstr>
      <vt:lpstr>Eşli Programlamanın Faydaları</vt:lpstr>
      <vt:lpstr>Eşli Programlamanın Faydaları</vt:lpstr>
      <vt:lpstr>Resmi Denetimler</vt:lpstr>
      <vt:lpstr>Formal Kontroller</vt:lpstr>
      <vt:lpstr>Formal Kontroller</vt:lpstr>
      <vt:lpstr>Formal Kontroller</vt:lpstr>
      <vt:lpstr>Bir Kontrol Sırasında Roller</vt:lpstr>
      <vt:lpstr>Bir Kontrol İçin Genel Prosedür</vt:lpstr>
      <vt:lpstr>Bir Kontrol İçin Genel Prosedür</vt:lpstr>
      <vt:lpstr>Bir Kontrol İçin Genel Prosedür</vt:lpstr>
      <vt:lpstr>Bir Kontrol İçin Genel Prosedür</vt:lpstr>
      <vt:lpstr>Bir Denetimin Genel Prosedürü</vt:lpstr>
      <vt:lpstr>Bir Denetimin Genel Prosedürü</vt:lpstr>
      <vt:lpstr>Bir Denetimin Genel Prosedürü</vt:lpstr>
      <vt:lpstr>Bir Denetimin Genel Prosedürü</vt:lpstr>
      <vt:lpstr>Bir Denetimin Genel Prosedürü</vt:lpstr>
      <vt:lpstr>Bir Denetimin Genel Prosedürü</vt:lpstr>
      <vt:lpstr>Diğer İşbirlikçi Geliştirme Uygulamaları</vt:lpstr>
      <vt:lpstr>Yürüyüşler</vt:lpstr>
      <vt:lpstr>Yürüyüşler</vt:lpstr>
      <vt:lpstr>Yürüyüşler</vt:lpstr>
      <vt:lpstr>Yürüyüşler</vt:lpstr>
      <vt:lpstr>Kod Okuma</vt:lpstr>
      <vt:lpstr>Kod Okuma</vt:lpstr>
      <vt:lpstr>Kod Okuma</vt:lpstr>
      <vt:lpstr>Kod Okuma</vt:lpstr>
      <vt:lpstr>Kod Okuma</vt:lpstr>
      <vt:lpstr>Comparison of Collaborative Construction Techniques</vt:lpstr>
      <vt:lpstr>Okuma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lastModifiedBy>Mehmet TANKÜL</cp:lastModifiedBy>
  <cp:revision>143</cp:revision>
  <dcterms:created xsi:type="dcterms:W3CDTF">2006-08-16T00:00:00Z</dcterms:created>
  <dcterms:modified xsi:type="dcterms:W3CDTF">2024-12-02T12:36:40Z</dcterms:modified>
</cp:coreProperties>
</file>