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E81D0-B58D-44F4-B0C5-3DE633060BFC}" type="datetimeFigureOut">
              <a:rPr lang="tr-TR" smtClean="0"/>
              <a:t>9.12.2024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5EF60-31A6-462B-8AFD-5789B609D6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835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EF60-31A6-462B-8AFD-5789B609D67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85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üzerinde çalıştığınız yazılım türü,</a:t>
            </a:r>
          </a:p>
          <a:p>
            <a:r>
              <a:rPr lang="tr-TR" dirty="0"/>
              <a:t>personel kalitesi,</a:t>
            </a:r>
          </a:p>
          <a:p>
            <a:r>
              <a:rPr lang="tr-TR" dirty="0"/>
              <a:t>programlama dili,</a:t>
            </a:r>
          </a:p>
          <a:p>
            <a:r>
              <a:rPr lang="tr-TR" dirty="0"/>
              <a:t>metodoloji,</a:t>
            </a:r>
          </a:p>
          <a:p>
            <a:r>
              <a:rPr lang="tr-TR" dirty="0"/>
              <a:t>ürün karmaşıklığı,</a:t>
            </a:r>
          </a:p>
          <a:p>
            <a:r>
              <a:rPr lang="tr-TR" dirty="0"/>
              <a:t>Programlama ortamı,</a:t>
            </a:r>
          </a:p>
          <a:p>
            <a:r>
              <a:rPr lang="tr-TR" dirty="0"/>
              <a:t>araç desteği,</a:t>
            </a:r>
          </a:p>
          <a:p>
            <a:r>
              <a:rPr lang="tr-TR" dirty="0"/>
              <a:t>"kod satırlarının" nasıl sayıldığı,</a:t>
            </a:r>
          </a:p>
          <a:p>
            <a:r>
              <a:rPr lang="tr-TR" dirty="0"/>
              <a:t>programcı olmayan destek çabasının "personel yılı başına kod satırları" rakamına nasıl dahil edildiği,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5EF60-31A6-462B-8AFD-5789B609D67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15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5400" b="1" u="sng" dirty="0"/>
              <a:t>Program </a:t>
            </a:r>
            <a:r>
              <a:rPr lang="en-GB" sz="5400" b="1" u="sng" dirty="0" err="1"/>
              <a:t>Boyutu</a:t>
            </a:r>
            <a:r>
              <a:rPr lang="en-GB" sz="5400" b="1" u="sng" dirty="0"/>
              <a:t> </a:t>
            </a:r>
            <a:r>
              <a:rPr lang="en-GB" sz="5400" b="1" u="sng" dirty="0" err="1"/>
              <a:t>ve</a:t>
            </a:r>
            <a:r>
              <a:rPr lang="en-GB" sz="5400" b="1" u="sng" dirty="0"/>
              <a:t> </a:t>
            </a:r>
            <a:r>
              <a:rPr lang="en-GB" sz="5400" b="1" u="sng" dirty="0" err="1"/>
              <a:t>Yazılım</a:t>
            </a:r>
            <a:r>
              <a:rPr lang="en-GB" sz="5400" b="1" u="sng" dirty="0"/>
              <a:t> </a:t>
            </a:r>
            <a:r>
              <a:rPr lang="en-GB" sz="5400" b="1" u="sng" dirty="0" err="1"/>
              <a:t>Geliştirme</a:t>
            </a:r>
            <a:endParaRPr lang="en-US" sz="5400" b="1" u="sng" dirty="0"/>
          </a:p>
        </p:txBody>
      </p:sp>
    </p:spTree>
    <p:extLst>
      <p:ext uri="{BB962C8B-B14F-4D97-AF65-F5344CB8AC3E}">
        <p14:creationId xmlns:p14="http://schemas.microsoft.com/office/powerpoint/2010/main" val="3544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İletişim ve Boyut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dirty="0"/>
              <a:t>Büyük ölçekli projeler, iletişimi düzenleyen veya makul bir şekilde sınırlandıran organizasyon teknikleri gerektirir. </a:t>
            </a:r>
          </a:p>
          <a:p>
            <a:pPr algn="just"/>
            <a:r>
              <a:rPr lang="tr-TR" dirty="0"/>
              <a:t>İletişimi düzenlemenin tipik yaklaşımı, bunu belgelerle resmileştirmektir. </a:t>
            </a:r>
          </a:p>
          <a:p>
            <a:pPr algn="just"/>
            <a:r>
              <a:rPr lang="tr-TR" dirty="0"/>
              <a:t>50 kişinin her olası kombinasyonda birbirleriyle konuşması yerine, 50 kişi belgeleri okur ve yazar. </a:t>
            </a:r>
          </a:p>
          <a:p>
            <a:pPr algn="just"/>
            <a:r>
              <a:rPr lang="tr-TR" dirty="0"/>
              <a:t>Bu belgeler metin, grafik, basılı veya elektronik formatta olabilir.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4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Proje Boyutlarının Aralığı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Çalıştığınız projenin boyutu tipik mi? </a:t>
            </a:r>
          </a:p>
          <a:p>
            <a:pPr algn="just"/>
            <a:r>
              <a:rPr lang="tr-TR" dirty="0"/>
              <a:t>Proje boyutlarının geniş bir aralığı olduğu için herhangi bir boyutun "tipik" olduğunu düşünemezsiniz. </a:t>
            </a:r>
          </a:p>
          <a:p>
            <a:pPr algn="just"/>
            <a:r>
              <a:rPr lang="tr-TR" dirty="0"/>
              <a:t>Proje boyutunu düşünmenin bir yolu, bir proje ekibinin boyutunu dikkate almaktır.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2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 Boyutlarının Aralığı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/>
          <a:lstStyle/>
          <a:p>
            <a:r>
              <a:rPr lang="tr-TR" dirty="0"/>
              <a:t>Proje boyutlarına ilişkin kaba bir tahmin şunları içerir:</a:t>
            </a:r>
          </a:p>
          <a:p>
            <a:pPr lvl="1"/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büyüklüklerdeki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projelerin</a:t>
            </a:r>
            <a:r>
              <a:rPr lang="en-US" dirty="0"/>
              <a:t> </a:t>
            </a:r>
            <a:r>
              <a:rPr lang="en-US" dirty="0" err="1"/>
              <a:t>yüzdesi</a:t>
            </a:r>
            <a:r>
              <a:rPr lang="en-US" dirty="0"/>
              <a:t>.</a:t>
            </a:r>
            <a:endParaRPr lang="tr-TR" dirty="0"/>
          </a:p>
          <a:p>
            <a:pPr lvl="1"/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büyüklükteki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programcıların</a:t>
            </a:r>
            <a:r>
              <a:rPr lang="en-US" dirty="0"/>
              <a:t> </a:t>
            </a:r>
            <a:r>
              <a:rPr lang="en-US" dirty="0" err="1"/>
              <a:t>yüzdesi</a:t>
            </a:r>
            <a:r>
              <a:rPr lang="en-US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30245"/>
              </p:ext>
            </p:extLst>
          </p:nvPr>
        </p:nvGraphicFramePr>
        <p:xfrm>
          <a:off x="1524000" y="44805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Ekip Boyutu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Projelerin Yaklaşık Yüzdesi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11-25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2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 Boyutlarının Aralığı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boyutu</a:t>
            </a:r>
            <a:r>
              <a:rPr lang="en-GB" dirty="0"/>
              <a:t> </a:t>
            </a:r>
            <a:r>
              <a:rPr lang="en-GB" dirty="0" err="1"/>
              <a:t>verilerinin</a:t>
            </a:r>
            <a:r>
              <a:rPr lang="en-GB" dirty="0"/>
              <a:t> </a:t>
            </a:r>
            <a:r>
              <a:rPr lang="en-GB" dirty="0" err="1"/>
              <a:t>hemen</a:t>
            </a:r>
            <a:r>
              <a:rPr lang="en-GB" dirty="0"/>
              <a:t> fark </a:t>
            </a:r>
            <a:r>
              <a:rPr lang="en-GB" dirty="0" err="1"/>
              <a:t>edilmeyebilecek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yönü</a:t>
            </a:r>
            <a:r>
              <a:rPr lang="en-GB" dirty="0"/>
              <a:t>, </a:t>
            </a:r>
            <a:r>
              <a:rPr lang="en-GB" dirty="0" err="1"/>
              <a:t>çeşitli</a:t>
            </a:r>
            <a:r>
              <a:rPr lang="en-GB" dirty="0"/>
              <a:t> </a:t>
            </a:r>
            <a:r>
              <a:rPr lang="en-GB" dirty="0" err="1"/>
              <a:t>boyutlardaki</a:t>
            </a:r>
            <a:r>
              <a:rPr lang="en-GB" dirty="0"/>
              <a:t> </a:t>
            </a:r>
            <a:r>
              <a:rPr lang="en-GB" dirty="0" err="1"/>
              <a:t>projelerin</a:t>
            </a:r>
            <a:r>
              <a:rPr lang="en-GB" dirty="0"/>
              <a:t> </a:t>
            </a:r>
            <a:r>
              <a:rPr lang="en-GB" dirty="0" err="1"/>
              <a:t>yüzdeleri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her </a:t>
            </a:r>
            <a:r>
              <a:rPr lang="en-GB" dirty="0" err="1"/>
              <a:t>boyuttaki</a:t>
            </a:r>
            <a:r>
              <a:rPr lang="en-GB" dirty="0"/>
              <a:t> </a:t>
            </a:r>
            <a:r>
              <a:rPr lang="en-GB" dirty="0" err="1"/>
              <a:t>projelerde</a:t>
            </a:r>
            <a:r>
              <a:rPr lang="en-GB" dirty="0"/>
              <a:t> </a:t>
            </a:r>
            <a:r>
              <a:rPr lang="en-GB" dirty="0" err="1"/>
              <a:t>çalışan</a:t>
            </a:r>
            <a:r>
              <a:rPr lang="en-GB" dirty="0"/>
              <a:t> </a:t>
            </a:r>
            <a:r>
              <a:rPr lang="en-GB" dirty="0" err="1"/>
              <a:t>programcı</a:t>
            </a:r>
            <a:r>
              <a:rPr lang="en-GB" dirty="0"/>
              <a:t> </a:t>
            </a:r>
            <a:r>
              <a:rPr lang="en-GB" dirty="0" err="1"/>
              <a:t>sayısı</a:t>
            </a:r>
            <a:r>
              <a:rPr lang="en-GB" dirty="0"/>
              <a:t> </a:t>
            </a:r>
            <a:r>
              <a:rPr lang="en-GB" dirty="0" err="1"/>
              <a:t>arasındaki</a:t>
            </a:r>
            <a:r>
              <a:rPr lang="en-GB" dirty="0"/>
              <a:t> </a:t>
            </a:r>
            <a:r>
              <a:rPr lang="en-GB" dirty="0" err="1"/>
              <a:t>farktır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projeler</a:t>
            </a:r>
            <a:r>
              <a:rPr lang="en-GB" dirty="0"/>
              <a:t>, 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olanlara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 her </a:t>
            </a:r>
            <a:r>
              <a:rPr lang="en-GB" dirty="0" err="1"/>
              <a:t>projede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fazla</a:t>
            </a:r>
            <a:r>
              <a:rPr lang="en-GB" dirty="0"/>
              <a:t> </a:t>
            </a:r>
            <a:r>
              <a:rPr lang="en-GB" dirty="0" err="1"/>
              <a:t>programcı</a:t>
            </a:r>
            <a:r>
              <a:rPr lang="en-GB" dirty="0"/>
              <a:t> </a:t>
            </a:r>
            <a:r>
              <a:rPr lang="en-GB" dirty="0" err="1"/>
              <a:t>kullandığından</a:t>
            </a:r>
            <a:r>
              <a:rPr lang="en-GB" dirty="0"/>
              <a:t>, </a:t>
            </a:r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programcıların</a:t>
            </a:r>
            <a:r>
              <a:rPr lang="en-GB" dirty="0"/>
              <a:t> </a:t>
            </a:r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yüzdesini</a:t>
            </a:r>
            <a:r>
              <a:rPr lang="en-GB" dirty="0"/>
              <a:t> </a:t>
            </a:r>
            <a:r>
              <a:rPr lang="en-GB" dirty="0" err="1"/>
              <a:t>istihdam</a:t>
            </a:r>
            <a:r>
              <a:rPr lang="en-GB" dirty="0"/>
              <a:t> </a:t>
            </a:r>
            <a:r>
              <a:rPr lang="en-GB" dirty="0" err="1"/>
              <a:t>ederler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6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Proje Boyutlarının Aralığı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İşte</a:t>
            </a:r>
            <a:r>
              <a:rPr lang="en-GB" dirty="0"/>
              <a:t> </a:t>
            </a:r>
            <a:r>
              <a:rPr lang="en-GB" dirty="0" err="1"/>
              <a:t>çeşitli</a:t>
            </a:r>
            <a:r>
              <a:rPr lang="en-GB" dirty="0"/>
              <a:t> </a:t>
            </a:r>
            <a:r>
              <a:rPr lang="en-GB" dirty="0" err="1"/>
              <a:t>boyutlardaki</a:t>
            </a:r>
            <a:r>
              <a:rPr lang="en-GB" dirty="0"/>
              <a:t> </a:t>
            </a:r>
            <a:r>
              <a:rPr lang="en-GB" dirty="0" err="1"/>
              <a:t>projeler</a:t>
            </a:r>
            <a:r>
              <a:rPr lang="en-GB" dirty="0"/>
              <a:t> </a:t>
            </a:r>
            <a:r>
              <a:rPr lang="en-GB" dirty="0" err="1"/>
              <a:t>üzerinde</a:t>
            </a:r>
            <a:r>
              <a:rPr lang="en-GB" dirty="0"/>
              <a:t> </a:t>
            </a:r>
            <a:r>
              <a:rPr lang="en-GB" dirty="0" err="1"/>
              <a:t>çalışan</a:t>
            </a:r>
            <a:r>
              <a:rPr lang="en-GB" dirty="0"/>
              <a:t> </a:t>
            </a:r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programcıların</a:t>
            </a:r>
            <a:r>
              <a:rPr lang="en-GB" dirty="0"/>
              <a:t> </a:t>
            </a:r>
            <a:r>
              <a:rPr lang="en-GB" dirty="0" err="1"/>
              <a:t>yüzdesinin</a:t>
            </a:r>
            <a:r>
              <a:rPr lang="en-GB" dirty="0"/>
              <a:t> </a:t>
            </a:r>
            <a:r>
              <a:rPr lang="en-GB" dirty="0" err="1"/>
              <a:t>kabaca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tahmini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341402"/>
              </p:ext>
            </p:extLst>
          </p:nvPr>
        </p:nvGraphicFramePr>
        <p:xfrm>
          <a:off x="1447800" y="33528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Ekip Boyutu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Programcıların Yaklaşık Yüzdesi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11-25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26-50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10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/>
              <a:t>Proje Boyutunun Hatalar Üzerindeki Etkisi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Hem hata miktarı hem de hata türü proje boyutundan etkilenir. </a:t>
            </a:r>
          </a:p>
          <a:p>
            <a:pPr algn="just"/>
            <a:r>
              <a:rPr lang="tr-TR" dirty="0"/>
              <a:t>Hata türünün etkilenmeyeceğini düşünebilirsiniz, ancak proje boyutu arttıkça hataların daha büyük bir yüzdesi gereksinim ve tasarım hatalarına atfedilebilir.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6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/>
              <a:t>Proje Boyutunun Hatalar Üzerindeki Etkisi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7024255" cy="3962400"/>
          </a:xfrm>
        </p:spPr>
      </p:pic>
    </p:spTree>
    <p:extLst>
      <p:ext uri="{BB962C8B-B14F-4D97-AF65-F5344CB8AC3E}">
        <p14:creationId xmlns:p14="http://schemas.microsoft.com/office/powerpoint/2010/main" val="283796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/>
              <a:t>Proje Boyutunun Hatalar Üzerindeki Etkisi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b="1" dirty="0"/>
              <a:t>Küçük projeler</a:t>
            </a:r>
            <a:r>
              <a:rPr lang="tr-TR" dirty="0"/>
              <a:t>: </a:t>
            </a:r>
          </a:p>
          <a:p>
            <a:pPr algn="just"/>
            <a:r>
              <a:rPr lang="tr-TR" dirty="0"/>
              <a:t>Yapım hataları tüm hataların yaklaşık %75'ini oluşturur. </a:t>
            </a:r>
          </a:p>
          <a:p>
            <a:pPr algn="just"/>
            <a:r>
              <a:rPr lang="tr-TR" dirty="0"/>
              <a:t>Metodoloji, kod kalitesi üzerinde daha az etkiye sahiptir ve en büyük etki, genellikle programı yazan bireyin becerisine bağlıdır.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5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/>
              <a:t>Proje Boyutunun Hatalar Üzerindeki Etkisi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b="1" dirty="0"/>
              <a:t>Büyük projeler</a:t>
            </a:r>
            <a:r>
              <a:rPr lang="tr-TR" dirty="0"/>
              <a:t>: </a:t>
            </a:r>
          </a:p>
          <a:p>
            <a:pPr algn="just"/>
            <a:r>
              <a:rPr lang="tr-TR" dirty="0"/>
              <a:t>Yapım hataları toplam hataların yaklaşık %50’sine düşebilir; geri kalan fark gereksinim ve mimari hatalardan kaynaklanır. </a:t>
            </a:r>
          </a:p>
          <a:p>
            <a:pPr algn="just"/>
            <a:r>
              <a:rPr lang="tr-TR" dirty="0"/>
              <a:t>Bu muhtemelen büyük projelerde daha fazla gereksinim geliştirme ve mimari tasarım gerektirilmesiyle ilgilidir, bu nedenle bu faaliyetlerden kaynaklanan hata olasılığı orantılı olarak daha büyüktür.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78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/>
              <a:t>Proje Boyutunun Verimlilik Üzerindeki Etkisi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Verimlilik, proje boyutuyla ilgili olarak yazılım kalitesiyle birçok ortak noktaya sahiptir: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Küçük projeler</a:t>
            </a:r>
            <a:r>
              <a:rPr lang="tr-TR" dirty="0"/>
              <a:t>: (2.000 satır kod veya daha küçük) Verimlilik üzerinde en büyük etki, bireysel programcının becerisidir.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Büyük projeler</a:t>
            </a:r>
            <a:r>
              <a:rPr lang="tr-TR" dirty="0"/>
              <a:t>: Proje büyüdükçe ekip boyutu ve organizasyon, verimlilik üzerinde daha büyük etkiler yaratır.</a:t>
            </a:r>
          </a:p>
        </p:txBody>
      </p:sp>
    </p:spTree>
    <p:extLst>
      <p:ext uri="{BB962C8B-B14F-4D97-AF65-F5344CB8AC3E}">
        <p14:creationId xmlns:p14="http://schemas.microsoft.com/office/powerpoint/2010/main" val="232405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İçerik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Girişİletişim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BoyutProje</a:t>
            </a:r>
            <a:r>
              <a:rPr lang="en-US" dirty="0"/>
              <a:t> </a:t>
            </a:r>
            <a:r>
              <a:rPr lang="en-US" dirty="0" err="1"/>
              <a:t>Boyutlarının</a:t>
            </a:r>
            <a:r>
              <a:rPr lang="en-US" dirty="0"/>
              <a:t> </a:t>
            </a:r>
            <a:r>
              <a:rPr lang="en-US" dirty="0" err="1"/>
              <a:t>AralığıProje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EtkisiProje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Verimlilik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EtkisiProje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Faaliyetlerine</a:t>
            </a:r>
            <a:r>
              <a:rPr lang="en-US" dirty="0"/>
              <a:t> </a:t>
            </a:r>
            <a:r>
              <a:rPr lang="en-US" dirty="0" err="1"/>
              <a:t>EtkisiAnahtar</a:t>
            </a:r>
            <a:r>
              <a:rPr lang="en-US" dirty="0"/>
              <a:t> </a:t>
            </a:r>
            <a:r>
              <a:rPr lang="en-US" dirty="0" err="1"/>
              <a:t>Noktalar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6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b="1" dirty="0"/>
              <a:t>Proje Boyutunun Verimlilik Üzerindeki Etkisi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Verimlilik, aşağıdaki faktörlere bağlı olarak önemli ölçüde değişir:</a:t>
            </a:r>
          </a:p>
          <a:p>
            <a:pPr lvl="1" algn="just"/>
            <a:r>
              <a:rPr lang="tr-TR" dirty="0"/>
              <a:t>Yazılım türü</a:t>
            </a:r>
          </a:p>
          <a:p>
            <a:pPr lvl="1" algn="just"/>
            <a:r>
              <a:rPr lang="tr-TR" dirty="0"/>
              <a:t>Personel kalitesi</a:t>
            </a:r>
          </a:p>
          <a:p>
            <a:pPr lvl="1" algn="just"/>
            <a:r>
              <a:rPr lang="tr-TR" dirty="0"/>
              <a:t>Programlama dili</a:t>
            </a:r>
          </a:p>
          <a:p>
            <a:pPr lvl="1" algn="just"/>
            <a:r>
              <a:rPr lang="tr-TR" dirty="0"/>
              <a:t>Metodoloji</a:t>
            </a:r>
          </a:p>
          <a:p>
            <a:pPr lvl="1" algn="just"/>
            <a:r>
              <a:rPr lang="tr-TR" dirty="0"/>
              <a:t>Ürün karmaşıklığı</a:t>
            </a:r>
          </a:p>
          <a:p>
            <a:pPr lvl="1" algn="just"/>
            <a:r>
              <a:rPr lang="tr-TR" dirty="0"/>
              <a:t>Programlama ortamı ve araç desteği</a:t>
            </a:r>
          </a:p>
          <a:p>
            <a:pPr lvl="1" algn="just"/>
            <a:r>
              <a:rPr lang="tr-TR" dirty="0"/>
              <a:t>"Kod </a:t>
            </a:r>
            <a:r>
              <a:rPr lang="tr-TR" dirty="0" err="1"/>
              <a:t>satırları"nın</a:t>
            </a:r>
            <a:r>
              <a:rPr lang="tr-TR" dirty="0"/>
              <a:t> nasıl sayıldığı</a:t>
            </a:r>
          </a:p>
          <a:p>
            <a:pPr lvl="1" algn="just"/>
            <a:r>
              <a:rPr lang="tr-TR" dirty="0"/>
              <a:t>Destek çabalarının nasıl hesaba katıldığı</a:t>
            </a:r>
          </a:p>
          <a:p>
            <a:pPr algn="just"/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birçok</a:t>
            </a:r>
            <a:r>
              <a:rPr lang="en-GB" dirty="0"/>
              <a:t> </a:t>
            </a:r>
            <a:r>
              <a:rPr lang="en-GB" dirty="0" err="1"/>
              <a:t>faktör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Ancak</a:t>
            </a:r>
            <a:r>
              <a:rPr lang="en-GB" dirty="0"/>
              <a:t> </a:t>
            </a:r>
            <a:r>
              <a:rPr lang="en-GB" dirty="0" err="1"/>
              <a:t>genel</a:t>
            </a:r>
            <a:r>
              <a:rPr lang="en-GB" dirty="0"/>
              <a:t> </a:t>
            </a:r>
            <a:r>
              <a:rPr lang="en-GB" dirty="0" err="1"/>
              <a:t>eğilim</a:t>
            </a:r>
            <a:r>
              <a:rPr lang="en-GB" dirty="0"/>
              <a:t>, 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projelerdeki</a:t>
            </a:r>
            <a:r>
              <a:rPr lang="en-GB" dirty="0"/>
              <a:t> </a:t>
            </a:r>
            <a:r>
              <a:rPr lang="en-GB" dirty="0" err="1"/>
              <a:t>üretkenliğin</a:t>
            </a:r>
            <a:r>
              <a:rPr lang="en-GB" dirty="0"/>
              <a:t> </a:t>
            </a:r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projelerdeki</a:t>
            </a:r>
            <a:r>
              <a:rPr lang="en-GB" dirty="0"/>
              <a:t> </a:t>
            </a:r>
            <a:r>
              <a:rPr lang="en-GB" dirty="0" err="1"/>
              <a:t>üretkenlikten</a:t>
            </a:r>
            <a:r>
              <a:rPr lang="en-GB" dirty="0"/>
              <a:t> 2-3 kat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olabileceğidir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0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Proje Boyutunun Geliştirme Faaliyetlerine Etkisi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Proje boyutu arttıkça ve resmi iletişim ihtiyacı doğdukça, bir projenin ihtiyaç duyduğu faaliyet türleri önemli ölçüde değişir: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10345"/>
            <a:ext cx="723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Proje Boyutunun Geliştirme Faaliyetlerine Etkisi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projeler</a:t>
            </a:r>
            <a:r>
              <a:rPr lang="en-GB" dirty="0"/>
              <a:t>: </a:t>
            </a:r>
            <a:r>
              <a:rPr lang="en-GB" dirty="0" err="1"/>
              <a:t>Yapım</a:t>
            </a:r>
            <a:r>
              <a:rPr lang="en-GB" dirty="0"/>
              <a:t>, </a:t>
            </a:r>
            <a:r>
              <a:rPr lang="en-GB" dirty="0" err="1"/>
              <a:t>toplam</a:t>
            </a:r>
            <a:r>
              <a:rPr lang="en-GB" dirty="0"/>
              <a:t> </a:t>
            </a:r>
            <a:r>
              <a:rPr lang="en-GB" dirty="0" err="1"/>
              <a:t>geliştirme</a:t>
            </a:r>
            <a:r>
              <a:rPr lang="en-GB" dirty="0"/>
              <a:t> </a:t>
            </a:r>
            <a:r>
              <a:rPr lang="en-GB" dirty="0" err="1"/>
              <a:t>süresinin</a:t>
            </a:r>
            <a:r>
              <a:rPr lang="en-GB" dirty="0"/>
              <a:t> %65’ine </a:t>
            </a:r>
            <a:r>
              <a:rPr lang="en-GB" dirty="0" err="1"/>
              <a:t>kadar</a:t>
            </a:r>
            <a:r>
              <a:rPr lang="en-GB" dirty="0"/>
              <a:t> </a:t>
            </a:r>
            <a:r>
              <a:rPr lang="en-GB" dirty="0" err="1"/>
              <a:t>çıkabilir</a:t>
            </a:r>
            <a:r>
              <a:rPr lang="en-GB" dirty="0"/>
              <a:t>.</a:t>
            </a:r>
            <a:endParaRPr lang="tr-TR" dirty="0"/>
          </a:p>
          <a:p>
            <a:pPr algn="just"/>
            <a:r>
              <a:rPr lang="en-GB" dirty="0" err="1"/>
              <a:t>Orta</a:t>
            </a:r>
            <a:r>
              <a:rPr lang="en-GB" dirty="0"/>
              <a:t> </a:t>
            </a:r>
            <a:r>
              <a:rPr lang="en-GB" dirty="0" err="1"/>
              <a:t>ölçekli</a:t>
            </a:r>
            <a:r>
              <a:rPr lang="en-GB" dirty="0"/>
              <a:t> </a:t>
            </a:r>
            <a:r>
              <a:rPr lang="en-GB" dirty="0" err="1"/>
              <a:t>projeler</a:t>
            </a:r>
            <a:r>
              <a:rPr lang="en-GB" dirty="0"/>
              <a:t>: </a:t>
            </a:r>
            <a:r>
              <a:rPr lang="en-GB" dirty="0" err="1"/>
              <a:t>Yapım</a:t>
            </a:r>
            <a:r>
              <a:rPr lang="en-GB" dirty="0"/>
              <a:t> </a:t>
            </a:r>
            <a:r>
              <a:rPr lang="en-GB" dirty="0" err="1"/>
              <a:t>hâlâ</a:t>
            </a:r>
            <a:r>
              <a:rPr lang="en-GB" dirty="0"/>
              <a:t> </a:t>
            </a:r>
            <a:r>
              <a:rPr lang="en-GB" dirty="0" err="1"/>
              <a:t>baskın</a:t>
            </a:r>
            <a:r>
              <a:rPr lang="en-GB" dirty="0"/>
              <a:t> </a:t>
            </a:r>
            <a:r>
              <a:rPr lang="en-GB" dirty="0" err="1"/>
              <a:t>faaliyettir</a:t>
            </a:r>
            <a:r>
              <a:rPr lang="en-GB" dirty="0"/>
              <a:t> </a:t>
            </a:r>
            <a:r>
              <a:rPr lang="en-GB" dirty="0" err="1"/>
              <a:t>ancak</a:t>
            </a:r>
            <a:r>
              <a:rPr lang="en-GB" dirty="0"/>
              <a:t> </a:t>
            </a:r>
            <a:r>
              <a:rPr lang="en-GB" dirty="0" err="1"/>
              <a:t>toplam</a:t>
            </a:r>
            <a:r>
              <a:rPr lang="en-GB" dirty="0"/>
              <a:t> </a:t>
            </a:r>
            <a:r>
              <a:rPr lang="en-GB" dirty="0" err="1"/>
              <a:t>çabanın</a:t>
            </a:r>
            <a:r>
              <a:rPr lang="en-GB" dirty="0"/>
              <a:t> </a:t>
            </a:r>
            <a:r>
              <a:rPr lang="en-GB" dirty="0" err="1"/>
              <a:t>yaklaşık</a:t>
            </a:r>
            <a:r>
              <a:rPr lang="en-GB" dirty="0"/>
              <a:t> %50’sine </a:t>
            </a:r>
            <a:r>
              <a:rPr lang="en-GB" dirty="0" err="1"/>
              <a:t>düşer</a:t>
            </a:r>
            <a:r>
              <a:rPr lang="en-GB" dirty="0"/>
              <a:t>.</a:t>
            </a:r>
            <a:endParaRPr lang="tr-TR" dirty="0"/>
          </a:p>
          <a:p>
            <a:pPr algn="just"/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projeler</a:t>
            </a:r>
            <a:r>
              <a:rPr lang="en-GB" dirty="0"/>
              <a:t>: </a:t>
            </a:r>
            <a:r>
              <a:rPr lang="en-GB" dirty="0" err="1"/>
              <a:t>Mimari</a:t>
            </a:r>
            <a:r>
              <a:rPr lang="en-GB" dirty="0"/>
              <a:t>, </a:t>
            </a:r>
            <a:r>
              <a:rPr lang="en-GB" dirty="0" err="1"/>
              <a:t>entegrasyon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testi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fazla</a:t>
            </a:r>
            <a:r>
              <a:rPr lang="en-GB" dirty="0"/>
              <a:t> zaman </a:t>
            </a:r>
            <a:r>
              <a:rPr lang="en-GB" dirty="0" err="1"/>
              <a:t>alır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yapım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baskın</a:t>
            </a:r>
            <a:r>
              <a:rPr lang="en-GB" dirty="0"/>
              <a:t> hale </a:t>
            </a:r>
            <a:r>
              <a:rPr lang="en-GB" dirty="0" err="1"/>
              <a:t>gelir</a:t>
            </a:r>
            <a:r>
              <a:rPr lang="en-GB" dirty="0"/>
              <a:t>.</a:t>
            </a:r>
            <a:endParaRPr lang="tr-TR" dirty="0"/>
          </a:p>
          <a:p>
            <a:pPr algn="just"/>
            <a:r>
              <a:rPr lang="en-GB" dirty="0" err="1"/>
              <a:t>Kısacası</a:t>
            </a:r>
            <a:r>
              <a:rPr lang="en-GB" dirty="0"/>
              <a:t>, </a:t>
            </a:r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boyutu</a:t>
            </a:r>
            <a:r>
              <a:rPr lang="en-GB" dirty="0"/>
              <a:t> </a:t>
            </a:r>
            <a:r>
              <a:rPr lang="en-GB" dirty="0" err="1"/>
              <a:t>arttıkça</a:t>
            </a:r>
            <a:r>
              <a:rPr lang="en-GB" dirty="0"/>
              <a:t> </a:t>
            </a:r>
            <a:r>
              <a:rPr lang="en-GB" dirty="0" err="1"/>
              <a:t>inşaat</a:t>
            </a:r>
            <a:r>
              <a:rPr lang="en-GB" dirty="0"/>
              <a:t> </a:t>
            </a:r>
            <a:r>
              <a:rPr lang="en-GB" dirty="0" err="1"/>
              <a:t>toplam</a:t>
            </a:r>
            <a:r>
              <a:rPr lang="en-GB" dirty="0"/>
              <a:t> </a:t>
            </a:r>
            <a:r>
              <a:rPr lang="en-GB" dirty="0" err="1"/>
              <a:t>çabanın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parçası</a:t>
            </a:r>
            <a:r>
              <a:rPr lang="en-GB" dirty="0"/>
              <a:t> </a:t>
            </a:r>
            <a:r>
              <a:rPr lang="en-GB" dirty="0" err="1"/>
              <a:t>haline</a:t>
            </a:r>
            <a:r>
              <a:rPr lang="en-GB" dirty="0"/>
              <a:t> </a:t>
            </a:r>
            <a:r>
              <a:rPr lang="en-GB" dirty="0" err="1"/>
              <a:t>geliyor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Proje Boyutunun Geliştirme Faaliyetlerine Etkisi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err="1"/>
              <a:t>İnşaat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baskın</a:t>
            </a:r>
            <a:r>
              <a:rPr lang="en-GB" dirty="0"/>
              <a:t> hale </a:t>
            </a:r>
            <a:r>
              <a:rPr lang="en-GB" dirty="0" err="1"/>
              <a:t>gelir</a:t>
            </a:r>
            <a:r>
              <a:rPr lang="en-GB" dirty="0"/>
              <a:t> </a:t>
            </a:r>
            <a:r>
              <a:rPr lang="en-GB" dirty="0" err="1"/>
              <a:t>çünkü</a:t>
            </a:r>
            <a:r>
              <a:rPr lang="en-GB" dirty="0"/>
              <a:t> </a:t>
            </a:r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boyutu</a:t>
            </a:r>
            <a:r>
              <a:rPr lang="en-GB" dirty="0"/>
              <a:t> </a:t>
            </a:r>
            <a:r>
              <a:rPr lang="en-GB" dirty="0" err="1"/>
              <a:t>arttıkça</a:t>
            </a:r>
            <a:r>
              <a:rPr lang="en-GB" dirty="0"/>
              <a:t> </a:t>
            </a:r>
            <a:r>
              <a:rPr lang="en-GB" dirty="0" err="1"/>
              <a:t>inşaat</a:t>
            </a:r>
            <a:r>
              <a:rPr lang="en-GB" dirty="0"/>
              <a:t> </a:t>
            </a:r>
            <a:r>
              <a:rPr lang="en-GB" dirty="0" err="1"/>
              <a:t>faaliyetleri</a:t>
            </a:r>
            <a:r>
              <a:rPr lang="en-GB" dirty="0"/>
              <a:t> (</a:t>
            </a:r>
            <a:r>
              <a:rPr lang="en-GB" dirty="0" err="1"/>
              <a:t>ayrıntılı</a:t>
            </a:r>
            <a:r>
              <a:rPr lang="en-GB" dirty="0"/>
              <a:t> </a:t>
            </a:r>
            <a:r>
              <a:rPr lang="en-GB" dirty="0" err="1"/>
              <a:t>tasarım</a:t>
            </a:r>
            <a:r>
              <a:rPr lang="en-GB" dirty="0"/>
              <a:t>, </a:t>
            </a:r>
            <a:r>
              <a:rPr lang="en-GB" dirty="0" err="1"/>
              <a:t>kodlama</a:t>
            </a:r>
            <a:r>
              <a:rPr lang="en-GB" dirty="0"/>
              <a:t>, </a:t>
            </a:r>
            <a:r>
              <a:rPr lang="en-GB" dirty="0" err="1"/>
              <a:t>hata</a:t>
            </a:r>
            <a:r>
              <a:rPr lang="en-GB" dirty="0"/>
              <a:t> </a:t>
            </a:r>
            <a:r>
              <a:rPr lang="en-GB" dirty="0" err="1"/>
              <a:t>ayıklama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birim</a:t>
            </a:r>
            <a:r>
              <a:rPr lang="en-GB" dirty="0"/>
              <a:t> </a:t>
            </a:r>
            <a:r>
              <a:rPr lang="en-GB" dirty="0" err="1"/>
              <a:t>testi</a:t>
            </a:r>
            <a:r>
              <a:rPr lang="en-GB" dirty="0"/>
              <a:t>) </a:t>
            </a:r>
            <a:r>
              <a:rPr lang="en-GB" dirty="0" err="1"/>
              <a:t>orantılı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artar</a:t>
            </a:r>
            <a:r>
              <a:rPr lang="en-GB" dirty="0"/>
              <a:t> </a:t>
            </a:r>
            <a:r>
              <a:rPr lang="en-GB" dirty="0" err="1"/>
              <a:t>ancak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birçok</a:t>
            </a:r>
            <a:r>
              <a:rPr lang="en-GB" dirty="0"/>
              <a:t> </a:t>
            </a:r>
            <a:r>
              <a:rPr lang="en-GB" dirty="0" err="1"/>
              <a:t>faaliyet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hızlı</a:t>
            </a:r>
            <a:r>
              <a:rPr lang="en-GB" dirty="0"/>
              <a:t> </a:t>
            </a:r>
            <a:r>
              <a:rPr lang="en-GB" dirty="0" err="1"/>
              <a:t>artar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Boyutları</a:t>
            </a:r>
            <a:r>
              <a:rPr lang="en-GB" dirty="0"/>
              <a:t> </a:t>
            </a:r>
            <a:r>
              <a:rPr lang="en-GB" dirty="0" err="1"/>
              <a:t>birbirine</a:t>
            </a:r>
            <a:r>
              <a:rPr lang="en-GB" dirty="0"/>
              <a:t> </a:t>
            </a:r>
            <a:r>
              <a:rPr lang="en-GB" dirty="0" err="1"/>
              <a:t>yakın</a:t>
            </a:r>
            <a:r>
              <a:rPr lang="en-GB" dirty="0"/>
              <a:t> </a:t>
            </a:r>
            <a:r>
              <a:rPr lang="en-GB" dirty="0" err="1"/>
              <a:t>olan</a:t>
            </a:r>
            <a:r>
              <a:rPr lang="en-GB" dirty="0"/>
              <a:t> </a:t>
            </a:r>
            <a:r>
              <a:rPr lang="en-GB" dirty="0" err="1"/>
              <a:t>projeler</a:t>
            </a:r>
            <a:r>
              <a:rPr lang="en-GB" dirty="0"/>
              <a:t> </a:t>
            </a:r>
            <a:r>
              <a:rPr lang="en-GB" dirty="0" err="1"/>
              <a:t>benzer</a:t>
            </a:r>
            <a:r>
              <a:rPr lang="en-GB" dirty="0"/>
              <a:t> </a:t>
            </a:r>
            <a:r>
              <a:rPr lang="en-GB" dirty="0" err="1"/>
              <a:t>faaliyetleri</a:t>
            </a:r>
            <a:r>
              <a:rPr lang="en-GB" dirty="0"/>
              <a:t> </a:t>
            </a:r>
            <a:r>
              <a:rPr lang="en-GB" dirty="0" err="1"/>
              <a:t>gerçekleştirir</a:t>
            </a:r>
            <a:r>
              <a:rPr lang="en-GB" dirty="0"/>
              <a:t> </a:t>
            </a:r>
            <a:r>
              <a:rPr lang="en-GB" dirty="0" err="1"/>
              <a:t>ancak</a:t>
            </a:r>
            <a:r>
              <a:rPr lang="en-GB" dirty="0"/>
              <a:t> </a:t>
            </a:r>
            <a:r>
              <a:rPr lang="en-GB" dirty="0" err="1"/>
              <a:t>boyutlar</a:t>
            </a:r>
            <a:r>
              <a:rPr lang="en-GB" dirty="0"/>
              <a:t> </a:t>
            </a:r>
            <a:r>
              <a:rPr lang="en-GB" dirty="0" err="1"/>
              <a:t>farklılaştıkça</a:t>
            </a:r>
            <a:r>
              <a:rPr lang="en-GB" dirty="0"/>
              <a:t> </a:t>
            </a:r>
            <a:r>
              <a:rPr lang="en-GB" dirty="0" err="1"/>
              <a:t>faaliyet</a:t>
            </a:r>
            <a:r>
              <a:rPr lang="en-GB" dirty="0"/>
              <a:t> </a:t>
            </a:r>
            <a:r>
              <a:rPr lang="en-GB" dirty="0" err="1"/>
              <a:t>türleri</a:t>
            </a:r>
            <a:r>
              <a:rPr lang="en-GB" dirty="0"/>
              <a:t> de </a:t>
            </a:r>
            <a:r>
              <a:rPr lang="en-GB" dirty="0" err="1"/>
              <a:t>farklılaşır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8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Proje Boyutunun Geliştirme Faaliyetlerine Etkisi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 err="1"/>
              <a:t>Faaliyet</a:t>
            </a:r>
            <a:r>
              <a:rPr lang="en-GB" dirty="0"/>
              <a:t> </a:t>
            </a:r>
            <a:r>
              <a:rPr lang="en-GB" dirty="0" err="1"/>
              <a:t>oranları</a:t>
            </a:r>
            <a:r>
              <a:rPr lang="en-GB" dirty="0"/>
              <a:t> </a:t>
            </a:r>
            <a:r>
              <a:rPr lang="en-GB" dirty="0" err="1"/>
              <a:t>değişir</a:t>
            </a:r>
            <a:r>
              <a:rPr lang="en-GB" dirty="0"/>
              <a:t> </a:t>
            </a:r>
            <a:r>
              <a:rPr lang="en-GB" dirty="0" err="1"/>
              <a:t>çünkü</a:t>
            </a:r>
            <a:r>
              <a:rPr lang="en-GB" dirty="0"/>
              <a:t>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faaliyetler</a:t>
            </a:r>
            <a:r>
              <a:rPr lang="en-GB" dirty="0"/>
              <a:t> </a:t>
            </a:r>
            <a:r>
              <a:rPr lang="en-GB" dirty="0" err="1"/>
              <a:t>farklı</a:t>
            </a:r>
            <a:r>
              <a:rPr lang="en-GB" dirty="0"/>
              <a:t> </a:t>
            </a:r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boyutlarında</a:t>
            </a:r>
            <a:r>
              <a:rPr lang="en-GB" dirty="0"/>
              <a:t> </a:t>
            </a:r>
            <a:r>
              <a:rPr lang="en-GB" dirty="0" err="1"/>
              <a:t>kritik</a:t>
            </a:r>
            <a:r>
              <a:rPr lang="en-GB" dirty="0"/>
              <a:t> hale </a:t>
            </a:r>
            <a:r>
              <a:rPr lang="en-GB" dirty="0" err="1"/>
              <a:t>gelir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Barry Boehm </a:t>
            </a:r>
            <a:r>
              <a:rPr lang="en-GB" dirty="0" err="1"/>
              <a:t>ve</a:t>
            </a:r>
            <a:r>
              <a:rPr lang="en-GB" dirty="0"/>
              <a:t> Richard Turner, </a:t>
            </a:r>
            <a:r>
              <a:rPr lang="en-GB" dirty="0" err="1"/>
              <a:t>toplam</a:t>
            </a:r>
            <a:r>
              <a:rPr lang="en-GB" dirty="0"/>
              <a:t> </a:t>
            </a:r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maliyetlerinin</a:t>
            </a:r>
            <a:r>
              <a:rPr lang="en-GB" dirty="0"/>
              <a:t> </a:t>
            </a:r>
            <a:r>
              <a:rPr lang="en-GB" dirty="0" err="1"/>
              <a:t>yaklaşık</a:t>
            </a:r>
            <a:r>
              <a:rPr lang="en-GB" dirty="0"/>
              <a:t> </a:t>
            </a:r>
            <a:r>
              <a:rPr lang="en-GB" dirty="0" err="1"/>
              <a:t>yüzde</a:t>
            </a:r>
            <a:r>
              <a:rPr lang="en-GB" dirty="0"/>
              <a:t> </a:t>
            </a:r>
            <a:r>
              <a:rPr lang="en-GB" dirty="0" err="1"/>
              <a:t>beşini</a:t>
            </a:r>
            <a:r>
              <a:rPr lang="en-GB" dirty="0"/>
              <a:t> </a:t>
            </a:r>
            <a:r>
              <a:rPr lang="en-GB" dirty="0" err="1"/>
              <a:t>mimari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gereksinimlere</a:t>
            </a:r>
            <a:r>
              <a:rPr lang="en-GB" dirty="0"/>
              <a:t> </a:t>
            </a:r>
            <a:r>
              <a:rPr lang="en-GB" dirty="0" err="1"/>
              <a:t>harcamanın</a:t>
            </a:r>
            <a:r>
              <a:rPr lang="en-GB" dirty="0"/>
              <a:t> 10.000 </a:t>
            </a:r>
            <a:r>
              <a:rPr lang="en-GB" dirty="0" err="1"/>
              <a:t>satır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aralığındaki</a:t>
            </a:r>
            <a:r>
              <a:rPr lang="en-GB" dirty="0"/>
              <a:t> </a:t>
            </a:r>
            <a:r>
              <a:rPr lang="en-GB" dirty="0" err="1"/>
              <a:t>projeler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düşük</a:t>
            </a:r>
            <a:r>
              <a:rPr lang="en-GB" dirty="0"/>
              <a:t> </a:t>
            </a:r>
            <a:r>
              <a:rPr lang="en-GB" dirty="0" err="1"/>
              <a:t>maliyeti</a:t>
            </a:r>
            <a:r>
              <a:rPr lang="en-GB" dirty="0"/>
              <a:t> </a:t>
            </a:r>
            <a:r>
              <a:rPr lang="en-GB" dirty="0" err="1"/>
              <a:t>ürettiğini</a:t>
            </a:r>
            <a:r>
              <a:rPr lang="en-GB" dirty="0"/>
              <a:t> </a:t>
            </a:r>
            <a:r>
              <a:rPr lang="en-GB" dirty="0" err="1"/>
              <a:t>buldu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Ancak</a:t>
            </a:r>
            <a:r>
              <a:rPr lang="en-GB" dirty="0"/>
              <a:t> 100.000 </a:t>
            </a:r>
            <a:r>
              <a:rPr lang="en-GB" dirty="0" err="1"/>
              <a:t>satır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aralığındaki</a:t>
            </a:r>
            <a:r>
              <a:rPr lang="en-GB" dirty="0"/>
              <a:t> </a:t>
            </a:r>
            <a:r>
              <a:rPr lang="en-GB" dirty="0" err="1"/>
              <a:t>projeler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çabasının</a:t>
            </a:r>
            <a:r>
              <a:rPr lang="en-GB" dirty="0"/>
              <a:t> </a:t>
            </a:r>
            <a:r>
              <a:rPr lang="en-GB" dirty="0" err="1"/>
              <a:t>yüzde</a:t>
            </a:r>
            <a:r>
              <a:rPr lang="en-GB" dirty="0"/>
              <a:t> 15-20'sini </a:t>
            </a:r>
            <a:r>
              <a:rPr lang="en-GB" dirty="0" err="1"/>
              <a:t>mimari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gereksinimlere</a:t>
            </a:r>
            <a:r>
              <a:rPr lang="en-GB" dirty="0"/>
              <a:t> </a:t>
            </a:r>
            <a:r>
              <a:rPr lang="en-GB" dirty="0" err="1"/>
              <a:t>harcamak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iyi</a:t>
            </a:r>
            <a:r>
              <a:rPr lang="en-GB" dirty="0"/>
              <a:t> </a:t>
            </a:r>
            <a:r>
              <a:rPr lang="en-GB" dirty="0" err="1"/>
              <a:t>sonuçları</a:t>
            </a:r>
            <a:r>
              <a:rPr lang="en-GB" dirty="0"/>
              <a:t> </a:t>
            </a:r>
            <a:r>
              <a:rPr lang="en-GB" dirty="0" err="1"/>
              <a:t>üretti</a:t>
            </a:r>
            <a:r>
              <a:rPr lang="en-GB" dirty="0"/>
              <a:t> (Boehm </a:t>
            </a:r>
            <a:r>
              <a:rPr lang="en-GB" dirty="0" err="1"/>
              <a:t>ve</a:t>
            </a:r>
            <a:r>
              <a:rPr lang="en-GB" dirty="0"/>
              <a:t> Turner 2004).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69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Proje Boyutunun Geliştirme Faaliyetlerine Etkisi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İşte</a:t>
            </a:r>
            <a:r>
              <a:rPr lang="en-GB" dirty="0"/>
              <a:t> </a:t>
            </a:r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boyutu</a:t>
            </a:r>
            <a:r>
              <a:rPr lang="en-GB" dirty="0"/>
              <a:t> </a:t>
            </a:r>
            <a:r>
              <a:rPr lang="en-GB" dirty="0" err="1"/>
              <a:t>arttıkça</a:t>
            </a:r>
            <a:r>
              <a:rPr lang="en-GB" dirty="0"/>
              <a:t> </a:t>
            </a:r>
            <a:r>
              <a:rPr lang="en-GB" dirty="0" err="1"/>
              <a:t>doğrusaldan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hızlı</a:t>
            </a:r>
            <a:r>
              <a:rPr lang="en-GB" dirty="0"/>
              <a:t> </a:t>
            </a:r>
            <a:r>
              <a:rPr lang="en-GB" dirty="0" err="1"/>
              <a:t>büyüyen</a:t>
            </a:r>
            <a:r>
              <a:rPr lang="en-GB" dirty="0"/>
              <a:t> </a:t>
            </a:r>
            <a:r>
              <a:rPr lang="en-GB" dirty="0" err="1"/>
              <a:t>faaliyetlerin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listesi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İletişim</a:t>
            </a:r>
            <a:endParaRPr lang="en-GB" dirty="0"/>
          </a:p>
          <a:p>
            <a:pPr lvl="1"/>
            <a:r>
              <a:rPr lang="en-GB" dirty="0" err="1"/>
              <a:t>Planlama</a:t>
            </a:r>
            <a:endParaRPr lang="en-GB" dirty="0"/>
          </a:p>
          <a:p>
            <a:pPr lvl="1"/>
            <a:r>
              <a:rPr lang="en-GB" dirty="0" err="1"/>
              <a:t>Yönetim</a:t>
            </a:r>
            <a:endParaRPr lang="en-GB" dirty="0"/>
          </a:p>
          <a:p>
            <a:pPr lvl="1"/>
            <a:r>
              <a:rPr lang="en-GB" dirty="0" err="1"/>
              <a:t>Gereksinim</a:t>
            </a:r>
            <a:r>
              <a:rPr lang="en-GB" dirty="0"/>
              <a:t> </a:t>
            </a:r>
            <a:r>
              <a:rPr lang="en-GB" dirty="0" err="1"/>
              <a:t>geliştirme</a:t>
            </a:r>
            <a:endParaRPr lang="en-GB" dirty="0"/>
          </a:p>
          <a:p>
            <a:pPr lvl="1"/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işlevsel</a:t>
            </a:r>
            <a:r>
              <a:rPr lang="en-GB" dirty="0"/>
              <a:t> </a:t>
            </a:r>
            <a:r>
              <a:rPr lang="en-GB" dirty="0" err="1"/>
              <a:t>tasarımı</a:t>
            </a:r>
            <a:endParaRPr lang="en-GB" dirty="0"/>
          </a:p>
          <a:p>
            <a:pPr lvl="1"/>
            <a:r>
              <a:rPr lang="en-GB" dirty="0" err="1"/>
              <a:t>Arayüz</a:t>
            </a:r>
            <a:r>
              <a:rPr lang="en-GB" dirty="0"/>
              <a:t> </a:t>
            </a:r>
            <a:r>
              <a:rPr lang="en-GB" dirty="0" err="1"/>
              <a:t>tasarımı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spesifikasyonu</a:t>
            </a:r>
            <a:endParaRPr lang="en-GB" dirty="0"/>
          </a:p>
          <a:p>
            <a:pPr lvl="1"/>
            <a:r>
              <a:rPr lang="en-GB" dirty="0" err="1"/>
              <a:t>Mimari</a:t>
            </a:r>
            <a:endParaRPr lang="en-GB" dirty="0"/>
          </a:p>
          <a:p>
            <a:pPr lvl="1"/>
            <a:r>
              <a:rPr lang="en-GB" dirty="0" err="1"/>
              <a:t>Entegrasyon</a:t>
            </a:r>
            <a:endParaRPr lang="en-GB" dirty="0"/>
          </a:p>
          <a:p>
            <a:pPr lvl="1"/>
            <a:r>
              <a:rPr lang="en-GB" dirty="0" err="1"/>
              <a:t>Kusur</a:t>
            </a:r>
            <a:r>
              <a:rPr lang="en-GB" dirty="0"/>
              <a:t> </a:t>
            </a:r>
            <a:r>
              <a:rPr lang="en-GB" dirty="0" err="1"/>
              <a:t>giderme</a:t>
            </a:r>
            <a:endParaRPr lang="en-GB" dirty="0"/>
          </a:p>
          <a:p>
            <a:pPr lvl="1"/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testi</a:t>
            </a:r>
            <a:endParaRPr lang="en-GB" dirty="0"/>
          </a:p>
          <a:p>
            <a:pPr lvl="1"/>
            <a:r>
              <a:rPr lang="en-GB" dirty="0" err="1"/>
              <a:t>Belge</a:t>
            </a:r>
            <a:r>
              <a:rPr lang="en-GB" dirty="0"/>
              <a:t> </a:t>
            </a:r>
            <a:r>
              <a:rPr lang="en-GB" dirty="0" err="1"/>
              <a:t>üretimi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Önemli</a:t>
            </a:r>
            <a:r>
              <a:rPr lang="en-US" b="1" u="sng" dirty="0"/>
              <a:t> </a:t>
            </a:r>
            <a:r>
              <a:rPr lang="en-US" b="1" u="sng" dirty="0" err="1"/>
              <a:t>Noktalar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boyutu</a:t>
            </a:r>
            <a:r>
              <a:rPr lang="en-GB" dirty="0"/>
              <a:t> </a:t>
            </a:r>
            <a:r>
              <a:rPr lang="en-GB" dirty="0" err="1"/>
              <a:t>arttıkça</a:t>
            </a:r>
            <a:r>
              <a:rPr lang="en-GB" dirty="0"/>
              <a:t>, </a:t>
            </a:r>
            <a:r>
              <a:rPr lang="en-GB" dirty="0" err="1"/>
              <a:t>iletişimin</a:t>
            </a:r>
            <a:r>
              <a:rPr lang="en-GB" dirty="0"/>
              <a:t> </a:t>
            </a:r>
            <a:r>
              <a:rPr lang="en-GB" dirty="0" err="1"/>
              <a:t>desteklenmesi</a:t>
            </a:r>
            <a:r>
              <a:rPr lang="en-GB" dirty="0"/>
              <a:t> </a:t>
            </a:r>
            <a:r>
              <a:rPr lang="en-GB" dirty="0" err="1"/>
              <a:t>gerekir</a:t>
            </a:r>
            <a:r>
              <a:rPr lang="en-GB" dirty="0"/>
              <a:t>. </a:t>
            </a:r>
            <a:r>
              <a:rPr lang="en-GB" dirty="0" err="1"/>
              <a:t>Çoğu</a:t>
            </a:r>
            <a:r>
              <a:rPr lang="en-GB" dirty="0"/>
              <a:t> </a:t>
            </a:r>
            <a:r>
              <a:rPr lang="en-GB" dirty="0" err="1"/>
              <a:t>metodolojinin</a:t>
            </a:r>
            <a:r>
              <a:rPr lang="en-GB" dirty="0"/>
              <a:t> </a:t>
            </a:r>
            <a:r>
              <a:rPr lang="en-GB" dirty="0" err="1"/>
              <a:t>amacı</a:t>
            </a:r>
            <a:r>
              <a:rPr lang="en-GB" dirty="0"/>
              <a:t> </a:t>
            </a:r>
            <a:r>
              <a:rPr lang="en-GB" dirty="0" err="1"/>
              <a:t>iletişim</a:t>
            </a:r>
            <a:r>
              <a:rPr lang="en-GB" dirty="0"/>
              <a:t> </a:t>
            </a:r>
            <a:r>
              <a:rPr lang="en-GB" dirty="0" err="1"/>
              <a:t>sorunlarını</a:t>
            </a:r>
            <a:r>
              <a:rPr lang="en-GB" dirty="0"/>
              <a:t> </a:t>
            </a:r>
            <a:r>
              <a:rPr lang="en-GB" dirty="0" err="1"/>
              <a:t>azaltmaktır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metodoloji</a:t>
            </a:r>
            <a:r>
              <a:rPr lang="en-GB" dirty="0"/>
              <a:t>,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iletişim</a:t>
            </a:r>
            <a:r>
              <a:rPr lang="en-GB" dirty="0"/>
              <a:t> </a:t>
            </a:r>
            <a:r>
              <a:rPr lang="en-GB" dirty="0" err="1"/>
              <a:t>kolaylaştırıcısı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kendi</a:t>
            </a:r>
            <a:r>
              <a:rPr lang="en-GB" dirty="0"/>
              <a:t> </a:t>
            </a:r>
            <a:r>
              <a:rPr lang="en-GB" dirty="0" err="1"/>
              <a:t>değerlerine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 </a:t>
            </a:r>
            <a:r>
              <a:rPr lang="en-GB" dirty="0" err="1"/>
              <a:t>yaşamalı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ölmelidir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şeyler</a:t>
            </a:r>
            <a:r>
              <a:rPr lang="en-GB" dirty="0"/>
              <a:t> </a:t>
            </a:r>
            <a:r>
              <a:rPr lang="en-GB" dirty="0" err="1"/>
              <a:t>eşit</a:t>
            </a:r>
            <a:r>
              <a:rPr lang="en-GB" dirty="0"/>
              <a:t> </a:t>
            </a:r>
            <a:r>
              <a:rPr lang="en-GB" dirty="0" err="1"/>
              <a:t>olduğunda</a:t>
            </a:r>
            <a:r>
              <a:rPr lang="en-GB" dirty="0"/>
              <a:t>, </a:t>
            </a:r>
            <a:r>
              <a:rPr lang="en-GB" dirty="0" err="1"/>
              <a:t>üretkenlik</a:t>
            </a:r>
            <a:r>
              <a:rPr lang="en-GB" dirty="0"/>
              <a:t> </a:t>
            </a:r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projede</a:t>
            </a:r>
            <a:r>
              <a:rPr lang="en-GB" dirty="0"/>
              <a:t> 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projeden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düşük</a:t>
            </a:r>
            <a:r>
              <a:rPr lang="en-GB" dirty="0"/>
              <a:t> </a:t>
            </a:r>
            <a:r>
              <a:rPr lang="en-GB" dirty="0" err="1"/>
              <a:t>olacaktır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şeyler</a:t>
            </a:r>
            <a:r>
              <a:rPr lang="en-GB" dirty="0"/>
              <a:t> </a:t>
            </a:r>
            <a:r>
              <a:rPr lang="en-GB" dirty="0" err="1"/>
              <a:t>eşit</a:t>
            </a:r>
            <a:r>
              <a:rPr lang="en-GB" dirty="0"/>
              <a:t> </a:t>
            </a:r>
            <a:r>
              <a:rPr lang="en-GB" dirty="0" err="1"/>
              <a:t>olduğunda</a:t>
            </a:r>
            <a:r>
              <a:rPr lang="en-GB" dirty="0"/>
              <a:t>, </a:t>
            </a:r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projede</a:t>
            </a:r>
            <a:r>
              <a:rPr lang="en-GB" dirty="0"/>
              <a:t> 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projeden</a:t>
            </a:r>
            <a:r>
              <a:rPr lang="en-GB" dirty="0"/>
              <a:t> bin </a:t>
            </a:r>
            <a:r>
              <a:rPr lang="en-GB" dirty="0" err="1"/>
              <a:t>satır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başına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fazla</a:t>
            </a:r>
            <a:r>
              <a:rPr lang="en-GB" dirty="0"/>
              <a:t> </a:t>
            </a:r>
            <a:r>
              <a:rPr lang="en-GB" dirty="0" err="1"/>
              <a:t>hata</a:t>
            </a:r>
            <a:r>
              <a:rPr lang="en-GB" dirty="0"/>
              <a:t> </a:t>
            </a:r>
            <a:r>
              <a:rPr lang="en-GB" dirty="0" err="1"/>
              <a:t>olacaktır</a:t>
            </a:r>
            <a:r>
              <a:rPr lang="en-GB" dirty="0"/>
              <a:t>.</a:t>
            </a:r>
          </a:p>
          <a:p>
            <a:pPr algn="just"/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projelerde</a:t>
            </a:r>
            <a:r>
              <a:rPr lang="en-GB" dirty="0"/>
              <a:t> </a:t>
            </a:r>
            <a:r>
              <a:rPr lang="en-GB" dirty="0" err="1"/>
              <a:t>hafife</a:t>
            </a:r>
            <a:r>
              <a:rPr lang="en-GB" dirty="0"/>
              <a:t> </a:t>
            </a:r>
            <a:r>
              <a:rPr lang="en-GB" dirty="0" err="1"/>
              <a:t>alınan</a:t>
            </a:r>
            <a:r>
              <a:rPr lang="en-GB" dirty="0"/>
              <a:t> </a:t>
            </a:r>
            <a:r>
              <a:rPr lang="en-GB" dirty="0" err="1"/>
              <a:t>aktiviteler</a:t>
            </a:r>
            <a:r>
              <a:rPr lang="en-GB" dirty="0"/>
              <a:t>,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büyük</a:t>
            </a:r>
            <a:r>
              <a:rPr lang="en-GB" dirty="0"/>
              <a:t> </a:t>
            </a:r>
            <a:r>
              <a:rPr lang="en-GB" dirty="0" err="1"/>
              <a:t>projelerde</a:t>
            </a:r>
            <a:r>
              <a:rPr lang="en-GB" dirty="0"/>
              <a:t> </a:t>
            </a:r>
            <a:r>
              <a:rPr lang="en-GB" dirty="0" err="1"/>
              <a:t>dikkatlice</a:t>
            </a:r>
            <a:r>
              <a:rPr lang="en-GB" dirty="0"/>
              <a:t> </a:t>
            </a:r>
            <a:r>
              <a:rPr lang="en-GB" dirty="0" err="1"/>
              <a:t>planlanmalıdır</a:t>
            </a:r>
            <a:r>
              <a:rPr lang="en-GB" dirty="0"/>
              <a:t>. </a:t>
            </a:r>
            <a:r>
              <a:rPr lang="en-GB" dirty="0" err="1"/>
              <a:t>Proje</a:t>
            </a:r>
            <a:r>
              <a:rPr lang="en-GB" dirty="0"/>
              <a:t> </a:t>
            </a:r>
            <a:r>
              <a:rPr lang="en-GB" dirty="0" err="1"/>
              <a:t>boyutu</a:t>
            </a:r>
            <a:r>
              <a:rPr lang="en-GB" dirty="0"/>
              <a:t> </a:t>
            </a:r>
            <a:r>
              <a:rPr lang="en-GB" dirty="0" err="1"/>
              <a:t>arttıkça</a:t>
            </a:r>
            <a:r>
              <a:rPr lang="en-GB" dirty="0"/>
              <a:t> </a:t>
            </a:r>
            <a:r>
              <a:rPr lang="en-GB" dirty="0" err="1"/>
              <a:t>inşaat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baskın</a:t>
            </a:r>
            <a:r>
              <a:rPr lang="en-GB" dirty="0"/>
              <a:t> hale </a:t>
            </a:r>
            <a:r>
              <a:rPr lang="en-GB" dirty="0" err="1"/>
              <a:t>gelir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Okuma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[</a:t>
            </a:r>
            <a:r>
              <a:rPr lang="tr-TR" b="1"/>
              <a:t>Bölüm</a:t>
            </a:r>
            <a:r>
              <a:rPr lang="en-US" b="1"/>
              <a:t> </a:t>
            </a:r>
            <a:r>
              <a:rPr lang="en-US" b="1" dirty="0"/>
              <a:t>27]</a:t>
            </a:r>
            <a:r>
              <a:rPr lang="en-US" dirty="0"/>
              <a:t> Code Complete: A Practical Handbook of Software Construction by Steve McConnell, Microsoft Press; 2nd Edition (July 7, 2004). ISBN-10: 0735619670 </a:t>
            </a:r>
          </a:p>
        </p:txBody>
      </p:sp>
    </p:spTree>
    <p:extLst>
      <p:ext uri="{BB962C8B-B14F-4D97-AF65-F5344CB8AC3E}">
        <p14:creationId xmlns:p14="http://schemas.microsoft.com/office/powerpoint/2010/main" val="355214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Yazılım geliştirmede ölçek büyütmek, küçük bir projeyi alıp her parçasını büyütmek kadar basit değildir. </a:t>
            </a:r>
          </a:p>
          <a:p>
            <a:pPr algn="just"/>
            <a:r>
              <a:rPr lang="tr-TR" dirty="0"/>
              <a:t>Örneğin, 25.000 satır kod içeren </a:t>
            </a:r>
            <a:r>
              <a:rPr lang="tr-TR" dirty="0" err="1"/>
              <a:t>Gigatron</a:t>
            </a:r>
            <a:r>
              <a:rPr lang="tr-TR" dirty="0"/>
              <a:t> yazılım paketini </a:t>
            </a:r>
            <a:r>
              <a:rPr lang="tr-TR"/>
              <a:t>20 kişi </a:t>
            </a:r>
            <a:r>
              <a:rPr lang="tr-TR" dirty="0"/>
              <a:t>ile geliştirdiniz ve saha testlerinde 500 hata buldunuz. </a:t>
            </a:r>
          </a:p>
          <a:p>
            <a:pPr algn="just"/>
            <a:r>
              <a:rPr lang="tr-TR" dirty="0" err="1"/>
              <a:t>Gigatron</a:t>
            </a:r>
            <a:r>
              <a:rPr lang="tr-TR" dirty="0"/>
              <a:t> 1.0 ve </a:t>
            </a:r>
            <a:r>
              <a:rPr lang="tr-TR" dirty="0" err="1"/>
              <a:t>Gigatron</a:t>
            </a:r>
            <a:r>
              <a:rPr lang="tr-TR" dirty="0"/>
              <a:t> 2.0 başarılı oldu diyelim.</a:t>
            </a:r>
          </a:p>
          <a:p>
            <a:pPr algn="just"/>
            <a:r>
              <a:rPr lang="tr-TR" dirty="0"/>
              <a:t> Şimdi de 250.000 satır koddan oluşacak, büyük ölçüde geliştirilmiş bir sürüm olan </a:t>
            </a:r>
            <a:r>
              <a:rPr lang="tr-TR" dirty="0" err="1"/>
              <a:t>Gigatron</a:t>
            </a:r>
            <a:r>
              <a:rPr lang="tr-TR" dirty="0"/>
              <a:t> Deluxe üzerinde çalışmaya başladınız.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0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 err="1"/>
              <a:t>Gigatron</a:t>
            </a:r>
            <a:r>
              <a:rPr lang="tr-TR" dirty="0"/>
              <a:t> Deluxe, orijinal </a:t>
            </a:r>
            <a:r>
              <a:rPr lang="tr-TR" dirty="0" err="1"/>
              <a:t>Gigatron'dan</a:t>
            </a:r>
            <a:r>
              <a:rPr lang="tr-TR" dirty="0"/>
              <a:t> 10 kat daha büyük olmasına rağmen, geliştirilmesi 10 kat fazla çaba gerektirmeyecek; 30 kat fazla çaba gerektirecek. </a:t>
            </a:r>
          </a:p>
          <a:p>
            <a:pPr algn="just"/>
            <a:r>
              <a:rPr lang="tr-TR" dirty="0"/>
              <a:t>Ayrıca bu 30 katlık toplam çaba, 30 kat fazla yapım anlamına gelmez; büyük olasılıkla 25 kat fazla yapım ve 40 kat fazla mimari ve sistem testi anlamına gelir. </a:t>
            </a:r>
          </a:p>
          <a:p>
            <a:pPr algn="just"/>
            <a:r>
              <a:rPr lang="tr-TR" dirty="0"/>
              <a:t>Ayrıca 10 kat fazla hata da yapmazsınız; 15 kat fazla hata yaparsınız – veya daha fazlasını.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32807-6898-4497-8BBC-B9E5C682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u="sng" dirty="0"/>
              <a:t>Giriş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66495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Eğer küçük projelerde çalışmaya alışkınsanız, ilk orta ila büyük ölçekli projeniz, hayalinizdeki hoş başarıdan ziyade kontrol edilemeyen bir canavara dönüşebilir. </a:t>
            </a:r>
          </a:p>
          <a:p>
            <a:r>
              <a:rPr lang="tr-TR" dirty="0"/>
              <a:t>Bu bölüm, ne tür bir canavarla karşılaşacağınızı ve onu evcilleştirmek için nerede kırbaç ve sandalye bulacağınızı açıklar.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E36FFE-C473-4266-B77F-63D1475B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u="sng" dirty="0"/>
              <a:t>Giriş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9106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Buna karşılık, büyük projelerde çalışmaya alışkınsanız, küçük bir projede fazla resmi yaklaşımlar kullanabilirsiniz. </a:t>
            </a:r>
          </a:p>
          <a:p>
            <a:r>
              <a:rPr lang="tr-TR" dirty="0"/>
              <a:t>Bu bölüm, küçük bir projenin kendi gereksiz yükünün altında çökmesini önlemek için nasıl ekonomik hareket edebileceğinizi anlatır.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515093-D06A-4AE0-8FDF-63259354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b="1" u="sng" dirty="0"/>
              <a:t>Giriş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630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İletişim ve Boyut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Bir projede yalnızca siz varsa, tek iletişim yolu siz ve müşteri arasındadır. </a:t>
            </a:r>
          </a:p>
          <a:p>
            <a:pPr algn="just"/>
            <a:r>
              <a:rPr lang="tr-TR" dirty="0"/>
              <a:t>Projedeki kişi sayısı arttıkça iletişim yollarının sayısı da artar. </a:t>
            </a:r>
          </a:p>
          <a:p>
            <a:pPr algn="just"/>
            <a:r>
              <a:rPr lang="tr-TR" dirty="0"/>
              <a:t>Ancak bu artış doğrusal değil, karekök ile orantılı olarak </a:t>
            </a:r>
            <a:r>
              <a:rPr lang="tr-TR" dirty="0" err="1"/>
              <a:t>çarpansal</a:t>
            </a:r>
            <a:r>
              <a:rPr lang="tr-TR" dirty="0"/>
              <a:t> bir şekilde gerçekleşir.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İletişim ve Boyut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7345"/>
            <a:ext cx="7086600" cy="4052455"/>
          </a:xfrm>
        </p:spPr>
      </p:pic>
    </p:spTree>
    <p:extLst>
      <p:ext uri="{BB962C8B-B14F-4D97-AF65-F5344CB8AC3E}">
        <p14:creationId xmlns:p14="http://schemas.microsoft.com/office/powerpoint/2010/main" val="298282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İletişim ve Boyut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dirty="0"/>
              <a:t>İki kişilik bir projede yalnızca bir iletişim yolu vardır. </a:t>
            </a:r>
          </a:p>
          <a:p>
            <a:pPr algn="just"/>
            <a:r>
              <a:rPr lang="tr-TR" dirty="0"/>
              <a:t>Beş kişilik bir projede 10 yol, on kişilik bir projede 45 yol vardır, her kişi diğer herkesle konuşuyorsa. </a:t>
            </a:r>
          </a:p>
          <a:p>
            <a:pPr algn="just"/>
            <a:r>
              <a:rPr lang="tr-TR" dirty="0"/>
              <a:t>50 veya daha fazla programcısı olan projelerin %10’u en az 1.200 potansiyel iletişim yoluna sahiptir. </a:t>
            </a:r>
          </a:p>
          <a:p>
            <a:pPr algn="just"/>
            <a:r>
              <a:rPr lang="tr-TR" dirty="0"/>
              <a:t>İletişim yolları arttıkça iletişim için harcanan zaman ve hatalı iletişim olasılığı artar.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6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1253</Words>
  <Application>Microsoft Office PowerPoint</Application>
  <PresentationFormat>Ekran Gösterisi (4:3)</PresentationFormat>
  <Paragraphs>143</Paragraphs>
  <Slides>27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Program Boyutu ve Yazılım Geliştirme</vt:lpstr>
      <vt:lpstr>İçerik</vt:lpstr>
      <vt:lpstr>Giriş</vt:lpstr>
      <vt:lpstr>Giriş</vt:lpstr>
      <vt:lpstr>Giriş</vt:lpstr>
      <vt:lpstr>Giriş</vt:lpstr>
      <vt:lpstr>İletişim ve Boyut</vt:lpstr>
      <vt:lpstr>İletişim ve Boyut</vt:lpstr>
      <vt:lpstr>İletişim ve Boyut</vt:lpstr>
      <vt:lpstr>İletişim ve Boyut</vt:lpstr>
      <vt:lpstr>Proje Boyutlarının Aralığı</vt:lpstr>
      <vt:lpstr>Proje Boyutlarının Aralığı</vt:lpstr>
      <vt:lpstr>Proje Boyutlarının Aralığı</vt:lpstr>
      <vt:lpstr>Proje Boyutlarının Aralığı</vt:lpstr>
      <vt:lpstr>Proje Boyutunun Hatalar Üzerindeki Etkisi</vt:lpstr>
      <vt:lpstr>Proje Boyutunun Hatalar Üzerindeki Etkisi</vt:lpstr>
      <vt:lpstr>Proje Boyutunun Hatalar Üzerindeki Etkisi</vt:lpstr>
      <vt:lpstr>Proje Boyutunun Hatalar Üzerindeki Etkisi</vt:lpstr>
      <vt:lpstr>Proje Boyutunun Verimlilik Üzerindeki Etkisi</vt:lpstr>
      <vt:lpstr>Proje Boyutunun Verimlilik Üzerindeki Etkisi</vt:lpstr>
      <vt:lpstr>Proje Boyutunun Geliştirme Faaliyetlerine Etkisi</vt:lpstr>
      <vt:lpstr>Proje Boyutunun Geliştirme Faaliyetlerine Etkisi</vt:lpstr>
      <vt:lpstr>Proje Boyutunun Geliştirme Faaliyetlerine Etkisi</vt:lpstr>
      <vt:lpstr>Proje Boyutunun Geliştirme Faaliyetlerine Etkisi</vt:lpstr>
      <vt:lpstr>Proje Boyutunun Geliştirme Faaliyetlerine Etkisi</vt:lpstr>
      <vt:lpstr>Önemli Noktalar</vt:lpstr>
      <vt:lpstr>Okuma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Mehmet TANKÜL</cp:lastModifiedBy>
  <cp:revision>58</cp:revision>
  <dcterms:created xsi:type="dcterms:W3CDTF">2006-08-16T00:00:00Z</dcterms:created>
  <dcterms:modified xsi:type="dcterms:W3CDTF">2024-12-09T11:36:24Z</dcterms:modified>
</cp:coreProperties>
</file>