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57" r:id="rId28"/>
  </p:sldIdLst>
  <p:sldSz cx="9144000" cy="6858000" type="screen4x3"/>
  <p:notesSz cx="6858000" cy="9144000"/>
  <p:defaultTextStyle>
    <a:defPPr>
      <a:defRPr lang="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16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01EEB-BC00-42C5-ADDD-CCA7F1B4D53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B565E-C65C-4E00-A649-ECAA967A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Yapılandırma yönetimi zamanınızı etkili bir şekilde kullanmanıza yardımcı olur.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B565E-C65C-4E00-A649-ECAA967A52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" dirty="0"/>
              <a:t>Fasulye Sırığı, </a:t>
            </a:r>
            <a:r>
              <a:rPr lang="tr" baseline="0" dirty="0"/>
              <a:t>Apache Yıkımı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B565E-C65C-4E00-A649-ECAA967A52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7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" dirty="0"/>
              <a:t>Yazılım geliştirme sürecinin hemen hemen her yönünü ölçebilirsiniz.</a:t>
            </a:r>
            <a:endParaRPr lang="en-GB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B565E-C65C-4E00-A649-ECAA967A52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4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r" sz="7200" b="1" u="sng"/>
              <a:t>İnşaat Yönetimi</a:t>
            </a:r>
            <a:endParaRPr lang="tr" sz="7200" b="1" u="sng" dirty="0"/>
          </a:p>
        </p:txBody>
      </p:sp>
    </p:spTree>
    <p:extLst>
      <p:ext uri="{BB962C8B-B14F-4D97-AF65-F5344CB8AC3E}">
        <p14:creationId xmlns:p14="http://schemas.microsoft.com/office/powerpoint/2010/main" val="35440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Yazılım Kodu Değişiklikleri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tr-TR" dirty="0"/>
              <a:t>İyi bir sürüm kontrol yazılımı o kadar kolay çalışır ki kullandığınızı fark etmezsiniz bile. Özellikle ekip projelerinde faydalıdır.</a:t>
            </a:r>
          </a:p>
          <a:p>
            <a:pPr algn="just"/>
            <a:r>
              <a:rPr lang="tr-TR" dirty="0"/>
              <a:t>Bir sürüm kontrol stili, kaynak dosyalarını kilitler, böylece bir seferde yalnızca bir kişi bir dosyayı değiştirebilir.</a:t>
            </a:r>
          </a:p>
          <a:p>
            <a:pPr algn="just"/>
            <a:r>
              <a:rPr lang="tr-TR" dirty="0"/>
              <a:t>Başka bir stil, birden fazla kişinin aynı anda dosyalar üzerinde çalışmasına izin verir ve kod kontrol edildiğinde değişiklikleri birleştirme sorununu ele alır.</a:t>
            </a:r>
          </a:p>
          <a:p>
            <a:pPr algn="just"/>
            <a:r>
              <a:rPr lang="tr-TR" dirty="0"/>
              <a:t>Her iki durumda da, dosyayı kontrol ettiğinizde sürüm kontrolü neden değiştirdiğinizi sorar ve siz bir neden yazarsınız.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Yazılım Kodu Değişiklikleri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tr" dirty="0"/>
              <a:t>Sürüm kontrol yazılımı kullanmanın bazı faydaları şunlardır:</a:t>
            </a:r>
          </a:p>
          <a:p>
            <a:pPr lvl="1" algn="just"/>
            <a:r>
              <a:rPr lang="tr-TR" dirty="0"/>
              <a:t>Başkası üzerinde çalışırken bir dosya üzerinde çalışarak kimsenin ayağına basmazsınız (ya da en azından bunu yaparsanız bunu bilirsiniz).</a:t>
            </a:r>
          </a:p>
          <a:p>
            <a:pPr lvl="1" algn="just"/>
            <a:r>
              <a:rPr lang="tr-TR" dirty="0"/>
              <a:t>Genellikle tek bir komut vererek projenin tüm dosyalarının kopyalarını güncel sürümlere kolayca güncelleyebilirsiniz.</a:t>
            </a:r>
          </a:p>
          <a:p>
            <a:pPr lvl="1" algn="just"/>
            <a:r>
              <a:rPr lang="tr-TR" dirty="0"/>
              <a:t>Sürüm denetimine eklenmiş herhangi bir dosyanın herhangi bir sürümüne geri dönebilirsiniz.</a:t>
            </a:r>
          </a:p>
          <a:p>
            <a:pPr lvl="1" algn="just"/>
            <a:r>
              <a:rPr lang="tr-TR" dirty="0"/>
              <a:t>Herhangi bir dosyanın herhangi bir sürümünde yapılan değişikliklerin bir listesini alabilirsiniz.</a:t>
            </a:r>
          </a:p>
          <a:p>
            <a:pPr lvl="1" algn="just"/>
            <a:r>
              <a:rPr lang="tr-TR" dirty="0"/>
              <a:t>Sürüm denetimi kopyası bir güvenlik ağı olduğundan kişisel yedeklemeler konusunda endişelenmenize gerek kalmaz.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7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Yedekleme Planı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tr" dirty="0"/>
              <a:t>Yedekleme planı, çalışmalarınızı periyodik olarak yedekleme fikridir .</a:t>
            </a:r>
          </a:p>
          <a:p>
            <a:pPr algn="just"/>
            <a:r>
              <a:rPr lang="tr" dirty="0"/>
              <a:t>Bilgisayarlı verilere birçok şey olabilir: bir disk bozulabilir; siz veya bir başkası yanlışlıkla önemli dosyaları silebilir ; öfkeli bir çalışan makinenize sabotaj yapabilir; veya hırsızlık, sel veya yangın nedeniyle makinenizi kaybedebilirsiniz </a:t>
            </a:r>
            <a:endParaRPr lang="en-GB" dirty="0"/>
          </a:p>
          <a:p>
            <a:pPr marL="0" indent="0" algn="just">
              <a:buNone/>
            </a:pPr>
            <a:r>
              <a:rPr lang="tr-TR" b="1" dirty="0"/>
              <a:t>Yedekleme planınızın içermesi gerekenler: </a:t>
            </a:r>
            <a:r>
              <a:rPr lang="tr" dirty="0"/>
              <a:t>Çalışmanızı korumak için önlemler </a:t>
            </a:r>
            <a:endParaRPr lang="en-GB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" dirty="0"/>
              <a:t>Senin Yedekleme planı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" dirty="0"/>
              <a:t>Periyodik olarak yedekleme yapılması ve yedeklerin periyodik olarak dış depolamaya aktarılması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Kaynak koduna ek olarak projenizdeki tüm önemli materyalleri (belgeler, grafikler ve notlar) içermelidir.</a:t>
            </a:r>
            <a:endParaRPr lang="tr" dirty="0"/>
          </a:p>
        </p:txBody>
      </p:sp>
    </p:spTree>
    <p:extLst>
      <p:ext uri="{BB962C8B-B14F-4D97-AF65-F5344CB8AC3E}">
        <p14:creationId xmlns:p14="http://schemas.microsoft.com/office/powerpoint/2010/main" val="228551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Yedekleme Planı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b="1" dirty="0"/>
              <a:t>Proje tamamlandığında:</a:t>
            </a:r>
            <a:endParaRPr lang="tr-T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" dirty="0"/>
              <a:t>Bir projeyi bitirdiğinizde, bir proje arşivi oluşturun.</a:t>
            </a:r>
            <a:endParaRPr lang="en-GB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" dirty="0"/>
              <a:t>Her şeyin bir kopyasını kaydedin : kaynak kodu, derleyiciler, araçlar, gereksinimler, tasarım, dokümantasyon, kısacası ürünü </a:t>
            </a:r>
            <a:endParaRPr lang="en-GB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" dirty="0"/>
              <a:t>Her şeyi güvenli bir yerde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0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" b="1" u="sng" dirty="0"/>
              <a:t>İnşaat Programının Tahmini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" dirty="0"/>
              <a:t>Bir yazılım projesini yönetmek, yirmi birinci yüzyılın en zorlu zorluklarından biridir ve bir projenin büyüklüğünü ve onu tamamlamak için gereken çabayı tahmin etmek, yazılım proje yönetiminin en zorlu yönlerinden </a:t>
            </a:r>
            <a:endParaRPr lang="en-GB" dirty="0"/>
          </a:p>
          <a:p>
            <a:pPr algn="just"/>
            <a:r>
              <a:rPr lang="tr" dirty="0"/>
              <a:t>Ortalama büyük bir yazılım projesi bir yıl gecikiyor ve bütçesini yüzde 100 aşıyor.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" b="1" u="sng" dirty="0"/>
              <a:t>İnşaat Programının Tahmini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tr" dirty="0"/>
              <a:t>Bazı etkili boyut ve çaba tahmin yaklaşımları şunlardır:</a:t>
            </a:r>
          </a:p>
          <a:p>
            <a:pPr lvl="1" algn="just"/>
            <a:r>
              <a:rPr lang="tr-TR" dirty="0"/>
              <a:t>Tahmin yazılımı kullanın.</a:t>
            </a:r>
          </a:p>
          <a:p>
            <a:pPr lvl="1" algn="just"/>
            <a:r>
              <a:rPr lang="tr-TR" dirty="0" err="1"/>
              <a:t>Cocomo</a:t>
            </a:r>
            <a:r>
              <a:rPr lang="tr-TR" dirty="0"/>
              <a:t> II gibi </a:t>
            </a:r>
            <a:r>
              <a:rPr lang="tr-TR" dirty="0" err="1"/>
              <a:t>algoritmik</a:t>
            </a:r>
            <a:r>
              <a:rPr lang="tr-TR" dirty="0"/>
              <a:t> bir yaklaşım kullanın.</a:t>
            </a:r>
          </a:p>
          <a:p>
            <a:pPr lvl="1" algn="just"/>
            <a:r>
              <a:rPr lang="tr-TR" dirty="0"/>
              <a:t>Dış tahmin uzmanlarının projeyi tahmin etmesini sağlayın.</a:t>
            </a:r>
          </a:p>
          <a:p>
            <a:pPr lvl="1" algn="just"/>
            <a:r>
              <a:rPr lang="tr-TR" dirty="0"/>
              <a:t>Tahminler için bir inceleme toplantısı yapın.</a:t>
            </a:r>
          </a:p>
          <a:p>
            <a:pPr lvl="1" algn="just"/>
            <a:r>
              <a:rPr lang="tr-TR" dirty="0"/>
              <a:t>Projenin parçalarını tahmin edin ve ardından parçaları bir araya getirin.</a:t>
            </a:r>
          </a:p>
          <a:p>
            <a:pPr lvl="1" algn="just"/>
            <a:r>
              <a:rPr lang="tr-TR" dirty="0"/>
              <a:t>İnsanların kendi görevlerini tahmin etmelerini ve ardından görev tahminlerini bir araya getirmelerini sağlayın.</a:t>
            </a:r>
          </a:p>
          <a:p>
            <a:pPr lvl="1" algn="just"/>
            <a:r>
              <a:rPr lang="tr-TR" dirty="0"/>
              <a:t>Önceki projelerdeki deneyimlere başvurun.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00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" b="1" u="sng" dirty="0"/>
              <a:t>İnşaat Programının Tahmini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" dirty="0"/>
              <a:t>Bir projeyi tahmin etmek için iyi bir yaklaşım aşağıdaki faaliyetleri içermelidir:</a:t>
            </a:r>
          </a:p>
          <a:p>
            <a:pPr algn="just"/>
            <a:r>
              <a:rPr lang="tr" b="1" i="1" dirty="0"/>
              <a:t>Hedefleri belirleyin :</a:t>
            </a:r>
          </a:p>
          <a:p>
            <a:pPr lvl="1" algn="just"/>
            <a:r>
              <a:rPr lang="tr" dirty="0"/>
              <a:t>Neden bir tahmine ihtiyacınız var? Neyi tahmin ediyorsunuz?</a:t>
            </a:r>
          </a:p>
          <a:p>
            <a:pPr lvl="1" algn="just"/>
            <a:r>
              <a:rPr lang="tr-TR" dirty="0"/>
              <a:t>Sadece inşaat faaliyetlerini mi yoksa tüm geliştirmeyi mi tahmin ediyorsunuz?</a:t>
            </a:r>
          </a:p>
          <a:p>
            <a:pPr lvl="1" algn="just"/>
            <a:r>
              <a:rPr lang="tr-TR" dirty="0"/>
              <a:t>Sadece projeniz için harcanan çabayı mı yoksa projenize ek olarak tatilleri, bayramları, eğitimleri ve diğer proje dışı faaliyetleri mi tahmin ediyorsunuz?</a:t>
            </a:r>
          </a:p>
          <a:p>
            <a:pPr lvl="1" algn="just"/>
            <a:r>
              <a:rPr lang="tr-TR" dirty="0"/>
              <a:t>Hedeflerinize ulaşmak için tahminin ne kadar doğru olması gerekiyor?</a:t>
            </a:r>
            <a:endParaRPr lang="tr" dirty="0"/>
          </a:p>
        </p:txBody>
      </p:sp>
    </p:spTree>
    <p:extLst>
      <p:ext uri="{BB962C8B-B14F-4D97-AF65-F5344CB8AC3E}">
        <p14:creationId xmlns:p14="http://schemas.microsoft.com/office/powerpoint/2010/main" val="637554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" b="1" u="sng" dirty="0"/>
              <a:t>İnşaat Programının Tahmini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" b="1" i="1" dirty="0"/>
              <a:t>Tahmin için zaman ayırın ve planlayın :</a:t>
            </a:r>
          </a:p>
          <a:p>
            <a:pPr lvl="1" algn="just"/>
            <a:r>
              <a:rPr lang="tr" dirty="0"/>
              <a:t>Aceleyle yapılan tahminler yanlış tahminlerdir.</a:t>
            </a:r>
            <a:endParaRPr lang="en-GB" dirty="0"/>
          </a:p>
          <a:p>
            <a:pPr lvl="1" algn="just"/>
            <a:r>
              <a:rPr lang="tr-TR" dirty="0"/>
              <a:t>Büyük bir proje için tahmin yapıyorsanız, tahmini bir mini proje olarak ele alın ve tahmini iyi bir şekilde yapabilmek için mini planlama yapmaya zaman ayırın.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9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" b="1" u="sng" dirty="0"/>
              <a:t>İnşaat Programının Tahmini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" b="1" i="1" dirty="0"/>
              <a:t>Yazılım gereksinimlerini açıklayın :</a:t>
            </a:r>
          </a:p>
          <a:p>
            <a:pPr lvl="1" algn="just"/>
            <a:r>
              <a:rPr lang="tr-TR" dirty="0"/>
              <a:t>Tıpkı bir mimarın "oldukça büyük" bir evin ne kadara mal olacağını tahmin edememesi gibi, siz de "oldukça büyük" bir yazılım projesini güvenilir bir şekilde tahmin edemezsiniz.</a:t>
            </a:r>
          </a:p>
          <a:p>
            <a:pPr lvl="1" algn="just"/>
            <a:r>
              <a:rPr lang="tr-TR" dirty="0"/>
              <a:t>"Bir şey" henüz tanımlanmamışken, bir şeyi inşa etmek için gereken iş miktarını tahmin edebilmenizi beklemeniz mantıksızdır.</a:t>
            </a:r>
          </a:p>
          <a:p>
            <a:pPr lvl="1" algn="just"/>
            <a:r>
              <a:rPr lang="tr-TR" dirty="0"/>
              <a:t>Bir tahmin yapmadan önce gereksinimleri tanımlayın veya ön keşif aşaması planlayın.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62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" b="1" u="sng" dirty="0"/>
              <a:t>İnşaat Programının Tahmini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" b="1" i="1" dirty="0"/>
              <a:t>Düşük ayrıntı düzeyinde tahmin edin :</a:t>
            </a:r>
          </a:p>
          <a:p>
            <a:pPr lvl="1" algn="just"/>
            <a:r>
              <a:rPr lang="tr-TR" dirty="0"/>
              <a:t>Belirlediğiniz hedeflere bağlı olarak, tahmini proje faaliyetlerinin detaylı bir incelemesine dayandırın.</a:t>
            </a:r>
          </a:p>
          <a:p>
            <a:pPr lvl="1" algn="just"/>
            <a:r>
              <a:rPr lang="tr-TR" dirty="0"/>
              <a:t>Genel olarak, incelemeniz ne kadar detaylı olursa, tahmininiz o kadar doğru olacaktır.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5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İçindekiler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" dirty="0"/>
              <a:t>Giriş</a:t>
            </a:r>
          </a:p>
          <a:p>
            <a:r>
              <a:rPr lang="tr" dirty="0"/>
              <a:t>İyi Kodlamayı Teşvik Etmek</a:t>
            </a:r>
          </a:p>
          <a:p>
            <a:r>
              <a:rPr lang="tr" dirty="0"/>
              <a:t>Yapılandırma (Configuration) Yönetimi</a:t>
            </a:r>
          </a:p>
          <a:p>
            <a:r>
              <a:rPr lang="tr" dirty="0"/>
              <a:t>İnşaat Programının Tahmini</a:t>
            </a:r>
          </a:p>
          <a:p>
            <a:r>
              <a:rPr lang="tr" dirty="0"/>
              <a:t>Ölçüm</a:t>
            </a:r>
          </a:p>
          <a:p>
            <a:r>
              <a:rPr lang="tr" dirty="0"/>
              <a:t>Önemli Noktalar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63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" b="1" u="sng" dirty="0"/>
              <a:t>İnşaat Programının Tahmini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" b="1" i="1" dirty="0"/>
              <a:t>Birkaç farklı tahmin tekniğini kullanın ve sonuçları karşılaştırın:</a:t>
            </a:r>
          </a:p>
          <a:p>
            <a:pPr lvl="1" algn="just"/>
            <a:r>
              <a:rPr lang="tr-TR" dirty="0"/>
              <a:t>Bölümün başında yer alan</a:t>
            </a:r>
          </a:p>
          <a:p>
            <a:pPr lvl="1" algn="just"/>
            <a:r>
              <a:rPr lang="tr-TR" dirty="0"/>
              <a:t>Hepsi aynı sonucu vermeyecektir, ancak bu nedenle birkaçını sorun.</a:t>
            </a:r>
          </a:p>
          <a:p>
            <a:pPr lvl="1" algn="just"/>
            <a:r>
              <a:rPr lang="tr-TR" dirty="0"/>
              <a:t>Farklı yaklaşımlardan elde edilen farklı sonuçları inceleyin.</a:t>
            </a:r>
          </a:p>
          <a:p>
            <a:pPr lvl="1" algn="just"/>
            <a:r>
              <a:rPr lang="tr-TR" dirty="0"/>
              <a:t>Hiçbir alternatif onun durumunda en iyisi değil ve aralarındaki farklar aydınlatıcı olabilir.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07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" b="1" u="sng" dirty="0"/>
              <a:t>İnşaat Programının Tahmini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" b="1" i="1" dirty="0"/>
              <a:t>Periyodik olarak yeniden tahmin edin:</a:t>
            </a:r>
          </a:p>
          <a:p>
            <a:pPr lvl="1" algn="just"/>
            <a:r>
              <a:rPr lang="tr-TR" dirty="0"/>
              <a:t>Bir yazılım projesindeki faktörler ilk tahminden sonra değişir, bu nedenle tahminlerinizi periyodik olarak güncellemeyi planlayın.</a:t>
            </a:r>
          </a:p>
          <a:p>
            <a:pPr lvl="1" algn="just"/>
            <a:r>
              <a:rPr lang="tr-TR" dirty="0"/>
              <a:t>Tahminlerinizin doğruluğu genellikle projeyi tamamlamaya doğru ilerledikçe artar.</a:t>
            </a:r>
          </a:p>
          <a:p>
            <a:pPr lvl="1" algn="just"/>
            <a:r>
              <a:rPr lang="tr-TR" dirty="0"/>
              <a:t>Zaman zaman gerçek sonuçlarınızı tahmini sonuçlarınızla karşılaştırın ve bu değerlendirmeyi kullanarak projenin geri kalanı için tahminleri iyileştirin.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59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Tahmin ve Kontrol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Tahmin, bir yazılım projesini zamanında tamamlamak için gereken planlamanın önemli bir parçasıdır.</a:t>
            </a:r>
          </a:p>
          <a:p>
            <a:pPr algn="just"/>
            <a:r>
              <a:rPr lang="tr-TR" dirty="0"/>
              <a:t>Bir teslimat tarihiniz ve bir ürün </a:t>
            </a:r>
            <a:r>
              <a:rPr lang="tr-TR" dirty="0" err="1"/>
              <a:t>spesifikasyonunuz</a:t>
            </a:r>
            <a:r>
              <a:rPr lang="tr-TR" dirty="0"/>
              <a:t> olduğunda, asıl sorun, ürünün zamanında teslimi için insan ve teknik kaynakların harcamalarını nasıl kontrol edeceğinizdir.</a:t>
            </a:r>
          </a:p>
          <a:p>
            <a:pPr algn="just"/>
            <a:r>
              <a:rPr lang="tr-TR" dirty="0"/>
              <a:t>Bu anlamda, ilk tahminin doğruluğu, programı karşılamak için kaynakları kontrol etmedeki sonraki başarınızdan çok daha az önemlidir.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51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Tahmin ve Kontrol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" dirty="0"/>
              <a:t>Ortalama bir proje planlanan takvimin yaklaşık yüzde 100'ünü aşıyor.</a:t>
            </a:r>
          </a:p>
          <a:p>
            <a:pPr algn="just"/>
            <a:r>
              <a:rPr lang="tr-TR" dirty="0"/>
              <a:t>Geride kaldığınızda, bu çözümlerden bir veya birkaçını deneyebilirsiniz:</a:t>
            </a:r>
          </a:p>
          <a:p>
            <a:pPr lvl="1" algn="just"/>
            <a:r>
              <a:rPr lang="tr-TR" dirty="0"/>
              <a:t>Yetişmeyi umut edin</a:t>
            </a:r>
          </a:p>
          <a:p>
            <a:pPr lvl="1" algn="just"/>
            <a:r>
              <a:rPr lang="tr-TR" dirty="0"/>
              <a:t>Ekibi genişletin</a:t>
            </a:r>
          </a:p>
          <a:p>
            <a:pPr lvl="1" algn="just"/>
            <a:r>
              <a:rPr lang="tr-TR" dirty="0"/>
              <a:t>Projenin kapsamını daraltın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5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Ölçüm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Yazılım projeleri birçok yönden ölçülebilir. Ölçümleme, proje sürecinizi anlamanızı ve geliştirmenizi sağlar.</a:t>
            </a:r>
          </a:p>
          <a:p>
            <a:r>
              <a:rPr lang="tr-TR" b="1" dirty="0"/>
              <a:t>Neden ölçümleme yapmalısınız?</a:t>
            </a:r>
            <a:endParaRPr lang="tr-TR" dirty="0"/>
          </a:p>
          <a:p>
            <a:pPr lvl="1"/>
            <a:r>
              <a:rPr lang="tr-TR" dirty="0"/>
              <a:t>Herhangi bir proje özelliğini ölçmek, onu hiç ölçmemekten iyidir.</a:t>
            </a:r>
          </a:p>
          <a:p>
            <a:pPr lvl="1"/>
            <a:r>
              <a:rPr lang="tr-TR" dirty="0"/>
              <a:t>Ölçüm yapmamanın etkileri bilinmezlik yaratır.</a:t>
            </a:r>
          </a:p>
          <a:p>
            <a:pPr lvl="1"/>
            <a:r>
              <a:rPr lang="tr-TR" dirty="0"/>
              <a:t>Doğru ölçümleme, kalite kontrol ve takvim doğruluğu için anahtardır.</a:t>
            </a:r>
          </a:p>
        </p:txBody>
      </p:sp>
    </p:spTree>
    <p:extLst>
      <p:ext uri="{BB962C8B-B14F-4D97-AF65-F5344CB8AC3E}">
        <p14:creationId xmlns:p14="http://schemas.microsoft.com/office/powerpoint/2010/main" val="2279513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F85CB80C-F73F-4043-975B-8649B85C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86917"/>
              </p:ext>
            </p:extLst>
          </p:nvPr>
        </p:nvGraphicFramePr>
        <p:xfrm>
          <a:off x="152400" y="304800"/>
          <a:ext cx="8915400" cy="6400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8239">
                  <a:extLst>
                    <a:ext uri="{9D8B030D-6E8A-4147-A177-3AD203B41FA5}">
                      <a16:colId xmlns:a16="http://schemas.microsoft.com/office/drawing/2014/main" val="3787237443"/>
                    </a:ext>
                  </a:extLst>
                </a:gridCol>
                <a:gridCol w="4557161">
                  <a:extLst>
                    <a:ext uri="{9D8B030D-6E8A-4147-A177-3AD203B41FA5}">
                      <a16:colId xmlns:a16="http://schemas.microsoft.com/office/drawing/2014/main" val="2647339560"/>
                    </a:ext>
                  </a:extLst>
                </a:gridCol>
              </a:tblGrid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sng" strike="noStrike">
                          <a:effectLst/>
                        </a:rPr>
                        <a:t>Boyut</a:t>
                      </a:r>
                      <a:endParaRPr lang="tr-TR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sng" strike="noStrike">
                          <a:effectLst/>
                        </a:rPr>
                        <a:t>Genel Kalite</a:t>
                      </a:r>
                      <a:endParaRPr lang="tr-TR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761042280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Yazılan toplam kod satırı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Toplam hata sayısı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9161326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Toplam yorum satırı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sınıf veya rutindeki hata sayısı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430393949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Toplam sınıf veya rutin sayısı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Bin satır kod başına ortalama hata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2963298369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Toplam veri bildirimleri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Arızalar arasındaki ortalama süre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157685624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Toplam boş satırlar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Derleyici tarafından algılanan hatalar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1009744150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sng" strike="noStrike">
                          <a:effectLst/>
                        </a:rPr>
                        <a:t>Hata İzleme</a:t>
                      </a:r>
                      <a:endParaRPr lang="tr-TR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sng" strike="noStrike">
                          <a:effectLst/>
                        </a:rPr>
                        <a:t>Sürdürülebilirlik</a:t>
                      </a:r>
                      <a:endParaRPr lang="tr-TR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3377017960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hatanın ciddiyeti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sınıftaki genel rutin sayısı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2177711959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hatanın yeri (sınıf veya rutin)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rutine geçirilen parametre sayısı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1024383783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hatanın kökeni (gereksinimler, tasarım, yapı, test)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Özel rutin ve/veya her sınıftaki değişkenler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1109657299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hatanın düzeltilme şekli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rutin tarafından kullanılan yerel değişkenlerin sayısı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5182037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hatadan sorumlu kişi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sınıf veya rutin tarafından çağrılan rutinlerin sayısı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342001872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hata düzeltmesinden etkilenen satır sayısı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400" u="none" strike="noStrike">
                          <a:effectLst/>
                        </a:rPr>
                        <a:t>Her rutindeki karar noktalarının sayısı</a:t>
                      </a:r>
                      <a:endParaRPr lang="nn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379635777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hatanın düzeltilmesi için harcanan çalışma saati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rutindeki kontrol akışı karmaşıklığı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147564489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Bir hatayı bulmak için gereken ortalama süre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sınıf veya rutindeki kod satırları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391266281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Bir hatayı düzeltmek için gereken ortalama süre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sınıf veya rutindeki yorum satırları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139702820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hatayı düzeltmek için yapılan girişim sayısı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sınıf veya rutindeki veri bildirimlerinin sayısı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339738942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Hata düzeltmesinden kaynaklanan yeni hata sayısı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sınıf veya rutindeki boş satır sayısı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240751616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sng" strike="noStrike">
                          <a:effectLst/>
                        </a:rPr>
                        <a:t>Üretkenlik</a:t>
                      </a:r>
                      <a:endParaRPr lang="tr-TR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sınıf veya rutindeki goto sayısı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3385760667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 dirty="0">
                          <a:effectLst/>
                        </a:rPr>
                        <a:t>Projeye harcanan çalışma saatleri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sınıf veya rutindeki girdi veya çıktı ifadelerinin sayısı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2568965193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sınıf veya rutine harcanan çalışma saatleri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236340732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Her sınıf veya rutinin değiştirilme sayısı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33280629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Projeye harcanan dolar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322601576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Kod satırı başına harcanan dolar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3091067639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Kusur başına harcanan dolar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1914697443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>
                          <a:effectLst/>
                        </a:rPr>
                        <a:t>Kusur başına harcanan dolar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3" marR="7253" marT="7253" marB="0" anchor="b"/>
                </a:tc>
                <a:extLst>
                  <a:ext uri="{0D108BD9-81ED-4DB2-BD59-A6C34878D82A}">
                    <a16:rowId xmlns:a16="http://schemas.microsoft.com/office/drawing/2014/main" val="1348555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620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Önemli Noktalar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İyi kodlama uygulamaları ya standartlarla ya da daha hafif yaklaşımlarla sağlanabilir.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Doğru uygulandığında, konfigürasyon yönetimi işleri kolaylaştırır, özellikle değişiklik kontrolü.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Başarılı yazılım tahmini, birden fazla yaklaşımı kullanmayı ve proje ilerledikçe tahminleri daraltmayı gerektirir.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/>
              <a:t>Ölçümleme, proje gelişimi ve doğru planlama için kritik bir şarttır.</a:t>
            </a:r>
          </a:p>
        </p:txBody>
      </p:sp>
    </p:spTree>
    <p:extLst>
      <p:ext uri="{BB962C8B-B14F-4D97-AF65-F5344CB8AC3E}">
        <p14:creationId xmlns:p14="http://schemas.microsoft.com/office/powerpoint/2010/main" val="2924531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Okumalar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" b="1" dirty="0"/>
              <a:t>[Bölüm 28]</a:t>
            </a:r>
            <a:r>
              <a:rPr lang="tr" dirty="0"/>
              <a:t> Kod Tamamlandı: Steve McConnell'in Yazılım Yapımının Pratik El Kitabı, Microsoft Press; 2. Baskı (7 Temmuz 2004). ISBN-10: 0735619670</a:t>
            </a:r>
          </a:p>
        </p:txBody>
      </p:sp>
    </p:spTree>
    <p:extLst>
      <p:ext uri="{BB962C8B-B14F-4D97-AF65-F5344CB8AC3E}">
        <p14:creationId xmlns:p14="http://schemas.microsoft.com/office/powerpoint/2010/main" val="355214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Giriş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Yönetim, işleri veya insanları ele alma ve kontrol etme sürecidir. </a:t>
            </a:r>
          </a:p>
          <a:p>
            <a:pPr algn="just"/>
            <a:r>
              <a:rPr lang="tr" dirty="0"/>
              <a:t>Yönetim, </a:t>
            </a:r>
            <a:r>
              <a:rPr lang="tr" b="1" dirty="0"/>
              <a:t>tanımlanmış </a:t>
            </a:r>
            <a:r>
              <a:rPr lang="tr" dirty="0"/>
              <a:t>hedeflere ulaşmak için bir işletmenin faaliyetlerinin organizasyonu ve koordinasyonudur. </a:t>
            </a:r>
          </a:p>
          <a:p>
            <a:pPr algn="just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4" y="4191000"/>
            <a:ext cx="4378035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743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Giriş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" dirty="0"/>
              <a:t>Belirli bir yazılım projesinin nasıl yönetilmesi gerektiğini önemli ölçüde etkileyen faktörler şunlardır:</a:t>
            </a:r>
          </a:p>
          <a:p>
            <a:pPr lvl="1"/>
            <a:r>
              <a:rPr lang="tr" dirty="0"/>
              <a:t>Sıralı veya yinelemeli yaklaşım kullanılıyor</a:t>
            </a:r>
          </a:p>
          <a:p>
            <a:pPr lvl="1"/>
            <a:r>
              <a:rPr lang="tr" dirty="0"/>
              <a:t>Kalite hedefleri</a:t>
            </a:r>
          </a:p>
          <a:p>
            <a:pPr lvl="1"/>
            <a:r>
              <a:rPr lang="tr" dirty="0"/>
              <a:t>Projenin boyutu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6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İyi Kodlamayı Teşvik Etmek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" dirty="0"/>
              <a:t>İyi kodlamayı teşvik etmek için bazı teknikler şunlardır:</a:t>
            </a:r>
          </a:p>
          <a:p>
            <a:pPr lvl="1"/>
            <a:r>
              <a:rPr lang="tr" dirty="0"/>
              <a:t>Projenin her bölümüne iki kişi atayın</a:t>
            </a:r>
          </a:p>
          <a:p>
            <a:pPr lvl="1"/>
            <a:r>
              <a:rPr lang="tr" dirty="0"/>
              <a:t>Kodun her satırını inceleyin</a:t>
            </a:r>
          </a:p>
          <a:p>
            <a:pPr lvl="1"/>
            <a:r>
              <a:rPr lang="tr-TR" dirty="0"/>
              <a:t>Kod onayları gerektirerek disiplin oluşturun</a:t>
            </a:r>
            <a:endParaRPr lang="tr" dirty="0"/>
          </a:p>
          <a:p>
            <a:pPr lvl="1"/>
            <a:r>
              <a:rPr lang="tr" dirty="0"/>
              <a:t>İnceleme için iyi kod örneklerini paylaşın</a:t>
            </a:r>
          </a:p>
          <a:p>
            <a:pPr lvl="1"/>
            <a:r>
              <a:rPr lang="tr" dirty="0"/>
              <a:t>İyi kodu ödüllendirin</a:t>
            </a:r>
          </a:p>
          <a:p>
            <a:pPr lvl="1"/>
            <a:r>
              <a:rPr lang="tr" dirty="0"/>
              <a:t>Kolay bir standart oluşturun</a:t>
            </a:r>
          </a:p>
        </p:txBody>
      </p:sp>
    </p:spTree>
    <p:extLst>
      <p:ext uri="{BB962C8B-B14F-4D97-AF65-F5344CB8AC3E}">
        <p14:creationId xmlns:p14="http://schemas.microsoft.com/office/powerpoint/2010/main" val="110837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Yapılandırma Yönetimi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tr" dirty="0"/>
              <a:t>Bir yazılım projesi dinamiktir.</a:t>
            </a:r>
            <a:endParaRPr lang="en-GB" dirty="0"/>
          </a:p>
          <a:p>
            <a:pPr algn="just"/>
            <a:r>
              <a:rPr lang="tr" dirty="0"/>
              <a:t>Kod değişir, tasarım değişir ve gereksinimler değişir.</a:t>
            </a:r>
          </a:p>
          <a:p>
            <a:pPr algn="just"/>
            <a:r>
              <a:rPr lang="tr-TR" dirty="0"/>
              <a:t>Yapılandırma yönetimi, bir sistemin zaman içinde bütünlüğünü koruyabilmesi için proje eserlerini tanımlama ve değişiklikleri sistematik bir şekilde ele alma uygulamasıdır.</a:t>
            </a:r>
          </a:p>
          <a:p>
            <a:pPr algn="just"/>
            <a:r>
              <a:rPr lang="tr" dirty="0"/>
              <a:t>Bunun diğer bir adı </a:t>
            </a:r>
            <a:r>
              <a:rPr lang="tr" b="1" i="1" dirty="0"/>
              <a:t>“değişim kontrolü”</a:t>
            </a:r>
            <a:r>
              <a:rPr lang="tr" i="1" dirty="0"/>
              <a:t>dür.</a:t>
            </a:r>
            <a:endParaRPr lang="en-GB" i="1" dirty="0"/>
          </a:p>
          <a:p>
            <a:r>
              <a:rPr lang="tr-TR" b="1" dirty="0"/>
              <a:t>Yapılandırma yönetimi kapsamında:</a:t>
            </a:r>
            <a:endParaRPr lang="tr-TR" dirty="0"/>
          </a:p>
          <a:p>
            <a:pPr lvl="1"/>
            <a:r>
              <a:rPr lang="tr-TR" dirty="0"/>
              <a:t>Önerilen değişikliklerin değerlendirilmesi.</a:t>
            </a:r>
          </a:p>
          <a:p>
            <a:pPr lvl="1"/>
            <a:r>
              <a:rPr lang="tr-TR" dirty="0"/>
              <a:t>Değişikliklerin izlenmesi.</a:t>
            </a:r>
          </a:p>
          <a:p>
            <a:pPr lvl="1"/>
            <a:r>
              <a:rPr lang="tr-TR" dirty="0"/>
              <a:t>Sistemin farklı zamanlardaki versiyonlarını saklama teknikleri bulunur.</a:t>
            </a:r>
          </a:p>
        </p:txBody>
      </p:sp>
    </p:spTree>
    <p:extLst>
      <p:ext uri="{BB962C8B-B14F-4D97-AF65-F5344CB8AC3E}">
        <p14:creationId xmlns:p14="http://schemas.microsoft.com/office/powerpoint/2010/main" val="62934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Yapılandırma Yönetimi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" dirty="0"/>
              <a:t>“</a:t>
            </a:r>
            <a:r>
              <a:rPr lang="tr" b="1" i="1" dirty="0"/>
              <a:t>Değişiklik kontrolü</a:t>
            </a:r>
            <a:r>
              <a:rPr lang="tr" dirty="0"/>
              <a:t>” prosedürü </a:t>
            </a:r>
            <a:r>
              <a:rPr lang="tr" u="sng" dirty="0"/>
              <a:t>yoksa</a:t>
            </a:r>
          </a:p>
          <a:p>
            <a:pPr lvl="1"/>
            <a:r>
              <a:rPr lang="tr-TR" dirty="0"/>
              <a:t>Kodlar, sistemin diğer parçalarıyla uyumsuz hale gelebilir.</a:t>
            </a:r>
          </a:p>
          <a:p>
            <a:pPr lvl="1"/>
            <a:r>
              <a:rPr lang="tr-TR" dirty="0"/>
              <a:t>Bir rutini değiştirirken başka birinin de aynı anda değiştirmesi sorunlara yol açabilir.</a:t>
            </a:r>
          </a:p>
          <a:p>
            <a:pPr lvl="1"/>
            <a:r>
              <a:rPr lang="tr-TR" dirty="0"/>
              <a:t>Kontrolsüz kod değişiklikleri, kodun test edilmiş gibi görünmesine neden olabilir.</a:t>
            </a:r>
          </a:p>
          <a:p>
            <a:pPr lvl="1"/>
            <a:r>
              <a:rPr lang="tr-TR" dirty="0"/>
              <a:t>Değiştirdiğiniz bir rutinde yeni hatalar ortaya çıkabilir ve eski, çalışan duruma geri dönemeyebilirsiniz.</a:t>
            </a:r>
          </a:p>
        </p:txBody>
      </p:sp>
    </p:spTree>
    <p:extLst>
      <p:ext uri="{BB962C8B-B14F-4D97-AF65-F5344CB8AC3E}">
        <p14:creationId xmlns:p14="http://schemas.microsoft.com/office/powerpoint/2010/main" val="352248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Gereksinimler ve Tasarım Değişiklikleri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" dirty="0"/>
              <a:t>Tasarım değişikliklerine yönelik bazı yönergeler şunlardır: </a:t>
            </a:r>
            <a:r>
              <a:rPr lang="tr" i="1" dirty="0"/>
              <a:t>(ayrıntılar kitaptan, s. 666,667)</a:t>
            </a:r>
          </a:p>
          <a:p>
            <a:pPr lvl="1" algn="just"/>
            <a:r>
              <a:rPr lang="tr" dirty="0"/>
              <a:t>Sistematik bir değişiklik kontrol prosedürünü takip edin</a:t>
            </a:r>
          </a:p>
          <a:p>
            <a:pPr lvl="1" algn="just"/>
            <a:r>
              <a:rPr lang="tr" dirty="0"/>
              <a:t>Değişiklik isteklerini gruplar halinde yönetin</a:t>
            </a:r>
          </a:p>
          <a:p>
            <a:pPr lvl="1" algn="just"/>
            <a:r>
              <a:rPr lang="tr" dirty="0"/>
              <a:t>Her değişikliğin maliyetini tahmin edin</a:t>
            </a:r>
          </a:p>
          <a:p>
            <a:pPr lvl="1" algn="just"/>
            <a:r>
              <a:rPr lang="tr" dirty="0"/>
              <a:t>Yüksek hacimli değişikliklere karşı dikkatli olun</a:t>
            </a:r>
          </a:p>
          <a:p>
            <a:pPr lvl="1" algn="just"/>
            <a:r>
              <a:rPr lang="tr" dirty="0"/>
              <a:t>Bir değişiklik kontrol kurulu oluşturun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6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Yazılım Kodu Değişiklikleri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tr-TR" dirty="0"/>
              <a:t>Bir diğer yapılandırma yönetimi sorunu da kaynak kodunu kontrol etmektir.</a:t>
            </a:r>
          </a:p>
          <a:p>
            <a:pPr algn="just"/>
            <a:r>
              <a:rPr lang="tr-TR" dirty="0"/>
              <a:t>Kodu değiştirirseniz ve yaptığınız değişiklikle alakasız görünen yeni bir hata ortaya çıkarsa, hatanın kaynağını ararken muhtemelen kodun yeni sürümünü eskisiyle karşılaştırmak isteyeceksiniz.</a:t>
            </a:r>
          </a:p>
          <a:p>
            <a:pPr algn="just"/>
            <a:r>
              <a:rPr lang="tr-TR" dirty="0"/>
              <a:t>Bu size bir şey söylemiyorsa, daha da eski bir sürüme bakmak isteyebilirsiniz.</a:t>
            </a:r>
          </a:p>
          <a:p>
            <a:pPr algn="just"/>
            <a:r>
              <a:rPr lang="tr-TR" dirty="0"/>
              <a:t>Kaynak kodunun birden fazla sürümünü takip eden sürüm kontrol araçlarınız varsa, bu tür bir tarih gezintisi kolaydır.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3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1574</Words>
  <Application>Microsoft Office PowerPoint</Application>
  <PresentationFormat>Ekran Gösterisi (4:3)</PresentationFormat>
  <Paragraphs>193</Paragraphs>
  <Slides>27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İnşaat Yönetimi</vt:lpstr>
      <vt:lpstr>İçindekiler</vt:lpstr>
      <vt:lpstr>Giriş</vt:lpstr>
      <vt:lpstr>Giriş</vt:lpstr>
      <vt:lpstr>İyi Kodlamayı Teşvik Etmek</vt:lpstr>
      <vt:lpstr>Yapılandırma Yönetimi</vt:lpstr>
      <vt:lpstr>Yapılandırma Yönetimi</vt:lpstr>
      <vt:lpstr>Gereksinimler ve Tasarım Değişiklikleri</vt:lpstr>
      <vt:lpstr>Yazılım Kodu Değişiklikleri</vt:lpstr>
      <vt:lpstr>Yazılım Kodu Değişiklikleri</vt:lpstr>
      <vt:lpstr>Yazılım Kodu Değişiklikleri</vt:lpstr>
      <vt:lpstr>Yedekleme Planı</vt:lpstr>
      <vt:lpstr>Yedekleme Planı</vt:lpstr>
      <vt:lpstr>İnşaat Programının Tahmini</vt:lpstr>
      <vt:lpstr>İnşaat Programının Tahmini</vt:lpstr>
      <vt:lpstr>İnşaat Programının Tahmini</vt:lpstr>
      <vt:lpstr>İnşaat Programının Tahmini</vt:lpstr>
      <vt:lpstr>İnşaat Programının Tahmini</vt:lpstr>
      <vt:lpstr>İnşaat Programının Tahmini</vt:lpstr>
      <vt:lpstr>İnşaat Programının Tahmini</vt:lpstr>
      <vt:lpstr>İnşaat Programının Tahmini</vt:lpstr>
      <vt:lpstr>Tahmin ve Kontrol</vt:lpstr>
      <vt:lpstr>Tahmin ve Kontrol</vt:lpstr>
      <vt:lpstr>Ölçüm</vt:lpstr>
      <vt:lpstr>PowerPoint Sunusu</vt:lpstr>
      <vt:lpstr>Önemli Noktalar</vt:lpstr>
      <vt:lpstr>Okumalar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</dc:creator>
  <cp:lastModifiedBy>Mehmet TANKÜL</cp:lastModifiedBy>
  <cp:revision>64</cp:revision>
  <dcterms:created xsi:type="dcterms:W3CDTF">2006-08-16T00:00:00Z</dcterms:created>
  <dcterms:modified xsi:type="dcterms:W3CDTF">2024-12-16T12:41:14Z</dcterms:modified>
</cp:coreProperties>
</file>