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259" r:id="rId4"/>
    <p:sldId id="260" r:id="rId5"/>
    <p:sldId id="261" r:id="rId6"/>
    <p:sldId id="263" r:id="rId7"/>
    <p:sldId id="264" r:id="rId8"/>
    <p:sldId id="265" r:id="rId9"/>
    <p:sldId id="294" r:id="rId10"/>
    <p:sldId id="266" r:id="rId11"/>
    <p:sldId id="267" r:id="rId12"/>
    <p:sldId id="268" r:id="rId13"/>
    <p:sldId id="295" r:id="rId14"/>
    <p:sldId id="269" r:id="rId15"/>
    <p:sldId id="270" r:id="rId16"/>
    <p:sldId id="271" r:id="rId17"/>
    <p:sldId id="272" r:id="rId18"/>
    <p:sldId id="273" r:id="rId19"/>
    <p:sldId id="274" r:id="rId20"/>
    <p:sldId id="275" r:id="rId21"/>
    <p:sldId id="279" r:id="rId22"/>
    <p:sldId id="280" r:id="rId23"/>
    <p:sldId id="281" r:id="rId24"/>
    <p:sldId id="286" r:id="rId25"/>
    <p:sldId id="297" r:id="rId26"/>
    <p:sldId id="287" r:id="rId27"/>
    <p:sldId id="296" r:id="rId28"/>
    <p:sldId id="292" r:id="rId29"/>
    <p:sldId id="299" r:id="rId30"/>
    <p:sldId id="301" r:id="rId31"/>
    <p:sldId id="300" r:id="rId32"/>
    <p:sldId id="302" r:id="rId33"/>
    <p:sldId id="303" r:id="rId34"/>
    <p:sldId id="293" r:id="rId35"/>
    <p:sldId id="257" r:id="rId36"/>
  </p:sldIdLst>
  <p:sldSz cx="9144000" cy="6858000" type="screen4x3"/>
  <p:notesSz cx="6858000" cy="9144000"/>
  <p:defaultTextStyle>
    <a:defPPr>
      <a:defRPr lang="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53" y="6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C5AC3-D27D-4C74-A6CD-A0746F7213D9}" type="datetimeFigureOut">
              <a:rPr lang="tr-TR" smtClean="0"/>
              <a:t>16.12.2024</a:t>
            </a:fld>
            <a:endParaRPr lang="tr-TR"/>
          </a:p>
        </p:txBody>
      </p:sp>
      <p:sp>
        <p:nvSpPr>
          <p:cNvPr id="4" name="Slayt Resmi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1E64-B71A-4EC1-A888-A6D3D1EF9E5D}" type="slidenum">
              <a:rPr lang="tr-TR" smtClean="0"/>
              <a:t>‹#›</a:t>
            </a:fld>
            <a:endParaRPr lang="tr-TR"/>
          </a:p>
        </p:txBody>
      </p:sp>
    </p:spTree>
    <p:extLst>
      <p:ext uri="{BB962C8B-B14F-4D97-AF65-F5344CB8AC3E}">
        <p14:creationId xmlns:p14="http://schemas.microsoft.com/office/powerpoint/2010/main" val="1229281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Sistemin kontrol mantığı erken test edilir.</a:t>
            </a:r>
          </a:p>
          <a:p>
            <a:r>
              <a:rPr lang="tr-TR" dirty="0"/>
              <a:t>Büyük tasarım sorunları erken fark edilir.</a:t>
            </a:r>
          </a:p>
          <a:p>
            <a:r>
              <a:rPr lang="tr-TR" dirty="0"/>
              <a:t>Kısmen çalışan bir sistem hızla tamamlanabilir ve kullanıcıların morali yükselir.</a:t>
            </a:r>
          </a:p>
        </p:txBody>
      </p:sp>
      <p:sp>
        <p:nvSpPr>
          <p:cNvPr id="4" name="Slayt Numarası Yer Tutucusu 3"/>
          <p:cNvSpPr>
            <a:spLocks noGrp="1"/>
          </p:cNvSpPr>
          <p:nvPr>
            <p:ph type="sldNum" sz="quarter" idx="5"/>
          </p:nvPr>
        </p:nvSpPr>
        <p:spPr/>
        <p:txBody>
          <a:bodyPr/>
          <a:lstStyle/>
          <a:p>
            <a:fld id="{6B051E64-B71A-4EC1-A888-A6D3D1EF9E5D}" type="slidenum">
              <a:rPr lang="tr-TR" smtClean="0"/>
              <a:t>21</a:t>
            </a:fld>
            <a:endParaRPr lang="tr-TR"/>
          </a:p>
        </p:txBody>
      </p:sp>
    </p:spTree>
    <p:extLst>
      <p:ext uri="{BB962C8B-B14F-4D97-AF65-F5344CB8AC3E}">
        <p14:creationId xmlns:p14="http://schemas.microsoft.com/office/powerpoint/2010/main" val="2490723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tr" sz="8000" b="1" u="sng" dirty="0"/>
              <a:t>Entegrasyon</a:t>
            </a:r>
            <a:endParaRPr lang="en-US" sz="8000" b="1" u="sng" dirty="0"/>
          </a:p>
        </p:txBody>
      </p:sp>
    </p:spTree>
    <p:extLst>
      <p:ext uri="{BB962C8B-B14F-4D97-AF65-F5344CB8AC3E}">
        <p14:creationId xmlns:p14="http://schemas.microsoft.com/office/powerpoint/2010/main" val="35440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Aşamalı Entegrasyon</a:t>
            </a:r>
            <a:endParaRPr lang="en-US" dirty="0"/>
          </a:p>
        </p:txBody>
      </p:sp>
      <p:sp>
        <p:nvSpPr>
          <p:cNvPr id="3" name="Content Placeholder 2"/>
          <p:cNvSpPr>
            <a:spLocks noGrp="1"/>
          </p:cNvSpPr>
          <p:nvPr>
            <p:ph idx="1"/>
          </p:nvPr>
        </p:nvSpPr>
        <p:spPr/>
        <p:txBody>
          <a:bodyPr/>
          <a:lstStyle/>
          <a:p>
            <a:pPr algn="just"/>
            <a:r>
              <a:rPr lang="tr-TR" dirty="0"/>
              <a:t>Küçük programlar için aşamalı entegrasyon en iyi yaklaşım olabilir.</a:t>
            </a:r>
          </a:p>
          <a:p>
            <a:pPr algn="just"/>
            <a:r>
              <a:rPr lang="tr-TR" dirty="0"/>
              <a:t>Programda yalnızca iki veya üç sınıf varsa, aşamalı entegrasyon size zaman kazandırabilir, ancak çoğu durumda başka bir yaklaşım daha iyidir.</a:t>
            </a:r>
            <a:endParaRPr lang="en-US" dirty="0"/>
          </a:p>
        </p:txBody>
      </p:sp>
    </p:spTree>
    <p:extLst>
      <p:ext uri="{BB962C8B-B14F-4D97-AF65-F5344CB8AC3E}">
        <p14:creationId xmlns:p14="http://schemas.microsoft.com/office/powerpoint/2010/main" val="3126231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Artımlı Entegrasyon</a:t>
            </a:r>
            <a:endParaRPr lang="en-US" u="sng" dirty="0"/>
          </a:p>
        </p:txBody>
      </p:sp>
      <p:sp>
        <p:nvSpPr>
          <p:cNvPr id="3" name="Content Placeholder 2"/>
          <p:cNvSpPr>
            <a:spLocks noGrp="1"/>
          </p:cNvSpPr>
          <p:nvPr>
            <p:ph idx="1"/>
          </p:nvPr>
        </p:nvSpPr>
        <p:spPr/>
        <p:txBody>
          <a:bodyPr>
            <a:normAutofit fontScale="70000" lnSpcReduction="20000"/>
          </a:bodyPr>
          <a:lstStyle/>
          <a:p>
            <a:pPr algn="just"/>
            <a:r>
              <a:rPr lang="tr-TR" dirty="0"/>
              <a:t>Artımlı entegrasyonda, bir programı küçük parçalar halinde yazar ve test edersiniz ve ardından parçaları tek tek birleştirirsiniz.</a:t>
            </a:r>
          </a:p>
          <a:p>
            <a:pPr algn="just"/>
            <a:r>
              <a:rPr lang="tr-TR" dirty="0"/>
              <a:t>Entegrasyona yönelik bu tek parça yaklaşımında, şu adımları izlersiniz: </a:t>
            </a:r>
          </a:p>
          <a:p>
            <a:pPr lvl="1" algn="just"/>
            <a:r>
              <a:rPr lang="tr-TR" dirty="0"/>
              <a:t>Sistemin küçük, işlevsel bir parçasını geliştirin. Bu, en küçük işlevsel parça, en zor parça, önemli bir parça veya bunların bir kombinasyonu olabilir. Bunu iyice test edin ve hata ayıklayın. Sistemin kalan parçalarını oluşturan kasları, sinirleri ve deriyi asmak için bir iskelet görevi görecektir.</a:t>
            </a:r>
          </a:p>
          <a:p>
            <a:pPr lvl="1" algn="just"/>
            <a:r>
              <a:rPr lang="tr-TR" dirty="0"/>
              <a:t>Bir sınıfı tasarlayın, kodlayın, test edin ve hata ayıklayın.</a:t>
            </a:r>
          </a:p>
          <a:p>
            <a:pPr lvl="1" algn="just"/>
            <a:r>
              <a:rPr lang="tr-TR" dirty="0"/>
              <a:t>Yeni sınıfı iskeletle bütünleştirin. İskelet ve yeni sınıf kombinasyonunu test edin ve hata ayıklayın. Herhangi bir yeni sınıf eklemeden önce kombinasyonun çalıştığından emin olun. Yapılacak iş varsa, işlemi 2. adımdan başlayarak tekrarlayın.</a:t>
            </a:r>
            <a:endParaRPr lang="en-US" dirty="0"/>
          </a:p>
        </p:txBody>
      </p:sp>
    </p:spTree>
    <p:extLst>
      <p:ext uri="{BB962C8B-B14F-4D97-AF65-F5344CB8AC3E}">
        <p14:creationId xmlns:p14="http://schemas.microsoft.com/office/powerpoint/2010/main" val="176827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Artımlı Entegrasyon</a:t>
            </a:r>
            <a:endParaRPr lang="en-US" dirty="0"/>
          </a:p>
        </p:txBody>
      </p:sp>
      <p:sp>
        <p:nvSpPr>
          <p:cNvPr id="3" name="Content Placeholder 2"/>
          <p:cNvSpPr>
            <a:spLocks noGrp="1"/>
          </p:cNvSpPr>
          <p:nvPr>
            <p:ph idx="1"/>
          </p:nvPr>
        </p:nvSpPr>
        <p:spPr/>
        <p:txBody>
          <a:bodyPr>
            <a:normAutofit lnSpcReduction="10000"/>
          </a:bodyPr>
          <a:lstStyle/>
          <a:p>
            <a:pPr algn="just"/>
            <a:r>
              <a:rPr lang="tr-TR" dirty="0"/>
              <a:t>Bazen, tek bir sınıftan daha büyük birimleri entegre etmek isteyebilirsiniz.</a:t>
            </a:r>
          </a:p>
          <a:p>
            <a:pPr algn="just"/>
            <a:r>
              <a:rPr lang="tr-TR" dirty="0"/>
              <a:t>Örneğin, bir bileşen kapsamlı bir şekilde test edilmişse ve sınıflarının her biri mini entegrasyondan geçirilmişse, tüm bileşeni entegre edebilir ve yine de artımlı entegrasyon yapabilirsiniz.</a:t>
            </a:r>
          </a:p>
          <a:p>
            <a:pPr algn="just"/>
            <a:r>
              <a:rPr lang="tr-TR" dirty="0"/>
              <a:t>Sisteme parçalar ekledikçe, sistem büyür ve ivme kazanır</a:t>
            </a:r>
            <a:endParaRPr lang="en-US" dirty="0"/>
          </a:p>
        </p:txBody>
      </p:sp>
    </p:spTree>
    <p:extLst>
      <p:ext uri="{BB962C8B-B14F-4D97-AF65-F5344CB8AC3E}">
        <p14:creationId xmlns:p14="http://schemas.microsoft.com/office/powerpoint/2010/main" val="4081108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Artımlı Entegrasyon</a:t>
            </a:r>
            <a:endParaRPr lang="en-US" dirty="0"/>
          </a:p>
        </p:txBody>
      </p:sp>
      <p:sp>
        <p:nvSpPr>
          <p:cNvPr id="3" name="Content Placeholder 2"/>
          <p:cNvSpPr>
            <a:spLocks noGrp="1"/>
          </p:cNvSpPr>
          <p:nvPr>
            <p:ph idx="1"/>
          </p:nvPr>
        </p:nvSpPr>
        <p:spPr/>
        <p:txBody>
          <a:bodyPr/>
          <a:lstStyle/>
          <a:p>
            <a:pPr algn="just"/>
            <a:r>
              <a:rPr lang="tr" dirty="0"/>
              <a:t>Bazı faydaları şunlardır:</a:t>
            </a:r>
          </a:p>
          <a:p>
            <a:pPr lvl="1" algn="just"/>
            <a:r>
              <a:rPr lang="tr-TR" dirty="0"/>
              <a:t>Hatalar daha kolay tespit edilir.</a:t>
            </a:r>
          </a:p>
          <a:p>
            <a:pPr lvl="1" algn="just"/>
            <a:r>
              <a:rPr lang="tr-TR" dirty="0"/>
              <a:t>İlerleme daha iyi izlenir.</a:t>
            </a:r>
          </a:p>
          <a:p>
            <a:pPr lvl="1" algn="just"/>
            <a:r>
              <a:rPr lang="tr-TR" dirty="0"/>
              <a:t>Müşteri ilişkileri iyileşir.</a:t>
            </a:r>
          </a:p>
          <a:p>
            <a:pPr lvl="1" algn="just"/>
            <a:r>
              <a:rPr lang="tr-TR" dirty="0"/>
              <a:t>Sistem birimlerinin daha eksiksiz test edilmesi sağlanır.</a:t>
            </a:r>
            <a:endParaRPr lang="tr" dirty="0"/>
          </a:p>
        </p:txBody>
      </p:sp>
    </p:spTree>
    <p:extLst>
      <p:ext uri="{BB962C8B-B14F-4D97-AF65-F5344CB8AC3E}">
        <p14:creationId xmlns:p14="http://schemas.microsoft.com/office/powerpoint/2010/main" val="3184738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Artımlı Entegrasyon Stratejileri</a:t>
            </a:r>
            <a:endParaRPr lang="en-US" u="sng" dirty="0"/>
          </a:p>
        </p:txBody>
      </p:sp>
      <p:sp>
        <p:nvSpPr>
          <p:cNvPr id="3" name="Content Placeholder 2"/>
          <p:cNvSpPr>
            <a:spLocks noGrp="1"/>
          </p:cNvSpPr>
          <p:nvPr>
            <p:ph idx="1"/>
          </p:nvPr>
        </p:nvSpPr>
        <p:spPr/>
        <p:txBody>
          <a:bodyPr>
            <a:normAutofit fontScale="92500" lnSpcReduction="20000"/>
          </a:bodyPr>
          <a:lstStyle/>
          <a:p>
            <a:pPr algn="just"/>
            <a:r>
              <a:rPr lang="en-US" dirty="0" err="1"/>
              <a:t>Aşamalı</a:t>
            </a:r>
            <a:r>
              <a:rPr lang="en-US" dirty="0"/>
              <a:t> </a:t>
            </a:r>
            <a:r>
              <a:rPr lang="en-US" dirty="0" err="1"/>
              <a:t>entegrasyonda</a:t>
            </a:r>
            <a:r>
              <a:rPr lang="en-US" dirty="0"/>
              <a:t> </a:t>
            </a:r>
            <a:r>
              <a:rPr lang="en-US" dirty="0" err="1"/>
              <a:t>proje</a:t>
            </a:r>
            <a:r>
              <a:rPr lang="en-US" dirty="0"/>
              <a:t> </a:t>
            </a:r>
            <a:r>
              <a:rPr lang="en-US" dirty="0" err="1"/>
              <a:t>bileşenlerinin</a:t>
            </a:r>
            <a:r>
              <a:rPr lang="en-US" dirty="0"/>
              <a:t> </a:t>
            </a:r>
            <a:r>
              <a:rPr lang="en-US" dirty="0" err="1"/>
              <a:t>oluşturulma</a:t>
            </a:r>
            <a:r>
              <a:rPr lang="en-US" dirty="0"/>
              <a:t> </a:t>
            </a:r>
            <a:r>
              <a:rPr lang="en-US" dirty="0" err="1"/>
              <a:t>sırası</a:t>
            </a:r>
            <a:r>
              <a:rPr lang="en-US" dirty="0"/>
              <a:t> </a:t>
            </a:r>
            <a:r>
              <a:rPr lang="en-US" dirty="0" err="1"/>
              <a:t>planlanmaz</a:t>
            </a:r>
            <a:r>
              <a:rPr lang="en-US" dirty="0"/>
              <a:t>.</a:t>
            </a:r>
          </a:p>
          <a:p>
            <a:pPr lvl="1" algn="just"/>
            <a:r>
              <a:rPr lang="en-US" dirty="0" err="1"/>
              <a:t>Tüm</a:t>
            </a:r>
            <a:r>
              <a:rPr lang="en-US" dirty="0"/>
              <a:t> </a:t>
            </a:r>
            <a:r>
              <a:rPr lang="en-US" dirty="0" err="1"/>
              <a:t>bileşenler</a:t>
            </a:r>
            <a:r>
              <a:rPr lang="en-US" dirty="0"/>
              <a:t> </a:t>
            </a:r>
            <a:r>
              <a:rPr lang="en-US" dirty="0" err="1"/>
              <a:t>aynı</a:t>
            </a:r>
            <a:r>
              <a:rPr lang="en-US" dirty="0"/>
              <a:t> </a:t>
            </a:r>
            <a:r>
              <a:rPr lang="en-US" dirty="0" err="1"/>
              <a:t>anda</a:t>
            </a:r>
            <a:r>
              <a:rPr lang="en-US" dirty="0"/>
              <a:t> </a:t>
            </a:r>
            <a:r>
              <a:rPr lang="en-US" dirty="0" err="1"/>
              <a:t>entegre</a:t>
            </a:r>
            <a:r>
              <a:rPr lang="en-US" dirty="0"/>
              <a:t> </a:t>
            </a:r>
            <a:r>
              <a:rPr lang="en-US" dirty="0" err="1"/>
              <a:t>edilir</a:t>
            </a:r>
            <a:r>
              <a:rPr lang="en-US" dirty="0"/>
              <a:t>; </a:t>
            </a:r>
            <a:r>
              <a:rPr lang="en-US" dirty="0" err="1"/>
              <a:t>bu</a:t>
            </a:r>
            <a:r>
              <a:rPr lang="en-US" dirty="0"/>
              <a:t> </a:t>
            </a:r>
            <a:r>
              <a:rPr lang="en-US" dirty="0" err="1"/>
              <a:t>nedenle</a:t>
            </a:r>
            <a:r>
              <a:rPr lang="en-US" dirty="0"/>
              <a:t> </a:t>
            </a:r>
            <a:r>
              <a:rPr lang="en-US" dirty="0" err="1"/>
              <a:t>hangi</a:t>
            </a:r>
            <a:r>
              <a:rPr lang="en-US" dirty="0"/>
              <a:t> </a:t>
            </a:r>
            <a:r>
              <a:rPr lang="en-US" dirty="0" err="1"/>
              <a:t>sırayla</a:t>
            </a:r>
            <a:r>
              <a:rPr lang="en-US" dirty="0"/>
              <a:t> </a:t>
            </a:r>
            <a:r>
              <a:rPr lang="en-US" dirty="0" err="1"/>
              <a:t>inşa</a:t>
            </a:r>
            <a:r>
              <a:rPr lang="en-US" dirty="0"/>
              <a:t> </a:t>
            </a:r>
            <a:r>
              <a:rPr lang="en-US" dirty="0" err="1"/>
              <a:t>edildikleri</a:t>
            </a:r>
            <a:r>
              <a:rPr lang="en-US" dirty="0"/>
              <a:t> </a:t>
            </a:r>
            <a:r>
              <a:rPr lang="en-US" dirty="0" err="1"/>
              <a:t>önemli</a:t>
            </a:r>
            <a:r>
              <a:rPr lang="en-US" dirty="0"/>
              <a:t> </a:t>
            </a:r>
            <a:r>
              <a:rPr lang="en-US" dirty="0" err="1"/>
              <a:t>değildir</a:t>
            </a:r>
            <a:r>
              <a:rPr lang="en-US" dirty="0"/>
              <a:t>.</a:t>
            </a:r>
          </a:p>
          <a:p>
            <a:pPr algn="just"/>
            <a:r>
              <a:rPr lang="en-US" dirty="0" err="1"/>
              <a:t>Artımlı</a:t>
            </a:r>
            <a:r>
              <a:rPr lang="en-US" dirty="0"/>
              <a:t> </a:t>
            </a:r>
            <a:r>
              <a:rPr lang="en-US" dirty="0" err="1"/>
              <a:t>entegrasyonda</a:t>
            </a:r>
            <a:r>
              <a:rPr lang="en-US" dirty="0"/>
              <a:t> </a:t>
            </a:r>
            <a:r>
              <a:rPr lang="en-US" dirty="0" err="1"/>
              <a:t>ise</a:t>
            </a:r>
            <a:r>
              <a:rPr lang="en-US" dirty="0"/>
              <a:t> </a:t>
            </a:r>
            <a:r>
              <a:rPr lang="en-US" dirty="0" err="1"/>
              <a:t>entegrasyon</a:t>
            </a:r>
            <a:r>
              <a:rPr lang="en-US" dirty="0"/>
              <a:t> </a:t>
            </a:r>
            <a:r>
              <a:rPr lang="en-US" dirty="0" err="1"/>
              <a:t>sırası</a:t>
            </a:r>
            <a:r>
              <a:rPr lang="en-US" dirty="0"/>
              <a:t> </a:t>
            </a:r>
            <a:r>
              <a:rPr lang="en-US" dirty="0" err="1"/>
              <a:t>dikkatlice</a:t>
            </a:r>
            <a:r>
              <a:rPr lang="en-US" dirty="0"/>
              <a:t> </a:t>
            </a:r>
            <a:r>
              <a:rPr lang="en-US" dirty="0" err="1"/>
              <a:t>planlanmalıdır</a:t>
            </a:r>
            <a:r>
              <a:rPr lang="en-US" dirty="0"/>
              <a:t>.</a:t>
            </a:r>
          </a:p>
          <a:p>
            <a:pPr lvl="1" algn="just"/>
            <a:r>
              <a:rPr lang="en-US" dirty="0" err="1"/>
              <a:t>Çoğu</a:t>
            </a:r>
            <a:r>
              <a:rPr lang="en-US" dirty="0"/>
              <a:t> </a:t>
            </a:r>
            <a:r>
              <a:rPr lang="en-US" dirty="0" err="1"/>
              <a:t>sistemde</a:t>
            </a:r>
            <a:r>
              <a:rPr lang="en-US" dirty="0"/>
              <a:t> </a:t>
            </a:r>
            <a:r>
              <a:rPr lang="en-US" dirty="0" err="1"/>
              <a:t>bazı</a:t>
            </a:r>
            <a:r>
              <a:rPr lang="en-US" dirty="0"/>
              <a:t> </a:t>
            </a:r>
            <a:r>
              <a:rPr lang="en-US" dirty="0" err="1"/>
              <a:t>bileşenler</a:t>
            </a:r>
            <a:r>
              <a:rPr lang="en-US" dirty="0"/>
              <a:t> </a:t>
            </a:r>
            <a:r>
              <a:rPr lang="en-US" dirty="0" err="1"/>
              <a:t>diğerlerinden</a:t>
            </a:r>
            <a:r>
              <a:rPr lang="en-US" dirty="0"/>
              <a:t> </a:t>
            </a:r>
            <a:r>
              <a:rPr lang="en-US" dirty="0" err="1"/>
              <a:t>önce</a:t>
            </a:r>
            <a:r>
              <a:rPr lang="en-US" dirty="0"/>
              <a:t> </a:t>
            </a:r>
            <a:r>
              <a:rPr lang="en-US" dirty="0" err="1"/>
              <a:t>entegre</a:t>
            </a:r>
            <a:r>
              <a:rPr lang="en-US" dirty="0"/>
              <a:t> </a:t>
            </a:r>
            <a:r>
              <a:rPr lang="en-US" dirty="0" err="1"/>
              <a:t>edilmelidir</a:t>
            </a:r>
            <a:r>
              <a:rPr lang="en-US" dirty="0"/>
              <a:t>.</a:t>
            </a:r>
          </a:p>
          <a:p>
            <a:pPr lvl="1" algn="just"/>
            <a:r>
              <a:rPr lang="en-US" dirty="0"/>
              <a:t>Bu </a:t>
            </a:r>
            <a:r>
              <a:rPr lang="en-US" dirty="0" err="1"/>
              <a:t>nedenle</a:t>
            </a:r>
            <a:r>
              <a:rPr lang="en-US" dirty="0"/>
              <a:t> </a:t>
            </a:r>
            <a:r>
              <a:rPr lang="en-US" dirty="0" err="1"/>
              <a:t>entegrasyon</a:t>
            </a:r>
            <a:r>
              <a:rPr lang="en-US" dirty="0"/>
              <a:t> </a:t>
            </a:r>
            <a:r>
              <a:rPr lang="en-US" dirty="0" err="1"/>
              <a:t>planlaması</a:t>
            </a:r>
            <a:r>
              <a:rPr lang="en-US" dirty="0"/>
              <a:t>, </a:t>
            </a:r>
            <a:r>
              <a:rPr lang="en-US" dirty="0" err="1"/>
              <a:t>inşa</a:t>
            </a:r>
            <a:r>
              <a:rPr lang="en-US" dirty="0"/>
              <a:t> </a:t>
            </a:r>
            <a:r>
              <a:rPr lang="en-US" dirty="0" err="1"/>
              <a:t>planlamasını</a:t>
            </a:r>
            <a:r>
              <a:rPr lang="en-US" dirty="0"/>
              <a:t> </a:t>
            </a:r>
            <a:r>
              <a:rPr lang="en-US" dirty="0" err="1"/>
              <a:t>etkiler</a:t>
            </a:r>
            <a:r>
              <a:rPr lang="tr" dirty="0"/>
              <a:t>; bileşenlerin inşa edilme sırası, entegre edilecekleri sırayı desteklemelidir.</a:t>
            </a:r>
            <a:endParaRPr lang="en-US" dirty="0"/>
          </a:p>
          <a:p>
            <a:pPr algn="just"/>
            <a:endParaRPr lang="en-US" dirty="0"/>
          </a:p>
        </p:txBody>
      </p:sp>
    </p:spTree>
    <p:extLst>
      <p:ext uri="{BB962C8B-B14F-4D97-AF65-F5344CB8AC3E}">
        <p14:creationId xmlns:p14="http://schemas.microsoft.com/office/powerpoint/2010/main" val="3599713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Artımlı Entegrasyon Stratejileri</a:t>
            </a:r>
            <a:endParaRPr lang="en-US" u="sng" dirty="0"/>
          </a:p>
        </p:txBody>
      </p:sp>
      <p:sp>
        <p:nvSpPr>
          <p:cNvPr id="3" name="Content Placeholder 2"/>
          <p:cNvSpPr>
            <a:spLocks noGrp="1"/>
          </p:cNvSpPr>
          <p:nvPr>
            <p:ph idx="1"/>
          </p:nvPr>
        </p:nvSpPr>
        <p:spPr/>
        <p:txBody>
          <a:bodyPr>
            <a:normAutofit lnSpcReduction="10000"/>
          </a:bodyPr>
          <a:lstStyle/>
          <a:p>
            <a:pPr algn="just"/>
            <a:r>
              <a:rPr lang="tr-TR" dirty="0"/>
              <a:t>Artımlı entegrasyonla, daha dikkatli planlama yapmanız gerekir.</a:t>
            </a:r>
          </a:p>
          <a:p>
            <a:pPr algn="just"/>
            <a:r>
              <a:rPr lang="tr-TR" dirty="0"/>
              <a:t>Çoğu sistem, diğerlerinin entegrasyonundan önce bazı bileşenlerin entegrasyonunu gerektirir.</a:t>
            </a:r>
          </a:p>
          <a:p>
            <a:pPr algn="just"/>
            <a:r>
              <a:rPr lang="tr-TR" dirty="0"/>
              <a:t>Bu nedenle entegrasyon için planlama, inşaat için planlamayı etkiler; bileşenlerin inşa edildiği sıra, entegre edilecekleri sırayı desteklemelidir.</a:t>
            </a:r>
            <a:endParaRPr lang="en-US" dirty="0"/>
          </a:p>
        </p:txBody>
      </p:sp>
    </p:spTree>
    <p:extLst>
      <p:ext uri="{BB962C8B-B14F-4D97-AF65-F5344CB8AC3E}">
        <p14:creationId xmlns:p14="http://schemas.microsoft.com/office/powerpoint/2010/main" val="2109302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Artımlı Entegrasyon Stratejileri</a:t>
            </a:r>
            <a:endParaRPr lang="en-US" dirty="0"/>
          </a:p>
        </p:txBody>
      </p:sp>
      <p:sp>
        <p:nvSpPr>
          <p:cNvPr id="3" name="Content Placeholder 2"/>
          <p:cNvSpPr>
            <a:spLocks noGrp="1"/>
          </p:cNvSpPr>
          <p:nvPr>
            <p:ph idx="1"/>
          </p:nvPr>
        </p:nvSpPr>
        <p:spPr/>
        <p:txBody>
          <a:bodyPr>
            <a:normAutofit lnSpcReduction="10000"/>
          </a:bodyPr>
          <a:lstStyle/>
          <a:p>
            <a:pPr algn="just"/>
            <a:r>
              <a:rPr lang="tr-TR" dirty="0"/>
              <a:t>Artımlı entegrasyon stratejileri çeşitli şekil ve boyutlarda gelir ve hiçbiri her durumda en iyisi değildir.</a:t>
            </a:r>
          </a:p>
          <a:p>
            <a:pPr algn="just"/>
            <a:r>
              <a:rPr lang="tr-TR" dirty="0"/>
              <a:t>En iyi entegrasyon yaklaşımı projeden projeye değişir.</a:t>
            </a:r>
          </a:p>
          <a:p>
            <a:pPr algn="just"/>
            <a:r>
              <a:rPr lang="tr-TR" dirty="0"/>
              <a:t>Bazı artımlı entegrasyon stratejileri şunlardır</a:t>
            </a:r>
          </a:p>
          <a:p>
            <a:pPr lvl="1" algn="just"/>
            <a:r>
              <a:rPr lang="tr-TR" dirty="0"/>
              <a:t>Yukarıdan aşağıya entegrasyon</a:t>
            </a:r>
          </a:p>
          <a:p>
            <a:pPr lvl="1" algn="just"/>
            <a:r>
              <a:rPr lang="tr-TR" dirty="0"/>
              <a:t>Aşağıdan yukarıya entegrasyon</a:t>
            </a:r>
          </a:p>
          <a:p>
            <a:pPr lvl="1" algn="just"/>
            <a:r>
              <a:rPr lang="tr-TR" dirty="0"/>
              <a:t>Özellik odaklı entegrasyon</a:t>
            </a:r>
            <a:endParaRPr lang="en-US" dirty="0"/>
          </a:p>
        </p:txBody>
      </p:sp>
    </p:spTree>
    <p:extLst>
      <p:ext uri="{BB962C8B-B14F-4D97-AF65-F5344CB8AC3E}">
        <p14:creationId xmlns:p14="http://schemas.microsoft.com/office/powerpoint/2010/main" val="2042700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 b="1" u="sng" dirty="0"/>
              <a:t>Yukarıdan Aşağıya Entegrasyon </a:t>
            </a:r>
            <a:br>
              <a:rPr lang="tr" b="1" u="sng" dirty="0"/>
            </a:br>
            <a:r>
              <a:rPr lang="tr-TR" b="1" u="sng" dirty="0"/>
              <a:t>(Top-</a:t>
            </a:r>
            <a:r>
              <a:rPr lang="tr-TR" b="1" u="sng" dirty="0" err="1"/>
              <a:t>Down</a:t>
            </a:r>
            <a:r>
              <a:rPr lang="tr-TR" b="1" u="sng" dirty="0"/>
              <a:t> Integration)</a:t>
            </a:r>
            <a:endParaRPr lang="en-US" b="1" u="sng" dirty="0"/>
          </a:p>
        </p:txBody>
      </p:sp>
      <p:sp>
        <p:nvSpPr>
          <p:cNvPr id="3" name="Content Placeholder 2"/>
          <p:cNvSpPr>
            <a:spLocks noGrp="1"/>
          </p:cNvSpPr>
          <p:nvPr>
            <p:ph idx="1"/>
          </p:nvPr>
        </p:nvSpPr>
        <p:spPr/>
        <p:txBody>
          <a:bodyPr>
            <a:normAutofit fontScale="92500" lnSpcReduction="20000"/>
          </a:bodyPr>
          <a:lstStyle/>
          <a:p>
            <a:pPr algn="just"/>
            <a:r>
              <a:rPr lang="tr" dirty="0"/>
              <a:t>Yukarıdan aşağıya entegrasyonda hiyerarşinin en üstündeki sınıf önce yazılır ve entegre edilir .</a:t>
            </a:r>
            <a:endParaRPr lang="en-GB" dirty="0"/>
          </a:p>
          <a:p>
            <a:pPr algn="just"/>
            <a:r>
              <a:rPr lang="tr-TR" dirty="0"/>
              <a:t>Bu sınıf genellikle ana pencere ya da ana kontrol sınıfıdır</a:t>
            </a:r>
            <a:r>
              <a:rPr lang="tr" dirty="0"/>
              <a:t>, Java'da </a:t>
            </a:r>
            <a:r>
              <a:rPr lang="tr" i="1" dirty="0"/>
              <a:t>main () , </a:t>
            </a:r>
            <a:r>
              <a:rPr lang="tr" dirty="0"/>
              <a:t>Microsoft Windows programlamada </a:t>
            </a:r>
            <a:r>
              <a:rPr lang="tr" i="1" dirty="0"/>
              <a:t>WinMain () veya benzeri </a:t>
            </a:r>
            <a:r>
              <a:rPr lang="tr" dirty="0"/>
              <a:t>öğeleri içeren nesnedir .</a:t>
            </a:r>
          </a:p>
          <a:p>
            <a:pPr algn="just"/>
            <a:r>
              <a:rPr lang="tr" dirty="0"/>
              <a:t>Üst sınıfın uygulanması için taslakların yazılması gerekir.</a:t>
            </a:r>
            <a:endParaRPr lang="en-GB" dirty="0"/>
          </a:p>
          <a:p>
            <a:pPr algn="just"/>
            <a:r>
              <a:rPr lang="tr" dirty="0"/>
              <a:t>Daha sonra sınıflar yukarıdan aşağıya entegre edildikçe , taslak sınıflar gerçek olanlarla değiştirilir.</a:t>
            </a:r>
            <a:endParaRPr lang="en-US" dirty="0"/>
          </a:p>
        </p:txBody>
      </p:sp>
    </p:spTree>
    <p:extLst>
      <p:ext uri="{BB962C8B-B14F-4D97-AF65-F5344CB8AC3E}">
        <p14:creationId xmlns:p14="http://schemas.microsoft.com/office/powerpoint/2010/main" val="1262024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Yukarıdan Aşağıya Entegrasyon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905000"/>
            <a:ext cx="8077200" cy="3962400"/>
          </a:xfrm>
        </p:spPr>
      </p:pic>
    </p:spTree>
    <p:extLst>
      <p:ext uri="{BB962C8B-B14F-4D97-AF65-F5344CB8AC3E}">
        <p14:creationId xmlns:p14="http://schemas.microsoft.com/office/powerpoint/2010/main" val="514029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Yukarıdan Aşağıya Entegrasyon</a:t>
            </a:r>
            <a:endParaRPr lang="en-US" dirty="0"/>
          </a:p>
        </p:txBody>
      </p:sp>
      <p:sp>
        <p:nvSpPr>
          <p:cNvPr id="3" name="Content Placeholder 2"/>
          <p:cNvSpPr>
            <a:spLocks noGrp="1"/>
          </p:cNvSpPr>
          <p:nvPr>
            <p:ph idx="1"/>
          </p:nvPr>
        </p:nvSpPr>
        <p:spPr/>
        <p:txBody>
          <a:bodyPr/>
          <a:lstStyle/>
          <a:p>
            <a:pPr algn="just"/>
            <a:r>
              <a:rPr lang="tr" dirty="0"/>
              <a:t>Bir Yukarıdan aşağıya entegrasyonun </a:t>
            </a:r>
            <a:r>
              <a:rPr lang="tr" u="sng" dirty="0"/>
              <a:t>avantajı</a:t>
            </a:r>
            <a:r>
              <a:rPr lang="tr" dirty="0"/>
              <a:t>, sistemin kontrol mantığının nispeten erken test edilebilmesidir .</a:t>
            </a:r>
            <a:endParaRPr lang="en-GB" dirty="0"/>
          </a:p>
          <a:p>
            <a:pPr algn="just"/>
            <a:r>
              <a:rPr lang="tr" dirty="0"/>
              <a:t>Hiyerarşinin en üstündeki tüm sınıflar çok fazla çalıştırılır, böylece büyük, kavramsal , tasarım problemleri hızla ortaya çıkarılır .</a:t>
            </a:r>
          </a:p>
          <a:p>
            <a:pPr algn="just"/>
            <a:endParaRPr lang="en-US" dirty="0"/>
          </a:p>
        </p:txBody>
      </p:sp>
    </p:spTree>
    <p:extLst>
      <p:ext uri="{BB962C8B-B14F-4D97-AF65-F5344CB8AC3E}">
        <p14:creationId xmlns:p14="http://schemas.microsoft.com/office/powerpoint/2010/main" val="337879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İçindekiler</a:t>
            </a:r>
            <a:endParaRPr lang="en-US" b="1" u="sng" dirty="0"/>
          </a:p>
        </p:txBody>
      </p:sp>
      <p:sp>
        <p:nvSpPr>
          <p:cNvPr id="3" name="Content Placeholder 2"/>
          <p:cNvSpPr>
            <a:spLocks noGrp="1"/>
          </p:cNvSpPr>
          <p:nvPr>
            <p:ph idx="1"/>
          </p:nvPr>
        </p:nvSpPr>
        <p:spPr/>
        <p:txBody>
          <a:bodyPr>
            <a:normAutofit/>
          </a:bodyPr>
          <a:lstStyle/>
          <a:p>
            <a:r>
              <a:rPr lang="tr" dirty="0"/>
              <a:t>Giriş</a:t>
            </a:r>
          </a:p>
          <a:p>
            <a:r>
              <a:rPr lang="tr" dirty="0"/>
              <a:t>Entegrasyon Yaklaşımının Önemi</a:t>
            </a:r>
          </a:p>
          <a:p>
            <a:r>
              <a:rPr lang="tr" dirty="0"/>
              <a:t>Entegrasyon Frekansı—Aşamalı veya Artımlı</a:t>
            </a:r>
          </a:p>
          <a:p>
            <a:r>
              <a:rPr lang="tr" dirty="0" err="1"/>
              <a:t>Artımlı</a:t>
            </a:r>
            <a:r>
              <a:rPr lang="tr" dirty="0"/>
              <a:t> </a:t>
            </a:r>
            <a:r>
              <a:rPr lang="tr" dirty="0" err="1"/>
              <a:t>Entegrasyon</a:t>
            </a:r>
            <a:r>
              <a:rPr lang="tr" dirty="0"/>
              <a:t> </a:t>
            </a:r>
            <a:r>
              <a:rPr lang="tr" dirty="0" err="1"/>
              <a:t>Stratejiler</a:t>
            </a:r>
            <a:endParaRPr lang="fr-FR" dirty="0"/>
          </a:p>
          <a:p>
            <a:r>
              <a:rPr lang="tr" dirty="0"/>
              <a:t>Günlük Yapı ve Duman Testi</a:t>
            </a:r>
          </a:p>
          <a:p>
            <a:r>
              <a:rPr lang="tr" dirty="0"/>
              <a:t>Önemli Noktalar</a:t>
            </a:r>
            <a:endParaRPr lang="en-US" dirty="0"/>
          </a:p>
          <a:p>
            <a:endParaRPr lang="en-US" dirty="0"/>
          </a:p>
        </p:txBody>
      </p:sp>
    </p:spTree>
    <p:extLst>
      <p:ext uri="{BB962C8B-B14F-4D97-AF65-F5344CB8AC3E}">
        <p14:creationId xmlns:p14="http://schemas.microsoft.com/office/powerpoint/2010/main" val="1888163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Yukarıdan Aşağıya Entegrasyon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tr" dirty="0"/>
              <a:t>Yukarıdan aşağıya entegrasyonun bir diğer avantajı da, dikkatli bir planlama yapıldığında, projenin erken aşamalarında kısmen çalışan bir sistemi tamamlayabilmenizdir .</a:t>
            </a:r>
          </a:p>
          <a:p>
            <a:pPr algn="just"/>
            <a:r>
              <a:rPr lang="tr" dirty="0"/>
              <a:t>Kullanıcı arayüzü kısımları en üstte olursa, temel arayüzü hızla çalıştırabilir ve detayları daha sonra geliştirebilirsiniz.</a:t>
            </a:r>
          </a:p>
          <a:p>
            <a:pPr algn="just"/>
            <a:r>
              <a:rPr lang="tr" dirty="0"/>
              <a:t>Hem kullanıcıların hem de programcıların morali, görünür bir şeyin erkenden çalışır hale getirilmesinden fayda sağlar .</a:t>
            </a:r>
          </a:p>
        </p:txBody>
      </p:sp>
    </p:spTree>
    <p:extLst>
      <p:ext uri="{BB962C8B-B14F-4D97-AF65-F5344CB8AC3E}">
        <p14:creationId xmlns:p14="http://schemas.microsoft.com/office/powerpoint/2010/main" val="1603374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Alt-Yukarı Entegrasyon</a:t>
            </a:r>
          </a:p>
        </p:txBody>
      </p:sp>
      <p:sp>
        <p:nvSpPr>
          <p:cNvPr id="3" name="Content Placeholder 2"/>
          <p:cNvSpPr>
            <a:spLocks noGrp="1"/>
          </p:cNvSpPr>
          <p:nvPr>
            <p:ph idx="1"/>
          </p:nvPr>
        </p:nvSpPr>
        <p:spPr/>
        <p:txBody>
          <a:bodyPr>
            <a:normAutofit fontScale="92500" lnSpcReduction="20000"/>
          </a:bodyPr>
          <a:lstStyle/>
          <a:p>
            <a:pPr algn="just"/>
            <a:r>
              <a:rPr lang="tr-TR" dirty="0"/>
              <a:t>Aşağıdan yukarıya entegrasyonda, önce hiyerarşinin en altındaki sınıfları yazar ve entegre edersiniz.</a:t>
            </a:r>
          </a:p>
          <a:p>
            <a:pPr algn="just"/>
            <a:r>
              <a:rPr lang="tr-TR" dirty="0"/>
              <a:t>Düşük seviyeli sınıfları hepsini birden eklemek yerine tek tek eklemek, aşağıdan yukarıya entegrasyonu artımlı bir entegrasyon stratejisi haline getirir.</a:t>
            </a:r>
          </a:p>
          <a:p>
            <a:pPr algn="just"/>
            <a:r>
              <a:rPr lang="tr-TR" dirty="0"/>
              <a:t>Başlangıçta düşük seviyeli sınıfları uygulamak için test sürücüleri yazarsınız.</a:t>
            </a:r>
          </a:p>
          <a:p>
            <a:pPr algn="just"/>
            <a:r>
              <a:rPr lang="tr-TR" dirty="0"/>
              <a:t>Daha yüksek seviyeli sınıflar ekledikçe, sürücü sınıflarını gerçek olanlarla değiştirirsiniz.</a:t>
            </a:r>
            <a:endParaRPr lang="tr" dirty="0"/>
          </a:p>
        </p:txBody>
      </p:sp>
    </p:spTree>
    <p:extLst>
      <p:ext uri="{BB962C8B-B14F-4D97-AF65-F5344CB8AC3E}">
        <p14:creationId xmlns:p14="http://schemas.microsoft.com/office/powerpoint/2010/main" val="2671167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Alt-Yukarı Entegrasyon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057400"/>
            <a:ext cx="7299292" cy="3581400"/>
          </a:xfrm>
        </p:spPr>
      </p:pic>
    </p:spTree>
    <p:extLst>
      <p:ext uri="{BB962C8B-B14F-4D97-AF65-F5344CB8AC3E}">
        <p14:creationId xmlns:p14="http://schemas.microsoft.com/office/powerpoint/2010/main" val="1210283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Alt-Yukarı Entegrasyon</a:t>
            </a:r>
            <a:endParaRPr lang="en-US" dirty="0"/>
          </a:p>
        </p:txBody>
      </p:sp>
      <p:sp>
        <p:nvSpPr>
          <p:cNvPr id="3" name="Content Placeholder 2"/>
          <p:cNvSpPr>
            <a:spLocks noGrp="1"/>
          </p:cNvSpPr>
          <p:nvPr>
            <p:ph idx="1"/>
          </p:nvPr>
        </p:nvSpPr>
        <p:spPr/>
        <p:txBody>
          <a:bodyPr/>
          <a:lstStyle/>
          <a:p>
            <a:pPr algn="just"/>
            <a:r>
              <a:rPr lang="tr-TR" dirty="0"/>
              <a:t>Aşağıdan yukarıya entegrasyon, olası hata kaynaklarını entegre edilen tek sınıfla sınırlar, böylece hataları bulmak kolaydır.</a:t>
            </a:r>
          </a:p>
          <a:p>
            <a:pPr algn="just"/>
            <a:r>
              <a:rPr lang="tr-TR" dirty="0"/>
              <a:t>Entegrasyon projenin erken aşamalarında başlayabilir.</a:t>
            </a:r>
            <a:endParaRPr lang="en-US" dirty="0"/>
          </a:p>
        </p:txBody>
      </p:sp>
    </p:spTree>
    <p:extLst>
      <p:ext uri="{BB962C8B-B14F-4D97-AF65-F5344CB8AC3E}">
        <p14:creationId xmlns:p14="http://schemas.microsoft.com/office/powerpoint/2010/main" val="2168809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Özellik Odaklı Entegrasyon</a:t>
            </a:r>
            <a:endParaRPr lang="en-US" u="sng" dirty="0"/>
          </a:p>
        </p:txBody>
      </p:sp>
      <p:sp>
        <p:nvSpPr>
          <p:cNvPr id="3" name="Content Placeholder 2"/>
          <p:cNvSpPr>
            <a:spLocks noGrp="1"/>
          </p:cNvSpPr>
          <p:nvPr>
            <p:ph idx="1"/>
          </p:nvPr>
        </p:nvSpPr>
        <p:spPr/>
        <p:txBody>
          <a:bodyPr>
            <a:normAutofit/>
          </a:bodyPr>
          <a:lstStyle/>
          <a:p>
            <a:pPr algn="just"/>
            <a:r>
              <a:rPr lang="tr-TR" dirty="0"/>
              <a:t>Başka bir yaklaşım, bir seferde bir özelliği entegre etmektir.</a:t>
            </a:r>
          </a:p>
          <a:p>
            <a:pPr algn="just"/>
            <a:r>
              <a:rPr lang="tr-TR" dirty="0"/>
              <a:t>"Özellik" terimi, entegre ettiğiniz sistemin tanımlanabilir bir işlevidir.</a:t>
            </a:r>
          </a:p>
          <a:p>
            <a:pPr algn="just"/>
            <a:r>
              <a:rPr lang="tr-TR" dirty="0"/>
              <a:t>Bir kelime işlemci yazıyorsanız, bir özellik ekranda alt çizgi görüntüleyebilir veya belgeyi otomatik olarak yeniden biçimlendirebilir, buna benzer bir şey.</a:t>
            </a:r>
            <a:endParaRPr lang="en-US" dirty="0"/>
          </a:p>
        </p:txBody>
      </p:sp>
    </p:spTree>
    <p:extLst>
      <p:ext uri="{BB962C8B-B14F-4D97-AF65-F5344CB8AC3E}">
        <p14:creationId xmlns:p14="http://schemas.microsoft.com/office/powerpoint/2010/main" val="110255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Özellik Odaklı Entegrasyon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057400"/>
            <a:ext cx="7620000" cy="3657600"/>
          </a:xfrm>
        </p:spPr>
      </p:pic>
    </p:spTree>
    <p:extLst>
      <p:ext uri="{BB962C8B-B14F-4D97-AF65-F5344CB8AC3E}">
        <p14:creationId xmlns:p14="http://schemas.microsoft.com/office/powerpoint/2010/main" val="228806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Özellik Odaklı Entegrasyon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tr-TR" dirty="0"/>
              <a:t>Özellik odaklı entegrasyon genellikle diğer özellikleri destekleme yeteneği nedeniyle seçtiğiniz bir iskeletle başlar.</a:t>
            </a:r>
          </a:p>
          <a:p>
            <a:pPr algn="just"/>
            <a:r>
              <a:rPr lang="tr-TR" dirty="0"/>
              <a:t>Etkileşimli bir sistemde, ilk özellik etkileşimli menü sistemi olabilir.</a:t>
            </a:r>
          </a:p>
          <a:p>
            <a:pPr algn="just"/>
            <a:r>
              <a:rPr lang="tr-TR" dirty="0"/>
              <a:t>Diğer özellikleri ilk entegre ettiğiniz özelliğe asabilirsiniz.</a:t>
            </a:r>
          </a:p>
          <a:p>
            <a:pPr algn="just"/>
            <a:r>
              <a:rPr lang="tr-TR" dirty="0"/>
              <a:t>Bileşenler, bir özelliği oluşturan sınıfların hiyerarşik koleksiyonları olarak "özellik ağaçlarına" eklenir.</a:t>
            </a:r>
          </a:p>
          <a:p>
            <a:pPr algn="just"/>
            <a:r>
              <a:rPr lang="tr-TR" dirty="0"/>
              <a:t>Her özellik nispeten bağımsızsa entegrasyon daha kolaydır.</a:t>
            </a:r>
            <a:endParaRPr lang="en-US" dirty="0"/>
          </a:p>
        </p:txBody>
      </p:sp>
    </p:spTree>
    <p:extLst>
      <p:ext uri="{BB962C8B-B14F-4D97-AF65-F5344CB8AC3E}">
        <p14:creationId xmlns:p14="http://schemas.microsoft.com/office/powerpoint/2010/main" val="2279918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Özellik Odaklı Entegrasyon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tr-TR" dirty="0"/>
              <a:t>Entegre edilecek özellik tek bir sınıftan daha büyük olduğunda, artımlı entegrasyondaki "artış" tek bir sınıftan daha büyüktür.</a:t>
            </a:r>
          </a:p>
          <a:p>
            <a:pPr algn="just"/>
            <a:r>
              <a:rPr lang="tr-TR" dirty="0"/>
              <a:t>Bu, yeni hataların kaynağı hakkındaki kesinliğinizi azalttığı için </a:t>
            </a:r>
            <a:r>
              <a:rPr lang="tr-TR" dirty="0" err="1"/>
              <a:t>artımlılığın</a:t>
            </a:r>
            <a:r>
              <a:rPr lang="tr-TR" dirty="0"/>
              <a:t> faydasını biraz azaltır, ancak yeni özelliği entegre etmeden önce uygulayan sınıfları iyice test ettiyseniz, bu yalnızca küçük bir dezavantajdır.</a:t>
            </a:r>
          </a:p>
          <a:p>
            <a:pPr algn="just"/>
            <a:r>
              <a:rPr lang="tr-TR" dirty="0"/>
              <a:t>Artımlı entegrasyon stratejilerini, küçük parçaları entegre ederek özellikler oluşturarak ve ardından özellikleri kademeli olarak entegre ederek bir sistem oluşturarak yinelemeli olarak kullanabilirsiniz.</a:t>
            </a:r>
            <a:endParaRPr lang="en-US" dirty="0"/>
          </a:p>
        </p:txBody>
      </p:sp>
    </p:spTree>
    <p:extLst>
      <p:ext uri="{BB962C8B-B14F-4D97-AF65-F5344CB8AC3E}">
        <p14:creationId xmlns:p14="http://schemas.microsoft.com/office/powerpoint/2010/main" val="2533745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Günlük Yapı ve Duman Testi</a:t>
            </a:r>
            <a:endParaRPr lang="en-US" u="sng" dirty="0"/>
          </a:p>
        </p:txBody>
      </p:sp>
      <p:sp>
        <p:nvSpPr>
          <p:cNvPr id="3" name="Content Placeholder 2"/>
          <p:cNvSpPr>
            <a:spLocks noGrp="1"/>
          </p:cNvSpPr>
          <p:nvPr>
            <p:ph idx="1"/>
          </p:nvPr>
        </p:nvSpPr>
        <p:spPr/>
        <p:txBody>
          <a:bodyPr>
            <a:normAutofit fontScale="92500" lnSpcReduction="20000"/>
          </a:bodyPr>
          <a:lstStyle/>
          <a:p>
            <a:r>
              <a:rPr lang="tr-TR" b="0" i="0" dirty="0" err="1">
                <a:solidFill>
                  <a:srgbClr val="3C4043"/>
                </a:solidFill>
                <a:effectLst/>
                <a:latin typeface="Bai Jamjuree"/>
              </a:rPr>
              <a:t>Smoke</a:t>
            </a:r>
            <a:r>
              <a:rPr lang="tr-TR" b="0" i="0" dirty="0">
                <a:solidFill>
                  <a:srgbClr val="3C4043"/>
                </a:solidFill>
                <a:effectLst/>
                <a:latin typeface="Bai Jamjuree"/>
              </a:rPr>
              <a:t> Test, yeni bir yazılım sürümünün veya yapı değişikliğinin, temel işlevselliği etkileyip etkilemediğini hızlıca kontrol etmek amacıyla kullanılır. </a:t>
            </a:r>
          </a:p>
          <a:p>
            <a:r>
              <a:rPr lang="tr-TR" b="0" i="0" dirty="0">
                <a:solidFill>
                  <a:srgbClr val="3C4043"/>
                </a:solidFill>
                <a:effectLst/>
                <a:latin typeface="Bai Jamjuree"/>
              </a:rPr>
              <a:t>İlk bakışta, bu test türü, yazılımın "açılışta dumanı olup olmadığını" kontrol eder. </a:t>
            </a:r>
          </a:p>
          <a:p>
            <a:r>
              <a:rPr lang="tr-TR" b="0" i="0" dirty="0">
                <a:solidFill>
                  <a:srgbClr val="3C4043"/>
                </a:solidFill>
                <a:effectLst/>
                <a:latin typeface="Bai Jamjuree"/>
              </a:rPr>
              <a:t>Yani, yazılımın ana işlevselliğini devre dışı bırakan büyük hataları tespit etmeyi amaçlar. </a:t>
            </a:r>
          </a:p>
          <a:p>
            <a:r>
              <a:rPr lang="tr-TR" b="0" i="0" dirty="0" err="1">
                <a:solidFill>
                  <a:srgbClr val="3C4043"/>
                </a:solidFill>
                <a:effectLst/>
                <a:latin typeface="Bai Jamjuree"/>
              </a:rPr>
              <a:t>Smoke</a:t>
            </a:r>
            <a:r>
              <a:rPr lang="tr-TR" b="0" i="0" dirty="0">
                <a:solidFill>
                  <a:srgbClr val="3C4043"/>
                </a:solidFill>
                <a:effectLst/>
                <a:latin typeface="Bai Jamjuree"/>
              </a:rPr>
              <a:t> test, yazılımın daha fazla aşamaya geçip geçmeyeceğine karar vermede kritik bir rol oynar. </a:t>
            </a:r>
            <a:endParaRPr lang="en-US" dirty="0"/>
          </a:p>
        </p:txBody>
      </p:sp>
    </p:spTree>
    <p:extLst>
      <p:ext uri="{BB962C8B-B14F-4D97-AF65-F5344CB8AC3E}">
        <p14:creationId xmlns:p14="http://schemas.microsoft.com/office/powerpoint/2010/main" val="1961101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Günlük Yapı ve Duman Testi</a:t>
            </a:r>
            <a:endParaRPr lang="en-US" u="sng" dirty="0"/>
          </a:p>
        </p:txBody>
      </p:sp>
      <p:sp>
        <p:nvSpPr>
          <p:cNvPr id="3" name="Content Placeholder 2"/>
          <p:cNvSpPr>
            <a:spLocks noGrp="1"/>
          </p:cNvSpPr>
          <p:nvPr>
            <p:ph idx="1"/>
          </p:nvPr>
        </p:nvSpPr>
        <p:spPr/>
        <p:txBody>
          <a:bodyPr>
            <a:normAutofit/>
          </a:bodyPr>
          <a:lstStyle/>
          <a:p>
            <a:pPr marL="0" indent="0">
              <a:buNone/>
            </a:pPr>
            <a:r>
              <a:rPr lang="tr-TR" b="0" i="0" dirty="0">
                <a:effectLst/>
                <a:latin typeface="Bai Jamjuree"/>
              </a:rPr>
              <a:t>Amaçları</a:t>
            </a:r>
          </a:p>
          <a:p>
            <a:pPr algn="l">
              <a:buFont typeface="+mj-lt"/>
              <a:buAutoNum type="arabicPeriod"/>
            </a:pPr>
            <a:r>
              <a:rPr lang="tr-TR" b="1" i="0" u="none" strike="noStrike" dirty="0">
                <a:effectLst/>
                <a:latin typeface="Gosha Sans"/>
              </a:rPr>
              <a:t>Temel işlevselliği kontrol etmek. </a:t>
            </a:r>
          </a:p>
          <a:p>
            <a:pPr algn="l">
              <a:buFont typeface="+mj-lt"/>
              <a:buAutoNum type="arabicPeriod"/>
            </a:pPr>
            <a:r>
              <a:rPr lang="tr-TR" b="1" i="0" u="none" strike="noStrike" dirty="0">
                <a:effectLst/>
                <a:latin typeface="Gosha Sans"/>
              </a:rPr>
              <a:t>Büyük hataları hızlıca tespit etmek. </a:t>
            </a:r>
          </a:p>
          <a:p>
            <a:pPr algn="l">
              <a:buFont typeface="+mj-lt"/>
              <a:buAutoNum type="arabicPeriod"/>
            </a:pPr>
            <a:r>
              <a:rPr lang="tr-TR" b="1" i="0" u="none" strike="noStrike" dirty="0">
                <a:effectLst/>
                <a:latin typeface="Gosha Sans"/>
              </a:rPr>
              <a:t>Yazılımın daha fazla test aşamasına geçip geçmemesine karar vermek. </a:t>
            </a:r>
            <a:endParaRPr lang="tr-TR" b="0" i="0" u="none" strike="noStrike" dirty="0">
              <a:effectLst/>
              <a:latin typeface="Gosha Sans"/>
            </a:endParaRPr>
          </a:p>
        </p:txBody>
      </p:sp>
    </p:spTree>
    <p:extLst>
      <p:ext uri="{BB962C8B-B14F-4D97-AF65-F5344CB8AC3E}">
        <p14:creationId xmlns:p14="http://schemas.microsoft.com/office/powerpoint/2010/main" val="1073451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u="sng" dirty="0"/>
              <a:t>Giriş</a:t>
            </a:r>
            <a:endParaRPr lang="en-US" b="1" u="sng" dirty="0"/>
          </a:p>
        </p:txBody>
      </p:sp>
      <p:sp>
        <p:nvSpPr>
          <p:cNvPr id="3" name="Content Placeholder 2"/>
          <p:cNvSpPr>
            <a:spLocks noGrp="1"/>
          </p:cNvSpPr>
          <p:nvPr>
            <p:ph idx="1"/>
          </p:nvPr>
        </p:nvSpPr>
        <p:spPr/>
        <p:txBody>
          <a:bodyPr>
            <a:normAutofit fontScale="92500" lnSpcReduction="20000"/>
          </a:bodyPr>
          <a:lstStyle/>
          <a:p>
            <a:pPr algn="just"/>
            <a:r>
              <a:rPr lang="tr-TR" dirty="0"/>
              <a:t>"Entegrasyon" terimi, ayrı yazılım bileşenlerini tek bir sistemde birleştirdiğiniz yazılım geliştirme faaliyetini ifade eder.</a:t>
            </a:r>
          </a:p>
          <a:p>
            <a:pPr algn="just"/>
            <a:r>
              <a:rPr lang="tr-TR" dirty="0"/>
              <a:t>Küçük projelerde, entegrasyon bir avuç sınıfı bir araya getirmek için harcanan bir sabahtan oluşabilir.</a:t>
            </a:r>
          </a:p>
          <a:p>
            <a:pPr algn="just"/>
            <a:r>
              <a:rPr lang="tr-TR" dirty="0"/>
              <a:t>Büyük projelerde, haftalar veya aylar süren program kümelerini bir araya getirmekten oluşabilir.</a:t>
            </a:r>
          </a:p>
          <a:p>
            <a:pPr algn="just"/>
            <a:r>
              <a:rPr lang="tr-TR" dirty="0"/>
              <a:t>Entegrasyon, test etmekten farklı bir şeydir, bağımsız bir faaliyet olarak görülmelidir.</a:t>
            </a:r>
            <a:endParaRPr lang="en-GB" dirty="0"/>
          </a:p>
        </p:txBody>
      </p:sp>
    </p:spTree>
    <p:extLst>
      <p:ext uri="{BB962C8B-B14F-4D97-AF65-F5344CB8AC3E}">
        <p14:creationId xmlns:p14="http://schemas.microsoft.com/office/powerpoint/2010/main" val="1237759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Günlük Yapı ve Duman Testi</a:t>
            </a:r>
            <a:endParaRPr lang="en-US" u="sng" dirty="0"/>
          </a:p>
        </p:txBody>
      </p:sp>
      <p:sp>
        <p:nvSpPr>
          <p:cNvPr id="3" name="Content Placeholder 2"/>
          <p:cNvSpPr>
            <a:spLocks noGrp="1"/>
          </p:cNvSpPr>
          <p:nvPr>
            <p:ph idx="1"/>
          </p:nvPr>
        </p:nvSpPr>
        <p:spPr>
          <a:xfrm>
            <a:off x="457200" y="1600201"/>
            <a:ext cx="8229600" cy="4114800"/>
          </a:xfrm>
        </p:spPr>
        <p:txBody>
          <a:bodyPr>
            <a:normAutofit fontScale="77500" lnSpcReduction="20000"/>
          </a:bodyPr>
          <a:lstStyle/>
          <a:p>
            <a:pPr marL="0" indent="0">
              <a:buNone/>
            </a:pPr>
            <a:r>
              <a:rPr lang="tr-TR" b="0" i="0" dirty="0">
                <a:effectLst/>
                <a:latin typeface="Bai Jamjuree"/>
              </a:rPr>
              <a:t>Nasıl Yapılır</a:t>
            </a:r>
          </a:p>
          <a:p>
            <a:pPr algn="l">
              <a:buFont typeface="+mj-lt"/>
              <a:buAutoNum type="arabicPeriod"/>
            </a:pPr>
            <a:r>
              <a:rPr lang="tr-TR" b="1" i="0" u="none" strike="noStrike" dirty="0">
                <a:effectLst/>
                <a:latin typeface="Gosha Sans"/>
              </a:rPr>
              <a:t>Temel Fonksiyonları Belirleme:</a:t>
            </a:r>
            <a:endParaRPr lang="tr-TR" b="0" i="0" u="none" strike="noStrike" dirty="0">
              <a:effectLst/>
              <a:latin typeface="Gosha Sans"/>
            </a:endParaRPr>
          </a:p>
          <a:p>
            <a:pPr marL="742950" lvl="1" indent="-285750" algn="l">
              <a:buFont typeface="+mj-lt"/>
              <a:buAutoNum type="arabicPeriod"/>
            </a:pPr>
            <a:r>
              <a:rPr lang="tr-TR" b="0" i="0" u="none" strike="noStrike" dirty="0">
                <a:effectLst/>
                <a:latin typeface="Gosha Sans"/>
              </a:rPr>
              <a:t>İlk olarak, test edilecek sistemin temel işlevselliğini belirleyin. Hangi ana özelliklerin test edileceğini net bir şekilde anlamak önemlidir.</a:t>
            </a:r>
          </a:p>
          <a:p>
            <a:pPr algn="l">
              <a:buFont typeface="+mj-lt"/>
              <a:buAutoNum type="arabicPeriod"/>
            </a:pPr>
            <a:r>
              <a:rPr lang="tr-TR" b="1" i="0" u="none" strike="noStrike" dirty="0" err="1">
                <a:effectLst/>
                <a:latin typeface="Gosha Sans"/>
              </a:rPr>
              <a:t>Smoke</a:t>
            </a:r>
            <a:r>
              <a:rPr lang="tr-TR" b="1" i="0" u="none" strike="noStrike" dirty="0">
                <a:effectLst/>
                <a:latin typeface="Gosha Sans"/>
              </a:rPr>
              <a:t> Test Senaryolarını Oluşturma:</a:t>
            </a:r>
            <a:endParaRPr lang="tr-TR" b="0" i="0" u="none" strike="noStrike" dirty="0">
              <a:effectLst/>
              <a:latin typeface="Gosha Sans"/>
            </a:endParaRPr>
          </a:p>
          <a:p>
            <a:pPr marL="742950" lvl="1" indent="-285750" algn="l">
              <a:buFont typeface="+mj-lt"/>
              <a:buAutoNum type="arabicPeriod"/>
            </a:pPr>
            <a:r>
              <a:rPr lang="tr-TR" b="0" i="0" u="none" strike="noStrike" dirty="0">
                <a:effectLst/>
                <a:latin typeface="Gosha Sans"/>
              </a:rPr>
              <a:t>Belirlenen temel fonksiyonlar için basit senaryolar oluşturun. Bu senaryolar, sistemin çalıştığına dair temel kanıtları içermelidir. </a:t>
            </a:r>
          </a:p>
          <a:p>
            <a:pPr algn="l">
              <a:buFont typeface="+mj-lt"/>
              <a:buAutoNum type="arabicPeriod"/>
            </a:pPr>
            <a:r>
              <a:rPr lang="tr-TR" b="1" i="0" u="none" strike="noStrike" dirty="0">
                <a:effectLst/>
                <a:latin typeface="Gosha Sans"/>
              </a:rPr>
              <a:t>Gerekli Ortam Hazırlığı:</a:t>
            </a:r>
            <a:endParaRPr lang="tr-TR" b="0" i="0" u="none" strike="noStrike" dirty="0">
              <a:effectLst/>
              <a:latin typeface="Gosha Sans"/>
            </a:endParaRPr>
          </a:p>
          <a:p>
            <a:pPr marL="742950" lvl="1" indent="-285750" algn="l">
              <a:buFont typeface="+mj-lt"/>
              <a:buAutoNum type="arabicPeriod"/>
            </a:pPr>
            <a:r>
              <a:rPr lang="tr-TR" b="0" i="0" u="none" strike="noStrike" dirty="0">
                <a:effectLst/>
                <a:latin typeface="Gosha Sans"/>
              </a:rPr>
              <a:t>Testleri yapabilmek için gerekli ortamı hazırlayın. Bu, yazılımın çalıştığı platform, </a:t>
            </a:r>
            <a:r>
              <a:rPr lang="tr-TR" b="0" i="0" u="none" strike="noStrike" dirty="0" err="1">
                <a:effectLst/>
                <a:latin typeface="Gosha Sans"/>
              </a:rPr>
              <a:t>veritabanı</a:t>
            </a:r>
            <a:r>
              <a:rPr lang="tr-TR" b="0" i="0" u="none" strike="noStrike" dirty="0">
                <a:effectLst/>
                <a:latin typeface="Gosha Sans"/>
              </a:rPr>
              <a:t> bağlantıları, ağ bağlantıları vb. içerebilir.</a:t>
            </a:r>
          </a:p>
        </p:txBody>
      </p:sp>
    </p:spTree>
    <p:extLst>
      <p:ext uri="{BB962C8B-B14F-4D97-AF65-F5344CB8AC3E}">
        <p14:creationId xmlns:p14="http://schemas.microsoft.com/office/powerpoint/2010/main" val="1225557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Günlük Yapı ve Duman Testi</a:t>
            </a:r>
            <a:endParaRPr lang="en-US" u="sng" dirty="0"/>
          </a:p>
        </p:txBody>
      </p:sp>
      <p:sp>
        <p:nvSpPr>
          <p:cNvPr id="3" name="Content Placeholder 2"/>
          <p:cNvSpPr>
            <a:spLocks noGrp="1"/>
          </p:cNvSpPr>
          <p:nvPr>
            <p:ph idx="1"/>
          </p:nvPr>
        </p:nvSpPr>
        <p:spPr>
          <a:xfrm>
            <a:off x="457200" y="1600200"/>
            <a:ext cx="8229600" cy="4800600"/>
          </a:xfrm>
        </p:spPr>
        <p:txBody>
          <a:bodyPr>
            <a:normAutofit fontScale="70000" lnSpcReduction="20000"/>
          </a:bodyPr>
          <a:lstStyle/>
          <a:p>
            <a:pPr marL="0" indent="0" algn="l">
              <a:buNone/>
            </a:pPr>
            <a:r>
              <a:rPr lang="tr-TR" b="1" i="0" u="none" strike="noStrike" dirty="0">
                <a:effectLst/>
                <a:latin typeface="Gosha Sans"/>
              </a:rPr>
              <a:t>4. </a:t>
            </a:r>
            <a:r>
              <a:rPr lang="tr-TR" b="1" i="0" u="none" strike="noStrike" dirty="0" err="1">
                <a:effectLst/>
                <a:latin typeface="Gosha Sans"/>
              </a:rPr>
              <a:t>Smoke</a:t>
            </a:r>
            <a:r>
              <a:rPr lang="tr-TR" b="1" i="0" u="none" strike="noStrike" dirty="0">
                <a:effectLst/>
                <a:latin typeface="Gosha Sans"/>
              </a:rPr>
              <a:t> Testi Gerçekleştirme:</a:t>
            </a:r>
            <a:endParaRPr lang="tr-TR" b="0" i="0" u="none" strike="noStrike" dirty="0">
              <a:effectLst/>
              <a:latin typeface="Gosha Sans"/>
            </a:endParaRPr>
          </a:p>
          <a:p>
            <a:pPr marL="742950" lvl="1" indent="-285750" algn="l">
              <a:buFont typeface="+mj-lt"/>
              <a:buAutoNum type="arabicPeriod"/>
            </a:pPr>
            <a:r>
              <a:rPr lang="tr-TR" b="0" i="0" u="none" strike="noStrike" dirty="0">
                <a:effectLst/>
                <a:latin typeface="Gosha Sans"/>
              </a:rPr>
              <a:t>Oluşturulan senaryolara dayalı olarak </a:t>
            </a:r>
            <a:r>
              <a:rPr lang="tr-TR" b="0" i="0" u="none" strike="noStrike" dirty="0" err="1">
                <a:effectLst/>
                <a:latin typeface="Gosha Sans"/>
              </a:rPr>
              <a:t>smoke</a:t>
            </a:r>
            <a:r>
              <a:rPr lang="tr-TR" b="0" i="0" u="none" strike="noStrike" dirty="0">
                <a:effectLst/>
                <a:latin typeface="Gosha Sans"/>
              </a:rPr>
              <a:t> testi gerçekleştirin. Bu adımda, sistemi başlatın ve temel işlevselliğin çalışıp çalışmadığını kontrol eder. </a:t>
            </a:r>
          </a:p>
          <a:p>
            <a:pPr marL="0" indent="0" algn="l">
              <a:buNone/>
            </a:pPr>
            <a:r>
              <a:rPr lang="tr-TR" b="1" dirty="0">
                <a:latin typeface="Gosha Sans"/>
              </a:rPr>
              <a:t>5. </a:t>
            </a:r>
            <a:r>
              <a:rPr lang="tr-TR" b="1" i="0" u="none" strike="noStrike" dirty="0">
                <a:effectLst/>
                <a:latin typeface="Gosha Sans"/>
              </a:rPr>
              <a:t>Sonuçları Değerlendirme:</a:t>
            </a:r>
            <a:endParaRPr lang="tr-TR" b="0" i="0" u="none" strike="noStrike" dirty="0">
              <a:effectLst/>
              <a:latin typeface="Gosha Sans"/>
            </a:endParaRPr>
          </a:p>
          <a:p>
            <a:pPr marL="742950" lvl="1" indent="-285750" algn="l">
              <a:buFont typeface="+mj-lt"/>
              <a:buAutoNum type="arabicPeriod"/>
            </a:pPr>
            <a:r>
              <a:rPr lang="tr-TR" b="0" i="0" u="none" strike="noStrike" dirty="0" err="1">
                <a:effectLst/>
                <a:latin typeface="Gosha Sans"/>
              </a:rPr>
              <a:t>Smoke</a:t>
            </a:r>
            <a:r>
              <a:rPr lang="tr-TR" b="0" i="0" u="none" strike="noStrike" dirty="0">
                <a:effectLst/>
                <a:latin typeface="Gosha Sans"/>
              </a:rPr>
              <a:t> testin sonuçlarını değerlendirin. Temel işlevselliğin başarıyla geçilip geçilmediğini belirleyin. Bu, genellikle "yeşil/yolunda" veya "kırmızı/problemli" gibi basit bir gösterge ile yapılır.</a:t>
            </a:r>
          </a:p>
          <a:p>
            <a:pPr marL="0" indent="0" algn="l">
              <a:buNone/>
            </a:pPr>
            <a:r>
              <a:rPr lang="tr-TR" b="1" i="0" u="none" strike="noStrike" dirty="0">
                <a:effectLst/>
                <a:latin typeface="Gosha Sans"/>
              </a:rPr>
              <a:t>6. Hataları ve Sorunları Kayıt Altına Alma:</a:t>
            </a:r>
            <a:endParaRPr lang="tr-TR" b="0" i="0" u="none" strike="noStrike" dirty="0">
              <a:effectLst/>
              <a:latin typeface="Gosha Sans"/>
            </a:endParaRPr>
          </a:p>
          <a:p>
            <a:pPr marL="742950" lvl="1" indent="-285750" algn="l">
              <a:buFont typeface="+mj-lt"/>
              <a:buAutoNum type="arabicPeriod"/>
            </a:pPr>
            <a:r>
              <a:rPr lang="tr-TR" b="0" i="0" u="none" strike="noStrike" dirty="0">
                <a:effectLst/>
                <a:latin typeface="Gosha Sans"/>
              </a:rPr>
              <a:t>Eğer </a:t>
            </a:r>
            <a:r>
              <a:rPr lang="tr-TR" b="0" i="0" u="none" strike="noStrike" dirty="0" err="1">
                <a:effectLst/>
                <a:latin typeface="Gosha Sans"/>
              </a:rPr>
              <a:t>smoke</a:t>
            </a:r>
            <a:r>
              <a:rPr lang="tr-TR" b="0" i="0" u="none" strike="noStrike" dirty="0">
                <a:effectLst/>
                <a:latin typeface="Gosha Sans"/>
              </a:rPr>
              <a:t> test sırasında herhangi bir hata veya sorun bulunursa, bunları kayıt altına alın. Bu, geliştirme ekibi veya ilgili birimler için düzeltmeye odaklanılması için önemlidir. </a:t>
            </a:r>
          </a:p>
          <a:p>
            <a:pPr marL="0" indent="0" algn="l">
              <a:buNone/>
            </a:pPr>
            <a:r>
              <a:rPr lang="tr-TR" b="1" i="0" u="none" strike="noStrike" dirty="0">
                <a:effectLst/>
                <a:latin typeface="Gosha Sans"/>
              </a:rPr>
              <a:t>7. İlerleme Raporlama:</a:t>
            </a:r>
            <a:endParaRPr lang="tr-TR" b="0" i="0" u="none" strike="noStrike" dirty="0">
              <a:effectLst/>
              <a:latin typeface="Gosha Sans"/>
            </a:endParaRPr>
          </a:p>
          <a:p>
            <a:pPr marL="742950" lvl="1" indent="-285750" algn="l">
              <a:buFont typeface="+mj-lt"/>
              <a:buAutoNum type="arabicPeriod"/>
            </a:pPr>
            <a:r>
              <a:rPr lang="tr-TR" b="0" i="0" u="none" strike="noStrike" dirty="0" err="1">
                <a:effectLst/>
                <a:latin typeface="Gosha Sans"/>
              </a:rPr>
              <a:t>Smoke</a:t>
            </a:r>
            <a:r>
              <a:rPr lang="tr-TR" b="0" i="0" u="none" strike="noStrike" dirty="0">
                <a:effectLst/>
                <a:latin typeface="Gosha Sans"/>
              </a:rPr>
              <a:t> test sonuçlarını ve bulunan hataları ilgili paydaşlarla paylaşın. İlerlemenin izlenmesi ve geliştirme sürecine entegrasyonu için düzenli raporlar sağlamak önemlidir.</a:t>
            </a:r>
          </a:p>
        </p:txBody>
      </p:sp>
    </p:spTree>
    <p:extLst>
      <p:ext uri="{BB962C8B-B14F-4D97-AF65-F5344CB8AC3E}">
        <p14:creationId xmlns:p14="http://schemas.microsoft.com/office/powerpoint/2010/main" val="2658065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Günlük Yapı ve Duman Testi</a:t>
            </a:r>
            <a:endParaRPr lang="en-US" u="sng" dirty="0"/>
          </a:p>
        </p:txBody>
      </p:sp>
      <p:sp>
        <p:nvSpPr>
          <p:cNvPr id="3" name="Content Placeholder 2"/>
          <p:cNvSpPr>
            <a:spLocks noGrp="1"/>
          </p:cNvSpPr>
          <p:nvPr>
            <p:ph idx="1"/>
          </p:nvPr>
        </p:nvSpPr>
        <p:spPr>
          <a:xfrm>
            <a:off x="457200" y="1600200"/>
            <a:ext cx="8229600" cy="4800600"/>
          </a:xfrm>
        </p:spPr>
        <p:txBody>
          <a:bodyPr>
            <a:normAutofit fontScale="62500" lnSpcReduction="20000"/>
          </a:bodyPr>
          <a:lstStyle/>
          <a:p>
            <a:pPr marL="0" indent="0" algn="l">
              <a:buNone/>
            </a:pPr>
            <a:r>
              <a:rPr lang="tr-TR" b="0" i="0" u="none" strike="noStrike" dirty="0">
                <a:effectLst/>
                <a:latin typeface="Gosha Sans"/>
              </a:rPr>
              <a:t>Avantajları</a:t>
            </a:r>
          </a:p>
          <a:p>
            <a:pPr algn="l">
              <a:buFont typeface="+mj-lt"/>
              <a:buAutoNum type="arabicPeriod"/>
            </a:pPr>
            <a:r>
              <a:rPr lang="tr-TR" b="1" i="0" u="none" strike="noStrike" dirty="0">
                <a:effectLst/>
                <a:latin typeface="Gosha Sans"/>
              </a:rPr>
              <a:t>Hızlı Geri Bildirim:</a:t>
            </a:r>
            <a:endParaRPr lang="tr-TR" b="0" i="0" u="none" strike="noStrike" dirty="0">
              <a:effectLst/>
              <a:latin typeface="Gosha Sans"/>
            </a:endParaRPr>
          </a:p>
          <a:p>
            <a:pPr marL="742950" lvl="1" indent="-285750" algn="l">
              <a:buFont typeface="+mj-lt"/>
              <a:buAutoNum type="arabicPeriod"/>
            </a:pPr>
            <a:r>
              <a:rPr lang="tr-TR" b="0" i="0" u="none" strike="noStrike" dirty="0" err="1">
                <a:effectLst/>
                <a:latin typeface="Gosha Sans"/>
              </a:rPr>
              <a:t>Smoke</a:t>
            </a:r>
            <a:r>
              <a:rPr lang="tr-TR" b="0" i="0" u="none" strike="noStrike" dirty="0">
                <a:effectLst/>
                <a:latin typeface="Gosha Sans"/>
              </a:rPr>
              <a:t> testleri, temel işlevselliği hızlı bir şekilde kontrol ederek geri bildirim sağlar. Bu, geliştirme sürecinin erken aşamalarında potansiyel sorunları hızlı bir şekilde tanımlamak için önemlidir.</a:t>
            </a:r>
          </a:p>
          <a:p>
            <a:pPr algn="l">
              <a:buFont typeface="+mj-lt"/>
              <a:buAutoNum type="arabicPeriod"/>
            </a:pPr>
            <a:r>
              <a:rPr lang="tr-TR" b="1" i="0" u="none" strike="noStrike" dirty="0">
                <a:effectLst/>
                <a:latin typeface="Gosha Sans"/>
              </a:rPr>
              <a:t>Erken Hata Tespiti:</a:t>
            </a:r>
            <a:endParaRPr lang="tr-TR" b="0" i="0" u="none" strike="noStrike" dirty="0">
              <a:effectLst/>
              <a:latin typeface="Gosha Sans"/>
            </a:endParaRPr>
          </a:p>
          <a:p>
            <a:pPr marL="742950" lvl="1" indent="-285750" algn="l">
              <a:buFont typeface="+mj-lt"/>
              <a:buAutoNum type="arabicPeriod"/>
            </a:pPr>
            <a:r>
              <a:rPr lang="tr-TR" b="0" i="0" u="none" strike="noStrike" dirty="0" err="1">
                <a:effectLst/>
                <a:latin typeface="Gosha Sans"/>
              </a:rPr>
              <a:t>Smoke</a:t>
            </a:r>
            <a:r>
              <a:rPr lang="tr-TR" b="0" i="0" u="none" strike="noStrike" dirty="0">
                <a:effectLst/>
                <a:latin typeface="Gosha Sans"/>
              </a:rPr>
              <a:t> testleri, yazılım geliştirme sürecinin başında veya yeni bir özellik eklemesi yapıldığında uygulandığından, potansiyel sorunları erken aşamalarda tespit etmeye yardımcı olur. Bu, daha sonraki aşamalarda düzeltme maliyetlerini azaltabilir.</a:t>
            </a:r>
          </a:p>
          <a:p>
            <a:pPr algn="l">
              <a:buFont typeface="+mj-lt"/>
              <a:buAutoNum type="arabicPeriod"/>
            </a:pPr>
            <a:r>
              <a:rPr lang="tr-TR" b="1" i="0" u="none" strike="noStrike" dirty="0">
                <a:effectLst/>
                <a:latin typeface="Gosha Sans"/>
              </a:rPr>
              <a:t>Temel İşlevselliğin Güvencesi:</a:t>
            </a:r>
            <a:endParaRPr lang="tr-TR" b="0" i="0" u="none" strike="noStrike" dirty="0">
              <a:effectLst/>
              <a:latin typeface="Gosha Sans"/>
            </a:endParaRPr>
          </a:p>
          <a:p>
            <a:pPr marL="742950" lvl="1" indent="-285750" algn="l">
              <a:buFont typeface="+mj-lt"/>
              <a:buAutoNum type="arabicPeriod"/>
            </a:pPr>
            <a:r>
              <a:rPr lang="tr-TR" b="0" i="0" u="none" strike="noStrike" dirty="0" err="1">
                <a:effectLst/>
                <a:latin typeface="Gosha Sans"/>
              </a:rPr>
              <a:t>Smoke</a:t>
            </a:r>
            <a:r>
              <a:rPr lang="tr-TR" b="0" i="0" u="none" strike="noStrike" dirty="0">
                <a:effectLst/>
                <a:latin typeface="Gosha Sans"/>
              </a:rPr>
              <a:t> testleri, temel işlevselliğin çalıştığını doğrulayarak, genel sistem </a:t>
            </a:r>
            <a:r>
              <a:rPr lang="tr-TR" b="0" i="0" u="none" strike="noStrike" dirty="0" err="1">
                <a:effectLst/>
                <a:latin typeface="Gosha Sans"/>
              </a:rPr>
              <a:t>stabilitesini</a:t>
            </a:r>
            <a:r>
              <a:rPr lang="tr-TR" b="0" i="0" u="none" strike="noStrike" dirty="0">
                <a:effectLst/>
                <a:latin typeface="Gosha Sans"/>
              </a:rPr>
              <a:t> ve kullanılabilirliğini sağlar. Bu, kullanıcıların temel işlevselliği kullanabilmelerini garanti altına alır.</a:t>
            </a:r>
          </a:p>
          <a:p>
            <a:pPr algn="l">
              <a:buFont typeface="+mj-lt"/>
              <a:buAutoNum type="arabicPeriod"/>
            </a:pPr>
            <a:r>
              <a:rPr lang="tr-TR" b="1" i="0" u="none" strike="noStrike" dirty="0">
                <a:effectLst/>
                <a:latin typeface="Gosha Sans"/>
              </a:rPr>
              <a:t>Verimli Kaynak Kullanımı:</a:t>
            </a:r>
            <a:endParaRPr lang="tr-TR" b="0" i="0" u="none" strike="noStrike" dirty="0">
              <a:effectLst/>
              <a:latin typeface="Gosha Sans"/>
            </a:endParaRPr>
          </a:p>
          <a:p>
            <a:pPr marL="742950" lvl="1" indent="-285750" algn="l">
              <a:buFont typeface="+mj-lt"/>
              <a:buAutoNum type="arabicPeriod"/>
            </a:pPr>
            <a:r>
              <a:rPr lang="tr-TR" b="0" i="0" u="none" strike="noStrike" dirty="0" err="1">
                <a:effectLst/>
                <a:latin typeface="Gosha Sans"/>
              </a:rPr>
              <a:t>Smoke</a:t>
            </a:r>
            <a:r>
              <a:rPr lang="tr-TR" b="0" i="0" u="none" strike="noStrike" dirty="0">
                <a:effectLst/>
                <a:latin typeface="Gosha Sans"/>
              </a:rPr>
              <a:t> testleri, daha kapsamlı test süitleri çalıştırmadan önce temel işlevselliği kontrol eder. Bu, gereksiz kaynak kullanımını önler ve daha fazla test aşamasına geçmeden önce büyük sorunları tespit eder.</a:t>
            </a:r>
          </a:p>
        </p:txBody>
      </p:sp>
    </p:spTree>
    <p:extLst>
      <p:ext uri="{BB962C8B-B14F-4D97-AF65-F5344CB8AC3E}">
        <p14:creationId xmlns:p14="http://schemas.microsoft.com/office/powerpoint/2010/main" val="743725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Günlük Yapı ve Duman Testi</a:t>
            </a:r>
            <a:endParaRPr lang="en-US" u="sng" dirty="0"/>
          </a:p>
        </p:txBody>
      </p:sp>
      <p:sp>
        <p:nvSpPr>
          <p:cNvPr id="3" name="Content Placeholder 2"/>
          <p:cNvSpPr>
            <a:spLocks noGrp="1"/>
          </p:cNvSpPr>
          <p:nvPr>
            <p:ph idx="1"/>
          </p:nvPr>
        </p:nvSpPr>
        <p:spPr>
          <a:xfrm>
            <a:off x="457200" y="1600200"/>
            <a:ext cx="8229600" cy="4800600"/>
          </a:xfrm>
        </p:spPr>
        <p:txBody>
          <a:bodyPr>
            <a:normAutofit fontScale="62500" lnSpcReduction="20000"/>
          </a:bodyPr>
          <a:lstStyle/>
          <a:p>
            <a:pPr marL="0" indent="0" algn="l">
              <a:buNone/>
            </a:pPr>
            <a:r>
              <a:rPr lang="tr-TR" b="1" i="0" u="none" strike="noStrike" dirty="0">
                <a:effectLst/>
                <a:latin typeface="Gosha Sans"/>
              </a:rPr>
              <a:t>5. Entegrasyon Testlerine Hazırlık:</a:t>
            </a:r>
            <a:endParaRPr lang="tr-TR" b="0" i="0" u="none" strike="noStrike" dirty="0">
              <a:effectLst/>
              <a:latin typeface="Gosha Sans"/>
            </a:endParaRPr>
          </a:p>
          <a:p>
            <a:pPr marL="742950" lvl="1" indent="-285750" algn="l">
              <a:buFont typeface="+mj-lt"/>
              <a:buAutoNum type="arabicPeriod"/>
            </a:pPr>
            <a:r>
              <a:rPr lang="tr-TR" b="0" i="0" u="none" strike="noStrike" dirty="0" err="1">
                <a:effectLst/>
                <a:latin typeface="Gosha Sans"/>
              </a:rPr>
              <a:t>Smoke</a:t>
            </a:r>
            <a:r>
              <a:rPr lang="tr-TR" b="0" i="0" u="none" strike="noStrike" dirty="0">
                <a:effectLst/>
                <a:latin typeface="Gosha Sans"/>
              </a:rPr>
              <a:t> testleri, bir sistemdeki temel işlevselliğin çalıştığını doğrulayarak, daha kapsamlı entegrasyon testlerine geçiş için bir zemin hazırlar. Bu, sistemdeki bileşenlerin bir arada doğru bir şekilde çalıştığından emin olmayı sağlar.</a:t>
            </a:r>
          </a:p>
          <a:p>
            <a:pPr marL="0" indent="0" algn="l">
              <a:buNone/>
            </a:pPr>
            <a:r>
              <a:rPr lang="tr-TR" b="1" i="0" u="none" strike="noStrike" dirty="0">
                <a:effectLst/>
                <a:latin typeface="Gosha Sans"/>
              </a:rPr>
              <a:t>6. Test Sürecini Hızlandırma:</a:t>
            </a:r>
            <a:endParaRPr lang="tr-TR" b="0" i="0" u="none" strike="noStrike" dirty="0">
              <a:effectLst/>
              <a:latin typeface="Gosha Sans"/>
            </a:endParaRPr>
          </a:p>
          <a:p>
            <a:pPr marL="742950" lvl="1" indent="-285750" algn="l">
              <a:buFont typeface="+mj-lt"/>
              <a:buAutoNum type="arabicPeriod"/>
            </a:pPr>
            <a:r>
              <a:rPr lang="tr-TR" b="0" i="0" u="none" strike="noStrike" dirty="0" err="1">
                <a:effectLst/>
                <a:latin typeface="Gosha Sans"/>
              </a:rPr>
              <a:t>Smoke</a:t>
            </a:r>
            <a:r>
              <a:rPr lang="tr-TR" b="0" i="0" u="none" strike="noStrike" dirty="0">
                <a:effectLst/>
                <a:latin typeface="Gosha Sans"/>
              </a:rPr>
              <a:t> testleri, bir sistemdeki genel sağlığı hızlı bir şekilde değerlendirdiğinden, geliştirme sürecini hızlandırır. Bu, yazılımın daha hızlı bir şekilde teslim edilmesine ve müşteriye sunulmasına olanak tanır.</a:t>
            </a:r>
          </a:p>
          <a:p>
            <a:pPr marL="0" indent="0" algn="l">
              <a:buNone/>
            </a:pPr>
            <a:r>
              <a:rPr lang="tr-TR" b="1" i="0" u="none" strike="noStrike" dirty="0">
                <a:effectLst/>
                <a:latin typeface="Gosha Sans"/>
              </a:rPr>
              <a:t>7. Düşük Maliyetli Test:</a:t>
            </a:r>
            <a:endParaRPr lang="tr-TR" b="0" i="0" u="none" strike="noStrike" dirty="0">
              <a:effectLst/>
              <a:latin typeface="Gosha Sans"/>
            </a:endParaRPr>
          </a:p>
          <a:p>
            <a:pPr marL="742950" lvl="1" indent="-285750" algn="l">
              <a:buFont typeface="+mj-lt"/>
              <a:buAutoNum type="arabicPeriod"/>
            </a:pPr>
            <a:r>
              <a:rPr lang="tr-TR" b="0" i="0" u="none" strike="noStrike" dirty="0" err="1">
                <a:effectLst/>
                <a:latin typeface="Gosha Sans"/>
              </a:rPr>
              <a:t>Smoke</a:t>
            </a:r>
            <a:r>
              <a:rPr lang="tr-TR" b="0" i="0" u="none" strike="noStrike" dirty="0">
                <a:effectLst/>
                <a:latin typeface="Gosha Sans"/>
              </a:rPr>
              <a:t> testleri genellikle temel işlevselliği kontrol etmek için tasarlanmış basit testlerdir. Bu nedenle, düşük maliyetli ve hızlı bir şekilde uygulanabilirler.</a:t>
            </a:r>
          </a:p>
          <a:p>
            <a:pPr algn="l"/>
            <a:endParaRPr lang="tr-TR" b="0" i="0" u="none" strike="noStrike" dirty="0">
              <a:effectLst/>
              <a:latin typeface="Bai Jamjuree"/>
            </a:endParaRPr>
          </a:p>
          <a:p>
            <a:pPr algn="l">
              <a:buFont typeface="Wingdings" panose="05000000000000000000" pitchFamily="2" charset="2"/>
              <a:buChar char="ü"/>
            </a:pPr>
            <a:r>
              <a:rPr lang="tr-TR" b="0" i="0" u="none" strike="noStrike" dirty="0" err="1">
                <a:effectLst/>
                <a:latin typeface="Bai Jamjuree"/>
              </a:rPr>
              <a:t>Smoke</a:t>
            </a:r>
            <a:r>
              <a:rPr lang="tr-TR" b="0" i="0" u="none" strike="noStrike" dirty="0">
                <a:effectLst/>
                <a:latin typeface="Bai Jamjuree"/>
              </a:rPr>
              <a:t> testleri, genel sistem sağlığını hızlı bir şekilde değerlendirmek ve temel işlevselliği kontrol etmek için önemli bir araçtır. </a:t>
            </a:r>
          </a:p>
          <a:p>
            <a:pPr algn="l">
              <a:buFont typeface="Wingdings" panose="05000000000000000000" pitchFamily="2" charset="2"/>
              <a:buChar char="ü"/>
            </a:pPr>
            <a:r>
              <a:rPr lang="tr-TR" b="0" i="0" u="none" strike="noStrike" dirty="0">
                <a:effectLst/>
                <a:latin typeface="Bai Jamjuree"/>
              </a:rPr>
              <a:t>Bu avantajlar, yazılım geliştirme sürecinde hız, etkinlik ve güvenilirlik sağlamak için kullanılır.</a:t>
            </a:r>
          </a:p>
          <a:p>
            <a:pPr marL="0" indent="0" algn="l">
              <a:buNone/>
            </a:pPr>
            <a:endParaRPr lang="tr-TR" b="0" i="0" u="none" strike="noStrike" dirty="0">
              <a:effectLst/>
              <a:latin typeface="Gosha Sans"/>
            </a:endParaRPr>
          </a:p>
        </p:txBody>
      </p:sp>
    </p:spTree>
    <p:extLst>
      <p:ext uri="{BB962C8B-B14F-4D97-AF65-F5344CB8AC3E}">
        <p14:creationId xmlns:p14="http://schemas.microsoft.com/office/powerpoint/2010/main" val="3042301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Önemli Noktalar</a:t>
            </a:r>
            <a:endParaRPr lang="en-US" u="sng" dirty="0"/>
          </a:p>
        </p:txBody>
      </p:sp>
      <p:sp>
        <p:nvSpPr>
          <p:cNvPr id="3" name="Content Placeholder 2"/>
          <p:cNvSpPr>
            <a:spLocks noGrp="1"/>
          </p:cNvSpPr>
          <p:nvPr>
            <p:ph idx="1"/>
          </p:nvPr>
        </p:nvSpPr>
        <p:spPr/>
        <p:txBody>
          <a:bodyPr>
            <a:normAutofit fontScale="77500" lnSpcReduction="20000"/>
          </a:bodyPr>
          <a:lstStyle/>
          <a:p>
            <a:pPr algn="just"/>
            <a:r>
              <a:rPr lang="tr" dirty="0"/>
              <a:t>Yapı dizisi ve bütünleştirme yaklaşımı, sınıfların tasarlanması, kodlanması ve test edilmesi sırasını etkiler.</a:t>
            </a:r>
          </a:p>
          <a:p>
            <a:pPr algn="just"/>
            <a:r>
              <a:rPr lang="tr" dirty="0"/>
              <a:t>İyi düşünülmüş bir entegrasyon sırası, test çabasını azaltır ve hata ayıklamayı kolaylaştırır.</a:t>
            </a:r>
          </a:p>
          <a:p>
            <a:pPr algn="just"/>
            <a:r>
              <a:rPr lang="tr" dirty="0"/>
              <a:t>Kademeli entegrasyonun birkaç çeşidi vardır ve proje basit olmadığı sürece, bunlardan herhangi biri aşamalı entegrasyondan daha iyidir.</a:t>
            </a:r>
          </a:p>
          <a:p>
            <a:pPr algn="just"/>
            <a:r>
              <a:rPr lang="tr" dirty="0"/>
              <a:t>Belirli bir proje için en iyi entegrasyon yaklaşımı genellikle yukarıdan aşağıya, aşağıdan yukarıya, risk odaklı ve diğer entegrasyon yaklaşımlarının bir </a:t>
            </a:r>
            <a:endParaRPr lang="en-GB" dirty="0"/>
          </a:p>
          <a:p>
            <a:pPr algn="just"/>
            <a:r>
              <a:rPr lang="tr" dirty="0"/>
              <a:t>Günlük derlemeler entegrasyon sorunlarını azaltabilir, geliştirici moralini iyileştirebilir ve faydalı proje yönetimi bilgileri </a:t>
            </a:r>
            <a:endParaRPr lang="en-US" dirty="0"/>
          </a:p>
        </p:txBody>
      </p:sp>
    </p:spTree>
    <p:extLst>
      <p:ext uri="{BB962C8B-B14F-4D97-AF65-F5344CB8AC3E}">
        <p14:creationId xmlns:p14="http://schemas.microsoft.com/office/powerpoint/2010/main" val="3121843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Okumalar</a:t>
            </a:r>
            <a:endParaRPr lang="en-US" b="1" u="sng" dirty="0"/>
          </a:p>
        </p:txBody>
      </p:sp>
      <p:sp>
        <p:nvSpPr>
          <p:cNvPr id="3" name="Content Placeholder 2"/>
          <p:cNvSpPr>
            <a:spLocks noGrp="1"/>
          </p:cNvSpPr>
          <p:nvPr>
            <p:ph idx="1"/>
          </p:nvPr>
        </p:nvSpPr>
        <p:spPr/>
        <p:txBody>
          <a:bodyPr/>
          <a:lstStyle/>
          <a:p>
            <a:pPr algn="just"/>
            <a:r>
              <a:rPr lang="tr" b="1" dirty="0"/>
              <a:t>[Bölüm 29]</a:t>
            </a:r>
            <a:r>
              <a:rPr lang="tr" dirty="0"/>
              <a:t> Kod Tamamlandı: Steve McConnell'in Yazılım Yapımının Pratik El Kitabı, Microsoft Press; 2. Baskı (7 Temmuz 2004). ISBN-10: 0735619670</a:t>
            </a:r>
          </a:p>
        </p:txBody>
      </p:sp>
    </p:spTree>
    <p:extLst>
      <p:ext uri="{BB962C8B-B14F-4D97-AF65-F5344CB8AC3E}">
        <p14:creationId xmlns:p14="http://schemas.microsoft.com/office/powerpoint/2010/main" val="355214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u="sng" dirty="0"/>
              <a:t>Giriş</a:t>
            </a:r>
            <a:endParaRPr lang="en-US" dirty="0"/>
          </a:p>
        </p:txBody>
      </p:sp>
      <p:sp>
        <p:nvSpPr>
          <p:cNvPr id="3" name="Content Placeholder 2"/>
          <p:cNvSpPr>
            <a:spLocks noGrp="1"/>
          </p:cNvSpPr>
          <p:nvPr>
            <p:ph idx="1"/>
          </p:nvPr>
        </p:nvSpPr>
        <p:spPr/>
        <p:txBody>
          <a:bodyPr>
            <a:normAutofit/>
          </a:bodyPr>
          <a:lstStyle/>
          <a:p>
            <a:pPr algn="just"/>
            <a:r>
              <a:rPr lang="tr-TR" dirty="0"/>
              <a:t>Entegrasyon konusu, yapı dizisi konusuyla iç içedir.</a:t>
            </a:r>
          </a:p>
          <a:p>
            <a:pPr lvl="1" algn="just"/>
            <a:r>
              <a:rPr lang="tr-TR" dirty="0"/>
              <a:t>Sınıfları veya bileşenleri inşa etme sıranız, bunları entegre edebileceğiniz sırayı etkiler.</a:t>
            </a:r>
          </a:p>
          <a:p>
            <a:pPr lvl="1" algn="just"/>
            <a:r>
              <a:rPr lang="tr-TR" dirty="0"/>
              <a:t>Henüz inşa edilmemiş bir şeyi entegre edemezsiniz.</a:t>
            </a:r>
            <a:endParaRPr lang="en-GB" dirty="0"/>
          </a:p>
        </p:txBody>
      </p:sp>
    </p:spTree>
    <p:extLst>
      <p:ext uri="{BB962C8B-B14F-4D97-AF65-F5344CB8AC3E}">
        <p14:creationId xmlns:p14="http://schemas.microsoft.com/office/powerpoint/2010/main" val="388137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u="sng" dirty="0"/>
              <a:t>Entegrasyon Yaklaşımının Önemi</a:t>
            </a:r>
          </a:p>
        </p:txBody>
      </p:sp>
      <p:sp>
        <p:nvSpPr>
          <p:cNvPr id="3" name="Content Placeholder 2"/>
          <p:cNvSpPr>
            <a:spLocks noGrp="1"/>
          </p:cNvSpPr>
          <p:nvPr>
            <p:ph idx="1"/>
          </p:nvPr>
        </p:nvSpPr>
        <p:spPr/>
        <p:txBody>
          <a:bodyPr>
            <a:normAutofit fontScale="85000" lnSpcReduction="10000"/>
          </a:bodyPr>
          <a:lstStyle/>
          <a:p>
            <a:r>
              <a:rPr lang="tr-TR" dirty="0"/>
              <a:t>Eğer yazılım yanlış bir sırayla oluşturulup entegre edilirse:</a:t>
            </a:r>
          </a:p>
          <a:p>
            <a:pPr lvl="1"/>
            <a:r>
              <a:rPr lang="tr-TR" dirty="0"/>
              <a:t>Kodlama daha zor olur,</a:t>
            </a:r>
          </a:p>
          <a:p>
            <a:pPr lvl="1"/>
            <a:r>
              <a:rPr lang="tr-TR" dirty="0"/>
              <a:t>Test etme ve hata ayıklama güçleşir.</a:t>
            </a:r>
          </a:p>
          <a:p>
            <a:r>
              <a:rPr lang="tr-TR" dirty="0"/>
              <a:t>Bir projenin tamamı, tüm bileşenleri çalışmadıkça işlemeyebilir. Bu durumda:</a:t>
            </a:r>
          </a:p>
          <a:p>
            <a:pPr lvl="1"/>
            <a:r>
              <a:rPr lang="tr-TR" dirty="0"/>
              <a:t>Proje hiç bitmeyecek gibi görünebilir,</a:t>
            </a:r>
          </a:p>
          <a:p>
            <a:pPr lvl="1"/>
            <a:r>
              <a:rPr lang="tr-TR" dirty="0"/>
              <a:t>İnşa sırasında hatalar birikir ve çözülmesi zorlaşır,</a:t>
            </a:r>
          </a:p>
          <a:p>
            <a:pPr lvl="1"/>
            <a:r>
              <a:rPr lang="tr-TR" dirty="0"/>
              <a:t>İlerleme görünmez hâle gelebilir,</a:t>
            </a:r>
          </a:p>
          <a:p>
            <a:pPr lvl="1"/>
            <a:r>
              <a:rPr lang="tr-TR" dirty="0"/>
              <a:t>Karmaşıklık bunaltıcı bir seviyeye ulaşabilir.</a:t>
            </a:r>
          </a:p>
          <a:p>
            <a:r>
              <a:rPr lang="tr-TR" dirty="0"/>
              <a:t>Oysa ki, son ürün aslında çalışabilecek durumdadır.</a:t>
            </a:r>
          </a:p>
        </p:txBody>
      </p:sp>
    </p:spTree>
    <p:extLst>
      <p:ext uri="{BB962C8B-B14F-4D97-AF65-F5344CB8AC3E}">
        <p14:creationId xmlns:p14="http://schemas.microsoft.com/office/powerpoint/2010/main" val="1105006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 b="1" u="sng" dirty="0"/>
              <a:t>Entegrasyon Sıklığı — </a:t>
            </a:r>
            <a:br>
              <a:rPr lang="en-US" b="1" u="sng" dirty="0"/>
            </a:br>
            <a:r>
              <a:rPr lang="tr" b="1" u="sng" dirty="0"/>
              <a:t>Aşamalı mı , Artımlı mı?</a:t>
            </a:r>
            <a:endParaRPr lang="en-US" u="sng" dirty="0"/>
          </a:p>
        </p:txBody>
      </p:sp>
      <p:sp>
        <p:nvSpPr>
          <p:cNvPr id="3" name="Content Placeholder 2"/>
          <p:cNvSpPr>
            <a:spLocks noGrp="1"/>
          </p:cNvSpPr>
          <p:nvPr>
            <p:ph idx="1"/>
          </p:nvPr>
        </p:nvSpPr>
        <p:spPr/>
        <p:txBody>
          <a:bodyPr>
            <a:normAutofit/>
          </a:bodyPr>
          <a:lstStyle/>
          <a:p>
            <a:r>
              <a:rPr lang="tr-TR" sz="3600" dirty="0"/>
              <a:t>Programlar, şu iki yaklaşım ile entegre edilebilir:</a:t>
            </a:r>
          </a:p>
          <a:p>
            <a:pPr lvl="1"/>
            <a:r>
              <a:rPr lang="tr-TR" sz="3200" dirty="0"/>
              <a:t>Aşamalı Yaklaşım (</a:t>
            </a:r>
            <a:r>
              <a:rPr lang="tr-TR" sz="3200" dirty="0" err="1"/>
              <a:t>Phased</a:t>
            </a:r>
            <a:r>
              <a:rPr lang="tr-TR" sz="3200" dirty="0"/>
              <a:t> Integration)</a:t>
            </a:r>
          </a:p>
          <a:p>
            <a:pPr lvl="1"/>
            <a:r>
              <a:rPr lang="tr-TR" sz="3200" dirty="0"/>
              <a:t>Artımlı Yaklaşım (</a:t>
            </a:r>
            <a:r>
              <a:rPr lang="tr-TR" sz="3200" dirty="0" err="1"/>
              <a:t>Incremental</a:t>
            </a:r>
            <a:r>
              <a:rPr lang="tr-TR" sz="3200" dirty="0"/>
              <a:t> Integration)</a:t>
            </a:r>
            <a:endParaRPr lang="en-US" dirty="0"/>
          </a:p>
        </p:txBody>
      </p:sp>
    </p:spTree>
    <p:extLst>
      <p:ext uri="{BB962C8B-B14F-4D97-AF65-F5344CB8AC3E}">
        <p14:creationId xmlns:p14="http://schemas.microsoft.com/office/powerpoint/2010/main" val="353194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Aşamalı Entegrasyon</a:t>
            </a:r>
            <a:endParaRPr lang="en-US" u="sng" dirty="0"/>
          </a:p>
        </p:txBody>
      </p:sp>
      <p:sp>
        <p:nvSpPr>
          <p:cNvPr id="3" name="Content Placeholder 2"/>
          <p:cNvSpPr>
            <a:spLocks noGrp="1"/>
          </p:cNvSpPr>
          <p:nvPr>
            <p:ph idx="1"/>
          </p:nvPr>
        </p:nvSpPr>
        <p:spPr/>
        <p:txBody>
          <a:bodyPr/>
          <a:lstStyle/>
          <a:p>
            <a:r>
              <a:rPr lang="tr-TR" dirty="0"/>
              <a:t>Bu yaklaşım, şu iyi tanımlanmış adımları izler:</a:t>
            </a:r>
          </a:p>
          <a:p>
            <a:pPr lvl="1"/>
            <a:r>
              <a:rPr lang="tr-TR" dirty="0"/>
              <a:t>Her sınıfı tasarla, kodla, test et ve hata ayıkla.</a:t>
            </a:r>
          </a:p>
          <a:p>
            <a:pPr lvl="1"/>
            <a:r>
              <a:rPr lang="tr-TR" dirty="0"/>
              <a:t>Sınıfları tek bir büyük sistemde birleştir.</a:t>
            </a:r>
          </a:p>
          <a:p>
            <a:pPr lvl="1"/>
            <a:r>
              <a:rPr lang="tr-TR" dirty="0"/>
              <a:t>Tüm sistemi test et ve hata ayıkla.</a:t>
            </a:r>
            <a:endParaRPr lang="en-US" dirty="0"/>
          </a:p>
        </p:txBody>
      </p:sp>
    </p:spTree>
    <p:extLst>
      <p:ext uri="{BB962C8B-B14F-4D97-AF65-F5344CB8AC3E}">
        <p14:creationId xmlns:p14="http://schemas.microsoft.com/office/powerpoint/2010/main" val="318609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Aşamalı Entegrasyon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tr-TR" dirty="0"/>
              <a:t>Aşamalı entegrasyonla ilgili bir sorun, bir sistemdeki sınıflar ilk kez bir araya getirildiğinde kaçınılmaz olarak yeni sorunların ortaya çıkması ve sorunların nedenlerinin herhangi bir yerde olabilmesidir.</a:t>
            </a:r>
          </a:p>
          <a:p>
            <a:pPr algn="just"/>
            <a:r>
              <a:rPr lang="tr-TR" dirty="0"/>
              <a:t>Daha önce hiç birlikte çalışmamış çok sayıda sınıfınız olduğundan, suçlu, zayıf bir şekilde test edilmiş bir sınıf, iki sınıf arasındaki </a:t>
            </a:r>
            <a:r>
              <a:rPr lang="tr-TR" dirty="0" err="1"/>
              <a:t>arayüzde</a:t>
            </a:r>
            <a:r>
              <a:rPr lang="tr-TR" dirty="0"/>
              <a:t> bir hata veya iki sınıf arasındaki bir etkileşimden kaynaklanan bir hata olabilir.</a:t>
            </a:r>
          </a:p>
          <a:p>
            <a:pPr algn="just"/>
            <a:r>
              <a:rPr lang="tr-TR" dirty="0"/>
              <a:t>Bu senaryoda tüm sınıflar şüphelidir.</a:t>
            </a:r>
            <a:endParaRPr lang="en-US" dirty="0"/>
          </a:p>
        </p:txBody>
      </p:sp>
    </p:spTree>
    <p:extLst>
      <p:ext uri="{BB962C8B-B14F-4D97-AF65-F5344CB8AC3E}">
        <p14:creationId xmlns:p14="http://schemas.microsoft.com/office/powerpoint/2010/main" val="34801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 b="1" u="sng" dirty="0"/>
              <a:t>Aşamalı Entegrasyon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tr-TR" dirty="0"/>
              <a:t>Belirli sorunların herhangi birinin konumu hakkındaki belirsizlik, tüm sorunların aniden aynı anda ortaya çıkması gerçeğiyle daha da karmaşık hale gelir.</a:t>
            </a:r>
          </a:p>
          <a:p>
            <a:pPr algn="just"/>
            <a:r>
              <a:rPr lang="tr-TR" dirty="0"/>
              <a:t>Aşamalı entegrasyon, tüm sınıflar geliştirici tarafından test edildikten sonra, projenin sonlarına doğru başlayamaz.</a:t>
            </a:r>
          </a:p>
          <a:p>
            <a:pPr algn="just"/>
            <a:r>
              <a:rPr lang="tr-TR" dirty="0"/>
              <a:t>Sınıflar sonunda birleştirildiğinde ve hatalar aynı anda ortaya çıktığında, programcılar hemen paniğe kapılır.</a:t>
            </a:r>
            <a:endParaRPr lang="en-US" dirty="0"/>
          </a:p>
        </p:txBody>
      </p:sp>
    </p:spTree>
    <p:extLst>
      <p:ext uri="{BB962C8B-B14F-4D97-AF65-F5344CB8AC3E}">
        <p14:creationId xmlns:p14="http://schemas.microsoft.com/office/powerpoint/2010/main" val="512592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1972</Words>
  <Application>Microsoft Office PowerPoint</Application>
  <PresentationFormat>Ekran Gösterisi (4:3)</PresentationFormat>
  <Paragraphs>176</Paragraphs>
  <Slides>35</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35</vt:i4>
      </vt:variant>
    </vt:vector>
  </HeadingPairs>
  <TitlesOfParts>
    <vt:vector size="41" baseType="lpstr">
      <vt:lpstr>Arial</vt:lpstr>
      <vt:lpstr>Bai Jamjuree</vt:lpstr>
      <vt:lpstr>Calibri</vt:lpstr>
      <vt:lpstr>Gosha Sans</vt:lpstr>
      <vt:lpstr>Wingdings</vt:lpstr>
      <vt:lpstr>Office Theme</vt:lpstr>
      <vt:lpstr>Entegrasyon</vt:lpstr>
      <vt:lpstr>İçindekiler</vt:lpstr>
      <vt:lpstr>Giriş</vt:lpstr>
      <vt:lpstr>Giriş</vt:lpstr>
      <vt:lpstr>Entegrasyon Yaklaşımının Önemi</vt:lpstr>
      <vt:lpstr>Entegrasyon Sıklığı —  Aşamalı mı , Artımlı mı?</vt:lpstr>
      <vt:lpstr>Aşamalı Entegrasyon</vt:lpstr>
      <vt:lpstr>Aşamalı Entegrasyon</vt:lpstr>
      <vt:lpstr>Aşamalı Entegrasyon</vt:lpstr>
      <vt:lpstr>Aşamalı Entegrasyon</vt:lpstr>
      <vt:lpstr>Artımlı Entegrasyon</vt:lpstr>
      <vt:lpstr>Artımlı Entegrasyon</vt:lpstr>
      <vt:lpstr>Artımlı Entegrasyon</vt:lpstr>
      <vt:lpstr>Artımlı Entegrasyon Stratejileri</vt:lpstr>
      <vt:lpstr>Artımlı Entegrasyon Stratejileri</vt:lpstr>
      <vt:lpstr>Artımlı Entegrasyon Stratejileri</vt:lpstr>
      <vt:lpstr>Yukarıdan Aşağıya Entegrasyon  (Top-Down Integration)</vt:lpstr>
      <vt:lpstr>Yukarıdan Aşağıya Entegrasyon</vt:lpstr>
      <vt:lpstr>Yukarıdan Aşağıya Entegrasyon</vt:lpstr>
      <vt:lpstr>Yukarıdan Aşağıya Entegrasyon</vt:lpstr>
      <vt:lpstr>Alt-Yukarı Entegrasyon</vt:lpstr>
      <vt:lpstr>Alt-Yukarı Entegrasyon</vt:lpstr>
      <vt:lpstr>Alt-Yukarı Entegrasyon</vt:lpstr>
      <vt:lpstr>Özellik Odaklı Entegrasyon</vt:lpstr>
      <vt:lpstr>Özellik Odaklı Entegrasyon</vt:lpstr>
      <vt:lpstr>Özellik Odaklı Entegrasyon</vt:lpstr>
      <vt:lpstr>Özellik Odaklı Entegrasyon</vt:lpstr>
      <vt:lpstr>Günlük Yapı ve Duman Testi</vt:lpstr>
      <vt:lpstr>Günlük Yapı ve Duman Testi</vt:lpstr>
      <vt:lpstr>Günlük Yapı ve Duman Testi</vt:lpstr>
      <vt:lpstr>Günlük Yapı ve Duman Testi</vt:lpstr>
      <vt:lpstr>Günlük Yapı ve Duman Testi</vt:lpstr>
      <vt:lpstr>Günlük Yapı ve Duman Testi</vt:lpstr>
      <vt:lpstr>Önemli Noktalar</vt:lpstr>
      <vt:lpstr>Okumalar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dc:creator>
  <cp:lastModifiedBy>Mehmet TANKÜL</cp:lastModifiedBy>
  <cp:revision>107</cp:revision>
  <dcterms:created xsi:type="dcterms:W3CDTF">2006-08-16T00:00:00Z</dcterms:created>
  <dcterms:modified xsi:type="dcterms:W3CDTF">2024-12-16T13:33:21Z</dcterms:modified>
</cp:coreProperties>
</file>