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90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8" r:id="rId32"/>
    <p:sldId id="289" r:id="rId33"/>
    <p:sldId id="257" r:id="rId34"/>
  </p:sldIdLst>
  <p:sldSz cx="9144000" cy="6858000" type="screen4x3"/>
  <p:notesSz cx="6858000" cy="9144000"/>
  <p:defaultTextStyle>
    <a:defPPr>
      <a:defRPr lang="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64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2C140-9BA3-499B-8237-1F635F891907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EC9233-79B0-49FD-AF4A-07C6300971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96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windevelopment.techtarget.com/definition/GUI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oftware_application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grafiksel kullanıcı arayüzü </a:t>
            </a:r>
            <a:r>
              <a:rPr lang="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(GUI)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C9233-79B0-49FD-AF4A-07C6300971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11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" dirty="0"/>
              <a:t>Güç farkı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C9233-79B0-49FD-AF4A-07C6300971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55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" dirty="0" err="1"/>
              <a:t>Winmerge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C9233-79B0-49FD-AF4A-07C6300971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81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" dirty="0"/>
              <a:t>Fonksiyon çağrılarının mekan veya zaman karmaşıklığı, sıklığı ve süresi.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C9233-79B0-49FD-AF4A-07C63009718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11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Bir test </a:t>
            </a:r>
            <a:r>
              <a:rPr lang="t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otomasyon çerçevesi </a:t>
            </a:r>
            <a:r>
              <a:rPr lang="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esasen test vakaları oluşturmaya ve tasarlamaya yönelik bir dizi kılavuzdur.</a:t>
            </a:r>
          </a:p>
          <a:p>
            <a:r>
              <a:rPr lang="t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oluşturma, yeni veya revize edilmiş </a:t>
            </a:r>
            <a:r>
              <a:rPr lang="t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oftware application"/>
              </a:rPr>
              <a:t>yazılım uygulamalarının </a:t>
            </a: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t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kapsamı , test </a:t>
            </a:r>
            <a:r>
              <a:rPr lang="t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edilen özelliğin ne kadarının </a:t>
            </a:r>
            <a:r>
              <a:rPr lang="t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testler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EC9233-79B0-49FD-AF4A-07C63009718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355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tr" sz="8000" b="1" u="sng" dirty="0"/>
              <a:t>Programlama Araçları</a:t>
            </a:r>
            <a:endParaRPr lang="en-US" sz="8000" b="1" u="sng" dirty="0"/>
          </a:p>
        </p:txBody>
      </p:sp>
    </p:spTree>
    <p:extLst>
      <p:ext uri="{BB962C8B-B14F-4D97-AF65-F5344CB8AC3E}">
        <p14:creationId xmlns:p14="http://schemas.microsoft.com/office/powerpoint/2010/main" val="354405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" b="1" u="sng" dirty="0"/>
              <a:t>Kaynak Kod Araçları </a:t>
            </a:r>
            <a:br>
              <a:rPr lang="en-US" b="1" u="sng" dirty="0"/>
            </a:br>
            <a:r>
              <a:rPr lang="tr" b="1" u="sng" dirty="0"/>
              <a:t>(Düzenleme)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tr" b="1" dirty="0"/>
              <a:t>Diff (Karşılaştırma) Araçları</a:t>
            </a:r>
          </a:p>
          <a:p>
            <a:pPr lvl="1" algn="just"/>
            <a:r>
              <a:rPr lang="tr" dirty="0"/>
              <a:t>Programcıların sık sık iki dosyayı karşılaştırması gerekir.</a:t>
            </a:r>
            <a:endParaRPr lang="en-GB" dirty="0"/>
          </a:p>
          <a:p>
            <a:pPr lvl="1" algn="just"/>
            <a:r>
              <a:rPr lang="tr" dirty="0"/>
              <a:t>Bir hatayı düzeltmek için birden fazla girişimde bulunursanız ve başarısız girişimleri kaldırmanız gerekirse, bir dosya karşılaştırıcısı orijinal ve değiştirilmiş dosyaları karşılaştırır ve değiştirdiğiniz satırları listeler.</a:t>
            </a:r>
            <a:endParaRPr lang="en-GB" dirty="0"/>
          </a:p>
          <a:p>
            <a:pPr lvl="1" algn="just"/>
            <a:r>
              <a:rPr lang="tr" dirty="0"/>
              <a:t>Eğer başkalarıyla birlikte bir program üzerinde çalışıyorsanız ve kod üzerinde en son çalıştığınız zamandan bu yana yapılan değişiklikleri görmek istiyorsanız , Diff gibi bir karşılaştırma aracı, mevcut sürümü, üzerinde çalıştığınız kodun son sürümüyle karşılaştıracak ve farklılıkları gösterecektir.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81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" b="1" u="sng" dirty="0"/>
              <a:t>Kaynak Kod Araçları </a:t>
            </a:r>
            <a:br>
              <a:rPr lang="en-US" b="1" u="sng" dirty="0"/>
            </a:br>
            <a:r>
              <a:rPr lang="tr" b="1" u="sng" dirty="0"/>
              <a:t>(Düzenleme)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tr" b="1" dirty="0"/>
              <a:t>Birleştirme Araçları</a:t>
            </a:r>
          </a:p>
          <a:p>
            <a:pPr lvl="1" algn="just"/>
            <a:r>
              <a:rPr lang="tr-TR" dirty="0"/>
              <a:t>Bir revizyon kontrol stili, kaynak dosyalarını kilitler, böylece bir seferde yalnızca bir kişi bir dosyayı değiştirebilir.</a:t>
            </a:r>
          </a:p>
          <a:p>
            <a:pPr lvl="1" algn="just"/>
            <a:r>
              <a:rPr lang="tr-TR" dirty="0"/>
              <a:t>Başka bir stil, birden fazla kişinin dosyalar üzerinde aynı anda çalışmasına izin verir ve değişiklikleri </a:t>
            </a:r>
            <a:r>
              <a:rPr lang="tr-TR" dirty="0" err="1"/>
              <a:t>check</a:t>
            </a:r>
            <a:r>
              <a:rPr lang="tr-TR" dirty="0"/>
              <a:t>-in sırasında birleştirir.</a:t>
            </a:r>
          </a:p>
          <a:p>
            <a:pPr lvl="1" algn="just"/>
            <a:r>
              <a:rPr lang="tr-TR" dirty="0"/>
              <a:t>Bu çalışma </a:t>
            </a:r>
            <a:r>
              <a:rPr lang="tr-TR" dirty="0" err="1"/>
              <a:t>modunda</a:t>
            </a:r>
            <a:r>
              <a:rPr lang="tr-TR" dirty="0"/>
              <a:t>, değişiklikleri birleştiren araçlar kritik öneme sahiptir.</a:t>
            </a:r>
          </a:p>
          <a:p>
            <a:pPr lvl="1" algn="just"/>
            <a:r>
              <a:rPr lang="tr-TR" dirty="0"/>
              <a:t>Bu araçlar genellikle basit birleştirmeleri otomatik olarak gerçekleştirir ve kullanıcıya diğer birleştirmelerle çakışan veya daha karmaşık birleştirmeler için sorgu gönderir.</a:t>
            </a:r>
          </a:p>
        </p:txBody>
      </p:sp>
    </p:spTree>
    <p:extLst>
      <p:ext uri="{BB962C8B-B14F-4D97-AF65-F5344CB8AC3E}">
        <p14:creationId xmlns:p14="http://schemas.microsoft.com/office/powerpoint/2010/main" val="2594126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" b="1" u="sng" dirty="0"/>
              <a:t>Kaynak Kod Araçları </a:t>
            </a:r>
            <a:br>
              <a:rPr lang="en-US" b="1" u="sng" dirty="0"/>
            </a:br>
            <a:r>
              <a:rPr lang="tr" b="1" u="sng" dirty="0"/>
              <a:t>(Düzenleme)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tr" b="1" dirty="0"/>
              <a:t>Kaynak Kodlu Güzelleştiriciler</a:t>
            </a:r>
            <a:endParaRPr lang="tr-TR" dirty="0"/>
          </a:p>
          <a:p>
            <a:pPr lvl="1" algn="just"/>
            <a:r>
              <a:rPr lang="tr-TR" dirty="0"/>
              <a:t>Kaynak kodu güzelleştiricileri kaynak kodunuzu tutarlı görünecek şekilde düzenler. </a:t>
            </a:r>
          </a:p>
          <a:p>
            <a:pPr lvl="1" algn="just"/>
            <a:r>
              <a:rPr lang="tr-TR" dirty="0"/>
              <a:t>Sınıf ve rutin adlarını vurgular, girinti stilinizi standartlaştırır, yorumları tutarlı bir şekilde biçimlendirir ve diğer benzer işlevleri yerine getirirler.</a:t>
            </a:r>
          </a:p>
          <a:p>
            <a:pPr lvl="1" algn="just"/>
            <a:r>
              <a:rPr lang="tr-TR" dirty="0"/>
              <a:t>En az iki sınıf kaynak kodu güzelleştiricisi vardır. Bir sınıf kaynak kodunu girdi olarak alır ve orijinal kaynak kodunu değiştirmeden çok daha iyi görünen çıktılar üretir. </a:t>
            </a:r>
          </a:p>
          <a:p>
            <a:pPr lvl="1" algn="just"/>
            <a:r>
              <a:rPr lang="tr-TR" dirty="0"/>
              <a:t>Başka bir tür araç ise kaynak kodun kendisini değiştirerek girinti, parametre listesi biçimlendirmesi vb. standartlaştırır.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988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" b="1" u="sng" dirty="0"/>
              <a:t>Kaynak Kod Araçları </a:t>
            </a:r>
            <a:br>
              <a:rPr lang="en-US" b="1" u="sng" dirty="0"/>
            </a:br>
            <a:r>
              <a:rPr lang="tr" b="1" u="sng" dirty="0"/>
              <a:t>(Düzenleme)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tr" b="1" dirty="0"/>
              <a:t>Şablonlar</a:t>
            </a:r>
          </a:p>
          <a:p>
            <a:pPr lvl="1" algn="just"/>
            <a:r>
              <a:rPr lang="tr-TR" dirty="0"/>
              <a:t>Şablonlar, sık yaptığınız ve tutarlı bir şekilde yapmak istediğiniz klavye görevlerini düzene sokma fikrinden yararlanmanıza yardımcı olur.</a:t>
            </a:r>
          </a:p>
          <a:p>
            <a:pPr lvl="1" algn="just"/>
            <a:r>
              <a:rPr lang="tr-TR" dirty="0"/>
              <a:t>Rutinlerinizin başında standart bir yorum önsözü istediğinizi varsayalım. </a:t>
            </a:r>
          </a:p>
          <a:p>
            <a:pPr lvl="1" algn="just"/>
            <a:r>
              <a:rPr lang="tr-TR" dirty="0"/>
              <a:t>Standart önsözde olmasını istediğiniz tüm öğeler için doğru sözdizimine sahip bir iskelet önsöz oluşturabilirsiniz. </a:t>
            </a:r>
          </a:p>
          <a:p>
            <a:pPr lvl="1" algn="just"/>
            <a:r>
              <a:rPr lang="tr-TR" dirty="0"/>
              <a:t>Bu iskelet, bir dosyada saklayacağınız bir “şablon” olacaktır.</a:t>
            </a:r>
          </a:p>
          <a:p>
            <a:pPr lvl="1" algn="just"/>
            <a:r>
              <a:rPr lang="tr-TR" dirty="0"/>
              <a:t>Yeni bir rutin oluşturduğunuzda, şablonu kaynak dosyanıza kolayca ekleyebilirsiniz.</a:t>
            </a:r>
          </a:p>
          <a:p>
            <a:pPr lvl="1" algn="just"/>
            <a:r>
              <a:rPr lang="tr-TR" dirty="0"/>
              <a:t>Bir grup projesi üzerinde çalışıyorsanız, şablonlar tutarlı kodlama ve dokümantasyon stillerini teşvik etmenin kolay bir yoludur.</a:t>
            </a:r>
          </a:p>
        </p:txBody>
      </p:sp>
    </p:spTree>
    <p:extLst>
      <p:ext uri="{BB962C8B-B14F-4D97-AF65-F5344CB8AC3E}">
        <p14:creationId xmlns:p14="http://schemas.microsoft.com/office/powerpoint/2010/main" val="1114696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" b="1" u="sng" dirty="0"/>
              <a:t>Kaynak Kod Araçları </a:t>
            </a:r>
            <a:br>
              <a:rPr lang="en-US" b="1" u="sng" dirty="0"/>
            </a:br>
            <a:r>
              <a:rPr lang="tr" b="1" u="sng" dirty="0"/>
              <a:t>(Düzenleme)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tr" b="1" dirty="0"/>
              <a:t>Çapraz Referans Araçları</a:t>
            </a:r>
          </a:p>
          <a:p>
            <a:pPr lvl="1" algn="just"/>
            <a:r>
              <a:rPr lang="tr" dirty="0"/>
              <a:t>Çapraz referans aracı, değişkenleri ve rutinleri ve bunların genellikle Web sayfalarında kullanıldığı tüm yerleri listeler.</a:t>
            </a:r>
          </a:p>
          <a:p>
            <a:pPr algn="just"/>
            <a:r>
              <a:rPr lang="tr" b="1" dirty="0"/>
              <a:t>Sınıf Hiyerarşisi Oluşturucuları</a:t>
            </a:r>
          </a:p>
          <a:p>
            <a:pPr lvl="1" algn="just"/>
            <a:r>
              <a:rPr lang="tr" dirty="0"/>
              <a:t>Sınıf hiyerarşisi üreteci, miras ağaçları hakkında bilgi üretir.</a:t>
            </a:r>
            <a:endParaRPr lang="en-GB" dirty="0"/>
          </a:p>
          <a:p>
            <a:pPr lvl="1" algn="just"/>
            <a:r>
              <a:rPr lang="tr" dirty="0"/>
              <a:t>Bu bazen hata ayıklamada yararlıdır ancak daha çok bir programın yapısını analiz etmek veya bir programı paketlere veya alt sistemlere modülerleştirmek için kullanılır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700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" b="1" u="sng" dirty="0"/>
              <a:t>Kaynak Kod Araçları </a:t>
            </a:r>
            <a:br>
              <a:rPr lang="en-US" b="1" u="sng" dirty="0"/>
            </a:br>
            <a:r>
              <a:rPr lang="tr" b="1" u="sng" dirty="0"/>
              <a:t>(Kod Kalitesinin Analizi)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" dirty="0"/>
              <a:t>Bu kategorideki araçlar, kalitesini değerlendirmek için statik kaynak kodunu inceler .</a:t>
            </a:r>
          </a:p>
          <a:p>
            <a:pPr algn="just"/>
            <a:r>
              <a:rPr lang="tr" b="1" dirty="0"/>
              <a:t>Seçici Sözdizimi ve Anlam Denetleyicileri</a:t>
            </a:r>
          </a:p>
          <a:p>
            <a:pPr lvl="1" algn="just"/>
            <a:r>
              <a:rPr lang="tr-TR" dirty="0"/>
              <a:t>Sözdizimi ve anlambilim denetleyicileri, kodu derleyicinin normalde yaptığından daha kapsamlı bir şekilde denetleyerek derleyicinizi tamamlar. </a:t>
            </a:r>
          </a:p>
          <a:p>
            <a:pPr lvl="1" algn="just"/>
            <a:r>
              <a:rPr lang="tr-TR" dirty="0"/>
              <a:t>Derleyiciniz yalnızca temel sözdizimi hatalarını kontrol edebilir. </a:t>
            </a:r>
          </a:p>
        </p:txBody>
      </p:sp>
    </p:spTree>
    <p:extLst>
      <p:ext uri="{BB962C8B-B14F-4D97-AF65-F5344CB8AC3E}">
        <p14:creationId xmlns:p14="http://schemas.microsoft.com/office/powerpoint/2010/main" val="1335708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" b="1" u="sng" dirty="0"/>
              <a:t>Kaynak Kod Araçları </a:t>
            </a:r>
            <a:br>
              <a:rPr lang="en-US" b="1" u="sng" dirty="0"/>
            </a:br>
            <a:r>
              <a:rPr lang="tr" b="1" u="sng" dirty="0"/>
              <a:t>(Kod Kalitesinin Analizi)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lvl="1" indent="-457200" algn="just"/>
            <a:r>
              <a:rPr lang="tr-TR" dirty="0"/>
              <a:t>Seçici bir sözdizimi denetleyicisi, daha ince hataları, derleyicinin bakış açısından yanlış olmayan ancak muhtemelen yazmayı amaçlamadığınız şeyleri kontrol etmek için dilin nüanslarını kullanabilir. </a:t>
            </a:r>
            <a:r>
              <a:rPr lang="tr" dirty="0"/>
              <a:t>Örneğin , C++'da şu ifade:</a:t>
            </a:r>
          </a:p>
          <a:p>
            <a:pPr marL="914400" lvl="2" indent="0" algn="just">
              <a:buNone/>
            </a:pPr>
            <a:r>
              <a:rPr lang="en-US" dirty="0"/>
              <a:t>while ( </a:t>
            </a:r>
            <a:r>
              <a:rPr lang="en-US" dirty="0" err="1"/>
              <a:t>i</a:t>
            </a:r>
            <a:r>
              <a:rPr lang="en-US" dirty="0"/>
              <a:t> = 0 ) ...</a:t>
            </a:r>
          </a:p>
          <a:p>
            <a:pPr marL="457200" lvl="1" indent="0" algn="just">
              <a:buNone/>
            </a:pPr>
            <a:r>
              <a:rPr lang="tr" dirty="0"/>
              <a:t>tamamen yasal bir ifadedir, ancak genellikle şu anlama gelir:</a:t>
            </a:r>
          </a:p>
          <a:p>
            <a:pPr marL="914400" lvl="2" indent="0" algn="just">
              <a:buNone/>
            </a:pPr>
            <a:r>
              <a:rPr lang="en-US" dirty="0"/>
              <a:t>while ( </a:t>
            </a:r>
            <a:r>
              <a:rPr lang="en-US" dirty="0" err="1"/>
              <a:t>i</a:t>
            </a:r>
            <a:r>
              <a:rPr lang="en-US" dirty="0"/>
              <a:t> = = 0 ) ...</a:t>
            </a:r>
          </a:p>
          <a:p>
            <a:pPr marL="342900" lvl="2" indent="-342900" algn="just"/>
            <a:r>
              <a:rPr lang="tr" dirty="0"/>
              <a:t>İlk satır sözdizimi açısından doğrudur, ancak </a:t>
            </a:r>
            <a:r>
              <a:rPr lang="tr" i="1" dirty="0"/>
              <a:t>= </a:t>
            </a:r>
            <a:r>
              <a:rPr lang="tr" dirty="0"/>
              <a:t>ve </a:t>
            </a:r>
            <a:r>
              <a:rPr lang="tr" i="1" dirty="0"/>
              <a:t>== işaretlerinin yer değiştirilmesi </a:t>
            </a:r>
            <a:r>
              <a:rPr lang="tr" dirty="0"/>
              <a:t>yaygın bir hatadır ve satır muhtemelen yanlıştır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575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" b="1" u="sng" dirty="0"/>
              <a:t>Kaynak Kod Araçları </a:t>
            </a:r>
            <a:br>
              <a:rPr lang="en-US" b="1" u="sng" dirty="0"/>
            </a:br>
            <a:r>
              <a:rPr lang="tr" b="1" u="sng" dirty="0"/>
              <a:t>(Kod Kalitesinin Analizi)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tr" b="1" dirty="0"/>
              <a:t>Metrik Raporlayıcıları</a:t>
            </a:r>
          </a:p>
          <a:p>
            <a:pPr lvl="1" algn="just"/>
            <a:r>
              <a:rPr lang="tr-TR" dirty="0"/>
              <a:t>Bazı araçlar kodunuzu analiz eder ve kalitesi hakkında rapor verir. </a:t>
            </a:r>
          </a:p>
          <a:p>
            <a:pPr lvl="1" algn="just"/>
            <a:r>
              <a:rPr lang="tr-TR" dirty="0"/>
              <a:t>Örneğin, her rutinin karmaşıklığı hakkında rapor veren araçlar edinebilirsiniz, böylece ekstra inceleme, test veya yeniden tasarım için en karmaşık rutinleri hedefleyebilirsiniz. </a:t>
            </a:r>
          </a:p>
          <a:p>
            <a:pPr lvl="1" algn="just"/>
            <a:r>
              <a:rPr lang="tr-TR" dirty="0"/>
              <a:t>Bazı araçlar tüm programlardaki ya da tek tek rutinlerdeki kod satırlarını, veri bildirimlerini, yorumları ve boş satırları sayar.</a:t>
            </a:r>
            <a:endParaRPr lang="tr" dirty="0"/>
          </a:p>
        </p:txBody>
      </p:sp>
    </p:spTree>
    <p:extLst>
      <p:ext uri="{BB962C8B-B14F-4D97-AF65-F5344CB8AC3E}">
        <p14:creationId xmlns:p14="http://schemas.microsoft.com/office/powerpoint/2010/main" val="90390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" b="1" u="sng" dirty="0"/>
              <a:t>Kaynak Kod Araçları </a:t>
            </a:r>
            <a:br>
              <a:rPr lang="en-US" b="1" u="sng" dirty="0"/>
            </a:br>
            <a:r>
              <a:rPr lang="tr" b="1" u="sng" dirty="0"/>
              <a:t>(Kod Kalitesinin Analizi)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tr" dirty="0"/>
              <a:t>Hataları takip eder ve bunları yapan programcılarla, bunları düzelten değişikliklerle ve düzeltmeleri yapan programcılarla ilişkilendirirler.</a:t>
            </a:r>
          </a:p>
          <a:p>
            <a:pPr lvl="1" algn="just"/>
            <a:r>
              <a:rPr lang="tr" dirty="0"/>
              <a:t>Yazılımda yapılan değişiklikleri sayarlar ve en sık değiştirilen rutinleri not ederler.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340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" b="1" u="sng" dirty="0"/>
              <a:t>Kaynak Kod Araçları </a:t>
            </a:r>
            <a:br>
              <a:rPr lang="en-US" b="1" u="sng" dirty="0"/>
            </a:br>
            <a:r>
              <a:rPr lang="tr" b="1" u="sng" dirty="0"/>
              <a:t>(Kaynak Kodunu Yeniden Düzenleme)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tr" dirty="0"/>
              <a:t>Kaynak kodun bir formattan diğerine dönüştürülmesinde birkaç araç yardımcı olur.</a:t>
            </a:r>
          </a:p>
          <a:p>
            <a:pPr algn="just"/>
            <a:r>
              <a:rPr lang="tr" b="1" dirty="0" err="1"/>
              <a:t>Yeniden düzenleyiciler</a:t>
            </a:r>
            <a:endParaRPr lang="en-US" b="1" dirty="0"/>
          </a:p>
          <a:p>
            <a:pPr lvl="1" algn="just"/>
            <a:r>
              <a:rPr lang="tr" dirty="0"/>
              <a:t>Bir yeniden düzenleme programı genel kod yeniden düzenlemelerini destekler.</a:t>
            </a:r>
          </a:p>
          <a:p>
            <a:pPr lvl="1" algn="just"/>
            <a:r>
              <a:rPr lang="tr-TR" dirty="0"/>
              <a:t>Yeniden düzenleme tarayıcıları, bir sınıfın adını tüm kod tabanında kolayca değiştirmenize olanak tanır. </a:t>
            </a:r>
          </a:p>
          <a:p>
            <a:pPr lvl="1" algn="just"/>
            <a:r>
              <a:rPr lang="tr-TR" dirty="0"/>
              <a:t>Yeni bir rutine dönüştürmek istediğiniz kodu vurgulayarak, yeni rutinin adını girerek ve parametreleri bir parametre listesinde sıralayarak bir rutini çıkarmanıza olanak tanırlar. </a:t>
            </a:r>
          </a:p>
          <a:p>
            <a:pPr lvl="1" algn="just"/>
            <a:r>
              <a:rPr lang="tr-TR" dirty="0"/>
              <a:t>Yeniden düzenleme araçları kod değişikliklerini daha hızlı ve daha az hataya açık hale getirir.</a:t>
            </a:r>
            <a:endParaRPr lang="tr" dirty="0"/>
          </a:p>
        </p:txBody>
      </p:sp>
    </p:spTree>
    <p:extLst>
      <p:ext uri="{BB962C8B-B14F-4D97-AF65-F5344CB8AC3E}">
        <p14:creationId xmlns:p14="http://schemas.microsoft.com/office/powerpoint/2010/main" val="1011453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" b="1" u="sng" dirty="0"/>
              <a:t>İçindekiler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Giriş</a:t>
            </a:r>
          </a:p>
          <a:p>
            <a:r>
              <a:rPr lang="tr" dirty="0"/>
              <a:t>Tasarım Araçları</a:t>
            </a:r>
            <a:endParaRPr lang="en-US" dirty="0"/>
          </a:p>
          <a:p>
            <a:r>
              <a:rPr lang="tr" dirty="0"/>
              <a:t>Kaynak Kod Araçları</a:t>
            </a:r>
          </a:p>
          <a:p>
            <a:r>
              <a:rPr lang="tr" dirty="0"/>
              <a:t>Yürütülebilir Kod Araçları</a:t>
            </a:r>
          </a:p>
          <a:p>
            <a:r>
              <a:rPr lang="tr" dirty="0"/>
              <a:t>Araç Odaklı Ortamlar</a:t>
            </a:r>
          </a:p>
          <a:p>
            <a:r>
              <a:rPr lang="tr" dirty="0"/>
              <a:t>Önemli Noktalar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163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" b="1" u="sng" dirty="0"/>
              <a:t>Kaynak Kod Araçları </a:t>
            </a:r>
            <a:br>
              <a:rPr lang="en-US" b="1" u="sng" dirty="0"/>
            </a:br>
            <a:r>
              <a:rPr lang="tr" b="1" u="sng" dirty="0"/>
              <a:t>(Kaynak Kodunu Yeniden Düzenleme)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" b="1" dirty="0"/>
              <a:t>Kod Çeviricileri</a:t>
            </a:r>
          </a:p>
          <a:p>
            <a:pPr lvl="1" algn="just"/>
            <a:r>
              <a:rPr lang="tr" dirty="0"/>
              <a:t>Bazı araçlar kodu bir dilden diğerine çevirir.</a:t>
            </a:r>
            <a:endParaRPr lang="en-GB" dirty="0"/>
          </a:p>
          <a:p>
            <a:pPr lvl="1" algn="just"/>
            <a:r>
              <a:rPr lang="tr-TR" dirty="0"/>
              <a:t>Bir çevirici, başka bir ortama taşıyacağınız büyük bir kod temeliniz olduğunda kullanışlıdır.</a:t>
            </a:r>
            <a:r>
              <a:rPr lang="tr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296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>
            <a:normAutofit fontScale="90000"/>
          </a:bodyPr>
          <a:lstStyle/>
          <a:p>
            <a:r>
              <a:rPr lang="tr" b="1" u="sng" dirty="0"/>
              <a:t>Kaynak Kod Araçları </a:t>
            </a:r>
            <a:br>
              <a:rPr lang="en-US" b="1" u="sng" dirty="0"/>
            </a:br>
            <a:r>
              <a:rPr lang="tr" b="1" u="sng" dirty="0"/>
              <a:t>(Sürüm Kontrolü)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" dirty="0"/>
              <a:t>Sürüm kontrol araçlarını kullanarak çoğalan yazılım sürümleriyle başa çıkabilirsiniz .</a:t>
            </a:r>
          </a:p>
          <a:p>
            <a:pPr lvl="1" algn="just"/>
            <a:r>
              <a:rPr lang="tr" dirty="0"/>
              <a:t>Kaynak kodu denetimi</a:t>
            </a:r>
          </a:p>
          <a:p>
            <a:pPr lvl="1" algn="just"/>
            <a:r>
              <a:rPr lang="tr" dirty="0"/>
              <a:t>Proje dokümantasyonunun versiyonlanması</a:t>
            </a:r>
          </a:p>
          <a:p>
            <a:pPr lvl="1" algn="just"/>
            <a:r>
              <a:rPr lang="tr" dirty="0"/>
              <a:t>Gereksinimler, kod ve test vakaları gibi proje eserlerini ilişkilendirerek, bir gereksinim değiştiğinde etkilenen kodu ve testleri bulabilirsiniz.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239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" b="1" u="sng" dirty="0"/>
              <a:t>Yürütülebilir Kod Araçları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Yürütülebilir kod ile çalışma araçları, kaynak kod ile çalışma araçları kadar zengindir.</a:t>
            </a:r>
          </a:p>
          <a:p>
            <a:pPr algn="just"/>
            <a:r>
              <a:rPr lang="tr-TR" dirty="0"/>
              <a:t>Bunlar aşağıdaki kategorilere ayrılabilir</a:t>
            </a:r>
          </a:p>
          <a:p>
            <a:pPr lvl="1" algn="just"/>
            <a:r>
              <a:rPr lang="tr-TR" dirty="0"/>
              <a:t>Kod oluşturma</a:t>
            </a:r>
          </a:p>
          <a:p>
            <a:pPr lvl="1" algn="just"/>
            <a:r>
              <a:rPr lang="tr-TR" dirty="0"/>
              <a:t>Hata Ayıklama</a:t>
            </a:r>
          </a:p>
          <a:p>
            <a:pPr lvl="1" algn="just"/>
            <a:r>
              <a:rPr lang="tr-TR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60403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" b="1" u="sng" dirty="0"/>
              <a:t>Yürütülebilir Kod Araçları </a:t>
            </a:r>
            <a:br>
              <a:rPr lang="en-US" b="1" u="sng" dirty="0"/>
            </a:br>
            <a:r>
              <a:rPr lang="tr" b="1" u="sng" dirty="0"/>
              <a:t>(Kod Oluşturma)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" b="1" dirty="0"/>
              <a:t>Derleyiciler ve Bağlayıcılar</a:t>
            </a:r>
          </a:p>
          <a:p>
            <a:pPr lvl="1" algn="just"/>
            <a:r>
              <a:rPr lang="tr" dirty="0"/>
              <a:t>Derleyiciler kaynak kodunu çalıştırılabilir koda dönüştürür.</a:t>
            </a:r>
            <a:endParaRPr lang="en-GB" dirty="0"/>
          </a:p>
          <a:p>
            <a:pPr lvl="1" algn="just"/>
            <a:r>
              <a:rPr lang="tr" dirty="0"/>
              <a:t>Çoğu program derlenmek üzere yazılır, ancak bazıları yine de yorumlanır.</a:t>
            </a:r>
          </a:p>
          <a:p>
            <a:pPr lvl="1" algn="just"/>
            <a:r>
              <a:rPr lang="tr-TR" dirty="0"/>
              <a:t>Standart bir bağlayıcı, derleyicinin kaynak dosyalarınızdan oluşturduğu bir veya daha fazla nesne dosyasını çalıştırılabilir bir program yapmak için gereken standart kodla bağlar.</a:t>
            </a:r>
            <a:endParaRPr lang="tr" dirty="0"/>
          </a:p>
        </p:txBody>
      </p:sp>
    </p:spTree>
    <p:extLst>
      <p:ext uri="{BB962C8B-B14F-4D97-AF65-F5344CB8AC3E}">
        <p14:creationId xmlns:p14="http://schemas.microsoft.com/office/powerpoint/2010/main" val="23226548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" b="1" u="sng" dirty="0"/>
              <a:t>Yürütülebilir Kod Araçları </a:t>
            </a:r>
            <a:br>
              <a:rPr lang="en-US" b="1" u="sng" dirty="0"/>
            </a:br>
            <a:r>
              <a:rPr lang="tr" b="1" u="sng" dirty="0"/>
              <a:t>(Kod Oluşturma)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" b="1" dirty="0"/>
              <a:t>Kod Kütüphaneleri</a:t>
            </a:r>
          </a:p>
          <a:p>
            <a:pPr lvl="1"/>
            <a:r>
              <a:rPr lang="tr-TR" dirty="0"/>
              <a:t>Kısa sürede yüksek kaliteli kod yazmanın iyi bir yolu, hepsini yazmak yerine açık kaynaklı bir sürüm bulmak veya satın almaktır. </a:t>
            </a:r>
          </a:p>
          <a:p>
            <a:pPr lvl="1"/>
            <a:r>
              <a:rPr lang="tr-TR" dirty="0"/>
              <a:t>Çeşitli alanlarda yüksek kaliteli kütüphaneler bulabilirsiniz.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353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" b="1" u="sng" dirty="0"/>
              <a:t>Yürütülebilir Kod Araçları </a:t>
            </a:r>
            <a:br>
              <a:rPr lang="en-US" b="1" u="sng" dirty="0"/>
            </a:br>
            <a:r>
              <a:rPr lang="tr" b="1" u="sng" dirty="0"/>
              <a:t>(Kod Oluşturma)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" b="1" dirty="0"/>
              <a:t>Kod Oluşturma Sihirbazları</a:t>
            </a:r>
          </a:p>
          <a:p>
            <a:pPr lvl="1" algn="just"/>
            <a:r>
              <a:rPr lang="tr-TR" dirty="0"/>
              <a:t>Sizin için kod yazan araçlar mevcuttur ve bu tür araçlar genellikle </a:t>
            </a:r>
            <a:r>
              <a:rPr lang="tr-TR" dirty="0" err="1"/>
              <a:t>IDE'lere</a:t>
            </a:r>
            <a:r>
              <a:rPr lang="tr-TR" dirty="0"/>
              <a:t> entegre edilir.</a:t>
            </a:r>
          </a:p>
          <a:p>
            <a:pPr lvl="1" algn="just"/>
            <a:r>
              <a:rPr lang="tr-TR" dirty="0"/>
              <a:t>Yaygın olarak bulunan kod üreteçleri</a:t>
            </a:r>
          </a:p>
          <a:p>
            <a:pPr lvl="2" algn="just"/>
            <a:r>
              <a:rPr lang="tr-TR" dirty="0" err="1"/>
              <a:t>veritabanları</a:t>
            </a:r>
            <a:endParaRPr lang="tr-TR" dirty="0"/>
          </a:p>
          <a:p>
            <a:pPr lvl="2" algn="just"/>
            <a:r>
              <a:rPr lang="tr-TR" dirty="0"/>
              <a:t>kullanıcı </a:t>
            </a:r>
            <a:r>
              <a:rPr lang="tr-TR" dirty="0" err="1"/>
              <a:t>arayüzleri</a:t>
            </a:r>
            <a:r>
              <a:rPr lang="tr-TR" dirty="0"/>
              <a:t> ve </a:t>
            </a:r>
          </a:p>
          <a:p>
            <a:pPr lvl="2" algn="just"/>
            <a:r>
              <a:rPr lang="tr-TR" dirty="0"/>
              <a:t>derleyiciler için kod yazar. </a:t>
            </a:r>
          </a:p>
          <a:p>
            <a:pPr lvl="1" algn="just"/>
            <a:r>
              <a:rPr lang="tr-TR" dirty="0"/>
              <a:t>Ürettikleri kod sayesinde birçok uygulama elle hazırlanmış kod gerektirmez.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816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" b="1" u="sng" dirty="0"/>
              <a:t>Yürütülebilir Kod Araçları </a:t>
            </a:r>
            <a:br>
              <a:rPr lang="en-US" b="1" u="sng" dirty="0"/>
            </a:br>
            <a:r>
              <a:rPr lang="tr" b="1" u="sng" dirty="0"/>
              <a:t>(Kod Oluşturma)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lvl="1" algn="just"/>
            <a:r>
              <a:rPr lang="tr" dirty="0"/>
              <a:t>Kod üreteçleri aynı zamanda üretim kodunun prototiplerini oluşturmak için de faydalıdır.</a:t>
            </a:r>
          </a:p>
          <a:p>
            <a:pPr lvl="1" algn="just"/>
            <a:r>
              <a:rPr lang="tr" dirty="0"/>
              <a:t>Bir kod üreteci kullanarak, birkaç saat içinde bir kullanıcı arayüzünün temel yönlerini gösteren bir prototip oluşturabilir veya çeşitli tasarım yaklaşımlarını deneyebilirsiniz.</a:t>
            </a:r>
            <a:endParaRPr lang="en-GB" dirty="0"/>
          </a:p>
          <a:p>
            <a:pPr lvl="1" algn="just"/>
            <a:r>
              <a:rPr lang="tr" dirty="0"/>
              <a:t>Bu kadar çok işlevi elle kodlamanız birkaç hafta sürebilir.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18621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" b="1" u="sng" dirty="0"/>
              <a:t>Yürütülebilir Kod Araçları </a:t>
            </a:r>
            <a:br>
              <a:rPr lang="en-US" b="1" u="sng" dirty="0"/>
            </a:br>
            <a:r>
              <a:rPr lang="tr" b="1" u="sng" dirty="0"/>
              <a:t>(Hata Ayıklama)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" dirty="0"/>
              <a:t>Bu araçlar hata ayıklamada yardımcı olur:</a:t>
            </a:r>
          </a:p>
          <a:p>
            <a:pPr lvl="1" algn="just"/>
            <a:r>
              <a:rPr lang="tr" dirty="0"/>
              <a:t>Derleyici uyarı mesajları</a:t>
            </a:r>
          </a:p>
          <a:p>
            <a:pPr lvl="1" algn="just"/>
            <a:r>
              <a:rPr lang="tr" dirty="0"/>
              <a:t>Yürütme profilleyicileri</a:t>
            </a:r>
          </a:p>
          <a:p>
            <a:pPr lvl="1" algn="just"/>
            <a:r>
              <a:rPr lang="tr" dirty="0"/>
              <a:t>İz izleme cihazları</a:t>
            </a:r>
          </a:p>
          <a:p>
            <a:pPr lvl="1" algn="just"/>
            <a:r>
              <a:rPr lang="tr" dirty="0"/>
              <a:t>Etkileşimli Hata Ayıklayıcılar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7692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" b="1" u="sng" dirty="0"/>
              <a:t>Yürütülebilir Kod Araçları </a:t>
            </a:r>
            <a:br>
              <a:rPr lang="en-US" b="1" u="sng" dirty="0"/>
            </a:br>
            <a:r>
              <a:rPr lang="tr" b="1" u="sng" dirty="0"/>
              <a:t>(Test)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dirty="0"/>
              <a:t>Bu özellikler ve araçlar etkili testler yapmanıza yardımcı olabilir:</a:t>
            </a:r>
            <a:endParaRPr lang="tr" dirty="0"/>
          </a:p>
          <a:p>
            <a:pPr lvl="1" algn="just"/>
            <a:r>
              <a:rPr lang="tr" dirty="0"/>
              <a:t>JUnit, NUnit, CppUnit vb. gibi otomatik test çerçeveleri (framework)</a:t>
            </a:r>
          </a:p>
          <a:p>
            <a:pPr lvl="1" algn="just"/>
            <a:r>
              <a:rPr lang="tr" dirty="0"/>
              <a:t>Otomatik test üreteçleri</a:t>
            </a:r>
          </a:p>
          <a:p>
            <a:pPr lvl="1" algn="just"/>
            <a:r>
              <a:rPr lang="tr" dirty="0"/>
              <a:t>Kapsam monitörleri</a:t>
            </a:r>
          </a:p>
          <a:p>
            <a:pPr lvl="1" algn="just"/>
            <a:r>
              <a:rPr lang="tr" dirty="0"/>
              <a:t>Sembolik hata ayıklayıcılar</a:t>
            </a:r>
          </a:p>
          <a:p>
            <a:pPr lvl="1" algn="just"/>
            <a:r>
              <a:rPr lang="tr" dirty="0"/>
              <a:t>Hata izleme yazılımı</a:t>
            </a:r>
          </a:p>
        </p:txBody>
      </p:sp>
    </p:spTree>
    <p:extLst>
      <p:ext uri="{BB962C8B-B14F-4D97-AF65-F5344CB8AC3E}">
        <p14:creationId xmlns:p14="http://schemas.microsoft.com/office/powerpoint/2010/main" val="23516617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" b="1" u="sng" dirty="0"/>
              <a:t>Araç Odaklı Ortamlar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Bazı ortamların araç odaklı programlamaya diğerlerinden daha uygun olduğu kanıtlanmıştır.</a:t>
            </a:r>
          </a:p>
          <a:p>
            <a:pPr algn="just"/>
            <a:r>
              <a:rPr lang="tr-TR" dirty="0"/>
              <a:t>UNIX ortamı, birlikte iyi çalışan komik isimlere sahip küçük araçlar koleksiyonuyla ünlüdür: </a:t>
            </a:r>
            <a:r>
              <a:rPr lang="tr-TR" dirty="0" err="1"/>
              <a:t>grep</a:t>
            </a:r>
            <a:r>
              <a:rPr lang="tr-TR" dirty="0"/>
              <a:t>, </a:t>
            </a:r>
            <a:r>
              <a:rPr lang="tr-TR" dirty="0" err="1"/>
              <a:t>diff</a:t>
            </a:r>
            <a:r>
              <a:rPr lang="tr-TR" dirty="0"/>
              <a:t>, </a:t>
            </a:r>
            <a:r>
              <a:rPr lang="tr-TR" dirty="0" err="1"/>
              <a:t>sort</a:t>
            </a:r>
            <a:r>
              <a:rPr lang="tr-TR" dirty="0"/>
              <a:t>, </a:t>
            </a:r>
            <a:r>
              <a:rPr lang="tr-TR" dirty="0" err="1"/>
              <a:t>make</a:t>
            </a:r>
            <a:r>
              <a:rPr lang="tr-TR" dirty="0"/>
              <a:t>, </a:t>
            </a:r>
            <a:r>
              <a:rPr lang="tr-TR" dirty="0" err="1"/>
              <a:t>crypt</a:t>
            </a:r>
            <a:r>
              <a:rPr lang="tr-TR" dirty="0"/>
              <a:t>, tar, </a:t>
            </a:r>
            <a:r>
              <a:rPr lang="tr-TR" dirty="0" err="1"/>
              <a:t>lint</a:t>
            </a:r>
            <a:r>
              <a:rPr lang="tr-TR" dirty="0"/>
              <a:t>, </a:t>
            </a:r>
            <a:r>
              <a:rPr lang="tr-TR" dirty="0" err="1"/>
              <a:t>ctags</a:t>
            </a:r>
            <a:r>
              <a:rPr lang="tr-TR" dirty="0"/>
              <a:t>, </a:t>
            </a:r>
            <a:r>
              <a:rPr lang="tr-TR" dirty="0" err="1"/>
              <a:t>sed</a:t>
            </a:r>
            <a:r>
              <a:rPr lang="tr-TR" dirty="0"/>
              <a:t>, </a:t>
            </a:r>
            <a:r>
              <a:rPr lang="tr-TR" dirty="0" err="1"/>
              <a:t>awk</a:t>
            </a:r>
            <a:r>
              <a:rPr lang="tr-TR" dirty="0"/>
              <a:t>, vi ve diğerleri.</a:t>
            </a:r>
            <a:endParaRPr lang="tr" dirty="0"/>
          </a:p>
        </p:txBody>
      </p:sp>
    </p:spTree>
    <p:extLst>
      <p:ext uri="{BB962C8B-B14F-4D97-AF65-F5344CB8AC3E}">
        <p14:creationId xmlns:p14="http://schemas.microsoft.com/office/powerpoint/2010/main" val="3099555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u="sng" dirty="0"/>
              <a:t>Giriş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tr-TR" dirty="0"/>
              <a:t>Modern programlama araçları inşaat için gereken süreyi azaltır.</a:t>
            </a:r>
          </a:p>
          <a:p>
            <a:pPr algn="just"/>
            <a:r>
              <a:rPr lang="tr-TR" dirty="0"/>
              <a:t>Son teknoloji bir araç setinin kullanılması ve kullanılan araçlara aşina olunması verimliliği yüzde 50 veya daha fazla artırabilir.</a:t>
            </a:r>
          </a:p>
          <a:p>
            <a:pPr algn="just"/>
            <a:r>
              <a:rPr lang="tr-TR" dirty="0"/>
              <a:t>Bu bölümün amacı mevcut araçları incelemek ve yararlı olabilecek araçları gözden kaçırıp kaçırmadığınızı belirlemenize yardımcı olmaktır.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2782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" b="1" u="sng" dirty="0"/>
              <a:t>Araç Odaklı Ortamlar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UNIX ile yakından bağlantılı olan C ve C++ dilleri de aynı felsefeyi benimser; standart C++ kütüphanesi, birlikte çok iyi çalıştıkları için kolayca daha büyük fonksiyonlara dönüştürülebilen küçük fonksiyonlardan oluşur.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1603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" b="1" u="sng" dirty="0"/>
              <a:t>Önemli Noktalar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tr-TR" dirty="0"/>
              <a:t>Programcılar bazen en güçlü araçlardan bazılarını keşfetmeden önce yıllarca göz ardı ederler.</a:t>
            </a:r>
          </a:p>
          <a:p>
            <a:pPr algn="just"/>
            <a:r>
              <a:rPr lang="tr-TR" dirty="0"/>
              <a:t>İyi araçlar hayatınızı çok daha kolay hale getirebilir.</a:t>
            </a:r>
          </a:p>
          <a:p>
            <a:pPr algn="just"/>
            <a:r>
              <a:rPr lang="tr-TR" dirty="0"/>
              <a:t>Düzenleme, kod kalitesini analiz etme, yeniden düzenleme, sürüm kontrolü, hata ayıklama, test etme ve kod ayarlama için araçlar hazırdır.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6441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" b="1" u="sng" dirty="0"/>
              <a:t>Önemli Noktalar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İhtiyacınız olan özel amaçlı araçların çoğunu kendiniz yapabilirsiniz.</a:t>
            </a:r>
          </a:p>
          <a:p>
            <a:pPr algn="just"/>
            <a:r>
              <a:rPr lang="tr-TR" dirty="0"/>
              <a:t>İyi araçlar yazılım geliştirmenin daha sıkıcı yönlerini azaltabilir, ancak programlama ihtiyacını ortadan kaldıramazlar, ancak “programlama” ile kastettiğimiz şeyi yeniden şekillendirmeye devam edeceklerdir.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9026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" b="1" u="sng" dirty="0"/>
              <a:t>Okumalar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" b="1" dirty="0"/>
              <a:t>[Bölüm 30]</a:t>
            </a:r>
            <a:r>
              <a:rPr lang="tr" dirty="0"/>
              <a:t> Kod Tamamlandı: Steve McConnell'in Yazılım Yapımının Pratik El Kitabı, Microsoft Press; 2. Baskı (7 Temmuz 2004). ISBN-10: 0735619670</a:t>
            </a:r>
          </a:p>
        </p:txBody>
      </p:sp>
    </p:spTree>
    <p:extLst>
      <p:ext uri="{BB962C8B-B14F-4D97-AF65-F5344CB8AC3E}">
        <p14:creationId xmlns:p14="http://schemas.microsoft.com/office/powerpoint/2010/main" val="3552144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" b="1" u="sng" dirty="0"/>
              <a:t>Tasarım Araçları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tr-TR" dirty="0"/>
              <a:t>Mevcut tasarım araçları temel olarak tasarım diyagramları oluşturan grafiksel araçlardan oluşmaktadır.</a:t>
            </a:r>
          </a:p>
          <a:p>
            <a:pPr algn="just"/>
            <a:r>
              <a:rPr lang="tr-TR" dirty="0"/>
              <a:t>Grafiksel tasarım araçları genellikle bir tasarımı yaygın grafiksel gösterimlerle ifade etmenize olanak tanır: UML, mimari blok diyagramları, hiyerarşi şemaları, varlık ilişki diyagramları veya sınıf diyagramları. </a:t>
            </a:r>
          </a:p>
          <a:p>
            <a:pPr algn="just"/>
            <a:r>
              <a:rPr lang="tr-TR" dirty="0"/>
              <a:t>Bazı grafik tasarım araçları yalnızca bir gösterimi destekler. Diğerleri ise çeşitli gösterimleri destekler.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768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" b="1" u="sng" dirty="0"/>
              <a:t>Tasarım Araçları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Bir anlamda, bu tasarım araçları sadece süslü çizim paketleridir. </a:t>
            </a:r>
          </a:p>
          <a:p>
            <a:pPr algn="just"/>
            <a:r>
              <a:rPr lang="tr-TR" dirty="0"/>
              <a:t>Basit bir grafik paketi veya kalem ve kağıt kullanarak aracın çizebildiği her şeyi çizebilirsiniz.</a:t>
            </a:r>
          </a:p>
          <a:p>
            <a:pPr algn="just"/>
            <a:r>
              <a:rPr lang="tr-TR" dirty="0"/>
              <a:t>Ancak bu araçlar basit bir grafik paketinin sunamayacağı değerli yetenekler sunar.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034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" b="1" u="sng" dirty="0"/>
              <a:t>Tasarım Araçları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tr-TR" dirty="0"/>
              <a:t>Bir kabarcık grafiği (</a:t>
            </a:r>
            <a:r>
              <a:rPr lang="tr-TR" dirty="0" err="1"/>
              <a:t>buble</a:t>
            </a:r>
            <a:r>
              <a:rPr lang="tr-TR" dirty="0"/>
              <a:t> </a:t>
            </a:r>
            <a:r>
              <a:rPr lang="tr-TR" dirty="0" err="1"/>
              <a:t>chart</a:t>
            </a:r>
            <a:r>
              <a:rPr lang="tr-TR" dirty="0"/>
              <a:t>) çizdiyseniz ve bir kabarcığı silerseniz, bir grafik tasarım aracı, bağlantı okları ve kabarcığa bağlı alt düzey kabarcıklar da dahil olmak üzere diğer kabarcıkları otomatik olarak yeniden düzenleyecektir. </a:t>
            </a:r>
          </a:p>
          <a:p>
            <a:pPr algn="just"/>
            <a:r>
              <a:rPr lang="tr-TR" dirty="0"/>
              <a:t>Bir tasarım aracı tasarımınızın tutarlılığını kontrol eder ve bazı araçlar doğrudan tasarımınızdan kod oluşturabilir.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407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" b="1" u="sng" dirty="0"/>
              <a:t>Kaynak Kod Araçları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Kaynak koduyla çalışmak için mevcut olan araçlar, tasarımlarla çalışmak için mevcut olan araçlardan daha zengin ve daha olgundur.</a:t>
            </a:r>
          </a:p>
          <a:p>
            <a:pPr algn="just"/>
            <a:r>
              <a:rPr lang="tr-TR" dirty="0"/>
              <a:t>Bunlar aşağıdaki kategorilere ayrılabilir</a:t>
            </a:r>
          </a:p>
          <a:p>
            <a:pPr lvl="1" algn="just"/>
            <a:r>
              <a:rPr lang="tr-TR" dirty="0"/>
              <a:t>Düzenleme</a:t>
            </a:r>
          </a:p>
          <a:p>
            <a:pPr lvl="1" algn="just"/>
            <a:r>
              <a:rPr lang="tr-TR" dirty="0"/>
              <a:t>Kod Kalitesini Analiz Etme</a:t>
            </a:r>
          </a:p>
          <a:p>
            <a:pPr lvl="1" algn="just"/>
            <a:r>
              <a:rPr lang="tr-TR" dirty="0"/>
              <a:t>Kaynak Kodun Yeniden Düzenlenmesi</a:t>
            </a:r>
          </a:p>
          <a:p>
            <a:pPr lvl="1" algn="just"/>
            <a:r>
              <a:rPr lang="tr-TR" dirty="0"/>
              <a:t>Sürüm Kontrolü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40933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tr" b="1" u="sng" dirty="0"/>
              <a:t>Kaynak Kod Araçları </a:t>
            </a:r>
            <a:br>
              <a:rPr lang="en-US" b="1" u="sng" dirty="0"/>
            </a:br>
            <a:r>
              <a:rPr lang="tr" b="1" u="sng" dirty="0"/>
              <a:t>(Düzenleme)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tr" dirty="0"/>
              <a:t>Bu araç grubu kaynak kodlarının düzenlenmesiyle ilgilidir.</a:t>
            </a:r>
          </a:p>
          <a:p>
            <a:pPr algn="just"/>
            <a:r>
              <a:rPr lang="tr" b="1" dirty="0"/>
              <a:t>Entegre Geliştirme Ortamları (</a:t>
            </a:r>
            <a:r>
              <a:rPr lang="en-US" b="1" dirty="0"/>
              <a:t>Integrated Development Environments</a:t>
            </a:r>
            <a:r>
              <a:rPr lang="tr-TR" b="1" dirty="0"/>
              <a:t> -</a:t>
            </a:r>
            <a:r>
              <a:rPr lang="en-US" b="1" dirty="0"/>
              <a:t> </a:t>
            </a:r>
            <a:r>
              <a:rPr lang="tr" b="1" dirty="0"/>
              <a:t>IDE'ler ):</a:t>
            </a:r>
            <a:r>
              <a:rPr lang="tr" dirty="0"/>
              <a:t> Temel kelime işlem özelliklerine ek olarak, iyi IDE'ler şu özellikleri de sunar:</a:t>
            </a:r>
          </a:p>
          <a:p>
            <a:pPr lvl="1" algn="just"/>
            <a:r>
              <a:rPr lang="tr" dirty="0"/>
              <a:t>Editör içinden derleme ve hata tespiti</a:t>
            </a:r>
          </a:p>
          <a:p>
            <a:pPr lvl="1" algn="just"/>
            <a:r>
              <a:rPr lang="tr-TR" dirty="0"/>
              <a:t>Kaynak kodu kontrolü, derleme, test ve hata ayıklama araçlarıyla entegrasyon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45591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" b="1" u="sng" dirty="0"/>
              <a:t>Kaynak Kod Araçları </a:t>
            </a:r>
            <a:br>
              <a:rPr lang="en-US" b="1" u="sng" dirty="0"/>
            </a:br>
            <a:r>
              <a:rPr lang="tr" b="1" u="sng" dirty="0"/>
              <a:t>(Düzenleme)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algn="just"/>
            <a:r>
              <a:rPr lang="tr" dirty="0"/>
              <a:t>Sınıfların, rutinlerin ve değişkenlerin tanımlarına atla</a:t>
            </a:r>
          </a:p>
          <a:p>
            <a:pPr lvl="1" algn="just"/>
            <a:r>
              <a:rPr lang="tr-TR" dirty="0"/>
              <a:t>Bir sınıfın, rutinin veya değişkenin kullanıldığı tüm yerlere atlama</a:t>
            </a:r>
            <a:endParaRPr lang="tr" dirty="0"/>
          </a:p>
          <a:p>
            <a:pPr lvl="1" algn="just"/>
            <a:r>
              <a:rPr lang="tr" dirty="0"/>
              <a:t>Otomatik kod dönüşümleri veya yeniden düzenlemeler</a:t>
            </a:r>
            <a:endParaRPr lang="en-GB" dirty="0"/>
          </a:p>
          <a:p>
            <a:pPr lvl="1" algn="just"/>
            <a:r>
              <a:rPr lang="tr" dirty="0"/>
              <a:t>Bir dosya grubunda arama ve değiştirme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874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1724</Words>
  <Application>Microsoft Office PowerPoint</Application>
  <PresentationFormat>Ekran Gösterisi (4:3)</PresentationFormat>
  <Paragraphs>172</Paragraphs>
  <Slides>33</Slides>
  <Notes>5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33</vt:i4>
      </vt:variant>
    </vt:vector>
  </HeadingPairs>
  <TitlesOfParts>
    <vt:vector size="36" baseType="lpstr">
      <vt:lpstr>Arial</vt:lpstr>
      <vt:lpstr>Calibri</vt:lpstr>
      <vt:lpstr>Office Theme</vt:lpstr>
      <vt:lpstr>Programlama Araçları</vt:lpstr>
      <vt:lpstr>İçindekiler</vt:lpstr>
      <vt:lpstr>Giriş</vt:lpstr>
      <vt:lpstr>Tasarım Araçları</vt:lpstr>
      <vt:lpstr>Tasarım Araçları</vt:lpstr>
      <vt:lpstr>Tasarım Araçları</vt:lpstr>
      <vt:lpstr>Kaynak Kod Araçları</vt:lpstr>
      <vt:lpstr>Kaynak Kod Araçları  (Düzenleme)</vt:lpstr>
      <vt:lpstr>Kaynak Kod Araçları  (Düzenleme)</vt:lpstr>
      <vt:lpstr>Kaynak Kod Araçları  (Düzenleme)</vt:lpstr>
      <vt:lpstr>Kaynak Kod Araçları  (Düzenleme)</vt:lpstr>
      <vt:lpstr>Kaynak Kod Araçları  (Düzenleme)</vt:lpstr>
      <vt:lpstr>Kaynak Kod Araçları  (Düzenleme)</vt:lpstr>
      <vt:lpstr>Kaynak Kod Araçları  (Düzenleme)</vt:lpstr>
      <vt:lpstr>Kaynak Kod Araçları  (Kod Kalitesinin Analizi)</vt:lpstr>
      <vt:lpstr>Kaynak Kod Araçları  (Kod Kalitesinin Analizi)</vt:lpstr>
      <vt:lpstr>Kaynak Kod Araçları  (Kod Kalitesinin Analizi)</vt:lpstr>
      <vt:lpstr>Kaynak Kod Araçları  (Kod Kalitesinin Analizi)</vt:lpstr>
      <vt:lpstr>Kaynak Kod Araçları  (Kaynak Kodunu Yeniden Düzenleme)</vt:lpstr>
      <vt:lpstr>Kaynak Kod Araçları  (Kaynak Kodunu Yeniden Düzenleme)</vt:lpstr>
      <vt:lpstr>Kaynak Kod Araçları  (Sürüm Kontrolü)</vt:lpstr>
      <vt:lpstr>Yürütülebilir Kod Araçları</vt:lpstr>
      <vt:lpstr>Yürütülebilir Kod Araçları  (Kod Oluşturma)</vt:lpstr>
      <vt:lpstr>Yürütülebilir Kod Araçları  (Kod Oluşturma)</vt:lpstr>
      <vt:lpstr>Yürütülebilir Kod Araçları  (Kod Oluşturma)</vt:lpstr>
      <vt:lpstr>Yürütülebilir Kod Araçları  (Kod Oluşturma)</vt:lpstr>
      <vt:lpstr>Yürütülebilir Kod Araçları  (Hata Ayıklama)</vt:lpstr>
      <vt:lpstr>Yürütülebilir Kod Araçları  (Test)</vt:lpstr>
      <vt:lpstr>Araç Odaklı Ortamlar</vt:lpstr>
      <vt:lpstr>Araç Odaklı Ortamlar</vt:lpstr>
      <vt:lpstr>Önemli Noktalar</vt:lpstr>
      <vt:lpstr>Önemli Noktalar</vt:lpstr>
      <vt:lpstr>Okumalar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Ibrahim</dc:creator>
  <cp:lastModifiedBy>Mehmet TANKÜL</cp:lastModifiedBy>
  <cp:revision>90</cp:revision>
  <dcterms:created xsi:type="dcterms:W3CDTF">2006-08-16T00:00:00Z</dcterms:created>
  <dcterms:modified xsi:type="dcterms:W3CDTF">2024-12-23T11:38:30Z</dcterms:modified>
</cp:coreProperties>
</file>