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3" r:id="rId27"/>
    <p:sldId id="280" r:id="rId28"/>
    <p:sldId id="284" r:id="rId29"/>
    <p:sldId id="285" r:id="rId30"/>
    <p:sldId id="286" r:id="rId31"/>
    <p:sldId id="287" r:id="rId32"/>
    <p:sldId id="288" r:id="rId33"/>
    <p:sldId id="257" r:id="rId34"/>
  </p:sldIdLst>
  <p:sldSz cx="9144000" cy="6858000" type="screen4x3"/>
  <p:notesSz cx="6858000" cy="9144000"/>
  <p:defaultTextStyle>
    <a:defPPr>
      <a:defRPr lang="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8CAD-E980-40F1-9DB1-7A0825D33F6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36DA4-5C7E-408B-8B5B-68E392E7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dirty="0"/>
              <a:t>Fabrika yöntemi, gözlemci, </a:t>
            </a:r>
            <a:r>
              <a:rPr lang="tr" baseline="0" dirty="0"/>
              <a:t>tekil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36DA4-5C7E-408B-8B5B-68E392E744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sz="5400" b="1" u="sng" dirty="0"/>
              <a:t>297851 </a:t>
            </a:r>
            <a:br>
              <a:rPr lang="tr-TR" sz="5400" b="1" u="sng" dirty="0"/>
            </a:br>
            <a:r>
              <a:rPr lang="tr-TR" sz="5400" b="1" u="sng" dirty="0"/>
              <a:t>DÜZEN VE STIL, KENDI KENDINI BELGELEYEN KOD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3544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tr-TR" dirty="0"/>
              <a:t>Bir programın içerdiği bilgi, çoğu kitabın içerdiği bilgiden daha yoğundur.</a:t>
            </a:r>
          </a:p>
          <a:p>
            <a:pPr lvl="1" algn="just"/>
            <a:r>
              <a:rPr lang="tr-TR" dirty="0"/>
              <a:t>Bir kitabın bir sayfasını bir ya da iki dakika içinde okuyup anlayabilirken, çoğu programcı bir program listesini bu sürede okuyup anlayamaz. </a:t>
            </a:r>
          </a:p>
          <a:p>
            <a:pPr lvl="1" algn="just"/>
            <a:r>
              <a:rPr lang="tr-TR" dirty="0"/>
              <a:t>Bir program bir kitaptan daha fazla </a:t>
            </a:r>
            <a:r>
              <a:rPr lang="tr-TR" dirty="0" err="1"/>
              <a:t>organizasyonel</a:t>
            </a:r>
            <a:r>
              <a:rPr lang="tr-TR" dirty="0"/>
              <a:t> ipucu vermelidir, daha az değil.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b="1" i="1" dirty="0"/>
              <a:t>Gruplama </a:t>
            </a:r>
          </a:p>
          <a:p>
            <a:pPr lvl="1" algn="just"/>
            <a:r>
              <a:rPr lang="tr-TR" dirty="0"/>
              <a:t>Beyaz boşluk gruplamaya yardımcı olur, birbiriyle ilişkili ifadelerin bir araya getirilmesini sağlar.</a:t>
            </a:r>
          </a:p>
          <a:p>
            <a:pPr lvl="1" algn="just"/>
            <a:r>
              <a:rPr lang="tr-TR" dirty="0"/>
              <a:t>Yazarken, düşünceler paragraflar halinde gruplandırılır. </a:t>
            </a:r>
          </a:p>
          <a:p>
            <a:pPr lvl="1" algn="just"/>
            <a:r>
              <a:rPr lang="tr-TR" dirty="0"/>
              <a:t>İyi yazılmış bir paragraf yalnızca belirli bir düşünceyle ilgili cümleler içerir. </a:t>
            </a:r>
          </a:p>
          <a:p>
            <a:pPr lvl="1" algn="just"/>
            <a:r>
              <a:rPr lang="tr-TR" dirty="0"/>
              <a:t>Gereksiz cümleler içermemelidir.</a:t>
            </a:r>
          </a:p>
          <a:p>
            <a:pPr lvl="1" algn="just"/>
            <a:r>
              <a:rPr lang="tr-TR" dirty="0"/>
              <a:t>Benzer şekilde, bir kod paragrafı da tek bir görevi yerine getiren ve birbiriyle ilişkili ifadeler içermelidir.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" b="1" i="1" dirty="0"/>
              <a:t>Boş satırlar</a:t>
            </a:r>
            <a:endParaRPr lang="en-GB" b="1" i="1" dirty="0"/>
          </a:p>
          <a:p>
            <a:pPr lvl="1" algn="just"/>
            <a:r>
              <a:rPr lang="tr-TR" dirty="0"/>
              <a:t>Birbiriyle ilişkili ifadeleri gruplamak ne kadar önemliyse, ilgisiz ifadeleri birbirinden ayırmak da o kadar önemlidir. </a:t>
            </a:r>
          </a:p>
          <a:p>
            <a:pPr lvl="1" algn="just"/>
            <a:r>
              <a:rPr lang="tr-TR" dirty="0" err="1"/>
              <a:t>İngilizce'de</a:t>
            </a:r>
            <a:r>
              <a:rPr lang="tr-TR" dirty="0"/>
              <a:t> yeni bir paragrafın başlangıcı girinti veya boş bir satırla belirtilir. </a:t>
            </a:r>
          </a:p>
          <a:p>
            <a:pPr lvl="1" algn="just"/>
            <a:r>
              <a:rPr lang="tr-TR" dirty="0"/>
              <a:t>Yeni bir kod paragrafının başlangıcı boş bir satırla belirtilmelidir.</a:t>
            </a:r>
          </a:p>
          <a:p>
            <a:pPr lvl="1" algn="just"/>
            <a:r>
              <a:rPr lang="tr-TR" dirty="0"/>
              <a:t>Boş satır kullanmak, bir programın nasıl organize edildiğini göstermenin bir yoludur. </a:t>
            </a:r>
          </a:p>
          <a:p>
            <a:pPr lvl="1" algn="just"/>
            <a:r>
              <a:rPr lang="tr-TR" dirty="0"/>
              <a:t>Bunları, birbiriyle ilişkili deyim gruplarını paragraflara bölmek, rutinleri birbirinden ayırmak ve yorumları vurgulamak için kullanabilirsiniz.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" b="1" i="1" dirty="0"/>
              <a:t>Girinti</a:t>
            </a:r>
            <a:endParaRPr lang="en-GB" b="1" i="1" dirty="0"/>
          </a:p>
          <a:p>
            <a:pPr lvl="1" algn="just"/>
            <a:r>
              <a:rPr lang="tr-TR" dirty="0"/>
              <a:t>Bir programın mantıksal yapısını göstermek için girinti kullanın. </a:t>
            </a:r>
          </a:p>
          <a:p>
            <a:pPr lvl="1" algn="just"/>
            <a:r>
              <a:rPr lang="tr-TR" dirty="0"/>
              <a:t>Kural olarak, ifadeleri mantıksal olarak bağlı oldukları ifadenin altına </a:t>
            </a:r>
            <a:r>
              <a:rPr lang="tr-TR" dirty="0" err="1"/>
              <a:t>girintilemelisiniz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Girintilemenin</a:t>
            </a:r>
            <a:r>
              <a:rPr lang="tr-TR" dirty="0"/>
              <a:t> programcıların anlama düzeyinin artmasıyla ilişkili olduğu gösterilmiştir.</a:t>
            </a:r>
          </a:p>
          <a:p>
            <a:pPr lvl="1" algn="just"/>
            <a:r>
              <a:rPr lang="tr-TR" dirty="0"/>
              <a:t>Araştırmalar, programcıların iki ila dört aralıklı girinti şemasına sahip programlarda, hiç girinti bulunmayan programlara kıyasla anlama testinde yüzde 20 ila 30 daha yüksek puan aldıklarını göstermektedir.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2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dirty="0"/>
              <a:t>Parantez</a:t>
            </a:r>
          </a:p>
          <a:p>
            <a:pPr lvl="1" algn="just"/>
            <a:r>
              <a:rPr lang="tr-TR" dirty="0"/>
              <a:t>İhtiyacınız olduğunu düşündüğünüzden daha fazla parantez kullanın.</a:t>
            </a:r>
          </a:p>
          <a:p>
            <a:pPr lvl="1" algn="just"/>
            <a:r>
              <a:rPr lang="tr-TR" dirty="0"/>
              <a:t>İkiden fazla terim içeren ifadeleri netleştirmek için parantez kullanın. </a:t>
            </a:r>
          </a:p>
          <a:p>
            <a:pPr lvl="1" algn="just"/>
            <a:r>
              <a:rPr lang="tr-TR" dirty="0"/>
              <a:t>Gerekli olmayabilir, ancak netlik katarlar ve size hiçbir maliyeti yoktur.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Örneğin, aşağıdaki ifadeler nasıl değerlendirilir?</a:t>
            </a:r>
          </a:p>
          <a:p>
            <a:pPr lvl="1" algn="just"/>
            <a:r>
              <a:rPr lang="en-US" i="1" dirty="0"/>
              <a:t>C++ version: </a:t>
            </a:r>
            <a:r>
              <a:rPr lang="en-US" dirty="0"/>
              <a:t>12 + 4 % 3 * 7 / 8</a:t>
            </a:r>
          </a:p>
          <a:p>
            <a:pPr lvl="1" algn="just"/>
            <a:r>
              <a:rPr lang="en-US" i="1" dirty="0"/>
              <a:t>Microsoft Visual Basic version: </a:t>
            </a:r>
            <a:r>
              <a:rPr lang="en-US" dirty="0"/>
              <a:t>12 + 4 mod 3 * 7 / 8</a:t>
            </a:r>
          </a:p>
          <a:p>
            <a:pPr algn="just"/>
            <a:r>
              <a:rPr lang="tr-TR" dirty="0"/>
              <a:t>Deneyimli programcılar bile emin bir şekilde cevap vermezler ve bu nedenle bir ifadenin nasıl değerlendirileceği konusunda herhangi bir şüphe olduğunda parantez kullanmalısınız.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7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Yorumlama Teknikleri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dirty="0"/>
              <a:t>Yorumlama, yorumların hangi düzeye uygulandığına bağlı olarak birkaç farklı teknikle yapılabilir. Bu düzeyler şunlardır:</a:t>
            </a:r>
          </a:p>
          <a:p>
            <a:pPr lvl="1" algn="just"/>
            <a:r>
              <a:rPr lang="tr" dirty="0"/>
              <a:t>Sınıf</a:t>
            </a:r>
          </a:p>
          <a:p>
            <a:pPr lvl="1" algn="just"/>
            <a:r>
              <a:rPr lang="tr" dirty="0"/>
              <a:t>Rutin</a:t>
            </a:r>
          </a:p>
          <a:p>
            <a:pPr lvl="1" algn="just"/>
            <a:r>
              <a:rPr lang="tr" dirty="0"/>
              <a:t>Paragraf</a:t>
            </a:r>
          </a:p>
          <a:p>
            <a:pPr lvl="1" algn="just"/>
            <a:r>
              <a:rPr lang="tr" dirty="0"/>
              <a:t>Bireysel satır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(Bireysel Satırlar)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İyi bir kodda, kod satırlarına ayrı ayrı açıklama yapma ihtiyacı nadirdir. </a:t>
            </a:r>
          </a:p>
          <a:p>
            <a:pPr algn="just"/>
            <a:r>
              <a:rPr lang="tr-TR" dirty="0"/>
              <a:t>Bir kod satırının yoruma ihtiyaç duymasının iki olası nedeni vardır:</a:t>
            </a:r>
          </a:p>
          <a:p>
            <a:pPr lvl="1" algn="just"/>
            <a:r>
              <a:rPr lang="tr-TR" dirty="0"/>
              <a:t>Tek satır bir açıklama gerektirecek kadar karmaşıktır.</a:t>
            </a:r>
          </a:p>
          <a:p>
            <a:pPr lvl="1" algn="just"/>
            <a:r>
              <a:rPr lang="tr-TR" dirty="0"/>
              <a:t>Tek satırda bir kez hata oluşmuştur ve hatanın kaydedilmesini istersiniz.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5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(Bireysel Satırlar)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Satır sonu yorumları genellikle tek tek ifadeleri yorumlamak için kullanılır.</a:t>
            </a:r>
          </a:p>
          <a:p>
            <a:pPr algn="just"/>
            <a:r>
              <a:rPr lang="tr-TR" dirty="0"/>
              <a:t>Satır sonu açıklamaları, kod satırlarının sonunda görünen açıklamalardır.</a:t>
            </a:r>
          </a:p>
          <a:p>
            <a:pPr algn="just"/>
            <a:r>
              <a:rPr lang="tr-TR" dirty="0"/>
              <a:t>Satır sonu yorumları şifreli olma eğilimindedir. </a:t>
            </a:r>
          </a:p>
          <a:p>
            <a:pPr algn="just"/>
            <a:r>
              <a:rPr lang="tr-TR" dirty="0"/>
              <a:t>Satırın sağ tarafı genellikle fazla yer sunmaz ve yorumu tek satırda tutma isteği, yorumun kısa olması gerektiği anlamına gelir. </a:t>
            </a:r>
          </a:p>
          <a:p>
            <a:pPr algn="just"/>
            <a:r>
              <a:rPr lang="tr-TR" dirty="0"/>
              <a:t>Bu durumda satırın olabildiğince açık olması yerine olabildiğince kısa olması için çalışılır.</a:t>
            </a:r>
          </a:p>
        </p:txBody>
      </p:sp>
    </p:spTree>
    <p:extLst>
      <p:ext uri="{BB962C8B-B14F-4D97-AF65-F5344CB8AC3E}">
        <p14:creationId xmlns:p14="http://schemas.microsoft.com/office/powerpoint/2010/main" val="323482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(Bireysel Satırlar)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pratik soruna ek olarak, satır sonu yorumları çeşitli kavramsal sorunlar da ortaya çıkarmaktadır.</a:t>
            </a:r>
          </a:p>
          <a:p>
            <a:pPr algn="just"/>
            <a:r>
              <a:rPr lang="tr-TR" dirty="0"/>
              <a:t>İşte bir dizi satır sonu yorumu örneği: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55"/>
          <a:stretch/>
        </p:blipFill>
        <p:spPr>
          <a:xfrm>
            <a:off x="62163" y="4523581"/>
            <a:ext cx="9019674" cy="17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İçindekiler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" dirty="0"/>
              <a:t>Giriş</a:t>
            </a:r>
          </a:p>
          <a:p>
            <a:r>
              <a:rPr lang="tr" dirty="0"/>
              <a:t>Düzen Teknikleri</a:t>
            </a:r>
          </a:p>
          <a:p>
            <a:r>
              <a:rPr lang="tr" dirty="0"/>
              <a:t>Yorumlama Teknikleri</a:t>
            </a:r>
          </a:p>
          <a:p>
            <a:r>
              <a:rPr lang="tr" dirty="0"/>
              <a:t>Önemli Noktalar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(Bireysel Satırlar)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İlk sorun, bir kod satırı için anlamlı bir yorum yazmanın zor olmasıdır.</a:t>
            </a:r>
          </a:p>
          <a:p>
            <a:pPr algn="just"/>
            <a:r>
              <a:rPr lang="tr-TR" dirty="0"/>
              <a:t>Çoğu satır sonu açıklaması kod satırını tekrarlar, bu yardımcı olmaktan çok zarar verir.</a:t>
            </a:r>
          </a:p>
          <a:p>
            <a:pPr algn="just"/>
            <a:r>
              <a:rPr lang="tr-TR" dirty="0"/>
              <a:t>Başka bir örnek düşünün</a:t>
            </a:r>
          </a:p>
          <a:p>
            <a:pPr algn="just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7524"/>
            <a:ext cx="8458200" cy="21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7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(Bireysel Satırlar)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Bir satır sonu açıklamasının birden fazla kod satırına uygulanması amaçlanıyorsa, biçimlendirme açıklamanın hangi satırlara uygulandığını göstermez.</a:t>
            </a:r>
          </a:p>
          <a:p>
            <a:pPr algn="just"/>
            <a:r>
              <a:rPr lang="tr-TR" dirty="0"/>
              <a:t>Bu özel yorumun içeriği iyi olsa da, yerleşimi iyi değildir. </a:t>
            </a:r>
          </a:p>
          <a:p>
            <a:pPr algn="just"/>
            <a:r>
              <a:rPr lang="tr-TR" dirty="0"/>
              <a:t>Yorumun belirli bir deyime mi yoksa tüm döngüye mi uygulandığını anlamak için yorumu ve kodu okumanız gerekir.</a:t>
            </a:r>
          </a:p>
        </p:txBody>
      </p:sp>
    </p:spTree>
    <p:extLst>
      <p:ext uri="{BB962C8B-B14F-4D97-AF65-F5344CB8AC3E}">
        <p14:creationId xmlns:p14="http://schemas.microsoft.com/office/powerpoint/2010/main" val="5193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(Paragraflar)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İyi belgelenmiş bir programdaki yorumların çoğu, kod paragraflarını açıklayan bir veya iki cümlelik yorumlardır:</a:t>
            </a:r>
          </a:p>
          <a:p>
            <a:pPr algn="just"/>
            <a:r>
              <a:rPr lang="tr-TR" dirty="0"/>
              <a:t>Java Kod Paragrafı için İyi Bir Yorum Örneği</a:t>
            </a:r>
          </a:p>
          <a:p>
            <a:pPr lvl="1" algn="just"/>
            <a:r>
              <a:rPr lang="en-US" i="1" dirty="0"/>
              <a:t>// swap the roots</a:t>
            </a:r>
          </a:p>
          <a:p>
            <a:pPr lvl="1" algn="just"/>
            <a:r>
              <a:rPr lang="en-US" i="1" dirty="0" err="1"/>
              <a:t>oldRoot</a:t>
            </a:r>
            <a:r>
              <a:rPr lang="en-US" i="1" dirty="0"/>
              <a:t> = root[0];</a:t>
            </a:r>
          </a:p>
          <a:p>
            <a:pPr lvl="1" algn="just"/>
            <a:r>
              <a:rPr lang="en-US" i="1" dirty="0"/>
              <a:t>root[0] = root[1];</a:t>
            </a:r>
          </a:p>
          <a:p>
            <a:pPr lvl="1" algn="just"/>
            <a:r>
              <a:rPr lang="en-US" i="1" dirty="0"/>
              <a:t>root[1] = </a:t>
            </a:r>
            <a:r>
              <a:rPr lang="en-US" i="1" dirty="0" err="1"/>
              <a:t>oldRoot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828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(Paragraflar)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Yorum kodu tekrarlamaz, kodun amacını açıklar. </a:t>
            </a:r>
          </a:p>
          <a:p>
            <a:pPr algn="just"/>
            <a:r>
              <a:rPr lang="tr-TR" dirty="0"/>
              <a:t>Bu tür yorumların bakımı nispeten kolaydır. </a:t>
            </a:r>
          </a:p>
          <a:p>
            <a:pPr algn="just"/>
            <a:r>
              <a:rPr lang="tr-TR" dirty="0"/>
              <a:t>Örneğin köklerin değiştirilme şeklinde bir hata bulsanız bile, yorumun değiştirilmesi gerekmeyecektir. </a:t>
            </a:r>
          </a:p>
          <a:p>
            <a:pPr algn="just"/>
            <a:r>
              <a:rPr lang="tr-TR" dirty="0"/>
              <a:t>Bir kod paragrafı için yorum yazarken, yorum niyet düzeyinde yazılmalıdır, yani yorumu takip eden kod bloğunun amacını açıklamalıdır.</a:t>
            </a:r>
          </a:p>
          <a:p>
            <a:pPr algn="just"/>
            <a:r>
              <a:rPr lang="tr-TR" dirty="0"/>
              <a:t>Amaç düzeyinde yazılmayan yorumların bakımı daha zordur.</a:t>
            </a:r>
          </a:p>
        </p:txBody>
      </p:sp>
    </p:spTree>
    <p:extLst>
      <p:ext uri="{BB962C8B-B14F-4D97-AF65-F5344CB8AC3E}">
        <p14:creationId xmlns:p14="http://schemas.microsoft.com/office/powerpoint/2010/main" val="376308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(Rutinler)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tr" dirty="0"/>
              <a:t>Aşağıdaki rutin başlığını göz önünde bulundurun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057400"/>
            <a:ext cx="76809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5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(Rutinler)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i="1" dirty="0" err="1"/>
              <a:t>CopyString</a:t>
            </a:r>
            <a:r>
              <a:rPr lang="en-US" dirty="0"/>
              <a:t> </a:t>
            </a:r>
            <a:r>
              <a:rPr lang="en-US" dirty="0" err="1"/>
              <a:t>muhtemelen</a:t>
            </a:r>
            <a:r>
              <a:rPr lang="en-US" dirty="0"/>
              <a:t> </a:t>
            </a:r>
            <a:r>
              <a:rPr lang="en-US" dirty="0" err="1"/>
              <a:t>beş</a:t>
            </a:r>
            <a:r>
              <a:rPr lang="en-US" dirty="0"/>
              <a:t> </a:t>
            </a:r>
            <a:r>
              <a:rPr lang="en-US" dirty="0" err="1"/>
              <a:t>satırdan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önemsiz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Yorum</a:t>
            </a:r>
            <a:r>
              <a:rPr lang="en-US" dirty="0"/>
              <a:t>, </a:t>
            </a:r>
            <a:r>
              <a:rPr lang="en-US" dirty="0" err="1"/>
              <a:t>rutinin</a:t>
            </a:r>
            <a:r>
              <a:rPr lang="en-US" dirty="0"/>
              <a:t> </a:t>
            </a:r>
            <a:r>
              <a:rPr lang="en-US" dirty="0" err="1"/>
              <a:t>ölçeği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orantısızdır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başlıklarıyla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da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çarpanlara</a:t>
            </a:r>
            <a:r>
              <a:rPr lang="en-US" dirty="0"/>
              <a:t> </a:t>
            </a:r>
            <a:r>
              <a:rPr lang="en-US" dirty="0" err="1"/>
              <a:t>ayrılmasını</a:t>
            </a:r>
            <a:r>
              <a:rPr lang="en-US" dirty="0"/>
              <a:t> </a:t>
            </a:r>
            <a:r>
              <a:rPr lang="en-US" dirty="0" err="1"/>
              <a:t>engellemeleridir</a:t>
            </a:r>
            <a:r>
              <a:rPr lang="en-US" dirty="0"/>
              <a:t>;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oluşturmanın</a:t>
            </a:r>
            <a:r>
              <a:rPr lang="en-US" dirty="0"/>
              <a:t> </a:t>
            </a:r>
            <a:r>
              <a:rPr lang="en-US" dirty="0" err="1"/>
              <a:t>getirdiği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/>
              <a:t> ki </a:t>
            </a:r>
            <a:r>
              <a:rPr lang="en-US" dirty="0" err="1"/>
              <a:t>programcılar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eğiliminde</a:t>
            </a:r>
            <a:r>
              <a:rPr lang="en-US" dirty="0"/>
              <a:t> </a:t>
            </a:r>
            <a:r>
              <a:rPr lang="en-US" dirty="0" err="1"/>
              <a:t>olurlar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etmelidir</a:t>
            </a:r>
            <a:r>
              <a:rPr lang="en-US" dirty="0"/>
              <a:t>; </a:t>
            </a:r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tam </a:t>
            </a:r>
            <a:r>
              <a:rPr lang="en-US" dirty="0" err="1"/>
              <a:t>tersini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76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(Rutinler)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Yorum rutinleri için bazı yönergeler şunlardır</a:t>
            </a:r>
          </a:p>
          <a:p>
            <a:pPr lvl="1" algn="just"/>
            <a:r>
              <a:rPr lang="tr-TR" dirty="0"/>
              <a:t>Yorumları açıkladıkları koda yakın tutun</a:t>
            </a:r>
          </a:p>
          <a:p>
            <a:pPr lvl="1" algn="just"/>
            <a:r>
              <a:rPr lang="tr-TR" dirty="0"/>
              <a:t>Her rutini rutinin başında bir veya iki cümleyle açıklayın</a:t>
            </a:r>
          </a:p>
          <a:p>
            <a:pPr lvl="1" algn="just"/>
            <a:r>
              <a:rPr lang="tr-TR" dirty="0" err="1"/>
              <a:t>Arayüz</a:t>
            </a:r>
            <a:r>
              <a:rPr lang="tr-TR" dirty="0"/>
              <a:t> varsayımlarını belgeleyin</a:t>
            </a:r>
          </a:p>
          <a:p>
            <a:pPr lvl="1" algn="just"/>
            <a:r>
              <a:rPr lang="tr-TR" dirty="0"/>
              <a:t>Rutinin sınırlamaları hakkında yorum yapın</a:t>
            </a:r>
          </a:p>
          <a:p>
            <a:pPr lvl="1" algn="just"/>
            <a:r>
              <a:rPr lang="tr-TR" dirty="0"/>
              <a:t>Rutinin küresel etkilerini belgeleyin</a:t>
            </a:r>
          </a:p>
        </p:txBody>
      </p:sp>
    </p:spTree>
    <p:extLst>
      <p:ext uri="{BB962C8B-B14F-4D97-AF65-F5344CB8AC3E}">
        <p14:creationId xmlns:p14="http://schemas.microsoft.com/office/powerpoint/2010/main" val="165243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(Dersler)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dirty="0"/>
              <a:t>Her sınıf için, sınıfın genel niteliklerini tanımlayan bir blok yorumu kullanın:</a:t>
            </a:r>
          </a:p>
          <a:p>
            <a:pPr algn="just"/>
            <a:r>
              <a:rPr lang="tr" b="1" i="1" dirty="0"/>
              <a:t>Sınıfa yönelik tasarım yaklaşımını açıklayın</a:t>
            </a:r>
          </a:p>
          <a:p>
            <a:pPr lvl="1" algn="just"/>
            <a:r>
              <a:rPr lang="tr-TR" dirty="0"/>
              <a:t>Kodlama detaylarından kolayca tersine çevrilemeyecek bilgiler sağlayan genel bakış yorumları özellikle yararlıdır.</a:t>
            </a:r>
          </a:p>
          <a:p>
            <a:pPr lvl="1" algn="just"/>
            <a:r>
              <a:rPr lang="tr-TR" dirty="0"/>
              <a:t>Sınıfın tasarım felsefesini, genel tasarım yaklaşımını, dikkate alınan ve göz ardı edilen tasarım alternatiflerini vb. açıklayın.</a:t>
            </a:r>
          </a:p>
        </p:txBody>
      </p:sp>
    </p:spTree>
    <p:extLst>
      <p:ext uri="{BB962C8B-B14F-4D97-AF65-F5344CB8AC3E}">
        <p14:creationId xmlns:p14="http://schemas.microsoft.com/office/powerpoint/2010/main" val="9845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(Dersler)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i="1" dirty="0"/>
              <a:t>Sınırlamaları, kullanım varsayımlarını vb. açıklayın</a:t>
            </a:r>
            <a:endParaRPr lang="en-GB" b="1" i="1" dirty="0"/>
          </a:p>
          <a:p>
            <a:pPr lvl="1" algn="just"/>
            <a:r>
              <a:rPr lang="tr-TR" dirty="0"/>
              <a:t>Rutinlere benzer şekilde, sınıfın tasarımının getirdiği her türlü sınırlamayı açıkladığınızdan emin olun. </a:t>
            </a:r>
          </a:p>
          <a:p>
            <a:pPr lvl="1" algn="just"/>
            <a:r>
              <a:rPr lang="tr-TR" dirty="0"/>
              <a:t>Ayrıca girdi ve çıktı verileri, hata işleme sorumlulukları, global etkiler, algoritma kaynakları vb. hakkındaki varsayımları da açıklayın.</a:t>
            </a:r>
          </a:p>
        </p:txBody>
      </p:sp>
    </p:spTree>
    <p:extLst>
      <p:ext uri="{BB962C8B-B14F-4D97-AF65-F5344CB8AC3E}">
        <p14:creationId xmlns:p14="http://schemas.microsoft.com/office/powerpoint/2010/main" val="116821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(Dersler)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" b="1" i="1" dirty="0"/>
              <a:t>Sınıf arayüzünü yorumla</a:t>
            </a:r>
            <a:endParaRPr lang="en-GB" b="1" i="1" dirty="0"/>
          </a:p>
          <a:p>
            <a:pPr lvl="1" algn="just"/>
            <a:r>
              <a:rPr lang="tr-TR" dirty="0"/>
              <a:t>Başka bir programcı sınıfın uygulamasına bakmadan bir sınıfın nasıl kullanılacağını anlayabilir mi? Eğer değilse, sınıf </a:t>
            </a:r>
            <a:r>
              <a:rPr lang="tr-TR" dirty="0" err="1"/>
              <a:t>kapsülleme</a:t>
            </a:r>
            <a:r>
              <a:rPr lang="tr-TR" dirty="0"/>
              <a:t> ciddi bir risk altındadır. </a:t>
            </a:r>
          </a:p>
          <a:p>
            <a:pPr lvl="1" algn="just"/>
            <a:r>
              <a:rPr lang="tr-TR" dirty="0"/>
              <a:t>Sınıfın </a:t>
            </a:r>
            <a:r>
              <a:rPr lang="tr-TR" dirty="0" err="1"/>
              <a:t>arayüzü</a:t>
            </a:r>
            <a:r>
              <a:rPr lang="tr-TR" dirty="0"/>
              <a:t>, herhangi birinin sınıfı kullanması için gereken tüm bilgileri içermelidir. </a:t>
            </a:r>
          </a:p>
          <a:p>
            <a:pPr lvl="1" algn="just"/>
            <a:r>
              <a:rPr lang="tr-TR" dirty="0" err="1"/>
              <a:t>Javadoc</a:t>
            </a:r>
            <a:r>
              <a:rPr lang="tr-TR" dirty="0"/>
              <a:t> geleneği, en azından her parametre ve her dönüş değeri için dokümantasyon gerektirmektedir. </a:t>
            </a:r>
          </a:p>
          <a:p>
            <a:pPr lvl="1" algn="just"/>
            <a:r>
              <a:rPr lang="tr-TR" dirty="0"/>
              <a:t>Bu, her sınıfın açıkta kalan tüm rutinleri için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9257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Bu konu bilgisayar programcılığının estetik bir yönünü ele almaktadır: program kaynak kodunun düzeni.</a:t>
            </a:r>
          </a:p>
          <a:p>
            <a:pPr algn="just"/>
            <a:r>
              <a:rPr lang="tr-TR" dirty="0"/>
              <a:t>Düzen, yürütme hızını, bellek kullanımını ya da programın dışarıdan görülebilen diğer yönlerini etkilemez. </a:t>
            </a:r>
          </a:p>
          <a:p>
            <a:pPr algn="just"/>
            <a:r>
              <a:rPr lang="tr-TR" dirty="0"/>
              <a:t>Kodu anlamanın, gözden geçirmenin ve yazdıktan aylar sonra revize etmenin ne kadar kolay olduğunu etkiler.</a:t>
            </a:r>
          </a:p>
          <a:p>
            <a:pPr algn="just"/>
            <a:r>
              <a:rPr lang="tr-TR" dirty="0"/>
              <a:t>Ayrıca başkalarının kodunuzu okumasının, anlamasının ve değiştirmesinin ne kadar kolay olduğunu da etkiler.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Yorumlama Teknikleri </a:t>
            </a:r>
            <a:br>
              <a:rPr lang="en-US" b="1" u="sng" dirty="0"/>
            </a:br>
            <a:r>
              <a:rPr lang="tr" b="1" u="sng" dirty="0"/>
              <a:t>(Dersler)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" b="1" i="1" dirty="0"/>
              <a:t>Sınıf arayüzünde uygulama ayrıntılarını belgelemeyin</a:t>
            </a:r>
            <a:endParaRPr lang="en-GB" b="1" i="1" dirty="0"/>
          </a:p>
          <a:p>
            <a:pPr lvl="1" algn="just"/>
            <a:r>
              <a:rPr lang="tr-TR" dirty="0" err="1"/>
              <a:t>Kapsüllemenin</a:t>
            </a:r>
            <a:r>
              <a:rPr lang="tr-TR" dirty="0"/>
              <a:t> temel kuralı, bilgiyi yalnızca bilinmesi gereken bir temelde açığa çıkarmanızdır: bilginin açığa çıkarılması gerekip gerekmediğine dair herhangi bir soru varsa, varsayılan olarak gizli tutmaktır.</a:t>
            </a:r>
          </a:p>
          <a:p>
            <a:pPr lvl="1" algn="just"/>
            <a:r>
              <a:rPr lang="tr-TR" dirty="0"/>
              <a:t>Sonuç olarak, sınıf </a:t>
            </a:r>
            <a:r>
              <a:rPr lang="tr-TR" dirty="0" err="1"/>
              <a:t>arayüz</a:t>
            </a:r>
            <a:r>
              <a:rPr lang="tr-TR" dirty="0"/>
              <a:t> dosyaları sınıfı kullanmak için gerekli bilgileri içermeli, ancak sınıfın iç işleyişini uygulamak veya sürdürmek için gerekli bilgileri içermemelidir.</a:t>
            </a:r>
          </a:p>
        </p:txBody>
      </p:sp>
    </p:spTree>
    <p:extLst>
      <p:ext uri="{BB962C8B-B14F-4D97-AF65-F5344CB8AC3E}">
        <p14:creationId xmlns:p14="http://schemas.microsoft.com/office/powerpoint/2010/main" val="218404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Önemli Noktalar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Görsel düzenin ilk önceliği kodun mantıksal organizasyonunu aydınlatmaktır. Bu önceliğe ulaşılıp ulaşılmadığını değerlendirmek için kullanılan kriterler arasında doğruluk, tutarlılık, okunabilirlik ve sürdürülebilirlik yer alır.</a:t>
            </a:r>
          </a:p>
          <a:p>
            <a:pPr algn="just"/>
            <a:r>
              <a:rPr lang="tr-TR" dirty="0"/>
              <a:t>İyi görünmek, diğer kriterlere göre ikincildir - uzak bir ikinci. Diğer kriterler karşılanırsa ve temel kod iyiyse, düzen iyi görünecektir.</a:t>
            </a:r>
          </a:p>
        </p:txBody>
      </p:sp>
    </p:spTree>
    <p:extLst>
      <p:ext uri="{BB962C8B-B14F-4D97-AF65-F5344CB8AC3E}">
        <p14:creationId xmlns:p14="http://schemas.microsoft.com/office/powerpoint/2010/main" val="201741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Önemli Noktalar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/>
              <a:t>Yorum yapıp yapmama sorusu meşru bir sorudur. Kötü yapıldığında yorum yapmak zaman kaybıdır ve bazen zararlıdır. İyi yapıldığında ise yorum yapmaya değerdir.</a:t>
            </a:r>
          </a:p>
          <a:p>
            <a:pPr algn="just"/>
            <a:r>
              <a:rPr lang="tr-TR" dirty="0"/>
              <a:t>Kaynak kodu, programla ilgili kritik bilgilerin çoğunu içermelidir. Program çalıştığı sürece, kaynak kodun güncel tutulması diğer kaynaklara göre daha olasıdır ve önemli bilgilerin kodla birlikte verilmesi yararlıdır.</a:t>
            </a:r>
          </a:p>
          <a:p>
            <a:pPr algn="just"/>
            <a:r>
              <a:rPr lang="tr-TR" dirty="0"/>
              <a:t>Yorumlar, kodun kendisi hakkında özet düzeyinde veya amaç düzeyinde söyleyemediği şeyleri kod hakkında söylemelidir.</a:t>
            </a:r>
          </a:p>
        </p:txBody>
      </p:sp>
    </p:spTree>
    <p:extLst>
      <p:ext uri="{BB962C8B-B14F-4D97-AF65-F5344CB8AC3E}">
        <p14:creationId xmlns:p14="http://schemas.microsoft.com/office/powerpoint/2010/main" val="1284158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Okumalar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dirty="0"/>
              <a:t>[Bölüm 31,32]</a:t>
            </a:r>
            <a:r>
              <a:rPr lang="tr" dirty="0"/>
              <a:t> </a:t>
            </a:r>
            <a:r>
              <a:rPr lang="en-US" dirty="0"/>
              <a:t>Code Complete: A Practical Handbook of Software Construction by Steve McConnell, Microsoft Press; 2nd Edition (</a:t>
            </a:r>
            <a:r>
              <a:rPr lang="tr-TR"/>
              <a:t>7 Temmuz</a:t>
            </a:r>
            <a:r>
              <a:rPr lang="en-US" dirty="0"/>
              <a:t>, 2004). ISBN-10: 0735619670 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35521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8000999" cy="3962400"/>
          </a:xfrm>
        </p:spPr>
      </p:pic>
    </p:spTree>
    <p:extLst>
      <p:ext uri="{BB962C8B-B14F-4D97-AF65-F5344CB8AC3E}">
        <p14:creationId xmlns:p14="http://schemas.microsoft.com/office/powerpoint/2010/main" val="8265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Önceki slayttaki rutin </a:t>
            </a:r>
            <a:r>
              <a:rPr lang="tr-TR" dirty="0" err="1"/>
              <a:t>sözdizimsel</a:t>
            </a:r>
            <a:r>
              <a:rPr lang="tr-TR" dirty="0"/>
              <a:t> olarak doğrudur. </a:t>
            </a:r>
          </a:p>
          <a:p>
            <a:pPr algn="just"/>
            <a:r>
              <a:rPr lang="tr-TR" dirty="0"/>
              <a:t>Çok iyi yorumlanmış, iyi değişken adlarına ve açık bir mantığa sahip. </a:t>
            </a:r>
          </a:p>
          <a:p>
            <a:pPr algn="just"/>
            <a:r>
              <a:rPr lang="tr-TR" dirty="0"/>
              <a:t>Rutinin sahip olmadığı şey ise iyi bir düzen.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0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153400" cy="4800600"/>
          </a:xfrm>
        </p:spPr>
      </p:pic>
    </p:spTree>
    <p:extLst>
      <p:ext uri="{BB962C8B-B14F-4D97-AF65-F5344CB8AC3E}">
        <p14:creationId xmlns:p14="http://schemas.microsoft.com/office/powerpoint/2010/main" val="3222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dirty="0"/>
              <a:t>Rutin çok daha okunabilir hale geldi ve dokümantasyona ve iyi değişken isimlerine harcanan emek artık açıkça görülüyor.</a:t>
            </a:r>
            <a:endParaRPr lang="en-GB" dirty="0"/>
          </a:p>
          <a:p>
            <a:pPr algn="just"/>
            <a:r>
              <a:rPr lang="tr" dirty="0"/>
              <a:t>Değişken adları ve yorumlar her iki örnekte de aynı , ancak önceki örnekteki düzen o kadar kötüydü ki yararlı olmadı.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0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" dirty="0"/>
              <a:t>Bu basit teknikleri kullanarak iyi bir düzen elde edilebilir</a:t>
            </a:r>
          </a:p>
          <a:p>
            <a:pPr algn="just"/>
            <a:r>
              <a:rPr lang="tr" dirty="0"/>
              <a:t>Beyaz boşluk</a:t>
            </a:r>
          </a:p>
          <a:p>
            <a:pPr lvl="1" algn="just"/>
            <a:r>
              <a:rPr lang="tr" dirty="0"/>
              <a:t>Gruplama</a:t>
            </a:r>
          </a:p>
          <a:p>
            <a:pPr lvl="1" algn="just"/>
            <a:r>
              <a:rPr lang="tr" dirty="0"/>
              <a:t>Boş satırlar</a:t>
            </a:r>
          </a:p>
          <a:p>
            <a:pPr lvl="1" algn="just"/>
            <a:r>
              <a:rPr lang="tr" dirty="0"/>
              <a:t>Girinti</a:t>
            </a:r>
          </a:p>
          <a:p>
            <a:pPr algn="just"/>
            <a:r>
              <a:rPr lang="tr" dirty="0"/>
              <a:t>Parantez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Düzen Teknikleri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" b="1" dirty="0"/>
              <a:t>Boşluk</a:t>
            </a:r>
          </a:p>
          <a:p>
            <a:pPr lvl="1" algn="just"/>
            <a:r>
              <a:rPr lang="tr" dirty="0"/>
              <a:t>Okunabilirliği artırmak için boşluk kullanın.</a:t>
            </a:r>
            <a:endParaRPr lang="en-GB" dirty="0"/>
          </a:p>
          <a:p>
            <a:pPr lvl="1" algn="just"/>
            <a:r>
              <a:rPr lang="tr-TR" dirty="0"/>
              <a:t>Boşluklar, sekmeler, satır sonları ve boş satırlar dahil olmak üzere beyaz alan, bir programın yapısını göstermek için kullanabileceğiniz ana araçtır.</a:t>
            </a:r>
          </a:p>
          <a:p>
            <a:pPr lvl="1" algn="just"/>
            <a:r>
              <a:rPr lang="tr-TR" dirty="0"/>
              <a:t>Kelimeler arasında boşluk olmayan, paragraf sonları olmayan ve bölümlere ayrılmayan bir kitap yazmayı düşünmezsiniz.</a:t>
            </a:r>
          </a:p>
          <a:p>
            <a:pPr lvl="1" algn="just"/>
            <a:r>
              <a:rPr lang="tr-TR" dirty="0"/>
              <a:t>Bir kitabı bölümlere, paragraflara ve cümlelere ayırmak okuyucuya bir konuyu zihinsel olarak nasıl organize edeceğini gösterir.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36315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1502</Words>
  <Application>Microsoft Office PowerPoint</Application>
  <PresentationFormat>Ekran Gösterisi (4:3)</PresentationFormat>
  <Paragraphs>152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297851  DÜZEN VE STIL, KENDI KENDINI BELGELEYEN KOD</vt:lpstr>
      <vt:lpstr>İçindekiler</vt:lpstr>
      <vt:lpstr>Giriş</vt:lpstr>
      <vt:lpstr>Giriş</vt:lpstr>
      <vt:lpstr>Giriş</vt:lpstr>
      <vt:lpstr>Giriş</vt:lpstr>
      <vt:lpstr>Giriş</vt:lpstr>
      <vt:lpstr>Düzen Teknikleri</vt:lpstr>
      <vt:lpstr>Düzen Teknikleri</vt:lpstr>
      <vt:lpstr>Düzen Teknikleri</vt:lpstr>
      <vt:lpstr>Düzen Teknikleri</vt:lpstr>
      <vt:lpstr>Düzen Teknikleri</vt:lpstr>
      <vt:lpstr>Düzen Teknikleri</vt:lpstr>
      <vt:lpstr>Düzen Teknikleri</vt:lpstr>
      <vt:lpstr>Düzen Teknikleri</vt:lpstr>
      <vt:lpstr>Yorumlama Teknikleri</vt:lpstr>
      <vt:lpstr>Yorumlama Teknikleri  (Bireysel Satırlar)</vt:lpstr>
      <vt:lpstr>Yorumlama Teknikleri  (Bireysel Satırlar)</vt:lpstr>
      <vt:lpstr>Yorumlama Teknikleri  (Bireysel Satırlar)</vt:lpstr>
      <vt:lpstr>Yorumlama Teknikleri  (Bireysel Satırlar)</vt:lpstr>
      <vt:lpstr>Yorumlama Teknikleri  (Bireysel Satırlar)</vt:lpstr>
      <vt:lpstr>Yorumlama Teknikleri  (Paragraflar)</vt:lpstr>
      <vt:lpstr>Yorumlama Teknikleri  (Paragraflar)</vt:lpstr>
      <vt:lpstr>Yorumlama Teknikleri  (Rutinler)</vt:lpstr>
      <vt:lpstr>Yorumlama Teknikleri  (Rutinler)</vt:lpstr>
      <vt:lpstr>Yorumlama Teknikleri  (Rutinler)</vt:lpstr>
      <vt:lpstr>Yorumlama Teknikleri  (Dersler)</vt:lpstr>
      <vt:lpstr>Yorumlama Teknikleri  (Dersler)</vt:lpstr>
      <vt:lpstr>Yorumlama Teknikleri  (Dersler)</vt:lpstr>
      <vt:lpstr>Yorumlama Teknikleri  (Dersler)</vt:lpstr>
      <vt:lpstr>Önemli Noktalar</vt:lpstr>
      <vt:lpstr>Önemli Noktalar</vt:lpstr>
      <vt:lpstr>Okumalar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Mehmet TANKÜL</cp:lastModifiedBy>
  <cp:revision>76</cp:revision>
  <dcterms:created xsi:type="dcterms:W3CDTF">2006-08-16T00:00:00Z</dcterms:created>
  <dcterms:modified xsi:type="dcterms:W3CDTF">2024-12-23T11:42:28Z</dcterms:modified>
</cp:coreProperties>
</file>