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0" r:id="rId1"/>
  </p:sldMasterIdLst>
  <p:notesMasterIdLst>
    <p:notesMasterId r:id="rId28"/>
  </p:notesMasterIdLst>
  <p:handoutMasterIdLst>
    <p:handoutMasterId r:id="rId29"/>
  </p:handoutMasterIdLst>
  <p:sldIdLst>
    <p:sldId id="459" r:id="rId2"/>
    <p:sldId id="515" r:id="rId3"/>
    <p:sldId id="516" r:id="rId4"/>
    <p:sldId id="517" r:id="rId5"/>
    <p:sldId id="521" r:id="rId6"/>
    <p:sldId id="518" r:id="rId7"/>
    <p:sldId id="510" r:id="rId8"/>
    <p:sldId id="543" r:id="rId9"/>
    <p:sldId id="511" r:id="rId10"/>
    <p:sldId id="512" r:id="rId11"/>
    <p:sldId id="522" r:id="rId12"/>
    <p:sldId id="541" r:id="rId13"/>
    <p:sldId id="542" r:id="rId14"/>
    <p:sldId id="534" r:id="rId15"/>
    <p:sldId id="537" r:id="rId16"/>
    <p:sldId id="538" r:id="rId17"/>
    <p:sldId id="535" r:id="rId18"/>
    <p:sldId id="539" r:id="rId19"/>
    <p:sldId id="540" r:id="rId20"/>
    <p:sldId id="495" r:id="rId21"/>
    <p:sldId id="494" r:id="rId22"/>
    <p:sldId id="496" r:id="rId23"/>
    <p:sldId id="526" r:id="rId24"/>
    <p:sldId id="530" r:id="rId25"/>
    <p:sldId id="531" r:id="rId26"/>
    <p:sldId id="532" r:id="rId2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week4 summary" id="{35EB3287-0D90-437B-87FD-605D7C995DC6}">
          <p14:sldIdLst>
            <p14:sldId id="459"/>
            <p14:sldId id="515"/>
            <p14:sldId id="516"/>
            <p14:sldId id="517"/>
            <p14:sldId id="521"/>
            <p14:sldId id="518"/>
            <p14:sldId id="510"/>
          </p14:sldIdLst>
        </p14:section>
        <p14:section name="week5" id="{7C1A522C-C158-4013-BED0-628C339DFF95}">
          <p14:sldIdLst>
            <p14:sldId id="543"/>
          </p14:sldIdLst>
        </p14:section>
        <p14:section name="static methods" id="{4B118347-DE60-4B75-A154-EF266C8C2E3E}">
          <p14:sldIdLst>
            <p14:sldId id="511"/>
            <p14:sldId id="512"/>
            <p14:sldId id="522"/>
            <p14:sldId id="541"/>
            <p14:sldId id="542"/>
          </p14:sldIdLst>
        </p14:section>
        <p14:section name="nested classes" id="{AE443240-923A-43AF-BD4B-B7D5434EB70C}">
          <p14:sldIdLst>
            <p14:sldId id="534"/>
            <p14:sldId id="537"/>
            <p14:sldId id="538"/>
            <p14:sldId id="535"/>
            <p14:sldId id="539"/>
            <p14:sldId id="540"/>
          </p14:sldIdLst>
        </p14:section>
        <p14:section name="enum type" id="{C850A056-712E-44AC-AE22-A9B9A7306E7C}">
          <p14:sldIdLst>
            <p14:sldId id="495"/>
            <p14:sldId id="494"/>
            <p14:sldId id="496"/>
            <p14:sldId id="526"/>
            <p14:sldId id="530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F6F6"/>
    <a:srgbClr val="0000FF"/>
    <a:srgbClr val="292C47"/>
    <a:srgbClr val="C2D1E1"/>
    <a:srgbClr val="2F2FA0"/>
    <a:srgbClr val="338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3" autoAdjust="0"/>
    <p:restoredTop sz="75911" autoAdjust="0"/>
  </p:normalViewPr>
  <p:slideViewPr>
    <p:cSldViewPr>
      <p:cViewPr>
        <p:scale>
          <a:sx n="75" d="100"/>
          <a:sy n="75" d="100"/>
        </p:scale>
        <p:origin x="1456" y="4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9D83BB0-8341-4F76-9C1D-3DA86EA069B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A14241-5863-4149-BCEA-0F9E4D9B7D2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F88BC64-FD70-4C88-86AC-847535DC1594}" type="datetimeFigureOut">
              <a:rPr lang="en-US" altLang="en-US"/>
              <a:pPr>
                <a:defRPr/>
              </a:pPr>
              <a:t>10/15/2024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0071F-A543-4E39-B6BB-A46050A44D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7F593-2A41-480C-B44B-19DC3DBC4F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12F0413-E1BA-4FBC-B4D5-14C80042A4A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3154EF3-89A4-48A4-B842-77233051E2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AFE4F9-AF6E-407C-87A1-4703314473D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C7FE564F-3818-423D-82B2-5C02B6FEC564}" type="datetimeFigureOut">
              <a:rPr lang="en-US" altLang="en-US"/>
              <a:pPr>
                <a:defRPr/>
              </a:pPr>
              <a:t>10/15/2024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DE422A7-30C1-4BE6-9243-760B70D60B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0910DF9-09B6-4C59-A284-21B03DC630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868D1-0B6D-46BA-81BE-E0890F97C87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EE5FC-1B88-4F14-8F2E-03DDD76B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F0542D50-4B96-4BDF-8E44-5A0D108D0D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4519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variables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initialized before any object of that class is created.  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 is initialized only, when the class is first loaded into the JVM, which happens the first time it is referenced in code,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the instance is created.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0200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34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 methods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are stored in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Metaspace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space of heap as they are associated to the class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72410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5102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7225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because keyword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allows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be called without creating an object of the class in which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method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defined.</a:t>
            </a:r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8825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lvl="0">
              <a:buFontTx/>
              <a:buChar char="•"/>
            </a:pPr>
            <a:r>
              <a:rPr lang="tr-TR" altLang="tr-TR" sz="2400" dirty="0">
                <a:solidFill>
                  <a:srgbClr val="000000"/>
                </a:solidFill>
              </a:rPr>
              <a:t>If a class is useful to only one other class, then it is logical to embed it in that class and keep the two together. </a:t>
            </a:r>
          </a:p>
          <a:p>
            <a:pPr lvl="0">
              <a:buFontTx/>
              <a:buChar char="•"/>
            </a:pPr>
            <a:r>
              <a:rPr lang="tr-TR" altLang="tr-TR" sz="2800" b="1" dirty="0">
                <a:solidFill>
                  <a:srgbClr val="000000"/>
                </a:solidFill>
              </a:rPr>
              <a:t>It increases encapsulation</a:t>
            </a:r>
            <a:r>
              <a:rPr lang="tr-TR" altLang="tr-TR" sz="2800" dirty="0">
                <a:solidFill>
                  <a:srgbClr val="000000"/>
                </a:solidFill>
              </a:rPr>
              <a:t>: </a:t>
            </a:r>
            <a:endParaRPr lang="en-US" altLang="tr-TR" sz="2800" dirty="0">
              <a:solidFill>
                <a:srgbClr val="000000"/>
              </a:solidFill>
            </a:endParaRPr>
          </a:p>
          <a:p>
            <a:pPr lvl="1">
              <a:buFontTx/>
              <a:buChar char="•"/>
            </a:pPr>
            <a:r>
              <a:rPr lang="tr-TR" altLang="tr-TR" sz="2400" dirty="0">
                <a:solidFill>
                  <a:srgbClr val="000000"/>
                </a:solidFill>
              </a:rPr>
              <a:t>Consider two top-level classes, A and B, where B needs access to members of A that would otherwise be declared </a:t>
            </a:r>
            <a:r>
              <a:rPr lang="tr-TR" altLang="tr-TR" sz="2800" dirty="0">
                <a:solidFill>
                  <a:srgbClr val="000000"/>
                </a:solidFill>
                <a:latin typeface="Monaco"/>
              </a:rPr>
              <a:t>private</a:t>
            </a:r>
            <a:r>
              <a:rPr lang="tr-TR" altLang="tr-TR" sz="2400" dirty="0">
                <a:solidFill>
                  <a:srgbClr val="000000"/>
                </a:solidFill>
              </a:rPr>
              <a:t>. By hiding class B within class A, A's members can be declared private and B can access them. In addition, B itself can be hidden from the outside world.</a:t>
            </a:r>
          </a:p>
          <a:p>
            <a:pPr lvl="0">
              <a:buFontTx/>
              <a:buChar char="•"/>
            </a:pPr>
            <a:r>
              <a:rPr lang="tr-TR" altLang="tr-TR" sz="2800" b="1" dirty="0">
                <a:solidFill>
                  <a:srgbClr val="000000"/>
                </a:solidFill>
              </a:rPr>
              <a:t>It can lead to more readable and maintainable code</a:t>
            </a:r>
            <a:r>
              <a:rPr lang="tr-TR" altLang="tr-TR" sz="2800" dirty="0">
                <a:solidFill>
                  <a:srgbClr val="000000"/>
                </a:solidFill>
              </a:rPr>
              <a:t>: </a:t>
            </a:r>
          </a:p>
          <a:p>
            <a:pPr lvl="1">
              <a:buFontTx/>
              <a:buChar char="•"/>
            </a:pPr>
            <a:r>
              <a:rPr lang="tr-TR" altLang="tr-TR" sz="2400" dirty="0">
                <a:solidFill>
                  <a:srgbClr val="000000"/>
                </a:solidFill>
              </a:rPr>
              <a:t>Nesting small classes within top-level classes places the code closer to where it is used.</a:t>
            </a:r>
            <a:endParaRPr lang="tr-TR" altLang="tr-TR" sz="2800" dirty="0">
              <a:solidFill>
                <a:srgbClr val="000000"/>
              </a:solidFill>
            </a:endParaRPr>
          </a:p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1713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0542D50-4B96-4BDF-8E44-5A0D108D0DE3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884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F8589DD8-5DFC-44BC-BD2E-0D30AF04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74FF84-C947-4019-BAFF-553E7CD70AA9}" type="datetime1">
              <a:rPr lang="en-US" smtClean="0"/>
              <a:t>10/15/2024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4CFA20-D111-466D-8184-5A527BDCD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255B10-BE41-4FC0-A259-C9E412E6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B778A4-CD89-4F1C-8B63-4C925737E84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141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AF5C6-21A7-4EF3-9D01-9020772F7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B73629-992E-4916-AF9C-5E4AEE222373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3591B-CDBB-44AF-A01E-BFEFACEB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D475C9-3951-475A-BE14-2E1C04A55E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3C556602-FD54-4F98-A398-372BCF5AC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851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7E61A-D8D0-4E20-B1DF-4B84AC45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F70BF-65E3-411E-929E-E59D6785F27A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FB571-329A-45E3-951B-EA8373A6F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55C89-66AE-469C-9970-B5252567C4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A617F59-A470-45EC-BBDE-6B09CF978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687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0BEBB-D8A2-4D56-82CF-E2ECD30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407A7-00D7-45A8-B369-97C23930D066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F7059-BC5B-41BB-9473-A1C1B591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8669D-633C-458A-AAC6-FD2094D20E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2E4A5FF-070B-4F29-A091-7C6CA4935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665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650E0-222C-4374-84D1-DDEB646E9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BB1F8C-2450-4CF4-8407-10E5E91B8098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46442-A979-42E4-BF83-341074A47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90F36-8194-44E2-98E9-AB2FA9CE1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252EBA-4ED1-439A-8510-9161CC89B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363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651CE-65CD-46AD-A020-0A7428BB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DE24B-9D4E-426D-8672-C83BDEED6782}" type="datetime1">
              <a:rPr lang="en-US" smtClean="0"/>
              <a:t>10/15/2024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B98C1-8273-4E5F-BE24-0A222C450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D6B472-08DE-4991-ADFF-EEAC3E340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D52C3E8-4C83-4022-824A-2F15A8C40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480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A4F3616-3FF4-4E3A-8896-865E308E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3E6887-00A0-44EA-8BA3-B26D8261709A}" type="datetime1">
              <a:rPr lang="en-US" smtClean="0"/>
              <a:t>10/15/2024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F63972E-FC5D-4616-96D1-7C00C394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906016-BD20-41B8-9280-0A6EF8BE6E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4560EAF-5D0F-419A-8BCB-F3291EED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5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B9E6ADB-20F9-4B93-905E-1187037F1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6231C0-BC08-4CDD-A082-F43806523A45}" type="datetime1">
              <a:rPr lang="en-US" smtClean="0"/>
              <a:t>10/15/2024</a:t>
            </a:fld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DF8921-3BAE-415D-9681-11FD33866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ABF4F-7DBE-4C7A-9AED-DDB0A2926C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96796CD-CA0E-4880-AA8C-2EA1D42DB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8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9FA03EB-3FC4-429C-A48A-698D8343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F9C13-ACEC-4315-87E6-850B5C3EF143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ECAA45F-EF9E-4C9B-8D21-9C5BA5A4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60FB8-FE66-482A-9E78-394860C2B7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2C084CE-A7A1-4C63-BE9B-73B77BE8B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8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60DFE86-2658-44D5-91FD-BE4A150CD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BD2B6-7FF6-4B83-8DA6-1CDC19BAE1A6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5CA8BA-3E27-46E4-BB48-7249E17D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CD5572-9840-420D-BF8B-15EE3095FA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8D6F9-AAB6-461E-91FD-0A8A70FAE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8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BFA3774-F2D2-4320-B131-60CA39D8B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A5984-EF55-446B-9D42-AC1327841D4D}" type="datetime1">
              <a:rPr lang="en-US" smtClean="0"/>
              <a:t>10/15/2024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AA6F59-289F-41C2-AA5E-5DDEBEC5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46B8C-3982-4BD2-8924-ED51CCF8D4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1D26608-EF67-4817-A676-4FD503C9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1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8EDB932-8869-47AF-83D4-974599F56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64EA42-F641-430D-8865-1A6D584A551E}" type="datetime1">
              <a:rPr lang="en-US" smtClean="0"/>
              <a:t>10/15/2024</a:t>
            </a:fld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3A3479-6557-4D4D-ACFD-3D4EF2C6D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9F30F-A9F1-436D-8218-0712CBB7D1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5211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4C43B1D4-6868-47BB-BCBB-FC2ED5B5DF3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A2648EC1-6EE7-4426-96FD-F5C4CCC316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Edit Master text styles</a:t>
            </a:r>
          </a:p>
          <a:p>
            <a:pPr lvl="1"/>
            <a:r>
              <a:rPr lang="en-US" altLang="tr-TR"/>
              <a:t>Second level</a:t>
            </a:r>
          </a:p>
          <a:p>
            <a:pPr lvl="2"/>
            <a:r>
              <a:rPr lang="en-US" altLang="tr-TR"/>
              <a:t>Third level</a:t>
            </a:r>
          </a:p>
          <a:p>
            <a:pPr lvl="3"/>
            <a:r>
              <a:rPr lang="en-US" altLang="tr-TR"/>
              <a:t>Fourth level</a:t>
            </a:r>
          </a:p>
          <a:p>
            <a:pPr lvl="4"/>
            <a:r>
              <a:rPr lang="en-US" altLang="tr-TR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F61DB-673A-410E-94C8-9E0DCB30C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2B7C180-22F8-4CD4-ABAE-2E9B207E3BAE}" type="datetime1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037C0-5D06-4CC5-BA17-299C25CC3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CME225 OOP- Week 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B9F87-8704-4DE6-9843-E87E27D50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7B778A4-CD89-4F1C-8B63-4C925737E8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641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1" r:id="rId1"/>
    <p:sldLayoutId id="2147484002" r:id="rId2"/>
    <p:sldLayoutId id="2147484003" r:id="rId3"/>
    <p:sldLayoutId id="2147484004" r:id="rId4"/>
    <p:sldLayoutId id="2147484005" r:id="rId5"/>
    <p:sldLayoutId id="2147484006" r:id="rId6"/>
    <p:sldLayoutId id="2147484007" r:id="rId7"/>
    <p:sldLayoutId id="2147484008" r:id="rId8"/>
    <p:sldLayoutId id="2147484009" r:id="rId9"/>
    <p:sldLayoutId id="2147484010" r:id="rId10"/>
    <p:sldLayoutId id="2147484011" r:id="rId11"/>
    <p:sldLayoutId id="2147484012" r:id="rId12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tutorial/java/javaOO/nested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1E9D6200-CE17-4B5B-A63F-33C84E51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550" y="2133605"/>
            <a:ext cx="11772900" cy="1904996"/>
          </a:xfrm>
        </p:spPr>
        <p:txBody>
          <a:bodyPr anchor="ctr"/>
          <a:lstStyle/>
          <a:p>
            <a:r>
              <a:rPr lang="en-US" altLang="tr-TR" sz="4800" b="1" dirty="0"/>
              <a:t>Week 5: </a:t>
            </a:r>
            <a:br>
              <a:rPr lang="en-US" altLang="tr-TR" sz="4800" b="1" dirty="0"/>
            </a:br>
            <a:r>
              <a:rPr lang="en-US" altLang="tr-TR" sz="4800" b="1" dirty="0"/>
              <a:t>Static methods</a:t>
            </a:r>
            <a:r>
              <a:rPr lang="en-US" altLang="tr-TR" sz="4800" b="1"/>
              <a:t>, Enum </a:t>
            </a:r>
            <a:r>
              <a:rPr lang="en-US" altLang="tr-TR" sz="4800" b="1" dirty="0"/>
              <a:t>types, Deeper in classes</a:t>
            </a:r>
            <a:endParaRPr lang="tr-TR" altLang="tr-TR" i="1" dirty="0"/>
          </a:p>
        </p:txBody>
      </p:sp>
      <p:sp>
        <p:nvSpPr>
          <p:cNvPr id="3075" name="Subtitle 2">
            <a:extLst>
              <a:ext uri="{FF2B5EF4-FFF2-40B4-BE49-F238E27FC236}">
                <a16:creationId xmlns:a16="http://schemas.microsoft.com/office/drawing/2014/main" id="{9558F8B6-4F45-4B3A-B1B1-1DD3D4277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6300" y="4724400"/>
            <a:ext cx="10439400" cy="390517"/>
          </a:xfrm>
        </p:spPr>
        <p:txBody>
          <a:bodyPr/>
          <a:lstStyle/>
          <a:p>
            <a:r>
              <a:rPr lang="en-US" altLang="tr-TR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Ozacar</a:t>
            </a:r>
            <a:r>
              <a:rPr lang="en-US" altLang="tr-TR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Kasim, PhD  | Assist. Prof. | Computer Engineering Department</a:t>
            </a:r>
            <a:endParaRPr lang="tr-TR" altLang="tr-TR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5BEFF6E-159E-4C9E-AC7A-03A39907D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B778A4-CD89-4F1C-8B63-4C925737E8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FC451-49B6-4824-BB04-D1B258B67AA3}"/>
              </a:ext>
            </a:extLst>
          </p:cNvPr>
          <p:cNvSpPr txBox="1"/>
          <p:nvPr/>
        </p:nvSpPr>
        <p:spPr>
          <a:xfrm>
            <a:off x="11201400" y="152400"/>
            <a:ext cx="83844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week5</a:t>
            </a:r>
            <a:endParaRPr kumimoji="0" lang="tr-T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CDED84-27F3-4C44-9265-DF96EEBE5484}"/>
              </a:ext>
            </a:extLst>
          </p:cNvPr>
          <p:cNvCxnSpPr/>
          <p:nvPr/>
        </p:nvCxnSpPr>
        <p:spPr>
          <a:xfrm>
            <a:off x="116205" y="19050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AB7162-68E7-4B2D-B529-7F408CA90F24}"/>
              </a:ext>
            </a:extLst>
          </p:cNvPr>
          <p:cNvCxnSpPr/>
          <p:nvPr/>
        </p:nvCxnSpPr>
        <p:spPr>
          <a:xfrm>
            <a:off x="116205" y="4267200"/>
            <a:ext cx="11986260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574A779-4111-4F0A-A3D4-006C4D224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0564" y="3957639"/>
            <a:ext cx="3034871" cy="3034871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23C7B-ADA5-40C3-8B37-C8421C5FB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5F56FE-BC20-4FD5-A812-419F57B1AB20}" type="datetime1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92F6F-339E-41E2-8FAE-0E011BB5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E05EE-7086-43A1-A634-7939E459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816CBD-D4D5-45CA-9821-D1825F06FF5D}" type="datetime1">
              <a:rPr lang="en-US" altLang="en-US" smtClean="0"/>
              <a:t>10/15/2024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D49E26-D777-4B1A-B9D3-142BADA6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716C10-8644-4C16-AB6A-A1D9915B9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0"/>
            <a:ext cx="7981751" cy="67214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C29C6E-3AB5-4A9F-BCBF-4CA79C687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710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DC44A86-335D-4010-BD24-7E770D68A7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04"/>
          <a:stretch/>
        </p:blipFill>
        <p:spPr>
          <a:xfrm>
            <a:off x="2514600" y="1452341"/>
            <a:ext cx="6762750" cy="5076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9E0BB6-D1CD-455B-8E6C-242247FE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624110"/>
            <a:ext cx="10742612" cy="1280890"/>
          </a:xfrm>
        </p:spPr>
        <p:txBody>
          <a:bodyPr/>
          <a:lstStyle/>
          <a:p>
            <a:r>
              <a:rPr lang="en-US" b="1" dirty="0"/>
              <a:t>Static Method vs Non-Static (Instance) Method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53E6-3FF4-40C2-A0CD-ED288676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3" y="6130925"/>
            <a:ext cx="1146175" cy="369888"/>
          </a:xfrm>
        </p:spPr>
        <p:txBody>
          <a:bodyPr/>
          <a:lstStyle/>
          <a:p>
            <a:pPr>
              <a:defRPr/>
            </a:pPr>
            <a:fld id="{65D7DEA5-61A9-4AE4-AEDD-C74805615C1F}" type="datetime1">
              <a:rPr lang="en-US" altLang="en-US" smtClean="0"/>
              <a:t>10/15/2024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12EE37-1417-4AA0-BBBE-B48504B2B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1813" y="787400"/>
            <a:ext cx="779462" cy="365125"/>
          </a:xfrm>
        </p:spPr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39A8EC5-C2E9-4801-B1A3-A5EEEE32605A}"/>
              </a:ext>
            </a:extLst>
          </p:cNvPr>
          <p:cNvCxnSpPr/>
          <p:nvPr/>
        </p:nvCxnSpPr>
        <p:spPr>
          <a:xfrm>
            <a:off x="2835275" y="4271741"/>
            <a:ext cx="27273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BBD58FA-FCEC-4955-A22C-8340EE8C7E30}"/>
              </a:ext>
            </a:extLst>
          </p:cNvPr>
          <p:cNvCxnSpPr>
            <a:cxnSpLocks/>
          </p:cNvCxnSpPr>
          <p:nvPr/>
        </p:nvCxnSpPr>
        <p:spPr>
          <a:xfrm flipV="1">
            <a:off x="5895975" y="2619153"/>
            <a:ext cx="2286000" cy="1524000"/>
          </a:xfrm>
          <a:prstGeom prst="bentConnector3">
            <a:avLst>
              <a:gd name="adj1" fmla="val 185349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BB7DA4C-8586-43C1-90C3-F00261FB0C26}"/>
              </a:ext>
            </a:extLst>
          </p:cNvPr>
          <p:cNvCxnSpPr>
            <a:cxnSpLocks/>
          </p:cNvCxnSpPr>
          <p:nvPr/>
        </p:nvCxnSpPr>
        <p:spPr>
          <a:xfrm flipV="1">
            <a:off x="5500798" y="3140647"/>
            <a:ext cx="2328863" cy="2262188"/>
          </a:xfrm>
          <a:prstGeom prst="bentConnector3">
            <a:avLst>
              <a:gd name="adj1" fmla="val 163225"/>
            </a:avLst>
          </a:prstGeom>
          <a:ln w="38100">
            <a:solidFill>
              <a:srgbClr val="3380E6"/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2F46C39-2B9A-4F54-8A45-363B02EA8F7D}"/>
              </a:ext>
            </a:extLst>
          </p:cNvPr>
          <p:cNvCxnSpPr>
            <a:cxnSpLocks/>
          </p:cNvCxnSpPr>
          <p:nvPr/>
        </p:nvCxnSpPr>
        <p:spPr>
          <a:xfrm>
            <a:off x="2921694" y="5567141"/>
            <a:ext cx="1421706" cy="0"/>
          </a:xfrm>
          <a:prstGeom prst="line">
            <a:avLst/>
          </a:prstGeom>
          <a:ln w="38100">
            <a:solidFill>
              <a:srgbClr val="3380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8D80D589-AA13-459B-95B2-6789C77CA5EE}"/>
              </a:ext>
            </a:extLst>
          </p:cNvPr>
          <p:cNvSpPr/>
          <p:nvPr/>
        </p:nvSpPr>
        <p:spPr>
          <a:xfrm>
            <a:off x="2921694" y="2442945"/>
            <a:ext cx="5260281" cy="29028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397A40F-F373-43C0-A461-B3229A7F2DF2}"/>
              </a:ext>
            </a:extLst>
          </p:cNvPr>
          <p:cNvSpPr/>
          <p:nvPr/>
        </p:nvSpPr>
        <p:spPr>
          <a:xfrm>
            <a:off x="2932460" y="3067060"/>
            <a:ext cx="4897202" cy="351957"/>
          </a:xfrm>
          <a:prstGeom prst="rect">
            <a:avLst/>
          </a:prstGeom>
          <a:noFill/>
          <a:ln w="28575">
            <a:solidFill>
              <a:srgbClr val="3380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20A13-7046-4236-9E4C-BC53532C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653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DD78A-B047-4979-B5EA-AE5ED7C6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BB5D5-E502-4FF9-946F-C1A879446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700" y="1413127"/>
            <a:ext cx="6464300" cy="3785652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0" tIns="0" rIns="0" bIns="0"/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</a:t>
            </a:r>
            <a:r>
              <a:rPr lang="tr-TR" sz="2000" dirty="0">
                <a:latin typeface="Consolas" panose="020B0609020204030204" pitchFamily="49" charset="0"/>
              </a:rPr>
              <a:t>public class JavaApp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public static void main(String[] args)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</a:t>
            </a:r>
            <a:r>
              <a:rPr lang="tr-TR" sz="2000" b="1" dirty="0">
                <a:latin typeface="Consolas" panose="020B0609020204030204" pitchFamily="49" charset="0"/>
              </a:rPr>
              <a:t>MyClass</a:t>
            </a:r>
            <a:r>
              <a:rPr lang="tr-TR" sz="2000" dirty="0">
                <a:latin typeface="Consolas" panose="020B0609020204030204" pitchFamily="49" charset="0"/>
              </a:rPr>
              <a:t>.setData(50);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System.out.println(MyClass.getData());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ECAFB5-F85C-49A7-A096-0F3A9D88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0B4AEF-E9C1-4532-BEC7-A72A1B22C390}"/>
              </a:ext>
            </a:extLst>
          </p:cNvPr>
          <p:cNvSpPr/>
          <p:nvPr/>
        </p:nvSpPr>
        <p:spPr>
          <a:xfrm>
            <a:off x="25400" y="1426137"/>
            <a:ext cx="5702300" cy="378565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class MyClass{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private </a:t>
            </a:r>
            <a:r>
              <a:rPr lang="tr-TR" sz="2000" b="1" dirty="0"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int data;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public </a:t>
            </a:r>
            <a:r>
              <a:rPr lang="tr-TR" sz="2000" b="1" dirty="0"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void setData(int d)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data = d;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public static int getData()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return data;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C07A7-0143-4A2E-A2A0-C4955ECB7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133EA8-F6FC-4A21-930F-C00733F3A8B4}" type="datetime1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C58ED5-4031-4BF3-8350-13F0880EE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00D6CB4A-656B-4105-91B1-59098DC24878}"/>
              </a:ext>
            </a:extLst>
          </p:cNvPr>
          <p:cNvSpPr/>
          <p:nvPr/>
        </p:nvSpPr>
        <p:spPr>
          <a:xfrm>
            <a:off x="5410200" y="2717701"/>
            <a:ext cx="3733800" cy="3601478"/>
          </a:xfrm>
          <a:custGeom>
            <a:avLst/>
            <a:gdLst>
              <a:gd name="connsiteX0" fmla="*/ 0 w 3733800"/>
              <a:gd name="connsiteY0" fmla="*/ 154084 h 924487"/>
              <a:gd name="connsiteX1" fmla="*/ 154084 w 3733800"/>
              <a:gd name="connsiteY1" fmla="*/ 0 h 924487"/>
              <a:gd name="connsiteX2" fmla="*/ 2178050 w 3733800"/>
              <a:gd name="connsiteY2" fmla="*/ 0 h 924487"/>
              <a:gd name="connsiteX3" fmla="*/ 2028760 w 3733800"/>
              <a:gd name="connsiteY3" fmla="*/ -2676991 h 924487"/>
              <a:gd name="connsiteX4" fmla="*/ 3111500 w 3733800"/>
              <a:gd name="connsiteY4" fmla="*/ 0 h 924487"/>
              <a:gd name="connsiteX5" fmla="*/ 3579716 w 3733800"/>
              <a:gd name="connsiteY5" fmla="*/ 0 h 924487"/>
              <a:gd name="connsiteX6" fmla="*/ 3733800 w 3733800"/>
              <a:gd name="connsiteY6" fmla="*/ 154084 h 924487"/>
              <a:gd name="connsiteX7" fmla="*/ 3733800 w 3733800"/>
              <a:gd name="connsiteY7" fmla="*/ 154081 h 924487"/>
              <a:gd name="connsiteX8" fmla="*/ 3733800 w 3733800"/>
              <a:gd name="connsiteY8" fmla="*/ 154081 h 924487"/>
              <a:gd name="connsiteX9" fmla="*/ 3733800 w 3733800"/>
              <a:gd name="connsiteY9" fmla="*/ 385203 h 924487"/>
              <a:gd name="connsiteX10" fmla="*/ 3733800 w 3733800"/>
              <a:gd name="connsiteY10" fmla="*/ 770403 h 924487"/>
              <a:gd name="connsiteX11" fmla="*/ 3579716 w 3733800"/>
              <a:gd name="connsiteY11" fmla="*/ 924487 h 924487"/>
              <a:gd name="connsiteX12" fmla="*/ 3111500 w 3733800"/>
              <a:gd name="connsiteY12" fmla="*/ 924487 h 924487"/>
              <a:gd name="connsiteX13" fmla="*/ 2178050 w 3733800"/>
              <a:gd name="connsiteY13" fmla="*/ 924487 h 924487"/>
              <a:gd name="connsiteX14" fmla="*/ 2178050 w 3733800"/>
              <a:gd name="connsiteY14" fmla="*/ 924487 h 924487"/>
              <a:gd name="connsiteX15" fmla="*/ 154084 w 3733800"/>
              <a:gd name="connsiteY15" fmla="*/ 924487 h 924487"/>
              <a:gd name="connsiteX16" fmla="*/ 0 w 3733800"/>
              <a:gd name="connsiteY16" fmla="*/ 770403 h 924487"/>
              <a:gd name="connsiteX17" fmla="*/ 0 w 3733800"/>
              <a:gd name="connsiteY17" fmla="*/ 385203 h 924487"/>
              <a:gd name="connsiteX18" fmla="*/ 0 w 3733800"/>
              <a:gd name="connsiteY18" fmla="*/ 154081 h 924487"/>
              <a:gd name="connsiteX19" fmla="*/ 0 w 3733800"/>
              <a:gd name="connsiteY19" fmla="*/ 154081 h 924487"/>
              <a:gd name="connsiteX20" fmla="*/ 0 w 3733800"/>
              <a:gd name="connsiteY20" fmla="*/ 154084 h 924487"/>
              <a:gd name="connsiteX0" fmla="*/ 0 w 3733800"/>
              <a:gd name="connsiteY0" fmla="*/ 2831075 h 3601478"/>
              <a:gd name="connsiteX1" fmla="*/ 154084 w 3733800"/>
              <a:gd name="connsiteY1" fmla="*/ 2676991 h 3601478"/>
              <a:gd name="connsiteX2" fmla="*/ 2769065 w 3733800"/>
              <a:gd name="connsiteY2" fmla="*/ 2676991 h 3601478"/>
              <a:gd name="connsiteX3" fmla="*/ 2028760 w 3733800"/>
              <a:gd name="connsiteY3" fmla="*/ 0 h 3601478"/>
              <a:gd name="connsiteX4" fmla="*/ 3111500 w 3733800"/>
              <a:gd name="connsiteY4" fmla="*/ 2676991 h 3601478"/>
              <a:gd name="connsiteX5" fmla="*/ 3579716 w 3733800"/>
              <a:gd name="connsiteY5" fmla="*/ 2676991 h 3601478"/>
              <a:gd name="connsiteX6" fmla="*/ 3733800 w 3733800"/>
              <a:gd name="connsiteY6" fmla="*/ 2831075 h 3601478"/>
              <a:gd name="connsiteX7" fmla="*/ 3733800 w 3733800"/>
              <a:gd name="connsiteY7" fmla="*/ 2831072 h 3601478"/>
              <a:gd name="connsiteX8" fmla="*/ 3733800 w 3733800"/>
              <a:gd name="connsiteY8" fmla="*/ 2831072 h 3601478"/>
              <a:gd name="connsiteX9" fmla="*/ 3733800 w 3733800"/>
              <a:gd name="connsiteY9" fmla="*/ 3062194 h 3601478"/>
              <a:gd name="connsiteX10" fmla="*/ 3733800 w 3733800"/>
              <a:gd name="connsiteY10" fmla="*/ 3447394 h 3601478"/>
              <a:gd name="connsiteX11" fmla="*/ 3579716 w 3733800"/>
              <a:gd name="connsiteY11" fmla="*/ 3601478 h 3601478"/>
              <a:gd name="connsiteX12" fmla="*/ 3111500 w 3733800"/>
              <a:gd name="connsiteY12" fmla="*/ 3601478 h 3601478"/>
              <a:gd name="connsiteX13" fmla="*/ 2178050 w 3733800"/>
              <a:gd name="connsiteY13" fmla="*/ 3601478 h 3601478"/>
              <a:gd name="connsiteX14" fmla="*/ 2178050 w 3733800"/>
              <a:gd name="connsiteY14" fmla="*/ 3601478 h 3601478"/>
              <a:gd name="connsiteX15" fmla="*/ 154084 w 3733800"/>
              <a:gd name="connsiteY15" fmla="*/ 3601478 h 3601478"/>
              <a:gd name="connsiteX16" fmla="*/ 0 w 3733800"/>
              <a:gd name="connsiteY16" fmla="*/ 3447394 h 3601478"/>
              <a:gd name="connsiteX17" fmla="*/ 0 w 3733800"/>
              <a:gd name="connsiteY17" fmla="*/ 3062194 h 3601478"/>
              <a:gd name="connsiteX18" fmla="*/ 0 w 3733800"/>
              <a:gd name="connsiteY18" fmla="*/ 2831072 h 3601478"/>
              <a:gd name="connsiteX19" fmla="*/ 0 w 3733800"/>
              <a:gd name="connsiteY19" fmla="*/ 2831072 h 3601478"/>
              <a:gd name="connsiteX20" fmla="*/ 0 w 3733800"/>
              <a:gd name="connsiteY20" fmla="*/ 2831075 h 3601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733800" h="3601478">
                <a:moveTo>
                  <a:pt x="0" y="2831075"/>
                </a:moveTo>
                <a:cubicBezTo>
                  <a:pt x="0" y="2745977"/>
                  <a:pt x="68986" y="2676991"/>
                  <a:pt x="154084" y="2676991"/>
                </a:cubicBezTo>
                <a:lnTo>
                  <a:pt x="2769065" y="2676991"/>
                </a:lnTo>
                <a:lnTo>
                  <a:pt x="2028760" y="0"/>
                </a:lnTo>
                <a:lnTo>
                  <a:pt x="3111500" y="2676991"/>
                </a:lnTo>
                <a:lnTo>
                  <a:pt x="3579716" y="2676991"/>
                </a:lnTo>
                <a:cubicBezTo>
                  <a:pt x="3664814" y="2676991"/>
                  <a:pt x="3733800" y="2745977"/>
                  <a:pt x="3733800" y="2831075"/>
                </a:cubicBezTo>
                <a:lnTo>
                  <a:pt x="3733800" y="2831072"/>
                </a:lnTo>
                <a:lnTo>
                  <a:pt x="3733800" y="2831072"/>
                </a:lnTo>
                <a:lnTo>
                  <a:pt x="3733800" y="3062194"/>
                </a:lnTo>
                <a:lnTo>
                  <a:pt x="3733800" y="3447394"/>
                </a:lnTo>
                <a:cubicBezTo>
                  <a:pt x="3733800" y="3532492"/>
                  <a:pt x="3664814" y="3601478"/>
                  <a:pt x="3579716" y="3601478"/>
                </a:cubicBezTo>
                <a:lnTo>
                  <a:pt x="3111500" y="3601478"/>
                </a:lnTo>
                <a:lnTo>
                  <a:pt x="2178050" y="3601478"/>
                </a:lnTo>
                <a:lnTo>
                  <a:pt x="2178050" y="3601478"/>
                </a:lnTo>
                <a:lnTo>
                  <a:pt x="154084" y="3601478"/>
                </a:lnTo>
                <a:cubicBezTo>
                  <a:pt x="68986" y="3601478"/>
                  <a:pt x="0" y="3532492"/>
                  <a:pt x="0" y="3447394"/>
                </a:cubicBezTo>
                <a:lnTo>
                  <a:pt x="0" y="3062194"/>
                </a:lnTo>
                <a:lnTo>
                  <a:pt x="0" y="2831072"/>
                </a:lnTo>
                <a:lnTo>
                  <a:pt x="0" y="2831072"/>
                </a:lnTo>
                <a:lnTo>
                  <a:pt x="0" y="2831075"/>
                </a:lnTo>
                <a:close/>
              </a:path>
            </a:pathLst>
          </a:custGeom>
          <a:solidFill>
            <a:srgbClr val="FF000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No need to create an object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477403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924A-568D-4541-8D6F-39ECFE5C9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3600" dirty="0"/>
              <a:t>We know the static keyword now.</a:t>
            </a:r>
          </a:p>
          <a:p>
            <a:pPr marL="0" indent="0" algn="ctr">
              <a:buNone/>
            </a:pPr>
            <a:endParaRPr lang="en-US" sz="6000" dirty="0"/>
          </a:p>
          <a:p>
            <a:pPr marL="0" indent="0" algn="ctr">
              <a:buNone/>
            </a:pPr>
            <a:r>
              <a:rPr lang="en-US" sz="6000" dirty="0"/>
              <a:t>So, why is the main method static?</a:t>
            </a:r>
            <a:endParaRPr lang="tr-TR" sz="6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00BA8-ED4C-4E24-B3C9-D00758708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6EAB52-C4F4-4B81-91A2-9D11D210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C5D58C-6818-4B59-AB01-CE3869FE78F5}" type="datetime1">
              <a:rPr lang="en-US" smtClean="0"/>
              <a:t>10/15/2024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B01732-4F90-46AF-817D-A05A4B45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5907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818B764D-AF32-49C8-9993-9C110892D5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49" b="15765"/>
          <a:stretch/>
        </p:blipFill>
        <p:spPr>
          <a:xfrm>
            <a:off x="7086600" y="342999"/>
            <a:ext cx="4860928" cy="3985223"/>
          </a:xfrm>
          <a:prstGeom prst="rect">
            <a:avLst/>
          </a:prstGeom>
          <a:ln>
            <a:solidFill>
              <a:schemeClr val="tx1"/>
            </a:solidFill>
          </a:ln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5731A-E977-439E-8E64-60638F18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66" y="342999"/>
            <a:ext cx="6384934" cy="3985223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4400" dirty="0"/>
              <a:t>Nested Classes</a:t>
            </a:r>
          </a:p>
          <a:p>
            <a:r>
              <a:rPr lang="en-US" sz="2400" dirty="0"/>
              <a:t>The Java allows you to define a class within another class. Such a class is called a </a:t>
            </a:r>
            <a:r>
              <a:rPr lang="en-US" sz="2400" i="1" dirty="0"/>
              <a:t>nested class</a:t>
            </a:r>
          </a:p>
          <a:p>
            <a:r>
              <a:rPr lang="en-US" sz="2400" dirty="0"/>
              <a:t>Nested classes are divided into two categories: </a:t>
            </a:r>
          </a:p>
          <a:p>
            <a:pPr lvl="1"/>
            <a:r>
              <a:rPr lang="en-US" dirty="0"/>
              <a:t>non-static. Non-static nested classes are called inner classes.</a:t>
            </a:r>
          </a:p>
          <a:p>
            <a:pPr lvl="1"/>
            <a:r>
              <a:rPr lang="en-US" dirty="0"/>
              <a:t>Static: Static nested classes are called static nested classes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F113E4-5D1B-4F66-B768-7BE2EF47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D607D7-F17D-4777-A556-3B392D63F539}"/>
              </a:ext>
            </a:extLst>
          </p:cNvPr>
          <p:cNvSpPr txBox="1"/>
          <p:nvPr/>
        </p:nvSpPr>
        <p:spPr>
          <a:xfrm>
            <a:off x="168266" y="4816378"/>
            <a:ext cx="6384934" cy="1938992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tr-TR" sz="2000" dirty="0">
                <a:latin typeface="Consolas" panose="020B0609020204030204" pitchFamily="49" charset="0"/>
              </a:rPr>
              <a:t>class OuterClass {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  ...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static class</a:t>
            </a:r>
            <a:r>
              <a:rPr lang="en-US" sz="2000" dirty="0">
                <a:latin typeface="Consolas" panose="020B0609020204030204" pitchFamily="49" charset="0"/>
              </a:rPr>
              <a:t> Static</a:t>
            </a:r>
            <a:r>
              <a:rPr lang="tr-TR" sz="2000" dirty="0">
                <a:latin typeface="Consolas" panose="020B0609020204030204" pitchFamily="49" charset="0"/>
              </a:rPr>
              <a:t>NestedClass {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      ...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    }</a:t>
            </a:r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tr-TR" sz="2000" dirty="0">
              <a:latin typeface="Consolas" panose="020B0609020204030204" pitchFamily="49" charset="0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AC7E586-360B-44BE-97E5-89F666461B77}"/>
              </a:ext>
            </a:extLst>
          </p:cNvPr>
          <p:cNvGrpSpPr/>
          <p:nvPr/>
        </p:nvGrpSpPr>
        <p:grpSpPr>
          <a:xfrm>
            <a:off x="5105400" y="2590800"/>
            <a:ext cx="6870700" cy="4164570"/>
            <a:chOff x="5105400" y="2590800"/>
            <a:chExt cx="6870700" cy="41645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304325-05C8-409B-AA9B-16386DAD2CA3}"/>
                </a:ext>
              </a:extLst>
            </p:cNvPr>
            <p:cNvSpPr txBox="1"/>
            <p:nvPr/>
          </p:nvSpPr>
          <p:spPr>
            <a:xfrm>
              <a:off x="7086600" y="4816378"/>
              <a:ext cx="4889500" cy="1938992"/>
            </a:xfrm>
            <a:prstGeom prst="rect">
              <a:avLst/>
            </a:prstGeom>
            <a:ln/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class OuterClass {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...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class </a:t>
              </a:r>
              <a:r>
                <a:rPr lang="en-US" sz="2000" dirty="0">
                  <a:latin typeface="Consolas" panose="020B0609020204030204" pitchFamily="49" charset="0"/>
                </a:rPr>
                <a:t>Inner</a:t>
              </a:r>
              <a:r>
                <a:rPr lang="tr-TR" sz="2000" dirty="0">
                  <a:latin typeface="Consolas" panose="020B0609020204030204" pitchFamily="49" charset="0"/>
                </a:rPr>
                <a:t>Class {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    ...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    }</a:t>
              </a:r>
            </a:p>
            <a:p>
              <a:pPr lvl="1"/>
              <a:r>
                <a:rPr lang="tr-TR" sz="2000" dirty="0">
                  <a:latin typeface="Consolas" panose="020B0609020204030204" pitchFamily="49" charset="0"/>
                </a:rPr>
                <a:t>}</a:t>
              </a:r>
              <a:endParaRPr lang="en-US" sz="2000" i="1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EC95231-B4BB-4C73-8190-A3D1C00478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400" y="2590800"/>
              <a:ext cx="2590800" cy="2895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8496C1D-5B4A-4A81-BDCD-67385F5C3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48828" y="2590800"/>
              <a:ext cx="714372" cy="2895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Date Placeholder 31">
            <a:extLst>
              <a:ext uri="{FF2B5EF4-FFF2-40B4-BE49-F238E27FC236}">
                <a16:creationId xmlns:a16="http://schemas.microsoft.com/office/drawing/2014/main" id="{E8DF4BB1-A760-4839-87D4-AECE04F29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29CC58-E029-4FD2-89ED-827FB5FA03A9}" type="datetime1">
              <a:rPr lang="en-US" smtClean="0"/>
              <a:t>10/15/2024</a:t>
            </a:fld>
            <a:endParaRPr lang="en-US"/>
          </a:p>
        </p:txBody>
      </p:sp>
      <p:sp>
        <p:nvSpPr>
          <p:cNvPr id="33" name="Footer Placeholder 32">
            <a:extLst>
              <a:ext uri="{FF2B5EF4-FFF2-40B4-BE49-F238E27FC236}">
                <a16:creationId xmlns:a16="http://schemas.microsoft.com/office/drawing/2014/main" id="{0683CDF4-16FE-4212-8968-2CBA2462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 dirty="0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5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1B4-BE7A-49D4-8B6A-7713D75F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class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9F35-CD8A-48B6-A376-B53B70C9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7900"/>
            <a:ext cx="7391400" cy="4351338"/>
          </a:xfrm>
        </p:spPr>
        <p:txBody>
          <a:bodyPr/>
          <a:lstStyle/>
          <a:p>
            <a:r>
              <a:rPr lang="en-US" sz="2400" dirty="0"/>
              <a:t>As with instance methods and variables, an inner class is associated with an instance of its enclosing class and has direct access to that object's methods and variables. </a:t>
            </a:r>
          </a:p>
          <a:p>
            <a:r>
              <a:rPr lang="en-US" sz="2400" dirty="0"/>
              <a:t>Also, because an inner class is associated with an instance, it cannot define any static members itself.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4CF28-F1EF-4BC6-A028-E8363D68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17D54-6238-4507-A067-7AEC5E889899}"/>
              </a:ext>
            </a:extLst>
          </p:cNvPr>
          <p:cNvSpPr txBox="1"/>
          <p:nvPr/>
        </p:nvSpPr>
        <p:spPr>
          <a:xfrm>
            <a:off x="7531098" y="1245245"/>
            <a:ext cx="4635502" cy="2308324"/>
          </a:xfrm>
          <a:prstGeom prst="rect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tr-TR" sz="2400" dirty="0">
                <a:latin typeface="Consolas" panose="020B0609020204030204" pitchFamily="49" charset="0"/>
              </a:rPr>
              <a:t>class OuterClass {</a:t>
            </a:r>
          </a:p>
          <a:p>
            <a:pPr lvl="1"/>
            <a:r>
              <a:rPr lang="tr-TR" sz="2400" dirty="0">
                <a:latin typeface="Consolas" panose="020B0609020204030204" pitchFamily="49" charset="0"/>
              </a:rPr>
              <a:t>    ...</a:t>
            </a:r>
          </a:p>
          <a:p>
            <a:pPr lvl="1"/>
            <a:r>
              <a:rPr lang="tr-TR" sz="2400" dirty="0">
                <a:latin typeface="Consolas" panose="020B0609020204030204" pitchFamily="49" charset="0"/>
              </a:rPr>
              <a:t>    class </a:t>
            </a:r>
            <a:r>
              <a:rPr lang="en-US" sz="2400" dirty="0">
                <a:latin typeface="Consolas" panose="020B0609020204030204" pitchFamily="49" charset="0"/>
              </a:rPr>
              <a:t>Inner</a:t>
            </a:r>
            <a:r>
              <a:rPr lang="tr-TR" sz="2400" dirty="0">
                <a:latin typeface="Consolas" panose="020B0609020204030204" pitchFamily="49" charset="0"/>
              </a:rPr>
              <a:t>Class {</a:t>
            </a:r>
          </a:p>
          <a:p>
            <a:pPr lvl="1"/>
            <a:r>
              <a:rPr lang="tr-TR" sz="2400" dirty="0">
                <a:latin typeface="Consolas" panose="020B0609020204030204" pitchFamily="49" charset="0"/>
              </a:rPr>
              <a:t>        ...</a:t>
            </a:r>
          </a:p>
          <a:p>
            <a:pPr lvl="1"/>
            <a:r>
              <a:rPr lang="tr-TR" sz="2400" dirty="0"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tr-TR" sz="2400" dirty="0">
                <a:latin typeface="Consolas" panose="020B0609020204030204" pitchFamily="49" charset="0"/>
              </a:rPr>
              <a:t>}</a:t>
            </a:r>
            <a:endParaRPr lang="en-US" sz="2400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9657D-7C44-4938-AF2C-985482249495}"/>
              </a:ext>
            </a:extLst>
          </p:cNvPr>
          <p:cNvSpPr/>
          <p:nvPr/>
        </p:nvSpPr>
        <p:spPr>
          <a:xfrm>
            <a:off x="228600" y="4800600"/>
            <a:ext cx="1173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Inner classes</a:t>
            </a: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OuterClass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outerObject</a:t>
            </a:r>
            <a:r>
              <a:rPr lang="en-US" sz="2000" dirty="0">
                <a:latin typeface="Consolas" panose="020B0609020204030204" pitchFamily="49" charset="0"/>
              </a:rPr>
              <a:t> = new </a:t>
            </a:r>
            <a:r>
              <a:rPr lang="tr-TR" sz="2000" dirty="0">
                <a:latin typeface="Consolas" panose="020B0609020204030204" pitchFamily="49" charset="0"/>
              </a:rPr>
              <a:t>OuterClass</a:t>
            </a:r>
            <a:r>
              <a:rPr lang="en-US" sz="2000" dirty="0">
                <a:latin typeface="Consolas" panose="020B0609020204030204" pitchFamily="49" charset="0"/>
              </a:rPr>
              <a:t>();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//you need to create an object first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OuterClass.InnerClass innerObject =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outerObject</a:t>
            </a:r>
            <a:r>
              <a:rPr lang="tr-TR" sz="2000" dirty="0">
                <a:latin typeface="Consolas" panose="020B0609020204030204" pitchFamily="49" charset="0"/>
              </a:rPr>
              <a:t>.new InnerClass();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6A3C36A-AD4D-4E2B-81A5-5DECF6AC6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13BAE1-0A03-4F54-ACC0-9413AC94BCD4}" type="datetime1">
              <a:rPr lang="en-US" smtClean="0"/>
              <a:t>10/15/2024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F207A99-8811-46B2-8B27-1C4101FAA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30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7F1B4-BE7A-49D4-8B6A-7713D75FC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dirty="0"/>
              <a:t>Static Nested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59F35-CD8A-48B6-A376-B53B70C9A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77900"/>
            <a:ext cx="7391400" cy="4351338"/>
          </a:xfrm>
        </p:spPr>
        <p:txBody>
          <a:bodyPr/>
          <a:lstStyle/>
          <a:p>
            <a:r>
              <a:rPr lang="en-US" dirty="0"/>
              <a:t>As with class methods and variables, a static nested class is associated with its outer class.</a:t>
            </a:r>
          </a:p>
          <a:p>
            <a:r>
              <a:rPr lang="en-US" dirty="0"/>
              <a:t>And like static class methods, a static nested class cannot refer directly to instance variables or methods defined in its enclosing class: it can use them only through an object reference.</a:t>
            </a:r>
            <a:endParaRPr lang="tr-TR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44CF28-F1EF-4BC6-A028-E8363D68B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9657D-7C44-4938-AF2C-985482249495}"/>
              </a:ext>
            </a:extLst>
          </p:cNvPr>
          <p:cNvSpPr/>
          <p:nvPr/>
        </p:nvSpPr>
        <p:spPr>
          <a:xfrm>
            <a:off x="228600" y="4800600"/>
            <a:ext cx="11734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Static nested classes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//you do not need to create and object from </a:t>
            </a: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OuterClass</a:t>
            </a: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lvl="1"/>
            <a:r>
              <a:rPr lang="tr-TR" sz="2000" dirty="0">
                <a:latin typeface="Consolas" panose="020B0609020204030204" pitchFamily="49" charset="0"/>
              </a:rPr>
              <a:t>OuterClass.StaticNestedClass nestedObject = new </a:t>
            </a:r>
            <a:r>
              <a:rPr lang="tr-TR" sz="2000" dirty="0">
                <a:solidFill>
                  <a:srgbClr val="FF0000"/>
                </a:solidFill>
                <a:latin typeface="Consolas" panose="020B0609020204030204" pitchFamily="49" charset="0"/>
              </a:rPr>
              <a:t>OuterClass</a:t>
            </a:r>
            <a:r>
              <a:rPr lang="tr-TR" sz="2000" dirty="0">
                <a:latin typeface="Consolas" panose="020B0609020204030204" pitchFamily="49" charset="0"/>
              </a:rPr>
              <a:t>.StaticNestedClass();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2D9E93-1139-49CD-B202-34271234AE4D}"/>
              </a:ext>
            </a:extLst>
          </p:cNvPr>
          <p:cNvSpPr txBox="1"/>
          <p:nvPr/>
        </p:nvSpPr>
        <p:spPr>
          <a:xfrm>
            <a:off x="7277100" y="1377900"/>
            <a:ext cx="4800600" cy="2462213"/>
          </a:xfrm>
          <a:prstGeom prst="rect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>
            <a:spAutoFit/>
          </a:bodyPr>
          <a:lstStyle/>
          <a:p>
            <a:pPr lvl="1"/>
            <a:endParaRPr lang="en-US" sz="2000" dirty="0">
              <a:latin typeface="Consolas" panose="020B0609020204030204" pitchFamily="49" charset="0"/>
            </a:endParaRP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</a:rPr>
              <a:t>OuterClass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   ...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static class </a:t>
            </a:r>
            <a:r>
              <a:rPr lang="en-US" sz="2000" dirty="0" err="1">
                <a:latin typeface="Consolas" panose="020B0609020204030204" pitchFamily="49" charset="0"/>
              </a:rPr>
              <a:t>StaticNestedClass</a:t>
            </a:r>
            <a:r>
              <a:rPr lang="en-US" sz="2000" dirty="0"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       ...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lvl="1"/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37C6C7BC-3C0C-49FF-A774-80FA6E35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3B7DAB-E802-4CF5-85D7-755F59300428}" type="datetime1">
              <a:rPr lang="en-US" smtClean="0"/>
              <a:t>10/15/2024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D52630D-FEB5-4279-871E-855579AC1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8883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AD12-2801-48E5-B568-56FB254D2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Nested Classes?</a:t>
            </a:r>
            <a:br>
              <a:rPr lang="tr-TR" altLang="tr-TR" b="1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7FB1F4-51B1-46CD-9C6B-269F840C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4DECE5-9E15-432C-9754-3A0EA71EB59F}"/>
              </a:ext>
            </a:extLst>
          </p:cNvPr>
          <p:cNvSpPr/>
          <p:nvPr/>
        </p:nvSpPr>
        <p:spPr>
          <a:xfrm>
            <a:off x="381000" y="1499751"/>
            <a:ext cx="11430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Tx/>
              <a:buChar char="•"/>
            </a:pPr>
            <a:r>
              <a:rPr lang="tr-TR" altLang="tr-TR" sz="2800" dirty="0">
                <a:solidFill>
                  <a:srgbClr val="000000"/>
                </a:solidFill>
              </a:rPr>
              <a:t>If a class is useful to only one other class, then it is logical to embed it in that class and keep the two together. </a:t>
            </a:r>
            <a:endParaRPr lang="en-US" altLang="tr-TR" sz="2800" dirty="0">
              <a:solidFill>
                <a:srgbClr val="000000"/>
              </a:solidFill>
            </a:endParaRPr>
          </a:p>
          <a:p>
            <a:pPr lvl="0">
              <a:buFontTx/>
              <a:buChar char="•"/>
            </a:pPr>
            <a:endParaRPr lang="tr-TR" altLang="tr-TR" sz="2800" dirty="0">
              <a:solidFill>
                <a:srgbClr val="000000"/>
              </a:solidFill>
            </a:endParaRPr>
          </a:p>
          <a:p>
            <a:pPr lvl="0">
              <a:buFontTx/>
              <a:buChar char="•"/>
            </a:pPr>
            <a:r>
              <a:rPr lang="tr-TR" altLang="tr-TR" sz="2800" b="1" dirty="0">
                <a:solidFill>
                  <a:srgbClr val="000000"/>
                </a:solidFill>
              </a:rPr>
              <a:t>It increases encapsulation</a:t>
            </a:r>
            <a:r>
              <a:rPr lang="tr-TR" altLang="tr-TR" sz="2800" dirty="0">
                <a:solidFill>
                  <a:srgbClr val="000000"/>
                </a:solidFill>
              </a:rPr>
              <a:t>: </a:t>
            </a:r>
            <a:endParaRPr lang="en-US" altLang="tr-TR" sz="2800" dirty="0">
              <a:solidFill>
                <a:srgbClr val="000000"/>
              </a:solidFill>
            </a:endParaRPr>
          </a:p>
          <a:p>
            <a:pPr lvl="0">
              <a:buFontTx/>
              <a:buChar char="•"/>
            </a:pPr>
            <a:endParaRPr lang="en-US" altLang="tr-TR" sz="2800" dirty="0">
              <a:solidFill>
                <a:srgbClr val="000000"/>
              </a:solidFill>
            </a:endParaRPr>
          </a:p>
          <a:p>
            <a:pPr lvl="0">
              <a:buFontTx/>
              <a:buChar char="•"/>
            </a:pPr>
            <a:r>
              <a:rPr lang="tr-TR" altLang="tr-TR" sz="2800" b="1" dirty="0">
                <a:solidFill>
                  <a:srgbClr val="000000"/>
                </a:solidFill>
              </a:rPr>
              <a:t>It can lead to more readable and maintainable code</a:t>
            </a:r>
            <a:r>
              <a:rPr lang="tr-TR" altLang="tr-TR" sz="2800" dirty="0">
                <a:solidFill>
                  <a:srgbClr val="000000"/>
                </a:solidFill>
              </a:rPr>
              <a:t>: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EB3170-38A8-451E-A945-F5734E316E3D}"/>
              </a:ext>
            </a:extLst>
          </p:cNvPr>
          <p:cNvSpPr/>
          <p:nvPr/>
        </p:nvSpPr>
        <p:spPr>
          <a:xfrm>
            <a:off x="5410200" y="6114703"/>
            <a:ext cx="7696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>
                <a:hlinkClick r:id="rId3"/>
              </a:rPr>
              <a:t>https://docs.oracle.com/javase/tutorial/java/javaOO/nested.html</a:t>
            </a:r>
            <a:endParaRPr lang="tr-TR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4D0756B6-64BD-4E80-A4F0-A67DBD34F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9E1A21-C099-4ECC-A437-7B5334F926A4}" type="datetime1">
              <a:rPr lang="en-US" smtClean="0"/>
              <a:t>10/15/2024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CC2D4E1-A626-4CAE-B5F4-A10337375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34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1DBF-09FD-4C92-9CF0-2E50E445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415131"/>
            <a:ext cx="10515600" cy="1325563"/>
          </a:xfrm>
        </p:spPr>
        <p:txBody>
          <a:bodyPr/>
          <a:lstStyle/>
          <a:p>
            <a:pPr algn="r"/>
            <a:r>
              <a:rPr lang="en-US" dirty="0"/>
              <a:t>Inner Class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A467-8E2E-4BAD-AE96-96DB70B5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02431"/>
            <a:ext cx="10591800" cy="6040438"/>
          </a:xfr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class OuterClass </a:t>
            </a: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int x = 10;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class InnerClass {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endParaRPr lang="tr-TR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int y = 5;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public class MyMainClass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public static void main(String[] args)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OuterClass myOuter = new OuterClass();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OuterClass.InnerClass myInner = myOuter.new InnerClass();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System.out.println(myInner.y + myOuter.x);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ED60B-A2CD-45FD-9A65-FB0348B5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AE50EA-2EF6-489C-B9F4-CAEEE068726A}"/>
              </a:ext>
            </a:extLst>
          </p:cNvPr>
          <p:cNvSpPr/>
          <p:nvPr/>
        </p:nvSpPr>
        <p:spPr>
          <a:xfrm>
            <a:off x="3550858" y="1497161"/>
            <a:ext cx="46025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//what if this is private?</a:t>
            </a:r>
            <a:endParaRPr lang="tr-TR" sz="240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09916DA-31E6-4928-9A5E-BFD89F0D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F8C0CA-40D7-4111-9E7C-390BF508A2BF}" type="datetime1">
              <a:rPr lang="en-US" smtClean="0"/>
              <a:t>10/15/2024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EA6E8A6-7F20-46A5-998B-F956180EA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9022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1DBF-09FD-4C92-9CF0-2E50E4456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457200"/>
            <a:ext cx="5105400" cy="1325563"/>
          </a:xfrm>
        </p:spPr>
        <p:txBody>
          <a:bodyPr/>
          <a:lstStyle/>
          <a:p>
            <a:pPr algn="r"/>
            <a:r>
              <a:rPr lang="en-US" dirty="0"/>
              <a:t>Static nested Class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1A467-8E2E-4BAD-AE96-96DB70B5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57200"/>
            <a:ext cx="10591800" cy="559792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algn="just">
              <a:buNone/>
            </a:pPr>
            <a:r>
              <a:rPr lang="tr-TR" sz="2000" dirty="0">
                <a:latin typeface="Consolas" panose="020B0609020204030204" pitchFamily="49" charset="0"/>
              </a:rPr>
              <a:t>class OuterClass </a:t>
            </a: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int x = 10;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</a:t>
            </a:r>
            <a:r>
              <a:rPr lang="tr-TR" sz="2000" b="1" dirty="0">
                <a:latin typeface="Consolas" panose="020B0609020204030204" pitchFamily="49" charset="0"/>
              </a:rPr>
              <a:t>static</a:t>
            </a:r>
            <a:r>
              <a:rPr lang="tr-TR" sz="2000" dirty="0">
                <a:latin typeface="Consolas" panose="020B0609020204030204" pitchFamily="49" charset="0"/>
              </a:rPr>
              <a:t> class InnerClass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int y = 5;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tr-TR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public class MyMainClass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public static void main(String[] args) 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OuterClass.InnerClass myInner = new OuterClass.InnerClass();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System.out.println(myInner.y);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ED60B-A2CD-45FD-9A65-FB0348B51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EA98AE3-F9A6-4148-AAFF-ED479A360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2B0D412-9D9C-4996-9768-F27D9DD864D7}" type="datetime1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561E1-3CCA-4DEB-AE8C-FFF5EBBA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02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165F-509C-4337-8D6A-676608BC9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  <a:endParaRPr lang="tr-T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F2E135E-31F6-417C-8372-44999C56C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447" y="2171923"/>
            <a:ext cx="4804210" cy="3002645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try</a:t>
            </a: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//statements may cause an exception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catch</a:t>
            </a:r>
            <a:r>
              <a:rPr lang="en-US" dirty="0"/>
              <a:t> (Exception(type) e(object))‏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//error handling code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DD52-DB21-4E9A-8642-E8F95629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E1B910-6311-4410-BCBB-AAC18C2AB90A}" type="datetime1">
              <a:rPr lang="en-US" altLang="en-US" smtClean="0"/>
              <a:t>10/15/2024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68519-29CF-4565-98E1-3168781D2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A6CDA1-C17F-4E3E-90D1-821FB55780E8}"/>
              </a:ext>
            </a:extLst>
          </p:cNvPr>
          <p:cNvSpPr txBox="1"/>
          <p:nvPr/>
        </p:nvSpPr>
        <p:spPr>
          <a:xfrm>
            <a:off x="872429" y="1694465"/>
            <a:ext cx="29718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SYNTAX</a:t>
            </a:r>
            <a:endParaRPr lang="tr-T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EA053-C631-4BB3-8A3D-30C317F22F8E}"/>
              </a:ext>
            </a:extLst>
          </p:cNvPr>
          <p:cNvSpPr txBox="1"/>
          <p:nvPr/>
        </p:nvSpPr>
        <p:spPr>
          <a:xfrm>
            <a:off x="5903761" y="1688125"/>
            <a:ext cx="2971800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USAGE</a:t>
            </a:r>
            <a:endParaRPr lang="tr-T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3D74B9-478E-49B6-A6C1-17F78EE76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4768" y="2093779"/>
            <a:ext cx="6641586" cy="44070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E779F33-DED3-4034-9E9C-1376EF60750E}"/>
              </a:ext>
            </a:extLst>
          </p:cNvPr>
          <p:cNvSpPr/>
          <p:nvPr/>
        </p:nvSpPr>
        <p:spPr>
          <a:xfrm>
            <a:off x="5891416" y="2626644"/>
            <a:ext cx="5968290" cy="220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C86E0E3-1453-421E-99C3-9EBA5E921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290" y="2841339"/>
            <a:ext cx="5130764" cy="20878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17A00A-6A6B-40D7-A16B-9CE00325EA58}"/>
              </a:ext>
            </a:extLst>
          </p:cNvPr>
          <p:cNvSpPr/>
          <p:nvPr/>
        </p:nvSpPr>
        <p:spPr>
          <a:xfrm>
            <a:off x="5891416" y="5769977"/>
            <a:ext cx="6304938" cy="5454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5B86BA1-0716-448F-8F93-C7EC8381B2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7419" y="5870910"/>
            <a:ext cx="6658935" cy="3993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7811EC-F79F-461D-BC76-2644891996AB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week4</a:t>
            </a:r>
            <a:endParaRPr lang="tr-T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9A11F9-CC40-4760-8D26-42576D791F35}"/>
              </a:ext>
            </a:extLst>
          </p:cNvPr>
          <p:cNvSpPr/>
          <p:nvPr/>
        </p:nvSpPr>
        <p:spPr>
          <a:xfrm>
            <a:off x="533400" y="9576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Previously on OOP</a:t>
            </a:r>
            <a:endParaRPr lang="tr-T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A458D22-93FE-4676-9DAB-C2B30FF77DB9}"/>
              </a:ext>
            </a:extLst>
          </p:cNvPr>
          <p:cNvCxnSpPr>
            <a:cxnSpLocks/>
          </p:cNvCxnSpPr>
          <p:nvPr/>
        </p:nvCxnSpPr>
        <p:spPr>
          <a:xfrm>
            <a:off x="287038" y="482838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82A8FC2-D4F0-480E-A150-20F61BE9D876}"/>
              </a:ext>
            </a:extLst>
          </p:cNvPr>
          <p:cNvCxnSpPr>
            <a:cxnSpLocks/>
          </p:cNvCxnSpPr>
          <p:nvPr/>
        </p:nvCxnSpPr>
        <p:spPr>
          <a:xfrm>
            <a:off x="287038" y="95769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148A4-4349-40FE-8126-80659F7D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12083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B4AE7-F843-474F-B9DF-5128DA34F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18170D-FCAF-4A2E-A256-AA4D3792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7800"/>
            <a:ext cx="7924800" cy="4495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400" dirty="0"/>
              <a:t>An </a:t>
            </a:r>
            <a:r>
              <a:rPr lang="en-US" sz="2400" i="1" dirty="0" err="1"/>
              <a:t>enum</a:t>
            </a:r>
            <a:r>
              <a:rPr lang="en-US" sz="2400" i="1" dirty="0"/>
              <a:t> type</a:t>
            </a:r>
            <a:r>
              <a:rPr lang="en-US" sz="2400" dirty="0"/>
              <a:t> is a special data type that enables for a variable to be </a:t>
            </a:r>
            <a:r>
              <a:rPr lang="en-US" sz="2400" b="1" u="sng" dirty="0"/>
              <a:t>a set of predefined constants. </a:t>
            </a:r>
          </a:p>
          <a:p>
            <a:r>
              <a:rPr lang="en-US" sz="2400" dirty="0"/>
              <a:t>The variable must be equal to one of the values that have been predefined for it. </a:t>
            </a:r>
          </a:p>
          <a:p>
            <a:r>
              <a:rPr lang="en-US" sz="2400" dirty="0"/>
              <a:t>Common examples include compass directions (values of NORTH, SOUTH, EAST, and WEST), the days of the week and so on.</a:t>
            </a:r>
            <a:endParaRPr lang="tr-TR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53DC1-01B1-4D3A-8CDE-318F73A54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FB37CA-6541-4C2E-AA48-7715B5B21C09}" type="datetime1">
              <a:rPr lang="en-US" altLang="en-US" smtClean="0"/>
              <a:t>10/15/2024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6E637D-65FB-409F-8E13-6FFD1F4A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029561-35A0-45EB-BC07-FF9349EBAC3F}"/>
              </a:ext>
            </a:extLst>
          </p:cNvPr>
          <p:cNvSpPr/>
          <p:nvPr/>
        </p:nvSpPr>
        <p:spPr>
          <a:xfrm>
            <a:off x="8738558" y="1419285"/>
            <a:ext cx="2934494" cy="48013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Day {</a:t>
            </a:r>
          </a:p>
          <a:p>
            <a:r>
              <a:rPr lang="en-US" dirty="0">
                <a:latin typeface="Consolas" panose="020B0609020204030204" pitchFamily="49" charset="0"/>
              </a:rPr>
              <a:t>SUNDAY, </a:t>
            </a:r>
          </a:p>
          <a:p>
            <a:r>
              <a:rPr lang="en-US" dirty="0">
                <a:latin typeface="Consolas" panose="020B0609020204030204" pitchFamily="49" charset="0"/>
              </a:rPr>
              <a:t>MONDAY, </a:t>
            </a:r>
          </a:p>
          <a:p>
            <a:r>
              <a:rPr lang="en-US" dirty="0">
                <a:latin typeface="Consolas" panose="020B0609020204030204" pitchFamily="49" charset="0"/>
              </a:rPr>
              <a:t>TUESDAY, </a:t>
            </a:r>
          </a:p>
          <a:p>
            <a:r>
              <a:rPr lang="en-US" dirty="0">
                <a:latin typeface="Consolas" panose="020B0609020204030204" pitchFamily="49" charset="0"/>
              </a:rPr>
              <a:t>WEDNESDAY,</a:t>
            </a:r>
          </a:p>
          <a:p>
            <a:r>
              <a:rPr lang="en-US" dirty="0">
                <a:latin typeface="Consolas" panose="020B0609020204030204" pitchFamily="49" charset="0"/>
              </a:rPr>
              <a:t>THURSDAY, </a:t>
            </a:r>
          </a:p>
          <a:p>
            <a:r>
              <a:rPr lang="en-US" dirty="0">
                <a:latin typeface="Consolas" panose="020B0609020204030204" pitchFamily="49" charset="0"/>
              </a:rPr>
              <a:t>FRIDAY, </a:t>
            </a:r>
          </a:p>
          <a:p>
            <a:r>
              <a:rPr lang="en-US" dirty="0">
                <a:latin typeface="Consolas" panose="020B0609020204030204" pitchFamily="49" charset="0"/>
              </a:rPr>
              <a:t>SATURDAY 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//simple </a:t>
            </a:r>
            <a:r>
              <a:rPr lang="en-US" dirty="0" err="1">
                <a:latin typeface="Consolas" panose="020B0609020204030204" pitchFamily="49" charset="0"/>
              </a:rPr>
              <a:t>enum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CCEE3CE-6DE1-4767-864A-6779C4DEE90E}"/>
              </a:ext>
            </a:extLst>
          </p:cNvPr>
          <p:cNvSpPr txBox="1">
            <a:spLocks/>
          </p:cNvSpPr>
          <p:nvPr/>
        </p:nvSpPr>
        <p:spPr bwMode="auto">
          <a:xfrm>
            <a:off x="8738558" y="624110"/>
            <a:ext cx="6763635" cy="1280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62626"/>
                </a:solidFill>
                <a:latin typeface="Century Gothic" panose="020B0502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Syntax</a:t>
            </a:r>
            <a:endParaRPr lang="tr-TR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0A26B-0DDC-4D56-A591-F6570C2C5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5954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F3943-FB70-4461-BC3C-314DCEF10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 with Constructor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032FD-5487-4BB0-AB89-28CC45911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2249849"/>
            <a:ext cx="5411788" cy="40274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 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sz="2000" dirty="0">
                <a:latin typeface="Consolas" panose="020B0609020204030204" pitchFamily="49" charset="0"/>
              </a:rPr>
              <a:t> Branch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tr-TR" sz="20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MATH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(001),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PHYSICS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(002), </a:t>
            </a:r>
          </a:p>
          <a:p>
            <a:pPr marL="0" indent="0">
              <a:buNone/>
            </a:pP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    GEOMETY</a:t>
            </a:r>
            <a:r>
              <a:rPr lang="tr-TR" sz="2000" dirty="0">
                <a:solidFill>
                  <a:schemeClr val="tx1"/>
                </a:solidFill>
                <a:latin typeface="Consolas" panose="020B0609020204030204" pitchFamily="49" charset="0"/>
              </a:rPr>
              <a:t>(003)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 private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B050"/>
                </a:solidFill>
                <a:latin typeface="Consolas" panose="020B0609020204030204" pitchFamily="49" charset="0"/>
              </a:rPr>
              <a:t>fieldId</a:t>
            </a:r>
            <a:r>
              <a:rPr lang="en-US" sz="2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tr-TR" sz="2000" dirty="0">
                <a:latin typeface="Consolas" panose="020B0609020204030204" pitchFamily="49" charset="0"/>
              </a:rPr>
              <a:t>Branch(</a:t>
            </a:r>
            <a:r>
              <a:rPr lang="tr-TR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2000" dirty="0">
                <a:latin typeface="Consolas" panose="020B0609020204030204" pitchFamily="49" charset="0"/>
              </a:rPr>
              <a:t> fieldId){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    this.</a:t>
            </a:r>
            <a:r>
              <a:rPr lang="tr-TR" sz="2000" dirty="0">
                <a:solidFill>
                  <a:srgbClr val="00B050"/>
                </a:solidFill>
                <a:latin typeface="Consolas" panose="020B0609020204030204" pitchFamily="49" charset="0"/>
              </a:rPr>
              <a:t>fieldId</a:t>
            </a:r>
            <a:r>
              <a:rPr lang="tr-TR" sz="2000" dirty="0">
                <a:latin typeface="Consolas" panose="020B0609020204030204" pitchFamily="49" charset="0"/>
              </a:rPr>
              <a:t> =fieldId;</a:t>
            </a: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    }</a:t>
            </a: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87AB2-09A0-466D-9825-72284CC3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8B76B1-66BC-42A4-888D-CD14C40C1622}" type="datetime1">
              <a:rPr lang="en-US" altLang="en-US" smtClean="0"/>
              <a:t>10/15/2024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8772C4-2277-4023-B065-B1D9E1B4E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D6E0EC-F041-45CB-A975-80D3104B628A}"/>
              </a:ext>
            </a:extLst>
          </p:cNvPr>
          <p:cNvSpPr/>
          <p:nvPr/>
        </p:nvSpPr>
        <p:spPr>
          <a:xfrm>
            <a:off x="531812" y="1304835"/>
            <a:ext cx="11279187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/>
              <a:t>A Java </a:t>
            </a:r>
            <a:r>
              <a:rPr lang="en-US" sz="2400" dirty="0" err="1"/>
              <a:t>enum</a:t>
            </a:r>
            <a:r>
              <a:rPr lang="en-US" sz="2400" dirty="0"/>
              <a:t> type </a:t>
            </a:r>
            <a:r>
              <a:rPr lang="en-US" sz="2400" dirty="0">
                <a:solidFill>
                  <a:schemeClr val="tx1"/>
                </a:solidFill>
              </a:rPr>
              <a:t>can have a </a:t>
            </a:r>
            <a:r>
              <a:rPr lang="en-US" sz="2400" u="sng" dirty="0">
                <a:solidFill>
                  <a:schemeClr val="tx1"/>
                </a:solidFill>
              </a:rPr>
              <a:t>private constructor </a:t>
            </a:r>
            <a:r>
              <a:rPr lang="en-US" sz="2400" dirty="0"/>
              <a:t>that can be </a:t>
            </a:r>
            <a:r>
              <a:rPr lang="en-US" sz="2400" u="sng" dirty="0"/>
              <a:t>used to initialize instance variables(attributes).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359CF96-0AFC-40A3-B92D-5D249AA4F5DE}"/>
              </a:ext>
            </a:extLst>
          </p:cNvPr>
          <p:cNvGrpSpPr/>
          <p:nvPr/>
        </p:nvGrpSpPr>
        <p:grpSpPr>
          <a:xfrm>
            <a:off x="1524000" y="3017106"/>
            <a:ext cx="2514600" cy="2057400"/>
            <a:chOff x="1143000" y="3481387"/>
            <a:chExt cx="2514600" cy="20574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3C0A6AE-062F-40AF-8D7D-42E0AB7E018B}"/>
                </a:ext>
              </a:extLst>
            </p:cNvPr>
            <p:cNvCxnSpPr/>
            <p:nvPr/>
          </p:nvCxnSpPr>
          <p:spPr>
            <a:xfrm>
              <a:off x="1143000" y="5538787"/>
              <a:ext cx="25146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DB574D8-E28B-4268-8F92-D3402246D3C8}"/>
                </a:ext>
              </a:extLst>
            </p:cNvPr>
            <p:cNvCxnSpPr/>
            <p:nvPr/>
          </p:nvCxnSpPr>
          <p:spPr>
            <a:xfrm>
              <a:off x="2514319" y="5462587"/>
              <a:ext cx="881351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1A92C5-C19C-4B8B-9AEA-42F757B87CEF}"/>
                </a:ext>
              </a:extLst>
            </p:cNvPr>
            <p:cNvCxnSpPr/>
            <p:nvPr/>
          </p:nvCxnSpPr>
          <p:spPr>
            <a:xfrm>
              <a:off x="1752600" y="3481387"/>
              <a:ext cx="37377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E8D4044-01BC-4442-BC13-34A093FB42E6}"/>
                </a:ext>
              </a:extLst>
            </p:cNvPr>
            <p:cNvCxnSpPr/>
            <p:nvPr/>
          </p:nvCxnSpPr>
          <p:spPr>
            <a:xfrm>
              <a:off x="2126379" y="3862387"/>
              <a:ext cx="37377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E9F2076-E7A9-4068-A3A7-8D23FD40A87D}"/>
                </a:ext>
              </a:extLst>
            </p:cNvPr>
            <p:cNvCxnSpPr/>
            <p:nvPr/>
          </p:nvCxnSpPr>
          <p:spPr>
            <a:xfrm>
              <a:off x="2140540" y="4264653"/>
              <a:ext cx="373779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87F86E38-70B0-4D71-8782-2B7F846FF1A7}"/>
              </a:ext>
            </a:extLst>
          </p:cNvPr>
          <p:cNvSpPr/>
          <p:nvPr/>
        </p:nvSpPr>
        <p:spPr>
          <a:xfrm>
            <a:off x="6563464" y="3576891"/>
            <a:ext cx="5103812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Looping through </a:t>
            </a:r>
            <a:r>
              <a:rPr lang="en-US" dirty="0" err="1">
                <a:solidFill>
                  <a:srgbClr val="FF0000"/>
                </a:solidFill>
              </a:rPr>
              <a:t>enum</a:t>
            </a:r>
            <a:r>
              <a:rPr lang="en-US" dirty="0">
                <a:solidFill>
                  <a:srgbClr val="FF0000"/>
                </a:solidFill>
              </a:rPr>
              <a:t> items</a:t>
            </a:r>
          </a:p>
          <a:p>
            <a:r>
              <a:rPr lang="tr-TR" dirty="0">
                <a:latin typeface="Consolas" panose="020B0609020204030204" pitchFamily="49" charset="0"/>
              </a:rPr>
              <a:t>Branch</a:t>
            </a:r>
            <a:r>
              <a:rPr lang="en-US" dirty="0">
                <a:latin typeface="Consolas" panose="020B0609020204030204" pitchFamily="49" charset="0"/>
              </a:rPr>
              <a:t>[] brunches= </a:t>
            </a:r>
            <a:r>
              <a:rPr lang="tr-TR" dirty="0">
                <a:latin typeface="Consolas" panose="020B0609020204030204" pitchFamily="49" charset="0"/>
              </a:rPr>
              <a:t>Branch</a:t>
            </a:r>
            <a:r>
              <a:rPr lang="tr-TR" dirty="0"/>
              <a:t>.</a:t>
            </a:r>
            <a:r>
              <a:rPr lang="tr-TR" b="1" dirty="0"/>
              <a:t>values</a:t>
            </a:r>
            <a:r>
              <a:rPr lang="tr-TR" dirty="0"/>
              <a:t>()</a:t>
            </a:r>
            <a:r>
              <a:rPr lang="en-US" dirty="0"/>
              <a:t> ;</a:t>
            </a:r>
          </a:p>
          <a:p>
            <a:endParaRPr lang="en-US" dirty="0"/>
          </a:p>
          <a:p>
            <a:r>
              <a:rPr lang="tr-TR" dirty="0"/>
              <a:t>for(</a:t>
            </a:r>
            <a:r>
              <a:rPr lang="tr-TR" dirty="0">
                <a:latin typeface="Consolas" panose="020B0609020204030204" pitchFamily="49" charset="0"/>
              </a:rPr>
              <a:t>Branch</a:t>
            </a:r>
            <a:r>
              <a:rPr lang="tr-TR" dirty="0"/>
              <a:t> </a:t>
            </a:r>
            <a:r>
              <a:rPr lang="en-US" dirty="0"/>
              <a:t>b</a:t>
            </a:r>
            <a:r>
              <a:rPr lang="tr-TR" dirty="0"/>
              <a:t> : </a:t>
            </a:r>
            <a:r>
              <a:rPr lang="en-US" dirty="0">
                <a:latin typeface="Consolas" panose="020B0609020204030204" pitchFamily="49" charset="0"/>
              </a:rPr>
              <a:t>brunches</a:t>
            </a:r>
            <a:r>
              <a:rPr lang="tr-TR" dirty="0"/>
              <a:t>)</a:t>
            </a:r>
            <a:r>
              <a:rPr lang="en-US" dirty="0"/>
              <a:t> </a:t>
            </a:r>
            <a:r>
              <a:rPr lang="tr-TR" dirty="0"/>
              <a:t>{</a:t>
            </a:r>
          </a:p>
          <a:p>
            <a:r>
              <a:rPr lang="tr-TR" dirty="0"/>
              <a:t>    System.out.println(</a:t>
            </a:r>
            <a:r>
              <a:rPr lang="en-US" dirty="0"/>
              <a:t>b</a:t>
            </a:r>
            <a:r>
              <a:rPr lang="tr-TR" dirty="0"/>
              <a:t>);</a:t>
            </a:r>
          </a:p>
          <a:p>
            <a:r>
              <a:rPr lang="tr-TR" dirty="0"/>
              <a:t>}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30A57A-F116-4947-B77A-61F8236CAD78}"/>
              </a:ext>
            </a:extLst>
          </p:cNvPr>
          <p:cNvSpPr/>
          <p:nvPr/>
        </p:nvSpPr>
        <p:spPr>
          <a:xfrm>
            <a:off x="6551075" y="2731751"/>
            <a:ext cx="54117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values()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method can be used to return all </a:t>
            </a:r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values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present inside </a:t>
            </a:r>
            <a:r>
              <a:rPr lang="en-US" b="1" dirty="0" err="1">
                <a:solidFill>
                  <a:srgbClr val="222222"/>
                </a:solidFill>
                <a:latin typeface="arial" panose="020B0604020202020204" pitchFamily="34" charset="0"/>
              </a:rPr>
              <a:t>enum</a:t>
            </a:r>
            <a:endParaRPr lang="tr-T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E53101-7C31-4A17-AC21-11EAFFFC8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3363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4B59E1F-AA01-429F-9EBF-54DF23172E46}"/>
              </a:ext>
            </a:extLst>
          </p:cNvPr>
          <p:cNvSpPr/>
          <p:nvPr/>
        </p:nvSpPr>
        <p:spPr>
          <a:xfrm>
            <a:off x="514350" y="1539291"/>
            <a:ext cx="11163300" cy="5078313"/>
          </a:xfrm>
          <a:prstGeom prst="rec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tr-TR" dirty="0">
                <a:latin typeface="Consolas" panose="020B0609020204030204" pitchFamily="49" charset="0"/>
              </a:rPr>
              <a:t> CompanyName{</a:t>
            </a:r>
          </a:p>
          <a:p>
            <a:r>
              <a:rPr lang="tr-TR" dirty="0">
                <a:latin typeface="Consolas" panose="020B0609020204030204" pitchFamily="49" charset="0"/>
              </a:rPr>
              <a:t>GOOGLE(</a:t>
            </a:r>
            <a:r>
              <a:rPr lang="en-US" dirty="0">
                <a:latin typeface="Consolas" panose="020B0609020204030204" pitchFamily="49" charset="0"/>
              </a:rPr>
              <a:t>1995, </a:t>
            </a:r>
            <a:r>
              <a:rPr lang="tr-TR" dirty="0">
                <a:latin typeface="Consolas" panose="020B0609020204030204" pitchFamily="49" charset="0"/>
              </a:rPr>
              <a:t>"Google was founded in 1998 by Larry Page and Sergey Brin while"),</a:t>
            </a:r>
          </a:p>
          <a:p>
            <a:r>
              <a:rPr lang="tr-TR" dirty="0">
                <a:latin typeface="Consolas" panose="020B0609020204030204" pitchFamily="49" charset="0"/>
              </a:rPr>
              <a:t>MICROSOFT(</a:t>
            </a:r>
            <a:r>
              <a:rPr lang="en-US" dirty="0">
                <a:latin typeface="Consolas" panose="020B0609020204030204" pitchFamily="49" charset="0"/>
              </a:rPr>
              <a:t>1975, </a:t>
            </a:r>
            <a:r>
              <a:rPr lang="tr-TR" dirty="0">
                <a:latin typeface="Consolas" panose="020B0609020204030204" pitchFamily="49" charset="0"/>
              </a:rPr>
              <a:t>"Microsoft Corporation is a technology company with headquarters in Redmond, Washington");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final private </a:t>
            </a:r>
            <a:r>
              <a:rPr lang="tr-TR" dirty="0">
                <a:latin typeface="Consolas" panose="020B0609020204030204" pitchFamily="49" charset="0"/>
              </a:rPr>
              <a:t>String description;</a:t>
            </a:r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private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createdYear</a:t>
            </a:r>
            <a:r>
              <a:rPr lang="tr-TR" dirty="0">
                <a:latin typeface="Consolas" panose="020B0609020204030204" pitchFamily="49" charset="0"/>
              </a:rPr>
              <a:t>;</a:t>
            </a:r>
          </a:p>
          <a:p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dirty="0">
                <a:latin typeface="Consolas" panose="020B0609020204030204" pitchFamily="49" charset="0"/>
              </a:rPr>
              <a:t> CompanyNames(</a:t>
            </a:r>
            <a:r>
              <a:rPr lang="en-US" dirty="0">
                <a:latin typeface="Consolas" panose="020B0609020204030204" pitchFamily="49" charset="0"/>
              </a:rPr>
              <a:t>int </a:t>
            </a:r>
            <a:r>
              <a:rPr lang="en-US" dirty="0" err="1">
                <a:latin typeface="Consolas" panose="020B0609020204030204" pitchFamily="49" charset="0"/>
              </a:rPr>
              <a:t>cYear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tr-TR" dirty="0">
                <a:latin typeface="Consolas" panose="020B0609020204030204" pitchFamily="49" charset="0"/>
              </a:rPr>
              <a:t>String desc) {</a:t>
            </a:r>
          </a:p>
          <a:p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tr-TR" dirty="0">
                <a:latin typeface="Consolas" panose="020B0609020204030204" pitchFamily="49" charset="0"/>
              </a:rPr>
              <a:t>.description = desc;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 err="1">
                <a:latin typeface="Consolas" panose="020B0609020204030204" pitchFamily="49" charset="0"/>
              </a:rPr>
              <a:t>.createdYear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cYear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r>
              <a:rPr lang="tr-TR" dirty="0">
                <a:latin typeface="Consolas" panose="020B0609020204030204" pitchFamily="49" charset="0"/>
              </a:rPr>
              <a:t>    </a:t>
            </a:r>
          </a:p>
          <a:p>
            <a:r>
              <a:rPr lang="tr-TR" dirty="0">
                <a:latin typeface="Consolas" panose="020B0609020204030204" pitchFamily="49" charset="0"/>
              </a:rPr>
              <a:t>    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dirty="0">
                <a:latin typeface="Consolas" panose="020B0609020204030204" pitchFamily="49" charset="0"/>
              </a:rPr>
              <a:t> String getDescription(){</a:t>
            </a:r>
          </a:p>
          <a:p>
            <a:r>
              <a:rPr lang="tr-TR" dirty="0">
                <a:latin typeface="Consolas" panose="020B0609020204030204" pitchFamily="49" charset="0"/>
              </a:rPr>
              <a:t>        return this.description;</a:t>
            </a:r>
          </a:p>
          <a:p>
            <a:r>
              <a:rPr lang="tr-TR" dirty="0">
                <a:latin typeface="Consolas" panose="020B0609020204030204" pitchFamily="49" charset="0"/>
              </a:rPr>
              <a:t>    }</a:t>
            </a:r>
          </a:p>
          <a:p>
            <a:endParaRPr lang="tr-TR" dirty="0">
              <a:latin typeface="Consolas" panose="020B0609020204030204" pitchFamily="49" charset="0"/>
            </a:endParaRPr>
          </a:p>
          <a:p>
            <a:r>
              <a:rPr lang="tr-TR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B910D8-3597-4277-9EE7-A4F0503C2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Enum</a:t>
            </a:r>
            <a:r>
              <a:rPr lang="en-US" dirty="0"/>
              <a:t> types with Classes: </a:t>
            </a:r>
            <a:r>
              <a:rPr lang="en-US" sz="3600" dirty="0"/>
              <a:t>Making CompanyName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A6358-AE8D-4368-BC12-1EC6EA7A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A9645A-0DC8-4EBA-9B3E-B6FAB0BB8D55}" type="datetime1">
              <a:rPr lang="en-US" altLang="en-US" smtClean="0"/>
              <a:t>10/15/2024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36651-595C-4527-93A8-624E1837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04BA2-314C-434F-9908-68640461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3125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A976D-9A40-45CC-BCC2-82B585D96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Lets move to Editor!</a:t>
            </a:r>
            <a:br>
              <a:rPr lang="tr-TR" dirty="0"/>
            </a:b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1A6F9-BEA7-4A19-96D9-FC31CACCE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4D96CD5-9BAD-41AA-B5D3-2DC8568CE847}" type="datetime1">
              <a:rPr lang="en-US" altLang="en-US" smtClean="0"/>
              <a:t>10/15/2024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8F64D-1409-481B-98C6-96C6A323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8D3D00-039F-4C7B-857A-5520CB5DC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143000"/>
            <a:ext cx="9596382" cy="5349875"/>
          </a:xfrm>
          <a:prstGeom prst="roundRect">
            <a:avLst>
              <a:gd name="adj" fmla="val 464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3D87B-E3A1-4C02-9622-1E1FE0B9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D5C10B-9E6E-0B79-C11B-43D1899D432F}"/>
              </a:ext>
            </a:extLst>
          </p:cNvPr>
          <p:cNvSpPr/>
          <p:nvPr/>
        </p:nvSpPr>
        <p:spPr>
          <a:xfrm>
            <a:off x="4903852" y="3048000"/>
            <a:ext cx="831273" cy="152400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821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B8B4B-7365-4D6B-B616-CD581ECC3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100"/>
            <a:ext cx="9982200" cy="1325563"/>
          </a:xfrm>
        </p:spPr>
        <p:txBody>
          <a:bodyPr/>
          <a:lstStyle/>
          <a:p>
            <a:pPr lvl="1"/>
            <a:r>
              <a:rPr lang="en-US" sz="4000" dirty="0">
                <a:latin typeface="Goudy Sans Medium"/>
              </a:rPr>
              <a:t>HW: Working with multiple object types</a:t>
            </a:r>
            <a:endParaRPr lang="tr-TR" sz="6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E4ED-7460-40D7-BE95-6151E646F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3BF97F-FF56-41EB-A148-52852A97F2CB}" type="datetime1">
              <a:rPr lang="en-US" altLang="en-US" smtClean="0"/>
              <a:t>10/15/2024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B3BBB6-8B95-4EA5-BB82-263C21A81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D70C4-D328-4629-87A9-57B2DB1C3C47}"/>
              </a:ext>
            </a:extLst>
          </p:cNvPr>
          <p:cNvSpPr txBox="1"/>
          <p:nvPr/>
        </p:nvSpPr>
        <p:spPr>
          <a:xfrm>
            <a:off x="228600" y="5479255"/>
            <a:ext cx="1181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HW: First create </a:t>
            </a:r>
            <a:r>
              <a:rPr lang="en-US" dirty="0" err="1"/>
              <a:t>PostOffice</a:t>
            </a:r>
            <a:r>
              <a:rPr lang="en-US" dirty="0"/>
              <a:t> and Post Classes. Then, create two-</a:t>
            </a:r>
            <a:r>
              <a:rPr lang="en-US" dirty="0" err="1"/>
              <a:t>postOffice</a:t>
            </a:r>
            <a:r>
              <a:rPr lang="en-US" dirty="0"/>
              <a:t> objects from </a:t>
            </a:r>
            <a:r>
              <a:rPr lang="en-US" dirty="0" err="1"/>
              <a:t>PostOffice</a:t>
            </a:r>
            <a:r>
              <a:rPr lang="en-US" dirty="0"/>
              <a:t> class. Then, create a post object in order to send it from </a:t>
            </a:r>
            <a:r>
              <a:rPr lang="en-US" dirty="0" err="1"/>
              <a:t>PostOffice</a:t>
            </a:r>
            <a:r>
              <a:rPr lang="en-US" dirty="0"/>
              <a:t>. </a:t>
            </a:r>
            <a:r>
              <a:rPr lang="en-US" dirty="0">
                <a:solidFill>
                  <a:srgbClr val="FF0000"/>
                </a:solidFill>
              </a:rPr>
              <a:t>send() </a:t>
            </a:r>
            <a:r>
              <a:rPr lang="en-US" dirty="0"/>
              <a:t>post using a post office; and the other </a:t>
            </a:r>
            <a:r>
              <a:rPr lang="en-US" dirty="0" err="1"/>
              <a:t>postoffice</a:t>
            </a:r>
            <a:r>
              <a:rPr lang="en-US" dirty="0"/>
              <a:t> will </a:t>
            </a:r>
            <a:r>
              <a:rPr lang="en-US" dirty="0">
                <a:solidFill>
                  <a:srgbClr val="FF0000"/>
                </a:solidFill>
              </a:rPr>
              <a:t>receive() </a:t>
            </a:r>
            <a:r>
              <a:rPr lang="en-US" dirty="0"/>
              <a:t>it</a:t>
            </a:r>
            <a:endParaRPr lang="tr-TR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2154BD-B9ED-42D4-B0DD-BB678B511875}"/>
              </a:ext>
            </a:extLst>
          </p:cNvPr>
          <p:cNvGrpSpPr/>
          <p:nvPr/>
        </p:nvGrpSpPr>
        <p:grpSpPr>
          <a:xfrm>
            <a:off x="1219200" y="1099740"/>
            <a:ext cx="8864600" cy="4241205"/>
            <a:chOff x="1828800" y="1610059"/>
            <a:chExt cx="8784987" cy="455295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8C8A6F4-F7A3-4FE0-95A4-B52C483FB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8800" y="1610059"/>
              <a:ext cx="8784987" cy="4552950"/>
            </a:xfrm>
            <a:prstGeom prst="rect">
              <a:avLst/>
            </a:prstGeom>
            <a:ln w="28575">
              <a:solidFill>
                <a:srgbClr val="FF0000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C4831C-AA1A-47C7-9152-211899029BE0}"/>
                </a:ext>
              </a:extLst>
            </p:cNvPr>
            <p:cNvSpPr txBox="1"/>
            <p:nvPr/>
          </p:nvSpPr>
          <p:spPr>
            <a:xfrm>
              <a:off x="3810000" y="3626845"/>
              <a:ext cx="572593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Post</a:t>
              </a:r>
              <a:endParaRPr lang="tr-TR" sz="16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D18D596-06EA-4B3D-87E6-C66DF589D951}"/>
                </a:ext>
              </a:extLst>
            </p:cNvPr>
            <p:cNvSpPr txBox="1"/>
            <p:nvPr/>
          </p:nvSpPr>
          <p:spPr>
            <a:xfrm>
              <a:off x="2429523" y="5015146"/>
              <a:ext cx="492443" cy="276999"/>
            </a:xfrm>
            <a:prstGeom prst="rect">
              <a:avLst/>
            </a:prstGeom>
            <a:solidFill>
              <a:srgbClr val="F7F7F7"/>
            </a:solidFill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Post</a:t>
              </a:r>
              <a:endParaRPr lang="tr-TR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CBE2F21-FFB9-45B5-AEC9-D9A409BBA177}"/>
                </a:ext>
              </a:extLst>
            </p:cNvPr>
            <p:cNvSpPr txBox="1"/>
            <p:nvPr/>
          </p:nvSpPr>
          <p:spPr>
            <a:xfrm>
              <a:off x="7942556" y="4797623"/>
              <a:ext cx="1989327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Post send(Post post)        </a:t>
              </a:r>
              <a:endParaRPr lang="tr-T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1FB8E3-5236-44DB-A760-4E09C87D0879}"/>
                </a:ext>
              </a:extLst>
            </p:cNvPr>
            <p:cNvSpPr txBox="1"/>
            <p:nvPr/>
          </p:nvSpPr>
          <p:spPr>
            <a:xfrm>
              <a:off x="7943349" y="5029200"/>
              <a:ext cx="2126288" cy="307777"/>
            </a:xfrm>
            <a:prstGeom prst="rect">
              <a:avLst/>
            </a:prstGeom>
            <a:solidFill>
              <a:srgbClr val="F7F7F7"/>
            </a:solidFill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Post receive(Post post)       </a:t>
              </a:r>
              <a:endParaRPr lang="tr-TR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6F5D8-C376-4645-A44F-26E94651E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18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38D1-CEE8-48D3-B097-BD304848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Exercise-1: static keyword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CE61-D4E4-4D80-B072-273717E8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25625"/>
            <a:ext cx="10820400" cy="4351338"/>
          </a:xfrm>
        </p:spPr>
        <p:txBody>
          <a:bodyPr/>
          <a:lstStyle/>
          <a:p>
            <a:r>
              <a:rPr lang="en-US" sz="3200" dirty="0"/>
              <a:t>Create a Circle class where</a:t>
            </a:r>
          </a:p>
          <a:p>
            <a:pPr lvl="1"/>
            <a:r>
              <a:rPr lang="en-US" sz="2800" dirty="0"/>
              <a:t>declare a private constant  double variable PI has value of 3,141519</a:t>
            </a:r>
          </a:p>
          <a:p>
            <a:pPr lvl="1"/>
            <a:r>
              <a:rPr lang="en-US" sz="2800" dirty="0"/>
              <a:t>declare a private variable called radius.</a:t>
            </a:r>
          </a:p>
          <a:p>
            <a:pPr lvl="1"/>
            <a:r>
              <a:rPr lang="en-US" sz="2800" dirty="0"/>
              <a:t>class constructor will have an argument to set radius.</a:t>
            </a:r>
          </a:p>
          <a:p>
            <a:pPr lvl="1"/>
            <a:r>
              <a:rPr lang="en-US" sz="2800" dirty="0"/>
              <a:t>declare a method called </a:t>
            </a:r>
            <a:r>
              <a:rPr lang="en-US" sz="2800" dirty="0" err="1"/>
              <a:t>computeArea</a:t>
            </a:r>
            <a:r>
              <a:rPr lang="en-US" sz="2800" dirty="0"/>
              <a:t>() to compute area of a circle object.</a:t>
            </a:r>
          </a:p>
          <a:p>
            <a:pPr lvl="1"/>
            <a:r>
              <a:rPr lang="en-US" sz="2800" dirty="0"/>
              <a:t>create 3 different circle instances, with radiuses 5, 10, 15. </a:t>
            </a:r>
          </a:p>
          <a:p>
            <a:pPr lvl="1"/>
            <a:r>
              <a:rPr lang="en-US" sz="2800" dirty="0"/>
              <a:t>print all the areas using a foreach loop.</a:t>
            </a:r>
          </a:p>
          <a:p>
            <a:pPr lvl="1"/>
            <a:endParaRPr lang="en-US" sz="2800" dirty="0"/>
          </a:p>
          <a:p>
            <a:pPr lvl="1"/>
            <a:endParaRPr lang="tr-TR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480E0-C2C9-4614-8929-F28A988A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3A08FB5-7EB8-4765-AC22-7D7ACDD36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235BDD-D2E3-4C3E-8138-B8D9122DAE4D}" type="datetime1">
              <a:rPr lang="en-US" smtClean="0"/>
              <a:t>10/15/2024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831751-D2D1-4C05-AB1F-0231DED2A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6442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A38D1-CEE8-48D3-B097-BD3048483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Exercise-2: </a:t>
            </a:r>
            <a:r>
              <a:rPr lang="en-US" dirty="0" err="1"/>
              <a:t>Enum</a:t>
            </a:r>
            <a:r>
              <a:rPr lang="en-US" dirty="0"/>
              <a:t> types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5CE61-D4E4-4D80-B072-273717E8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Branch </a:t>
            </a:r>
            <a:r>
              <a:rPr lang="en-US" dirty="0" err="1"/>
              <a:t>Enum</a:t>
            </a:r>
            <a:r>
              <a:rPr lang="en-US" dirty="0"/>
              <a:t> type will contain following branches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MATH(“information regarding math”)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PHYSICS(“information regarding physics”)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CS(“information regarding cs”)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ENG(“information regarding </a:t>
            </a:r>
            <a:r>
              <a:rPr lang="en-US" dirty="0" err="1"/>
              <a:t>eng</a:t>
            </a:r>
            <a:r>
              <a:rPr lang="en-US" dirty="0"/>
              <a:t>”)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 a Teacher Class which contains id (int), and branch 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Enum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 attributes. The class must have a constructor with these two parameters.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Create four teacher objects; each has different branch.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Put them all in an array, and print their branches using for loop.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6480E0-C2C9-4614-8929-F28A988AC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137BC01-5776-44EA-86ED-3FA608CD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E0E1E6-96EE-4C43-81F7-31AA24DEA89F}" type="datetime1">
              <a:rPr lang="en-US" smtClean="0"/>
              <a:t>10/15/2024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2C806D-421C-416E-AAEA-675E8B13D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520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D147D-4DF8-4524-ADEC-53CBA69A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 a new custom Exception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77867-C508-4F20-8F9D-CDE9C71A1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D7A5F3-F7AA-434E-94CE-9C25626ADF1D}" type="datetime1">
              <a:rPr lang="en-US" altLang="en-US" smtClean="0"/>
              <a:t>10/15/2024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B01A4-A3AD-412F-BFA3-91594B28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D420F2-0F6E-4015-B4B8-F9F47A08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13" y="1524000"/>
            <a:ext cx="10696575" cy="221932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15BB9-D8DE-4F42-8EE8-545494B33C13}"/>
              </a:ext>
            </a:extLst>
          </p:cNvPr>
          <p:cNvCxnSpPr/>
          <p:nvPr/>
        </p:nvCxnSpPr>
        <p:spPr>
          <a:xfrm>
            <a:off x="2009776" y="2895600"/>
            <a:ext cx="4419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09F0572-CE9C-4791-8AE0-6814E9F36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588" y="4057736"/>
            <a:ext cx="4495800" cy="244307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E666DE-CFCE-4001-A1B2-61DC7766F4D6}"/>
              </a:ext>
            </a:extLst>
          </p:cNvPr>
          <p:cNvCxnSpPr>
            <a:cxnSpLocks/>
          </p:cNvCxnSpPr>
          <p:nvPr/>
        </p:nvCxnSpPr>
        <p:spPr>
          <a:xfrm>
            <a:off x="7696200" y="2971800"/>
            <a:ext cx="1447800" cy="2819399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C31D8AA-BFB1-441B-AD91-3F54528A168F}"/>
              </a:ext>
            </a:extLst>
          </p:cNvPr>
          <p:cNvSpPr txBox="1"/>
          <p:nvPr/>
        </p:nvSpPr>
        <p:spPr>
          <a:xfrm>
            <a:off x="9581017" y="3198167"/>
            <a:ext cx="1923595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Time1Class</a:t>
            </a:r>
            <a:endParaRPr lang="tr-TR" sz="24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13BA58-6468-4173-8468-7C808C2021A7}"/>
              </a:ext>
            </a:extLst>
          </p:cNvPr>
          <p:cNvSpPr txBox="1"/>
          <p:nvPr/>
        </p:nvSpPr>
        <p:spPr>
          <a:xfrm>
            <a:off x="7543800" y="6233890"/>
            <a:ext cx="4126589" cy="40011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bg1"/>
                </a:solidFill>
              </a:rPr>
              <a:t>MainClass</a:t>
            </a:r>
            <a:r>
              <a:rPr lang="en-US" sz="2000" dirty="0">
                <a:solidFill>
                  <a:schemeClr val="bg1"/>
                </a:solidFill>
              </a:rPr>
              <a:t> (Week4ThuDayClass)</a:t>
            </a:r>
            <a:endParaRPr lang="tr-TR" sz="20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B035A9-4A1D-46BA-8C4A-71CA9F9B30EE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week4</a:t>
            </a:r>
            <a:endParaRPr lang="tr-TR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6A7176B-F6CF-49C4-BE56-F24A2D87C670}"/>
              </a:ext>
            </a:extLst>
          </p:cNvPr>
          <p:cNvSpPr/>
          <p:nvPr/>
        </p:nvSpPr>
        <p:spPr>
          <a:xfrm>
            <a:off x="533400" y="9576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Previously on OOP</a:t>
            </a:r>
            <a:endParaRPr lang="tr-T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CB3E66C-0712-421A-BFE9-67586FC4CB47}"/>
              </a:ext>
            </a:extLst>
          </p:cNvPr>
          <p:cNvCxnSpPr>
            <a:cxnSpLocks/>
          </p:cNvCxnSpPr>
          <p:nvPr/>
        </p:nvCxnSpPr>
        <p:spPr>
          <a:xfrm>
            <a:off x="287038" y="482838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75CDBE1-4470-44E5-B005-9F0A492B33D8}"/>
              </a:ext>
            </a:extLst>
          </p:cNvPr>
          <p:cNvCxnSpPr>
            <a:cxnSpLocks/>
          </p:cNvCxnSpPr>
          <p:nvPr/>
        </p:nvCxnSpPr>
        <p:spPr>
          <a:xfrm>
            <a:off x="287038" y="95769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BE3534-F4AD-4DBB-911D-95B811F8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032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6C8-7525-44FE-818F-12B7D390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variable: An example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1CB8-848A-4399-B324-159E2F60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651003D-471A-4312-9A00-EA54338601F3}" type="datetime1">
              <a:rPr lang="en-US" altLang="en-US" smtClean="0"/>
              <a:t>10/15/2024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478D-4409-4E05-834E-C1EEB1B9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56816A-EFA5-478E-8050-604F2C03B4F5}"/>
              </a:ext>
            </a:extLst>
          </p:cNvPr>
          <p:cNvSpPr/>
          <p:nvPr/>
        </p:nvSpPr>
        <p:spPr>
          <a:xfrm>
            <a:off x="297110" y="1491054"/>
            <a:ext cx="1159009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The static variable can be used to refer to the common property of all objects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 (which is not unique for each object), for example, the company name of </a:t>
            </a:r>
            <a:b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employees, college name of students,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static variable gets memory only once in the class area at the time of class loading.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66214A-8F15-4C95-BF3D-B9A9622A6B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5" r="3286"/>
          <a:stretch/>
        </p:blipFill>
        <p:spPr>
          <a:xfrm>
            <a:off x="304800" y="3483441"/>
            <a:ext cx="5978434" cy="32236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89852A-FED9-4EEE-BB49-EC6187765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3429000"/>
            <a:ext cx="5303520" cy="19973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1E5944-2EC9-43BE-AC26-0C295FD32A0C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week4</a:t>
            </a:r>
            <a:endParaRPr lang="tr-TR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5A9F0D6-09FA-4504-8015-B7607897CEFC}"/>
              </a:ext>
            </a:extLst>
          </p:cNvPr>
          <p:cNvSpPr/>
          <p:nvPr/>
        </p:nvSpPr>
        <p:spPr>
          <a:xfrm>
            <a:off x="533400" y="9576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Previously on OOP</a:t>
            </a:r>
            <a:endParaRPr lang="tr-TR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BACC03-F8B2-4ACC-9553-9BAC66DFF56C}"/>
              </a:ext>
            </a:extLst>
          </p:cNvPr>
          <p:cNvCxnSpPr>
            <a:cxnSpLocks/>
          </p:cNvCxnSpPr>
          <p:nvPr/>
        </p:nvCxnSpPr>
        <p:spPr>
          <a:xfrm>
            <a:off x="287038" y="482838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849217-9614-472B-AD7D-E7266F8CAF38}"/>
              </a:ext>
            </a:extLst>
          </p:cNvPr>
          <p:cNvCxnSpPr>
            <a:cxnSpLocks/>
          </p:cNvCxnSpPr>
          <p:nvPr/>
        </p:nvCxnSpPr>
        <p:spPr>
          <a:xfrm>
            <a:off x="287038" y="95769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7CE73-15E5-4DEE-BD3B-0EBA5FAE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3434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6C8-7525-44FE-818F-12B7D390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of static variable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1CB8-848A-4399-B324-159E2F60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818FE34-68BF-4EC5-8E52-604DBFDF6056}" type="datetime1">
              <a:rPr lang="en-US" altLang="en-US" smtClean="0"/>
              <a:t>10/15/2024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478D-4409-4E05-834E-C1EEB1B9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12" name="Picture 11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E7BCF271-1D7D-4883-9245-D60D57179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925" y="1371600"/>
            <a:ext cx="7220265" cy="5019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3D6382-1DF4-44F5-B33E-6D45D375322C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week4</a:t>
            </a:r>
            <a:endParaRPr lang="tr-T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656A3C-89C6-4215-81B7-ABD0FA933550}"/>
              </a:ext>
            </a:extLst>
          </p:cNvPr>
          <p:cNvSpPr/>
          <p:nvPr/>
        </p:nvSpPr>
        <p:spPr>
          <a:xfrm>
            <a:off x="533400" y="9576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Previously on OOP</a:t>
            </a:r>
            <a:endParaRPr lang="tr-TR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80893E-DBB0-49E6-8CC9-A2CE7DC602DD}"/>
              </a:ext>
            </a:extLst>
          </p:cNvPr>
          <p:cNvCxnSpPr>
            <a:cxnSpLocks/>
          </p:cNvCxnSpPr>
          <p:nvPr/>
        </p:nvCxnSpPr>
        <p:spPr>
          <a:xfrm>
            <a:off x="287038" y="482838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07762E-E2A5-4472-B3AB-220A73523B3D}"/>
              </a:ext>
            </a:extLst>
          </p:cNvPr>
          <p:cNvCxnSpPr>
            <a:cxnSpLocks/>
          </p:cNvCxnSpPr>
          <p:nvPr/>
        </p:nvCxnSpPr>
        <p:spPr>
          <a:xfrm>
            <a:off x="287038" y="95769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39526-C8C6-4A33-AA89-512B4934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561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06C8-7525-44FE-818F-12B7D3903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variable: An Exercise</a:t>
            </a:r>
            <a:endParaRPr lang="tr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41CB8-848A-4399-B324-159E2F60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A8B246-D9D1-4CC4-BD16-5AD9957B3E2A}" type="datetime1">
              <a:rPr lang="en-US" altLang="en-US" smtClean="0"/>
              <a:t>10/15/2024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27478D-4409-4E05-834E-C1EEB1B9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76B40E-2CC8-4ABE-B60C-112B6414B8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870"/>
          <a:stretch/>
        </p:blipFill>
        <p:spPr>
          <a:xfrm>
            <a:off x="5943600" y="1660524"/>
            <a:ext cx="5713412" cy="35369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487242-0DD5-4316-BD4F-C04B5231CF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88" y="1694212"/>
            <a:ext cx="4572000" cy="37606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CABE21-D23B-4F8E-9530-880170A16ADB}"/>
              </a:ext>
            </a:extLst>
          </p:cNvPr>
          <p:cNvSpPr txBox="1"/>
          <p:nvPr/>
        </p:nvSpPr>
        <p:spPr>
          <a:xfrm>
            <a:off x="9906000" y="152400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week4</a:t>
            </a:r>
            <a:endParaRPr lang="tr-T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F5A61F-9294-4821-8D15-625637554FB7}"/>
              </a:ext>
            </a:extLst>
          </p:cNvPr>
          <p:cNvSpPr/>
          <p:nvPr/>
        </p:nvSpPr>
        <p:spPr>
          <a:xfrm>
            <a:off x="533400" y="9576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Previously on OOP</a:t>
            </a:r>
            <a:endParaRPr lang="tr-TR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CD62755-735F-44FA-BF43-0E50547B211E}"/>
              </a:ext>
            </a:extLst>
          </p:cNvPr>
          <p:cNvCxnSpPr>
            <a:cxnSpLocks/>
          </p:cNvCxnSpPr>
          <p:nvPr/>
        </p:nvCxnSpPr>
        <p:spPr>
          <a:xfrm>
            <a:off x="287038" y="482838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9EEC06-5EB9-4CF8-A288-1AE5DE87E44E}"/>
              </a:ext>
            </a:extLst>
          </p:cNvPr>
          <p:cNvCxnSpPr>
            <a:cxnSpLocks/>
          </p:cNvCxnSpPr>
          <p:nvPr/>
        </p:nvCxnSpPr>
        <p:spPr>
          <a:xfrm>
            <a:off x="287038" y="95769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EFCBC-5FA8-4086-BAE4-2D4EA6BC0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070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BDEE4-7D8D-4367-9C4A-B0EFACCE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8875776" cy="1259894"/>
          </a:xfrm>
        </p:spPr>
        <p:txBody>
          <a:bodyPr>
            <a:normAutofit fontScale="90000"/>
          </a:bodyPr>
          <a:lstStyle/>
          <a:p>
            <a:r>
              <a:rPr lang="en-US" dirty="0"/>
              <a:t>Java Constants :</a:t>
            </a:r>
            <a:br>
              <a:rPr lang="en-US" dirty="0"/>
            </a:br>
            <a:r>
              <a:rPr lang="en-US" dirty="0"/>
              <a:t>final Keyword for variables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BB9C2-92FE-42A1-B685-E4CA8C650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829" y="1814987"/>
            <a:ext cx="5122652" cy="398785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400" dirty="0"/>
              <a:t>When a variable is declared with </a:t>
            </a:r>
            <a:r>
              <a:rPr lang="en-US" sz="2400" i="1" dirty="0"/>
              <a:t>final</a:t>
            </a:r>
            <a:r>
              <a:rPr lang="en-US" sz="2400" dirty="0"/>
              <a:t> keyword, its value can’t be modified, essentially, a constant. </a:t>
            </a:r>
          </a:p>
          <a:p>
            <a:endParaRPr lang="en-US" sz="2400" dirty="0"/>
          </a:p>
          <a:p>
            <a:r>
              <a:rPr lang="en-US" sz="2400" dirty="0"/>
              <a:t>This also means that you must initialize a final variable. </a:t>
            </a:r>
          </a:p>
          <a:p>
            <a:pPr lvl="1"/>
            <a:r>
              <a:rPr lang="en-US" sz="2000" b="1" i="1" dirty="0"/>
              <a:t>If you cannot change it then you must initialize it, right!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1123C-EC98-4701-AB85-7FEA7460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61612" y="6130437"/>
            <a:ext cx="1146283" cy="3703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9C9EDF2E-6A1E-498E-B491-ADFB555DF5B5}" type="datetime1">
              <a:rPr lang="en-US" altLang="en-US" smtClean="0"/>
              <a:t>10/15/2024</a:t>
            </a:fld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A4277-F99F-4B5C-8C32-0599CE4A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1514" y="6133610"/>
            <a:ext cx="779767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defRPr/>
            </a:pPr>
            <a:fld id="{9115712F-D343-49A9-B756-F7AB7EFD17A4}" type="slidenum">
              <a:rPr lang="en-US" altLang="en-US" sz="1900" smtClean="0"/>
              <a:pPr>
                <a:lnSpc>
                  <a:spcPct val="90000"/>
                </a:lnSpc>
                <a:spcAft>
                  <a:spcPts val="600"/>
                </a:spcAft>
                <a:defRPr/>
              </a:pPr>
              <a:t>7</a:t>
            </a:fld>
            <a:endParaRPr lang="en-US" altLang="en-US" sz="1900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25EF51D-B4EB-41F6-AB44-284DF75B3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8683" y="1814987"/>
            <a:ext cx="6613307" cy="398785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DB1826-EA14-44F3-A125-F212054DB65F}"/>
              </a:ext>
            </a:extLst>
          </p:cNvPr>
          <p:cNvCxnSpPr/>
          <p:nvPr/>
        </p:nvCxnSpPr>
        <p:spPr>
          <a:xfrm>
            <a:off x="7010400" y="2590800"/>
            <a:ext cx="2209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E75E97-AB44-439C-9ED2-097DBE914423}"/>
              </a:ext>
            </a:extLst>
          </p:cNvPr>
          <p:cNvGrpSpPr/>
          <p:nvPr/>
        </p:nvGrpSpPr>
        <p:grpSpPr>
          <a:xfrm>
            <a:off x="7772400" y="249654"/>
            <a:ext cx="3379192" cy="1029842"/>
            <a:chOff x="7125740" y="526202"/>
            <a:chExt cx="3379192" cy="102984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3192D2A7-8A07-47A9-82CC-19B75B23EAB1}"/>
                </a:ext>
              </a:extLst>
            </p:cNvPr>
            <p:cNvGrpSpPr/>
            <p:nvPr/>
          </p:nvGrpSpPr>
          <p:grpSpPr>
            <a:xfrm>
              <a:off x="7125740" y="764575"/>
              <a:ext cx="3379192" cy="276999"/>
              <a:chOff x="6311078" y="1348890"/>
              <a:chExt cx="3379192" cy="276999"/>
            </a:xfrm>
          </p:grpSpPr>
          <p:pic>
            <p:nvPicPr>
              <p:cNvPr id="12" name="Picture 11" descr="A screenshot of a cell phone&#10;&#10;Description generated with very high confidence">
                <a:extLst>
                  <a:ext uri="{FF2B5EF4-FFF2-40B4-BE49-F238E27FC236}">
                    <a16:creationId xmlns:a16="http://schemas.microsoft.com/office/drawing/2014/main" id="{ED272AF9-2B5D-4C23-8FE8-37C33C7817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" t="13778" r="41962" b="79376"/>
              <a:stretch/>
            </p:blipFill>
            <p:spPr>
              <a:xfrm>
                <a:off x="6311078" y="1377741"/>
                <a:ext cx="3213922" cy="228600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4A7CD61-079E-42C4-8244-3845B0DD7333}"/>
                  </a:ext>
                </a:extLst>
              </p:cNvPr>
              <p:cNvSpPr txBox="1"/>
              <p:nvPr/>
            </p:nvSpPr>
            <p:spPr>
              <a:xfrm>
                <a:off x="9359730" y="1348890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i="1" dirty="0">
                    <a:solidFill>
                      <a:srgbClr val="00A55D"/>
                    </a:solidFill>
                  </a:rPr>
                  <a:t>PI</a:t>
                </a:r>
                <a:endParaRPr lang="tr-TR" b="1" i="1" dirty="0">
                  <a:solidFill>
                    <a:srgbClr val="00A55D"/>
                  </a:solidFill>
                </a:endParaRPr>
              </a:p>
            </p:txBody>
          </p:sp>
        </p:grp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F131BC5-6456-4512-B529-6BDA458C8F0B}"/>
                </a:ext>
              </a:extLst>
            </p:cNvPr>
            <p:cNvCxnSpPr>
              <a:cxnSpLocks/>
            </p:cNvCxnSpPr>
            <p:nvPr/>
          </p:nvCxnSpPr>
          <p:spPr>
            <a:xfrm>
              <a:off x="8386273" y="530950"/>
              <a:ext cx="1369464" cy="1025094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756A865-A6C9-4064-A0E9-A5F800D085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24801" y="526202"/>
              <a:ext cx="1450997" cy="961188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72E0DC0-A286-41B0-9D07-EEBFB673D03E}"/>
              </a:ext>
            </a:extLst>
          </p:cNvPr>
          <p:cNvCxnSpPr/>
          <p:nvPr/>
        </p:nvCxnSpPr>
        <p:spPr>
          <a:xfrm>
            <a:off x="9716152" y="2635101"/>
            <a:ext cx="2209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1D77096-C301-427E-8470-5F72E5BF79B6}"/>
              </a:ext>
            </a:extLst>
          </p:cNvPr>
          <p:cNvSpPr/>
          <p:nvPr/>
        </p:nvSpPr>
        <p:spPr>
          <a:xfrm>
            <a:off x="10223565" y="2613883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/>
              <a:t>initializing</a:t>
            </a:r>
            <a:endParaRPr lang="tr-T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6CC0FF-8379-437F-A709-B379B315E784}"/>
              </a:ext>
            </a:extLst>
          </p:cNvPr>
          <p:cNvSpPr txBox="1"/>
          <p:nvPr/>
        </p:nvSpPr>
        <p:spPr>
          <a:xfrm>
            <a:off x="10196351" y="6315635"/>
            <a:ext cx="1842574" cy="408623"/>
          </a:xfrm>
          <a:prstGeom prst="roundRect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Summary: week4</a:t>
            </a:r>
            <a:endParaRPr lang="tr-TR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B20F02-8F45-49B5-AE76-3B809685083E}"/>
              </a:ext>
            </a:extLst>
          </p:cNvPr>
          <p:cNvSpPr/>
          <p:nvPr/>
        </p:nvSpPr>
        <p:spPr>
          <a:xfrm>
            <a:off x="533400" y="95769"/>
            <a:ext cx="2146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Previously on OOP</a:t>
            </a:r>
            <a:endParaRPr lang="tr-T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9D1DF9-9D02-43C5-BAC3-10A30241BCBE}"/>
              </a:ext>
            </a:extLst>
          </p:cNvPr>
          <p:cNvCxnSpPr>
            <a:cxnSpLocks/>
          </p:cNvCxnSpPr>
          <p:nvPr/>
        </p:nvCxnSpPr>
        <p:spPr>
          <a:xfrm>
            <a:off x="287038" y="482838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5CF01D-EF30-46F4-BB21-309FC280A557}"/>
              </a:ext>
            </a:extLst>
          </p:cNvPr>
          <p:cNvCxnSpPr>
            <a:cxnSpLocks/>
          </p:cNvCxnSpPr>
          <p:nvPr/>
        </p:nvCxnSpPr>
        <p:spPr>
          <a:xfrm>
            <a:off x="287038" y="95769"/>
            <a:ext cx="2608562" cy="0"/>
          </a:xfrm>
          <a:prstGeom prst="line">
            <a:avLst/>
          </a:prstGeom>
          <a:ln w="1905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0B66B1C-EBF5-4611-9481-C4427322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1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728E7B-1D5E-4895-B5B4-020D7EA2C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252EBA-4ED1-439A-8510-9161CC89B718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13592A6-0B10-4F71-BA17-18F1A8E0A3C5}"/>
              </a:ext>
            </a:extLst>
          </p:cNvPr>
          <p:cNvSpPr txBox="1">
            <a:spLocks/>
          </p:cNvSpPr>
          <p:nvPr/>
        </p:nvSpPr>
        <p:spPr bwMode="auto">
          <a:xfrm>
            <a:off x="1046019" y="942108"/>
            <a:ext cx="3256550" cy="496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Table of Contents</a:t>
            </a:r>
            <a:endParaRPr lang="tr-TR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2A35641-5DA9-4D6F-AE74-A352AB284030}"/>
              </a:ext>
            </a:extLst>
          </p:cNvPr>
          <p:cNvSpPr txBox="1">
            <a:spLocks/>
          </p:cNvSpPr>
          <p:nvPr/>
        </p:nvSpPr>
        <p:spPr bwMode="auto">
          <a:xfrm>
            <a:off x="5049062" y="942108"/>
            <a:ext cx="6455549" cy="49691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Static methods</a:t>
            </a:r>
          </a:p>
          <a:p>
            <a:pPr lvl="1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Enum types</a:t>
            </a:r>
          </a:p>
          <a:p>
            <a:pPr lvl="1"/>
            <a:r>
              <a:rPr lang="en-US" sz="32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Deeper in Classes</a:t>
            </a:r>
          </a:p>
          <a:p>
            <a:pPr lvl="2"/>
            <a:r>
              <a:rPr lang="en-US" sz="2800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Working with multiple object types</a:t>
            </a:r>
          </a:p>
          <a:p>
            <a:pPr lvl="1"/>
            <a:endParaRPr lang="en-US" sz="3200" dirty="0">
              <a:solidFill>
                <a:schemeClr val="tx2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B842DD-310A-41DA-A773-ECACA3E0C2D0}"/>
              </a:ext>
            </a:extLst>
          </p:cNvPr>
          <p:cNvCxnSpPr/>
          <p:nvPr/>
        </p:nvCxnSpPr>
        <p:spPr>
          <a:xfrm>
            <a:off x="4654296" y="1871831"/>
            <a:ext cx="0" cy="320040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ate Placeholder 27">
            <a:extLst>
              <a:ext uri="{FF2B5EF4-FFF2-40B4-BE49-F238E27FC236}">
                <a16:creationId xmlns:a16="http://schemas.microsoft.com/office/drawing/2014/main" id="{37D0228C-E4B5-40AF-9658-AF8FB9083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E63786-A110-44D2-A589-1A814E0CDCB4}" type="datetime1">
              <a:rPr lang="en-US" smtClean="0"/>
              <a:t>10/15/2024</a:t>
            </a:fld>
            <a:endParaRPr lang="en-US"/>
          </a:p>
        </p:txBody>
      </p:sp>
      <p:sp>
        <p:nvSpPr>
          <p:cNvPr id="29" name="Footer Placeholder 28">
            <a:extLst>
              <a:ext uri="{FF2B5EF4-FFF2-40B4-BE49-F238E27FC236}">
                <a16:creationId xmlns:a16="http://schemas.microsoft.com/office/drawing/2014/main" id="{8A7FEC85-6726-4EF2-99F5-2A89FCFBA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332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78B5-7C55-488E-BB11-D70430989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Static Method in Java?</a:t>
            </a:r>
            <a:endParaRPr lang="tr-T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D21A7-5198-45C6-BE67-41AD45751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90688"/>
            <a:ext cx="10591006" cy="454320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Static method  is a method which belongs to the class and not to the object(instance)</a:t>
            </a:r>
          </a:p>
          <a:p>
            <a:r>
              <a:rPr lang="en-US" dirty="0"/>
              <a:t>A static method can access only static data. It can not access non-static data (instance variables)</a:t>
            </a:r>
          </a:p>
          <a:p>
            <a:r>
              <a:rPr lang="en-US" dirty="0"/>
              <a:t>A static method can call only other static methods and can not call a non-static method from it.</a:t>
            </a:r>
          </a:p>
          <a:p>
            <a:r>
              <a:rPr lang="en-US" dirty="0"/>
              <a:t>A static method can be accessed directly by the class name and doesn’t need any object</a:t>
            </a:r>
          </a:p>
          <a:p>
            <a:r>
              <a:rPr lang="en-US" dirty="0"/>
              <a:t>A static method cannot refer to "this“ keyword.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17356-5D90-4D13-8F97-89636CF53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769499-5D70-4DC1-ACA1-A4426D787DD6}" type="datetime1">
              <a:rPr lang="en-US" altLang="en-US" smtClean="0"/>
              <a:t>10/15/2024</a:t>
            </a:fld>
            <a:endParaRPr lang="en-US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0BFD9-BD73-47AF-92E1-CFCE063D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115712F-D343-49A9-B756-F7AB7EFD17A4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541130-ED50-430A-AAB0-038BD9209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tr-TR">
                <a:solidFill>
                  <a:schemeClr val="bg1">
                    <a:lumMod val="75000"/>
                  </a:schemeClr>
                </a:solidFill>
              </a:rPr>
              <a:t>CME225 OOP- Week 5</a:t>
            </a:r>
            <a:endParaRPr lang="tr-TR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734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2154</TotalTime>
  <Words>1831</Words>
  <Application>Microsoft Office PowerPoint</Application>
  <PresentationFormat>Widescreen</PresentationFormat>
  <Paragraphs>341</Paragraphs>
  <Slides>26</Slides>
  <Notes>9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Arial</vt:lpstr>
      <vt:lpstr>Calibri</vt:lpstr>
      <vt:lpstr>Calibri Light</vt:lpstr>
      <vt:lpstr>Consolas</vt:lpstr>
      <vt:lpstr>Goudy Sans Medium</vt:lpstr>
      <vt:lpstr>Monaco</vt:lpstr>
      <vt:lpstr>verdana</vt:lpstr>
      <vt:lpstr>Office Theme</vt:lpstr>
      <vt:lpstr>Week 5:  Static methods, Enum types, Deeper in classes</vt:lpstr>
      <vt:lpstr>Exception Handling</vt:lpstr>
      <vt:lpstr>Throw a new custom Exception</vt:lpstr>
      <vt:lpstr>Static variable: An example</vt:lpstr>
      <vt:lpstr>Visualization of static variable</vt:lpstr>
      <vt:lpstr>Static variable: An Exercise</vt:lpstr>
      <vt:lpstr>Java Constants : final Keyword for variables</vt:lpstr>
      <vt:lpstr>PowerPoint Presentation</vt:lpstr>
      <vt:lpstr>What is Static Method in Java?</vt:lpstr>
      <vt:lpstr>PowerPoint Presentation</vt:lpstr>
      <vt:lpstr>Static Method vs Non-Static (Instance) Method</vt:lpstr>
      <vt:lpstr>Another Example</vt:lpstr>
      <vt:lpstr>PowerPoint Presentation</vt:lpstr>
      <vt:lpstr>PowerPoint Presentation</vt:lpstr>
      <vt:lpstr>Inner class</vt:lpstr>
      <vt:lpstr>Static Nested Classes</vt:lpstr>
      <vt:lpstr>Why Use Nested Classes? </vt:lpstr>
      <vt:lpstr>Inner Class</vt:lpstr>
      <vt:lpstr>Static nested Class</vt:lpstr>
      <vt:lpstr>Enum Types</vt:lpstr>
      <vt:lpstr>Enum Types with Constructor</vt:lpstr>
      <vt:lpstr>Enum types with Classes: Making CompanyName</vt:lpstr>
      <vt:lpstr>Example: Lets move to Editor! </vt:lpstr>
      <vt:lpstr>HW: Working with multiple object types</vt:lpstr>
      <vt:lpstr>Lab Exercise-1: static keyword</vt:lpstr>
      <vt:lpstr>Lab Exercise-2: Enum types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3: Introduction to Classes Part2: UML, Class Constructors, Data Hiding</dc:title>
  <dc:creator>KASIM ÖZACAR</dc:creator>
  <cp:lastModifiedBy>Kasım ÖZACAR</cp:lastModifiedBy>
  <cp:revision>331</cp:revision>
  <dcterms:created xsi:type="dcterms:W3CDTF">2018-10-03T08:44:15Z</dcterms:created>
  <dcterms:modified xsi:type="dcterms:W3CDTF">2024-10-15T08:46:10Z</dcterms:modified>
</cp:coreProperties>
</file>