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21"/>
  </p:sldMasterIdLst>
  <p:notesMasterIdLst>
    <p:notesMasterId r:id="rId44"/>
  </p:notesMasterIdLst>
  <p:handoutMasterIdLst>
    <p:handoutMasterId r:id="rId45"/>
  </p:handoutMasterIdLst>
  <p:sldIdLst>
    <p:sldId id="459" r:id="rId22"/>
    <p:sldId id="341" r:id="rId23"/>
    <p:sldId id="511" r:id="rId24"/>
    <p:sldId id="522" r:id="rId25"/>
    <p:sldId id="546" r:id="rId26"/>
    <p:sldId id="494" r:id="rId27"/>
    <p:sldId id="526" r:id="rId28"/>
    <p:sldId id="530" r:id="rId29"/>
    <p:sldId id="545" r:id="rId30"/>
    <p:sldId id="542" r:id="rId31"/>
    <p:sldId id="543" r:id="rId32"/>
    <p:sldId id="549" r:id="rId33"/>
    <p:sldId id="532" r:id="rId34"/>
    <p:sldId id="519" r:id="rId35"/>
    <p:sldId id="547" r:id="rId36"/>
    <p:sldId id="548" r:id="rId37"/>
    <p:sldId id="536" r:id="rId38"/>
    <p:sldId id="537" r:id="rId39"/>
    <p:sldId id="538" r:id="rId40"/>
    <p:sldId id="539" r:id="rId41"/>
    <p:sldId id="540" r:id="rId42"/>
    <p:sldId id="541" r:id="rId4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5EB3287-0D90-437B-87FD-605D7C995DC6}">
          <p14:sldIdLst>
            <p14:sldId id="459"/>
            <p14:sldId id="341"/>
            <p14:sldId id="511"/>
            <p14:sldId id="522"/>
            <p14:sldId id="546"/>
            <p14:sldId id="494"/>
            <p14:sldId id="526"/>
            <p14:sldId id="530"/>
            <p14:sldId id="545"/>
            <p14:sldId id="542"/>
            <p14:sldId id="543"/>
            <p14:sldId id="549"/>
            <p14:sldId id="532"/>
            <p14:sldId id="519"/>
            <p14:sldId id="547"/>
            <p14:sldId id="548"/>
          </p14:sldIdLst>
        </p14:section>
        <p14:section name="RockScissorPaper" id="{4C75CDD6-DC8F-466A-8980-572A900C64CA}">
          <p14:sldIdLst>
            <p14:sldId id="536"/>
            <p14:sldId id="537"/>
            <p14:sldId id="538"/>
            <p14:sldId id="539"/>
            <p14:sldId id="540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IM ÖZACAR" initials="KÖ" lastIdx="1" clrIdx="0">
    <p:extLst>
      <p:ext uri="{19B8F6BF-5375-455C-9EA6-DF929625EA0E}">
        <p15:presenceInfo xmlns:p15="http://schemas.microsoft.com/office/powerpoint/2012/main" userId="S-1-5-21-988654598-2016578534-3474222593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01"/>
    <a:srgbClr val="FFFFFF"/>
    <a:srgbClr val="0000FF"/>
    <a:srgbClr val="F7F7F7"/>
    <a:srgbClr val="F0F0F0"/>
    <a:srgbClr val="00A55D"/>
    <a:srgbClr val="93BE2D"/>
    <a:srgbClr val="3380E6"/>
    <a:srgbClr val="EACBCD"/>
    <a:srgbClr val="DDE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9" autoAdjust="0"/>
    <p:restoredTop sz="95179" autoAdjust="0"/>
  </p:normalViewPr>
  <p:slideViewPr>
    <p:cSldViewPr>
      <p:cViewPr varScale="1">
        <p:scale>
          <a:sx n="105" d="100"/>
          <a:sy n="105" d="100"/>
        </p:scale>
        <p:origin x="103" y="7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34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1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8.xml"/><Relationship Id="rId11" Type="http://schemas.openxmlformats.org/officeDocument/2006/relationships/customXml" Target="../customXml/item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handoutMaster" Target="handoutMasters/handoutMaster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0.xml"/><Relationship Id="rId44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viewProps" Target="view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commentAuthors" Target="commentAuthors.xml"/><Relationship Id="rId20" Type="http://schemas.openxmlformats.org/officeDocument/2006/relationships/customXml" Target="../customXml/item20.xml"/><Relationship Id="rId41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D83BB0-8341-4F76-9C1D-3DA86EA069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14241-5863-4149-BCEA-0F9E4D9B7D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8BC64-FD70-4C88-86AC-847535DC1594}" type="datetimeFigureOut">
              <a:rPr lang="en-US" altLang="en-US"/>
              <a:pPr>
                <a:defRPr/>
              </a:pPr>
              <a:t>10/22/2024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071F-A543-4E39-B6BB-A46050A44D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F593-2A41-480C-B44B-19DC3DBC4F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2F0413-E1BA-4FBC-B4D5-14C80042A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154EF3-89A4-48A4-B842-77233051E2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FE4F9-AF6E-407C-87A1-4703314473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FE564F-3818-423D-82B2-5C02B6FEC564}" type="datetimeFigureOut">
              <a:rPr lang="en-US" altLang="en-US"/>
              <a:pPr>
                <a:defRPr/>
              </a:pPr>
              <a:t>10/22/2024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DE422A7-30C1-4BE6-9243-760B70D60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0910DF9-09B6-4C59-A284-21B03DC6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68D1-0B6D-46BA-81BE-E0890F97C8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E5FC-1B88-4F14-8F2E-03DDD76B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542D50-4B96-4BDF-8E44-5A0D108D0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5A46-F0E6-47FE-A111-D1298356D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46159-F588-4FE1-9B51-7BF5C15F0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741B3-9E28-4220-81B6-8A6FA36C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06943A-1BFE-4BE2-A899-6153F3386036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C401-1622-4CAE-AE14-C01F6132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B7A7-EAB9-4959-926D-C8CF2F3B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4453BF-0FB2-470D-A76D-636AA03AB9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94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8A86-DF4E-405A-AD4C-0FEF4B54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3E994-DFCE-4667-A68C-B82E0EFE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0019-42C8-44C1-9880-F7B7C6C0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45E29D-C755-4D18-ACE5-8524102875D3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AF1B1-8994-4507-BC11-387B973F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4132D-3B14-48B8-9944-F3FF04B9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A89AB-24AC-42B9-B168-399D5DDBE2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26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2BFE3-058A-4155-9319-F9EA12265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4CDD1-B415-40B4-BBE6-5A1C7A9B6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BD7AA-067E-49EE-A353-5F9290C2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5E4112-48E0-461F-83DE-6F6DD9AB1427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2620-7832-42E4-AD1B-46AFB63D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432A-4A8E-48AD-B616-8FF219A0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29267-7BCE-4CBC-B498-B3222596460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25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3F83-F21B-4CE2-A70C-1824EB1B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E9253-9A95-4726-8166-07CFCB13F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92CA-9CF7-41AA-8FAF-9C794DF5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CC10F-E662-4CD4-8BAC-0A31F381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0B66D-39D7-48C8-A363-5E384EA8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45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4660-1D14-41DB-B62B-AA449F86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0218C-47C0-4B64-A0D9-341CC4F69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75546-37F8-4789-8A7C-21240318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60E1A7-F656-4425-B511-2183DA291519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6BAC-8D9E-4C39-A078-45DFB1E2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E0AA9-BA68-4CED-9C4D-AF18B661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4BEBF8-F6B9-44BD-BEDD-DAAC22A7C5B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66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95B8-FFD3-4ED7-99D4-0E232EC8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C109-F045-4CB8-85BF-81DB7411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C5F31-0E0F-4E27-B0E2-3C9664E0C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36FBA-813A-493E-87C4-DC3A19D5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169266-AA54-4F7F-BAE2-53F3F0F38916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2DE0-56AD-4027-823E-A9A13BB6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C58BC-8F64-4B25-AFD7-89EC4AE2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00194-9A1F-46DA-A454-D5BECD5301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348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4BC7-F51C-4259-BB4B-83539B60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A1701-9909-4C12-B187-7C5DD5A13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4AFC8-73DE-4DA7-A5E8-9F5611B06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24C86-6F72-4E71-A970-3895729BA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09C90-EFA7-42F8-AD98-3EFBB4FC0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1D4E8-F86E-439D-BA2E-A3E577B4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6DA2ED-651F-43E6-B2B3-9B79DFA5C166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706F4-A9CB-41C1-9BD3-4A453AC6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C0819-9925-43BA-B653-1DF29ED8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8D191-4203-4236-B4CC-AD331F1C109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98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761E-F949-4629-8637-480FF27A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C87D1-3AFF-4BA1-AD21-FD94E8BE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A1E6E4-8449-4AF7-8717-FB1257EBA104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C1150-10E6-4D27-B776-CF178EBF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DB4F4-792D-410F-B3EA-FE090AA5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1ABA28-1FBE-4E97-BEB5-F05F6C1C7D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98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BBA927-657B-486F-A3E4-8B041793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F3B393-144D-4E08-8F0D-8EBA318E3CE4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A1056-408B-416D-A1E8-19E4B1986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2DCA8-FD3E-4DA9-BDE5-43EE6F4C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F500A0-9130-4863-AB6E-1461215FFF7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66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C9C1-BA54-497E-9C24-93D95C2C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87E5-5391-46B4-967F-EBC48B0C2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6A37A-CD98-4097-BE71-60CBDCB9D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6DD52-4294-4CE4-A8A5-3E71D97B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953727-D851-4BD2-8229-AA65EA1B63E3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8036-EBC6-4909-80BC-2BD36016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DD37E-35FC-4AB1-A79B-722A65F2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F76D5-51CE-43DA-B3D0-E3CFECD0CD3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46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71F1-1A97-4333-AF9E-988FAD55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76C68-B9A7-405B-A2A5-61D192C5A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89911-3DB7-49D8-AC9E-ADD693885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6B483-428C-4DF7-B05A-C66DA67C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FADC2C-B3A2-4538-B2E1-6B285EBD5821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FF7D3-3017-4C84-B42D-C19968E9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F67D3-AB6D-4E47-B62A-28697401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679F98-8ED3-45DD-AD8A-86D467869AC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09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4226E-2D7E-48FA-B2AF-2D10F12E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BD741-215F-4411-A401-B60444E38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9E28F-4D9E-438A-AB1B-AA4AD45B0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F754387-AC93-4FFC-92FA-BA39A66AB786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D977-5E3E-446A-BD40-710523485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Copyright 1992-2015 by Pearson Education, Inc.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7E58A-96D3-4215-8092-FB440554E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57B6FBB-55DD-4233-8A16-8656A0EA6A9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23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altLang="tr-TR" sz="4800" b="1" dirty="0"/>
              <a:t>Week 6: Deeper in classes: </a:t>
            </a:r>
            <a:br>
              <a:rPr lang="en-US" altLang="tr-TR" sz="4800" b="1" dirty="0"/>
            </a:br>
            <a:r>
              <a:rPr lang="en-US" altLang="tr-TR" sz="4800" b="1" dirty="0"/>
              <a:t>this() &amp; </a:t>
            </a:r>
            <a:r>
              <a:rPr lang="en-US" altLang="tr-TR" sz="4800" b="1" dirty="0" err="1"/>
              <a:t>toString</a:t>
            </a:r>
            <a:r>
              <a:rPr lang="en-US" altLang="tr-TR" sz="4800" b="1" dirty="0"/>
              <a:t>() + Alpha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5F56FE-BC20-4FD5-A812-419F57B1AB20}" type="datetime1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6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574A779-4111-4F0A-A3D4-006C4D224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564" y="3957639"/>
            <a:ext cx="3034871" cy="30348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6D218B-ED05-4BB2-87E7-1AAF7BC05871}"/>
              </a:ext>
            </a:extLst>
          </p:cNvPr>
          <p:cNvSpPr/>
          <p:nvPr/>
        </p:nvSpPr>
        <p:spPr>
          <a:xfrm>
            <a:off x="4038600" y="3665251"/>
            <a:ext cx="43124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“</a:t>
            </a:r>
            <a:r>
              <a:rPr lang="tr-TR" sz="3200" dirty="0">
                <a:solidFill>
                  <a:srgbClr val="FF0000"/>
                </a:solidFill>
              </a:rPr>
              <a:t>practice makes perfect</a:t>
            </a:r>
            <a:r>
              <a:rPr lang="en-US" sz="3200" dirty="0">
                <a:solidFill>
                  <a:srgbClr val="FF0000"/>
                </a:solidFill>
              </a:rPr>
              <a:t>”</a:t>
            </a:r>
            <a:endParaRPr lang="tr-TR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99F3-6780-4416-B5E6-57BBD156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solve </a:t>
            </a:r>
            <a:r>
              <a:rPr lang="en-US" dirty="0" err="1"/>
              <a:t>PostOffice</a:t>
            </a:r>
            <a:r>
              <a:rPr lang="en-US" dirty="0"/>
              <a:t> question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FB0FB-B0CE-4D37-837C-9CB56BCC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74E2B-23BA-4DBC-BD44-8F6148A6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436F22-18A8-40FB-8CC4-89C0D0DFC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813719"/>
            <a:ext cx="844973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0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DCB6-E140-412A-BE6F-6A545948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PostOfficeTest</a:t>
            </a:r>
            <a:r>
              <a:rPr lang="en-US" dirty="0"/>
              <a:t> (The main class)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7117E-19C8-4B48-943E-CBCB7AF6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05172-A613-4784-A3CD-0E69D442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842450-6E7D-4813-9ECD-29E8D295DB91}"/>
              </a:ext>
            </a:extLst>
          </p:cNvPr>
          <p:cNvGrpSpPr/>
          <p:nvPr/>
        </p:nvGrpSpPr>
        <p:grpSpPr>
          <a:xfrm>
            <a:off x="609600" y="1862137"/>
            <a:ext cx="10439400" cy="3133725"/>
            <a:chOff x="923024" y="1981200"/>
            <a:chExt cx="10439400" cy="31337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DB8E07-F305-4C56-A58E-04386F2C2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3024" y="1981200"/>
              <a:ext cx="10439400" cy="313372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48F3E3-29FB-45B1-9EC9-4F0D00395E77}"/>
                </a:ext>
              </a:extLst>
            </p:cNvPr>
            <p:cNvSpPr txBox="1"/>
            <p:nvPr/>
          </p:nvSpPr>
          <p:spPr>
            <a:xfrm>
              <a:off x="1752600" y="2895600"/>
              <a:ext cx="3581400" cy="40011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</a:rPr>
                <a:t>Post post    =  </a:t>
              </a:r>
              <a:r>
                <a:rPr lang="en-US" sz="2000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000" b="1" dirty="0">
                  <a:latin typeface="Consolas" panose="020B0609020204030204" pitchFamily="49" charset="0"/>
                </a:rPr>
                <a:t> Post</a:t>
              </a:r>
              <a:endParaRPr lang="tr-TR" sz="2000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9D24B-E0A3-4F07-91D5-A1EF2B8B7CE7}"/>
                </a:ext>
              </a:extLst>
            </p:cNvPr>
            <p:cNvSpPr/>
            <p:nvPr/>
          </p:nvSpPr>
          <p:spPr>
            <a:xfrm>
              <a:off x="3124200" y="3840778"/>
              <a:ext cx="81785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post </a:t>
              </a:r>
              <a:endParaRPr lang="tr-TR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E8B310-4EE3-4592-947F-76CE29C05280}"/>
                </a:ext>
              </a:extLst>
            </p:cNvPr>
            <p:cNvSpPr/>
            <p:nvPr/>
          </p:nvSpPr>
          <p:spPr>
            <a:xfrm>
              <a:off x="3543300" y="4167840"/>
              <a:ext cx="817853" cy="36933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post </a:t>
              </a:r>
              <a:endParaRPr lang="tr-TR" dirty="0"/>
            </a:p>
          </p:txBody>
        </p:sp>
      </p:grpSp>
    </p:spTree>
    <p:extLst>
      <p:ext uri="{BB962C8B-B14F-4D97-AF65-F5344CB8AC3E}">
        <p14:creationId xmlns:p14="http://schemas.microsoft.com/office/powerpoint/2010/main" val="287046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D530-0875-448E-998F-785896EC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F074B-CA7A-4774-A13E-48E476148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BD3DED-40F3-4E2A-A3F3-7268AC6B871F}"/>
              </a:ext>
            </a:extLst>
          </p:cNvPr>
          <p:cNvSpPr/>
          <p:nvPr/>
        </p:nvSpPr>
        <p:spPr>
          <a:xfrm>
            <a:off x="381000" y="194813"/>
            <a:ext cx="8686800" cy="6468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x, y;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width, height;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//to create a unit rectangle(a square) at origin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.x =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	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//user-defined 	rectangle at specific coordinates.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.y =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.width =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.height =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width,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height) {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to create user-defined 	   	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.x =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//user-defined 	rectangle at specific coordinates.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.y =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.width = width;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.height = height;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width,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height) {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//to create a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.x = x;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	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//user-defined 	rectangle at specific coordinates.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.y = y;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.width = width;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.height = height;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en-US" sz="1600" dirty="0">
              <a:solidFill>
                <a:srgbClr val="303336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tr-TR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B03F1F9-78EB-4F07-A453-3DFCD02190CE}"/>
              </a:ext>
            </a:extLst>
          </p:cNvPr>
          <p:cNvSpPr txBox="1">
            <a:spLocks/>
          </p:cNvSpPr>
          <p:nvPr/>
        </p:nvSpPr>
        <p:spPr>
          <a:xfrm>
            <a:off x="8582487" y="52552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48CA91B-C548-486F-8130-4D06839F3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05399"/>
              </p:ext>
            </p:extLst>
          </p:nvPr>
        </p:nvGraphicFramePr>
        <p:xfrm>
          <a:off x="9229213" y="381000"/>
          <a:ext cx="1844336" cy="1624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084">
                  <a:extLst>
                    <a:ext uri="{9D8B030D-6E8A-4147-A177-3AD203B41FA5}">
                      <a16:colId xmlns:a16="http://schemas.microsoft.com/office/drawing/2014/main" val="357305436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467389633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3752289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1419423068"/>
                    </a:ext>
                  </a:extLst>
                </a:gridCol>
              </a:tblGrid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83018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0825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89223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60006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A0024431-4002-47E2-837C-798D5662C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23679"/>
              </p:ext>
            </p:extLst>
          </p:nvPr>
        </p:nvGraphicFramePr>
        <p:xfrm>
          <a:off x="9235131" y="2105324"/>
          <a:ext cx="1844336" cy="1624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084">
                  <a:extLst>
                    <a:ext uri="{9D8B030D-6E8A-4147-A177-3AD203B41FA5}">
                      <a16:colId xmlns:a16="http://schemas.microsoft.com/office/drawing/2014/main" val="357305436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467389633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3752289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1419423068"/>
                    </a:ext>
                  </a:extLst>
                </a:gridCol>
              </a:tblGrid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83018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0825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89223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60006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C650422-EE69-4497-881A-9BB3FCE19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651806"/>
              </p:ext>
            </p:extLst>
          </p:nvPr>
        </p:nvGraphicFramePr>
        <p:xfrm>
          <a:off x="9241049" y="3829648"/>
          <a:ext cx="1844336" cy="1624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084">
                  <a:extLst>
                    <a:ext uri="{9D8B030D-6E8A-4147-A177-3AD203B41FA5}">
                      <a16:colId xmlns:a16="http://schemas.microsoft.com/office/drawing/2014/main" val="357305436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467389633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3752289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1419423068"/>
                    </a:ext>
                  </a:extLst>
                </a:gridCol>
              </a:tblGrid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83018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0825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89223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60006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08FBC81-9C90-49B4-B3A5-167D2EEDA62D}"/>
              </a:ext>
            </a:extLst>
          </p:cNvPr>
          <p:cNvSpPr/>
          <p:nvPr/>
        </p:nvSpPr>
        <p:spPr>
          <a:xfrm>
            <a:off x="9700332" y="810149"/>
            <a:ext cx="914400" cy="839786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F799A8-FE50-4662-BDE1-8EC435C1BF6A}"/>
              </a:ext>
            </a:extLst>
          </p:cNvPr>
          <p:cNvSpPr/>
          <p:nvPr/>
        </p:nvSpPr>
        <p:spPr>
          <a:xfrm>
            <a:off x="9477417" y="2497556"/>
            <a:ext cx="1371600" cy="839786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7093C0-8A35-4CC3-9E88-ACA2164D5CB3}"/>
              </a:ext>
            </a:extLst>
          </p:cNvPr>
          <p:cNvCxnSpPr/>
          <p:nvPr/>
        </p:nvCxnSpPr>
        <p:spPr>
          <a:xfrm>
            <a:off x="9477417" y="3478735"/>
            <a:ext cx="137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3FCCB9-90B1-4990-BBE8-87E5ACD7D18B}"/>
              </a:ext>
            </a:extLst>
          </p:cNvPr>
          <p:cNvCxnSpPr>
            <a:cxnSpLocks/>
          </p:cNvCxnSpPr>
          <p:nvPr/>
        </p:nvCxnSpPr>
        <p:spPr>
          <a:xfrm>
            <a:off x="11022871" y="2462759"/>
            <a:ext cx="0" cy="922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C53829-D4A3-45BF-9B2B-C1A138061B14}"/>
              </a:ext>
            </a:extLst>
          </p:cNvPr>
          <p:cNvSpPr txBox="1"/>
          <p:nvPr/>
        </p:nvSpPr>
        <p:spPr>
          <a:xfrm>
            <a:off x="9801579" y="340642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  <a:endParaRPr lang="tr-T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DC1D8-ED99-4FFD-B5CA-CE91AA72A65D}"/>
              </a:ext>
            </a:extLst>
          </p:cNvPr>
          <p:cNvSpPr txBox="1"/>
          <p:nvPr/>
        </p:nvSpPr>
        <p:spPr>
          <a:xfrm>
            <a:off x="10987487" y="2732783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  <a:endParaRPr lang="tr-T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6D9B8D-C63C-404F-A81C-139881DF719E}"/>
              </a:ext>
            </a:extLst>
          </p:cNvPr>
          <p:cNvSpPr/>
          <p:nvPr/>
        </p:nvSpPr>
        <p:spPr>
          <a:xfrm>
            <a:off x="9880745" y="4245871"/>
            <a:ext cx="1371600" cy="839786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1DBE72-8544-420B-95C5-AA421BBE39B5}"/>
              </a:ext>
            </a:extLst>
          </p:cNvPr>
          <p:cNvCxnSpPr>
            <a:cxnSpLocks/>
          </p:cNvCxnSpPr>
          <p:nvPr/>
        </p:nvCxnSpPr>
        <p:spPr>
          <a:xfrm>
            <a:off x="11364985" y="4204754"/>
            <a:ext cx="0" cy="922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85A51A-4EA0-40B1-8D75-D508FF7912F3}"/>
              </a:ext>
            </a:extLst>
          </p:cNvPr>
          <p:cNvSpPr txBox="1"/>
          <p:nvPr/>
        </p:nvSpPr>
        <p:spPr>
          <a:xfrm>
            <a:off x="10204907" y="5154737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  <a:endParaRPr lang="tr-T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1F547A-32B6-44A0-9682-A8EC041B514E}"/>
              </a:ext>
            </a:extLst>
          </p:cNvPr>
          <p:cNvSpPr txBox="1"/>
          <p:nvPr/>
        </p:nvSpPr>
        <p:spPr>
          <a:xfrm>
            <a:off x="11329601" y="4474778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  <a:endParaRPr lang="tr-T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A9FC4E-8A4E-4F42-8440-3AF6AB1599A8}"/>
              </a:ext>
            </a:extLst>
          </p:cNvPr>
          <p:cNvSpPr txBox="1"/>
          <p:nvPr/>
        </p:nvSpPr>
        <p:spPr>
          <a:xfrm>
            <a:off x="10509892" y="4421639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62A933-F7EA-4382-A641-1B79833AC0F3}"/>
              </a:ext>
            </a:extLst>
          </p:cNvPr>
          <p:cNvSpPr txBox="1"/>
          <p:nvPr/>
        </p:nvSpPr>
        <p:spPr>
          <a:xfrm>
            <a:off x="10015668" y="97856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.(0,0)</a:t>
            </a:r>
            <a:endParaRPr lang="tr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BA0B2C-6A3E-40A9-BBA1-41516DF55C10}"/>
              </a:ext>
            </a:extLst>
          </p:cNvPr>
          <p:cNvSpPr txBox="1"/>
          <p:nvPr/>
        </p:nvSpPr>
        <p:spPr>
          <a:xfrm>
            <a:off x="10038392" y="2710487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.(0,0)</a:t>
            </a:r>
            <a:endParaRPr lang="tr-TR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3DB2A4-6A32-4EA7-92BC-C42C2ED699FF}"/>
              </a:ext>
            </a:extLst>
          </p:cNvPr>
          <p:cNvCxnSpPr/>
          <p:nvPr/>
        </p:nvCxnSpPr>
        <p:spPr>
          <a:xfrm>
            <a:off x="9880745" y="5228568"/>
            <a:ext cx="137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AF09D1-2D0B-4D3C-807E-AA3B15D117BC}"/>
              </a:ext>
            </a:extLst>
          </p:cNvPr>
          <p:cNvCxnSpPr>
            <a:cxnSpLocks/>
          </p:cNvCxnSpPr>
          <p:nvPr/>
        </p:nvCxnSpPr>
        <p:spPr>
          <a:xfrm flipV="1">
            <a:off x="6922422" y="2976083"/>
            <a:ext cx="22221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92403F-0023-48DE-B292-60ADED27A29F}"/>
              </a:ext>
            </a:extLst>
          </p:cNvPr>
          <p:cNvCxnSpPr>
            <a:cxnSpLocks/>
          </p:cNvCxnSpPr>
          <p:nvPr/>
        </p:nvCxnSpPr>
        <p:spPr>
          <a:xfrm>
            <a:off x="3886200" y="1327558"/>
            <a:ext cx="559121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C6B11C-5DD9-425A-B38B-8EAF4C3238EF}"/>
              </a:ext>
            </a:extLst>
          </p:cNvPr>
          <p:cNvCxnSpPr>
            <a:cxnSpLocks/>
          </p:cNvCxnSpPr>
          <p:nvPr/>
        </p:nvCxnSpPr>
        <p:spPr>
          <a:xfrm flipV="1">
            <a:off x="6858000" y="4665764"/>
            <a:ext cx="2687849" cy="21626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E7E964-4B9F-4E31-A816-423D716D67AA}"/>
              </a:ext>
            </a:extLst>
          </p:cNvPr>
          <p:cNvSpPr txBox="1"/>
          <p:nvPr/>
        </p:nvSpPr>
        <p:spPr>
          <a:xfrm>
            <a:off x="10056395" y="445241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.(0,0)</a:t>
            </a:r>
            <a:endParaRPr lang="tr-TR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8295EF-5BB7-48D5-B947-069B4E151E5A}"/>
              </a:ext>
            </a:extLst>
          </p:cNvPr>
          <p:cNvCxnSpPr>
            <a:cxnSpLocks/>
          </p:cNvCxnSpPr>
          <p:nvPr/>
        </p:nvCxnSpPr>
        <p:spPr>
          <a:xfrm>
            <a:off x="9651271" y="1778883"/>
            <a:ext cx="9410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C3A7CAA-0608-4377-AD8B-65C8BE22F3AA}"/>
              </a:ext>
            </a:extLst>
          </p:cNvPr>
          <p:cNvSpPr txBox="1"/>
          <p:nvPr/>
        </p:nvSpPr>
        <p:spPr>
          <a:xfrm>
            <a:off x="9975433" y="17065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tr-TR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A7FF17-79F5-4A2C-9E6E-16FFCD20293D}"/>
              </a:ext>
            </a:extLst>
          </p:cNvPr>
          <p:cNvCxnSpPr>
            <a:cxnSpLocks/>
          </p:cNvCxnSpPr>
          <p:nvPr/>
        </p:nvCxnSpPr>
        <p:spPr>
          <a:xfrm flipV="1">
            <a:off x="10713577" y="810149"/>
            <a:ext cx="0" cy="8397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5EB9FBE-DF22-459C-851E-1E86ECC67C01}"/>
              </a:ext>
            </a:extLst>
          </p:cNvPr>
          <p:cNvSpPr txBox="1"/>
          <p:nvPr/>
        </p:nvSpPr>
        <p:spPr>
          <a:xfrm>
            <a:off x="10681656" y="1050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tr-T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71998A-BD47-4FD7-B0E9-91F754BFD54E}"/>
              </a:ext>
            </a:extLst>
          </p:cNvPr>
          <p:cNvSpPr txBox="1"/>
          <p:nvPr/>
        </p:nvSpPr>
        <p:spPr>
          <a:xfrm>
            <a:off x="2946160" y="6150114"/>
            <a:ext cx="7823680" cy="707886"/>
          </a:xfrm>
          <a:prstGeom prst="rect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000" dirty="0"/>
              <a:t>THIS WAY OF WRITING IS NOT GOOD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194928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78A53-56CF-407F-B68B-CD502B74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50" y="509032"/>
            <a:ext cx="8911687" cy="671290"/>
          </a:xfrm>
        </p:spPr>
        <p:txBody>
          <a:bodyPr>
            <a:normAutofit fontScale="90000"/>
          </a:bodyPr>
          <a:lstStyle/>
          <a:p>
            <a:r>
              <a:rPr lang="tr-TR" b="1" dirty="0"/>
              <a:t>Calling a Constructor From a Constructor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824A3-4982-462E-9B6E-E38D5D73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B1141-5D91-42FF-8EC5-B11DE0D7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AF32E7-9BCF-4AC2-8EAE-B17895931AF1}"/>
              </a:ext>
            </a:extLst>
          </p:cNvPr>
          <p:cNvSpPr/>
          <p:nvPr/>
        </p:nvSpPr>
        <p:spPr>
          <a:xfrm>
            <a:off x="228600" y="1798114"/>
            <a:ext cx="8686800" cy="45582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x, y;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private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width, height;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{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//to create a unit rectangle(a square) at origin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7D272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tr-TR" sz="1600" dirty="0">
                <a:solidFill>
                  <a:srgbClr val="7D272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tr-TR" sz="1600" dirty="0">
                <a:solidFill>
                  <a:srgbClr val="7D272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tr-TR" sz="1600" dirty="0">
                <a:solidFill>
                  <a:srgbClr val="7D272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width,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height) {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to create user-defined 	   	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7D272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tr-TR" sz="1600" dirty="0">
                <a:solidFill>
                  <a:srgbClr val="7D272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0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width, height);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 rectangle at origin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public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tr-TR" sz="1600" dirty="0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Rectangle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x,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y,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width,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height) {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//to create a 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	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.x = x;</a:t>
            </a:r>
            <a:r>
              <a:rPr lang="en-US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		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//user-defined 	rectangle at specific coordinates.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.y = y;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.width = width;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tr-TR" sz="1600" dirty="0">
                <a:solidFill>
                  <a:srgbClr val="10109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this</a:t>
            </a: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.height = height;</a:t>
            </a:r>
            <a:endParaRPr lang="tr-TR" sz="20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}</a:t>
            </a:r>
            <a:endParaRPr lang="en-US" sz="1600" dirty="0">
              <a:solidFill>
                <a:srgbClr val="303336"/>
              </a:solidFill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tr-TR" sz="1600" dirty="0">
                <a:solidFill>
                  <a:srgbClr val="30333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tr-TR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DA4C29-5E7D-4845-B3B6-3298ED44846C}"/>
              </a:ext>
            </a:extLst>
          </p:cNvPr>
          <p:cNvSpPr/>
          <p:nvPr/>
        </p:nvSpPr>
        <p:spPr>
          <a:xfrm>
            <a:off x="533400" y="1381682"/>
            <a:ext cx="982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729"/>
                </a:solidFill>
              </a:rPr>
              <a:t>this() constructors are used to call (invoke) an alternate constructor of the same class.</a:t>
            </a:r>
            <a:endParaRPr lang="tr-TR" b="1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957F97EB-9008-4C06-A916-327610228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086401"/>
              </p:ext>
            </p:extLst>
          </p:nvPr>
        </p:nvGraphicFramePr>
        <p:xfrm>
          <a:off x="9257326" y="1482148"/>
          <a:ext cx="1844336" cy="1624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084">
                  <a:extLst>
                    <a:ext uri="{9D8B030D-6E8A-4147-A177-3AD203B41FA5}">
                      <a16:colId xmlns:a16="http://schemas.microsoft.com/office/drawing/2014/main" val="357305436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467389633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3752289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1419423068"/>
                    </a:ext>
                  </a:extLst>
                </a:gridCol>
              </a:tblGrid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83018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0825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89223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60006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33A2C25-D766-4897-A54B-0C9BED0E8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01812"/>
              </p:ext>
            </p:extLst>
          </p:nvPr>
        </p:nvGraphicFramePr>
        <p:xfrm>
          <a:off x="9263244" y="3206472"/>
          <a:ext cx="1844336" cy="1624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084">
                  <a:extLst>
                    <a:ext uri="{9D8B030D-6E8A-4147-A177-3AD203B41FA5}">
                      <a16:colId xmlns:a16="http://schemas.microsoft.com/office/drawing/2014/main" val="357305436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467389633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3752289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1419423068"/>
                    </a:ext>
                  </a:extLst>
                </a:gridCol>
              </a:tblGrid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83018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0825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89223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60006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182A9C27-97AD-48DC-ABCA-0F6A7880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850352"/>
              </p:ext>
            </p:extLst>
          </p:nvPr>
        </p:nvGraphicFramePr>
        <p:xfrm>
          <a:off x="9269162" y="4930796"/>
          <a:ext cx="1844336" cy="1624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084">
                  <a:extLst>
                    <a:ext uri="{9D8B030D-6E8A-4147-A177-3AD203B41FA5}">
                      <a16:colId xmlns:a16="http://schemas.microsoft.com/office/drawing/2014/main" val="357305436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467389633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37522895"/>
                    </a:ext>
                  </a:extLst>
                </a:gridCol>
                <a:gridCol w="461084">
                  <a:extLst>
                    <a:ext uri="{9D8B030D-6E8A-4147-A177-3AD203B41FA5}">
                      <a16:colId xmlns:a16="http://schemas.microsoft.com/office/drawing/2014/main" val="1419423068"/>
                    </a:ext>
                  </a:extLst>
                </a:gridCol>
              </a:tblGrid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583018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0825"/>
                  </a:ext>
                </a:extLst>
              </a:tr>
              <a:tr h="419497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89223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6000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F7C5C9F-2579-4902-AA3C-98F9DB8A0249}"/>
              </a:ext>
            </a:extLst>
          </p:cNvPr>
          <p:cNvSpPr/>
          <p:nvPr/>
        </p:nvSpPr>
        <p:spPr>
          <a:xfrm>
            <a:off x="9706018" y="1911297"/>
            <a:ext cx="914400" cy="839786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16655F-A33C-4EBA-899A-674F436F4E38}"/>
              </a:ext>
            </a:extLst>
          </p:cNvPr>
          <p:cNvSpPr/>
          <p:nvPr/>
        </p:nvSpPr>
        <p:spPr>
          <a:xfrm>
            <a:off x="9505530" y="3598704"/>
            <a:ext cx="1371600" cy="839786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15E051-5F6A-4E7B-ABDA-F0E9DCF06E73}"/>
              </a:ext>
            </a:extLst>
          </p:cNvPr>
          <p:cNvCxnSpPr/>
          <p:nvPr/>
        </p:nvCxnSpPr>
        <p:spPr>
          <a:xfrm>
            <a:off x="9505530" y="4579883"/>
            <a:ext cx="137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F9DBC6-D637-4CA3-944C-5CED6CDFA053}"/>
              </a:ext>
            </a:extLst>
          </p:cNvPr>
          <p:cNvCxnSpPr>
            <a:cxnSpLocks/>
          </p:cNvCxnSpPr>
          <p:nvPr/>
        </p:nvCxnSpPr>
        <p:spPr>
          <a:xfrm>
            <a:off x="11050984" y="3563907"/>
            <a:ext cx="0" cy="922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BA3A4A2-6917-4F32-98E3-114DC92098E9}"/>
              </a:ext>
            </a:extLst>
          </p:cNvPr>
          <p:cNvSpPr txBox="1"/>
          <p:nvPr/>
        </p:nvSpPr>
        <p:spPr>
          <a:xfrm>
            <a:off x="9829692" y="450757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  <a:endParaRPr lang="tr-T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10258F-F9CC-4EA5-9E05-D0F2599518DE}"/>
              </a:ext>
            </a:extLst>
          </p:cNvPr>
          <p:cNvSpPr txBox="1"/>
          <p:nvPr/>
        </p:nvSpPr>
        <p:spPr>
          <a:xfrm>
            <a:off x="11015600" y="3833931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  <a:endParaRPr lang="tr-TR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217DC7-A73A-4BAC-83E1-D50EBA7A9733}"/>
              </a:ext>
            </a:extLst>
          </p:cNvPr>
          <p:cNvSpPr/>
          <p:nvPr/>
        </p:nvSpPr>
        <p:spPr>
          <a:xfrm>
            <a:off x="9908858" y="5347019"/>
            <a:ext cx="1371600" cy="839786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F90522-3C07-43CB-852F-F3B505D57E53}"/>
              </a:ext>
            </a:extLst>
          </p:cNvPr>
          <p:cNvCxnSpPr>
            <a:cxnSpLocks/>
          </p:cNvCxnSpPr>
          <p:nvPr/>
        </p:nvCxnSpPr>
        <p:spPr>
          <a:xfrm>
            <a:off x="11454312" y="5312222"/>
            <a:ext cx="0" cy="9220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08FFBF-EA9A-42BB-9C62-2C1A4554499D}"/>
              </a:ext>
            </a:extLst>
          </p:cNvPr>
          <p:cNvSpPr txBox="1"/>
          <p:nvPr/>
        </p:nvSpPr>
        <p:spPr>
          <a:xfrm>
            <a:off x="10233020" y="625588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</a:t>
            </a:r>
            <a:endParaRPr lang="tr-T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0F9F70-B2BD-4AAF-9BDD-9B8CD3B90AAA}"/>
              </a:ext>
            </a:extLst>
          </p:cNvPr>
          <p:cNvSpPr txBox="1"/>
          <p:nvPr/>
        </p:nvSpPr>
        <p:spPr>
          <a:xfrm>
            <a:off x="11418928" y="5582246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</a:t>
            </a:r>
            <a:endParaRPr lang="tr-T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EEA1A-FAF8-4142-B44A-66A15FD20BC5}"/>
              </a:ext>
            </a:extLst>
          </p:cNvPr>
          <p:cNvSpPr txBox="1"/>
          <p:nvPr/>
        </p:nvSpPr>
        <p:spPr>
          <a:xfrm>
            <a:off x="10538005" y="552278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lang="tr-T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D5A56E-89B9-48ED-A346-D76B162C93CD}"/>
              </a:ext>
            </a:extLst>
          </p:cNvPr>
          <p:cNvSpPr txBox="1"/>
          <p:nvPr/>
        </p:nvSpPr>
        <p:spPr>
          <a:xfrm>
            <a:off x="10066505" y="2085524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.(0,0)</a:t>
            </a:r>
            <a:endParaRPr lang="tr-T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A1FC82-D3BB-4D63-8C95-E175A9DAEEEC}"/>
              </a:ext>
            </a:extLst>
          </p:cNvPr>
          <p:cNvSpPr txBox="1"/>
          <p:nvPr/>
        </p:nvSpPr>
        <p:spPr>
          <a:xfrm>
            <a:off x="10066505" y="3811635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.(0,0)</a:t>
            </a:r>
            <a:endParaRPr lang="tr-TR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F6CD1C-5BFE-47FF-AC3D-AB7F8B58CAB5}"/>
              </a:ext>
            </a:extLst>
          </p:cNvPr>
          <p:cNvCxnSpPr/>
          <p:nvPr/>
        </p:nvCxnSpPr>
        <p:spPr>
          <a:xfrm>
            <a:off x="9908858" y="6329716"/>
            <a:ext cx="1371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52ABA6-2422-4A78-B477-1FD3EDA8597E}"/>
              </a:ext>
            </a:extLst>
          </p:cNvPr>
          <p:cNvCxnSpPr>
            <a:cxnSpLocks/>
          </p:cNvCxnSpPr>
          <p:nvPr/>
        </p:nvCxnSpPr>
        <p:spPr>
          <a:xfrm flipV="1">
            <a:off x="6950535" y="4077231"/>
            <a:ext cx="22221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E1D03C-23EA-4BCD-B117-B0E149E750C2}"/>
              </a:ext>
            </a:extLst>
          </p:cNvPr>
          <p:cNvCxnSpPr>
            <a:cxnSpLocks/>
          </p:cNvCxnSpPr>
          <p:nvPr/>
        </p:nvCxnSpPr>
        <p:spPr>
          <a:xfrm flipV="1">
            <a:off x="7048768" y="2428706"/>
            <a:ext cx="2456762" cy="352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8DA396-4E10-45AF-8E5B-8CE2805C6F51}"/>
              </a:ext>
            </a:extLst>
          </p:cNvPr>
          <p:cNvCxnSpPr>
            <a:cxnSpLocks/>
          </p:cNvCxnSpPr>
          <p:nvPr/>
        </p:nvCxnSpPr>
        <p:spPr>
          <a:xfrm>
            <a:off x="7351862" y="5074463"/>
            <a:ext cx="2222100" cy="6924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806F29F-0B1A-4E02-BD61-281254851D5F}"/>
              </a:ext>
            </a:extLst>
          </p:cNvPr>
          <p:cNvSpPr txBox="1"/>
          <p:nvPr/>
        </p:nvSpPr>
        <p:spPr>
          <a:xfrm>
            <a:off x="10084508" y="5553564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.(0,0)</a:t>
            </a:r>
            <a:endParaRPr lang="tr-TR" sz="1400" dirty="0"/>
          </a:p>
        </p:txBody>
      </p:sp>
      <p:sp>
        <p:nvSpPr>
          <p:cNvPr id="35" name="Arrow: Curved Right 34">
            <a:extLst>
              <a:ext uri="{FF2B5EF4-FFF2-40B4-BE49-F238E27FC236}">
                <a16:creationId xmlns:a16="http://schemas.microsoft.com/office/drawing/2014/main" id="{8B8DED7F-A191-441D-9B64-92FEB77F59EE}"/>
              </a:ext>
            </a:extLst>
          </p:cNvPr>
          <p:cNvSpPr/>
          <p:nvPr/>
        </p:nvSpPr>
        <p:spPr>
          <a:xfrm rot="759614">
            <a:off x="-180921" y="3174113"/>
            <a:ext cx="1090496" cy="1444982"/>
          </a:xfrm>
          <a:prstGeom prst="curvedRightArrow">
            <a:avLst>
              <a:gd name="adj1" fmla="val 3608"/>
              <a:gd name="adj2" fmla="val 14507"/>
              <a:gd name="adj3" fmla="val 377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F30E6D24-5E5E-4AA6-A37E-8DE8D81DAE82}"/>
              </a:ext>
            </a:extLst>
          </p:cNvPr>
          <p:cNvSpPr/>
          <p:nvPr/>
        </p:nvSpPr>
        <p:spPr>
          <a:xfrm rot="2427025">
            <a:off x="919586" y="4022242"/>
            <a:ext cx="174854" cy="546888"/>
          </a:xfrm>
          <a:prstGeom prst="downArrow">
            <a:avLst>
              <a:gd name="adj1" fmla="val 4639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12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D05D-A437-448C-A67A-56BD76D5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 method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D376-9B3E-4A7F-9DF2-F55930B94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51" y="1524000"/>
            <a:ext cx="6477001" cy="4191000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dirty="0"/>
              <a:t>If you want to represent any object as a string, </a:t>
            </a:r>
            <a:r>
              <a:rPr lang="en-US" sz="2400" b="1" dirty="0" err="1"/>
              <a:t>toString</a:t>
            </a:r>
            <a:r>
              <a:rPr lang="en-US" sz="2400" b="1" dirty="0"/>
              <a:t>() method</a:t>
            </a:r>
            <a:r>
              <a:rPr lang="en-US" sz="2400" dirty="0"/>
              <a:t> comes into existence.</a:t>
            </a:r>
          </a:p>
          <a:p>
            <a:r>
              <a:rPr lang="en-US" sz="2400" dirty="0" err="1"/>
              <a:t>toString</a:t>
            </a:r>
            <a:r>
              <a:rPr lang="en-US" sz="2400" dirty="0"/>
              <a:t>() returns a string representation of the object. </a:t>
            </a:r>
          </a:p>
          <a:p>
            <a:r>
              <a:rPr lang="en-US" sz="2400" dirty="0"/>
              <a:t>In general, the </a:t>
            </a:r>
            <a:r>
              <a:rPr lang="en-US" sz="2400" dirty="0" err="1"/>
              <a:t>toString</a:t>
            </a:r>
            <a:r>
              <a:rPr lang="en-US" sz="2400" dirty="0"/>
              <a:t> method returns a string that "textually represents" this object. </a:t>
            </a:r>
          </a:p>
          <a:p>
            <a:r>
              <a:rPr lang="en-US" sz="2400" dirty="0"/>
              <a:t>If you print any object, java compiler internally invokes the </a:t>
            </a:r>
            <a:r>
              <a:rPr lang="en-US" sz="2400" dirty="0" err="1"/>
              <a:t>toString</a:t>
            </a:r>
            <a:r>
              <a:rPr lang="en-US" sz="2400" dirty="0"/>
              <a:t>() method on the object.</a:t>
            </a:r>
          </a:p>
          <a:p>
            <a:r>
              <a:rPr lang="en-US" sz="2400" b="1" dirty="0"/>
              <a:t>We will mention it again in polymorphism.</a:t>
            </a:r>
            <a:endParaRPr lang="tr-TR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7D338-6B6B-4CB0-86F7-8E6CC0122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9B5586-3ECE-4FA9-BDD3-6AB93038990E}" type="datetime1">
              <a:rPr lang="en-US" altLang="en-US" smtClean="0"/>
              <a:t>10/22/2024</a:t>
            </a:fld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0E7AF-D21E-43A9-832F-50EF598A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AAD9C-BCF7-4003-98B0-6E7FFA56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381C65-5A9E-4F37-92DB-B1ACFA55DF71}"/>
              </a:ext>
            </a:extLst>
          </p:cNvPr>
          <p:cNvSpPr/>
          <p:nvPr/>
        </p:nvSpPr>
        <p:spPr>
          <a:xfrm>
            <a:off x="6482179" y="412175"/>
            <a:ext cx="5633621" cy="575542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Student{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rollno;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String name;  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Student(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rollno, String name){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.rollno=rollno;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this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.name=name; 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rollno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+" "+name+" "+city;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endParaRPr lang="tr-T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static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main(String args[]){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Student s1=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Student(</a:t>
            </a:r>
            <a:r>
              <a:rPr lang="tr-TR" sz="1600" dirty="0">
                <a:solidFill>
                  <a:srgbClr val="C00000"/>
                </a:solidFill>
                <a:latin typeface="Consolas" panose="020B0609020204030204" pitchFamily="49" charset="0"/>
              </a:rPr>
              <a:t>101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Jack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Sparrow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Student s2=</a:t>
            </a:r>
            <a:r>
              <a:rPr lang="tr-TR" sz="1600" b="1" dirty="0">
                <a:solidFill>
                  <a:srgbClr val="006699"/>
                </a:solidFill>
                <a:latin typeface="Consolas" panose="020B0609020204030204" pitchFamily="49" charset="0"/>
              </a:rPr>
              <a:t>new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Student(</a:t>
            </a:r>
            <a:r>
              <a:rPr lang="tr-TR" sz="1600" dirty="0">
                <a:solidFill>
                  <a:srgbClr val="C00000"/>
                </a:solidFill>
                <a:latin typeface="Consolas" panose="020B0609020204030204" pitchFamily="49" charset="0"/>
              </a:rPr>
              <a:t>102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Johnny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Cash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System.out.println(s1);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8200"/>
                </a:solidFill>
                <a:latin typeface="Consolas" panose="020B0609020204030204" pitchFamily="49" charset="0"/>
              </a:rPr>
              <a:t>//compiler writes here s1.toString()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System.out.println(s2);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8200"/>
                </a:solidFill>
                <a:latin typeface="Consolas" panose="020B0609020204030204" pitchFamily="49" charset="0"/>
              </a:rPr>
              <a:t>//compiler writes here s2.toString()</a:t>
            </a:r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 }  </a:t>
            </a:r>
          </a:p>
          <a:p>
            <a:r>
              <a:rPr lang="tr-TR" sz="1600" dirty="0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  <a:endParaRPr lang="tr-TR" sz="1600" b="0" i="0" u="none" strike="noStrike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459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33163-0277-4D0B-8361-51F40C4D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88F05-D9D6-4DF3-9C36-062A679C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301584-7B02-4E8C-967E-E6A2CA1C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3888"/>
            <a:ext cx="9220200" cy="128111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Garbage Collection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A726A05-83C6-4B72-9789-A716D1F652E5}"/>
              </a:ext>
            </a:extLst>
          </p:cNvPr>
          <p:cNvSpPr txBox="1">
            <a:spLocks/>
          </p:cNvSpPr>
          <p:nvPr/>
        </p:nvSpPr>
        <p:spPr>
          <a:xfrm>
            <a:off x="838200" y="1638300"/>
            <a:ext cx="11049000" cy="4762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Every object uses system resources, such as memory. </a:t>
            </a:r>
          </a:p>
          <a:p>
            <a:pPr lvl="1">
              <a:defRPr/>
            </a:pPr>
            <a:r>
              <a:rPr lang="en-US" altLang="en-US" dirty="0">
                <a:solidFill>
                  <a:schemeClr val="tx1"/>
                </a:solidFill>
              </a:rPr>
              <a:t>Wee need to give resources back to the system when they’re no longer needed; </a:t>
            </a:r>
            <a:r>
              <a:rPr lang="en-US" altLang="en-US" b="1" dirty="0">
                <a:solidFill>
                  <a:schemeClr val="tx1"/>
                </a:solidFill>
              </a:rPr>
              <a:t>otherwise, “resource leaks” might occur. 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OutOfMemoryErrors</a:t>
            </a:r>
            <a:r>
              <a:rPr lang="en-US" altLang="en-US" dirty="0">
                <a:solidFill>
                  <a:schemeClr val="tx1"/>
                </a:solidFill>
              </a:rPr>
              <a:t>)</a:t>
            </a:r>
          </a:p>
          <a:p>
            <a:pPr lvl="1">
              <a:defRPr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dirty="0"/>
              <a:t>In C/C++, programmer is responsible for both creation and destruction of objects. </a:t>
            </a:r>
          </a:p>
          <a:p>
            <a:pPr lvl="1">
              <a:defRPr/>
            </a:pPr>
            <a:r>
              <a:rPr lang="en-US" sz="2000" dirty="0"/>
              <a:t>[</a:t>
            </a:r>
            <a:r>
              <a:rPr lang="en-US" sz="2000" b="1" i="1" dirty="0"/>
              <a:t>int *</a:t>
            </a:r>
            <a:r>
              <a:rPr lang="en-US" sz="2000" b="1" i="1" dirty="0" err="1"/>
              <a:t>ptr</a:t>
            </a:r>
            <a:r>
              <a:rPr lang="en-US" sz="2000" b="1" i="1" dirty="0"/>
              <a:t>;    </a:t>
            </a:r>
            <a:r>
              <a:rPr lang="en-US" sz="2000" b="1" i="1" dirty="0" err="1"/>
              <a:t>ptr</a:t>
            </a:r>
            <a:r>
              <a:rPr lang="en-US" sz="2000" b="1" i="1" dirty="0"/>
              <a:t> = (int *)malloc(</a:t>
            </a:r>
            <a:r>
              <a:rPr lang="en-US" sz="2000" b="1" i="1" dirty="0" err="1"/>
              <a:t>sizeof</a:t>
            </a:r>
            <a:r>
              <a:rPr lang="en-US" sz="2000" b="1" i="1" dirty="0"/>
              <a:t>(int));    *</a:t>
            </a:r>
            <a:r>
              <a:rPr lang="en-US" sz="2000" b="1" i="1" dirty="0" err="1"/>
              <a:t>ptr</a:t>
            </a:r>
            <a:r>
              <a:rPr lang="en-US" sz="2000" b="1" i="1" dirty="0"/>
              <a:t> = 25;     free(</a:t>
            </a:r>
            <a:r>
              <a:rPr lang="en-US" sz="2000" b="1" i="1" dirty="0" err="1"/>
              <a:t>ptr</a:t>
            </a:r>
            <a:r>
              <a:rPr lang="en-US" sz="2000" b="1" i="1" dirty="0"/>
              <a:t>); </a:t>
            </a:r>
            <a:r>
              <a:rPr lang="en-US" sz="2000" dirty="0"/>
              <a:t>]</a:t>
            </a:r>
          </a:p>
          <a:p>
            <a:pPr>
              <a:defRPr/>
            </a:pPr>
            <a:endParaRPr lang="en-US" altLang="en-US" sz="2400" b="1" i="1" dirty="0">
              <a:solidFill>
                <a:schemeClr val="tx1"/>
              </a:solidFill>
            </a:endParaRPr>
          </a:p>
          <a:p>
            <a:pPr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But, The JVM performs automatic garbage collection to </a:t>
            </a:r>
            <a:r>
              <a:rPr lang="en-US" sz="2400" dirty="0"/>
              <a:t>destroys the objects no longer in use.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altLang="en-US" dirty="0">
                <a:solidFill>
                  <a:schemeClr val="tx1"/>
                </a:solidFill>
              </a:rPr>
              <a:t>When there are </a:t>
            </a:r>
            <a:r>
              <a:rPr lang="en-US" altLang="en-US" i="1" dirty="0">
                <a:solidFill>
                  <a:schemeClr val="tx1"/>
                </a:solidFill>
              </a:rPr>
              <a:t>no more references </a:t>
            </a:r>
            <a:r>
              <a:rPr lang="en-US" altLang="en-US" dirty="0">
                <a:solidFill>
                  <a:schemeClr val="tx1"/>
                </a:solidFill>
              </a:rPr>
              <a:t>to an object, the object is </a:t>
            </a:r>
            <a:r>
              <a:rPr lang="en-US" altLang="en-US" i="1" dirty="0">
                <a:solidFill>
                  <a:schemeClr val="tx1"/>
                </a:solidFill>
              </a:rPr>
              <a:t>eligible</a:t>
            </a:r>
            <a:r>
              <a:rPr lang="en-US" altLang="en-US" dirty="0">
                <a:solidFill>
                  <a:schemeClr val="tx1"/>
                </a:solidFill>
              </a:rPr>
              <a:t> to be collected. Collection typically occurs when the JVM executes its garbage collector.</a:t>
            </a:r>
          </a:p>
          <a:p>
            <a:pPr lvl="1">
              <a:defRPr/>
            </a:pPr>
            <a:r>
              <a:rPr lang="en-US" dirty="0"/>
              <a:t>Main objective of Garbage Collector is to free heap memory by destroying </a:t>
            </a:r>
            <a:r>
              <a:rPr lang="en-US" b="1" dirty="0"/>
              <a:t>unreachable objects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4855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6EEF9-2E40-495F-99FF-E7BB2615C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Every class in Java has the methods of class Object (package </a:t>
            </a:r>
            <a:r>
              <a:rPr lang="en-US" altLang="en-US" sz="2400" dirty="0" err="1">
                <a:solidFill>
                  <a:srgbClr val="000000"/>
                </a:solidFill>
              </a:rPr>
              <a:t>java.lang</a:t>
            </a:r>
            <a:r>
              <a:rPr lang="en-US" altLang="en-US" sz="2400" dirty="0">
                <a:solidFill>
                  <a:srgbClr val="000000"/>
                </a:solidFill>
              </a:rPr>
              <a:t>), one of which is method </a:t>
            </a:r>
            <a:r>
              <a:rPr lang="en-US" altLang="en-US" sz="2400" b="1" dirty="0">
                <a:solidFill>
                  <a:srgbClr val="000000"/>
                </a:solidFill>
              </a:rPr>
              <a:t>finalize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</a:p>
          <a:p>
            <a:pPr>
              <a:buFont typeface="Wingdings 3" charset="2"/>
              <a:buChar char=""/>
              <a:defRPr/>
            </a:pPr>
            <a:r>
              <a:rPr lang="en-US" altLang="en-US" sz="2400" b="1" dirty="0"/>
              <a:t>finalize</a:t>
            </a:r>
            <a:r>
              <a:rPr lang="en-US" altLang="en-US" sz="2400" dirty="0">
                <a:solidFill>
                  <a:srgbClr val="000000"/>
                </a:solidFill>
              </a:rPr>
              <a:t> allows the garbage collector to perform termination housekeeping on an object just before reclaiming the object’s memory. </a:t>
            </a:r>
          </a:p>
          <a:p>
            <a:pPr>
              <a:buFont typeface="Wingdings 3" charset="2"/>
              <a:buChar char=""/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You should </a:t>
            </a:r>
            <a:r>
              <a:rPr lang="en-US" altLang="en-US" sz="2400" i="1" dirty="0">
                <a:solidFill>
                  <a:srgbClr val="000000"/>
                </a:solidFill>
              </a:rPr>
              <a:t>never</a:t>
            </a:r>
            <a:r>
              <a:rPr lang="en-US" altLang="en-US" sz="2400" dirty="0">
                <a:solidFill>
                  <a:srgbClr val="000000"/>
                </a:solidFill>
              </a:rPr>
              <a:t> use method </a:t>
            </a:r>
            <a:r>
              <a:rPr lang="en-US" altLang="en-US" sz="2400" b="1" dirty="0">
                <a:solidFill>
                  <a:srgbClr val="000000"/>
                </a:solidFill>
              </a:rPr>
              <a:t>finalize</a:t>
            </a:r>
            <a:r>
              <a:rPr lang="en-US" altLang="en-US" sz="2400" dirty="0">
                <a:solidFill>
                  <a:srgbClr val="000000"/>
                </a:solidFill>
              </a:rPr>
              <a:t>, because it can cause many problems and there’s uncertainty as to whether it will ever get called before a program terminates. </a:t>
            </a:r>
          </a:p>
          <a:p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6C2BF-2C99-4A44-B786-2495C341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66F66-F50F-4722-B456-8336FB64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8E247B-4D8E-4109-959F-6919F44D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3888"/>
            <a:ext cx="9220200" cy="1281112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Garbage Collection (</a:t>
            </a:r>
            <a:r>
              <a:rPr lang="en-US" altLang="en-US" dirty="0" err="1">
                <a:solidFill>
                  <a:schemeClr val="tx1"/>
                </a:solidFill>
              </a:rPr>
              <a:t>conts</a:t>
            </a:r>
            <a:r>
              <a:rPr lang="en-US" altLang="en-US" dirty="0">
                <a:solidFill>
                  <a:schemeClr val="tx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848854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86BC-6976-4C46-8F82-4E6AD0B3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Yet Another Exercise: Rock Scissor Paper Game</a:t>
            </a:r>
            <a:endParaRPr lang="tr-TR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8B08C9-068C-495F-A6C5-D859B1937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04315"/>
            <a:ext cx="5049837" cy="483101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AB4FE-C928-456D-9A97-3FC11B8F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AEA58-7FED-43C7-BAB0-1F4A5113B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3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CE28-72AC-4BA9-8781-E9240ECC8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99890"/>
          </a:xfrm>
        </p:spPr>
        <p:txBody>
          <a:bodyPr/>
          <a:lstStyle/>
          <a:p>
            <a:r>
              <a:rPr lang="en-US" dirty="0"/>
              <a:t>Game Rules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488DC-F4F3-4B6A-8997-BFE9EC4C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77802"/>
            <a:ext cx="10972799" cy="372291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If the pair is player1 is paper and player2 is rock then player1 wins</a:t>
            </a:r>
          </a:p>
          <a:p>
            <a:endParaRPr lang="en-US" sz="2400" dirty="0"/>
          </a:p>
          <a:p>
            <a:r>
              <a:rPr lang="en-US" sz="2400" dirty="0"/>
              <a:t>If the pair is player1 is scissors and player2 is paper then player1 wins</a:t>
            </a:r>
          </a:p>
          <a:p>
            <a:endParaRPr lang="en-US" sz="2400" dirty="0"/>
          </a:p>
          <a:p>
            <a:r>
              <a:rPr lang="en-US" sz="2400" dirty="0"/>
              <a:t>If the pair is player1 is rock and player2 is scissors then player1 wins</a:t>
            </a:r>
          </a:p>
          <a:p>
            <a:r>
              <a:rPr lang="en-US" sz="2400" dirty="0"/>
              <a:t>If Player1 is same as player2, then draw!</a:t>
            </a:r>
          </a:p>
          <a:p>
            <a:r>
              <a:rPr lang="en-US" sz="2400" dirty="0"/>
              <a:t>Else player2 wins</a:t>
            </a:r>
          </a:p>
          <a:p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1E1DA-F351-46D3-B3AC-E1D36B30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64823-17AC-434F-988D-DAA6E248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CB6266-8C04-43C9-8A87-285D3CBB2178}"/>
              </a:ext>
            </a:extLst>
          </p:cNvPr>
          <p:cNvSpPr/>
          <p:nvPr/>
        </p:nvSpPr>
        <p:spPr>
          <a:xfrm>
            <a:off x="152400" y="27877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Rock Scissor Paper Game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2187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C22C-65BB-4D3D-B023-F9159C0C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need are…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D530-7FD7-4488-8F7F-D253A964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C6451-E9DA-427D-B6DF-E3AF0AF6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F9270-461A-4ED9-8812-14345FE25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450803"/>
            <a:ext cx="9829800" cy="5120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1978E5-A736-4AD0-9CB6-9685FD8F80F6}"/>
              </a:ext>
            </a:extLst>
          </p:cNvPr>
          <p:cNvSpPr/>
          <p:nvPr/>
        </p:nvSpPr>
        <p:spPr>
          <a:xfrm>
            <a:off x="152400" y="27877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Rock Scissor Paper Game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87612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2C31-4E8A-4811-8AE2-A06F523C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on OOP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282F-4CA8-48B3-BFDE-5426BC4C8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000" dirty="0">
                <a:solidFill>
                  <a:schemeClr val="tx1"/>
                </a:solidFill>
                <a:latin typeface="Goudy Sans Medium"/>
              </a:rPr>
              <a:t>Static methods</a:t>
            </a:r>
          </a:p>
          <a:p>
            <a:pPr lvl="1"/>
            <a:r>
              <a:rPr lang="en-US" sz="3000" dirty="0">
                <a:solidFill>
                  <a:schemeClr val="tx1"/>
                </a:solidFill>
                <a:latin typeface="Goudy Sans Medium"/>
              </a:rPr>
              <a:t>Enum types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3FC61C-987D-4E85-A620-A02243E9C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D8A16A-B998-4452-9D65-D928EC3ECB1B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8956F-405B-4EFA-8E6A-4D446A5B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654DB-FB57-40BC-B814-98451CAE9123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5479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C2598-AD41-4979-B019-EB3A91E0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Logic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7190E-59E4-4F23-9C35-ED2416E5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1" y="1558663"/>
            <a:ext cx="5259388" cy="481516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Arena Class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FCD39-5CAA-457F-BFD5-EC2F473C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34B7D-38B4-4549-AAF0-3CF6A06E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39AE9-3B0D-4FD5-878B-9EB83E7F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1" y="4034934"/>
            <a:ext cx="5259388" cy="25837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80785B-445C-4CA6-89EF-3DE05975D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255501"/>
            <a:ext cx="5226093" cy="14289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25BDE8-8F7B-4026-88AB-87723B23BA84}"/>
              </a:ext>
            </a:extLst>
          </p:cNvPr>
          <p:cNvSpPr txBox="1">
            <a:spLocks/>
          </p:cNvSpPr>
          <p:nvPr/>
        </p:nvSpPr>
        <p:spPr bwMode="auto">
          <a:xfrm>
            <a:off x="304800" y="1558663"/>
            <a:ext cx="5581650" cy="48151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 err="1"/>
              <a:t>RockScissorPaper</a:t>
            </a:r>
            <a:r>
              <a:rPr lang="en-US" dirty="0"/>
              <a:t> Class (main class)</a:t>
            </a:r>
            <a:endParaRPr lang="tr-T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8ED006-79A0-4AFE-A25E-8AE9937AC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2267766"/>
            <a:ext cx="5572125" cy="258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FBC7EF-18EA-4812-807C-616A6B26C781}"/>
              </a:ext>
            </a:extLst>
          </p:cNvPr>
          <p:cNvSpPr/>
          <p:nvPr/>
        </p:nvSpPr>
        <p:spPr>
          <a:xfrm>
            <a:off x="152400" y="27877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Rock Scissor Paper Game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4877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88BD-E696-4398-916C-3140CCDA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Game Logic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BCAF6-BE17-4420-A73F-29C2D8E3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28C62-8462-4988-91A6-DBE5CED4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274B25-ED67-4594-8492-EB0CCA0F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643266"/>
            <a:ext cx="8001000" cy="6155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3A4B27-5BFC-428B-9D24-5F613650C1D4}"/>
              </a:ext>
            </a:extLst>
          </p:cNvPr>
          <p:cNvSpPr txBox="1">
            <a:spLocks/>
          </p:cNvSpPr>
          <p:nvPr/>
        </p:nvSpPr>
        <p:spPr bwMode="auto">
          <a:xfrm>
            <a:off x="4114800" y="58828"/>
            <a:ext cx="4725987" cy="48151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Gamer Class</a:t>
            </a:r>
            <a:endParaRPr lang="tr-T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94BD4-605C-498A-B78E-0730929CA39C}"/>
              </a:ext>
            </a:extLst>
          </p:cNvPr>
          <p:cNvSpPr/>
          <p:nvPr/>
        </p:nvSpPr>
        <p:spPr>
          <a:xfrm>
            <a:off x="152400" y="27877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Rock Scissor Paper Game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1232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ECFF7-3C9B-41D3-A5B2-6C0A6535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1B5F1-A2F6-48C0-A84F-8A1E83D0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149D7-2C9B-458F-9B91-F37A5252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71470"/>
            <a:ext cx="6553200" cy="3276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9F068F-77DC-4C72-A96A-8ED7FC01E70F}"/>
              </a:ext>
            </a:extLst>
          </p:cNvPr>
          <p:cNvSpPr txBox="1">
            <a:spLocks/>
          </p:cNvSpPr>
          <p:nvPr/>
        </p:nvSpPr>
        <p:spPr bwMode="auto">
          <a:xfrm>
            <a:off x="519545" y="579234"/>
            <a:ext cx="6567055" cy="48151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dirty="0" err="1"/>
              <a:t>StatMaker</a:t>
            </a:r>
            <a:r>
              <a:rPr lang="en-US" dirty="0"/>
              <a:t> Class</a:t>
            </a:r>
            <a:endParaRPr 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FA87E-484F-4250-BB47-5D3C2B366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946908"/>
            <a:ext cx="11963400" cy="10741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17D5BAA-341A-43B7-87A8-78638641AD18}"/>
              </a:ext>
            </a:extLst>
          </p:cNvPr>
          <p:cNvSpPr/>
          <p:nvPr/>
        </p:nvSpPr>
        <p:spPr>
          <a:xfrm>
            <a:off x="152400" y="27877"/>
            <a:ext cx="30572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Rock Scissor Paper Game</a:t>
            </a:r>
            <a:endParaRPr lang="tr-T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74E27A-D94A-4273-9429-8261C887CD3F}"/>
              </a:ext>
            </a:extLst>
          </p:cNvPr>
          <p:cNvSpPr/>
          <p:nvPr/>
        </p:nvSpPr>
        <p:spPr>
          <a:xfrm>
            <a:off x="1948400" y="6211315"/>
            <a:ext cx="42951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Let's make this game.</a:t>
            </a:r>
            <a:endParaRPr lang="tr-TR" sz="3600" dirty="0">
              <a:solidFill>
                <a:srgbClr val="FF000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3E917C-65F7-4B82-9ED0-BFAE240940EE}"/>
              </a:ext>
            </a:extLst>
          </p:cNvPr>
          <p:cNvGrpSpPr/>
          <p:nvPr/>
        </p:nvGrpSpPr>
        <p:grpSpPr>
          <a:xfrm>
            <a:off x="7239000" y="579234"/>
            <a:ext cx="4800600" cy="4022391"/>
            <a:chOff x="7315200" y="397209"/>
            <a:chExt cx="4800600" cy="402239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18B6D-D3AF-4ECE-9F47-CE77AB36C2AD}"/>
                </a:ext>
              </a:extLst>
            </p:cNvPr>
            <p:cNvSpPr/>
            <p:nvPr/>
          </p:nvSpPr>
          <p:spPr>
            <a:xfrm>
              <a:off x="7315200" y="397209"/>
              <a:ext cx="4800600" cy="4022391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E7C488-1C15-4F9C-B3AA-28937EF0C589}"/>
                </a:ext>
              </a:extLst>
            </p:cNvPr>
            <p:cNvGrpSpPr/>
            <p:nvPr/>
          </p:nvGrpSpPr>
          <p:grpSpPr>
            <a:xfrm>
              <a:off x="7543800" y="1060750"/>
              <a:ext cx="4298508" cy="3285302"/>
              <a:chOff x="7382825" y="685800"/>
              <a:chExt cx="4298508" cy="3285302"/>
            </a:xfrm>
          </p:grpSpPr>
          <p:pic>
            <p:nvPicPr>
              <p:cNvPr id="3" name="Picture 2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F7AFDEC0-E202-41E5-B888-75216689A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2825" y="685800"/>
                <a:ext cx="4298508" cy="3159403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1D845A-0973-468F-AF94-1C0B005EC9BA}"/>
                  </a:ext>
                </a:extLst>
              </p:cNvPr>
              <p:cNvSpPr txBox="1"/>
              <p:nvPr/>
            </p:nvSpPr>
            <p:spPr>
              <a:xfrm>
                <a:off x="10439400" y="1255678"/>
                <a:ext cx="838200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/>
                  <a:t>Rock</a:t>
                </a:r>
                <a:endParaRPr lang="tr-TR" sz="26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4A346E-FF10-40AD-A160-771E0A94F972}"/>
                  </a:ext>
                </a:extLst>
              </p:cNvPr>
              <p:cNvSpPr txBox="1"/>
              <p:nvPr/>
            </p:nvSpPr>
            <p:spPr>
              <a:xfrm>
                <a:off x="7620000" y="3478659"/>
                <a:ext cx="1066800" cy="49244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600" dirty="0">
                    <a:solidFill>
                      <a:srgbClr val="010101"/>
                    </a:solidFill>
                  </a:rPr>
                  <a:t>Rock</a:t>
                </a:r>
                <a:endParaRPr lang="tr-TR" sz="2600" dirty="0">
                  <a:solidFill>
                    <a:srgbClr val="010101"/>
                  </a:solidFill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983A36-545C-41E5-9240-E3505EC32F49}"/>
                </a:ext>
              </a:extLst>
            </p:cNvPr>
            <p:cNvSpPr txBox="1"/>
            <p:nvPr/>
          </p:nvSpPr>
          <p:spPr>
            <a:xfrm>
              <a:off x="7543800" y="602962"/>
              <a:ext cx="1828800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Gamer 1</a:t>
              </a:r>
              <a:endParaRPr lang="tr-TR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5725A1-41E6-4BF9-92DE-2950A1EFF107}"/>
                </a:ext>
              </a:extLst>
            </p:cNvPr>
            <p:cNvSpPr txBox="1"/>
            <p:nvPr/>
          </p:nvSpPr>
          <p:spPr>
            <a:xfrm>
              <a:off x="9906000" y="602962"/>
              <a:ext cx="1936308" cy="369332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Gamer 2</a:t>
              </a:r>
              <a:endParaRPr lang="tr-T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8355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78B5-7C55-488E-BB11-D7043098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Static Method in Java?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D21A7-5198-45C6-BE67-41AD4575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373889"/>
            <a:ext cx="10591006" cy="4860001"/>
          </a:xfrm>
          <a:solidFill>
            <a:schemeClr val="bg1"/>
          </a:solidFill>
        </p:spPr>
        <p:txBody>
          <a:bodyPr/>
          <a:lstStyle/>
          <a:p>
            <a:r>
              <a:rPr lang="en-US" sz="2400" dirty="0"/>
              <a:t>memory for static method is allocated only once at the time of class loading. </a:t>
            </a:r>
          </a:p>
          <a:p>
            <a:endParaRPr lang="en-US" sz="2400" dirty="0"/>
          </a:p>
          <a:p>
            <a:r>
              <a:rPr lang="en-US" sz="2400" dirty="0"/>
              <a:t>Static method in Java is a method which belongs to the class and not to the object </a:t>
            </a:r>
          </a:p>
          <a:p>
            <a:endParaRPr lang="en-US" sz="2400" dirty="0"/>
          </a:p>
          <a:p>
            <a:r>
              <a:rPr lang="en-US" sz="2400" dirty="0"/>
              <a:t>A static method can access only static data</a:t>
            </a:r>
          </a:p>
          <a:p>
            <a:endParaRPr lang="en-US" sz="2400" dirty="0"/>
          </a:p>
          <a:p>
            <a:r>
              <a:rPr lang="en-US" sz="2400" dirty="0"/>
              <a:t>A static method can be accessed directly by the class name and doesn’t need any object. So there is no need to create an object.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7356-5D90-4D13-8F97-89636CF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0BFD9-BD73-47AF-92E1-CFCE063D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4FE1AD-C42C-4198-9303-D79A249D53D5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773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0BB6-D1CD-455B-8E6C-242247FE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 Method Usages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53E6-3FF4-40C2-A0CD-ED288676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2EE37-1417-4AA0-BBBE-B48504B2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C44A86-335D-4010-BD24-7E770D68A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"/>
          <a:stretch/>
        </p:blipFill>
        <p:spPr>
          <a:xfrm>
            <a:off x="2514600" y="1452341"/>
            <a:ext cx="6762750" cy="5076825"/>
          </a:xfrm>
          <a:prstGeom prst="rect">
            <a:avLst/>
          </a:prstGeom>
        </p:spPr>
      </p:pic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BBD58FA-FCEC-4955-A22C-8340EE8C7E30}"/>
              </a:ext>
            </a:extLst>
          </p:cNvPr>
          <p:cNvCxnSpPr>
            <a:cxnSpLocks/>
          </p:cNvCxnSpPr>
          <p:nvPr/>
        </p:nvCxnSpPr>
        <p:spPr>
          <a:xfrm flipV="1">
            <a:off x="5895975" y="2619153"/>
            <a:ext cx="2286000" cy="1524000"/>
          </a:xfrm>
          <a:prstGeom prst="bentConnector3">
            <a:avLst>
              <a:gd name="adj1" fmla="val 18534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D80D589-AA13-459B-95B2-6789C77CA5EE}"/>
              </a:ext>
            </a:extLst>
          </p:cNvPr>
          <p:cNvSpPr/>
          <p:nvPr/>
        </p:nvSpPr>
        <p:spPr>
          <a:xfrm>
            <a:off x="2921694" y="2442945"/>
            <a:ext cx="5260281" cy="290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E5EF40-2E66-4BBA-AC29-D6AD841455F1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6265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7810-2772-405B-A90F-182AAD68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97287-FEEC-4910-BE90-49F74290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4CFDB-F0E6-4462-8817-DB1670CC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D7B9C-0E0D-4E5B-86E4-6CE59750E66D}"/>
              </a:ext>
            </a:extLst>
          </p:cNvPr>
          <p:cNvSpPr/>
          <p:nvPr/>
        </p:nvSpPr>
        <p:spPr>
          <a:xfrm>
            <a:off x="6781800" y="152400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public class Demo{</a:t>
            </a:r>
          </a:p>
          <a:p>
            <a:r>
              <a:rPr lang="tr-TR" dirty="0">
                <a:latin typeface="Consolas" panose="020B0609020204030204" pitchFamily="49" charset="0"/>
              </a:rPr>
              <a:t>   public static void main(String args[]){</a:t>
            </a:r>
          </a:p>
          <a:p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b="1" dirty="0">
                <a:latin typeface="Consolas" panose="020B0609020204030204" pitchFamily="49" charset="0"/>
              </a:rPr>
              <a:t>Student s1 = new Student();</a:t>
            </a:r>
          </a:p>
          <a:p>
            <a:r>
              <a:rPr lang="tr-TR" dirty="0">
                <a:latin typeface="Consolas" panose="020B0609020204030204" pitchFamily="49" charset="0"/>
              </a:rPr>
              <a:t>     s1.showData();</a:t>
            </a:r>
          </a:p>
          <a:p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b="1" dirty="0">
                <a:latin typeface="Consolas" panose="020B0609020204030204" pitchFamily="49" charset="0"/>
              </a:rPr>
              <a:t>Student s2 = new Student();</a:t>
            </a:r>
          </a:p>
          <a:p>
            <a:r>
              <a:rPr lang="tr-TR" dirty="0">
                <a:latin typeface="Consolas" panose="020B0609020204030204" pitchFamily="49" charset="0"/>
              </a:rPr>
              <a:t>     s2.showData();</a:t>
            </a:r>
          </a:p>
          <a:p>
            <a:r>
              <a:rPr lang="tr-TR" dirty="0">
                <a:latin typeface="Consolas" panose="020B0609020204030204" pitchFamily="49" charset="0"/>
              </a:rPr>
              <a:t>     Student.b++;</a:t>
            </a:r>
          </a:p>
          <a:p>
            <a:r>
              <a:rPr lang="tr-TR" dirty="0">
                <a:latin typeface="Consolas" panose="020B0609020204030204" pitchFamily="49" charset="0"/>
              </a:rPr>
              <a:t>     s1.showData();</a:t>
            </a:r>
          </a:p>
          <a:p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202882-6DEA-4A11-9EF9-3D176FAEBD39}"/>
              </a:ext>
            </a:extLst>
          </p:cNvPr>
          <p:cNvSpPr/>
          <p:nvPr/>
        </p:nvSpPr>
        <p:spPr>
          <a:xfrm>
            <a:off x="304800" y="129540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>
                <a:latin typeface="Consolas" panose="020B0609020204030204" pitchFamily="49" charset="0"/>
              </a:rPr>
              <a:t>class Student {</a:t>
            </a:r>
          </a:p>
          <a:p>
            <a:r>
              <a:rPr lang="tr-TR" dirty="0">
                <a:latin typeface="Consolas" panose="020B0609020204030204" pitchFamily="49" charset="0"/>
              </a:rPr>
              <a:t>int a; </a:t>
            </a:r>
            <a:r>
              <a:rPr lang="tr-T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//initialized to zero</a:t>
            </a:r>
          </a:p>
          <a:p>
            <a:r>
              <a:rPr lang="tr-TR" dirty="0">
                <a:latin typeface="Consolas" panose="020B0609020204030204" pitchFamily="49" charset="0"/>
              </a:rPr>
              <a:t>static int b; </a:t>
            </a:r>
            <a:r>
              <a:rPr lang="tr-T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//initialized to zero only when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class is loaded not for each object created</a:t>
            </a:r>
            <a:r>
              <a:rPr lang="tr-TR" dirty="0">
                <a:latin typeface="Consolas" panose="020B0609020204030204" pitchFamily="49" charset="0"/>
              </a:rPr>
              <a:t>.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  Student(){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tr-TR" dirty="0">
                <a:latin typeface="Consolas" panose="020B0609020204030204" pitchFamily="49" charset="0"/>
              </a:rPr>
              <a:t>b++;</a:t>
            </a:r>
          </a:p>
          <a:p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   public void showData(){</a:t>
            </a:r>
          </a:p>
          <a:p>
            <a:r>
              <a:rPr lang="tr-TR" dirty="0">
                <a:latin typeface="Consolas" panose="020B0609020204030204" pitchFamily="49" charset="0"/>
              </a:rPr>
              <a:t>      System.out.println("Value of a = "+a);</a:t>
            </a:r>
          </a:p>
          <a:p>
            <a:r>
              <a:rPr lang="tr-TR" dirty="0">
                <a:latin typeface="Consolas" panose="020B0609020204030204" pitchFamily="49" charset="0"/>
              </a:rPr>
              <a:t>      System.out.println("Value of b = "+b);</a:t>
            </a:r>
          </a:p>
          <a:p>
            <a:r>
              <a:rPr lang="tr-TR" dirty="0">
                <a:latin typeface="Consolas" panose="020B0609020204030204" pitchFamily="49" charset="0"/>
              </a:rPr>
              <a:t>   }</a:t>
            </a:r>
            <a:endParaRPr lang="en-US" dirty="0">
              <a:latin typeface="Consolas" panose="020B0609020204030204" pitchFamily="49" charset="0"/>
            </a:endParaRP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tr-TR" dirty="0">
                <a:latin typeface="Consolas" panose="020B0609020204030204" pitchFamily="49" charset="0"/>
              </a:rPr>
              <a:t>public static void increment(){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tr-TR" dirty="0">
                <a:latin typeface="Consolas" panose="020B0609020204030204" pitchFamily="49" charset="0"/>
              </a:rPr>
              <a:t>a++;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7EFEEC-7BA1-467F-8A0A-2177850131FE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783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3943-FB70-4461-BC3C-314DCEF1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Types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32FD-5487-4BB0-AB89-28CC45911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66" y="3878108"/>
            <a:ext cx="5411788" cy="2895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tr-TR" sz="2000" dirty="0">
                <a:latin typeface="Consolas" panose="020B0609020204030204" pitchFamily="49" charset="0"/>
              </a:rPr>
              <a:t> Branch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MATH</a:t>
            </a: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(001),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PHYSICS</a:t>
            </a: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(002), 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GEOMETY</a:t>
            </a: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(003)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fieldId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tr-TR" sz="2000" dirty="0">
                <a:latin typeface="Consolas" panose="020B0609020204030204" pitchFamily="49" charset="0"/>
              </a:rPr>
              <a:t>Branch(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</a:rPr>
              <a:t> fieldId){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    this.</a:t>
            </a: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fieldId</a:t>
            </a:r>
            <a:r>
              <a:rPr lang="tr-TR" sz="2000" dirty="0">
                <a:latin typeface="Consolas" panose="020B0609020204030204" pitchFamily="49" charset="0"/>
              </a:rPr>
              <a:t> =fieldId;}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87AB2-09A0-466D-9825-72284CC3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10/22/2024</a:t>
            </a:fld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772C4-2277-4023-B065-B1D9E1B4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D6E0EC-F041-45CB-A975-80D3104B628A}"/>
              </a:ext>
            </a:extLst>
          </p:cNvPr>
          <p:cNvSpPr/>
          <p:nvPr/>
        </p:nvSpPr>
        <p:spPr>
          <a:xfrm>
            <a:off x="508551" y="1372530"/>
            <a:ext cx="11531049" cy="19389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 </a:t>
            </a:r>
            <a:r>
              <a:rPr lang="en-US" sz="2400" i="1" dirty="0" err="1"/>
              <a:t>enum</a:t>
            </a:r>
            <a:r>
              <a:rPr lang="en-US" sz="2400" i="1" dirty="0"/>
              <a:t> type</a:t>
            </a:r>
            <a:r>
              <a:rPr lang="en-US" sz="2400" dirty="0"/>
              <a:t> enables for a variable to be </a:t>
            </a:r>
            <a:r>
              <a:rPr lang="en-US" sz="2400" b="1" u="sng" dirty="0"/>
              <a:t>a set of predefined constants.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Constructor in </a:t>
            </a:r>
            <a:r>
              <a:rPr lang="en-US" sz="2400" dirty="0" err="1">
                <a:solidFill>
                  <a:schemeClr val="tx1"/>
                </a:solidFill>
              </a:rPr>
              <a:t>enum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/>
              <a:t>can be used to initialize instance variables(attributes).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Just like classes, </a:t>
            </a:r>
            <a:r>
              <a:rPr lang="en-US" sz="2400" dirty="0" err="1">
                <a:solidFill>
                  <a:schemeClr val="tx1"/>
                </a:solidFill>
              </a:rPr>
              <a:t>enums</a:t>
            </a:r>
            <a:r>
              <a:rPr lang="en-US" sz="2400" dirty="0">
                <a:solidFill>
                  <a:schemeClr val="tx1"/>
                </a:solidFill>
              </a:rPr>
              <a:t> can have variables and methods</a:t>
            </a:r>
            <a:endParaRPr lang="tr-TR" sz="24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B574D8-E28B-4268-8F92-D3402246D3C8}"/>
              </a:ext>
            </a:extLst>
          </p:cNvPr>
          <p:cNvCxnSpPr/>
          <p:nvPr/>
        </p:nvCxnSpPr>
        <p:spPr>
          <a:xfrm>
            <a:off x="2856984" y="5638800"/>
            <a:ext cx="88135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1A92C5-C19C-4B8B-9AEA-42F757B87CEF}"/>
              </a:ext>
            </a:extLst>
          </p:cNvPr>
          <p:cNvCxnSpPr/>
          <p:nvPr/>
        </p:nvCxnSpPr>
        <p:spPr>
          <a:xfrm>
            <a:off x="1832499" y="4495800"/>
            <a:ext cx="37377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8D4044-01BC-4442-BC13-34A093FB42E6}"/>
              </a:ext>
            </a:extLst>
          </p:cNvPr>
          <p:cNvCxnSpPr/>
          <p:nvPr/>
        </p:nvCxnSpPr>
        <p:spPr>
          <a:xfrm>
            <a:off x="2358678" y="4876800"/>
            <a:ext cx="37377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9F2076-E7A9-4068-A3A7-8D23FD40A87D}"/>
              </a:ext>
            </a:extLst>
          </p:cNvPr>
          <p:cNvCxnSpPr/>
          <p:nvPr/>
        </p:nvCxnSpPr>
        <p:spPr>
          <a:xfrm>
            <a:off x="2372839" y="5279066"/>
            <a:ext cx="373779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86E38-70B0-4D71-8782-2B7F846FF1A7}"/>
              </a:ext>
            </a:extLst>
          </p:cNvPr>
          <p:cNvSpPr/>
          <p:nvPr/>
        </p:nvSpPr>
        <p:spPr>
          <a:xfrm>
            <a:off x="6482400" y="4795800"/>
            <a:ext cx="534108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</a:t>
            </a:r>
            <a:r>
              <a:rPr lang="en-US" sz="2000" dirty="0" err="1">
                <a:solidFill>
                  <a:srgbClr val="FF0000"/>
                </a:solidFill>
              </a:rPr>
              <a:t>enum</a:t>
            </a:r>
            <a:r>
              <a:rPr lang="en-US" sz="2000" dirty="0">
                <a:solidFill>
                  <a:srgbClr val="FF0000"/>
                </a:solidFill>
              </a:rPr>
              <a:t> items</a:t>
            </a:r>
          </a:p>
          <a:p>
            <a:endParaRPr lang="en-US" sz="2000" dirty="0"/>
          </a:p>
          <a:p>
            <a:r>
              <a:rPr lang="tr-TR" sz="2000" dirty="0">
                <a:latin typeface="Consolas" panose="020B0609020204030204" pitchFamily="49" charset="0"/>
              </a:rPr>
              <a:t>for(Branch </a:t>
            </a:r>
            <a:r>
              <a:rPr lang="en-US" sz="2000" dirty="0">
                <a:latin typeface="Consolas" panose="020B0609020204030204" pitchFamily="49" charset="0"/>
              </a:rPr>
              <a:t>b</a:t>
            </a:r>
            <a:r>
              <a:rPr lang="tr-TR" sz="2000" dirty="0">
                <a:latin typeface="Consolas" panose="020B0609020204030204" pitchFamily="49" charset="0"/>
              </a:rPr>
              <a:t> : Branch.</a:t>
            </a:r>
            <a:r>
              <a:rPr lang="tr-TR" sz="2000" b="1" dirty="0">
                <a:latin typeface="Consolas" panose="020B0609020204030204" pitchFamily="49" charset="0"/>
              </a:rPr>
              <a:t>values</a:t>
            </a:r>
            <a:r>
              <a:rPr lang="tr-TR" sz="2000" dirty="0">
                <a:latin typeface="Consolas" panose="020B0609020204030204" pitchFamily="49" charset="0"/>
              </a:rPr>
              <a:t>())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{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tr-TR" sz="2000" dirty="0">
              <a:latin typeface="Consolas" panose="020B0609020204030204" pitchFamily="49" charset="0"/>
            </a:endParaRPr>
          </a:p>
          <a:p>
            <a:r>
              <a:rPr lang="tr-TR" sz="2000" dirty="0">
                <a:latin typeface="Consolas" panose="020B0609020204030204" pitchFamily="49" charset="0"/>
              </a:rPr>
              <a:t>    System.out.println(</a:t>
            </a:r>
            <a:r>
              <a:rPr lang="en-US" sz="2000" dirty="0">
                <a:latin typeface="Consolas" panose="020B0609020204030204" pitchFamily="49" charset="0"/>
              </a:rPr>
              <a:t>b</a:t>
            </a:r>
            <a:r>
              <a:rPr lang="tr-TR" sz="2000" dirty="0">
                <a:latin typeface="Consolas" panose="020B0609020204030204" pitchFamily="49" charset="0"/>
              </a:rPr>
              <a:t>);</a:t>
            </a:r>
          </a:p>
          <a:p>
            <a:r>
              <a:rPr 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30A57A-F116-4947-B77A-61F8236CAD78}"/>
              </a:ext>
            </a:extLst>
          </p:cNvPr>
          <p:cNvSpPr/>
          <p:nvPr/>
        </p:nvSpPr>
        <p:spPr>
          <a:xfrm>
            <a:off x="6469911" y="3878108"/>
            <a:ext cx="5366066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values()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 method can be used to return all 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values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 present inside 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</a:rPr>
              <a:t>enum</a:t>
            </a:r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EB62555-019C-44A3-8CF8-9DD4DE58A4CD}"/>
              </a:ext>
            </a:extLst>
          </p:cNvPr>
          <p:cNvSpPr txBox="1">
            <a:spLocks/>
          </p:cNvSpPr>
          <p:nvPr/>
        </p:nvSpPr>
        <p:spPr bwMode="auto">
          <a:xfrm>
            <a:off x="591765" y="2001868"/>
            <a:ext cx="5411788" cy="396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tr-TR" dirty="0">
                <a:latin typeface="Consolas" panose="020B0609020204030204" pitchFamily="49" charset="0"/>
              </a:rPr>
              <a:t> Branch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{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MATH</a:t>
            </a:r>
            <a:r>
              <a:rPr lang="tr-TR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PHYSICS</a:t>
            </a:r>
            <a:r>
              <a:rPr lang="tr-TR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GEOMETY</a:t>
            </a: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99EFB4-C578-4A3E-AAC2-A8EB60060F10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343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976D-9A40-45CC-BCC2-82B585D9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Using multiple classes + </a:t>
            </a:r>
            <a:r>
              <a:rPr lang="en-US" dirty="0" err="1"/>
              <a:t>Enum</a:t>
            </a:r>
            <a:r>
              <a:rPr lang="en-US" dirty="0"/>
              <a:t> Types</a:t>
            </a:r>
            <a:br>
              <a:rPr lang="tr-TR" dirty="0"/>
            </a:b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1A6F9-BEA7-4A19-96D9-FC31CACC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8F64D-1409-481B-98C6-96C6A323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7FE3F-9664-4EED-A7AA-A4E426A0A76A}"/>
              </a:ext>
            </a:extLst>
          </p:cNvPr>
          <p:cNvSpPr txBox="1"/>
          <p:nvPr/>
        </p:nvSpPr>
        <p:spPr>
          <a:xfrm>
            <a:off x="10134600" y="82021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82D6CF-C2BB-4EBA-8A68-C545A33A9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312" y="1517373"/>
            <a:ext cx="871537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282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E4ED-7460-40D7-BE95-6151E646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10/22/2024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3BBB6-8B95-4EA5-BB82-263C21A8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FA6C1-8B8E-422F-8B41-94D4414686DB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week5</a:t>
            </a:r>
            <a:endParaRPr lang="tr-T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8940DA-A806-46FA-A4ED-A0EC26DE9EE6}"/>
              </a:ext>
            </a:extLst>
          </p:cNvPr>
          <p:cNvSpPr/>
          <p:nvPr/>
        </p:nvSpPr>
        <p:spPr>
          <a:xfrm>
            <a:off x="1371600" y="712172"/>
            <a:ext cx="8940800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HW: First create </a:t>
            </a:r>
            <a:r>
              <a:rPr lang="en-US" sz="2400" dirty="0" err="1"/>
              <a:t>PostOffice</a:t>
            </a:r>
            <a:r>
              <a:rPr lang="en-US" sz="2400" dirty="0"/>
              <a:t> and Post Classes. </a:t>
            </a:r>
          </a:p>
          <a:p>
            <a:r>
              <a:rPr lang="en-US" sz="2400" dirty="0"/>
              <a:t>Then, create two-</a:t>
            </a:r>
            <a:r>
              <a:rPr lang="en-US" sz="2400" dirty="0" err="1"/>
              <a:t>postOffice</a:t>
            </a:r>
            <a:r>
              <a:rPr lang="en-US" sz="2400" dirty="0"/>
              <a:t> objects from </a:t>
            </a:r>
            <a:r>
              <a:rPr lang="en-US" sz="2400" dirty="0" err="1"/>
              <a:t>PostOffice</a:t>
            </a:r>
            <a:r>
              <a:rPr lang="en-US" sz="2400" dirty="0"/>
              <a:t> class. </a:t>
            </a:r>
          </a:p>
          <a:p>
            <a:r>
              <a:rPr lang="en-US" sz="2400" dirty="0"/>
              <a:t>Then, create a post object in order to send it from </a:t>
            </a:r>
            <a:r>
              <a:rPr lang="en-US" sz="2400" dirty="0" err="1"/>
              <a:t>PostOffice</a:t>
            </a:r>
            <a:r>
              <a:rPr lang="en-US" sz="2400" dirty="0"/>
              <a:t>.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send() </a:t>
            </a:r>
            <a:r>
              <a:rPr lang="en-US" sz="2400" dirty="0"/>
              <a:t>post using a post office; and the other </a:t>
            </a:r>
            <a:r>
              <a:rPr lang="en-US" sz="2400" dirty="0" err="1"/>
              <a:t>postoffice</a:t>
            </a:r>
            <a:r>
              <a:rPr lang="en-US" sz="2400" dirty="0"/>
              <a:t> will </a:t>
            </a:r>
            <a:r>
              <a:rPr lang="en-US" sz="2400" dirty="0">
                <a:solidFill>
                  <a:srgbClr val="FF0000"/>
                </a:solidFill>
              </a:rPr>
              <a:t>receive() </a:t>
            </a:r>
            <a:r>
              <a:rPr lang="en-US" sz="2400" dirty="0"/>
              <a:t>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6B204A7-8E3F-4B6B-A6D0-518E06BA811E}"/>
              </a:ext>
            </a:extLst>
          </p:cNvPr>
          <p:cNvGrpSpPr/>
          <p:nvPr/>
        </p:nvGrpSpPr>
        <p:grpSpPr>
          <a:xfrm>
            <a:off x="1371600" y="2432981"/>
            <a:ext cx="8940800" cy="4272619"/>
            <a:chOff x="1828800" y="1610059"/>
            <a:chExt cx="8784987" cy="455295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D5F6443-7471-47F1-BF9C-CCA215DBC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1610059"/>
              <a:ext cx="8784987" cy="455295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F18C94-8B5E-4F85-8812-688E1D6D0351}"/>
                </a:ext>
              </a:extLst>
            </p:cNvPr>
            <p:cNvSpPr txBox="1"/>
            <p:nvPr/>
          </p:nvSpPr>
          <p:spPr>
            <a:xfrm>
              <a:off x="3810000" y="3626845"/>
              <a:ext cx="572593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Post</a:t>
              </a:r>
              <a:endParaRPr lang="tr-TR" sz="16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7D01E8-3B3D-4996-A816-57511068A4BF}"/>
                </a:ext>
              </a:extLst>
            </p:cNvPr>
            <p:cNvSpPr txBox="1"/>
            <p:nvPr/>
          </p:nvSpPr>
          <p:spPr>
            <a:xfrm>
              <a:off x="2429523" y="5015146"/>
              <a:ext cx="492443" cy="276999"/>
            </a:xfrm>
            <a:prstGeom prst="rect">
              <a:avLst/>
            </a:prstGeom>
            <a:solidFill>
              <a:srgbClr val="F7F7F7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Post</a:t>
              </a:r>
              <a:endParaRPr lang="tr-TR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D7140D-B181-4786-929E-B5DF0172714E}"/>
                </a:ext>
              </a:extLst>
            </p:cNvPr>
            <p:cNvSpPr txBox="1"/>
            <p:nvPr/>
          </p:nvSpPr>
          <p:spPr>
            <a:xfrm>
              <a:off x="7942556" y="4797623"/>
              <a:ext cx="1952201" cy="327971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void send(Post post)        </a:t>
              </a:r>
              <a:endParaRPr lang="tr-TR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4CE3D6-8E29-4248-8FBA-71933CAD5C80}"/>
                </a:ext>
              </a:extLst>
            </p:cNvPr>
            <p:cNvSpPr txBox="1"/>
            <p:nvPr/>
          </p:nvSpPr>
          <p:spPr>
            <a:xfrm>
              <a:off x="7943349" y="5029200"/>
              <a:ext cx="2086775" cy="327971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void receive(Post post)       </a:t>
              </a:r>
              <a:endParaRPr lang="tr-TR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18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37D0228C-E4B5-40AF-9658-AF8FB908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E63786-A110-44D2-A589-1A814E0CDCB4}" type="datetime1">
              <a:rPr lang="en-US" smtClean="0"/>
              <a:t>10/22/2024</a:t>
            </a:fld>
            <a:endParaRPr lang="en-US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8A7FEC85-6726-4EF2-99F5-2A89FCFB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28E7B-1D5E-4895-B5B4-020D7EA2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3592A6-0B10-4F71-BA17-18F1A8E0A3C5}"/>
              </a:ext>
            </a:extLst>
          </p:cNvPr>
          <p:cNvSpPr txBox="1">
            <a:spLocks/>
          </p:cNvSpPr>
          <p:nvPr/>
        </p:nvSpPr>
        <p:spPr bwMode="auto">
          <a:xfrm>
            <a:off x="1046019" y="942108"/>
            <a:ext cx="3256550" cy="49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 of Contents</a:t>
            </a:r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2A35641-5DA9-4D6F-AE74-A352AB284030}"/>
              </a:ext>
            </a:extLst>
          </p:cNvPr>
          <p:cNvSpPr txBox="1">
            <a:spLocks/>
          </p:cNvSpPr>
          <p:nvPr/>
        </p:nvSpPr>
        <p:spPr bwMode="auto">
          <a:xfrm>
            <a:off x="5049062" y="942108"/>
            <a:ext cx="6455549" cy="496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Class exercises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Writing 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PostOffice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class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this() methods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Using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toString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() methods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Garbage Collection and Method finalize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Another Exercise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Rock Scissor Paper Game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B842DD-310A-41DA-A773-ECACA3E0C2D0}"/>
              </a:ext>
            </a:extLst>
          </p:cNvPr>
          <p:cNvCxnSpPr/>
          <p:nvPr/>
        </p:nvCxnSpPr>
        <p:spPr>
          <a:xfrm>
            <a:off x="4654296" y="1871831"/>
            <a:ext cx="0" cy="32004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33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Media.StreetMap" Revision="1" Stencil="System.Storyboarding.Media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Annotation.CallOut" Revision="1" Stencil="System.Storyboarding.Annotation" StencilVersion="0.1"/>
</Control>
</file>

<file path=customXml/item1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b4ebf394-daf6-497a-96c5-a2f8c10b38cf">TT6HZDVJM2HV-178-321</_dlc_DocId>
    <_dlc_DocIdUrl xmlns="b4ebf394-daf6-497a-96c5-a2f8c10b38cf">
      <Url>http://vstsdfmoss/sites/VSTSDF/DevDiv/TFS/teams/rm/_layouts/DocIdRedir.aspx?ID=TT6HZDVJM2HV-178-321</Url>
      <Description>TT6HZDVJM2HV-178-321</Description>
    </_dlc_DocIdUrl>
  </documentManagement>
</p:properties>
</file>

<file path=customXml/item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Backgrounds.StartMenu" Revision="1" Stencil="System.Storyboarding.Backgrounds" StencilVersion="0.1"/>
</Control>
</file>

<file path=customXml/item17.xml><?xml version="1.0" encoding="utf-8"?>
<Control xmlns="http://schemas.microsoft.com/VisualStudio/2011/storyboarding/control">
  <Id Name="System.Storyboarding.WindowsApps.CharmBar" Revision="1" Stencil="System.Storyboarding.WindowsApps" StencilVersion="0.1"/>
</Control>
</file>

<file path=customXml/item18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9.xml><?xml version="1.0" encoding="utf-8"?>
<Control xmlns="http://schemas.microsoft.com/VisualStudio/2011/storyboarding/control">
  <Id Name="System.Storyboarding.WindowsPhone.PhoneKeyboard" Revision="1" Stencil="System.Storyboarding.WindowsPhone" StencilVersion="0.1"/>
</Control>
</file>

<file path=customXml/item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WindowsApps.AppBar" Revision="1" Stencil="System.Storyboarding.WindowsApps" StencilVersion="0.1"/>
</Control>
</file>

<file path=customXml/item4.xml><?xml version="1.0" encoding="utf-8"?>
<Control xmlns="http://schemas.microsoft.com/VisualStudio/2011/storyboarding/control">
  <Id Name="System.Storyboarding.Common.DragSelecti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WindowsApps.WindowsAppsProgressRing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8.xml><?xml version="1.0" encoding="utf-8"?>
<Control xmlns="http://schemas.microsoft.com/VisualStudio/2011/storyboarding/control">
  <Id Name="fd7d7bed-114e-464c-a4f1-01a512005949" Revision="1" Stencil="System.MyShapes" StencilVersion="1.0"/>
</Control>
</file>

<file path=customXml/item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430691AE-5FBB-41EE-975E-742AE6E04724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22F3DD2-DD2F-4D1B-A381-F645A779A9FD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9046A5D-B6E4-4741-AF50-446A44BB7A24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C25CCEE-71DD-4D3D-9829-5DFE29AACC0A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E12913D-1114-4351-8C18-5D8F4CD4802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1322E1B6-B69B-4B1E-9F64-FFB1E4A65691}">
  <ds:schemaRefs>
    <ds:schemaRef ds:uri="http://schemas.microsoft.com/office/2006/metadata/properties"/>
    <ds:schemaRef ds:uri="http://schemas.microsoft.com/office/infopath/2007/PartnerControls"/>
    <ds:schemaRef ds:uri="b4ebf394-daf6-497a-96c5-a2f8c10b38cf"/>
  </ds:schemaRefs>
</ds:datastoreItem>
</file>

<file path=customXml/itemProps15.xml><?xml version="1.0" encoding="utf-8"?>
<ds:datastoreItem xmlns:ds="http://schemas.openxmlformats.org/officeDocument/2006/customXml" ds:itemID="{4072FC78-C9FC-4C4E-85A9-F16785908D4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A3E40674-9CEE-4A6F-984E-FA9CBD56A9BB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34C81C5-9FE4-4274-8CAA-B18F5396F42B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1B730639-A8C9-4993-BF1F-0C6A2A27FD9D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2E8DEF4-E26E-4FE8-A95D-B989C00FC56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C00B48A-2346-4532-AEC9-0F6C436A398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2BBB2FA-F8D8-485D-82A6-F1C443370B3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700AC1B-B726-4E5F-893B-34DA01D22F0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F784090-635A-4C8D-84D9-4C49C5B638B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F446F227-DDDA-4FDB-B93C-E1A8FA6075AF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890B6407-7005-4417-B13D-BF73FBDAB6C2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5CBE3CA-A318-4803-B7D7-273643904B1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82A573E-3F86-406F-9689-B00DF68F7FE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BDF2BFF0-33CB-449E-B968-4E265E4446A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1940</TotalTime>
  <Words>1529</Words>
  <Application>Microsoft Office PowerPoint</Application>
  <PresentationFormat>Widescreen</PresentationFormat>
  <Paragraphs>269</Paragraphs>
  <Slides>22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</vt:lpstr>
      <vt:lpstr>Calibri</vt:lpstr>
      <vt:lpstr>Calibri Light</vt:lpstr>
      <vt:lpstr>Consolas</vt:lpstr>
      <vt:lpstr>Goudy Sans Medium</vt:lpstr>
      <vt:lpstr>Wingdings 3</vt:lpstr>
      <vt:lpstr>Office Theme</vt:lpstr>
      <vt:lpstr>Week 6: Deeper in classes:  this() &amp; toString() + Alpha</vt:lpstr>
      <vt:lpstr>Previously on OOP</vt:lpstr>
      <vt:lpstr>What is Static Method in Java?</vt:lpstr>
      <vt:lpstr>Static Method Usages</vt:lpstr>
      <vt:lpstr>Exercise</vt:lpstr>
      <vt:lpstr>Enum Types</vt:lpstr>
      <vt:lpstr>Example: Using multiple classes + Enum Types </vt:lpstr>
      <vt:lpstr>PowerPoint Presentation</vt:lpstr>
      <vt:lpstr>PowerPoint Presentation</vt:lpstr>
      <vt:lpstr>Let's solve PostOffice question</vt:lpstr>
      <vt:lpstr>PostOfficeTest (The main class)</vt:lpstr>
      <vt:lpstr>PowerPoint Presentation</vt:lpstr>
      <vt:lpstr>Calling a Constructor From a Constructor</vt:lpstr>
      <vt:lpstr>toString() method</vt:lpstr>
      <vt:lpstr>Garbage Collection</vt:lpstr>
      <vt:lpstr>Garbage Collection (conts.)</vt:lpstr>
      <vt:lpstr>Yet Another Exercise: Rock Scissor Paper Game</vt:lpstr>
      <vt:lpstr>Game Rules</vt:lpstr>
      <vt:lpstr>What we need are…</vt:lpstr>
      <vt:lpstr>Game Logic</vt:lpstr>
      <vt:lpstr>Game Logic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5:  Static methods, Enum types, Deeper in classes</dc:title>
  <dc:creator>KASIM ÖZACAR</dc:creator>
  <cp:lastModifiedBy>Kasım ÖZACAR</cp:lastModifiedBy>
  <cp:revision>241</cp:revision>
  <dcterms:created xsi:type="dcterms:W3CDTF">2018-10-17T04:07:27Z</dcterms:created>
  <dcterms:modified xsi:type="dcterms:W3CDTF">2024-10-22T08:33:52Z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