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1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01484-DCB5-48A3-B585-8636261E802B}" type="datetimeFigureOut">
              <a:rPr lang="tr-TR" smtClean="0"/>
              <a:t>2.12.2024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EBB5-D4A4-4E66-81DA-16A230F603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39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EBB5-D4A4-4E66-81DA-16A230F603C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90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EBB5-D4A4-4E66-81DA-16A230F603C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21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6981" y="476420"/>
            <a:ext cx="7719436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667" y="1887644"/>
            <a:ext cx="8073390" cy="422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539" y="2887556"/>
            <a:ext cx="6379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/>
              <a:t>Yazılım</a:t>
            </a:r>
            <a:r>
              <a:rPr sz="5400" spc="-215" dirty="0"/>
              <a:t> </a:t>
            </a:r>
            <a:r>
              <a:rPr sz="5400" dirty="0"/>
              <a:t>Kalitesi</a:t>
            </a:r>
            <a:r>
              <a:rPr sz="5400" spc="-270" dirty="0"/>
              <a:t> </a:t>
            </a:r>
            <a:r>
              <a:rPr sz="5400" spc="-10" dirty="0"/>
              <a:t>Ortamı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18" y="1959267"/>
            <a:ext cx="8071484" cy="432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Taşınabilirlik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3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sistemi,</a:t>
            </a:r>
            <a:r>
              <a:rPr sz="3000" spc="3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özel</a:t>
            </a:r>
            <a:r>
              <a:rPr sz="3000" spc="3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olarak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tasarlandığı </a:t>
            </a:r>
            <a:r>
              <a:rPr sz="3000" dirty="0">
                <a:latin typeface="Calibri"/>
                <a:cs typeface="Calibri"/>
              </a:rPr>
              <a:t>ortamdan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farklı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ortamda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çalışacak</a:t>
            </a:r>
            <a:r>
              <a:rPr sz="3000" spc="235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şekilde değiştirebilme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kolaylığı.</a:t>
            </a:r>
            <a:endParaRPr sz="30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Yeniden</a:t>
            </a:r>
            <a:r>
              <a:rPr sz="3000" b="1" spc="6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kullanılabilirlik</a:t>
            </a:r>
            <a:r>
              <a:rPr sz="3000" b="1" spc="6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6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sistemin</a:t>
            </a:r>
            <a:r>
              <a:rPr sz="3000" spc="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parçalarını </a:t>
            </a:r>
            <a:r>
              <a:rPr sz="3000" dirty="0">
                <a:latin typeface="Calibri"/>
                <a:cs typeface="Calibri"/>
              </a:rPr>
              <a:t>diğer</a:t>
            </a:r>
            <a:r>
              <a:rPr sz="3000" spc="7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sistemlerde</a:t>
            </a:r>
            <a:r>
              <a:rPr sz="3000" spc="7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</a:t>
            </a:r>
            <a:r>
              <a:rPr sz="3000" spc="7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ölçüde</a:t>
            </a:r>
            <a:r>
              <a:rPr sz="3000" spc="7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6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kadar</a:t>
            </a:r>
            <a:r>
              <a:rPr sz="3000" spc="6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kolay kullanabileceğiniz.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Okunabilirlik</a:t>
            </a:r>
            <a:r>
              <a:rPr sz="3000" b="1" spc="35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36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sistemin</a:t>
            </a:r>
            <a:r>
              <a:rPr sz="3000" spc="35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kaynak</a:t>
            </a:r>
            <a:r>
              <a:rPr sz="3000" spc="355" dirty="0">
                <a:latin typeface="Calibri"/>
                <a:cs typeface="Calibri"/>
              </a:rPr>
              <a:t>   </a:t>
            </a:r>
            <a:r>
              <a:rPr sz="3000" spc="-10" dirty="0">
                <a:latin typeface="Calibri"/>
                <a:cs typeface="Calibri"/>
              </a:rPr>
              <a:t>kodunu, </a:t>
            </a:r>
            <a:r>
              <a:rPr sz="3000" dirty="0">
                <a:latin typeface="Calibri"/>
                <a:cs typeface="Calibri"/>
              </a:rPr>
              <a:t>özellikle</a:t>
            </a:r>
            <a:r>
              <a:rPr sz="3000" spc="40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ayrıntılı</a:t>
            </a:r>
            <a:r>
              <a:rPr sz="3000" spc="3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ifade</a:t>
            </a:r>
            <a:r>
              <a:rPr sz="3000" spc="40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düzeyinde,</a:t>
            </a:r>
            <a:r>
              <a:rPr sz="3000" spc="3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okuma</a:t>
            </a:r>
            <a:r>
              <a:rPr sz="3000" spc="395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ve </a:t>
            </a:r>
            <a:r>
              <a:rPr sz="3000" dirty="0" err="1">
                <a:latin typeface="Calibri"/>
                <a:cs typeface="Calibri"/>
              </a:rPr>
              <a:t>anlama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 err="1">
                <a:latin typeface="Calibri"/>
                <a:cs typeface="Calibri"/>
              </a:rPr>
              <a:t>kolaylığı</a:t>
            </a:r>
            <a:r>
              <a:rPr lang="tr-TR"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18" y="1913689"/>
            <a:ext cx="8072120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  <a:tab pos="1121410" algn="l"/>
                <a:tab pos="1944370" algn="l"/>
                <a:tab pos="3022600" algn="l"/>
                <a:tab pos="3590290" algn="l"/>
                <a:tab pos="4462780" algn="l"/>
                <a:tab pos="4813300" algn="l"/>
                <a:tab pos="5758180" algn="l"/>
                <a:tab pos="6565900" algn="l"/>
                <a:tab pos="6775450" algn="l"/>
                <a:tab pos="7061200" algn="l"/>
              </a:tabLst>
            </a:pPr>
            <a:r>
              <a:rPr sz="3000" b="1" spc="-20" dirty="0">
                <a:latin typeface="Calibri"/>
                <a:cs typeface="Calibri"/>
              </a:rPr>
              <a:t>Test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10" dirty="0">
                <a:latin typeface="Calibri"/>
                <a:cs typeface="Calibri"/>
              </a:rPr>
              <a:t>edilebilirlik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Bir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sistemi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birim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testi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ve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sistem </a:t>
            </a:r>
            <a:r>
              <a:rPr sz="3000" spc="-10" dirty="0">
                <a:latin typeface="Calibri"/>
                <a:cs typeface="Calibri"/>
              </a:rPr>
              <a:t>testi</a:t>
            </a:r>
            <a:r>
              <a:rPr sz="3000" dirty="0">
                <a:latin typeface="Calibri"/>
                <a:cs typeface="Calibri"/>
              </a:rPr>
              <a:t>		</a:t>
            </a:r>
            <a:r>
              <a:rPr sz="3000" spc="-10" dirty="0">
                <a:latin typeface="Calibri"/>
                <a:cs typeface="Calibri"/>
              </a:rPr>
              <a:t>yapabilme</a:t>
            </a:r>
            <a:r>
              <a:rPr sz="3000" dirty="0">
                <a:latin typeface="Calibri"/>
                <a:cs typeface="Calibri"/>
              </a:rPr>
              <a:t>		</a:t>
            </a:r>
            <a:r>
              <a:rPr sz="3000" spc="-10" dirty="0">
                <a:latin typeface="Calibri"/>
                <a:cs typeface="Calibri"/>
              </a:rPr>
              <a:t>derecesi;</a:t>
            </a:r>
            <a:r>
              <a:rPr sz="3000" dirty="0">
                <a:latin typeface="Calibri"/>
                <a:cs typeface="Calibri"/>
              </a:rPr>
              <a:t>		</a:t>
            </a:r>
            <a:r>
              <a:rPr sz="3000" spc="-20" dirty="0">
                <a:latin typeface="Calibri"/>
                <a:cs typeface="Calibri"/>
              </a:rPr>
              <a:t>sistemin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7168" y="2736520"/>
            <a:ext cx="475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3785" algn="l"/>
              </a:tabLst>
            </a:pPr>
            <a:r>
              <a:rPr sz="3000" spc="-10" dirty="0">
                <a:latin typeface="Calibri"/>
                <a:cs typeface="Calibri"/>
              </a:rPr>
              <a:t>karşıladığını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doğrulayabilme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518" y="2736520"/>
            <a:ext cx="2833370" cy="18084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>
              <a:lnSpc>
                <a:spcPts val="3240"/>
              </a:lnSpc>
              <a:spcBef>
                <a:spcPts val="505"/>
              </a:spcBef>
            </a:pPr>
            <a:r>
              <a:rPr sz="3000" spc="-10" dirty="0">
                <a:latin typeface="Calibri"/>
                <a:cs typeface="Calibri"/>
              </a:rPr>
              <a:t>gereksinimlerini derecesi.</a:t>
            </a:r>
            <a:endParaRPr sz="3000">
              <a:latin typeface="Calibri"/>
              <a:cs typeface="Calibri"/>
            </a:endParaRPr>
          </a:p>
          <a:p>
            <a:pPr marL="342900" marR="236854" indent="-342900" algn="r">
              <a:lnSpc>
                <a:spcPts val="3420"/>
              </a:lnSpc>
              <a:spcBef>
                <a:spcPts val="315"/>
              </a:spcBef>
              <a:buFont typeface="Arial MT"/>
              <a:buChar char="•"/>
              <a:tabLst>
                <a:tab pos="342900" algn="l"/>
              </a:tabLst>
            </a:pPr>
            <a:r>
              <a:rPr sz="3000" b="1" spc="-10" dirty="0">
                <a:latin typeface="Calibri"/>
                <a:cs typeface="Calibri"/>
              </a:rPr>
              <a:t>Anlaşılabilirlik</a:t>
            </a:r>
            <a:endParaRPr sz="3000">
              <a:latin typeface="Calibri"/>
              <a:cs typeface="Calibri"/>
            </a:endParaRPr>
          </a:p>
          <a:p>
            <a:pPr marR="184785" algn="r">
              <a:lnSpc>
                <a:spcPts val="3420"/>
              </a:lnSpc>
            </a:pPr>
            <a:r>
              <a:rPr sz="3000" spc="-10" dirty="0">
                <a:latin typeface="Calibri"/>
                <a:cs typeface="Calibri"/>
              </a:rPr>
              <a:t>organizasyonel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3152" y="3651067"/>
            <a:ext cx="117983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177800">
              <a:lnSpc>
                <a:spcPts val="3240"/>
              </a:lnSpc>
              <a:spcBef>
                <a:spcPts val="505"/>
              </a:spcBef>
            </a:pPr>
            <a:r>
              <a:rPr sz="3000" spc="-25" dirty="0">
                <a:latin typeface="Calibri"/>
                <a:cs typeface="Calibri"/>
              </a:rPr>
              <a:t>hem </a:t>
            </a:r>
            <a:r>
              <a:rPr sz="3000" spc="-20" dirty="0">
                <a:latin typeface="Calibri"/>
                <a:cs typeface="Calibri"/>
              </a:rPr>
              <a:t>ayrıntılı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2112" y="3651067"/>
            <a:ext cx="113792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342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sistem-</a:t>
            </a:r>
            <a:endParaRPr sz="3000">
              <a:latin typeface="Calibri"/>
              <a:cs typeface="Calibri"/>
            </a:endParaRPr>
          </a:p>
          <a:p>
            <a:pPr marR="5080" algn="r">
              <a:lnSpc>
                <a:spcPts val="3420"/>
              </a:lnSpc>
            </a:pPr>
            <a:r>
              <a:rPr sz="3000" spc="-10" dirty="0">
                <a:latin typeface="Calibri"/>
                <a:cs typeface="Calibri"/>
              </a:rPr>
              <a:t>ifade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566" y="4473898"/>
            <a:ext cx="3488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6165" algn="l"/>
              </a:tabLst>
            </a:pPr>
            <a:r>
              <a:rPr sz="3000" spc="-10" dirty="0">
                <a:latin typeface="Calibri"/>
                <a:cs typeface="Calibri"/>
              </a:rPr>
              <a:t>düzeylerinde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anlama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0692" y="3651067"/>
            <a:ext cx="2389505" cy="13055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5255" marR="314960" indent="-123189">
              <a:lnSpc>
                <a:spcPts val="3240"/>
              </a:lnSpc>
              <a:spcBef>
                <a:spcPts val="505"/>
              </a:spcBef>
              <a:tabLst>
                <a:tab pos="979805" algn="l"/>
                <a:tab pos="1430655" algn="l"/>
              </a:tabLst>
            </a:pPr>
            <a:r>
              <a:rPr sz="3000" spc="-25" dirty="0">
                <a:latin typeface="Calibri"/>
                <a:cs typeface="Calibri"/>
              </a:rPr>
              <a:t>Bir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sistemi </a:t>
            </a:r>
            <a:r>
              <a:rPr sz="3000" spc="-25" dirty="0">
                <a:latin typeface="Calibri"/>
                <a:cs typeface="Calibri"/>
              </a:rPr>
              <a:t>hem</a:t>
            </a:r>
            <a:r>
              <a:rPr sz="3000" dirty="0">
                <a:latin typeface="Calibri"/>
                <a:cs typeface="Calibri"/>
              </a:rPr>
              <a:t>		</a:t>
            </a:r>
            <a:r>
              <a:rPr sz="3000" spc="-25" dirty="0">
                <a:latin typeface="Calibri"/>
                <a:cs typeface="Calibri"/>
              </a:rPr>
              <a:t>de</a:t>
            </a:r>
            <a:endParaRPr sz="3000">
              <a:latin typeface="Calibri"/>
              <a:cs typeface="Calibri"/>
            </a:endParaRPr>
          </a:p>
          <a:p>
            <a:pPr marL="1038225">
              <a:lnSpc>
                <a:spcPts val="3190"/>
              </a:lnSpc>
            </a:pPr>
            <a:r>
              <a:rPr sz="3000" spc="-10" dirty="0">
                <a:latin typeface="Calibri"/>
                <a:cs typeface="Calibri"/>
              </a:rPr>
              <a:t>kolaylığı.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8902" y="4473898"/>
            <a:ext cx="2258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Anlaşılabilirlik,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1566" y="4885406"/>
            <a:ext cx="7727950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  <a:tabLst>
                <a:tab pos="2557145" algn="l"/>
                <a:tab pos="3463925" algn="l"/>
                <a:tab pos="4443095" algn="l"/>
                <a:tab pos="5003165" algn="l"/>
                <a:tab pos="6428105" algn="l"/>
              </a:tabLst>
            </a:pPr>
            <a:r>
              <a:rPr sz="3000" spc="-10" dirty="0">
                <a:latin typeface="Calibri"/>
                <a:cs typeface="Calibri"/>
              </a:rPr>
              <a:t>okunabilirlikten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daha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genel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bir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düzeyde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sistemin </a:t>
            </a:r>
            <a:r>
              <a:rPr sz="3000" dirty="0">
                <a:latin typeface="Calibri"/>
                <a:cs typeface="Calibri"/>
              </a:rPr>
              <a:t>tutarlılığı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ile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ilgilidir.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18" y="1877040"/>
            <a:ext cx="8072120" cy="395795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İçsel</a:t>
            </a:r>
            <a:r>
              <a:rPr sz="3000" spc="2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2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dışsal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özellikler</a:t>
            </a:r>
            <a:r>
              <a:rPr sz="3000" spc="25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arasındaki</a:t>
            </a:r>
            <a:r>
              <a:rPr sz="3000" spc="25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fark</a:t>
            </a:r>
            <a:r>
              <a:rPr sz="3000" spc="2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tamamen </a:t>
            </a:r>
            <a:r>
              <a:rPr sz="3000" dirty="0">
                <a:latin typeface="Calibri"/>
                <a:cs typeface="Calibri"/>
              </a:rPr>
              <a:t>açık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değildir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çünkü</a:t>
            </a:r>
            <a:r>
              <a:rPr sz="3000" spc="11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114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düzeyde</a:t>
            </a:r>
            <a:r>
              <a:rPr sz="3000" spc="11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içsel</a:t>
            </a:r>
            <a:r>
              <a:rPr sz="3000" spc="114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özellikler </a:t>
            </a:r>
            <a:r>
              <a:rPr sz="3000" dirty="0">
                <a:latin typeface="Calibri"/>
                <a:cs typeface="Calibri"/>
              </a:rPr>
              <a:t>dışsal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özellikleri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etkiler.</a:t>
            </a:r>
            <a:endParaRPr sz="300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Dahili</a:t>
            </a:r>
            <a:r>
              <a:rPr sz="3000" spc="6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olarak</a:t>
            </a:r>
            <a:r>
              <a:rPr sz="3000" spc="6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anlaşılabilir</a:t>
            </a:r>
            <a:r>
              <a:rPr sz="3000" spc="6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veya</a:t>
            </a:r>
            <a:r>
              <a:rPr sz="3000" spc="6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bakımı</a:t>
            </a:r>
            <a:r>
              <a:rPr sz="3000" spc="6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yapılabilir </a:t>
            </a:r>
            <a:r>
              <a:rPr sz="3000" dirty="0">
                <a:latin typeface="Calibri"/>
                <a:cs typeface="Calibri"/>
              </a:rPr>
              <a:t>olmayan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yazılımlar,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hataları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düzeltme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yeteneğinizi </a:t>
            </a:r>
            <a:r>
              <a:rPr sz="3000" dirty="0">
                <a:latin typeface="Calibri"/>
                <a:cs typeface="Calibri"/>
              </a:rPr>
              <a:t>zayıflatır</a:t>
            </a:r>
            <a:r>
              <a:rPr sz="3000" spc="5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4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</a:t>
            </a:r>
            <a:r>
              <a:rPr sz="3000" spc="48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</a:t>
            </a:r>
            <a:r>
              <a:rPr sz="3000" spc="5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doğruluk</a:t>
            </a:r>
            <a:r>
              <a:rPr sz="3000" spc="48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5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güvenilirliğin</a:t>
            </a:r>
            <a:r>
              <a:rPr sz="3000" spc="5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dış </a:t>
            </a:r>
            <a:r>
              <a:rPr sz="3000" spc="-10" dirty="0">
                <a:latin typeface="Calibri"/>
                <a:cs typeface="Calibri"/>
              </a:rPr>
              <a:t>özelliklerini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etkiler.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Esnek</a:t>
            </a:r>
            <a:r>
              <a:rPr sz="3000" spc="9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olmayan</a:t>
            </a:r>
            <a:r>
              <a:rPr sz="3000" spc="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10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yazılım,</a:t>
            </a:r>
            <a:r>
              <a:rPr sz="3000" spc="10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kullanıcı</a:t>
            </a:r>
            <a:r>
              <a:rPr sz="3000" spc="85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isteklerine </a:t>
            </a:r>
            <a:r>
              <a:rPr sz="3000" dirty="0">
                <a:latin typeface="Calibri"/>
                <a:cs typeface="Calibri"/>
              </a:rPr>
              <a:t>yanıt</a:t>
            </a:r>
            <a:r>
              <a:rPr sz="3000" spc="400" dirty="0">
                <a:latin typeface="Calibri"/>
                <a:cs typeface="Calibri"/>
              </a:rPr>
              <a:t>    </a:t>
            </a:r>
            <a:r>
              <a:rPr sz="3000" dirty="0">
                <a:latin typeface="Calibri"/>
                <a:cs typeface="Calibri"/>
              </a:rPr>
              <a:t>olarak</a:t>
            </a:r>
            <a:r>
              <a:rPr sz="3000" spc="409" dirty="0">
                <a:latin typeface="Calibri"/>
                <a:cs typeface="Calibri"/>
              </a:rPr>
              <a:t>    </a:t>
            </a:r>
            <a:r>
              <a:rPr sz="3000" dirty="0">
                <a:latin typeface="Calibri"/>
                <a:cs typeface="Calibri"/>
              </a:rPr>
              <a:t>geliştirilemez</a:t>
            </a:r>
            <a:r>
              <a:rPr sz="3000" spc="400" dirty="0">
                <a:latin typeface="Calibri"/>
                <a:cs typeface="Calibri"/>
              </a:rPr>
              <a:t>   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395" dirty="0">
                <a:latin typeface="Calibri"/>
                <a:cs typeface="Calibri"/>
              </a:rPr>
              <a:t>    </a:t>
            </a:r>
            <a:r>
              <a:rPr sz="3000" dirty="0">
                <a:latin typeface="Calibri"/>
                <a:cs typeface="Calibri"/>
              </a:rPr>
              <a:t>bu</a:t>
            </a:r>
            <a:r>
              <a:rPr sz="3000" spc="400" dirty="0">
                <a:latin typeface="Calibri"/>
                <a:cs typeface="Calibri"/>
              </a:rPr>
              <a:t>    </a:t>
            </a:r>
            <a:r>
              <a:rPr sz="3000" spc="-25" dirty="0">
                <a:latin typeface="Calibri"/>
                <a:cs typeface="Calibri"/>
              </a:rPr>
              <a:t>da </a:t>
            </a:r>
            <a:r>
              <a:rPr sz="3000" dirty="0">
                <a:latin typeface="Calibri"/>
                <a:cs typeface="Calibri"/>
              </a:rPr>
              <a:t>kullanılabilirliğin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dışsal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özelliğini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etkiler.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4" y="1895297"/>
            <a:ext cx="8071484" cy="440312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Burada</a:t>
            </a:r>
            <a:r>
              <a:rPr sz="2500" spc="50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önemli</a:t>
            </a:r>
            <a:r>
              <a:rPr sz="2500" spc="49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olan</a:t>
            </a:r>
            <a:r>
              <a:rPr sz="2500" spc="49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nokta,</a:t>
            </a:r>
            <a:r>
              <a:rPr sz="2500" spc="49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bazı</a:t>
            </a:r>
            <a:r>
              <a:rPr sz="2500" spc="50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kalite</a:t>
            </a:r>
            <a:r>
              <a:rPr sz="2500" spc="505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özelliklerinin </a:t>
            </a:r>
            <a:r>
              <a:rPr sz="2500" dirty="0">
                <a:latin typeface="Calibri"/>
                <a:cs typeface="Calibri"/>
              </a:rPr>
              <a:t>kullanıcının</a:t>
            </a:r>
            <a:r>
              <a:rPr sz="2500" spc="26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hayatını</a:t>
            </a:r>
            <a:r>
              <a:rPr sz="2500" spc="26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kolaylaştırmak</a:t>
            </a:r>
            <a:r>
              <a:rPr sz="2500" spc="27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için,</a:t>
            </a:r>
            <a:r>
              <a:rPr sz="2500" spc="27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bazılarının</a:t>
            </a:r>
            <a:r>
              <a:rPr sz="2500" spc="270" dirty="0">
                <a:latin typeface="Calibri"/>
                <a:cs typeface="Calibri"/>
              </a:rPr>
              <a:t>  </a:t>
            </a:r>
            <a:r>
              <a:rPr sz="2500" spc="-25" dirty="0">
                <a:latin typeface="Calibri"/>
                <a:cs typeface="Calibri"/>
              </a:rPr>
              <a:t>ise </a:t>
            </a:r>
            <a:r>
              <a:rPr sz="2500" spc="-10" dirty="0">
                <a:latin typeface="Calibri"/>
                <a:cs typeface="Calibri"/>
              </a:rPr>
              <a:t>programcının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hayatını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kolaylaştırmak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için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vurgulanmasıdır.</a:t>
            </a:r>
            <a:endParaRPr sz="2500" dirty="0">
              <a:latin typeface="Calibri"/>
              <a:cs typeface="Calibri"/>
            </a:endParaRPr>
          </a:p>
          <a:p>
            <a:pPr marL="354965" marR="9525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Belirli</a:t>
            </a:r>
            <a:r>
              <a:rPr sz="2500" spc="409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özellikleri</a:t>
            </a:r>
            <a:r>
              <a:rPr sz="2500" spc="4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</a:t>
            </a:r>
            <a:r>
              <a:rPr sz="2500" spc="4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üst</a:t>
            </a:r>
            <a:r>
              <a:rPr sz="2500" spc="4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düzeye</a:t>
            </a:r>
            <a:r>
              <a:rPr sz="2500" spc="4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çıkarma</a:t>
            </a:r>
            <a:r>
              <a:rPr sz="2500" spc="4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çabası</a:t>
            </a:r>
            <a:r>
              <a:rPr sz="2500" spc="409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kaçınılmaz </a:t>
            </a:r>
            <a:r>
              <a:rPr sz="2500" dirty="0" err="1">
                <a:latin typeface="Calibri"/>
                <a:cs typeface="Calibri"/>
              </a:rPr>
              <a:t>olarak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dirty="0" err="1">
                <a:latin typeface="Calibri"/>
                <a:cs typeface="Calibri"/>
              </a:rPr>
              <a:t>diğerler</a:t>
            </a:r>
            <a:r>
              <a:rPr lang="tr-TR" sz="2500" dirty="0">
                <a:latin typeface="Calibri"/>
                <a:cs typeface="Calibri"/>
              </a:rPr>
              <a:t> özellikleri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üst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düzeye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çıkarma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çabasıyla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çatışır.</a:t>
            </a:r>
            <a:endParaRPr sz="25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Birbiriyle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yarışan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dizi</a:t>
            </a:r>
            <a:r>
              <a:rPr sz="2500" spc="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hedef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arasından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uygun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çözümü </a:t>
            </a:r>
            <a:r>
              <a:rPr sz="2500" dirty="0">
                <a:latin typeface="Calibri"/>
                <a:cs typeface="Calibri"/>
              </a:rPr>
              <a:t>bulmak,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yazılım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geliştirmeyi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gerçek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mühendislik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disiplini </a:t>
            </a:r>
            <a:r>
              <a:rPr sz="2500" dirty="0">
                <a:latin typeface="Calibri"/>
                <a:cs typeface="Calibri"/>
              </a:rPr>
              <a:t>haline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getiren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faaliyetlerden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biridir.</a:t>
            </a:r>
            <a:endParaRPr sz="2500" dirty="0">
              <a:latin typeface="Calibri"/>
              <a:cs typeface="Calibri"/>
            </a:endParaRPr>
          </a:p>
          <a:p>
            <a:pPr marL="354965" marR="8255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Bir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sonraki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slaytta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yer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alan</a:t>
            </a:r>
            <a:r>
              <a:rPr sz="2500" spc="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şekil,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bazı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dış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kalite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özelliklerine odaklanmanın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diğerlerini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nasıl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etkilediğini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göstermektedir.</a:t>
            </a:r>
            <a:endParaRPr sz="25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Aynı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tür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ilişkiler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yazılım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kalitesinin</a:t>
            </a:r>
            <a:r>
              <a:rPr sz="2500" spc="1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iç</a:t>
            </a:r>
            <a:r>
              <a:rPr sz="2500" spc="1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özellikleri</a:t>
            </a:r>
            <a:r>
              <a:rPr sz="2500" spc="1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arasında</a:t>
            </a:r>
            <a:r>
              <a:rPr sz="2500" spc="14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da </a:t>
            </a:r>
            <a:r>
              <a:rPr sz="2500" spc="-10" dirty="0">
                <a:latin typeface="Calibri"/>
                <a:cs typeface="Calibri"/>
              </a:rPr>
              <a:t>bulunabilir.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628" y="182879"/>
            <a:ext cx="7719436" cy="1367789"/>
          </a:xfrm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B29F0B54-C785-4C4A-BFCA-449CAC67E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43977"/>
              </p:ext>
            </p:extLst>
          </p:nvPr>
        </p:nvGraphicFramePr>
        <p:xfrm>
          <a:off x="1917701" y="1343025"/>
          <a:ext cx="6857999" cy="6019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399">
                  <a:extLst>
                    <a:ext uri="{9D8B030D-6E8A-4147-A177-3AD203B41FA5}">
                      <a16:colId xmlns:a16="http://schemas.microsoft.com/office/drawing/2014/main" val="717379267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1419829187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3806522658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2134545400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1607424995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2349854448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1489851044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95450534"/>
                    </a:ext>
                  </a:extLst>
                </a:gridCol>
                <a:gridCol w="625825">
                  <a:extLst>
                    <a:ext uri="{9D8B030D-6E8A-4147-A177-3AD203B41FA5}">
                      <a16:colId xmlns:a16="http://schemas.microsoft.com/office/drawing/2014/main" val="4018524167"/>
                    </a:ext>
                  </a:extLst>
                </a:gridCol>
              </a:tblGrid>
              <a:tr h="1886033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Aşağıdaki faktöre odaklanmanın sağdaki faktörü nasıl etkilediği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Hatasızlık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Kullanılabilirlik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Verimlilik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Güvenilirlik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Bütünlük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Uyarlanabilirlik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Doğruluk oranı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Sağlamlık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extLst>
                  <a:ext uri="{0D108BD9-81ED-4DB2-BD59-A6C34878D82A}">
                    <a16:rowId xmlns:a16="http://schemas.microsoft.com/office/drawing/2014/main" val="2136130125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Hatasızlık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0513663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Kullanılabilirlik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153078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Verimlilik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9172533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Güvenilirlik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8352259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Bütünlük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619373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Uyarlanabilirlik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3561906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Doğruluk oranı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370977"/>
                  </a:ext>
                </a:extLst>
              </a:tr>
              <a:tr h="516721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Sağlamlık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tr-T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8709260"/>
                  </a:ext>
                </a:extLst>
              </a:tr>
            </a:tbl>
          </a:graphicData>
        </a:graphic>
      </p:graphicFrame>
      <p:pic>
        <p:nvPicPr>
          <p:cNvPr id="8" name="Resim 7">
            <a:extLst>
              <a:ext uri="{FF2B5EF4-FFF2-40B4-BE49-F238E27FC236}">
                <a16:creationId xmlns:a16="http://schemas.microsoft.com/office/drawing/2014/main" id="{4299D8B5-4A98-496B-A4C4-2BB34125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3230879"/>
            <a:ext cx="5029197" cy="41319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4" y="1895297"/>
            <a:ext cx="8071484" cy="440312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715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Bu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tablonun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ilginç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yanı,</a:t>
            </a:r>
            <a:r>
              <a:rPr sz="2500" spc="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belirli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özelliğe</a:t>
            </a:r>
            <a:r>
              <a:rPr sz="2500" spc="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odaklanmanın </a:t>
            </a:r>
            <a:r>
              <a:rPr sz="2500" dirty="0">
                <a:latin typeface="Calibri"/>
                <a:cs typeface="Calibri"/>
              </a:rPr>
              <a:t>her</a:t>
            </a:r>
            <a:r>
              <a:rPr sz="2500" spc="11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zaman</a:t>
            </a:r>
            <a:r>
              <a:rPr sz="2500" spc="12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başka</a:t>
            </a:r>
            <a:r>
              <a:rPr sz="2500" spc="11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bir</a:t>
            </a:r>
            <a:r>
              <a:rPr sz="2500" spc="114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özellikten</a:t>
            </a:r>
            <a:r>
              <a:rPr sz="2500" spc="10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ödün</a:t>
            </a:r>
            <a:r>
              <a:rPr sz="2500" spc="10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vermek</a:t>
            </a:r>
            <a:r>
              <a:rPr sz="2500" spc="110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anlamına gelmemesidir.</a:t>
            </a:r>
            <a:endParaRPr sz="25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Bazen</a:t>
            </a:r>
            <a:r>
              <a:rPr sz="2500" spc="3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biri</a:t>
            </a:r>
            <a:r>
              <a:rPr sz="2500" spc="3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diğerine</a:t>
            </a:r>
            <a:r>
              <a:rPr sz="2500" spc="3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zarar</a:t>
            </a:r>
            <a:r>
              <a:rPr sz="2500" spc="3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verir,</a:t>
            </a:r>
            <a:r>
              <a:rPr sz="2500" spc="3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bazen</a:t>
            </a:r>
            <a:r>
              <a:rPr sz="2500" spc="3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biri</a:t>
            </a:r>
            <a:r>
              <a:rPr sz="2500" spc="3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diğerine</a:t>
            </a:r>
            <a:r>
              <a:rPr sz="2500" spc="3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yardım </a:t>
            </a:r>
            <a:r>
              <a:rPr sz="2500" dirty="0">
                <a:latin typeface="Calibri"/>
                <a:cs typeface="Calibri"/>
              </a:rPr>
              <a:t>eder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bazen</a:t>
            </a:r>
            <a:r>
              <a:rPr sz="2500" spc="1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1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biri</a:t>
            </a:r>
            <a:r>
              <a:rPr sz="2500" spc="1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diğerine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zarar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verir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yardım eder.</a:t>
            </a:r>
            <a:endParaRPr sz="2500" dirty="0">
              <a:latin typeface="Calibri"/>
              <a:cs typeface="Calibri"/>
            </a:endParaRPr>
          </a:p>
          <a:p>
            <a:pPr marL="354965" marR="889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</a:t>
            </a:r>
            <a:r>
              <a:rPr sz="2500" dirty="0" err="1">
                <a:latin typeface="Calibri"/>
                <a:cs typeface="Calibri"/>
              </a:rPr>
              <a:t>Örneğin</a:t>
            </a:r>
            <a:r>
              <a:rPr lang="tr-TR" sz="2500" dirty="0">
                <a:latin typeface="Calibri"/>
                <a:cs typeface="Calibri"/>
              </a:rPr>
              <a:t>, hatasızlık</a:t>
            </a:r>
            <a:r>
              <a:rPr sz="2500" spc="3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tam</a:t>
            </a:r>
            <a:r>
              <a:rPr sz="2500" spc="3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olarak</a:t>
            </a:r>
            <a:r>
              <a:rPr sz="2500" spc="3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spesifikasyona</a:t>
            </a:r>
            <a:r>
              <a:rPr sz="2500" spc="3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göre</a:t>
            </a:r>
            <a:r>
              <a:rPr sz="2500" spc="3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çalışma özelliğidir.</a:t>
            </a:r>
            <a:endParaRPr sz="25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Sağlamlık,</a:t>
            </a:r>
            <a:r>
              <a:rPr sz="2500" spc="204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beklenmeyen</a:t>
            </a:r>
            <a:r>
              <a:rPr sz="2500" spc="20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koşullar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altında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bile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çalışmaya </a:t>
            </a:r>
            <a:r>
              <a:rPr sz="2500" dirty="0">
                <a:latin typeface="Calibri"/>
                <a:cs typeface="Calibri"/>
              </a:rPr>
              <a:t>devam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etme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yeteneğidir.</a:t>
            </a:r>
            <a:endParaRPr sz="2500" dirty="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</a:t>
            </a:r>
            <a:r>
              <a:rPr lang="tr-TR" sz="2500" dirty="0">
                <a:latin typeface="Calibri"/>
                <a:cs typeface="Calibri"/>
              </a:rPr>
              <a:t>Hatasızlığa </a:t>
            </a:r>
            <a:r>
              <a:rPr sz="2500" dirty="0" err="1">
                <a:latin typeface="Calibri"/>
                <a:cs typeface="Calibri"/>
              </a:rPr>
              <a:t>odaklanmak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sağlamlığa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zarar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verir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bunun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tersi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3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geçerlidir.</a:t>
            </a:r>
            <a:r>
              <a:rPr sz="2500" spc="3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Buna</a:t>
            </a:r>
            <a:r>
              <a:rPr sz="2500" spc="3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karşılık,</a:t>
            </a:r>
            <a:r>
              <a:rPr sz="2500" spc="6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uyarlanabilirliğe</a:t>
            </a:r>
            <a:r>
              <a:rPr sz="2500" spc="35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odaklanmak sağlamlığa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yardımcı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olur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bunun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tersi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geçerlidir.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08985"/>
            <a:ext cx="8073390" cy="18307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330" marR="5080" indent="-342265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Yazılım</a:t>
            </a:r>
            <a:r>
              <a:rPr sz="3200" spc="5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kalite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güvencesi,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5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sistemin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istenen 	</a:t>
            </a:r>
            <a:r>
              <a:rPr sz="3200" dirty="0">
                <a:latin typeface="Calibri"/>
                <a:cs typeface="Calibri"/>
              </a:rPr>
              <a:t>özelliklere</a:t>
            </a:r>
            <a:r>
              <a:rPr sz="3200" spc="32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sahip</a:t>
            </a:r>
            <a:r>
              <a:rPr sz="3200" spc="33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olmasını</a:t>
            </a:r>
            <a:r>
              <a:rPr sz="3200" spc="32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sağlamak</a:t>
            </a:r>
            <a:r>
              <a:rPr sz="3200" spc="330" dirty="0">
                <a:latin typeface="Calibri"/>
                <a:cs typeface="Calibri"/>
              </a:rPr>
              <a:t>   </a:t>
            </a:r>
            <a:r>
              <a:rPr sz="3200" spc="-20" dirty="0">
                <a:latin typeface="Calibri"/>
                <a:cs typeface="Calibri"/>
              </a:rPr>
              <a:t>için 	</a:t>
            </a:r>
            <a:r>
              <a:rPr sz="3200" dirty="0">
                <a:latin typeface="Calibri"/>
                <a:cs typeface="Calibri"/>
              </a:rPr>
              <a:t>tasarlanmış</a:t>
            </a:r>
            <a:r>
              <a:rPr sz="3200" spc="16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planlı</a:t>
            </a:r>
            <a:r>
              <a:rPr sz="3200" spc="1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1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sistematik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15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faaliyet 	programıdır.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488" y="4201219"/>
            <a:ext cx="443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1255" algn="l"/>
                <a:tab pos="3092450" algn="l"/>
                <a:tab pos="3723640" algn="l"/>
              </a:tabLst>
            </a:pPr>
            <a:r>
              <a:rPr sz="3200" spc="-10" dirty="0">
                <a:latin typeface="Calibri"/>
                <a:cs typeface="Calibri"/>
              </a:rPr>
              <a:t>geliştirmenin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en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iyi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yolu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557" y="3762322"/>
            <a:ext cx="8070215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715" indent="-342265" algn="r">
              <a:lnSpc>
                <a:spcPts val="3650"/>
              </a:lnSpc>
              <a:spcBef>
                <a:spcPts val="100"/>
              </a:spcBef>
              <a:buFont typeface="Arial MT"/>
              <a:buChar char="•"/>
              <a:tabLst>
                <a:tab pos="342265" algn="l"/>
                <a:tab pos="1327150" algn="l"/>
                <a:tab pos="2129155" algn="l"/>
                <a:tab pos="3442970" algn="l"/>
                <a:tab pos="4953000" algn="l"/>
                <a:tab pos="6421755" algn="l"/>
                <a:tab pos="7259955" algn="l"/>
              </a:tabLst>
            </a:pPr>
            <a:r>
              <a:rPr sz="3200" spc="-25" dirty="0">
                <a:latin typeface="Calibri"/>
                <a:cs typeface="Calibri"/>
              </a:rPr>
              <a:t>Her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kadar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yüksek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kaliteli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bir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ürün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3650"/>
              </a:lnSpc>
              <a:tabLst>
                <a:tab pos="1464310" algn="l"/>
              </a:tabLst>
            </a:pPr>
            <a:r>
              <a:rPr sz="3200" spc="-10" dirty="0">
                <a:latin typeface="Calibri"/>
                <a:cs typeface="Calibri"/>
              </a:rPr>
              <a:t>ürünün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kendisine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488" y="4640114"/>
            <a:ext cx="7727315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Calibri"/>
                <a:cs typeface="Calibri"/>
              </a:rPr>
              <a:t>odaklanmak</a:t>
            </a:r>
            <a:r>
              <a:rPr sz="3200" spc="1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gibi</a:t>
            </a:r>
            <a:r>
              <a:rPr sz="3200" spc="1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görünse</a:t>
            </a:r>
            <a:r>
              <a:rPr sz="3200" spc="1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de,</a:t>
            </a:r>
            <a:r>
              <a:rPr sz="3200" spc="1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yazılım</a:t>
            </a:r>
            <a:r>
              <a:rPr sz="3200" spc="18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kalite </a:t>
            </a:r>
            <a:r>
              <a:rPr sz="3200" dirty="0">
                <a:latin typeface="Calibri"/>
                <a:cs typeface="Calibri"/>
              </a:rPr>
              <a:t>güvencesinde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yazılım</a:t>
            </a:r>
            <a:r>
              <a:rPr sz="3200" spc="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geliştirme</a:t>
            </a:r>
            <a:r>
              <a:rPr sz="3200" spc="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sürecine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odaklanmanız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gerekir.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67" y="1887644"/>
            <a:ext cx="7963534" cy="44253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spc="-20" dirty="0">
                <a:latin typeface="Calibri"/>
                <a:cs typeface="Calibri"/>
              </a:rPr>
              <a:t>Yazılım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kalitesinde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programın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unsurlarından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bazıları şunlardır:</a:t>
            </a:r>
            <a:endParaRPr sz="27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spcBef>
                <a:spcPts val="40"/>
              </a:spcBef>
              <a:buFont typeface="Arial MT"/>
              <a:buChar char="–"/>
              <a:tabLst>
                <a:tab pos="754380" algn="l"/>
              </a:tabLst>
            </a:pPr>
            <a:r>
              <a:rPr sz="2400" b="1" i="1" spc="-20" dirty="0">
                <a:latin typeface="Calibri"/>
                <a:cs typeface="Calibri"/>
              </a:rPr>
              <a:t>Yazılım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kalitesi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hedefleri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dirty="0">
                <a:latin typeface="Calibri"/>
                <a:cs typeface="Calibri"/>
              </a:rPr>
              <a:t>Açık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kalite</a:t>
            </a:r>
            <a:r>
              <a:rPr sz="2400" b="1" i="1" spc="-5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güvence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faaliyeti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spc="-40" dirty="0">
                <a:latin typeface="Calibri"/>
                <a:cs typeface="Calibri"/>
              </a:rPr>
              <a:t>Test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stratejisi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spc="-20" dirty="0">
                <a:latin typeface="Calibri"/>
                <a:cs typeface="Calibri"/>
              </a:rPr>
              <a:t>Yazılım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mühendisliği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kılavuzları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dirty="0">
                <a:latin typeface="Calibri"/>
                <a:cs typeface="Calibri"/>
              </a:rPr>
              <a:t>Resmi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olmayan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teknik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incelemeler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dirty="0">
                <a:latin typeface="Calibri"/>
                <a:cs typeface="Calibri"/>
              </a:rPr>
              <a:t>Resmi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teknik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incelemeler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dirty="0">
                <a:latin typeface="Calibri"/>
                <a:cs typeface="Calibri"/>
              </a:rPr>
              <a:t>Dış</a:t>
            </a:r>
            <a:r>
              <a:rPr sz="2400" b="1" i="1" spc="-10" dirty="0">
                <a:latin typeface="Calibri"/>
                <a:cs typeface="Calibri"/>
              </a:rPr>
              <a:t> denetimler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dirty="0">
                <a:latin typeface="Calibri"/>
                <a:cs typeface="Calibri"/>
              </a:rPr>
              <a:t>Değişiklik</a:t>
            </a:r>
            <a:r>
              <a:rPr sz="2400" b="1" i="1" spc="-9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kontrol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prosedürleri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dirty="0">
                <a:latin typeface="Calibri"/>
                <a:cs typeface="Calibri"/>
              </a:rPr>
              <a:t>Sonuçların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ölçülmesi</a:t>
            </a:r>
            <a:endParaRPr sz="240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buFont typeface="Arial MT"/>
              <a:buChar char="–"/>
              <a:tabLst>
                <a:tab pos="754380" algn="l"/>
              </a:tabLst>
            </a:pPr>
            <a:r>
              <a:rPr sz="2400" b="1" i="1" spc="-10" dirty="0">
                <a:latin typeface="Calibri"/>
                <a:cs typeface="Calibri"/>
              </a:rPr>
              <a:t>Prototipleme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57210"/>
            <a:ext cx="6832600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i="1" spc="-25" dirty="0">
                <a:latin typeface="Calibri"/>
                <a:cs typeface="Calibri"/>
              </a:rPr>
              <a:t>Yazılım</a:t>
            </a:r>
            <a:r>
              <a:rPr sz="3200" b="1" i="1" spc="-15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kalitesi</a:t>
            </a:r>
            <a:r>
              <a:rPr sz="3200" b="1" i="1" spc="-130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hedefleri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2204720" algn="l"/>
                <a:tab pos="3937635" algn="l"/>
                <a:tab pos="5791200" algn="l"/>
              </a:tabLst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Yazılım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kalitesini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artırmaya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yönelik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8939" y="2533986"/>
            <a:ext cx="79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güçlü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888" y="2960687"/>
            <a:ext cx="7616190" cy="267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8255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tekniklerden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biri,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önceki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bölümde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açıklanan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dış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ve </a:t>
            </a:r>
            <a:r>
              <a:rPr sz="2800" dirty="0">
                <a:latin typeface="Calibri"/>
                <a:cs typeface="Calibri"/>
              </a:rPr>
              <a:t>iç</a:t>
            </a:r>
            <a:r>
              <a:rPr sz="2800" spc="254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özellikler</a:t>
            </a:r>
            <a:r>
              <a:rPr sz="2800" spc="6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arasından</a:t>
            </a:r>
            <a:r>
              <a:rPr sz="2800" spc="254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açık</a:t>
            </a:r>
            <a:r>
              <a:rPr sz="2800" spc="254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kalite</a:t>
            </a:r>
            <a:r>
              <a:rPr sz="2800" spc="6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hedefleri belirlemektir.</a:t>
            </a:r>
            <a:endParaRPr sz="2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Açık</a:t>
            </a:r>
            <a:r>
              <a:rPr sz="2800" spc="42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hedefler</a:t>
            </a:r>
            <a:r>
              <a:rPr sz="2800" spc="43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olmadan,</a:t>
            </a:r>
            <a:r>
              <a:rPr sz="2800" spc="43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programcılar</a:t>
            </a:r>
            <a:r>
              <a:rPr sz="2800" spc="425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sizin </a:t>
            </a:r>
            <a:r>
              <a:rPr sz="2800" dirty="0">
                <a:latin typeface="Calibri"/>
                <a:cs typeface="Calibri"/>
              </a:rPr>
              <a:t>onlardan</a:t>
            </a:r>
            <a:r>
              <a:rPr sz="2800" spc="440" dirty="0">
                <a:latin typeface="Calibri"/>
                <a:cs typeface="Calibri"/>
              </a:rPr>
              <a:t>    </a:t>
            </a:r>
            <a:r>
              <a:rPr sz="2800" dirty="0">
                <a:latin typeface="Calibri"/>
                <a:cs typeface="Calibri"/>
              </a:rPr>
              <a:t>beklediğinizden</a:t>
            </a:r>
            <a:r>
              <a:rPr sz="2800" spc="445" dirty="0">
                <a:latin typeface="Calibri"/>
                <a:cs typeface="Calibri"/>
              </a:rPr>
              <a:t>    </a:t>
            </a:r>
            <a:r>
              <a:rPr sz="2800" dirty="0">
                <a:latin typeface="Calibri"/>
                <a:cs typeface="Calibri"/>
              </a:rPr>
              <a:t>farklı</a:t>
            </a:r>
            <a:r>
              <a:rPr sz="2800" spc="450" dirty="0">
                <a:latin typeface="Calibri"/>
                <a:cs typeface="Calibri"/>
              </a:rPr>
              <a:t>    </a:t>
            </a:r>
            <a:r>
              <a:rPr sz="2800" spc="-10" dirty="0">
                <a:latin typeface="Calibri"/>
                <a:cs typeface="Calibri"/>
              </a:rPr>
              <a:t>özellikleri maksimize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etmek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çalışabilirler.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b="1" i="1" dirty="0">
                <a:latin typeface="Calibri"/>
                <a:cs typeface="Calibri"/>
              </a:rPr>
              <a:t>Açık</a:t>
            </a:r>
            <a:r>
              <a:rPr sz="2500" b="1" i="1" spc="-60" dirty="0">
                <a:latin typeface="Calibri"/>
                <a:cs typeface="Calibri"/>
              </a:rPr>
              <a:t> </a:t>
            </a:r>
            <a:r>
              <a:rPr sz="2500" b="1" i="1" dirty="0">
                <a:latin typeface="Calibri"/>
                <a:cs typeface="Calibri"/>
              </a:rPr>
              <a:t>kalite</a:t>
            </a:r>
            <a:r>
              <a:rPr sz="2500" b="1" i="1" spc="-60" dirty="0">
                <a:latin typeface="Calibri"/>
                <a:cs typeface="Calibri"/>
              </a:rPr>
              <a:t> </a:t>
            </a:r>
            <a:r>
              <a:rPr sz="2500" b="1" i="1" dirty="0">
                <a:latin typeface="Calibri"/>
                <a:cs typeface="Calibri"/>
              </a:rPr>
              <a:t>güvence</a:t>
            </a:r>
            <a:r>
              <a:rPr sz="2500" b="1" i="1" spc="-8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faaliyeti</a:t>
            </a:r>
            <a:endParaRPr sz="250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ts val="2110"/>
              </a:lnSpc>
              <a:spcBef>
                <a:spcPts val="525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Kalitenin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güvence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altına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alınmasındaki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yaygın</a:t>
            </a:r>
            <a:r>
              <a:rPr sz="2200" spc="3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sorunlardan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biri, </a:t>
            </a:r>
            <a:r>
              <a:rPr sz="2200" dirty="0">
                <a:latin typeface="Calibri"/>
                <a:cs typeface="Calibri"/>
              </a:rPr>
              <a:t>kalitenin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ikincil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hedef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olarak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algılanmasıdır.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Gerçekten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bazı </a:t>
            </a:r>
            <a:r>
              <a:rPr sz="2200" dirty="0">
                <a:latin typeface="Calibri"/>
                <a:cs typeface="Calibri"/>
              </a:rPr>
              <a:t>kuruluşlarda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hızlı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kirli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programlama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istisnadan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ziyade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kuraldır.</a:t>
            </a:r>
            <a:endParaRPr sz="2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550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Kodlarını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kusurlarla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dolduran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programlarını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hızlı</a:t>
            </a:r>
            <a:r>
              <a:rPr sz="2200" spc="3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şekilde </a:t>
            </a:r>
            <a:r>
              <a:rPr sz="2200" dirty="0">
                <a:latin typeface="Calibri"/>
                <a:cs typeface="Calibri"/>
              </a:rPr>
              <a:t>"tamamlayan"</a:t>
            </a:r>
            <a:r>
              <a:rPr sz="2200" spc="5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programcılar,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mükemmel</a:t>
            </a:r>
            <a:r>
              <a:rPr sz="2200" spc="50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programlar</a:t>
            </a:r>
            <a:r>
              <a:rPr sz="2200" spc="5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yazan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ve </a:t>
            </a:r>
            <a:r>
              <a:rPr sz="2200" dirty="0">
                <a:latin typeface="Calibri"/>
                <a:cs typeface="Calibri"/>
              </a:rPr>
              <a:t>bunları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yayınlamadan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önce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kullanılabilir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olduklarından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olan </a:t>
            </a:r>
            <a:r>
              <a:rPr sz="2200" spc="-10" dirty="0">
                <a:latin typeface="Calibri"/>
                <a:cs typeface="Calibri"/>
              </a:rPr>
              <a:t>programcılardan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daha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fazla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ödüllendirilir.</a:t>
            </a:r>
            <a:endParaRPr sz="2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211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Bu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tür</a:t>
            </a:r>
            <a:r>
              <a:rPr sz="2200" spc="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kuruluşlarda,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programcıların</a:t>
            </a:r>
            <a:r>
              <a:rPr sz="2200" spc="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kaliteyi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birinci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öncelikleri </a:t>
            </a:r>
            <a:r>
              <a:rPr sz="2200" dirty="0">
                <a:latin typeface="Calibri"/>
                <a:cs typeface="Calibri"/>
              </a:rPr>
              <a:t>haline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getirmemeleri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şaşırtıcı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olmamalıdır.</a:t>
            </a:r>
            <a:endParaRPr sz="22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80000"/>
              </a:lnSpc>
              <a:spcBef>
                <a:spcPts val="550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Kurum,</a:t>
            </a:r>
            <a:r>
              <a:rPr sz="2200" spc="395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programcılara</a:t>
            </a:r>
            <a:r>
              <a:rPr sz="2200" spc="39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kalitenin</a:t>
            </a:r>
            <a:r>
              <a:rPr sz="2200" spc="40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bir</a:t>
            </a:r>
            <a:r>
              <a:rPr sz="2200" spc="40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öncelik</a:t>
            </a:r>
            <a:r>
              <a:rPr sz="2200" spc="395" dirty="0">
                <a:latin typeface="Calibri"/>
                <a:cs typeface="Calibri"/>
              </a:rPr>
              <a:t>   </a:t>
            </a:r>
            <a:r>
              <a:rPr sz="2200" spc="-10" dirty="0">
                <a:latin typeface="Calibri"/>
                <a:cs typeface="Calibri"/>
              </a:rPr>
              <a:t>olduğunu göstermelidir.</a:t>
            </a:r>
            <a:endParaRPr sz="2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211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Kalite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güvence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faaliyetini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açık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hale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getirmek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önceliği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netleştirir </a:t>
            </a:r>
            <a:r>
              <a:rPr sz="2200" dirty="0">
                <a:latin typeface="Calibri"/>
                <a:cs typeface="Calibri"/>
              </a:rPr>
              <a:t>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programcılar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buna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göre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yanıt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verir.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264414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İçindekiler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861022"/>
            <a:ext cx="7281545" cy="35369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Giriş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Yazılım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Kalitesinin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Özellikleri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Yazılım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Kalitesini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İyileştirme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Teknikleri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Kalite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Güvencesi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Zaman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Yapılmalı?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0" dirty="0">
                <a:latin typeface="Calibri"/>
                <a:cs typeface="Calibri"/>
              </a:rPr>
              <a:t>KONTROL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LİSTESİ: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Kalite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Güvence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Planı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Önemli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noktalar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57210"/>
            <a:ext cx="8072120" cy="29210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i="1" spc="-50" dirty="0">
                <a:latin typeface="Calibri"/>
                <a:cs typeface="Calibri"/>
              </a:rPr>
              <a:t>Test</a:t>
            </a:r>
            <a:r>
              <a:rPr sz="3200" b="1" i="1" spc="-120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stratejisi</a:t>
            </a:r>
            <a:endParaRPr sz="3200">
              <a:latin typeface="Calibri"/>
              <a:cs typeface="Calibri"/>
            </a:endParaRPr>
          </a:p>
          <a:p>
            <a:pPr marL="755015" marR="6985" lvl="1" indent="-28575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Yürütme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testi,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ürünün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güvenilirliğinin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ayrıntılı 	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değerlendirmesini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sağlayabilir.</a:t>
            </a:r>
            <a:endParaRPr sz="2800">
              <a:latin typeface="Calibri"/>
              <a:cs typeface="Calibri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Kalite</a:t>
            </a:r>
            <a:r>
              <a:rPr sz="2800" spc="47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güvencesinin</a:t>
            </a:r>
            <a:r>
              <a:rPr sz="2800" spc="49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484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parçası</a:t>
            </a:r>
            <a:r>
              <a:rPr sz="2800" spc="484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490" dirty="0">
                <a:latin typeface="Calibri"/>
                <a:cs typeface="Calibri"/>
              </a:rPr>
              <a:t>   </a:t>
            </a:r>
            <a:r>
              <a:rPr sz="2800" spc="-20" dirty="0">
                <a:latin typeface="Calibri"/>
                <a:cs typeface="Calibri"/>
              </a:rPr>
              <a:t>ürün 	</a:t>
            </a:r>
            <a:r>
              <a:rPr sz="2800" dirty="0">
                <a:latin typeface="Calibri"/>
                <a:cs typeface="Calibri"/>
              </a:rPr>
              <a:t>gereksinimleri,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mimarisi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tasarımı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birlikte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bir 	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stratejisi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geliştirmektir.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57210"/>
            <a:ext cx="6960870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i="1" spc="-25" dirty="0">
                <a:latin typeface="Calibri"/>
                <a:cs typeface="Calibri"/>
              </a:rPr>
              <a:t>Yazılım</a:t>
            </a:r>
            <a:r>
              <a:rPr sz="3200" b="1" i="1" spc="-10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mühendisliği</a:t>
            </a:r>
            <a:r>
              <a:rPr sz="3200" b="1" i="1" spc="-10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kılavuzları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2407285" algn="l"/>
                <a:tab pos="3621404" algn="l"/>
                <a:tab pos="5688330" algn="l"/>
              </a:tabLst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Kılavuzlar,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yazılım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geliştirilirken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yazılımın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859" y="2533986"/>
            <a:ext cx="911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teknik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888" y="2874792"/>
            <a:ext cx="444500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53340" algn="r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karakterini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kontrol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etmelidir.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0"/>
              </a:spcBef>
              <a:tabLst>
                <a:tab pos="1138555" algn="l"/>
                <a:tab pos="2040255" algn="l"/>
                <a:tab pos="3488690" algn="l"/>
              </a:tabLst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Calibri"/>
                <a:cs typeface="Calibri"/>
              </a:rPr>
              <a:t>Bu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tür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kılavuz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ilkeler,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619" y="3472695"/>
            <a:ext cx="12966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705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problem </a:t>
            </a:r>
            <a:r>
              <a:rPr sz="2800" spc="-10" dirty="0">
                <a:latin typeface="Calibri"/>
                <a:cs typeface="Calibri"/>
              </a:rPr>
              <a:t>mimari,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9770" y="3472695"/>
            <a:ext cx="14420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08305">
              <a:lnSpc>
                <a:spcPct val="100000"/>
              </a:lnSpc>
              <a:spcBef>
                <a:spcPts val="95"/>
              </a:spcBef>
              <a:tabLst>
                <a:tab pos="1095375" algn="l"/>
              </a:tabLst>
            </a:pPr>
            <a:r>
              <a:rPr sz="2800" spc="-10" dirty="0">
                <a:latin typeface="Calibri"/>
                <a:cs typeface="Calibri"/>
              </a:rPr>
              <a:t>tanımı, inşaat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ve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2321" y="3899396"/>
            <a:ext cx="51523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40790" algn="l"/>
                <a:tab pos="2164080" algn="l"/>
                <a:tab pos="2448560" algn="l"/>
                <a:tab pos="3165475" algn="l"/>
                <a:tab pos="4347845" algn="l"/>
              </a:tabLst>
            </a:pPr>
            <a:r>
              <a:rPr sz="2800" spc="-10" dirty="0">
                <a:latin typeface="Calibri"/>
                <a:cs typeface="Calibri"/>
              </a:rPr>
              <a:t>gereksinimlerin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geliştirilmesi, sistem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testi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dahil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olmak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üzere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4598" y="4326098"/>
            <a:ext cx="190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9794" algn="l"/>
              </a:tabLst>
            </a:pPr>
            <a:r>
              <a:rPr sz="2800" spc="-25" dirty="0">
                <a:latin typeface="Calibri"/>
                <a:cs typeface="Calibri"/>
              </a:rPr>
              <a:t>tüm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yazılım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2321" y="4752799"/>
            <a:ext cx="5104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geliştirme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faaliyetleri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geçerlidir.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57210"/>
            <a:ext cx="690562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i="1" dirty="0">
                <a:latin typeface="Calibri"/>
                <a:cs typeface="Calibri"/>
              </a:rPr>
              <a:t>Resmi</a:t>
            </a:r>
            <a:r>
              <a:rPr sz="3200" b="1" i="1" spc="-5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olmayan</a:t>
            </a:r>
            <a:r>
              <a:rPr sz="3200" b="1" i="1" spc="-9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teknik</a:t>
            </a:r>
            <a:r>
              <a:rPr sz="3200" b="1" i="1" spc="-40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incelemeler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2009775" algn="l"/>
                <a:tab pos="3366135" algn="l"/>
                <a:tab pos="5095240" algn="l"/>
              </a:tabLst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Birçok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yazılım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geliştirici,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çalışmalarını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082" y="2533986"/>
            <a:ext cx="82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resmi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321" y="2960687"/>
            <a:ext cx="6191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incelemeye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sunmadan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önce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gözden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geçirir.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5888" y="3472695"/>
            <a:ext cx="5619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tabLst>
                <a:tab pos="1268095" algn="l"/>
                <a:tab pos="1339215" algn="l"/>
                <a:tab pos="2287270" algn="l"/>
                <a:tab pos="2741930" algn="l"/>
                <a:tab pos="4044950" algn="l"/>
                <a:tab pos="4258310" algn="l"/>
              </a:tabLst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Calibri"/>
                <a:cs typeface="Calibri"/>
              </a:rPr>
              <a:t>Gayri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resmi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incelemeler,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tasarımın masa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başında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kontrol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edilmesini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9167" y="3472695"/>
            <a:ext cx="7143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libri"/>
                <a:cs typeface="Calibri"/>
              </a:rPr>
              <a:t>veya </a:t>
            </a:r>
            <a:r>
              <a:rPr sz="2800" spc="-20" dirty="0">
                <a:latin typeface="Calibri"/>
                <a:cs typeface="Calibri"/>
              </a:rPr>
              <a:t>veya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4656" y="3472695"/>
            <a:ext cx="92519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libri"/>
                <a:cs typeface="Calibri"/>
              </a:rPr>
              <a:t>kodun </a:t>
            </a:r>
            <a:r>
              <a:rPr sz="2800" spc="-25" dirty="0">
                <a:latin typeface="Calibri"/>
                <a:cs typeface="Calibri"/>
              </a:rPr>
              <a:t>birkaç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2321" y="4326098"/>
            <a:ext cx="705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meslektaşla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birlikte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kod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üzerinde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yürümeyi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içerir.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67" y="1887644"/>
            <a:ext cx="8074025" cy="4877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i="1" dirty="0">
                <a:latin typeface="Calibri"/>
                <a:cs typeface="Calibri"/>
              </a:rPr>
              <a:t>Resmi</a:t>
            </a:r>
            <a:r>
              <a:rPr sz="2700" b="1" i="1" spc="-75" dirty="0">
                <a:latin typeface="Calibri"/>
                <a:cs typeface="Calibri"/>
              </a:rPr>
              <a:t> </a:t>
            </a:r>
            <a:r>
              <a:rPr sz="2700" b="1" i="1" dirty="0">
                <a:latin typeface="Calibri"/>
                <a:cs typeface="Calibri"/>
              </a:rPr>
              <a:t>teknik</a:t>
            </a:r>
            <a:r>
              <a:rPr sz="2700" b="1" i="1" spc="-60" dirty="0">
                <a:latin typeface="Calibri"/>
                <a:cs typeface="Calibri"/>
              </a:rPr>
              <a:t> </a:t>
            </a:r>
            <a:r>
              <a:rPr sz="2700" b="1" i="1" spc="-10" dirty="0">
                <a:latin typeface="Calibri"/>
                <a:cs typeface="Calibri"/>
              </a:rPr>
              <a:t>incelemeler</a:t>
            </a:r>
            <a:endParaRPr sz="2700" dirty="0">
              <a:latin typeface="Calibri"/>
              <a:cs typeface="Calibri"/>
            </a:endParaRPr>
          </a:p>
          <a:p>
            <a:pPr marL="754380" marR="5080" lvl="1" indent="-285115" algn="just">
              <a:lnSpc>
                <a:spcPts val="2300"/>
              </a:lnSpc>
              <a:spcBef>
                <a:spcPts val="57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Bir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yazılım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mühendisliği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sürecini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yönetmenin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parçası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 	</a:t>
            </a:r>
            <a:r>
              <a:rPr sz="2400" dirty="0">
                <a:latin typeface="Calibri"/>
                <a:cs typeface="Calibri"/>
              </a:rPr>
              <a:t>sorunları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düşük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değer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aşama</a:t>
            </a:r>
            <a:r>
              <a:rPr lang="tr-TR" sz="2400" dirty="0">
                <a:latin typeface="Calibri"/>
                <a:cs typeface="Calibri"/>
              </a:rPr>
              <a:t>sın</a:t>
            </a:r>
            <a:r>
              <a:rPr sz="2400" dirty="0">
                <a:latin typeface="Calibri"/>
                <a:cs typeface="Calibri"/>
              </a:rPr>
              <a:t>da,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yani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az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yatırımın 	</a:t>
            </a:r>
            <a:r>
              <a:rPr sz="2400" dirty="0">
                <a:latin typeface="Calibri"/>
                <a:cs typeface="Calibri"/>
              </a:rPr>
              <a:t>yapıldığı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sorunların</a:t>
            </a:r>
            <a:r>
              <a:rPr sz="2400" spc="21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düzeltilmesinin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az</a:t>
            </a:r>
            <a:r>
              <a:rPr sz="2400" spc="22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maliyetli 	</a:t>
            </a:r>
            <a:r>
              <a:rPr sz="2400" dirty="0">
                <a:latin typeface="Calibri"/>
                <a:cs typeface="Calibri"/>
              </a:rPr>
              <a:t>olduğu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zamanda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yakalamaktır.</a:t>
            </a:r>
            <a:endParaRPr sz="2400" dirty="0">
              <a:latin typeface="Calibri"/>
              <a:cs typeface="Calibri"/>
            </a:endParaRPr>
          </a:p>
          <a:p>
            <a:pPr marL="754380" marR="5080" lvl="1" indent="-285115" algn="just">
              <a:lnSpc>
                <a:spcPct val="80000"/>
              </a:lnSpc>
              <a:spcBef>
                <a:spcPts val="61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Böyle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hedefe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ulaşmak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geliştiriciler,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ürünün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bir 	</a:t>
            </a:r>
            <a:r>
              <a:rPr sz="2400" dirty="0">
                <a:latin typeface="Calibri"/>
                <a:cs typeface="Calibri"/>
              </a:rPr>
              <a:t>aşamadaki</a:t>
            </a:r>
            <a:r>
              <a:rPr sz="2400" spc="50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kalitesinin</a:t>
            </a:r>
            <a:r>
              <a:rPr sz="2400" spc="5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5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sonraki</a:t>
            </a:r>
            <a:r>
              <a:rPr sz="2400" spc="51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aşamaya</a:t>
            </a:r>
            <a:r>
              <a:rPr sz="2400" spc="50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geçmeyi 	</a:t>
            </a:r>
            <a:r>
              <a:rPr sz="2400" dirty="0">
                <a:latin typeface="Calibri"/>
                <a:cs typeface="Calibri"/>
              </a:rPr>
              <a:t>desteklemek</a:t>
            </a:r>
            <a:r>
              <a:rPr sz="2400" spc="5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5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yeterli</a:t>
            </a:r>
            <a:r>
              <a:rPr sz="2400" spc="5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olup</a:t>
            </a:r>
            <a:r>
              <a:rPr sz="2400" spc="5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olmadığını</a:t>
            </a:r>
            <a:r>
              <a:rPr sz="2400" spc="56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belirleyen 	</a:t>
            </a:r>
            <a:r>
              <a:rPr sz="2400" dirty="0">
                <a:latin typeface="Calibri"/>
                <a:cs typeface="Calibri"/>
              </a:rPr>
              <a:t>periyodik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testler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veya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incelemeler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olan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"kalite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kapılarını" 	kullanırlar.</a:t>
            </a:r>
            <a:endParaRPr sz="2400" dirty="0">
              <a:latin typeface="Calibri"/>
              <a:cs typeface="Calibri"/>
            </a:endParaRPr>
          </a:p>
          <a:p>
            <a:pPr marL="754380" marR="6350" lvl="1" indent="-285115" algn="just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Kalite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kapıları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genellikle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gereksinim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geliştirme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mimari, 	</a:t>
            </a:r>
            <a:r>
              <a:rPr sz="2400" dirty="0">
                <a:latin typeface="Calibri"/>
                <a:cs typeface="Calibri"/>
              </a:rPr>
              <a:t>mimari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inşaat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inşaat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arasında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geçiş 	</a:t>
            </a:r>
            <a:r>
              <a:rPr sz="2400" dirty="0">
                <a:latin typeface="Calibri"/>
                <a:cs typeface="Calibri"/>
              </a:rPr>
              <a:t>yapmak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kullanılır.</a:t>
            </a:r>
            <a:endParaRPr sz="2400" dirty="0">
              <a:latin typeface="Calibri"/>
              <a:cs typeface="Calibri"/>
            </a:endParaRPr>
          </a:p>
          <a:p>
            <a:pPr marL="754380" marR="6350" lvl="1" indent="-285115" algn="just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"Kapı"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teftiş,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meslektaş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incelemesi,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müşteri 	</a:t>
            </a:r>
            <a:r>
              <a:rPr sz="2400" dirty="0">
                <a:latin typeface="Calibri"/>
                <a:cs typeface="Calibri"/>
              </a:rPr>
              <a:t>incelemesi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veya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denetim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olabilir.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2814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i="1" dirty="0">
                <a:latin typeface="Calibri"/>
                <a:cs typeface="Calibri"/>
              </a:rPr>
              <a:t>Dış</a:t>
            </a:r>
            <a:r>
              <a:rPr sz="3200" b="1" i="1" spc="-40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denetimler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5888" y="2533986"/>
            <a:ext cx="2403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tabLst>
                <a:tab pos="1094105" algn="l"/>
              </a:tabLst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Calibri"/>
                <a:cs typeface="Calibri"/>
              </a:rPr>
              <a:t>Dış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denetim, geliştirilmekte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8914" y="2533986"/>
            <a:ext cx="48799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 marR="5080" indent="-71120">
              <a:lnSpc>
                <a:spcPct val="100000"/>
              </a:lnSpc>
              <a:spcBef>
                <a:spcPts val="95"/>
              </a:spcBef>
              <a:tabLst>
                <a:tab pos="761365" algn="l"/>
                <a:tab pos="1187450" algn="l"/>
                <a:tab pos="2061210" algn="l"/>
                <a:tab pos="2324100" algn="l"/>
                <a:tab pos="3602354" algn="l"/>
                <a:tab pos="4209415" algn="l"/>
              </a:tabLst>
            </a:pPr>
            <a:r>
              <a:rPr sz="2800" spc="-25" dirty="0">
                <a:latin typeface="Calibri"/>
                <a:cs typeface="Calibri"/>
              </a:rPr>
              <a:t>bir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projenin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durumunu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veya </a:t>
            </a:r>
            <a:r>
              <a:rPr sz="2800" spc="-20" dirty="0">
                <a:latin typeface="Calibri"/>
                <a:cs typeface="Calibri"/>
              </a:rPr>
              <a:t>olan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25" dirty="0">
                <a:latin typeface="Calibri"/>
                <a:cs typeface="Calibri"/>
              </a:rPr>
              <a:t>bir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ürünün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kalitesini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5888" y="3387389"/>
            <a:ext cx="761555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8255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belirlemek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kullanılan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özel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teknik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inceleme türüdür.</a:t>
            </a:r>
            <a:endParaRPr sz="2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Kurum</a:t>
            </a:r>
            <a:r>
              <a:rPr sz="2800" spc="2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dışından</a:t>
            </a:r>
            <a:r>
              <a:rPr sz="2800" spc="3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2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denetim</a:t>
            </a:r>
            <a:r>
              <a:rPr sz="2800" spc="3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ekibi</a:t>
            </a:r>
            <a:r>
              <a:rPr sz="2800" spc="2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getirilir</a:t>
            </a:r>
            <a:r>
              <a:rPr sz="2800" spc="29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ve </a:t>
            </a:r>
            <a:r>
              <a:rPr sz="2800" dirty="0">
                <a:latin typeface="Calibri"/>
                <a:cs typeface="Calibri"/>
              </a:rPr>
              <a:t>bulgularını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denetimi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yaptıran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kişiye,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genellikle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yönetime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rapor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57230"/>
            <a:ext cx="8072755" cy="22745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i="1" dirty="0">
                <a:latin typeface="Calibri"/>
                <a:cs typeface="Calibri"/>
              </a:rPr>
              <a:t>Değişiklik</a:t>
            </a:r>
            <a:r>
              <a:rPr sz="3200" b="1" i="1" spc="-12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kontrol</a:t>
            </a:r>
            <a:r>
              <a:rPr sz="3200" b="1" i="1" spc="-13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prosedürleri</a:t>
            </a:r>
            <a:endParaRPr sz="3200">
              <a:latin typeface="Calibri"/>
              <a:cs typeface="Calibri"/>
            </a:endParaRPr>
          </a:p>
          <a:p>
            <a:pPr marL="755015" marR="5715" lvl="1" indent="-285750">
              <a:lnSpc>
                <a:spcPts val="3020"/>
              </a:lnSpc>
              <a:spcBef>
                <a:spcPts val="735"/>
              </a:spcBef>
              <a:buFont typeface="Arial MT"/>
              <a:buChar char="–"/>
              <a:tabLst>
                <a:tab pos="756285" algn="l"/>
                <a:tab pos="1913889" algn="l"/>
                <a:tab pos="3451225" algn="l"/>
                <a:tab pos="5109845" algn="l"/>
                <a:tab pos="6640195" algn="l"/>
                <a:tab pos="7176134" algn="l"/>
              </a:tabLst>
            </a:pPr>
            <a:r>
              <a:rPr sz="2800" spc="-10" dirty="0">
                <a:latin typeface="Calibri"/>
                <a:cs typeface="Calibri"/>
              </a:rPr>
              <a:t>Yazılım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kalitesine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ulaşmanın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önündeki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büyük 	</a:t>
            </a:r>
            <a:r>
              <a:rPr sz="2800" dirty="0">
                <a:latin typeface="Calibri"/>
                <a:cs typeface="Calibri"/>
              </a:rPr>
              <a:t>engellerden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kontrolsüz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değişikliklerdir.</a:t>
            </a:r>
            <a:endParaRPr sz="2800">
              <a:latin typeface="Calibri"/>
              <a:cs typeface="Calibri"/>
            </a:endParaRPr>
          </a:p>
          <a:p>
            <a:pPr marL="755015" marR="5080" lvl="1" indent="-285750">
              <a:lnSpc>
                <a:spcPts val="3020"/>
              </a:lnSpc>
              <a:spcBef>
                <a:spcPts val="680"/>
              </a:spcBef>
              <a:buFont typeface="Arial MT"/>
              <a:buChar char="–"/>
              <a:tabLst>
                <a:tab pos="756285" algn="l"/>
                <a:tab pos="2531745" algn="l"/>
                <a:tab pos="4352925" algn="l"/>
                <a:tab pos="6388100" algn="l"/>
                <a:tab pos="7726680" algn="l"/>
              </a:tabLst>
            </a:pPr>
            <a:r>
              <a:rPr sz="2800" spc="-10" dirty="0">
                <a:latin typeface="Calibri"/>
                <a:cs typeface="Calibri"/>
              </a:rPr>
              <a:t>Kontrolsüz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gereksinim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değişiklikleri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tasarım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ve 	</a:t>
            </a:r>
            <a:r>
              <a:rPr sz="2800" spc="-10" dirty="0">
                <a:latin typeface="Calibri"/>
                <a:cs typeface="Calibri"/>
              </a:rPr>
              <a:t>kodlamanın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aksamasına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neden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olabilir.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8881" y="4149418"/>
            <a:ext cx="177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değişiklikler,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888" y="4149418"/>
            <a:ext cx="27578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Tasarımdaki gereksinimleriyle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5680" y="4149418"/>
            <a:ext cx="304355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3980" marR="5080" indent="-81915">
              <a:lnSpc>
                <a:spcPts val="3020"/>
              </a:lnSpc>
              <a:spcBef>
                <a:spcPts val="480"/>
              </a:spcBef>
              <a:tabLst>
                <a:tab pos="2249170" algn="l"/>
              </a:tabLst>
            </a:pPr>
            <a:r>
              <a:rPr sz="2800" spc="-10" dirty="0">
                <a:latin typeface="Calibri"/>
                <a:cs typeface="Calibri"/>
              </a:rPr>
              <a:t>kontrolsüz uyuşmayan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koda,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321" y="4917515"/>
            <a:ext cx="6085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4730" algn="l"/>
                <a:tab pos="3279140" algn="l"/>
                <a:tab pos="4614545" algn="l"/>
              </a:tabLst>
            </a:pPr>
            <a:r>
              <a:rPr sz="2800" spc="-10" dirty="0">
                <a:latin typeface="Calibri"/>
                <a:cs typeface="Calibri"/>
              </a:rPr>
              <a:t>tutarsızlıklara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veya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projeyi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ilerletmek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4656" y="4533467"/>
            <a:ext cx="9271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0955">
              <a:lnSpc>
                <a:spcPts val="3020"/>
              </a:lnSpc>
              <a:spcBef>
                <a:spcPts val="480"/>
              </a:spcBef>
            </a:pPr>
            <a:r>
              <a:rPr sz="2800" spc="-35" dirty="0">
                <a:latin typeface="Calibri"/>
                <a:cs typeface="Calibri"/>
              </a:rPr>
              <a:t>kodda </a:t>
            </a:r>
            <a:r>
              <a:rPr sz="2800" spc="-20" dirty="0">
                <a:latin typeface="Calibri"/>
                <a:cs typeface="Calibri"/>
              </a:rPr>
              <a:t>yerine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2321" y="5301565"/>
            <a:ext cx="732472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Calibri"/>
                <a:cs typeface="Calibri"/>
              </a:rPr>
              <a:t>değişen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tasarımı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karşılamak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kodu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değiştirmek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daha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fazla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zaman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harcanmasına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neden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olabilir.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65888" y="1960946"/>
            <a:ext cx="7614284" cy="267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6350" indent="-285750" algn="just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Kodun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kendisinde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yapılan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kontrolsüz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değişiklikler 	</a:t>
            </a:r>
            <a:r>
              <a:rPr sz="2800" dirty="0">
                <a:latin typeface="Calibri"/>
                <a:cs typeface="Calibri"/>
              </a:rPr>
              <a:t>dahili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tutarsızlıklara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ve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hangi</a:t>
            </a:r>
            <a:r>
              <a:rPr sz="2800" spc="2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kodun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tamamen 	</a:t>
            </a:r>
            <a:r>
              <a:rPr sz="2800" dirty="0">
                <a:latin typeface="Calibri"/>
                <a:cs typeface="Calibri"/>
              </a:rPr>
              <a:t>gözden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geçirilip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edildiği,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hangisinin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edilmediği 	konusunda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belirsizliklere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açabilir.</a:t>
            </a:r>
            <a:endParaRPr sz="2800">
              <a:latin typeface="Calibri"/>
              <a:cs typeface="Calibri"/>
            </a:endParaRPr>
          </a:p>
          <a:p>
            <a:pPr marL="297815" marR="5080" indent="-285750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Değişikliklerin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etkili bir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şekilde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alınması,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yüksek 	</a:t>
            </a:r>
            <a:r>
              <a:rPr sz="2800" dirty="0">
                <a:latin typeface="Calibri"/>
                <a:cs typeface="Calibri"/>
              </a:rPr>
              <a:t>kalite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seviyelerine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ulaşmanın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anahtarıdır.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864443"/>
            <a:ext cx="8074025" cy="47815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i="1" dirty="0">
                <a:latin typeface="Calibri"/>
                <a:cs typeface="Calibri"/>
              </a:rPr>
              <a:t>Sonuçların</a:t>
            </a:r>
            <a:r>
              <a:rPr sz="3000" b="1" i="1" spc="-135" dirty="0">
                <a:latin typeface="Calibri"/>
                <a:cs typeface="Calibri"/>
              </a:rPr>
              <a:t> </a:t>
            </a:r>
            <a:r>
              <a:rPr sz="3000" b="1" i="1" spc="-10" dirty="0">
                <a:latin typeface="Calibri"/>
                <a:cs typeface="Calibri"/>
              </a:rPr>
              <a:t>ölçülmesi</a:t>
            </a:r>
            <a:endParaRPr sz="30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Bir</a:t>
            </a:r>
            <a:r>
              <a:rPr sz="2600" spc="3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kalite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güvence</a:t>
            </a:r>
            <a:r>
              <a:rPr sz="2600" spc="3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planının</a:t>
            </a:r>
            <a:r>
              <a:rPr sz="2600" spc="3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sonuçları</a:t>
            </a:r>
            <a:r>
              <a:rPr sz="2600" spc="365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ölçülmediği </a:t>
            </a:r>
            <a:r>
              <a:rPr sz="2600" dirty="0">
                <a:latin typeface="Calibri"/>
                <a:cs typeface="Calibri"/>
              </a:rPr>
              <a:t>sürece,</a:t>
            </a:r>
            <a:r>
              <a:rPr sz="2600" spc="40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planın</a:t>
            </a:r>
            <a:r>
              <a:rPr sz="2600" spc="40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işe</a:t>
            </a:r>
            <a:r>
              <a:rPr sz="2600" spc="3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yarayıp</a:t>
            </a:r>
            <a:r>
              <a:rPr sz="2600" spc="39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yaramadığını</a:t>
            </a:r>
            <a:r>
              <a:rPr sz="2600" spc="405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bilmeniz </a:t>
            </a:r>
            <a:r>
              <a:rPr sz="2600" dirty="0">
                <a:latin typeface="Calibri"/>
                <a:cs typeface="Calibri"/>
              </a:rPr>
              <a:t>mümkün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olmayacaktır.</a:t>
            </a:r>
            <a:endParaRPr sz="26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Ölçüm,</a:t>
            </a:r>
            <a:r>
              <a:rPr sz="2600" spc="37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planınızın</a:t>
            </a:r>
            <a:r>
              <a:rPr sz="2600" spc="37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başarılı</a:t>
            </a:r>
            <a:r>
              <a:rPr sz="2600" spc="38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mı</a:t>
            </a:r>
            <a:r>
              <a:rPr sz="2600" spc="3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yoksa</a:t>
            </a:r>
            <a:r>
              <a:rPr sz="2600" spc="38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başarısız</a:t>
            </a:r>
            <a:r>
              <a:rPr sz="2600" spc="375" dirty="0">
                <a:latin typeface="Calibri"/>
                <a:cs typeface="Calibri"/>
              </a:rPr>
              <a:t>  </a:t>
            </a:r>
            <a:r>
              <a:rPr sz="2600" spc="-25" dirty="0">
                <a:latin typeface="Calibri"/>
                <a:cs typeface="Calibri"/>
              </a:rPr>
              <a:t>mı </a:t>
            </a:r>
            <a:r>
              <a:rPr sz="2600" dirty="0">
                <a:latin typeface="Calibri"/>
                <a:cs typeface="Calibri"/>
              </a:rPr>
              <a:t>olduğunu</a:t>
            </a:r>
            <a:r>
              <a:rPr sz="2600" spc="4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gösterir</a:t>
            </a:r>
            <a:r>
              <a:rPr sz="2600" spc="4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ve</a:t>
            </a:r>
            <a:r>
              <a:rPr sz="2600" spc="4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ayrıca</a:t>
            </a:r>
            <a:r>
              <a:rPr sz="2600" spc="4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nasıl</a:t>
            </a:r>
            <a:r>
              <a:rPr sz="2600" spc="4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iyileştirilebileceğini </a:t>
            </a:r>
            <a:r>
              <a:rPr sz="2600" dirty="0">
                <a:latin typeface="Calibri"/>
                <a:cs typeface="Calibri"/>
              </a:rPr>
              <a:t>görmek</a:t>
            </a:r>
            <a:r>
              <a:rPr sz="2600" spc="459" dirty="0">
                <a:latin typeface="Calibri"/>
                <a:cs typeface="Calibri"/>
              </a:rPr>
              <a:t>   </a:t>
            </a:r>
            <a:r>
              <a:rPr sz="2600" dirty="0">
                <a:latin typeface="Calibri"/>
                <a:cs typeface="Calibri"/>
              </a:rPr>
              <a:t>için</a:t>
            </a:r>
            <a:r>
              <a:rPr sz="2600" spc="470" dirty="0">
                <a:latin typeface="Calibri"/>
                <a:cs typeface="Calibri"/>
              </a:rPr>
              <a:t>   </a:t>
            </a:r>
            <a:r>
              <a:rPr sz="2600" dirty="0">
                <a:latin typeface="Calibri"/>
                <a:cs typeface="Calibri"/>
              </a:rPr>
              <a:t>sürecinizi</a:t>
            </a:r>
            <a:r>
              <a:rPr sz="2600" spc="470" dirty="0">
                <a:latin typeface="Calibri"/>
                <a:cs typeface="Calibri"/>
              </a:rPr>
              <a:t>   </a:t>
            </a:r>
            <a:r>
              <a:rPr sz="2600" dirty="0">
                <a:latin typeface="Calibri"/>
                <a:cs typeface="Calibri"/>
              </a:rPr>
              <a:t>kontrollü</a:t>
            </a:r>
            <a:r>
              <a:rPr sz="2600" spc="459" dirty="0">
                <a:latin typeface="Calibri"/>
                <a:cs typeface="Calibri"/>
              </a:rPr>
              <a:t>   </a:t>
            </a:r>
            <a:r>
              <a:rPr sz="2600" dirty="0">
                <a:latin typeface="Calibri"/>
                <a:cs typeface="Calibri"/>
              </a:rPr>
              <a:t>bir</a:t>
            </a:r>
            <a:r>
              <a:rPr sz="2600" spc="459" dirty="0">
                <a:latin typeface="Calibri"/>
                <a:cs typeface="Calibri"/>
              </a:rPr>
              <a:t>   </a:t>
            </a:r>
            <a:r>
              <a:rPr sz="2600" spc="-10" dirty="0">
                <a:latin typeface="Calibri"/>
                <a:cs typeface="Calibri"/>
              </a:rPr>
              <a:t>şekilde değiştirmenize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olanak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tanır.</a:t>
            </a:r>
            <a:endParaRPr sz="26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Kalite</a:t>
            </a:r>
            <a:r>
              <a:rPr sz="2600" spc="44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niteliklerinin</a:t>
            </a:r>
            <a:r>
              <a:rPr sz="2600" spc="4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kendilerini</a:t>
            </a:r>
            <a:r>
              <a:rPr sz="2600" spc="4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44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ölçebilirsiniz</a:t>
            </a:r>
            <a:r>
              <a:rPr sz="2600" spc="445" dirty="0">
                <a:latin typeface="Calibri"/>
                <a:cs typeface="Calibri"/>
              </a:rPr>
              <a:t>  </a:t>
            </a:r>
            <a:r>
              <a:rPr sz="2600" spc="-50" dirty="0">
                <a:latin typeface="Calibri"/>
                <a:cs typeface="Calibri"/>
              </a:rPr>
              <a:t>- </a:t>
            </a:r>
            <a:r>
              <a:rPr sz="2600" dirty="0">
                <a:latin typeface="Calibri"/>
                <a:cs typeface="Calibri"/>
              </a:rPr>
              <a:t>doğruluk,</a:t>
            </a:r>
            <a:r>
              <a:rPr sz="2600" spc="7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kullanılabilirlik,</a:t>
            </a:r>
            <a:r>
              <a:rPr sz="2600" spc="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verimlilik</a:t>
            </a:r>
            <a:r>
              <a:rPr sz="2600" spc="8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ve</a:t>
            </a:r>
            <a:r>
              <a:rPr sz="2600" spc="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benzeri</a:t>
            </a:r>
            <a:r>
              <a:rPr sz="2600" spc="7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80" dirty="0">
                <a:latin typeface="Calibri"/>
                <a:cs typeface="Calibri"/>
              </a:rPr>
              <a:t>  </a:t>
            </a:r>
            <a:r>
              <a:rPr sz="2600" spc="-25" dirty="0">
                <a:latin typeface="Calibri"/>
                <a:cs typeface="Calibri"/>
              </a:rPr>
              <a:t>ve </a:t>
            </a:r>
            <a:r>
              <a:rPr sz="2600" dirty="0">
                <a:latin typeface="Calibri"/>
                <a:cs typeface="Calibri"/>
              </a:rPr>
              <a:t>bunu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yapmak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yararlıdır.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546" y="542122"/>
            <a:ext cx="4403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İyileştirme</a:t>
            </a:r>
            <a:r>
              <a:rPr sz="4000" spc="-180" dirty="0"/>
              <a:t> </a:t>
            </a:r>
            <a:r>
              <a:rPr sz="4000" spc="-35" dirty="0"/>
              <a:t>Teknikleri</a:t>
            </a:r>
            <a:r>
              <a:rPr sz="4000" u="none" spc="-35" dirty="0"/>
              <a:t> </a:t>
            </a:r>
            <a:r>
              <a:rPr sz="4000" spc="-20" dirty="0"/>
              <a:t>Yazılım</a:t>
            </a:r>
            <a:r>
              <a:rPr sz="4000" spc="-190" dirty="0"/>
              <a:t> </a:t>
            </a:r>
            <a:r>
              <a:rPr sz="4000" spc="-10" dirty="0"/>
              <a:t>Kalitesi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67" y="1887644"/>
            <a:ext cx="6833234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i="1" spc="-10" dirty="0">
                <a:latin typeface="Calibri"/>
                <a:cs typeface="Calibri"/>
              </a:rPr>
              <a:t>Prototipleme</a:t>
            </a:r>
            <a:endParaRPr sz="2700">
              <a:latin typeface="Calibri"/>
              <a:cs typeface="Calibri"/>
            </a:endParaRPr>
          </a:p>
          <a:p>
            <a:pPr marL="756285" marR="5080" indent="-287020">
              <a:lnSpc>
                <a:spcPct val="80000"/>
              </a:lnSpc>
              <a:spcBef>
                <a:spcPts val="585"/>
              </a:spcBef>
              <a:tabLst>
                <a:tab pos="2697480" algn="l"/>
                <a:tab pos="3270250" algn="l"/>
                <a:tab pos="4532630" algn="l"/>
                <a:tab pos="5483225" algn="l"/>
              </a:tabLst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Prototipleme,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bir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sistemin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temel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işlevlerinin </a:t>
            </a:r>
            <a:r>
              <a:rPr sz="2400" dirty="0">
                <a:latin typeface="Calibri"/>
                <a:cs typeface="Calibri"/>
              </a:rPr>
              <a:t>modellerinin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geliştirilmesidir.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484" y="2300678"/>
            <a:ext cx="1028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gerçekçi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791" y="2959092"/>
            <a:ext cx="7614920" cy="3463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7180" marR="5080" indent="-285115" algn="just">
              <a:lnSpc>
                <a:spcPct val="80000"/>
              </a:lnSpc>
              <a:spcBef>
                <a:spcPts val="675"/>
              </a:spcBef>
              <a:buFont typeface="Arial MT"/>
              <a:buChar char="–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Bir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geliştirici,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kullanılabilirliği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belirlemek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kullanıcı 	</a:t>
            </a:r>
            <a:r>
              <a:rPr sz="2400" dirty="0">
                <a:latin typeface="Calibri"/>
                <a:cs typeface="Calibri"/>
              </a:rPr>
              <a:t>arayüzünün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parçalarını,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yürütme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süresini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belirlemek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için 	</a:t>
            </a:r>
            <a:r>
              <a:rPr sz="2400" dirty="0">
                <a:latin typeface="Calibri"/>
                <a:cs typeface="Calibri"/>
              </a:rPr>
              <a:t>kritik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hesaplamaları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veya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bellek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gereksinimlerini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belirlemek 	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tipik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kümelerini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prototip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haline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getirebilir.</a:t>
            </a:r>
            <a:endParaRPr sz="2400">
              <a:latin typeface="Calibri"/>
              <a:cs typeface="Calibri"/>
            </a:endParaRPr>
          </a:p>
          <a:p>
            <a:pPr marL="297180" marR="5080" indent="-285115" algn="just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Yayımlanmış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yayımlanmamış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vaka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çalışmasını 	</a:t>
            </a:r>
            <a:r>
              <a:rPr sz="2400" dirty="0">
                <a:latin typeface="Calibri"/>
                <a:cs typeface="Calibri"/>
              </a:rPr>
              <a:t>içeren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2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anket,</a:t>
            </a:r>
            <a:r>
              <a:rPr sz="2400" spc="2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prototiplemeyi</a:t>
            </a:r>
            <a:r>
              <a:rPr sz="2400" spc="2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geleneksel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şartname 	</a:t>
            </a:r>
            <a:r>
              <a:rPr sz="2400" dirty="0">
                <a:latin typeface="Calibri"/>
                <a:cs typeface="Calibri"/>
              </a:rPr>
              <a:t>geliştirme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yöntemleriyle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karşılaştırmıştır.</a:t>
            </a:r>
            <a:endParaRPr sz="2400">
              <a:latin typeface="Calibri"/>
              <a:cs typeface="Calibri"/>
            </a:endParaRPr>
          </a:p>
          <a:p>
            <a:pPr marL="297180" marR="5080" indent="-285115" algn="just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Karşılaştırma,</a:t>
            </a:r>
            <a:r>
              <a:rPr sz="2400" spc="24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prototiplemenin</a:t>
            </a:r>
            <a:r>
              <a:rPr sz="2400" spc="24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daha</a:t>
            </a:r>
            <a:r>
              <a:rPr sz="2400" spc="24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iyi</a:t>
            </a:r>
            <a:r>
              <a:rPr sz="2400" spc="240" dirty="0">
                <a:latin typeface="Calibri"/>
                <a:cs typeface="Calibri"/>
              </a:rPr>
              <a:t>   </a:t>
            </a:r>
            <a:r>
              <a:rPr sz="2400" spc="-10" dirty="0">
                <a:latin typeface="Calibri"/>
                <a:cs typeface="Calibri"/>
              </a:rPr>
              <a:t>tasarımlara, 	</a:t>
            </a:r>
            <a:r>
              <a:rPr sz="2400" dirty="0">
                <a:latin typeface="Calibri"/>
                <a:cs typeface="Calibri"/>
              </a:rPr>
              <a:t>kullanıcı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ihtiyaçlarıyla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daha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iyi</a:t>
            </a:r>
            <a:r>
              <a:rPr sz="2400" spc="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eşleşmelere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daha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iyi 	</a:t>
            </a:r>
            <a:r>
              <a:rPr sz="2400" dirty="0">
                <a:latin typeface="Calibri"/>
                <a:cs typeface="Calibri"/>
              </a:rPr>
              <a:t>sürdürülebilirliğe</a:t>
            </a:r>
            <a:r>
              <a:rPr sz="2400" spc="50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yol</a:t>
            </a:r>
            <a:r>
              <a:rPr sz="2400" spc="51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açabileceğini</a:t>
            </a:r>
            <a:r>
              <a:rPr sz="2400" spc="50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ortaya</a:t>
            </a:r>
            <a:r>
              <a:rPr sz="2400" spc="52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koymuştur 	</a:t>
            </a:r>
            <a:r>
              <a:rPr sz="2400" dirty="0">
                <a:latin typeface="Calibri"/>
                <a:cs typeface="Calibri"/>
              </a:rPr>
              <a:t>(Gordon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Bieman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1991).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1445" marR="5080" indent="-1960245">
              <a:lnSpc>
                <a:spcPct val="100000"/>
              </a:lnSpc>
              <a:spcBef>
                <a:spcPts val="100"/>
              </a:spcBef>
            </a:pPr>
            <a:r>
              <a:rPr dirty="0"/>
              <a:t>Kalite</a:t>
            </a:r>
            <a:r>
              <a:rPr spc="-85" dirty="0"/>
              <a:t> </a:t>
            </a:r>
            <a:r>
              <a:rPr dirty="0"/>
              <a:t>Güvencesi</a:t>
            </a:r>
            <a:r>
              <a:rPr spc="-135" dirty="0"/>
              <a:t> </a:t>
            </a:r>
            <a:r>
              <a:rPr dirty="0"/>
              <a:t>Ne</a:t>
            </a:r>
            <a:r>
              <a:rPr spc="-85" dirty="0"/>
              <a:t> </a:t>
            </a:r>
            <a:r>
              <a:rPr spc="-10" dirty="0"/>
              <a:t>Zaman</a:t>
            </a:r>
            <a:r>
              <a:rPr u="none" spc="-10" dirty="0"/>
              <a:t> </a:t>
            </a:r>
            <a:r>
              <a:rPr spc="-10" dirty="0"/>
              <a:t>Yapılmalı?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08667" y="1887644"/>
            <a:ext cx="8073390" cy="401821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marR="5080" indent="-342900" algn="just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Bölüm</a:t>
            </a:r>
            <a:r>
              <a:rPr spc="165" dirty="0"/>
              <a:t>  </a:t>
            </a:r>
            <a:r>
              <a:rPr dirty="0"/>
              <a:t>3'te</a:t>
            </a:r>
            <a:r>
              <a:rPr spc="165" dirty="0"/>
              <a:t>  </a:t>
            </a:r>
            <a:r>
              <a:rPr dirty="0"/>
              <a:t>("İki</a:t>
            </a:r>
            <a:r>
              <a:rPr spc="180" dirty="0"/>
              <a:t>  </a:t>
            </a:r>
            <a:r>
              <a:rPr dirty="0"/>
              <a:t>Kez</a:t>
            </a:r>
            <a:r>
              <a:rPr spc="170" dirty="0"/>
              <a:t>  </a:t>
            </a:r>
            <a:r>
              <a:rPr dirty="0"/>
              <a:t>Ölç,</a:t>
            </a:r>
            <a:r>
              <a:rPr spc="175" dirty="0"/>
              <a:t>  </a:t>
            </a:r>
            <a:r>
              <a:rPr dirty="0"/>
              <a:t>Bir</a:t>
            </a:r>
            <a:r>
              <a:rPr spc="165" dirty="0"/>
              <a:t>  </a:t>
            </a:r>
            <a:r>
              <a:rPr dirty="0" err="1"/>
              <a:t>Kez</a:t>
            </a:r>
            <a:r>
              <a:rPr spc="170" dirty="0"/>
              <a:t>  </a:t>
            </a:r>
            <a:r>
              <a:rPr dirty="0"/>
              <a:t>Kes")</a:t>
            </a:r>
            <a:r>
              <a:rPr spc="75" dirty="0"/>
              <a:t> </a:t>
            </a:r>
            <a:r>
              <a:rPr dirty="0"/>
              <a:t>belirtildiği</a:t>
            </a:r>
            <a:r>
              <a:rPr spc="70" dirty="0"/>
              <a:t> </a:t>
            </a:r>
            <a:r>
              <a:rPr dirty="0"/>
              <a:t>gibi,</a:t>
            </a:r>
            <a:r>
              <a:rPr spc="70" dirty="0"/>
              <a:t> </a:t>
            </a:r>
            <a:r>
              <a:rPr dirty="0"/>
              <a:t>bir</a:t>
            </a:r>
            <a:r>
              <a:rPr spc="75" dirty="0"/>
              <a:t> </a:t>
            </a:r>
            <a:r>
              <a:rPr dirty="0"/>
              <a:t>hata</a:t>
            </a:r>
            <a:r>
              <a:rPr spc="70" dirty="0"/>
              <a:t> </a:t>
            </a:r>
            <a:r>
              <a:rPr dirty="0"/>
              <a:t>yazılıma</a:t>
            </a:r>
            <a:r>
              <a:rPr spc="75" dirty="0"/>
              <a:t> </a:t>
            </a:r>
            <a:r>
              <a:rPr dirty="0"/>
              <a:t>ne</a:t>
            </a:r>
            <a:r>
              <a:rPr spc="55" dirty="0"/>
              <a:t> </a:t>
            </a:r>
            <a:r>
              <a:rPr spc="-10" dirty="0"/>
              <a:t>kadar </a:t>
            </a:r>
            <a:r>
              <a:rPr dirty="0"/>
              <a:t>erken</a:t>
            </a:r>
            <a:r>
              <a:rPr spc="620" dirty="0"/>
              <a:t> </a:t>
            </a:r>
            <a:r>
              <a:rPr dirty="0"/>
              <a:t>eklenirse,</a:t>
            </a:r>
            <a:r>
              <a:rPr spc="635" dirty="0"/>
              <a:t> </a:t>
            </a:r>
            <a:r>
              <a:rPr dirty="0"/>
              <a:t>yazılımın</a:t>
            </a:r>
            <a:r>
              <a:rPr spc="625" dirty="0"/>
              <a:t> </a:t>
            </a:r>
            <a:r>
              <a:rPr dirty="0"/>
              <a:t>diğer</a:t>
            </a:r>
            <a:r>
              <a:rPr spc="640" dirty="0"/>
              <a:t> </a:t>
            </a:r>
            <a:r>
              <a:rPr dirty="0"/>
              <a:t>bölümlerine</a:t>
            </a:r>
            <a:r>
              <a:rPr spc="615" dirty="0"/>
              <a:t> </a:t>
            </a:r>
            <a:r>
              <a:rPr dirty="0"/>
              <a:t>o</a:t>
            </a:r>
            <a:r>
              <a:rPr spc="640" dirty="0"/>
              <a:t> </a:t>
            </a:r>
            <a:r>
              <a:rPr spc="-10" dirty="0"/>
              <a:t>kadar </a:t>
            </a:r>
            <a:r>
              <a:rPr dirty="0"/>
              <a:t>çok</a:t>
            </a:r>
            <a:r>
              <a:rPr spc="-45" dirty="0"/>
              <a:t> </a:t>
            </a:r>
            <a:r>
              <a:rPr dirty="0"/>
              <a:t>karışır</a:t>
            </a:r>
            <a:r>
              <a:rPr spc="-55" dirty="0"/>
              <a:t> </a:t>
            </a:r>
            <a:r>
              <a:rPr dirty="0"/>
              <a:t>ve</a:t>
            </a:r>
            <a:r>
              <a:rPr spc="-25" dirty="0"/>
              <a:t> </a:t>
            </a:r>
            <a:r>
              <a:rPr dirty="0"/>
              <a:t>giderilmesi</a:t>
            </a:r>
            <a:r>
              <a:rPr spc="-55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dirty="0" err="1"/>
              <a:t>kadar</a:t>
            </a:r>
            <a:r>
              <a:rPr spc="-75" dirty="0"/>
              <a:t> </a:t>
            </a:r>
            <a:r>
              <a:rPr lang="tr-TR" dirty="0"/>
              <a:t>maliyetli</a:t>
            </a:r>
            <a:r>
              <a:rPr spc="-55" dirty="0"/>
              <a:t> </a:t>
            </a:r>
            <a:r>
              <a:rPr dirty="0"/>
              <a:t>hale</a:t>
            </a:r>
            <a:r>
              <a:rPr spc="-50" dirty="0"/>
              <a:t> </a:t>
            </a:r>
            <a:r>
              <a:rPr spc="-10" dirty="0"/>
              <a:t>gelir.</a:t>
            </a:r>
          </a:p>
          <a:p>
            <a:pPr marL="354965" marR="5080" indent="-342900" algn="just">
              <a:lnSpc>
                <a:spcPct val="8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Gereksinimlerdeki</a:t>
            </a:r>
            <a:r>
              <a:rPr spc="645" dirty="0"/>
              <a:t> </a:t>
            </a:r>
            <a:r>
              <a:rPr dirty="0"/>
              <a:t>bir</a:t>
            </a:r>
            <a:r>
              <a:rPr spc="645" dirty="0"/>
              <a:t> </a:t>
            </a:r>
            <a:r>
              <a:rPr dirty="0"/>
              <a:t>hata,</a:t>
            </a:r>
            <a:r>
              <a:rPr spc="620" dirty="0"/>
              <a:t> </a:t>
            </a:r>
            <a:r>
              <a:rPr dirty="0"/>
              <a:t>tasarımda</a:t>
            </a:r>
            <a:r>
              <a:rPr spc="650" dirty="0"/>
              <a:t> </a:t>
            </a:r>
            <a:r>
              <a:rPr dirty="0"/>
              <a:t>bir</a:t>
            </a:r>
            <a:r>
              <a:rPr spc="645" dirty="0"/>
              <a:t> </a:t>
            </a:r>
            <a:r>
              <a:rPr dirty="0"/>
              <a:t>veya</a:t>
            </a:r>
            <a:r>
              <a:rPr spc="650" dirty="0"/>
              <a:t> </a:t>
            </a:r>
            <a:r>
              <a:rPr spc="-20" dirty="0"/>
              <a:t>daha </a:t>
            </a:r>
            <a:r>
              <a:rPr dirty="0"/>
              <a:t>fazla</a:t>
            </a:r>
            <a:r>
              <a:rPr spc="-45" dirty="0"/>
              <a:t> </a:t>
            </a:r>
            <a:r>
              <a:rPr dirty="0"/>
              <a:t>karşılık</a:t>
            </a:r>
            <a:r>
              <a:rPr spc="-50" dirty="0"/>
              <a:t> </a:t>
            </a:r>
            <a:r>
              <a:rPr dirty="0"/>
              <a:t>gelen</a:t>
            </a:r>
            <a:r>
              <a:rPr spc="-60" dirty="0"/>
              <a:t> </a:t>
            </a:r>
            <a:r>
              <a:rPr dirty="0"/>
              <a:t>hata</a:t>
            </a:r>
            <a:r>
              <a:rPr spc="-40" dirty="0"/>
              <a:t> </a:t>
            </a:r>
            <a:r>
              <a:rPr dirty="0"/>
              <a:t>üretebilir</a:t>
            </a:r>
            <a:r>
              <a:rPr spc="-65" dirty="0"/>
              <a:t> </a:t>
            </a:r>
            <a:r>
              <a:rPr dirty="0"/>
              <a:t>ve</a:t>
            </a:r>
            <a:r>
              <a:rPr spc="-40" dirty="0"/>
              <a:t> </a:t>
            </a:r>
            <a:r>
              <a:rPr dirty="0"/>
              <a:t>bu</a:t>
            </a:r>
            <a:r>
              <a:rPr spc="-35" dirty="0"/>
              <a:t> </a:t>
            </a:r>
            <a:r>
              <a:rPr dirty="0"/>
              <a:t>da</a:t>
            </a:r>
            <a:r>
              <a:rPr spc="-40" dirty="0"/>
              <a:t> </a:t>
            </a:r>
            <a:r>
              <a:rPr dirty="0"/>
              <a:t>kodda</a:t>
            </a:r>
            <a:r>
              <a:rPr spc="-40" dirty="0"/>
              <a:t> </a:t>
            </a:r>
            <a:r>
              <a:rPr spc="-10" dirty="0"/>
              <a:t>birçok </a:t>
            </a:r>
            <a:r>
              <a:rPr dirty="0"/>
              <a:t>karşılık</a:t>
            </a:r>
            <a:r>
              <a:rPr spc="-80" dirty="0"/>
              <a:t> </a:t>
            </a:r>
            <a:r>
              <a:rPr dirty="0"/>
              <a:t>gelen</a:t>
            </a:r>
            <a:r>
              <a:rPr spc="-105" dirty="0"/>
              <a:t> </a:t>
            </a:r>
            <a:r>
              <a:rPr dirty="0"/>
              <a:t>hata</a:t>
            </a:r>
            <a:r>
              <a:rPr spc="-90" dirty="0"/>
              <a:t> </a:t>
            </a:r>
            <a:r>
              <a:rPr spc="-10" dirty="0"/>
              <a:t>üretebilir.</a:t>
            </a:r>
          </a:p>
          <a:p>
            <a:pPr marL="354965" marR="5715" indent="-342900" algn="just">
              <a:lnSpc>
                <a:spcPct val="8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Bir</a:t>
            </a:r>
            <a:r>
              <a:rPr spc="110" dirty="0"/>
              <a:t>  </a:t>
            </a:r>
            <a:r>
              <a:rPr dirty="0"/>
              <a:t>gereksinim</a:t>
            </a:r>
            <a:r>
              <a:rPr spc="114" dirty="0"/>
              <a:t>  </a:t>
            </a:r>
            <a:r>
              <a:rPr dirty="0"/>
              <a:t>hatası,</a:t>
            </a:r>
            <a:r>
              <a:rPr spc="95" dirty="0"/>
              <a:t>  </a:t>
            </a:r>
            <a:r>
              <a:rPr dirty="0"/>
              <a:t>fazladan</a:t>
            </a:r>
            <a:r>
              <a:rPr spc="100" dirty="0"/>
              <a:t>  </a:t>
            </a:r>
            <a:r>
              <a:rPr dirty="0"/>
              <a:t>mimariye</a:t>
            </a:r>
            <a:r>
              <a:rPr spc="100" dirty="0"/>
              <a:t>  </a:t>
            </a:r>
            <a:r>
              <a:rPr dirty="0"/>
              <a:t>veya</a:t>
            </a:r>
            <a:r>
              <a:rPr spc="100" dirty="0"/>
              <a:t>  </a:t>
            </a:r>
            <a:r>
              <a:rPr spc="-20" dirty="0"/>
              <a:t>kötü </a:t>
            </a:r>
            <a:r>
              <a:rPr dirty="0"/>
              <a:t>mimari</a:t>
            </a:r>
            <a:r>
              <a:rPr spc="-60" dirty="0"/>
              <a:t> </a:t>
            </a:r>
            <a:r>
              <a:rPr spc="-10" dirty="0"/>
              <a:t>kararlara</a:t>
            </a:r>
            <a:r>
              <a:rPr spc="-80" dirty="0"/>
              <a:t> </a:t>
            </a:r>
            <a:r>
              <a:rPr dirty="0"/>
              <a:t>neden</a:t>
            </a:r>
            <a:r>
              <a:rPr spc="-75" dirty="0"/>
              <a:t> </a:t>
            </a:r>
            <a:r>
              <a:rPr spc="-10" dirty="0"/>
              <a:t>olabilir.</a:t>
            </a:r>
          </a:p>
          <a:p>
            <a:pPr marL="354965" marR="5080" indent="-342900" algn="just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Ekstra</a:t>
            </a:r>
            <a:r>
              <a:rPr spc="620" dirty="0"/>
              <a:t>  </a:t>
            </a:r>
            <a:r>
              <a:rPr dirty="0"/>
              <a:t>mimari,</a:t>
            </a:r>
            <a:r>
              <a:rPr spc="630" dirty="0"/>
              <a:t>  </a:t>
            </a:r>
            <a:r>
              <a:rPr dirty="0"/>
              <a:t>ekstra</a:t>
            </a:r>
            <a:r>
              <a:rPr spc="620" dirty="0"/>
              <a:t>  </a:t>
            </a:r>
            <a:r>
              <a:rPr dirty="0"/>
              <a:t>kod,</a:t>
            </a:r>
            <a:r>
              <a:rPr spc="635" dirty="0"/>
              <a:t>  </a:t>
            </a:r>
            <a:r>
              <a:rPr dirty="0"/>
              <a:t>test</a:t>
            </a:r>
            <a:r>
              <a:rPr spc="625" dirty="0"/>
              <a:t>  </a:t>
            </a:r>
            <a:r>
              <a:rPr dirty="0"/>
              <a:t>senaryoları</a:t>
            </a:r>
            <a:r>
              <a:rPr spc="615" dirty="0"/>
              <a:t>  </a:t>
            </a:r>
            <a:r>
              <a:rPr spc="-25" dirty="0"/>
              <a:t>ve </a:t>
            </a:r>
            <a:r>
              <a:rPr spc="-10" dirty="0"/>
              <a:t>dokümantasyon</a:t>
            </a:r>
            <a:r>
              <a:rPr spc="-90" dirty="0"/>
              <a:t> </a:t>
            </a:r>
            <a:r>
              <a:rPr dirty="0"/>
              <a:t>ile</a:t>
            </a:r>
            <a:r>
              <a:rPr spc="-65" dirty="0"/>
              <a:t> </a:t>
            </a:r>
            <a:r>
              <a:rPr spc="-10" dirty="0"/>
              <a:t>sonuçlanır.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3329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18" y="1959267"/>
            <a:ext cx="80721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Kalite,</a:t>
            </a:r>
            <a:r>
              <a:rPr sz="3000" spc="6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6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bileşenin,</a:t>
            </a:r>
            <a:r>
              <a:rPr sz="3000" spc="6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sistemin</a:t>
            </a:r>
            <a:r>
              <a:rPr sz="3000" spc="6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veya</a:t>
            </a:r>
            <a:r>
              <a:rPr sz="3000" spc="64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sürecin </a:t>
            </a:r>
            <a:r>
              <a:rPr sz="3000" dirty="0">
                <a:latin typeface="Calibri"/>
                <a:cs typeface="Calibri"/>
              </a:rPr>
              <a:t>belirlenen</a:t>
            </a:r>
            <a:r>
              <a:rPr sz="3000" spc="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gereklilikleri</a:t>
            </a:r>
            <a:r>
              <a:rPr sz="3000" spc="7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veya</a:t>
            </a:r>
            <a:r>
              <a:rPr sz="3000" spc="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müşteri</a:t>
            </a:r>
            <a:r>
              <a:rPr sz="3000" spc="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ihtiyaç</a:t>
            </a:r>
            <a:r>
              <a:rPr sz="3000" spc="55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ve </a:t>
            </a:r>
            <a:r>
              <a:rPr sz="3000" dirty="0">
                <a:latin typeface="Calibri"/>
                <a:cs typeface="Calibri"/>
              </a:rPr>
              <a:t>beklentilerini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karşılama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derecesidir.</a:t>
            </a:r>
            <a:endParaRPr sz="30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Yazılım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kalitesi,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açık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veya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örtük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gereksinimlere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ve </a:t>
            </a:r>
            <a:r>
              <a:rPr sz="3000" dirty="0">
                <a:latin typeface="Calibri"/>
                <a:cs typeface="Calibri"/>
              </a:rPr>
              <a:t>beklentilere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uygunluk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derecesidir</a:t>
            </a:r>
            <a:endParaRPr sz="300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Bu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bölüm,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yazılım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kalitesi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tekniklerini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inşaat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bakış </a:t>
            </a:r>
            <a:r>
              <a:rPr sz="3000" dirty="0">
                <a:latin typeface="Calibri"/>
                <a:cs typeface="Calibri"/>
              </a:rPr>
              <a:t>açısından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incelemektedir.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Uygulamalı</a:t>
            </a:r>
            <a:r>
              <a:rPr sz="3000" spc="32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tekniklerden</a:t>
            </a:r>
            <a:r>
              <a:rPr sz="3000" spc="3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ziyade</a:t>
            </a:r>
            <a:r>
              <a:rPr sz="3000" spc="3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büyük</a:t>
            </a:r>
            <a:r>
              <a:rPr sz="3000" spc="335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resimli </a:t>
            </a:r>
            <a:r>
              <a:rPr sz="3000" spc="-20" dirty="0">
                <a:latin typeface="Calibri"/>
                <a:cs typeface="Calibri"/>
              </a:rPr>
              <a:t>konulara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odaklanmaktadır.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1445" marR="5080" indent="-1960245">
              <a:lnSpc>
                <a:spcPct val="100000"/>
              </a:lnSpc>
              <a:spcBef>
                <a:spcPts val="100"/>
              </a:spcBef>
            </a:pPr>
            <a:r>
              <a:rPr dirty="0"/>
              <a:t>Kalite</a:t>
            </a:r>
            <a:r>
              <a:rPr spc="-85" dirty="0"/>
              <a:t> </a:t>
            </a:r>
            <a:r>
              <a:rPr dirty="0"/>
              <a:t>Güvencesi</a:t>
            </a:r>
            <a:r>
              <a:rPr spc="-135" dirty="0"/>
              <a:t> </a:t>
            </a:r>
            <a:r>
              <a:rPr dirty="0"/>
              <a:t>Ne</a:t>
            </a:r>
            <a:r>
              <a:rPr spc="-85" dirty="0"/>
              <a:t> </a:t>
            </a:r>
            <a:r>
              <a:rPr spc="-10" dirty="0"/>
              <a:t>Zaman</a:t>
            </a:r>
            <a:r>
              <a:rPr u="none" spc="-10" dirty="0"/>
              <a:t> </a:t>
            </a:r>
            <a:r>
              <a:rPr spc="-10" dirty="0"/>
              <a:t>Yapılmalı?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1484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635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Ya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gereksinim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hatası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mimarinin,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kodun 	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4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senaryolarının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çöpe</a:t>
            </a:r>
            <a:r>
              <a:rPr sz="3200" spc="4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atılmasına</a:t>
            </a:r>
            <a:r>
              <a:rPr sz="3200" spc="4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neden 	olabilir.</a:t>
            </a:r>
            <a:endParaRPr sz="320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Tıpkı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evin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temelini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betona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dökmeden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önce 	</a:t>
            </a:r>
            <a:r>
              <a:rPr sz="3200" dirty="0">
                <a:latin typeface="Calibri"/>
                <a:cs typeface="Calibri"/>
              </a:rPr>
              <a:t>planlardaki</a:t>
            </a:r>
            <a:r>
              <a:rPr sz="3200" spc="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kusurları</a:t>
            </a:r>
            <a:r>
              <a:rPr sz="3200" spc="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gidermenin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iyi</a:t>
            </a:r>
            <a:r>
              <a:rPr sz="3200" spc="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fikir 	</a:t>
            </a:r>
            <a:r>
              <a:rPr sz="3200" dirty="0">
                <a:latin typeface="Calibri"/>
                <a:cs typeface="Calibri"/>
              </a:rPr>
              <a:t>olması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gibi,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gereksinimleri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mimari</a:t>
            </a:r>
            <a:r>
              <a:rPr sz="3200" spc="4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hataları 	</a:t>
            </a:r>
            <a:r>
              <a:rPr sz="3200" dirty="0">
                <a:latin typeface="Calibri"/>
                <a:cs typeface="Calibri"/>
              </a:rPr>
              <a:t>daha</a:t>
            </a:r>
            <a:r>
              <a:rPr sz="3200" spc="2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sonraki</a:t>
            </a:r>
            <a:r>
              <a:rPr sz="3200" spc="2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faaliyetleri</a:t>
            </a:r>
            <a:r>
              <a:rPr sz="3200" spc="2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etkilemeden</a:t>
            </a:r>
            <a:r>
              <a:rPr sz="3200" spc="280" dirty="0">
                <a:latin typeface="Calibri"/>
                <a:cs typeface="Calibri"/>
              </a:rPr>
              <a:t>  </a:t>
            </a:r>
            <a:r>
              <a:rPr sz="3200" spc="-20" dirty="0">
                <a:latin typeface="Calibri"/>
                <a:cs typeface="Calibri"/>
              </a:rPr>
              <a:t>önce 	</a:t>
            </a:r>
            <a:r>
              <a:rPr sz="3200" spc="-10" dirty="0">
                <a:latin typeface="Calibri"/>
                <a:cs typeface="Calibri"/>
              </a:rPr>
              <a:t>yakalamak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iyi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fikirdir.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1445" marR="5080" indent="-1960245">
              <a:lnSpc>
                <a:spcPct val="100000"/>
              </a:lnSpc>
              <a:spcBef>
                <a:spcPts val="100"/>
              </a:spcBef>
            </a:pPr>
            <a:r>
              <a:rPr dirty="0"/>
              <a:t>Kalite</a:t>
            </a:r>
            <a:r>
              <a:rPr spc="-85" dirty="0"/>
              <a:t> </a:t>
            </a:r>
            <a:r>
              <a:rPr dirty="0"/>
              <a:t>Güvencesi</a:t>
            </a:r>
            <a:r>
              <a:rPr spc="-135" dirty="0"/>
              <a:t> </a:t>
            </a:r>
            <a:r>
              <a:rPr dirty="0"/>
              <a:t>Ne</a:t>
            </a:r>
            <a:r>
              <a:rPr spc="-85" dirty="0"/>
              <a:t> </a:t>
            </a:r>
            <a:r>
              <a:rPr spc="-10" dirty="0"/>
              <a:t>Zaman</a:t>
            </a:r>
            <a:r>
              <a:rPr u="none" spc="-10" dirty="0"/>
              <a:t> </a:t>
            </a:r>
            <a:r>
              <a:rPr spc="-10" dirty="0"/>
              <a:t>Yapılmalı?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330" marR="6985" indent="-34226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Buna</a:t>
            </a:r>
            <a:r>
              <a:rPr sz="3200" spc="335" dirty="0"/>
              <a:t>   </a:t>
            </a:r>
            <a:r>
              <a:rPr sz="3200" dirty="0"/>
              <a:t>ek</a:t>
            </a:r>
            <a:r>
              <a:rPr sz="3200" spc="335" dirty="0"/>
              <a:t>   </a:t>
            </a:r>
            <a:r>
              <a:rPr sz="3200" dirty="0"/>
              <a:t>olarak,</a:t>
            </a:r>
            <a:r>
              <a:rPr sz="3200" spc="350" dirty="0"/>
              <a:t>   </a:t>
            </a:r>
            <a:r>
              <a:rPr sz="3200" dirty="0"/>
              <a:t>gereksinimlerdeki</a:t>
            </a:r>
            <a:r>
              <a:rPr sz="3200" spc="335" dirty="0"/>
              <a:t>   </a:t>
            </a:r>
            <a:r>
              <a:rPr sz="3200" spc="-20" dirty="0"/>
              <a:t>veya 	</a:t>
            </a:r>
            <a:r>
              <a:rPr sz="3200" dirty="0"/>
              <a:t>mimarideki</a:t>
            </a:r>
            <a:r>
              <a:rPr sz="3200" spc="415" dirty="0"/>
              <a:t> </a:t>
            </a:r>
            <a:r>
              <a:rPr sz="3200" dirty="0"/>
              <a:t>hatalar,</a:t>
            </a:r>
            <a:r>
              <a:rPr sz="3200" spc="430" dirty="0"/>
              <a:t> </a:t>
            </a:r>
            <a:r>
              <a:rPr sz="3200" dirty="0"/>
              <a:t>inşaat</a:t>
            </a:r>
            <a:r>
              <a:rPr sz="3200" spc="440" dirty="0"/>
              <a:t> </a:t>
            </a:r>
            <a:r>
              <a:rPr sz="3200" dirty="0"/>
              <a:t>hatalarından</a:t>
            </a:r>
            <a:r>
              <a:rPr sz="3200" spc="445" dirty="0"/>
              <a:t> </a:t>
            </a:r>
            <a:r>
              <a:rPr sz="3200" spc="-20" dirty="0"/>
              <a:t>daha 	</a:t>
            </a:r>
            <a:r>
              <a:rPr sz="3200" dirty="0"/>
              <a:t>kapsamlı</a:t>
            </a:r>
            <a:r>
              <a:rPr sz="3200" spc="-105" dirty="0"/>
              <a:t> </a:t>
            </a:r>
            <a:r>
              <a:rPr sz="3200" dirty="0"/>
              <a:t>olma</a:t>
            </a:r>
            <a:r>
              <a:rPr sz="3200" spc="-105" dirty="0"/>
              <a:t> </a:t>
            </a:r>
            <a:r>
              <a:rPr sz="3200" spc="-10" dirty="0"/>
              <a:t>eğilimindedir.</a:t>
            </a:r>
            <a:endParaRPr sz="3200"/>
          </a:p>
          <a:p>
            <a:pPr marL="354330" marR="5080" indent="-342265" algn="just">
              <a:lnSpc>
                <a:spcPts val="346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/>
              <a:t>Tek</a:t>
            </a:r>
            <a:r>
              <a:rPr sz="3200" spc="-15" dirty="0"/>
              <a:t> </a:t>
            </a:r>
            <a:r>
              <a:rPr sz="3200" dirty="0"/>
              <a:t>bir</a:t>
            </a:r>
            <a:r>
              <a:rPr sz="3200" spc="5" dirty="0"/>
              <a:t> </a:t>
            </a:r>
            <a:r>
              <a:rPr sz="3200" dirty="0"/>
              <a:t>mimari</a:t>
            </a:r>
            <a:r>
              <a:rPr sz="3200" spc="5" dirty="0"/>
              <a:t> </a:t>
            </a:r>
            <a:r>
              <a:rPr sz="3200" dirty="0"/>
              <a:t>hata</a:t>
            </a:r>
            <a:r>
              <a:rPr sz="3200" spc="5" dirty="0"/>
              <a:t> </a:t>
            </a:r>
            <a:r>
              <a:rPr sz="3200" dirty="0"/>
              <a:t>birkaç</a:t>
            </a:r>
            <a:r>
              <a:rPr sz="3200" spc="-5" dirty="0"/>
              <a:t> </a:t>
            </a:r>
            <a:r>
              <a:rPr sz="3200" dirty="0"/>
              <a:t>sınıfı</a:t>
            </a:r>
            <a:r>
              <a:rPr sz="3200" spc="5" dirty="0"/>
              <a:t> </a:t>
            </a:r>
            <a:r>
              <a:rPr sz="3200" dirty="0"/>
              <a:t>ve</a:t>
            </a:r>
            <a:r>
              <a:rPr sz="3200" spc="10" dirty="0"/>
              <a:t> </a:t>
            </a:r>
            <a:r>
              <a:rPr sz="3200" spc="-10" dirty="0"/>
              <a:t>düzinelerce 	</a:t>
            </a:r>
            <a:r>
              <a:rPr sz="3200" dirty="0"/>
              <a:t>rutini</a:t>
            </a:r>
            <a:r>
              <a:rPr sz="3200" spc="35" dirty="0"/>
              <a:t>  </a:t>
            </a:r>
            <a:r>
              <a:rPr sz="3200" dirty="0"/>
              <a:t>etkileyebilirken,</a:t>
            </a:r>
            <a:r>
              <a:rPr sz="3200" spc="40" dirty="0"/>
              <a:t>  </a:t>
            </a:r>
            <a:r>
              <a:rPr sz="3200" dirty="0"/>
              <a:t>tek</a:t>
            </a:r>
            <a:r>
              <a:rPr sz="3200" spc="790" dirty="0"/>
              <a:t> </a:t>
            </a:r>
            <a:r>
              <a:rPr sz="3200" dirty="0"/>
              <a:t>bir</a:t>
            </a:r>
            <a:r>
              <a:rPr sz="3200" spc="775" dirty="0"/>
              <a:t> </a:t>
            </a:r>
            <a:r>
              <a:rPr sz="3200" dirty="0"/>
              <a:t>yapı</a:t>
            </a:r>
            <a:r>
              <a:rPr sz="3200" spc="35" dirty="0"/>
              <a:t>  </a:t>
            </a:r>
            <a:r>
              <a:rPr sz="3200" spc="-10" dirty="0"/>
              <a:t>hatasının 	</a:t>
            </a:r>
            <a:r>
              <a:rPr sz="3200" dirty="0"/>
              <a:t>birden</a:t>
            </a:r>
            <a:r>
              <a:rPr sz="3200" spc="695" dirty="0"/>
              <a:t> </a:t>
            </a:r>
            <a:r>
              <a:rPr sz="3200" dirty="0"/>
              <a:t>fazla</a:t>
            </a:r>
            <a:r>
              <a:rPr sz="3200" spc="685" dirty="0"/>
              <a:t> </a:t>
            </a:r>
            <a:r>
              <a:rPr sz="3200" dirty="0"/>
              <a:t>rutini</a:t>
            </a:r>
            <a:r>
              <a:rPr sz="3200" spc="685" dirty="0"/>
              <a:t> </a:t>
            </a:r>
            <a:r>
              <a:rPr sz="3200" dirty="0"/>
              <a:t>veya</a:t>
            </a:r>
            <a:r>
              <a:rPr sz="3200" spc="715" dirty="0"/>
              <a:t> </a:t>
            </a:r>
            <a:r>
              <a:rPr sz="3200" dirty="0"/>
              <a:t>sınıfı</a:t>
            </a:r>
            <a:r>
              <a:rPr sz="3200" spc="685" dirty="0"/>
              <a:t> </a:t>
            </a:r>
            <a:r>
              <a:rPr sz="3200" dirty="0"/>
              <a:t>etkilemesi</a:t>
            </a:r>
            <a:r>
              <a:rPr sz="3200" spc="715" dirty="0"/>
              <a:t> </a:t>
            </a:r>
            <a:r>
              <a:rPr sz="3200" spc="-25" dirty="0"/>
              <a:t>pek 	</a:t>
            </a:r>
            <a:r>
              <a:rPr sz="3200" dirty="0"/>
              <a:t>olası</a:t>
            </a:r>
            <a:r>
              <a:rPr sz="3200" spc="-55" dirty="0"/>
              <a:t> </a:t>
            </a:r>
            <a:r>
              <a:rPr sz="3200" spc="-10" dirty="0"/>
              <a:t>değildir.</a:t>
            </a:r>
            <a:endParaRPr sz="3200"/>
          </a:p>
          <a:p>
            <a:pPr marL="354330" marR="8255" indent="-342265" algn="just">
              <a:lnSpc>
                <a:spcPts val="346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Bu</a:t>
            </a:r>
            <a:r>
              <a:rPr sz="3200" spc="200" dirty="0"/>
              <a:t>  </a:t>
            </a:r>
            <a:r>
              <a:rPr sz="3200" dirty="0"/>
              <a:t>nedenle</a:t>
            </a:r>
            <a:r>
              <a:rPr sz="3200" spc="200" dirty="0"/>
              <a:t>  </a:t>
            </a:r>
            <a:r>
              <a:rPr sz="3200" dirty="0"/>
              <a:t>de</a:t>
            </a:r>
            <a:r>
              <a:rPr sz="3200" spc="220" dirty="0"/>
              <a:t>  </a:t>
            </a:r>
            <a:r>
              <a:rPr sz="3200" dirty="0"/>
              <a:t>hataları</a:t>
            </a:r>
            <a:r>
              <a:rPr sz="3200" spc="215" dirty="0"/>
              <a:t>  </a:t>
            </a:r>
            <a:r>
              <a:rPr sz="3200" dirty="0"/>
              <a:t>olabildiğince</a:t>
            </a:r>
            <a:r>
              <a:rPr sz="3200" spc="200" dirty="0"/>
              <a:t>  </a:t>
            </a:r>
            <a:r>
              <a:rPr sz="3200" spc="-10" dirty="0"/>
              <a:t>erken 	yakalamak</a:t>
            </a:r>
            <a:r>
              <a:rPr sz="3200" spc="-130" dirty="0"/>
              <a:t> </a:t>
            </a:r>
            <a:r>
              <a:rPr sz="3200" dirty="0"/>
              <a:t>uygun</a:t>
            </a:r>
            <a:r>
              <a:rPr sz="3200" spc="-110" dirty="0"/>
              <a:t> </a:t>
            </a:r>
            <a:r>
              <a:rPr sz="3200" spc="-10" dirty="0"/>
              <a:t>maliyetlidir.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1445" marR="5080" indent="-1960245">
              <a:lnSpc>
                <a:spcPct val="100000"/>
              </a:lnSpc>
              <a:spcBef>
                <a:spcPts val="100"/>
              </a:spcBef>
            </a:pPr>
            <a:r>
              <a:rPr dirty="0"/>
              <a:t>Kalite</a:t>
            </a:r>
            <a:r>
              <a:rPr spc="-85" dirty="0"/>
              <a:t> </a:t>
            </a:r>
            <a:r>
              <a:rPr dirty="0"/>
              <a:t>Güvencesi</a:t>
            </a:r>
            <a:r>
              <a:rPr spc="-135" dirty="0"/>
              <a:t> </a:t>
            </a:r>
            <a:r>
              <a:rPr dirty="0"/>
              <a:t>Ne</a:t>
            </a:r>
            <a:r>
              <a:rPr spc="-85" dirty="0"/>
              <a:t> </a:t>
            </a:r>
            <a:r>
              <a:rPr spc="-10" dirty="0"/>
              <a:t>Zaman</a:t>
            </a:r>
            <a:r>
              <a:rPr u="none" spc="-10" dirty="0"/>
              <a:t> </a:t>
            </a:r>
            <a:r>
              <a:rPr spc="-10" dirty="0"/>
              <a:t>Yapılmalı?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908985"/>
            <a:ext cx="8072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1974850" algn="l"/>
                <a:tab pos="2784475" algn="l"/>
                <a:tab pos="4518025" algn="l"/>
                <a:tab pos="6223000" algn="l"/>
                <a:tab pos="7252334" algn="l"/>
              </a:tabLst>
            </a:pPr>
            <a:r>
              <a:rPr sz="3200" spc="-10" dirty="0">
                <a:latin typeface="Calibri"/>
                <a:cs typeface="Calibri"/>
              </a:rPr>
              <a:t>Kusurlar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her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aşamada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yazılımın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içine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60" dirty="0">
                <a:latin typeface="Calibri"/>
                <a:cs typeface="Calibri"/>
              </a:rPr>
              <a:t>sızar.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488" y="2347881"/>
            <a:ext cx="384175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1245235" algn="l"/>
                <a:tab pos="1302385" algn="l"/>
                <a:tab pos="2706370" algn="l"/>
                <a:tab pos="3446779" algn="l"/>
              </a:tabLst>
            </a:pPr>
            <a:r>
              <a:rPr sz="3200" spc="-10" dirty="0">
                <a:latin typeface="Calibri"/>
                <a:cs typeface="Calibri"/>
              </a:rPr>
              <a:t>Sonuç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10" dirty="0">
                <a:latin typeface="Calibri"/>
                <a:cs typeface="Calibri"/>
              </a:rPr>
              <a:t>olarak,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kalite erken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aşamalarda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ve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5250" y="2347881"/>
            <a:ext cx="385445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6540" marR="5080" indent="-244475">
              <a:lnSpc>
                <a:spcPts val="3460"/>
              </a:lnSpc>
              <a:spcBef>
                <a:spcPts val="535"/>
              </a:spcBef>
              <a:tabLst>
                <a:tab pos="1676400" algn="l"/>
                <a:tab pos="1941195" algn="l"/>
                <a:tab pos="2868930" algn="l"/>
              </a:tabLst>
            </a:pPr>
            <a:r>
              <a:rPr sz="3200" spc="-10" dirty="0">
                <a:latin typeface="Calibri"/>
                <a:cs typeface="Calibri"/>
              </a:rPr>
              <a:t>güvence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çalışmalarına projenin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20" dirty="0">
                <a:latin typeface="Calibri"/>
                <a:cs typeface="Calibri"/>
              </a:rPr>
              <a:t>geri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kalanı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557" y="3177710"/>
            <a:ext cx="8071484" cy="24155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Calibri"/>
                <a:cs typeface="Calibri"/>
              </a:rPr>
              <a:t>boyunca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önem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vermelisiniz.</a:t>
            </a:r>
            <a:endParaRPr sz="320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İş</a:t>
            </a:r>
            <a:r>
              <a:rPr sz="3200" spc="1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başlarken</a:t>
            </a:r>
            <a:r>
              <a:rPr sz="3200" spc="1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projede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planlanmalı;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iş</a:t>
            </a:r>
            <a:r>
              <a:rPr sz="3200" spc="15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devam 	</a:t>
            </a:r>
            <a:r>
              <a:rPr sz="3200" dirty="0">
                <a:latin typeface="Calibri"/>
                <a:cs typeface="Calibri"/>
              </a:rPr>
              <a:t>ederken</a:t>
            </a:r>
            <a:r>
              <a:rPr sz="3200" spc="5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projenin</a:t>
            </a:r>
            <a:r>
              <a:rPr sz="3200" spc="5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teknik</a:t>
            </a:r>
            <a:r>
              <a:rPr sz="3200" spc="5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yapısının</a:t>
            </a:r>
            <a:r>
              <a:rPr sz="3200" spc="5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6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parçası 	</a:t>
            </a:r>
            <a:r>
              <a:rPr sz="3200" dirty="0">
                <a:latin typeface="Calibri"/>
                <a:cs typeface="Calibri"/>
              </a:rPr>
              <a:t>olmalı;</a:t>
            </a:r>
            <a:r>
              <a:rPr sz="3200" spc="7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7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iş</a:t>
            </a:r>
            <a:r>
              <a:rPr sz="3200" spc="7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biterken</a:t>
            </a:r>
            <a:r>
              <a:rPr sz="3200" spc="7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ürünün</a:t>
            </a:r>
            <a:r>
              <a:rPr sz="3200" spc="73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kalitesini 	</a:t>
            </a:r>
            <a:r>
              <a:rPr sz="3200" spc="-20" dirty="0">
                <a:latin typeface="Calibri"/>
                <a:cs typeface="Calibri"/>
              </a:rPr>
              <a:t>doğrulayarak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projenin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sonunu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noktalamalıdır.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766" rIns="0" bIns="0" rtlCol="0">
            <a:spAutoFit/>
          </a:bodyPr>
          <a:lstStyle/>
          <a:p>
            <a:pPr marL="3334385" marR="5080" indent="-332232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KONTROL</a:t>
            </a:r>
            <a:r>
              <a:rPr sz="4000" spc="-130" dirty="0"/>
              <a:t> </a:t>
            </a:r>
            <a:r>
              <a:rPr sz="4000" dirty="0"/>
              <a:t>LİSTESİ:</a:t>
            </a:r>
            <a:r>
              <a:rPr sz="4000" spc="-175" dirty="0"/>
              <a:t> </a:t>
            </a:r>
            <a:r>
              <a:rPr sz="4000" dirty="0"/>
              <a:t>Bir</a:t>
            </a:r>
            <a:r>
              <a:rPr sz="4000" spc="-135" dirty="0"/>
              <a:t> </a:t>
            </a:r>
            <a:r>
              <a:rPr sz="4000" dirty="0"/>
              <a:t>Kalite</a:t>
            </a:r>
            <a:r>
              <a:rPr sz="4000" spc="-95" dirty="0"/>
              <a:t> </a:t>
            </a:r>
            <a:r>
              <a:rPr sz="4000" spc="-10" dirty="0"/>
              <a:t>Güvence</a:t>
            </a:r>
            <a:r>
              <a:rPr sz="4000" u="none" spc="-10" dirty="0"/>
              <a:t> </a:t>
            </a:r>
            <a:r>
              <a:rPr sz="4000" spc="-10" dirty="0"/>
              <a:t>Planı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959267"/>
            <a:ext cx="80721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Projeniz</a:t>
            </a:r>
            <a:r>
              <a:rPr sz="3000" spc="2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22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önemli</a:t>
            </a:r>
            <a:r>
              <a:rPr sz="3000" spc="2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olan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belirli</a:t>
            </a:r>
            <a:r>
              <a:rPr sz="3000" spc="2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kalite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özelliklerini </a:t>
            </a:r>
            <a:r>
              <a:rPr sz="3000" dirty="0">
                <a:latin typeface="Calibri"/>
                <a:cs typeface="Calibri"/>
              </a:rPr>
              <a:t>belirlediniz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mi?</a:t>
            </a:r>
            <a:endParaRPr sz="30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Başkalarını</a:t>
            </a:r>
            <a:r>
              <a:rPr sz="3000" spc="425" dirty="0">
                <a:latin typeface="Calibri"/>
                <a:cs typeface="Calibri"/>
              </a:rPr>
              <a:t>    </a:t>
            </a:r>
            <a:r>
              <a:rPr sz="3000" dirty="0">
                <a:latin typeface="Calibri"/>
                <a:cs typeface="Calibri"/>
              </a:rPr>
              <a:t>projenin</a:t>
            </a:r>
            <a:r>
              <a:rPr sz="3000" spc="420" dirty="0">
                <a:latin typeface="Calibri"/>
                <a:cs typeface="Calibri"/>
              </a:rPr>
              <a:t>    </a:t>
            </a:r>
            <a:r>
              <a:rPr sz="3000" dirty="0">
                <a:latin typeface="Calibri"/>
                <a:cs typeface="Calibri"/>
              </a:rPr>
              <a:t>kalite</a:t>
            </a:r>
            <a:r>
              <a:rPr sz="3000" spc="420" dirty="0">
                <a:latin typeface="Calibri"/>
                <a:cs typeface="Calibri"/>
              </a:rPr>
              <a:t>    </a:t>
            </a:r>
            <a:r>
              <a:rPr sz="3000" spc="-10" dirty="0">
                <a:latin typeface="Calibri"/>
                <a:cs typeface="Calibri"/>
              </a:rPr>
              <a:t>hedeflerinden </a:t>
            </a:r>
            <a:r>
              <a:rPr sz="3000" dirty="0">
                <a:latin typeface="Calibri"/>
                <a:cs typeface="Calibri"/>
              </a:rPr>
              <a:t>haberdar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ettiniz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mi?</a:t>
            </a:r>
            <a:endParaRPr sz="30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Dış</a:t>
            </a:r>
            <a:r>
              <a:rPr sz="3000" spc="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</a:t>
            </a:r>
            <a:r>
              <a:rPr sz="3000" spc="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kalite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özellikleri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arasında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ayrım</a:t>
            </a:r>
            <a:r>
              <a:rPr sz="3000" spc="3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yaptınız </a:t>
            </a:r>
            <a:r>
              <a:rPr sz="3000" spc="-25" dirty="0">
                <a:latin typeface="Calibri"/>
                <a:cs typeface="Calibri"/>
              </a:rPr>
              <a:t>mı?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Bazı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özelliklerin</a:t>
            </a:r>
            <a:r>
              <a:rPr sz="3000" spc="6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diğerleriyle</a:t>
            </a:r>
            <a:r>
              <a:rPr sz="3000" spc="6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rekabet</a:t>
            </a:r>
            <a:r>
              <a:rPr sz="3000" spc="6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edebileceği </a:t>
            </a:r>
            <a:r>
              <a:rPr sz="3000" dirty="0">
                <a:latin typeface="Calibri"/>
                <a:cs typeface="Calibri"/>
              </a:rPr>
              <a:t>veya</a:t>
            </a:r>
            <a:r>
              <a:rPr sz="3000" spc="72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diğerlerini</a:t>
            </a:r>
            <a:r>
              <a:rPr sz="3000" spc="73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tamamlayabileceği</a:t>
            </a:r>
            <a:r>
              <a:rPr sz="3000" spc="720" dirty="0">
                <a:latin typeface="Calibri"/>
                <a:cs typeface="Calibri"/>
              </a:rPr>
              <a:t>   </a:t>
            </a:r>
            <a:r>
              <a:rPr sz="3000" spc="-10" dirty="0">
                <a:latin typeface="Calibri"/>
                <a:cs typeface="Calibri"/>
              </a:rPr>
              <a:t>yollar </a:t>
            </a:r>
            <a:r>
              <a:rPr sz="3000" dirty="0">
                <a:latin typeface="Calibri"/>
                <a:cs typeface="Calibri"/>
              </a:rPr>
              <a:t>hakkında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düşündünüz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mü?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766" rIns="0" bIns="0" rtlCol="0">
            <a:spAutoFit/>
          </a:bodyPr>
          <a:lstStyle/>
          <a:p>
            <a:pPr marL="3334385" marR="5080" indent="-332232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KONTROL</a:t>
            </a:r>
            <a:r>
              <a:rPr sz="4000" spc="-130" dirty="0"/>
              <a:t> </a:t>
            </a:r>
            <a:r>
              <a:rPr sz="4000" dirty="0"/>
              <a:t>LİSTESİ:</a:t>
            </a:r>
            <a:r>
              <a:rPr sz="4000" spc="-175" dirty="0"/>
              <a:t> </a:t>
            </a:r>
            <a:r>
              <a:rPr sz="4000" dirty="0"/>
              <a:t>Bir</a:t>
            </a:r>
            <a:r>
              <a:rPr sz="4000" spc="-135" dirty="0"/>
              <a:t> </a:t>
            </a:r>
            <a:r>
              <a:rPr sz="4000" dirty="0"/>
              <a:t>Kalite</a:t>
            </a:r>
            <a:r>
              <a:rPr sz="4000" spc="-95" dirty="0"/>
              <a:t> </a:t>
            </a:r>
            <a:r>
              <a:rPr sz="4000" spc="-10" dirty="0"/>
              <a:t>Güvence</a:t>
            </a:r>
            <a:r>
              <a:rPr sz="4000" u="none" spc="-10" dirty="0"/>
              <a:t> </a:t>
            </a:r>
            <a:r>
              <a:rPr sz="4000" spc="-10" dirty="0"/>
              <a:t>Planı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877040"/>
            <a:ext cx="8072120" cy="44145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6350" indent="-343535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Projeniz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birkaç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farklı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hata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türünü</a:t>
            </a:r>
            <a:r>
              <a:rPr sz="3000" spc="2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bulmaya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uygun </a:t>
            </a:r>
            <a:r>
              <a:rPr sz="3000" dirty="0">
                <a:latin typeface="Calibri"/>
                <a:cs typeface="Calibri"/>
              </a:rPr>
              <a:t>birkaç</a:t>
            </a:r>
            <a:r>
              <a:rPr sz="3000" spc="5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farklı</a:t>
            </a:r>
            <a:r>
              <a:rPr sz="3000" spc="4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hata</a:t>
            </a:r>
            <a:r>
              <a:rPr sz="3000" spc="4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tespit</a:t>
            </a:r>
            <a:r>
              <a:rPr sz="3000" spc="4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tekniğinin</a:t>
            </a:r>
            <a:r>
              <a:rPr sz="3000" spc="4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kullanılmasını gerektiriyor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mu?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Projeniz,</a:t>
            </a:r>
            <a:r>
              <a:rPr sz="3000" spc="19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yazılım</a:t>
            </a:r>
            <a:r>
              <a:rPr sz="3000" spc="19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geliştirmenin</a:t>
            </a:r>
            <a:r>
              <a:rPr sz="3000" spc="1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her</a:t>
            </a:r>
            <a:r>
              <a:rPr sz="3000" spc="19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aşamasında </a:t>
            </a:r>
            <a:r>
              <a:rPr sz="3000" dirty="0">
                <a:latin typeface="Calibri"/>
                <a:cs typeface="Calibri"/>
              </a:rPr>
              <a:t>yazılım</a:t>
            </a:r>
            <a:r>
              <a:rPr sz="3000" spc="5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kalitesini</a:t>
            </a:r>
            <a:r>
              <a:rPr sz="3000" spc="57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güvence</a:t>
            </a:r>
            <a:r>
              <a:rPr sz="3000" spc="5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altına</a:t>
            </a:r>
            <a:r>
              <a:rPr sz="3000" spc="5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almak</a:t>
            </a:r>
            <a:r>
              <a:rPr sz="3000" spc="570" dirty="0">
                <a:latin typeface="Calibri"/>
                <a:cs typeface="Calibri"/>
              </a:rPr>
              <a:t>  </a:t>
            </a:r>
            <a:r>
              <a:rPr sz="3000" spc="-20" dirty="0">
                <a:latin typeface="Calibri"/>
                <a:cs typeface="Calibri"/>
              </a:rPr>
              <a:t>için </a:t>
            </a:r>
            <a:r>
              <a:rPr sz="3000" dirty="0">
                <a:latin typeface="Calibri"/>
                <a:cs typeface="Calibri"/>
              </a:rPr>
              <a:t>adımlar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atmaya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yönelik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plan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içeriyor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mu?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Kalite</a:t>
            </a:r>
            <a:r>
              <a:rPr sz="3000" spc="1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13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şekilde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ölçülüyor</a:t>
            </a:r>
            <a:r>
              <a:rPr sz="3000" spc="1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mu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ki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iyileşme</a:t>
            </a:r>
            <a:r>
              <a:rPr sz="3000" spc="135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mi </a:t>
            </a:r>
            <a:r>
              <a:rPr sz="3000" dirty="0">
                <a:latin typeface="Calibri"/>
                <a:cs typeface="Calibri"/>
              </a:rPr>
              <a:t>yoksa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kötüleşme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mi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olduğunu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anlayabilesiniz?</a:t>
            </a:r>
            <a:endParaRPr sz="30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Yönetim,</a:t>
            </a:r>
            <a:r>
              <a:rPr sz="3000" spc="50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kalite</a:t>
            </a:r>
            <a:r>
              <a:rPr sz="3000" spc="49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güvencesinin</a:t>
            </a:r>
            <a:r>
              <a:rPr sz="3000" spc="49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daha</a:t>
            </a:r>
            <a:r>
              <a:rPr sz="3000" spc="505" dirty="0">
                <a:latin typeface="Calibri"/>
                <a:cs typeface="Calibri"/>
              </a:rPr>
              <a:t>   </a:t>
            </a:r>
            <a:r>
              <a:rPr sz="3000" spc="-10" dirty="0">
                <a:latin typeface="Calibri"/>
                <a:cs typeface="Calibri"/>
              </a:rPr>
              <a:t>sonra </a:t>
            </a:r>
            <a:r>
              <a:rPr sz="3000" dirty="0">
                <a:latin typeface="Calibri"/>
                <a:cs typeface="Calibri"/>
              </a:rPr>
              <a:t>maliyetten</a:t>
            </a:r>
            <a:r>
              <a:rPr sz="3000" spc="31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tasarruf</a:t>
            </a:r>
            <a:r>
              <a:rPr sz="3000" spc="32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etmek</a:t>
            </a:r>
            <a:r>
              <a:rPr sz="3000" spc="31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32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önden</a:t>
            </a:r>
            <a:r>
              <a:rPr sz="3000" spc="325" dirty="0">
                <a:latin typeface="Calibri"/>
                <a:cs typeface="Calibri"/>
              </a:rPr>
              <a:t>   </a:t>
            </a:r>
            <a:r>
              <a:rPr sz="3000" spc="-25" dirty="0">
                <a:latin typeface="Calibri"/>
                <a:cs typeface="Calibri"/>
              </a:rPr>
              <a:t>ek </a:t>
            </a:r>
            <a:r>
              <a:rPr sz="3000" dirty="0">
                <a:latin typeface="Calibri"/>
                <a:cs typeface="Calibri"/>
              </a:rPr>
              <a:t>maliyetler</a:t>
            </a:r>
            <a:r>
              <a:rPr sz="3000" spc="-1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getirdiğini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anlıyor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mu?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1945005">
              <a:lnSpc>
                <a:spcPct val="100000"/>
              </a:lnSpc>
              <a:spcBef>
                <a:spcPts val="100"/>
              </a:spcBef>
            </a:pPr>
            <a:r>
              <a:rPr dirty="0"/>
              <a:t>Önemli</a:t>
            </a:r>
            <a:r>
              <a:rPr spc="-60" dirty="0"/>
              <a:t> </a:t>
            </a:r>
            <a:r>
              <a:rPr spc="-10" dirty="0"/>
              <a:t>Noktalar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marR="5080" indent="-342900" algn="just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Kalite</a:t>
            </a:r>
            <a:r>
              <a:rPr spc="575" dirty="0"/>
              <a:t> </a:t>
            </a:r>
            <a:r>
              <a:rPr dirty="0"/>
              <a:t>sonuçta</a:t>
            </a:r>
            <a:r>
              <a:rPr spc="575" dirty="0"/>
              <a:t> </a:t>
            </a:r>
            <a:r>
              <a:rPr dirty="0"/>
              <a:t>ücretsizdir,</a:t>
            </a:r>
            <a:r>
              <a:rPr spc="525" dirty="0"/>
              <a:t> </a:t>
            </a:r>
            <a:r>
              <a:rPr dirty="0"/>
              <a:t>ancak</a:t>
            </a:r>
            <a:r>
              <a:rPr spc="535" dirty="0"/>
              <a:t> </a:t>
            </a:r>
            <a:r>
              <a:rPr dirty="0"/>
              <a:t>kaynakların</a:t>
            </a:r>
            <a:r>
              <a:rPr spc="555" dirty="0"/>
              <a:t> </a:t>
            </a:r>
            <a:r>
              <a:rPr spc="-10" dirty="0"/>
              <a:t>yeniden </a:t>
            </a:r>
            <a:r>
              <a:rPr dirty="0"/>
              <a:t>tahsis</a:t>
            </a:r>
            <a:r>
              <a:rPr spc="210" dirty="0"/>
              <a:t> </a:t>
            </a:r>
            <a:r>
              <a:rPr dirty="0"/>
              <a:t>edilmesini</a:t>
            </a:r>
            <a:r>
              <a:rPr spc="235" dirty="0"/>
              <a:t> </a:t>
            </a:r>
            <a:r>
              <a:rPr dirty="0"/>
              <a:t>gerektirir,</a:t>
            </a:r>
            <a:r>
              <a:rPr spc="215" dirty="0"/>
              <a:t> </a:t>
            </a:r>
            <a:r>
              <a:rPr dirty="0"/>
              <a:t>böylece</a:t>
            </a:r>
            <a:r>
              <a:rPr spc="190" dirty="0"/>
              <a:t> </a:t>
            </a:r>
            <a:r>
              <a:rPr dirty="0"/>
              <a:t>kusurlar</a:t>
            </a:r>
            <a:r>
              <a:rPr spc="215" dirty="0"/>
              <a:t> </a:t>
            </a:r>
            <a:r>
              <a:rPr dirty="0"/>
              <a:t>pahalı</a:t>
            </a:r>
            <a:r>
              <a:rPr spc="215" dirty="0"/>
              <a:t> </a:t>
            </a:r>
            <a:r>
              <a:rPr spc="-25" dirty="0"/>
              <a:t>bir </a:t>
            </a:r>
            <a:r>
              <a:rPr dirty="0"/>
              <a:t>şekilde</a:t>
            </a:r>
            <a:r>
              <a:rPr spc="-100" dirty="0"/>
              <a:t> </a:t>
            </a:r>
            <a:r>
              <a:rPr dirty="0"/>
              <a:t>düzeltilmek</a:t>
            </a:r>
            <a:r>
              <a:rPr spc="-90" dirty="0"/>
              <a:t> </a:t>
            </a:r>
            <a:r>
              <a:rPr dirty="0"/>
              <a:t>yerine</a:t>
            </a:r>
            <a:r>
              <a:rPr spc="-75" dirty="0"/>
              <a:t> </a:t>
            </a:r>
            <a:r>
              <a:rPr dirty="0"/>
              <a:t>ucuza</a:t>
            </a:r>
            <a:r>
              <a:rPr spc="-75" dirty="0"/>
              <a:t> </a:t>
            </a:r>
            <a:r>
              <a:rPr spc="-10" dirty="0"/>
              <a:t>önlenir.</a:t>
            </a:r>
          </a:p>
          <a:p>
            <a:pPr marL="354965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Tüm</a:t>
            </a:r>
            <a:r>
              <a:rPr spc="180" dirty="0"/>
              <a:t>  </a:t>
            </a:r>
            <a:r>
              <a:rPr dirty="0"/>
              <a:t>kalite</a:t>
            </a:r>
            <a:r>
              <a:rPr spc="175" dirty="0"/>
              <a:t>  </a:t>
            </a:r>
            <a:r>
              <a:rPr dirty="0"/>
              <a:t>güvence</a:t>
            </a:r>
            <a:r>
              <a:rPr spc="170" dirty="0"/>
              <a:t>  </a:t>
            </a:r>
            <a:r>
              <a:rPr dirty="0"/>
              <a:t>hedefleri</a:t>
            </a:r>
            <a:r>
              <a:rPr spc="170" dirty="0"/>
              <a:t>  </a:t>
            </a:r>
            <a:r>
              <a:rPr dirty="0"/>
              <a:t>aynı</a:t>
            </a:r>
            <a:r>
              <a:rPr spc="185" dirty="0"/>
              <a:t>  </a:t>
            </a:r>
            <a:r>
              <a:rPr dirty="0"/>
              <a:t>anda</a:t>
            </a:r>
            <a:r>
              <a:rPr spc="185" dirty="0"/>
              <a:t>  </a:t>
            </a:r>
            <a:r>
              <a:rPr spc="-10" dirty="0"/>
              <a:t>ulaşılabilir </a:t>
            </a:r>
            <a:r>
              <a:rPr dirty="0"/>
              <a:t>değildir.</a:t>
            </a:r>
            <a:r>
              <a:rPr spc="50" dirty="0"/>
              <a:t>  </a:t>
            </a:r>
            <a:r>
              <a:rPr dirty="0"/>
              <a:t>Hangi</a:t>
            </a:r>
            <a:r>
              <a:rPr spc="55" dirty="0"/>
              <a:t>  </a:t>
            </a:r>
            <a:r>
              <a:rPr dirty="0"/>
              <a:t>hedeflere</a:t>
            </a:r>
            <a:r>
              <a:rPr spc="45" dirty="0"/>
              <a:t>  </a:t>
            </a:r>
            <a:r>
              <a:rPr dirty="0"/>
              <a:t>ulaşmak</a:t>
            </a:r>
            <a:r>
              <a:rPr spc="50" dirty="0"/>
              <a:t>  </a:t>
            </a:r>
            <a:r>
              <a:rPr dirty="0"/>
              <a:t>istediğinize</a:t>
            </a:r>
            <a:r>
              <a:rPr spc="45" dirty="0"/>
              <a:t>  </a:t>
            </a:r>
            <a:r>
              <a:rPr spc="-10" dirty="0"/>
              <a:t>açıkça </a:t>
            </a:r>
            <a:r>
              <a:rPr dirty="0"/>
              <a:t>karar</a:t>
            </a:r>
            <a:r>
              <a:rPr spc="470" dirty="0"/>
              <a:t> </a:t>
            </a:r>
            <a:r>
              <a:rPr dirty="0"/>
              <a:t>verin</a:t>
            </a:r>
            <a:r>
              <a:rPr spc="484" dirty="0"/>
              <a:t> </a:t>
            </a:r>
            <a:r>
              <a:rPr dirty="0"/>
              <a:t>ve</a:t>
            </a:r>
            <a:r>
              <a:rPr spc="505" dirty="0"/>
              <a:t> </a:t>
            </a:r>
            <a:r>
              <a:rPr dirty="0"/>
              <a:t>bu</a:t>
            </a:r>
            <a:r>
              <a:rPr spc="480" dirty="0"/>
              <a:t> </a:t>
            </a:r>
            <a:r>
              <a:rPr dirty="0"/>
              <a:t>hedefleri</a:t>
            </a:r>
            <a:r>
              <a:rPr spc="500" dirty="0"/>
              <a:t> </a:t>
            </a:r>
            <a:r>
              <a:rPr dirty="0"/>
              <a:t>ekibinizdeki</a:t>
            </a:r>
            <a:r>
              <a:rPr spc="500" dirty="0"/>
              <a:t> </a:t>
            </a:r>
            <a:r>
              <a:rPr dirty="0"/>
              <a:t>diğer</a:t>
            </a:r>
            <a:r>
              <a:rPr spc="470" dirty="0"/>
              <a:t> </a:t>
            </a:r>
            <a:r>
              <a:rPr spc="-10" dirty="0"/>
              <a:t>kişilere iletin.</a:t>
            </a:r>
          </a:p>
          <a:p>
            <a:pPr marL="354965" marR="5080" indent="-342900" algn="just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Hiçbir</a:t>
            </a:r>
            <a:r>
              <a:rPr spc="30" dirty="0"/>
              <a:t>  </a:t>
            </a:r>
            <a:r>
              <a:rPr dirty="0"/>
              <a:t>hata</a:t>
            </a:r>
            <a:r>
              <a:rPr spc="35" dirty="0"/>
              <a:t>  </a:t>
            </a:r>
            <a:r>
              <a:rPr dirty="0"/>
              <a:t>tespit</a:t>
            </a:r>
            <a:r>
              <a:rPr spc="35" dirty="0"/>
              <a:t>  </a:t>
            </a:r>
            <a:r>
              <a:rPr dirty="0"/>
              <a:t>tekniği</a:t>
            </a:r>
            <a:r>
              <a:rPr spc="35" dirty="0"/>
              <a:t>  </a:t>
            </a:r>
            <a:r>
              <a:rPr dirty="0"/>
              <a:t>tek</a:t>
            </a:r>
            <a:r>
              <a:rPr spc="665" dirty="0"/>
              <a:t> </a:t>
            </a:r>
            <a:r>
              <a:rPr dirty="0"/>
              <a:t>başına</a:t>
            </a:r>
            <a:r>
              <a:rPr spc="30" dirty="0"/>
              <a:t>  </a:t>
            </a:r>
            <a:r>
              <a:rPr dirty="0"/>
              <a:t>tamamen</a:t>
            </a:r>
            <a:r>
              <a:rPr spc="665" dirty="0"/>
              <a:t> </a:t>
            </a:r>
            <a:r>
              <a:rPr spc="-10" dirty="0"/>
              <a:t>etkili </a:t>
            </a:r>
            <a:r>
              <a:rPr dirty="0"/>
              <a:t>değildir.</a:t>
            </a:r>
            <a:r>
              <a:rPr spc="565" dirty="0"/>
              <a:t> </a:t>
            </a:r>
            <a:r>
              <a:rPr dirty="0"/>
              <a:t>Test</a:t>
            </a:r>
            <a:r>
              <a:rPr spc="555" dirty="0"/>
              <a:t> </a:t>
            </a:r>
            <a:r>
              <a:rPr dirty="0"/>
              <a:t>tek</a:t>
            </a:r>
            <a:r>
              <a:rPr spc="585" dirty="0"/>
              <a:t> </a:t>
            </a:r>
            <a:r>
              <a:rPr dirty="0"/>
              <a:t>başına</a:t>
            </a:r>
            <a:r>
              <a:rPr spc="550" dirty="0"/>
              <a:t> </a:t>
            </a:r>
            <a:r>
              <a:rPr dirty="0"/>
              <a:t>hataları</a:t>
            </a:r>
            <a:r>
              <a:rPr spc="570" dirty="0"/>
              <a:t> </a:t>
            </a:r>
            <a:r>
              <a:rPr dirty="0"/>
              <a:t>ortadan</a:t>
            </a:r>
            <a:r>
              <a:rPr spc="580" dirty="0"/>
              <a:t> </a:t>
            </a:r>
            <a:r>
              <a:rPr spc="-10" dirty="0"/>
              <a:t>kaldırmada </a:t>
            </a:r>
            <a:r>
              <a:rPr dirty="0"/>
              <a:t>optimum</a:t>
            </a:r>
            <a:r>
              <a:rPr spc="35" dirty="0"/>
              <a:t> </a:t>
            </a:r>
            <a:r>
              <a:rPr dirty="0"/>
              <a:t>düzeyde</a:t>
            </a:r>
            <a:r>
              <a:rPr spc="20" dirty="0"/>
              <a:t> </a:t>
            </a:r>
            <a:r>
              <a:rPr dirty="0"/>
              <a:t>etkili</a:t>
            </a:r>
            <a:r>
              <a:rPr spc="35" dirty="0"/>
              <a:t> </a:t>
            </a:r>
            <a:r>
              <a:rPr spc="-10" dirty="0"/>
              <a:t>değildir.</a:t>
            </a:r>
            <a:r>
              <a:rPr spc="30" dirty="0"/>
              <a:t> </a:t>
            </a:r>
            <a:r>
              <a:rPr dirty="0"/>
              <a:t>Başarılı</a:t>
            </a:r>
            <a:r>
              <a:rPr spc="35" dirty="0"/>
              <a:t> </a:t>
            </a:r>
            <a:r>
              <a:rPr dirty="0"/>
              <a:t>kalite</a:t>
            </a:r>
            <a:r>
              <a:rPr spc="45" dirty="0"/>
              <a:t> </a:t>
            </a:r>
            <a:r>
              <a:rPr spc="-10" dirty="0"/>
              <a:t>güvence programları,</a:t>
            </a:r>
            <a:r>
              <a:rPr spc="-35" dirty="0"/>
              <a:t> </a:t>
            </a:r>
            <a:r>
              <a:rPr dirty="0"/>
              <a:t>farklı</a:t>
            </a:r>
            <a:r>
              <a:rPr spc="-30" dirty="0"/>
              <a:t> </a:t>
            </a:r>
            <a:r>
              <a:rPr dirty="0"/>
              <a:t>hata</a:t>
            </a:r>
            <a:r>
              <a:rPr spc="-25" dirty="0"/>
              <a:t> </a:t>
            </a:r>
            <a:r>
              <a:rPr dirty="0"/>
              <a:t>türlerini</a:t>
            </a:r>
            <a:r>
              <a:rPr spc="-5" dirty="0"/>
              <a:t> </a:t>
            </a:r>
            <a:r>
              <a:rPr dirty="0"/>
              <a:t>tespit</a:t>
            </a:r>
            <a:r>
              <a:rPr spc="-40" dirty="0"/>
              <a:t> </a:t>
            </a:r>
            <a:r>
              <a:rPr dirty="0"/>
              <a:t>etmek</a:t>
            </a:r>
            <a:r>
              <a:rPr spc="-40" dirty="0"/>
              <a:t> </a:t>
            </a:r>
            <a:r>
              <a:rPr dirty="0"/>
              <a:t>için</a:t>
            </a:r>
            <a:r>
              <a:rPr spc="-45" dirty="0"/>
              <a:t> </a:t>
            </a:r>
            <a:r>
              <a:rPr spc="-10" dirty="0"/>
              <a:t>birkaç </a:t>
            </a:r>
            <a:r>
              <a:rPr dirty="0"/>
              <a:t>farklı</a:t>
            </a:r>
            <a:r>
              <a:rPr spc="-80" dirty="0"/>
              <a:t> </a:t>
            </a:r>
            <a:r>
              <a:rPr dirty="0"/>
              <a:t>teknik</a:t>
            </a:r>
            <a:r>
              <a:rPr spc="-70" dirty="0"/>
              <a:t> </a:t>
            </a:r>
            <a:r>
              <a:rPr spc="-10" dirty="0"/>
              <a:t>kullanır.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1945005">
              <a:lnSpc>
                <a:spcPct val="100000"/>
              </a:lnSpc>
              <a:spcBef>
                <a:spcPts val="100"/>
              </a:spcBef>
            </a:pPr>
            <a:r>
              <a:rPr dirty="0"/>
              <a:t>Önemli</a:t>
            </a:r>
            <a:r>
              <a:rPr spc="-60" dirty="0"/>
              <a:t> </a:t>
            </a:r>
            <a:r>
              <a:rPr spc="-10" dirty="0"/>
              <a:t>Noktalar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 algn="just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Yapım</a:t>
            </a:r>
            <a:r>
              <a:rPr spc="120" dirty="0"/>
              <a:t> </a:t>
            </a:r>
            <a:r>
              <a:rPr dirty="0"/>
              <a:t>sırasında</a:t>
            </a:r>
            <a:r>
              <a:rPr spc="140" dirty="0"/>
              <a:t> </a:t>
            </a:r>
            <a:r>
              <a:rPr dirty="0"/>
              <a:t>etkili</a:t>
            </a:r>
            <a:r>
              <a:rPr spc="140" dirty="0"/>
              <a:t> </a:t>
            </a:r>
            <a:r>
              <a:rPr dirty="0"/>
              <a:t>teknikler</a:t>
            </a:r>
            <a:r>
              <a:rPr spc="120" dirty="0"/>
              <a:t> </a:t>
            </a:r>
            <a:r>
              <a:rPr dirty="0"/>
              <a:t>uygulayabileceğiniz</a:t>
            </a:r>
            <a:r>
              <a:rPr spc="150" dirty="0"/>
              <a:t> </a:t>
            </a:r>
            <a:r>
              <a:rPr spc="-20" dirty="0"/>
              <a:t>gibi </a:t>
            </a:r>
            <a:r>
              <a:rPr dirty="0"/>
              <a:t>yapım</a:t>
            </a:r>
            <a:r>
              <a:rPr spc="175" dirty="0"/>
              <a:t>  </a:t>
            </a:r>
            <a:r>
              <a:rPr dirty="0"/>
              <a:t>öncesinde</a:t>
            </a:r>
            <a:r>
              <a:rPr spc="190" dirty="0"/>
              <a:t>  </a:t>
            </a:r>
            <a:r>
              <a:rPr dirty="0"/>
              <a:t>de</a:t>
            </a:r>
            <a:r>
              <a:rPr spc="175" dirty="0"/>
              <a:t>  </a:t>
            </a:r>
            <a:r>
              <a:rPr dirty="0"/>
              <a:t>aynı</a:t>
            </a:r>
            <a:r>
              <a:rPr spc="190" dirty="0"/>
              <a:t>  </a:t>
            </a:r>
            <a:r>
              <a:rPr dirty="0"/>
              <a:t>derecede</a:t>
            </a:r>
            <a:r>
              <a:rPr spc="190" dirty="0"/>
              <a:t>  </a:t>
            </a:r>
            <a:r>
              <a:rPr dirty="0"/>
              <a:t>güçlü</a:t>
            </a:r>
            <a:r>
              <a:rPr spc="180" dirty="0"/>
              <a:t>  </a:t>
            </a:r>
            <a:r>
              <a:rPr spc="-10" dirty="0"/>
              <a:t>teknikler </a:t>
            </a:r>
            <a:r>
              <a:rPr dirty="0"/>
              <a:t>uygulayabilirsiniz.</a:t>
            </a:r>
            <a:r>
              <a:rPr spc="105" dirty="0"/>
              <a:t> </a:t>
            </a:r>
            <a:r>
              <a:rPr dirty="0"/>
              <a:t>Bir</a:t>
            </a:r>
            <a:r>
              <a:rPr spc="65" dirty="0"/>
              <a:t> </a:t>
            </a:r>
            <a:r>
              <a:rPr dirty="0"/>
              <a:t>hatayı</a:t>
            </a:r>
            <a:r>
              <a:rPr spc="85" dirty="0"/>
              <a:t> </a:t>
            </a:r>
            <a:r>
              <a:rPr dirty="0"/>
              <a:t>ne</a:t>
            </a:r>
            <a:r>
              <a:rPr spc="95" dirty="0"/>
              <a:t> </a:t>
            </a:r>
            <a:r>
              <a:rPr dirty="0"/>
              <a:t>kadar</a:t>
            </a:r>
            <a:r>
              <a:rPr spc="65" dirty="0"/>
              <a:t> </a:t>
            </a:r>
            <a:r>
              <a:rPr dirty="0"/>
              <a:t>erken</a:t>
            </a:r>
            <a:r>
              <a:rPr spc="75" dirty="0"/>
              <a:t> </a:t>
            </a:r>
            <a:r>
              <a:rPr spc="-10" dirty="0"/>
              <a:t>bulursanız, </a:t>
            </a:r>
            <a:r>
              <a:rPr dirty="0"/>
              <a:t>kodunuzun</a:t>
            </a:r>
            <a:r>
              <a:rPr spc="50" dirty="0"/>
              <a:t> </a:t>
            </a:r>
            <a:r>
              <a:rPr dirty="0"/>
              <a:t>geri</a:t>
            </a:r>
            <a:r>
              <a:rPr spc="65" dirty="0"/>
              <a:t> </a:t>
            </a:r>
            <a:r>
              <a:rPr dirty="0"/>
              <a:t>kalanıyla</a:t>
            </a:r>
            <a:r>
              <a:rPr spc="95" dirty="0"/>
              <a:t> </a:t>
            </a:r>
            <a:r>
              <a:rPr dirty="0"/>
              <a:t>o</a:t>
            </a:r>
            <a:r>
              <a:rPr spc="70" dirty="0"/>
              <a:t> </a:t>
            </a:r>
            <a:r>
              <a:rPr dirty="0"/>
              <a:t>kadar</a:t>
            </a:r>
            <a:r>
              <a:rPr spc="70" dirty="0"/>
              <a:t> </a:t>
            </a:r>
            <a:r>
              <a:rPr dirty="0"/>
              <a:t>az</a:t>
            </a:r>
            <a:r>
              <a:rPr spc="80" dirty="0"/>
              <a:t> </a:t>
            </a:r>
            <a:r>
              <a:rPr dirty="0"/>
              <a:t>iç</a:t>
            </a:r>
            <a:r>
              <a:rPr spc="80" dirty="0"/>
              <a:t> </a:t>
            </a:r>
            <a:r>
              <a:rPr dirty="0"/>
              <a:t>içe</a:t>
            </a:r>
            <a:r>
              <a:rPr spc="45" dirty="0"/>
              <a:t> </a:t>
            </a:r>
            <a:r>
              <a:rPr dirty="0"/>
              <a:t>geçecek</a:t>
            </a:r>
            <a:r>
              <a:rPr spc="80" dirty="0"/>
              <a:t> </a:t>
            </a:r>
            <a:r>
              <a:rPr dirty="0"/>
              <a:t>ve</a:t>
            </a:r>
            <a:r>
              <a:rPr spc="70" dirty="0"/>
              <a:t> </a:t>
            </a:r>
            <a:r>
              <a:rPr spc="-50" dirty="0"/>
              <a:t>o </a:t>
            </a:r>
            <a:r>
              <a:rPr dirty="0"/>
              <a:t>kadar</a:t>
            </a:r>
            <a:r>
              <a:rPr spc="-65" dirty="0"/>
              <a:t> </a:t>
            </a:r>
            <a:r>
              <a:rPr dirty="0"/>
              <a:t>az</a:t>
            </a:r>
            <a:r>
              <a:rPr spc="-45" dirty="0"/>
              <a:t> </a:t>
            </a:r>
            <a:r>
              <a:rPr dirty="0"/>
              <a:t>hasara</a:t>
            </a:r>
            <a:r>
              <a:rPr spc="-85" dirty="0"/>
              <a:t> </a:t>
            </a:r>
            <a:r>
              <a:rPr dirty="0"/>
              <a:t>neden</a:t>
            </a:r>
            <a:r>
              <a:rPr spc="-40" dirty="0"/>
              <a:t> </a:t>
            </a:r>
            <a:r>
              <a:rPr spc="-10" dirty="0"/>
              <a:t>olacaktır.</a:t>
            </a:r>
          </a:p>
          <a:p>
            <a:pPr marL="354965" marR="6350" indent="-342900" algn="just">
              <a:lnSpc>
                <a:spcPts val="292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</a:tabLst>
            </a:pPr>
            <a:r>
              <a:rPr spc="-20" dirty="0"/>
              <a:t>Yazılım</a:t>
            </a:r>
            <a:r>
              <a:rPr spc="-95" dirty="0"/>
              <a:t> </a:t>
            </a:r>
            <a:r>
              <a:rPr dirty="0"/>
              <a:t>alanında</a:t>
            </a:r>
            <a:r>
              <a:rPr spc="-70" dirty="0"/>
              <a:t> </a:t>
            </a:r>
            <a:r>
              <a:rPr dirty="0"/>
              <a:t>kalite</a:t>
            </a:r>
            <a:r>
              <a:rPr spc="-65" dirty="0"/>
              <a:t> </a:t>
            </a:r>
            <a:r>
              <a:rPr dirty="0"/>
              <a:t>güvencesi</a:t>
            </a:r>
            <a:r>
              <a:rPr spc="-70" dirty="0"/>
              <a:t> </a:t>
            </a:r>
            <a:r>
              <a:rPr dirty="0"/>
              <a:t>süreç</a:t>
            </a:r>
            <a:r>
              <a:rPr spc="-80" dirty="0"/>
              <a:t> </a:t>
            </a:r>
            <a:r>
              <a:rPr spc="-25" dirty="0"/>
              <a:t>odaklıdır.</a:t>
            </a:r>
            <a:r>
              <a:rPr spc="-55" dirty="0"/>
              <a:t> </a:t>
            </a:r>
            <a:r>
              <a:rPr spc="-10" dirty="0"/>
              <a:t>Yazılım </a:t>
            </a:r>
            <a:r>
              <a:rPr dirty="0"/>
              <a:t>geliştirme,</a:t>
            </a:r>
            <a:r>
              <a:rPr spc="270" dirty="0"/>
              <a:t> </a:t>
            </a:r>
            <a:r>
              <a:rPr dirty="0"/>
              <a:t>üretimde</a:t>
            </a:r>
            <a:r>
              <a:rPr spc="280" dirty="0"/>
              <a:t> </a:t>
            </a:r>
            <a:r>
              <a:rPr dirty="0"/>
              <a:t>olduğu</a:t>
            </a:r>
            <a:r>
              <a:rPr spc="254" dirty="0"/>
              <a:t> </a:t>
            </a:r>
            <a:r>
              <a:rPr dirty="0"/>
              <a:t>gibi</a:t>
            </a:r>
            <a:r>
              <a:rPr spc="275" dirty="0"/>
              <a:t> </a:t>
            </a:r>
            <a:r>
              <a:rPr dirty="0"/>
              <a:t>nihai</a:t>
            </a:r>
            <a:r>
              <a:rPr spc="275" dirty="0"/>
              <a:t> </a:t>
            </a:r>
            <a:r>
              <a:rPr dirty="0"/>
              <a:t>ürünü</a:t>
            </a:r>
            <a:r>
              <a:rPr spc="254" dirty="0"/>
              <a:t> </a:t>
            </a:r>
            <a:r>
              <a:rPr spc="-10" dirty="0"/>
              <a:t>etkileyen </a:t>
            </a:r>
            <a:r>
              <a:rPr dirty="0"/>
              <a:t>tekrarlayan</a:t>
            </a:r>
            <a:r>
              <a:rPr spc="130" dirty="0"/>
              <a:t>  </a:t>
            </a:r>
            <a:r>
              <a:rPr dirty="0"/>
              <a:t>bir</a:t>
            </a:r>
            <a:r>
              <a:rPr spc="125" dirty="0"/>
              <a:t>  </a:t>
            </a:r>
            <a:r>
              <a:rPr dirty="0"/>
              <a:t>aşamaya</a:t>
            </a:r>
            <a:r>
              <a:rPr spc="140" dirty="0"/>
              <a:t>  </a:t>
            </a:r>
            <a:r>
              <a:rPr dirty="0"/>
              <a:t>sahip</a:t>
            </a:r>
            <a:r>
              <a:rPr spc="135" dirty="0"/>
              <a:t>  </a:t>
            </a:r>
            <a:r>
              <a:rPr dirty="0"/>
              <a:t>değildir,</a:t>
            </a:r>
            <a:r>
              <a:rPr spc="140" dirty="0"/>
              <a:t>  </a:t>
            </a:r>
            <a:r>
              <a:rPr dirty="0"/>
              <a:t>bu</a:t>
            </a:r>
            <a:r>
              <a:rPr spc="145" dirty="0"/>
              <a:t>  </a:t>
            </a:r>
            <a:r>
              <a:rPr spc="-10" dirty="0"/>
              <a:t>nedenle </a:t>
            </a:r>
            <a:r>
              <a:rPr dirty="0"/>
              <a:t>sonucun</a:t>
            </a:r>
            <a:r>
              <a:rPr spc="254" dirty="0"/>
              <a:t>  </a:t>
            </a:r>
            <a:r>
              <a:rPr dirty="0"/>
              <a:t>kalitesi</a:t>
            </a:r>
            <a:r>
              <a:rPr spc="280" dirty="0"/>
              <a:t>  </a:t>
            </a:r>
            <a:r>
              <a:rPr dirty="0"/>
              <a:t>yazılımı</a:t>
            </a:r>
            <a:r>
              <a:rPr spc="265" dirty="0"/>
              <a:t>  </a:t>
            </a:r>
            <a:r>
              <a:rPr dirty="0"/>
              <a:t>geliştirmek</a:t>
            </a:r>
            <a:r>
              <a:rPr spc="270" dirty="0"/>
              <a:t>  </a:t>
            </a:r>
            <a:r>
              <a:rPr dirty="0"/>
              <a:t>için</a:t>
            </a:r>
            <a:r>
              <a:rPr spc="270" dirty="0"/>
              <a:t>  </a:t>
            </a:r>
            <a:r>
              <a:rPr spc="-10" dirty="0"/>
              <a:t>kullanılan </a:t>
            </a:r>
            <a:r>
              <a:rPr dirty="0"/>
              <a:t>süreç</a:t>
            </a:r>
            <a:r>
              <a:rPr spc="-85" dirty="0"/>
              <a:t> </a:t>
            </a:r>
            <a:r>
              <a:rPr spc="-10" dirty="0"/>
              <a:t>tarafından</a:t>
            </a:r>
            <a:r>
              <a:rPr spc="-90" dirty="0"/>
              <a:t> </a:t>
            </a:r>
            <a:r>
              <a:rPr spc="-20" dirty="0"/>
              <a:t>kontrol</a:t>
            </a:r>
            <a:r>
              <a:rPr spc="-50" dirty="0"/>
              <a:t> </a:t>
            </a:r>
            <a:r>
              <a:rPr spc="-10" dirty="0"/>
              <a:t>edilir.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2714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Okumalar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021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[Bölüm</a:t>
            </a:r>
            <a:r>
              <a:rPr sz="3200" b="1" spc="605" dirty="0">
                <a:latin typeface="Calibri"/>
                <a:cs typeface="Calibri"/>
              </a:rPr>
              <a:t>  </a:t>
            </a:r>
            <a:r>
              <a:rPr sz="3200" b="1" dirty="0">
                <a:latin typeface="Calibri"/>
                <a:cs typeface="Calibri"/>
              </a:rPr>
              <a:t>20]</a:t>
            </a:r>
            <a:r>
              <a:rPr sz="3200" b="1" spc="6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Code</a:t>
            </a:r>
            <a:r>
              <a:rPr sz="3200" spc="61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Complete:</a:t>
            </a:r>
            <a:r>
              <a:rPr sz="3200" spc="61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63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Practical 	</a:t>
            </a:r>
            <a:r>
              <a:rPr sz="3200" dirty="0">
                <a:latin typeface="Calibri"/>
                <a:cs typeface="Calibri"/>
              </a:rPr>
              <a:t>Handbook</a:t>
            </a:r>
            <a:r>
              <a:rPr sz="3200" spc="3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Construction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3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Steve 	</a:t>
            </a:r>
            <a:r>
              <a:rPr sz="3200" dirty="0">
                <a:latin typeface="Calibri"/>
                <a:cs typeface="Calibri"/>
              </a:rPr>
              <a:t>McConnell,</a:t>
            </a:r>
            <a:r>
              <a:rPr sz="3200" spc="6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Microsoft</a:t>
            </a:r>
            <a:r>
              <a:rPr sz="3200" spc="6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Press;</a:t>
            </a:r>
            <a:r>
              <a:rPr sz="3200" spc="6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2.</a:t>
            </a:r>
            <a:r>
              <a:rPr sz="3200" spc="6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Baskı</a:t>
            </a:r>
            <a:r>
              <a:rPr sz="3200" spc="64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(7</a:t>
            </a:r>
            <a:endParaRPr sz="32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3200" spc="-50" dirty="0">
                <a:latin typeface="Calibri"/>
                <a:cs typeface="Calibri"/>
              </a:rPr>
              <a:t>Temmuz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2004).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ISBN-</a:t>
            </a:r>
            <a:r>
              <a:rPr sz="3200" dirty="0">
                <a:latin typeface="Calibri"/>
                <a:cs typeface="Calibri"/>
              </a:rPr>
              <a:t>10: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0735619670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1484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1966595" algn="l"/>
                <a:tab pos="2874010" algn="l"/>
                <a:tab pos="3509010" algn="l"/>
                <a:tab pos="4420235" algn="l"/>
                <a:tab pos="5001895" algn="l"/>
                <a:tab pos="5437505" algn="l"/>
                <a:tab pos="6499860" algn="l"/>
              </a:tabLst>
            </a:pPr>
            <a:r>
              <a:rPr sz="3200" spc="-10" dirty="0">
                <a:latin typeface="Calibri"/>
                <a:cs typeface="Calibri"/>
              </a:rPr>
              <a:t>Yazılımın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hem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dış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hem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iç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kalite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özellikleri </a:t>
            </a:r>
            <a:r>
              <a:rPr sz="3200" spc="-10" dirty="0">
                <a:latin typeface="Calibri"/>
                <a:cs typeface="Calibri"/>
              </a:rPr>
              <a:t>vardır.</a:t>
            </a:r>
            <a:endParaRPr sz="3200">
              <a:latin typeface="Calibri"/>
              <a:cs typeface="Calibri"/>
            </a:endParaRPr>
          </a:p>
          <a:p>
            <a:pPr marL="355600" marR="635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1209675" algn="l"/>
                <a:tab pos="3089910" algn="l"/>
                <a:tab pos="4582795" algn="l"/>
                <a:tab pos="5934075" algn="l"/>
              </a:tabLst>
            </a:pPr>
            <a:r>
              <a:rPr sz="3200" spc="-25" dirty="0">
                <a:latin typeface="Calibri"/>
                <a:cs typeface="Calibri"/>
              </a:rPr>
              <a:t>Dış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özellikler,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yazılım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ürünü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kullanıcısının </a:t>
            </a:r>
            <a:r>
              <a:rPr sz="3200" dirty="0">
                <a:latin typeface="Calibri"/>
                <a:cs typeface="Calibri"/>
              </a:rPr>
              <a:t>farkında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olduğu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özelliklerdir.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860823"/>
            <a:ext cx="8072755" cy="490134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Dış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kalite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özellikleri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aşağıdakileri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içerir</a:t>
            </a:r>
            <a:endParaRPr sz="3200" dirty="0">
              <a:latin typeface="Calibri"/>
              <a:cs typeface="Calibri"/>
            </a:endParaRPr>
          </a:p>
          <a:p>
            <a:pPr marL="354330" marR="6985" indent="-342265" algn="just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 err="1">
                <a:latin typeface="Calibri"/>
                <a:cs typeface="Calibri"/>
              </a:rPr>
              <a:t>Doğrulu</a:t>
            </a:r>
            <a:r>
              <a:rPr lang="tr-TR" sz="3200" b="1" dirty="0">
                <a:latin typeface="Calibri"/>
                <a:cs typeface="Calibri"/>
              </a:rPr>
              <a:t>k - Hatasızlık</a:t>
            </a:r>
            <a:r>
              <a:rPr lang="tr-TR" sz="3200" b="1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31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sistemin</a:t>
            </a:r>
            <a:r>
              <a:rPr sz="3200" spc="310" dirty="0">
                <a:latin typeface="Calibri"/>
                <a:cs typeface="Calibri"/>
              </a:rPr>
              <a:t>   </a:t>
            </a:r>
            <a:r>
              <a:rPr sz="3200" spc="-10" dirty="0">
                <a:latin typeface="Calibri"/>
                <a:cs typeface="Calibri"/>
              </a:rPr>
              <a:t>spesifikasyonunda, 	</a:t>
            </a:r>
            <a:r>
              <a:rPr sz="3200" dirty="0">
                <a:latin typeface="Calibri"/>
                <a:cs typeface="Calibri"/>
              </a:rPr>
              <a:t>tasarımında</a:t>
            </a:r>
            <a:r>
              <a:rPr sz="3200" spc="650" dirty="0">
                <a:latin typeface="Calibri"/>
                <a:cs typeface="Calibri"/>
              </a:rPr>
              <a:t>   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645" dirty="0">
                <a:latin typeface="Calibri"/>
                <a:cs typeface="Calibri"/>
              </a:rPr>
              <a:t>    </a:t>
            </a:r>
            <a:r>
              <a:rPr sz="3200" dirty="0">
                <a:latin typeface="Calibri"/>
                <a:cs typeface="Calibri"/>
              </a:rPr>
              <a:t>uygulamasında</a:t>
            </a:r>
            <a:r>
              <a:rPr sz="3200" spc="645" dirty="0">
                <a:latin typeface="Calibri"/>
                <a:cs typeface="Calibri"/>
              </a:rPr>
              <a:t>    </a:t>
            </a:r>
            <a:r>
              <a:rPr sz="3200" spc="-20" dirty="0">
                <a:latin typeface="Calibri"/>
                <a:cs typeface="Calibri"/>
              </a:rPr>
              <a:t>hata 	</a:t>
            </a:r>
            <a:r>
              <a:rPr sz="3200" dirty="0">
                <a:latin typeface="Calibri"/>
                <a:cs typeface="Calibri"/>
              </a:rPr>
              <a:t>bulunmama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derecesi.</a:t>
            </a:r>
            <a:endParaRPr sz="3200" dirty="0">
              <a:latin typeface="Calibri"/>
              <a:cs typeface="Calibri"/>
            </a:endParaRPr>
          </a:p>
          <a:p>
            <a:pPr marL="354330" marR="6350" indent="-342265" algn="just">
              <a:lnSpc>
                <a:spcPts val="346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Kullanılabilirlik</a:t>
            </a:r>
            <a:r>
              <a:rPr sz="3200" b="1" spc="51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Kullanıcıların</a:t>
            </a:r>
            <a:r>
              <a:rPr sz="3200" spc="52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515" dirty="0">
                <a:latin typeface="Calibri"/>
                <a:cs typeface="Calibri"/>
              </a:rPr>
              <a:t>   </a:t>
            </a:r>
            <a:r>
              <a:rPr sz="3200" spc="-10" dirty="0">
                <a:latin typeface="Calibri"/>
                <a:cs typeface="Calibri"/>
              </a:rPr>
              <a:t>sistemi 	</a:t>
            </a:r>
            <a:r>
              <a:rPr sz="3200" dirty="0">
                <a:latin typeface="Calibri"/>
                <a:cs typeface="Calibri"/>
              </a:rPr>
              <a:t>öğrenme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kullanma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kolaylığı.</a:t>
            </a:r>
            <a:endParaRPr sz="3200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Verimlilik</a:t>
            </a:r>
            <a:r>
              <a:rPr sz="3200" b="1" spc="43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Bellek</a:t>
            </a:r>
            <a:r>
              <a:rPr sz="3200" spc="4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4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yürütme</a:t>
            </a:r>
            <a:r>
              <a:rPr sz="3200" spc="4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süresi</a:t>
            </a:r>
            <a:r>
              <a:rPr sz="3200" spc="43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dahil 	</a:t>
            </a:r>
            <a:r>
              <a:rPr sz="3200" dirty="0">
                <a:latin typeface="Calibri"/>
                <a:cs typeface="Calibri"/>
              </a:rPr>
              <a:t>olmak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üzere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sistem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kaynaklarının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minimum 	kullanımı.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67" y="1921298"/>
            <a:ext cx="8073390" cy="15481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 algn="just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latin typeface="Calibri"/>
                <a:cs typeface="Calibri"/>
              </a:rPr>
              <a:t>Güvenilirlik</a:t>
            </a:r>
            <a:r>
              <a:rPr sz="2700" b="1" spc="3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Bir</a:t>
            </a:r>
            <a:r>
              <a:rPr sz="2700" spc="3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sistemin</a:t>
            </a:r>
            <a:r>
              <a:rPr sz="2700" spc="32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belirtilen</a:t>
            </a:r>
            <a:r>
              <a:rPr sz="2700" spc="3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koşullar</a:t>
            </a:r>
            <a:r>
              <a:rPr sz="2700" spc="330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altında </a:t>
            </a:r>
            <a:r>
              <a:rPr sz="2700" dirty="0">
                <a:latin typeface="Calibri"/>
                <a:cs typeface="Calibri"/>
              </a:rPr>
              <a:t>gerekli</a:t>
            </a:r>
            <a:r>
              <a:rPr sz="2700" spc="4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işlevlerini</a:t>
            </a:r>
            <a:r>
              <a:rPr sz="2700" spc="434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gerektiği</a:t>
            </a:r>
            <a:r>
              <a:rPr sz="2700" spc="4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zaman</a:t>
            </a:r>
            <a:r>
              <a:rPr sz="2700" spc="44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yerine</a:t>
            </a:r>
            <a:r>
              <a:rPr sz="2700" spc="434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getirme </a:t>
            </a:r>
            <a:r>
              <a:rPr sz="2700" dirty="0">
                <a:latin typeface="Calibri"/>
                <a:cs typeface="Calibri"/>
              </a:rPr>
              <a:t>yeteneğidir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arızalar arasında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uzun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ortalama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süreye </a:t>
            </a:r>
            <a:r>
              <a:rPr sz="2700" dirty="0">
                <a:latin typeface="Calibri"/>
                <a:cs typeface="Calibri"/>
              </a:rPr>
              <a:t>sahip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olmak.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667" y="3484938"/>
            <a:ext cx="23006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1903730" algn="l"/>
              </a:tabLst>
            </a:pPr>
            <a:r>
              <a:rPr sz="2700" b="1" spc="-10" dirty="0">
                <a:latin typeface="Calibri"/>
                <a:cs typeface="Calibri"/>
              </a:rPr>
              <a:t>Bütünlük</a:t>
            </a:r>
            <a:r>
              <a:rPr sz="2700" b="1" dirty="0">
                <a:latin typeface="Calibri"/>
                <a:cs typeface="Calibri"/>
              </a:rPr>
              <a:t>	</a:t>
            </a:r>
            <a:r>
              <a:rPr sz="2700" spc="-25" dirty="0">
                <a:latin typeface="Calibri"/>
                <a:cs typeface="Calibri"/>
              </a:rPr>
              <a:t>Bir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66" y="3855128"/>
            <a:ext cx="190118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3490" algn="l"/>
              </a:tabLst>
            </a:pPr>
            <a:r>
              <a:rPr sz="2700" spc="-10" dirty="0">
                <a:latin typeface="Calibri"/>
                <a:cs typeface="Calibri"/>
              </a:rPr>
              <a:t>yetkisiz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0" dirty="0">
                <a:latin typeface="Calibri"/>
                <a:cs typeface="Calibri"/>
              </a:rPr>
              <a:t>veya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0109" y="3484938"/>
            <a:ext cx="3490595" cy="8070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83820">
              <a:lnSpc>
                <a:spcPts val="2910"/>
              </a:lnSpc>
              <a:spcBef>
                <a:spcPts val="470"/>
              </a:spcBef>
              <a:tabLst>
                <a:tab pos="1505585" algn="l"/>
                <a:tab pos="1534795" algn="l"/>
              </a:tabLst>
            </a:pPr>
            <a:r>
              <a:rPr sz="2700" spc="-10" dirty="0">
                <a:latin typeface="Calibri"/>
                <a:cs typeface="Calibri"/>
              </a:rPr>
              <a:t>sistemin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programlarına uygunsuz</a:t>
            </a:r>
            <a:r>
              <a:rPr sz="2700" dirty="0">
                <a:latin typeface="Calibri"/>
                <a:cs typeface="Calibri"/>
              </a:rPr>
              <a:t>		</a:t>
            </a:r>
            <a:r>
              <a:rPr sz="2700" spc="-10" dirty="0">
                <a:latin typeface="Calibri"/>
                <a:cs typeface="Calibri"/>
              </a:rPr>
              <a:t>erişimi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1580" y="3855128"/>
            <a:ext cx="14789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engelleme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5467" y="3484938"/>
            <a:ext cx="1914525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75"/>
              </a:lnSpc>
              <a:spcBef>
                <a:spcPts val="100"/>
              </a:spcBef>
              <a:tabLst>
                <a:tab pos="572135" algn="l"/>
              </a:tabLst>
            </a:pPr>
            <a:r>
              <a:rPr sz="2700" spc="-25" dirty="0">
                <a:latin typeface="Calibri"/>
                <a:cs typeface="Calibri"/>
              </a:rPr>
              <a:t>ve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verilerine</a:t>
            </a:r>
            <a:endParaRPr sz="2700">
              <a:latin typeface="Calibri"/>
              <a:cs typeface="Calibri"/>
            </a:endParaRPr>
          </a:p>
          <a:p>
            <a:pPr marR="5080" algn="r">
              <a:lnSpc>
                <a:spcPts val="3075"/>
              </a:lnSpc>
            </a:pPr>
            <a:r>
              <a:rPr sz="2700" spc="-10" dirty="0">
                <a:latin typeface="Calibri"/>
                <a:cs typeface="Calibri"/>
              </a:rPr>
              <a:t>derecesi.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66" y="4225485"/>
            <a:ext cx="7730490" cy="19183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2920"/>
              </a:lnSpc>
              <a:spcBef>
                <a:spcPts val="459"/>
              </a:spcBef>
            </a:pPr>
            <a:r>
              <a:rPr sz="2700" dirty="0">
                <a:latin typeface="Calibri"/>
                <a:cs typeface="Calibri"/>
              </a:rPr>
              <a:t>Bütünlük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fikri, yetkisiz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kullanıcı erişimlerini </a:t>
            </a:r>
            <a:r>
              <a:rPr sz="2700" spc="-10" dirty="0">
                <a:latin typeface="Calibri"/>
                <a:cs typeface="Calibri"/>
              </a:rPr>
              <a:t>kısıtlamanın </a:t>
            </a:r>
            <a:r>
              <a:rPr sz="2700" dirty="0">
                <a:latin typeface="Calibri"/>
                <a:cs typeface="Calibri"/>
              </a:rPr>
              <a:t>yanı</a:t>
            </a:r>
            <a:r>
              <a:rPr sz="2700" spc="45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sıra</a:t>
            </a:r>
            <a:r>
              <a:rPr sz="2700" spc="44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verilere</a:t>
            </a:r>
            <a:r>
              <a:rPr sz="2700" spc="44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düzgün</a:t>
            </a:r>
            <a:r>
              <a:rPr sz="2700" spc="44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bir</a:t>
            </a:r>
            <a:r>
              <a:rPr sz="2700" spc="44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şekilde</a:t>
            </a:r>
            <a:r>
              <a:rPr sz="2700" spc="445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erişilmesini </a:t>
            </a:r>
            <a:r>
              <a:rPr sz="2700" dirty="0">
                <a:latin typeface="Calibri"/>
                <a:cs typeface="Calibri"/>
              </a:rPr>
              <a:t>sağlamayı</a:t>
            </a:r>
            <a:r>
              <a:rPr sz="2700" spc="38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39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içerir</a:t>
            </a:r>
            <a:r>
              <a:rPr sz="2700" spc="37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39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yani,</a:t>
            </a:r>
            <a:r>
              <a:rPr sz="2700" spc="39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paralel</a:t>
            </a:r>
            <a:r>
              <a:rPr sz="2700" spc="38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veriler</a:t>
            </a:r>
            <a:r>
              <a:rPr sz="2700" spc="375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içeren </a:t>
            </a:r>
            <a:r>
              <a:rPr sz="2700" dirty="0">
                <a:latin typeface="Calibri"/>
                <a:cs typeface="Calibri"/>
              </a:rPr>
              <a:t>tabloların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paralel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olarak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değiştirilmesi,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tarih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alanlarının yalnızca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geçerli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tarihleri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içermesi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vb.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2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308985" algn="l"/>
                <a:tab pos="4147185" algn="l"/>
                <a:tab pos="6002655" algn="l"/>
                <a:tab pos="7044055" algn="l"/>
              </a:tabLst>
            </a:pPr>
            <a:r>
              <a:rPr sz="3200" b="1" spc="-10" dirty="0">
                <a:latin typeface="Calibri"/>
                <a:cs typeface="Calibri"/>
              </a:rPr>
              <a:t>Uyarlanabilirlik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Bir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sistemin,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özel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olarak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46535"/>
              </p:ext>
            </p:extLst>
          </p:nvPr>
        </p:nvGraphicFramePr>
        <p:xfrm>
          <a:off x="1680210" y="2548890"/>
          <a:ext cx="7718912" cy="139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591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  <a:tabLst>
                          <a:tab pos="246443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tasarlandığı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uygulamalar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3045"/>
                        </a:lnSpc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veya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4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ortamlar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 marL="31750">
                        <a:lnSpc>
                          <a:spcPts val="3360"/>
                        </a:lnSpc>
                        <a:tabLst>
                          <a:tab pos="1894839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dışındaki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uygulamalarda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3360"/>
                        </a:lnSpc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veya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6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ortamlarda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91">
                <a:tc>
                  <a:txBody>
                    <a:bodyPr/>
                    <a:lstStyle/>
                    <a:p>
                      <a:pPr marL="31750">
                        <a:lnSpc>
                          <a:spcPts val="3360"/>
                        </a:lnSpc>
                        <a:tabLst>
                          <a:tab pos="245681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değişiklik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yapılmadan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360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ne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6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ölçüde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08557" y="3811715"/>
            <a:ext cx="8071484" cy="366061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3200" spc="-10" dirty="0" err="1">
                <a:latin typeface="Calibri"/>
                <a:cs typeface="Calibri"/>
              </a:rPr>
              <a:t>kullanılabileceği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lang="tr-TR" sz="3200" b="1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lang="tr-TR" sz="3200" b="1" dirty="0">
                <a:latin typeface="Calibri"/>
                <a:cs typeface="Calibri"/>
              </a:rPr>
              <a:t>Doğruluk oranı </a:t>
            </a:r>
            <a:r>
              <a:rPr lang="tr-TR" sz="3200" dirty="0">
                <a:latin typeface="Calibri"/>
                <a:cs typeface="Calibri"/>
              </a:rPr>
              <a:t>Bir sistemin, özellikle nicel çıktılar açısından, inşa edildiği şekliyle hatasız olma derecesi. Hatasızlık, doğruluk oranından farklıdır; bir sistemin doğru bir şekilde inşa edilip edilmediğinden ziyade, inşa edildiği işi ne kadar iyi yaptığının belirlenmesidir.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571625"/>
            <a:ext cx="8072120" cy="578812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330" marR="6985" indent="-34226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lang="tr-TR" sz="3200" b="1" dirty="0">
                <a:latin typeface="Calibri"/>
                <a:cs typeface="Calibri"/>
              </a:rPr>
              <a:t>Sağlamlık</a:t>
            </a:r>
            <a:r>
              <a:rPr lang="tr-TR" sz="3200" b="1" spc="295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Bir</a:t>
            </a:r>
            <a:r>
              <a:rPr lang="tr-TR" sz="3200" spc="330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sistemin</a:t>
            </a:r>
            <a:r>
              <a:rPr lang="tr-TR" sz="3200" spc="305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geçersiz</a:t>
            </a:r>
            <a:r>
              <a:rPr lang="tr-TR" sz="3200" spc="310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girdilerin</a:t>
            </a:r>
            <a:r>
              <a:rPr lang="tr-TR" sz="3200" spc="340" dirty="0">
                <a:latin typeface="Calibri"/>
                <a:cs typeface="Calibri"/>
              </a:rPr>
              <a:t> </a:t>
            </a:r>
            <a:r>
              <a:rPr lang="tr-TR" sz="3200" spc="-20" dirty="0">
                <a:latin typeface="Calibri"/>
                <a:cs typeface="Calibri"/>
              </a:rPr>
              <a:t>veya 	</a:t>
            </a:r>
            <a:r>
              <a:rPr lang="tr-TR" sz="3200" dirty="0">
                <a:latin typeface="Calibri"/>
                <a:cs typeface="Calibri"/>
              </a:rPr>
              <a:t>stresli</a:t>
            </a:r>
            <a:r>
              <a:rPr lang="tr-TR" sz="3200" spc="260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çevresel</a:t>
            </a:r>
            <a:r>
              <a:rPr lang="tr-TR" sz="3200" spc="260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koşulların</a:t>
            </a:r>
            <a:r>
              <a:rPr lang="tr-TR" sz="3200" spc="270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varlığında</a:t>
            </a:r>
            <a:r>
              <a:rPr lang="tr-TR" sz="3200" spc="290" dirty="0">
                <a:latin typeface="Calibri"/>
                <a:cs typeface="Calibri"/>
              </a:rPr>
              <a:t> </a:t>
            </a:r>
            <a:r>
              <a:rPr lang="tr-TR" sz="3200" spc="-10" dirty="0">
                <a:latin typeface="Calibri"/>
                <a:cs typeface="Calibri"/>
              </a:rPr>
              <a:t>çalışmaya 	</a:t>
            </a:r>
            <a:r>
              <a:rPr lang="tr-TR" sz="3200" dirty="0">
                <a:latin typeface="Calibri"/>
                <a:cs typeface="Calibri"/>
              </a:rPr>
              <a:t>devam</a:t>
            </a:r>
            <a:r>
              <a:rPr lang="tr-TR" sz="3200" spc="-105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etme</a:t>
            </a:r>
            <a:r>
              <a:rPr lang="tr-TR" sz="3200" spc="-105" dirty="0">
                <a:latin typeface="Calibri"/>
                <a:cs typeface="Calibri"/>
              </a:rPr>
              <a:t> </a:t>
            </a:r>
            <a:r>
              <a:rPr lang="tr-TR" sz="3200" spc="-10" dirty="0">
                <a:latin typeface="Calibri"/>
                <a:cs typeface="Calibri"/>
              </a:rPr>
              <a:t>derecesi.</a:t>
            </a:r>
            <a:endParaRPr lang="tr-TR" sz="3200" dirty="0">
              <a:latin typeface="Calibri"/>
              <a:cs typeface="Calibri"/>
            </a:endParaRPr>
          </a:p>
          <a:p>
            <a:pPr marL="354330" marR="6985" indent="-34226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endParaRPr lang="tr-TR" sz="3200" dirty="0">
              <a:latin typeface="Calibri"/>
              <a:cs typeface="Calibri"/>
            </a:endParaRPr>
          </a:p>
          <a:p>
            <a:pPr marL="354330" marR="6985" indent="-34226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lang="tr-TR" sz="3200" dirty="0">
                <a:latin typeface="Calibri"/>
                <a:cs typeface="Calibri"/>
              </a:rPr>
              <a:t>Kalitenin</a:t>
            </a:r>
            <a:r>
              <a:rPr lang="tr-TR" sz="3200" spc="585" dirty="0">
                <a:latin typeface="Calibri"/>
                <a:cs typeface="Calibri"/>
              </a:rPr>
              <a:t>    </a:t>
            </a:r>
            <a:r>
              <a:rPr lang="tr-TR" sz="3200" dirty="0">
                <a:latin typeface="Calibri"/>
                <a:cs typeface="Calibri"/>
              </a:rPr>
              <a:t>dış</a:t>
            </a:r>
            <a:r>
              <a:rPr lang="tr-TR" sz="3200" spc="585" dirty="0">
                <a:latin typeface="Calibri"/>
                <a:cs typeface="Calibri"/>
              </a:rPr>
              <a:t>    </a:t>
            </a:r>
            <a:r>
              <a:rPr lang="tr-TR" sz="3200" dirty="0">
                <a:latin typeface="Calibri"/>
                <a:cs typeface="Calibri"/>
              </a:rPr>
              <a:t>özellikleri,</a:t>
            </a:r>
            <a:r>
              <a:rPr lang="tr-TR" sz="3200" spc="585" dirty="0">
                <a:latin typeface="Calibri"/>
                <a:cs typeface="Calibri"/>
              </a:rPr>
              <a:t>    </a:t>
            </a:r>
            <a:r>
              <a:rPr lang="tr-TR" sz="3200" spc="-10" dirty="0">
                <a:latin typeface="Calibri"/>
                <a:cs typeface="Calibri"/>
              </a:rPr>
              <a:t>kullanıcıların 	</a:t>
            </a:r>
            <a:r>
              <a:rPr lang="tr-TR" sz="3200" dirty="0">
                <a:latin typeface="Calibri"/>
                <a:cs typeface="Calibri"/>
              </a:rPr>
              <a:t>önemsediği</a:t>
            </a:r>
            <a:r>
              <a:rPr lang="tr-TR" sz="3200" spc="-114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tek</a:t>
            </a:r>
            <a:r>
              <a:rPr lang="tr-TR" sz="3200" spc="-125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yazılım</a:t>
            </a:r>
            <a:r>
              <a:rPr lang="tr-TR" sz="3200" spc="-110" dirty="0">
                <a:latin typeface="Calibri"/>
                <a:cs typeface="Calibri"/>
              </a:rPr>
              <a:t> </a:t>
            </a:r>
            <a:r>
              <a:rPr lang="tr-TR" sz="3200" dirty="0">
                <a:latin typeface="Calibri"/>
                <a:cs typeface="Calibri"/>
              </a:rPr>
              <a:t>özelliği</a:t>
            </a:r>
            <a:r>
              <a:rPr lang="tr-TR" sz="3200" spc="-110" dirty="0">
                <a:latin typeface="Calibri"/>
                <a:cs typeface="Calibri"/>
              </a:rPr>
              <a:t> </a:t>
            </a:r>
            <a:r>
              <a:rPr lang="tr-TR" sz="3200" spc="-10" dirty="0">
                <a:latin typeface="Calibri"/>
                <a:cs typeface="Calibri"/>
              </a:rPr>
              <a:t>türüdür.</a:t>
            </a:r>
            <a:endParaRPr lang="tr-TR" sz="3200" dirty="0">
              <a:latin typeface="Calibri"/>
              <a:cs typeface="Calibri"/>
            </a:endParaRPr>
          </a:p>
          <a:p>
            <a:pPr marL="354330" marR="6985" indent="-342265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 err="1">
                <a:latin typeface="Calibri"/>
                <a:cs typeface="Calibri"/>
              </a:rPr>
              <a:t>Kullanıcılar</a:t>
            </a:r>
            <a:r>
              <a:rPr sz="3200" spc="7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yazılımın</a:t>
            </a:r>
            <a:r>
              <a:rPr sz="3200" spc="7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kullanımının</a:t>
            </a:r>
            <a:r>
              <a:rPr sz="3200" spc="7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kolay</a:t>
            </a:r>
            <a:r>
              <a:rPr sz="3200" spc="7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olup 	</a:t>
            </a:r>
            <a:r>
              <a:rPr sz="3200" dirty="0">
                <a:latin typeface="Calibri"/>
                <a:cs typeface="Calibri"/>
              </a:rPr>
              <a:t>olmadığına</a:t>
            </a:r>
            <a:r>
              <a:rPr sz="3200" spc="77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önem</a:t>
            </a:r>
            <a:r>
              <a:rPr sz="3200" spc="77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verirler,</a:t>
            </a:r>
            <a:r>
              <a:rPr sz="3200" spc="77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sizin</a:t>
            </a:r>
            <a:r>
              <a:rPr sz="3200" spc="770" dirty="0">
                <a:latin typeface="Calibri"/>
                <a:cs typeface="Calibri"/>
              </a:rPr>
              <a:t>   </a:t>
            </a:r>
            <a:r>
              <a:rPr sz="3200" spc="-20" dirty="0">
                <a:latin typeface="Calibri"/>
                <a:cs typeface="Calibri"/>
              </a:rPr>
              <a:t>için 	</a:t>
            </a:r>
            <a:r>
              <a:rPr sz="3200" spc="-10" dirty="0">
                <a:latin typeface="Calibri"/>
                <a:cs typeface="Calibri"/>
              </a:rPr>
              <a:t>değiştirmenin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kolay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olup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olmadığına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değil.</a:t>
            </a:r>
            <a:endParaRPr sz="3200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346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Kodun</a:t>
            </a:r>
            <a:r>
              <a:rPr sz="3200" spc="36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okunabilir</a:t>
            </a:r>
            <a:r>
              <a:rPr sz="3200" spc="3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ya</a:t>
            </a:r>
            <a:r>
              <a:rPr sz="3200" spc="3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iyi</a:t>
            </a:r>
            <a:r>
              <a:rPr sz="3200" spc="37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yapılandırılmış 	</a:t>
            </a:r>
            <a:r>
              <a:rPr sz="3200" dirty="0">
                <a:latin typeface="Calibri"/>
                <a:cs typeface="Calibri"/>
              </a:rPr>
              <a:t>olmasıyla</a:t>
            </a:r>
            <a:r>
              <a:rPr sz="3200" spc="434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değil,</a:t>
            </a:r>
            <a:r>
              <a:rPr sz="3200" spc="434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yazılımın</a:t>
            </a:r>
            <a:r>
              <a:rPr sz="3200" spc="43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doğru</a:t>
            </a:r>
            <a:r>
              <a:rPr sz="3200" spc="430" dirty="0">
                <a:latin typeface="Calibri"/>
                <a:cs typeface="Calibri"/>
              </a:rPr>
              <a:t>   </a:t>
            </a:r>
            <a:r>
              <a:rPr sz="3200" spc="-10" dirty="0">
                <a:latin typeface="Calibri"/>
                <a:cs typeface="Calibri"/>
              </a:rPr>
              <a:t>çalışıp 	çalışmadığıyla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ilgilenirler.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06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Yazılım</a:t>
            </a:r>
            <a:r>
              <a:rPr spc="-210" dirty="0"/>
              <a:t> </a:t>
            </a:r>
            <a:r>
              <a:rPr dirty="0"/>
              <a:t>Kalitesinin</a:t>
            </a:r>
            <a:r>
              <a:rPr spc="-215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18" y="1877040"/>
            <a:ext cx="8072120" cy="456176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6350" algn="just">
              <a:lnSpc>
                <a:spcPct val="80000"/>
              </a:lnSpc>
              <a:spcBef>
                <a:spcPts val="820"/>
              </a:spcBef>
              <a:tabLst>
                <a:tab pos="355600" algn="l"/>
              </a:tabLst>
            </a:pPr>
            <a:r>
              <a:rPr sz="3000" dirty="0" err="1">
                <a:latin typeface="Calibri"/>
                <a:cs typeface="Calibri"/>
              </a:rPr>
              <a:t>Programcılar</a:t>
            </a:r>
            <a:r>
              <a:rPr sz="3000" spc="430" dirty="0">
                <a:latin typeface="Calibri"/>
                <a:cs typeface="Calibri"/>
              </a:rPr>
              <a:t>  </a:t>
            </a:r>
            <a:r>
              <a:rPr sz="3000" dirty="0" err="1">
                <a:latin typeface="Calibri"/>
                <a:cs typeface="Calibri"/>
              </a:rPr>
              <a:t>yazılımın</a:t>
            </a:r>
            <a:r>
              <a:rPr lang="tr-TR" sz="3000" dirty="0">
                <a:latin typeface="Calibri"/>
                <a:cs typeface="Calibri"/>
              </a:rPr>
              <a:t> dış</a:t>
            </a:r>
            <a:r>
              <a:rPr lang="tr-TR" sz="3000" spc="455" dirty="0">
                <a:latin typeface="Calibri"/>
                <a:cs typeface="Calibri"/>
              </a:rPr>
              <a:t> </a:t>
            </a:r>
            <a:r>
              <a:rPr sz="3000" dirty="0" err="1">
                <a:latin typeface="Calibri"/>
                <a:cs typeface="Calibri"/>
              </a:rPr>
              <a:t>özelliklerine</a:t>
            </a:r>
            <a:r>
              <a:rPr sz="3000" spc="434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olduğu </a:t>
            </a:r>
            <a:r>
              <a:rPr sz="3000" dirty="0" err="1">
                <a:latin typeface="Calibri"/>
                <a:cs typeface="Calibri"/>
              </a:rPr>
              <a:t>kadar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lang="tr-TR" sz="3000" dirty="0">
                <a:latin typeface="Calibri"/>
                <a:cs typeface="Calibri"/>
              </a:rPr>
              <a:t>iç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özelliklerine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önem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 err="1">
                <a:latin typeface="Calibri"/>
                <a:cs typeface="Calibri"/>
              </a:rPr>
              <a:t>verirler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lang="tr-TR" sz="3000" spc="-10" dirty="0">
              <a:latin typeface="Calibri"/>
              <a:cs typeface="Calibri"/>
            </a:endParaRPr>
          </a:p>
          <a:p>
            <a:pPr marL="12065" marR="6350" algn="just">
              <a:lnSpc>
                <a:spcPct val="80000"/>
              </a:lnSpc>
              <a:spcBef>
                <a:spcPts val="820"/>
              </a:spcBef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İç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kalite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özelliklerinden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bazıları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şunlardır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Sürdürülebilirlik</a:t>
            </a:r>
            <a:r>
              <a:rPr sz="3000" b="1" spc="42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Yetenekleri</a:t>
            </a:r>
            <a:r>
              <a:rPr sz="3000" spc="41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değiştirmek</a:t>
            </a:r>
            <a:r>
              <a:rPr sz="3000" spc="420" dirty="0">
                <a:latin typeface="Calibri"/>
                <a:cs typeface="Calibri"/>
              </a:rPr>
              <a:t>  </a:t>
            </a:r>
            <a:r>
              <a:rPr sz="3000" spc="-20" dirty="0">
                <a:latin typeface="Calibri"/>
                <a:cs typeface="Calibri"/>
              </a:rPr>
              <a:t>veya </a:t>
            </a:r>
            <a:r>
              <a:rPr sz="3000" dirty="0">
                <a:latin typeface="Calibri"/>
                <a:cs typeface="Calibri"/>
              </a:rPr>
              <a:t>eklemek,</a:t>
            </a:r>
            <a:r>
              <a:rPr sz="3000" spc="45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performansı</a:t>
            </a:r>
            <a:r>
              <a:rPr sz="3000" spc="45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artırmak</a:t>
            </a:r>
            <a:r>
              <a:rPr sz="3000" spc="45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veya</a:t>
            </a:r>
            <a:r>
              <a:rPr sz="3000" spc="45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hataları </a:t>
            </a:r>
            <a:r>
              <a:rPr sz="3000" dirty="0">
                <a:latin typeface="Calibri"/>
                <a:cs typeface="Calibri"/>
              </a:rPr>
              <a:t>düzeltmek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yazılım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sistemini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değiştirebilme kolaylığı.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Esneklik</a:t>
            </a:r>
            <a:r>
              <a:rPr sz="3000" b="1" spc="40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40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sistemi,</a:t>
            </a:r>
            <a:r>
              <a:rPr sz="3000" spc="40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özel</a:t>
            </a:r>
            <a:r>
              <a:rPr sz="3000" spc="40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olarak</a:t>
            </a:r>
            <a:r>
              <a:rPr sz="3000" spc="40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tasarlandığı </a:t>
            </a:r>
            <a:r>
              <a:rPr sz="3000" dirty="0">
                <a:latin typeface="Calibri"/>
                <a:cs typeface="Calibri"/>
              </a:rPr>
              <a:t>kullanımlar</a:t>
            </a:r>
            <a:r>
              <a:rPr sz="3000" spc="7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dışındaki</a:t>
            </a:r>
            <a:r>
              <a:rPr sz="3000" spc="7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kullanımlar</a:t>
            </a:r>
            <a:r>
              <a:rPr sz="3000" spc="7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7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</a:t>
            </a:r>
            <a:r>
              <a:rPr sz="3000" spc="7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ölçüde değiştirebileceğinizi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belirtir.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2368</Words>
  <Application>Microsoft Office PowerPoint</Application>
  <PresentationFormat>Özel</PresentationFormat>
  <Paragraphs>303</Paragraphs>
  <Slides>37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0" baseType="lpstr">
      <vt:lpstr>Arial MT</vt:lpstr>
      <vt:lpstr>Calibri</vt:lpstr>
      <vt:lpstr>Office Theme</vt:lpstr>
      <vt:lpstr>Yazılım Kalitesi Ortamı</vt:lpstr>
      <vt:lpstr>İçindekiler</vt:lpstr>
      <vt:lpstr>Giriş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Yazılım Kalitesinin Özellikleri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İyileştirme Teknikleri Yazılım Kalitesi</vt:lpstr>
      <vt:lpstr>Kalite Güvencesi Ne Zaman Yapılmalı?</vt:lpstr>
      <vt:lpstr>Kalite Güvencesi Ne Zaman Yapılmalı?</vt:lpstr>
      <vt:lpstr>Kalite Güvencesi Ne Zaman Yapılmalı?</vt:lpstr>
      <vt:lpstr>Kalite Güvencesi Ne Zaman Yapılmalı?</vt:lpstr>
      <vt:lpstr>KONTROL LİSTESİ: Bir Kalite Güvence Planı</vt:lpstr>
      <vt:lpstr>KONTROL LİSTESİ: Bir Kalite Güvence Planı</vt:lpstr>
      <vt:lpstr>Önemli Noktalar</vt:lpstr>
      <vt:lpstr>Önemli Noktalar</vt:lpstr>
      <vt:lpstr>Okumalar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- 1606125465-week9 - TR tr [Salt Okunur]</dc:title>
  <cp:lastModifiedBy>Mehmet TANKÜL</cp:lastModifiedBy>
  <cp:revision>6</cp:revision>
  <dcterms:created xsi:type="dcterms:W3CDTF">2024-12-02T09:03:11Z</dcterms:created>
  <dcterms:modified xsi:type="dcterms:W3CDTF">2024-12-02T09:50:16Z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LastSaved">
    <vt:filetime>2024-12-02T00:00:00Z</vt:filetime>
  </property>
  <property fmtid="{D5CDD505-2E9C-101B-9397-08002B2CF9AE}" pid="4" name="Producer">
    <vt:lpwstr>Microsoft: Print To PDF</vt:lpwstr>
  </property>
</Properties>
</file>