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0104100" cy="13919200"/>
  <p:notesSz cx="20104100" cy="13919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1" autoAdjust="0"/>
    <p:restoredTop sz="94660"/>
  </p:normalViewPr>
  <p:slideViewPr>
    <p:cSldViewPr>
      <p:cViewPr varScale="1">
        <p:scale>
          <a:sx n="24" d="100"/>
          <a:sy n="24" d="100"/>
        </p:scale>
        <p:origin x="72" y="8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968496"/>
            <a:ext cx="660654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7168896"/>
            <a:ext cx="544068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944368"/>
            <a:ext cx="3380994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944368"/>
            <a:ext cx="3380994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512064"/>
            <a:ext cx="6995160" cy="2048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944368"/>
            <a:ext cx="6995160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11905488"/>
            <a:ext cx="2487168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11905488"/>
            <a:ext cx="1787652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11905488"/>
            <a:ext cx="1787652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6250" y="482600"/>
            <a:ext cx="16992600" cy="127840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 algn="ctr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32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Bağışı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Sistemi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Veritabanı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Projesi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200" dirty="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Senaryo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  <a:spcBef>
                <a:spcPts val="290"/>
              </a:spcBef>
            </a:pPr>
            <a:r>
              <a:rPr b="1" dirty="0">
                <a:latin typeface="Calibri"/>
                <a:cs typeface="Calibri"/>
              </a:rPr>
              <a:t>Bu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proje,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bankası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veya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sağlık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kuruluşu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için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kapsamlı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bağışı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yönetim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sistemi</a:t>
            </a:r>
            <a:endParaRPr dirty="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  <a:spcBef>
                <a:spcPts val="240"/>
              </a:spcBef>
            </a:pPr>
            <a:r>
              <a:rPr b="1" spc="-10" dirty="0">
                <a:latin typeface="Calibri"/>
                <a:cs typeface="Calibri"/>
              </a:rPr>
              <a:t>oluşturmayı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amaçlamaktadır. </a:t>
            </a:r>
            <a:r>
              <a:rPr b="1" dirty="0">
                <a:latin typeface="Calibri"/>
                <a:cs typeface="Calibri"/>
              </a:rPr>
              <a:t>Sistem, </a:t>
            </a:r>
            <a:r>
              <a:rPr b="1" spc="-10" dirty="0">
                <a:latin typeface="Calibri"/>
                <a:cs typeface="Calibri"/>
              </a:rPr>
              <a:t>bağışçıların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bilgilerini </a:t>
            </a:r>
            <a:r>
              <a:rPr b="1" dirty="0">
                <a:latin typeface="Calibri"/>
                <a:cs typeface="Calibri"/>
              </a:rPr>
              <a:t>etkin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şekilde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yönetmeyi,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kan</a:t>
            </a:r>
            <a:endParaRPr dirty="0">
              <a:latin typeface="Calibri"/>
              <a:cs typeface="Calibri"/>
            </a:endParaRPr>
          </a:p>
          <a:p>
            <a:pPr marL="30480" marR="60960">
              <a:lnSpc>
                <a:spcPct val="115399"/>
              </a:lnSpc>
            </a:pPr>
            <a:r>
              <a:rPr b="1" dirty="0">
                <a:latin typeface="Calibri"/>
                <a:cs typeface="Calibri"/>
              </a:rPr>
              <a:t>stoklarını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detaylı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şekilde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takip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etmeyi,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bağışı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etkinliklerini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organize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etmeyi,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ihtiyacı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olan </a:t>
            </a:r>
            <a:r>
              <a:rPr b="1" dirty="0">
                <a:latin typeface="Calibri"/>
                <a:cs typeface="Calibri"/>
              </a:rPr>
              <a:t>hastaların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taleplerini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karşılamayı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transfüzyonu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süreçlerini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güvenli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şekilde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izlemeyi</a:t>
            </a:r>
            <a:endParaRPr dirty="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  <a:spcBef>
                <a:spcPts val="250"/>
              </a:spcBef>
            </a:pPr>
            <a:r>
              <a:rPr b="1" spc="-10" dirty="0">
                <a:latin typeface="Calibri"/>
                <a:cs typeface="Calibri"/>
              </a:rPr>
              <a:t>hedeflemektedir.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bankası,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farklı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coğrafi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bölgelerde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fazla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Bankası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Merkezi'ne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sahip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olabilir.</a:t>
            </a:r>
            <a:endParaRPr dirty="0">
              <a:latin typeface="Calibri"/>
              <a:cs typeface="Calibri"/>
            </a:endParaRPr>
          </a:p>
          <a:p>
            <a:pPr marL="21590" marR="50800" indent="-6350">
              <a:lnSpc>
                <a:spcPct val="111100"/>
              </a:lnSpc>
              <a:spcBef>
                <a:spcPts val="45"/>
              </a:spcBef>
            </a:pPr>
            <a:r>
              <a:rPr b="1" dirty="0">
                <a:latin typeface="Calibri"/>
                <a:cs typeface="Calibri"/>
              </a:rPr>
              <a:t>Her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merkezin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kendine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özgü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bilgileri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(adı,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adresi,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iletişim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vb.)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bulunur.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bankasında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Personel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yapısı,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belirli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hiyerarşiyi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içerecek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şekilde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tasarlanmıştır.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personel,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organizasyon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içindeki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rolüne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bağlı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olarak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başka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personele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bağlı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olabilir.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Bu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yapı,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yönetsel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raporlama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görev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dağılımını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daha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etkin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hale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getirir.</a:t>
            </a:r>
            <a:r>
              <a:rPr b="1" spc="2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çalışan </a:t>
            </a:r>
            <a:r>
              <a:rPr b="1" dirty="0">
                <a:latin typeface="Calibri"/>
                <a:cs typeface="Calibri"/>
              </a:rPr>
              <a:t>Personel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(doktorlar,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hemşireler,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teknisyenler,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idari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personel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vb.)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bu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merkezlerde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görev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yapar.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personel </a:t>
            </a:r>
            <a:r>
              <a:rPr b="1" dirty="0">
                <a:latin typeface="Calibri"/>
                <a:cs typeface="Calibri"/>
              </a:rPr>
              <a:t>aynı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yalnızca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birincil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merkezde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çalışir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0" dirty="0"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bağışının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temelini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Bağışçılar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oluşturur.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bağışçının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kişisel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iletişim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bilgileri,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grubu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 err="1">
                <a:latin typeface="Calibri"/>
                <a:cs typeface="Calibri"/>
              </a:rPr>
              <a:t>ve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 err="1" smtClean="0">
                <a:latin typeface="Calibri"/>
                <a:cs typeface="Calibri"/>
              </a:rPr>
              <a:t>sağlık</a:t>
            </a:r>
            <a:endParaRPr lang="en-US" b="1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 marL="18415" marR="104139">
              <a:lnSpc>
                <a:spcPct val="110800"/>
              </a:lnSpc>
            </a:pPr>
            <a:r>
              <a:rPr b="1" dirty="0">
                <a:latin typeface="Calibri"/>
                <a:cs typeface="Calibri"/>
              </a:rPr>
              <a:t>geçmişi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detaylı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olarak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kaydedilir.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bağışçı,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hayatı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boyunca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fazla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kez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bağışında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bulunabilir.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Kan </a:t>
            </a:r>
            <a:r>
              <a:rPr b="1" dirty="0">
                <a:latin typeface="Calibri"/>
                <a:cs typeface="Calibri"/>
              </a:rPr>
              <a:t>bağışları,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bankası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merkezlerinde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düzenli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olarak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çeşitli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lokasyonlarda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organize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edilen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 err="1">
                <a:latin typeface="Calibri"/>
                <a:cs typeface="Calibri"/>
              </a:rPr>
              <a:t>Kan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0" dirty="0" err="1" smtClean="0">
                <a:latin typeface="Calibri"/>
                <a:cs typeface="Calibri"/>
              </a:rPr>
              <a:t>Bağış</a:t>
            </a:r>
            <a:r>
              <a:rPr lang="en-US" b="1" spc="-10" dirty="0" err="1">
                <a:latin typeface="Calibri"/>
                <a:cs typeface="Calibri"/>
              </a:rPr>
              <a:t>i</a:t>
            </a:r>
            <a:endParaRPr dirty="0">
              <a:latin typeface="Calibri"/>
              <a:cs typeface="Calibri"/>
            </a:endParaRPr>
          </a:p>
          <a:p>
            <a:pPr marL="18415" marR="26034">
              <a:lnSpc>
                <a:spcPts val="1610"/>
              </a:lnSpc>
              <a:spcBef>
                <a:spcPts val="70"/>
              </a:spcBef>
            </a:pPr>
            <a:r>
              <a:rPr b="1" spc="-10" dirty="0">
                <a:latin typeface="Calibri"/>
                <a:cs typeface="Calibri"/>
              </a:rPr>
              <a:t>Etkinlikleri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aracılığıyla</a:t>
            </a:r>
            <a:r>
              <a:rPr b="1" spc="-10" dirty="0">
                <a:latin typeface="Calibri"/>
                <a:cs typeface="Calibri"/>
              </a:rPr>
              <a:t> gerçekleştirilir.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bağışçı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fazla</a:t>
            </a:r>
            <a:r>
              <a:rPr b="1" spc="-10" dirty="0">
                <a:latin typeface="Calibri"/>
                <a:cs typeface="Calibri"/>
              </a:rPr>
              <a:t> etkinliğe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katılabilir ve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10" dirty="0">
                <a:latin typeface="Calibri"/>
                <a:cs typeface="Calibri"/>
              </a:rPr>
              <a:t> etkinlikte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 </a:t>
            </a:r>
            <a:r>
              <a:rPr b="1" spc="-10" dirty="0">
                <a:latin typeface="Calibri"/>
                <a:cs typeface="Calibri"/>
              </a:rPr>
              <a:t>fazla </a:t>
            </a:r>
            <a:r>
              <a:rPr b="1" dirty="0">
                <a:latin typeface="Calibri"/>
                <a:cs typeface="Calibri"/>
              </a:rPr>
              <a:t>bağışçı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bulunabilir.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dirty="0">
              <a:latin typeface="Calibri"/>
              <a:cs typeface="Calibri"/>
            </a:endParaRPr>
          </a:p>
          <a:p>
            <a:pPr marL="18415" marR="88900" indent="-6350">
              <a:lnSpc>
                <a:spcPct val="110800"/>
              </a:lnSpc>
            </a:pPr>
            <a:r>
              <a:rPr b="1" dirty="0">
                <a:latin typeface="Calibri"/>
                <a:cs typeface="Calibri"/>
              </a:rPr>
              <a:t>Her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Bağışı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İşlemi,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bağışçının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kimliğini,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bağışın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yapıldığı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tarihi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saati,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alınan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miktarını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bağışla </a:t>
            </a:r>
            <a:r>
              <a:rPr b="1" dirty="0">
                <a:latin typeface="Calibri"/>
                <a:cs typeface="Calibri"/>
              </a:rPr>
              <a:t>ilgili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diğer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tıbbi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verileri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içerir.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bağışından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elde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edilen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farklı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Ürünleri'ne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(tam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eritrosit</a:t>
            </a:r>
            <a:endParaRPr dirty="0">
              <a:latin typeface="Calibri"/>
              <a:cs typeface="Calibri"/>
            </a:endParaRPr>
          </a:p>
          <a:p>
            <a:pPr marL="18415" marR="5080" indent="-6350">
              <a:lnSpc>
                <a:spcPct val="110800"/>
              </a:lnSpc>
              <a:spcBef>
                <a:spcPts val="50"/>
              </a:spcBef>
            </a:pPr>
            <a:r>
              <a:rPr b="1" spc="-10" dirty="0">
                <a:latin typeface="Calibri"/>
                <a:cs typeface="Calibri"/>
              </a:rPr>
              <a:t>süspansiyonu,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plazma,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trombosit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vb.)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işlenebilir.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ürünü,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benzersiz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barkod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numarasıyla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tanımlanır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grubu,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üretim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tarihi,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son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kullanma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tarihi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gibi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bilgileri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içerir.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ürünlerinin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stok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takibi,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bulundukları</a:t>
            </a:r>
            <a:endParaRPr dirty="0">
              <a:latin typeface="Calibri"/>
              <a:cs typeface="Calibri"/>
            </a:endParaRPr>
          </a:p>
          <a:p>
            <a:pPr marL="18415" marR="134620">
              <a:lnSpc>
                <a:spcPct val="110800"/>
              </a:lnSpc>
            </a:pPr>
            <a:r>
              <a:rPr b="1" dirty="0">
                <a:latin typeface="Calibri"/>
                <a:cs typeface="Calibri"/>
              </a:rPr>
              <a:t>kan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bankası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merkezine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göre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yapılır.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merkezde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farklı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gruplarından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farklı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türlerde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fazla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kan </a:t>
            </a:r>
            <a:r>
              <a:rPr b="1" dirty="0">
                <a:latin typeface="Calibri"/>
                <a:cs typeface="Calibri"/>
              </a:rPr>
              <a:t>ürünü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bulunabilir.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dirty="0">
              <a:latin typeface="Calibri"/>
              <a:cs typeface="Calibri"/>
            </a:endParaRPr>
          </a:p>
          <a:p>
            <a:pPr marL="18415" marR="17780" indent="-6350">
              <a:lnSpc>
                <a:spcPct val="111700"/>
              </a:lnSpc>
            </a:pPr>
            <a:r>
              <a:rPr b="1" dirty="0">
                <a:latin typeface="Calibri"/>
                <a:cs typeface="Calibri"/>
              </a:rPr>
              <a:t>Bağışlanan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birimine,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güvenliği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sağlamak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amacıyla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çeşitli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Testleri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grubu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tayini,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enfeksiyon </a:t>
            </a:r>
            <a:r>
              <a:rPr b="1" dirty="0">
                <a:latin typeface="Calibri"/>
                <a:cs typeface="Calibri"/>
              </a:rPr>
              <a:t>taraması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vb.)</a:t>
            </a:r>
            <a:r>
              <a:rPr b="1" spc="-10" dirty="0">
                <a:latin typeface="Calibri"/>
                <a:cs typeface="Calibri"/>
              </a:rPr>
              <a:t> uygulanır.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ürününe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fazla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test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yapılabilir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testin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sonucu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ayrı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ayrı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kaydedilir.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dirty="0">
              <a:latin typeface="Calibri"/>
              <a:cs typeface="Calibri"/>
            </a:endParaRPr>
          </a:p>
          <a:p>
            <a:pPr marL="18415" marR="186690" indent="-6350">
              <a:lnSpc>
                <a:spcPct val="110800"/>
              </a:lnSpc>
            </a:pPr>
            <a:r>
              <a:rPr b="1" dirty="0">
                <a:latin typeface="Calibri"/>
                <a:cs typeface="Calibri"/>
              </a:rPr>
              <a:t>Kan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ihtiyacı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olan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Hastaneler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veya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Hastalar,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sistem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üzerinden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talebinde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bulunabilirler.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hasta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ve </a:t>
            </a:r>
            <a:r>
              <a:rPr b="1" dirty="0">
                <a:latin typeface="Calibri"/>
                <a:cs typeface="Calibri"/>
              </a:rPr>
              <a:t>hastanenin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bilgileri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sistemde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kayıtlıdır.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hasta,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fazla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Talebi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oluşturabilir.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talep,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belirli</a:t>
            </a:r>
            <a:r>
              <a:rPr b="1" spc="-25" dirty="0">
                <a:latin typeface="Calibri"/>
                <a:cs typeface="Calibri"/>
              </a:rPr>
              <a:t> bir</a:t>
            </a:r>
            <a:endParaRPr dirty="0">
              <a:latin typeface="Calibri"/>
              <a:cs typeface="Calibri"/>
            </a:endParaRPr>
          </a:p>
          <a:p>
            <a:pPr marL="18415" marR="60960">
              <a:lnSpc>
                <a:spcPts val="1610"/>
              </a:lnSpc>
              <a:spcBef>
                <a:spcPts val="70"/>
              </a:spcBef>
            </a:pPr>
            <a:r>
              <a:rPr b="1" dirty="0">
                <a:latin typeface="Calibri"/>
                <a:cs typeface="Calibri"/>
              </a:rPr>
              <a:t>Hasta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için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yapılır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ihtiyaç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duyulan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ürünü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türünü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grubunu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belirtir.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hasta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için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fazla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kan </a:t>
            </a:r>
            <a:r>
              <a:rPr b="1" dirty="0">
                <a:latin typeface="Calibri"/>
                <a:cs typeface="Calibri"/>
              </a:rPr>
              <a:t>talebi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açılabilir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(farklı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zamanlarda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veya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farklı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ihtiyaçlar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 err="1">
                <a:latin typeface="Calibri"/>
                <a:cs typeface="Calibri"/>
              </a:rPr>
              <a:t>için</a:t>
            </a:r>
            <a:r>
              <a:rPr b="1" spc="-10" dirty="0" smtClean="0">
                <a:latin typeface="Calibri"/>
                <a:cs typeface="Calibri"/>
              </a:rPr>
              <a:t>).</a:t>
            </a:r>
            <a:endParaRPr lang="en-US" b="1" spc="-10" dirty="0" smtClean="0">
              <a:latin typeface="Calibri"/>
              <a:cs typeface="Calibri"/>
            </a:endParaRPr>
          </a:p>
          <a:p>
            <a:pPr marL="18415" marR="60960">
              <a:lnSpc>
                <a:spcPts val="1610"/>
              </a:lnSpc>
              <a:spcBef>
                <a:spcPts val="70"/>
              </a:spcBef>
            </a:pPr>
            <a:endParaRPr dirty="0">
              <a:latin typeface="Calibri"/>
              <a:cs typeface="Calibri"/>
            </a:endParaRPr>
          </a:p>
          <a:p>
            <a:pPr marL="18415" marR="84455" indent="-6350">
              <a:lnSpc>
                <a:spcPts val="1600"/>
              </a:lnSpc>
              <a:spcBef>
                <a:spcPts val="40"/>
              </a:spcBef>
            </a:pPr>
            <a:r>
              <a:rPr b="1" dirty="0">
                <a:latin typeface="Calibri"/>
                <a:cs typeface="Calibri"/>
              </a:rPr>
              <a:t>Her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Stok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sadece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türü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içerir;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örneğin,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sadece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tam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veya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sadece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plazma.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Ancak,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aynı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türü </a:t>
            </a:r>
            <a:r>
              <a:rPr b="1" spc="-10" dirty="0">
                <a:latin typeface="Calibri"/>
                <a:cs typeface="Calibri"/>
              </a:rPr>
              <a:t>içerisinde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farklı</a:t>
            </a:r>
            <a:r>
              <a:rPr b="1" spc="-10" dirty="0">
                <a:latin typeface="Calibri"/>
                <a:cs typeface="Calibri"/>
              </a:rPr>
              <a:t> bağışçılardan </a:t>
            </a:r>
            <a:r>
              <a:rPr b="1" dirty="0">
                <a:latin typeface="Calibri"/>
                <a:cs typeface="Calibri"/>
              </a:rPr>
              <a:t>gelen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fazla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ürünü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bulunabilir.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Yani,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plazma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türündeki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 err="1">
                <a:latin typeface="Calibri"/>
                <a:cs typeface="Calibri"/>
              </a:rPr>
              <a:t>kan</a:t>
            </a:r>
            <a:r>
              <a:rPr b="1" spc="-10" dirty="0">
                <a:latin typeface="Calibri"/>
                <a:cs typeface="Calibri"/>
              </a:rPr>
              <a:t> </a:t>
            </a:r>
            <a:endParaRPr lang="en-US" b="1" spc="-10" dirty="0" smtClean="0">
              <a:latin typeface="Calibri"/>
              <a:cs typeface="Calibri"/>
            </a:endParaRPr>
          </a:p>
          <a:p>
            <a:pPr marL="18415" marR="84455" indent="-6350">
              <a:lnSpc>
                <a:spcPts val="1600"/>
              </a:lnSpc>
              <a:spcBef>
                <a:spcPts val="40"/>
              </a:spcBef>
            </a:pPr>
            <a:endParaRPr lang="en-US" b="1" spc="-10" dirty="0" smtClean="0">
              <a:latin typeface="Calibri"/>
              <a:cs typeface="Calibri"/>
            </a:endParaRPr>
          </a:p>
          <a:p>
            <a:pPr marL="18415" marR="84455" indent="-6350">
              <a:lnSpc>
                <a:spcPts val="1600"/>
              </a:lnSpc>
              <a:spcBef>
                <a:spcPts val="40"/>
              </a:spcBef>
            </a:pPr>
            <a:r>
              <a:rPr b="1" spc="-10" dirty="0" err="1" smtClean="0">
                <a:latin typeface="Calibri"/>
                <a:cs typeface="Calibri"/>
              </a:rPr>
              <a:t>ürünleri</a:t>
            </a:r>
            <a:r>
              <a:rPr b="1" spc="-10" dirty="0">
                <a:latin typeface="Calibri"/>
                <a:cs typeface="Calibri"/>
              </a:rPr>
              <a:t>, </a:t>
            </a:r>
            <a:r>
              <a:rPr b="1" dirty="0">
                <a:latin typeface="Calibri"/>
                <a:cs typeface="Calibri"/>
              </a:rPr>
              <a:t>farklı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bağışçılardan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alınmış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olsa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da,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hepsi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aynı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türde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(plazma)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olacaktır.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Ayrıca,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talebi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yalnızca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bir</a:t>
            </a:r>
            <a:endParaRPr dirty="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80"/>
              </a:spcBef>
            </a:pPr>
            <a:r>
              <a:rPr b="1" dirty="0">
                <a:latin typeface="Calibri"/>
                <a:cs typeface="Calibri"/>
              </a:rPr>
              <a:t>stoktan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karşılanır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Stok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birden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fazla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talebini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karşılayabilir.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dirty="0">
              <a:latin typeface="Calibri"/>
              <a:cs typeface="Calibri"/>
            </a:endParaRPr>
          </a:p>
          <a:p>
            <a:pPr marL="18415" marR="275590" indent="-6350">
              <a:lnSpc>
                <a:spcPct val="1108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Gerçekleşen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Transfüzyonu,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hangi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hastaya,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hangi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ürününün</a:t>
            </a:r>
            <a:r>
              <a:rPr b="1" spc="-10" dirty="0">
                <a:latin typeface="Calibri"/>
                <a:cs typeface="Calibri"/>
              </a:rPr>
              <a:t> verildiği,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transfüzyonun</a:t>
            </a:r>
            <a:r>
              <a:rPr b="1" spc="-10" dirty="0">
                <a:latin typeface="Calibri"/>
                <a:cs typeface="Calibri"/>
              </a:rPr>
              <a:t> yapıldığı </a:t>
            </a:r>
            <a:r>
              <a:rPr b="1" dirty="0">
                <a:latin typeface="Calibri"/>
                <a:cs typeface="Calibri"/>
              </a:rPr>
              <a:t>tarih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saati</a:t>
            </a:r>
            <a:r>
              <a:rPr b="1" spc="2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ve</a:t>
            </a:r>
            <a:r>
              <a:rPr b="1" spc="-10" dirty="0">
                <a:latin typeface="Calibri"/>
                <a:cs typeface="Calibri"/>
              </a:rPr>
              <a:t> transfüzyonla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ilgili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diğer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tıbbi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bilgileri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içerir.</a:t>
            </a:r>
            <a:r>
              <a:rPr b="1" spc="2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hasta,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tedavi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sürecinde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 err="1">
                <a:latin typeface="Calibri"/>
                <a:cs typeface="Calibri"/>
              </a:rPr>
              <a:t>birden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 err="1" smtClean="0">
                <a:latin typeface="Calibri"/>
                <a:cs typeface="Calibri"/>
              </a:rPr>
              <a:t>fazla</a:t>
            </a:r>
            <a:r>
              <a:rPr b="1" spc="-20" dirty="0" smtClean="0">
                <a:latin typeface="Calibri"/>
                <a:cs typeface="Calibri"/>
              </a:rPr>
              <a:t> </a:t>
            </a:r>
            <a:endParaRPr lang="en-US" b="1" spc="-20" dirty="0" smtClean="0">
              <a:latin typeface="Calibri"/>
              <a:cs typeface="Calibri"/>
            </a:endParaRPr>
          </a:p>
          <a:p>
            <a:pPr marL="18415" marR="275590" indent="-6350">
              <a:lnSpc>
                <a:spcPct val="110800"/>
              </a:lnSpc>
              <a:spcBef>
                <a:spcPts val="5"/>
              </a:spcBef>
            </a:pPr>
            <a:r>
              <a:rPr b="1" spc="-25" dirty="0" err="1" smtClean="0">
                <a:latin typeface="Calibri"/>
                <a:cs typeface="Calibri"/>
              </a:rPr>
              <a:t>kan</a:t>
            </a:r>
            <a:r>
              <a:rPr b="1" spc="-25" dirty="0" smtClean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transfüzyonu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geçirebilir.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Her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transfüzyonda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belirli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bir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stoktaki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kan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ürünü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kullanılır.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4050" y="1103248"/>
            <a:ext cx="15392400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461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Aktarılamaz</a:t>
            </a:r>
            <a:r>
              <a:rPr sz="3200" b="1" i="1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İlişkiler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200" dirty="0">
              <a:latin typeface="Calibri"/>
              <a:cs typeface="Calibri"/>
            </a:endParaRPr>
          </a:p>
          <a:p>
            <a:pPr marL="18415" marR="5080" indent="-6350">
              <a:lnSpc>
                <a:spcPct val="114999"/>
              </a:lnSpc>
            </a:pPr>
            <a:r>
              <a:rPr sz="2000" dirty="0">
                <a:latin typeface="Calibri"/>
                <a:cs typeface="Calibri"/>
              </a:rPr>
              <a:t>Aşağıda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belirtilen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ilişkiler,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sistemde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tanımlandıktan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sonra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değiştirilemez.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ilişkiler </a:t>
            </a:r>
            <a:r>
              <a:rPr sz="2000" dirty="0">
                <a:latin typeface="Calibri"/>
                <a:cs typeface="Calibri"/>
              </a:rPr>
              <a:t>doğaları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gereği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sabittir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güvenlik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tıbbi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kayıt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bütünlüğü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açısından</a:t>
            </a:r>
            <a:endParaRPr sz="2000" dirty="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latin typeface="Calibri"/>
                <a:cs typeface="Calibri"/>
              </a:rPr>
              <a:t>aktarılması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mümkün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değildir: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7850" y="2997200"/>
            <a:ext cx="11506200" cy="449033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3845" indent="-121920">
              <a:lnSpc>
                <a:spcPct val="100000"/>
              </a:lnSpc>
              <a:spcBef>
                <a:spcPts val="315"/>
              </a:spcBef>
              <a:buSzPct val="91666"/>
              <a:buAutoNum type="arabicPeriod"/>
              <a:tabLst>
                <a:tab pos="283845" algn="l"/>
              </a:tabLst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Bağışçı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Bağışı:</a:t>
            </a:r>
            <a:endParaRPr sz="2000" dirty="0">
              <a:latin typeface="Calibri"/>
              <a:cs typeface="Calibri"/>
            </a:endParaRPr>
          </a:p>
          <a:p>
            <a:pPr marL="12700" marR="784225">
              <a:lnSpc>
                <a:spcPts val="1730"/>
              </a:lnSpc>
              <a:spcBef>
                <a:spcPts val="30"/>
              </a:spcBef>
            </a:pPr>
            <a:r>
              <a:rPr sz="2000" dirty="0">
                <a:latin typeface="Calibri"/>
                <a:cs typeface="Calibri"/>
              </a:rPr>
              <a:t>Yapılan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bağış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belirli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bağışçıya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aittir,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başka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bağışçıya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aktarılamaz. </a:t>
            </a:r>
            <a:r>
              <a:rPr sz="2000" dirty="0">
                <a:latin typeface="Calibri"/>
                <a:cs typeface="Calibri"/>
              </a:rPr>
              <a:t>(Aktarılamaz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ilişki)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000" dirty="0">
              <a:latin typeface="Calibri"/>
              <a:cs typeface="Calibri"/>
            </a:endParaRPr>
          </a:p>
          <a:p>
            <a:pPr marL="283845" indent="-121920">
              <a:lnSpc>
                <a:spcPct val="100000"/>
              </a:lnSpc>
              <a:buSzPct val="91666"/>
              <a:buAutoNum type="arabicPeriod" startAt="2"/>
              <a:tabLst>
                <a:tab pos="283845" algn="l"/>
              </a:tabLst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Bağışı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Ürünü:</a:t>
            </a:r>
            <a:endParaRPr sz="2000" dirty="0">
              <a:latin typeface="Calibri"/>
              <a:cs typeface="Calibri"/>
            </a:endParaRPr>
          </a:p>
          <a:p>
            <a:pPr marL="12700" marR="1290955" indent="34925">
              <a:lnSpc>
                <a:spcPts val="1730"/>
              </a:lnSpc>
              <a:spcBef>
                <a:spcPts val="35"/>
              </a:spcBef>
            </a:pPr>
            <a:r>
              <a:rPr sz="2000" dirty="0">
                <a:latin typeface="Calibri"/>
                <a:cs typeface="Calibri"/>
              </a:rPr>
              <a:t>Ürün,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bağıştan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üretilmiştir;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başka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bağışa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aktarılamaz. </a:t>
            </a:r>
            <a:r>
              <a:rPr sz="2000" dirty="0">
                <a:latin typeface="Calibri"/>
                <a:cs typeface="Calibri"/>
              </a:rPr>
              <a:t>(Aktarılamaz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ilişki)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000" dirty="0">
              <a:latin typeface="Calibri"/>
              <a:cs typeface="Calibri"/>
            </a:endParaRPr>
          </a:p>
          <a:p>
            <a:pPr marL="283845" indent="-121920">
              <a:lnSpc>
                <a:spcPct val="100000"/>
              </a:lnSpc>
              <a:buSzPct val="91666"/>
              <a:buAutoNum type="arabicPeriod" startAt="3"/>
              <a:tabLst>
                <a:tab pos="283845" algn="l"/>
              </a:tabLst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Testi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Ürünü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latin typeface="Calibri"/>
                <a:cs typeface="Calibri"/>
              </a:rPr>
              <a:t>Her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testi,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belirli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ürünü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üzerinde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uygulanır.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Calibri"/>
                <a:cs typeface="Calibri"/>
              </a:rPr>
              <a:t>Test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tamamlandıktan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sonra, başka bir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ürünle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ilişkilendirilmesi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mümkün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değildir.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2000" dirty="0">
              <a:latin typeface="Calibri"/>
              <a:cs typeface="Calibri"/>
            </a:endParaRPr>
          </a:p>
          <a:p>
            <a:pPr marL="283845" indent="-121920">
              <a:lnSpc>
                <a:spcPct val="100000"/>
              </a:lnSpc>
              <a:buSzPct val="91666"/>
              <a:buAutoNum type="arabicPeriod" startAt="4"/>
              <a:tabLst>
                <a:tab pos="283845" algn="l"/>
              </a:tabLst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Transfüzyonu</a:t>
            </a:r>
            <a:r>
              <a:rPr sz="20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Hasta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latin typeface="Calibri"/>
                <a:cs typeface="Calibri"/>
              </a:rPr>
              <a:t>Bir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transfüzyon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işlemi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belirli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hastaya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uygulanır.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Calibri"/>
                <a:cs typeface="Calibri"/>
              </a:rPr>
              <a:t>İşlem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gerçekleştikten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sonra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hasta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bilgisi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değiştirilemez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6067" y="7611256"/>
            <a:ext cx="16785783" cy="117429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766695">
              <a:lnSpc>
                <a:spcPct val="100000"/>
              </a:lnSpc>
              <a:spcBef>
                <a:spcPts val="325"/>
              </a:spcBef>
            </a:pPr>
            <a:r>
              <a:rPr sz="28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Özyineli</a:t>
            </a:r>
            <a:r>
              <a:rPr sz="2800" b="1" i="1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(recursive) ilişki</a:t>
            </a:r>
            <a:endParaRPr sz="2800" b="1" dirty="0">
              <a:latin typeface="Calibri"/>
              <a:cs typeface="Calibri"/>
            </a:endParaRPr>
          </a:p>
          <a:p>
            <a:pPr marL="18415" marR="5080" indent="-6350">
              <a:lnSpc>
                <a:spcPct val="114199"/>
              </a:lnSpc>
              <a:spcBef>
                <a:spcPts val="25"/>
              </a:spcBef>
            </a:pPr>
            <a:r>
              <a:rPr sz="2000" dirty="0">
                <a:latin typeface="Calibri"/>
                <a:cs typeface="Calibri"/>
              </a:rPr>
              <a:t>Personel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tablosunda,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personelin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bağlı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olduğu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üst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personel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olabilir.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</a:t>
            </a:r>
            <a:r>
              <a:rPr sz="2000" spc="-10" dirty="0">
                <a:latin typeface="Calibri"/>
                <a:cs typeface="Calibri"/>
              </a:rPr>
              <a:t> durum, </a:t>
            </a:r>
            <a:r>
              <a:rPr sz="2000" dirty="0">
                <a:latin typeface="Calibri"/>
                <a:cs typeface="Calibri"/>
              </a:rPr>
              <a:t>özyineli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(recursive)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ilişki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modellenmiştir. </a:t>
            </a:r>
            <a:r>
              <a:rPr sz="2000" dirty="0">
                <a:latin typeface="Calibri"/>
                <a:cs typeface="Calibri"/>
              </a:rPr>
              <a:t>Örneğin,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hemşire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başhemşireye, </a:t>
            </a:r>
            <a:r>
              <a:rPr sz="2000" spc="-25" dirty="0">
                <a:latin typeface="Calibri"/>
                <a:cs typeface="Calibri"/>
              </a:rPr>
              <a:t>bir </a:t>
            </a:r>
            <a:r>
              <a:rPr sz="2000" dirty="0">
                <a:latin typeface="Calibri"/>
                <a:cs typeface="Calibri"/>
              </a:rPr>
              <a:t>teknisyen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bölüm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sorumlusuna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bağlı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olabilir.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650" y="442564"/>
            <a:ext cx="3733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libri"/>
                <a:cs typeface="Calibri"/>
              </a:rPr>
              <a:t>ATTRIBUTES</a:t>
            </a:r>
            <a:endParaRPr sz="9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61751"/>
              </p:ext>
            </p:extLst>
          </p:nvPr>
        </p:nvGraphicFramePr>
        <p:xfrm>
          <a:off x="1004953" y="1168400"/>
          <a:ext cx="18419698" cy="12306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8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0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15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15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815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835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23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394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815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00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1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2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3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4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5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6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7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8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604" marR="3175" algn="l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9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10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l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14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Entity-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3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BAGISCI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3335" marR="54610" algn="l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KAN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BAGISI</a:t>
                      </a:r>
                      <a:r>
                        <a:rPr sz="12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ETKINLIGI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KAN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BAGISI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KAN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URUNU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KAN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TESTI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STOK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KAN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TALABI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HASTA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3335" marR="3175" algn="l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KAN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  <a:p>
                      <a:pPr marL="13335" marR="22225" algn="l">
                        <a:lnSpc>
                          <a:spcPct val="100000"/>
                        </a:lnSpc>
                      </a:pPr>
                      <a:r>
                        <a:rPr sz="1600" b="1" spc="-10" dirty="0" smtClean="0">
                          <a:latin typeface="Calibri"/>
                          <a:cs typeface="Calibri"/>
                        </a:rPr>
                        <a:t>TRANSFUZ</a:t>
                      </a:r>
                      <a:r>
                        <a:rPr sz="1600" b="1" spc="-50" dirty="0" smtClean="0">
                          <a:latin typeface="Calibri"/>
                          <a:cs typeface="Calibri"/>
                        </a:rPr>
                        <a:t>N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HASTANE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l">
                        <a:lnSpc>
                          <a:spcPct val="10000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KAN</a:t>
                      </a:r>
                      <a:endParaRPr sz="1600" b="1">
                        <a:latin typeface="Calibri"/>
                        <a:cs typeface="Calibri"/>
                      </a:endParaRPr>
                    </a:p>
                    <a:p>
                      <a:pPr marL="13335" marR="120014" algn="l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BANKASI</a:t>
                      </a:r>
                      <a:r>
                        <a:rPr sz="16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MERKEZI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5240" marR="11176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BAGCI</a:t>
                      </a:r>
                      <a:r>
                        <a:rPr sz="16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KATILIM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personel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DOKTOR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HIMSIRE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TEKNISYEN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16">
                <a:tc>
                  <a:txBody>
                    <a:bodyPr/>
                    <a:lstStyle/>
                    <a:p>
                      <a:pPr marR="19050" algn="l">
                        <a:lnSpc>
                          <a:spcPct val="200000"/>
                        </a:lnSpc>
                        <a:spcBef>
                          <a:spcPts val="125"/>
                        </a:spcBef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50" dirty="0" smtClean="0">
                          <a:latin typeface="Calibri"/>
                          <a:cs typeface="Calibri"/>
                        </a:rPr>
                        <a:t>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bagisciID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etkinlikID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bagisID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urunID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testID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stokID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just">
                        <a:lnSpc>
                          <a:spcPct val="2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talepID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hastaID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marR="3175" algn="l">
                        <a:lnSpc>
                          <a:spcPct val="250000"/>
                        </a:lnSpc>
                        <a:spcBef>
                          <a:spcPts val="1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transfuzyonID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hastaneID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  <a:spcBef>
                          <a:spcPts val="1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Katilimtarihi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personelID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923">
                <a:tc>
                  <a:txBody>
                    <a:bodyPr/>
                    <a:lstStyle/>
                    <a:p>
                      <a:pPr marR="19050" algn="l">
                        <a:lnSpc>
                          <a:spcPct val="2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TCKimlikNo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bagisciID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bagisID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urunID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hastaneID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tCKimlikNo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3175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hastaID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hastaneAdi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merkezAdi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l">
                        <a:lnSpc>
                          <a:spcPct val="300000"/>
                        </a:lnSpc>
                        <a:spcBef>
                          <a:spcPts val="1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uzmanlikAlani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SertifikaNo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25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ruhsatNo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981">
                <a:tc>
                  <a:txBody>
                    <a:bodyPr/>
                    <a:lstStyle/>
                    <a:p>
                      <a:pPr marR="19050" algn="l">
                        <a:lnSpc>
                          <a:spcPct val="200000"/>
                        </a:lnSpc>
                        <a:spcBef>
                          <a:spcPts val="110"/>
                        </a:spcBef>
                      </a:pPr>
                      <a:r>
                        <a:rPr sz="1600" b="1" dirty="0" smtClean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50" dirty="0" smtClean="0">
                          <a:latin typeface="Calibri"/>
                          <a:cs typeface="Calibri"/>
                        </a:rPr>
                        <a:t>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ad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etkinlikAdi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stokID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testAdi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stokTuru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stokID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hastaneID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marR="3175" algn="l">
                        <a:lnSpc>
                          <a:spcPct val="250000"/>
                        </a:lnSpc>
                        <a:spcBef>
                          <a:spcPts val="60"/>
                        </a:spcBef>
                      </a:pPr>
                      <a:r>
                        <a:rPr sz="1200" b="1" spc="-75" dirty="0">
                          <a:latin typeface="Calibri"/>
                          <a:cs typeface="Calibri"/>
                        </a:rPr>
                        <a:t>transfuzyonTarih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adres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adres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tCKimlikNo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vardiyeTuru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981">
                <a:tc>
                  <a:txBody>
                    <a:bodyPr/>
                    <a:lstStyle/>
                    <a:p>
                      <a:pPr marR="19050" algn="l">
                        <a:lnSpc>
                          <a:spcPct val="200000"/>
                        </a:lnSpc>
                        <a:spcBef>
                          <a:spcPts val="1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soyadi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konum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bagisTarihi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spc="-60" dirty="0">
                          <a:latin typeface="Calibri"/>
                          <a:cs typeface="Calibri"/>
                        </a:rPr>
                        <a:t>barkodNumarasi</a:t>
                      </a:r>
                      <a:endParaRPr sz="7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testTarihi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miktar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hastaID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ad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l">
                        <a:lnSpc>
                          <a:spcPct val="250000"/>
                        </a:lnSpc>
                        <a:spcBef>
                          <a:spcPts val="60"/>
                        </a:spcBef>
                      </a:pPr>
                      <a:r>
                        <a:rPr sz="1800" b="1" spc="-8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spc="-80" dirty="0">
                          <a:latin typeface="Calibri"/>
                          <a:cs typeface="Calibri"/>
                        </a:rPr>
                        <a:t>ransfuzyonMikta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telefon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telefon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1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ad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571">
                <a:tc>
                  <a:txBody>
                    <a:bodyPr/>
                    <a:lstStyle/>
                    <a:p>
                      <a:pPr marR="19050" algn="l">
                        <a:lnSpc>
                          <a:spcPct val="200000"/>
                        </a:lnSpc>
                        <a:spcBef>
                          <a:spcPts val="14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335" lvl="0" algn="l" rtl="1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dogumTarihi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2476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lvl="0" algn="l" rtl="1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b="1" spc="-70" dirty="0">
                          <a:latin typeface="Calibri"/>
                          <a:cs typeface="Calibri"/>
                        </a:rPr>
                        <a:t>baslangicTarihi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57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tansiyon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urunAdi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sonuc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25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durumu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talepTarihi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soyadi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3175" algn="l">
                        <a:lnSpc>
                          <a:spcPct val="250000"/>
                        </a:lnSpc>
                        <a:spcBef>
                          <a:spcPts val="14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Notlar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l">
                        <a:lnSpc>
                          <a:spcPct val="25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email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email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4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soyad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351">
                <a:tc>
                  <a:txBody>
                    <a:bodyPr/>
                    <a:lstStyle/>
                    <a:p>
                      <a:pPr marR="19050" algn="l">
                        <a:lnSpc>
                          <a:spcPct val="200000"/>
                        </a:lnSpc>
                        <a:spcBef>
                          <a:spcPts val="1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cinsiyet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btisTarihi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nabiz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rafOmru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not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l">
                        <a:lnSpc>
                          <a:spcPct val="300000"/>
                        </a:lnSpc>
                        <a:spcBef>
                          <a:spcPts val="60"/>
                        </a:spcBef>
                      </a:pPr>
                      <a:r>
                        <a:rPr sz="1200" b="1" spc="-80" dirty="0">
                          <a:latin typeface="Calibri"/>
                          <a:cs typeface="Calibri"/>
                        </a:rPr>
                        <a:t>gerekliKanGrubu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kanGrubu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acilisTarihi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l">
                        <a:lnSpc>
                          <a:spcPct val="300000"/>
                        </a:lnSpc>
                        <a:spcBef>
                          <a:spcPts val="1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dogumTarihi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4344">
                <a:tc>
                  <a:txBody>
                    <a:bodyPr/>
                    <a:lstStyle/>
                    <a:p>
                      <a:pPr marR="19050" algn="l">
                        <a:lnSpc>
                          <a:spcPct val="200000"/>
                        </a:lnSpc>
                        <a:spcBef>
                          <a:spcPts val="14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kanGrubu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b="1" spc="-65" dirty="0">
                          <a:latin typeface="Calibri"/>
                          <a:cs typeface="Calibri"/>
                        </a:rPr>
                        <a:t>HedefBagisciSayisi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notlar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aciklama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l">
                        <a:lnSpc>
                          <a:spcPct val="300000"/>
                        </a:lnSpc>
                        <a:spcBef>
                          <a:spcPts val="45"/>
                        </a:spcBef>
                      </a:pPr>
                      <a:r>
                        <a:rPr sz="1200" b="1" spc="-55" dirty="0">
                          <a:latin typeface="Calibri"/>
                          <a:cs typeface="Calibri"/>
                        </a:rPr>
                        <a:t>gerekliMiktar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telefon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 err="1" smtClean="0">
                          <a:latin typeface="Calibri"/>
                          <a:cs typeface="Calibri"/>
                        </a:rPr>
                        <a:t>cinsiyet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5868">
                <a:tc>
                  <a:txBody>
                    <a:bodyPr/>
                    <a:lstStyle/>
                    <a:p>
                      <a:pPr marR="19050" algn="l">
                        <a:lnSpc>
                          <a:spcPct val="200000"/>
                        </a:lnSpc>
                        <a:spcBef>
                          <a:spcPts val="1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8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telefon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l" rtl="1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80" dirty="0">
                          <a:latin typeface="Calibri"/>
                          <a:cs typeface="Calibri"/>
                        </a:rPr>
                        <a:t>alinanKanMiktari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762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miktar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l">
                        <a:lnSpc>
                          <a:spcPct val="300000"/>
                        </a:lnSpc>
                        <a:spcBef>
                          <a:spcPts val="60"/>
                        </a:spcBef>
                      </a:pPr>
                      <a:r>
                        <a:rPr sz="1400" b="1" spc="-65" dirty="0">
                          <a:latin typeface="Calibri"/>
                          <a:cs typeface="Calibri"/>
                        </a:rPr>
                        <a:t>oncelikDurumu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email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 err="1" smtClean="0">
                          <a:latin typeface="Calibri"/>
                          <a:cs typeface="Calibri"/>
                        </a:rPr>
                        <a:t>telefon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5868">
                <a:tc>
                  <a:txBody>
                    <a:bodyPr/>
                    <a:lstStyle/>
                    <a:p>
                      <a:pPr marR="19050" algn="l">
                        <a:lnSpc>
                          <a:spcPct val="200000"/>
                        </a:lnSpc>
                        <a:spcBef>
                          <a:spcPts val="1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9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email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l" rtl="1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95" dirty="0">
                          <a:latin typeface="Calibri"/>
                          <a:cs typeface="Calibri"/>
                        </a:rPr>
                        <a:t>hemoglobinDeger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762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l" rtl="1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spc="-55" dirty="0">
                          <a:latin typeface="Calibri"/>
                          <a:cs typeface="Calibri"/>
                        </a:rPr>
                        <a:t>saklamaKosullari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l">
                        <a:lnSpc>
                          <a:spcPct val="300000"/>
                        </a:lnSpc>
                        <a:spcBef>
                          <a:spcPts val="16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talepDurumu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dogumTarihi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email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54344">
                <a:tc>
                  <a:txBody>
                    <a:bodyPr/>
                    <a:lstStyle/>
                    <a:p>
                      <a:pPr marL="4445" algn="l">
                        <a:lnSpc>
                          <a:spcPct val="200000"/>
                        </a:lnSpc>
                        <a:spcBef>
                          <a:spcPts val="14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10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adres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uretimTarihi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l">
                        <a:lnSpc>
                          <a:spcPct val="300000"/>
                        </a:lnSpc>
                        <a:spcBef>
                          <a:spcPts val="45"/>
                        </a:spcBef>
                      </a:pPr>
                      <a:r>
                        <a:rPr sz="1400" b="1" spc="-80" dirty="0">
                          <a:latin typeface="Calibri"/>
                          <a:cs typeface="Calibri"/>
                        </a:rPr>
                        <a:t>gerekliKanTuru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25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cinsiyet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adres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54344">
                <a:tc>
                  <a:txBody>
                    <a:bodyPr/>
                    <a:lstStyle/>
                    <a:p>
                      <a:pPr marL="4445" algn="l">
                        <a:lnSpc>
                          <a:spcPct val="200000"/>
                        </a:lnSpc>
                        <a:spcBef>
                          <a:spcPts val="14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5240" lvl="0" algn="l" rtl="1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kayitTarihi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l">
                        <a:lnSpc>
                          <a:spcPct val="300000"/>
                        </a:lnSpc>
                        <a:spcBef>
                          <a:spcPts val="45"/>
                        </a:spcBef>
                      </a:pPr>
                      <a:r>
                        <a:rPr sz="1400" b="1" spc="-75" dirty="0">
                          <a:latin typeface="Calibri"/>
                          <a:cs typeface="Calibri"/>
                        </a:rPr>
                        <a:t>AciliyetSeviyesi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unvan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56641">
                <a:tc>
                  <a:txBody>
                    <a:bodyPr/>
                    <a:lstStyle/>
                    <a:p>
                      <a:pPr marL="4445" algn="l">
                        <a:lnSpc>
                          <a:spcPct val="200000"/>
                        </a:lnSpc>
                        <a:spcBef>
                          <a:spcPts val="1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3335" lvl="0" algn="l" rtl="1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saglikDurumu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2032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l">
                        <a:lnSpc>
                          <a:spcPct val="300000"/>
                        </a:lnSpc>
                        <a:spcBef>
                          <a:spcPts val="60"/>
                        </a:spcBef>
                      </a:pPr>
                      <a:r>
                        <a:rPr sz="1400" b="1" spc="-75" dirty="0">
                          <a:latin typeface="Calibri"/>
                          <a:cs typeface="Calibri"/>
                        </a:rPr>
                        <a:t>AmbulansIhtiyac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yoneticiID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3439">
                <a:tc>
                  <a:txBody>
                    <a:bodyPr/>
                    <a:lstStyle/>
                    <a:p>
                      <a:pPr marL="4445" algn="l">
                        <a:lnSpc>
                          <a:spcPct val="200000"/>
                        </a:lnSpc>
                        <a:spcBef>
                          <a:spcPts val="1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1">
                        <a:lnSpc>
                          <a:spcPct val="1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l">
                        <a:lnSpc>
                          <a:spcPct val="300000"/>
                        </a:lnSpc>
                        <a:spcBef>
                          <a:spcPts val="1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OperasyonTarihi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doktorID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2902">
                <a:tc>
                  <a:txBody>
                    <a:bodyPr/>
                    <a:lstStyle/>
                    <a:p>
                      <a:pPr marL="4445" algn="l">
                        <a:lnSpc>
                          <a:spcPct val="2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14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himsireID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62902">
                <a:tc>
                  <a:txBody>
                    <a:bodyPr/>
                    <a:lstStyle/>
                    <a:p>
                      <a:pPr marL="4445" algn="l">
                        <a:lnSpc>
                          <a:spcPct val="200000"/>
                        </a:lnSpc>
                        <a:spcBef>
                          <a:spcPts val="12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Attribute-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l">
                        <a:lnSpc>
                          <a:spcPct val="300000"/>
                        </a:lnSpc>
                      </a:pP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l">
                        <a:lnSpc>
                          <a:spcPct val="300000"/>
                        </a:lnSpc>
                        <a:spcBef>
                          <a:spcPts val="1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teknisyen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46176" y="688848"/>
            <a:ext cx="358775" cy="6350"/>
          </a:xfrm>
          <a:custGeom>
            <a:avLst/>
            <a:gdLst/>
            <a:ahLst/>
            <a:cxnLst/>
            <a:rect l="l" t="t" r="r" b="b"/>
            <a:pathLst>
              <a:path w="358775" h="6350">
                <a:moveTo>
                  <a:pt x="358444" y="0"/>
                </a:moveTo>
                <a:lnTo>
                  <a:pt x="0" y="0"/>
                </a:lnTo>
                <a:lnTo>
                  <a:pt x="0" y="6096"/>
                </a:lnTo>
                <a:lnTo>
                  <a:pt x="358444" y="6096"/>
                </a:lnTo>
                <a:lnTo>
                  <a:pt x="358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26354"/>
              </p:ext>
            </p:extLst>
          </p:nvPr>
        </p:nvGraphicFramePr>
        <p:xfrm>
          <a:off x="831849" y="1244600"/>
          <a:ext cx="18364198" cy="1114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63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59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5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59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40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829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251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558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027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705728">
                <a:tc>
                  <a:txBody>
                    <a:bodyPr/>
                    <a:lstStyle/>
                    <a:p>
                      <a:pPr marL="184150" lvl="0">
                        <a:lnSpc>
                          <a:spcPct val="150000"/>
                        </a:lnSpc>
                        <a:spcBef>
                          <a:spcPts val="330"/>
                        </a:spcBef>
                      </a:pPr>
                      <a:r>
                        <a:rPr sz="1400" b="1" spc="-10" dirty="0">
                          <a:solidFill>
                            <a:srgbClr val="9C0005"/>
                          </a:solidFill>
                          <a:latin typeface="Calibri"/>
                          <a:cs typeface="Calibri"/>
                        </a:rPr>
                        <a:t>VARLIKLAR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6CE"/>
                    </a:solidFill>
                  </a:tcPr>
                </a:tc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400" b="1" spc="65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Bankası</a:t>
                      </a:r>
                      <a:r>
                        <a:rPr sz="1400" b="1" spc="6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Merkezi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R="29845" lvl="0" algn="ct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4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Bağışı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R="74295" lvl="0" algn="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Personel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R="28575" lvl="0" algn="ct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400" b="1" spc="55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Bağışı</a:t>
                      </a:r>
                      <a:r>
                        <a:rPr sz="1400" b="1" spc="5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Etkinliği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Bağışçı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R="41275" lvl="0" algn="ct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4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Ürünü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R="65405" lvl="0" algn="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4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Testi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R="13335" lvl="0" algn="ct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4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Talebi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spc="-2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Stok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Hasta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R="42545" lvl="0" algn="ct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Hastane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R="19685" lvl="0" algn="ct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4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Tranfüzyonu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Doktor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Hemşire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R="102235" lvl="0" algn="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Teknisyen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Bağışçı</a:t>
                      </a:r>
                      <a:r>
                        <a:rPr sz="1400" b="1" spc="8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Katılım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47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600" b="1" spc="65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Bankası</a:t>
                      </a:r>
                      <a:r>
                        <a:rPr sz="1600" b="1" spc="6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Merkezi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10160" lvl="0" algn="ctr">
                        <a:lnSpc>
                          <a:spcPct val="150000"/>
                        </a:lnSpc>
                        <a:spcBef>
                          <a:spcPts val="40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kabul</a:t>
                      </a:r>
                      <a:r>
                        <a:rPr sz="12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eder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lvl="0" algn="r">
                        <a:lnSpc>
                          <a:spcPct val="150000"/>
                        </a:lnSpc>
                        <a:spcBef>
                          <a:spcPts val="40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çalıştırır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lvl="0" algn="ctr">
                        <a:lnSpc>
                          <a:spcPct val="150000"/>
                        </a:lnSpc>
                        <a:spcBef>
                          <a:spcPts val="40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duzenler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lvl="0">
                        <a:lnSpc>
                          <a:spcPct val="150000"/>
                        </a:lnSpc>
                        <a:spcBef>
                          <a:spcPts val="40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sahip</a:t>
                      </a:r>
                      <a:r>
                        <a:rPr sz="12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olur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739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6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Bağışı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56845" lvl="0">
                        <a:lnSpc>
                          <a:spcPct val="15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gerceklesir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L="12065" lvl="0">
                        <a:lnSpc>
                          <a:spcPct val="15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bulundurur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L="12065" lvl="0" algn="ctr">
                        <a:lnSpc>
                          <a:spcPct val="150000"/>
                        </a:lnSpc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ait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739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Personel</a:t>
                      </a:r>
                      <a:endParaRPr sz="1600" b="1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0160" lvl="0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çalışır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R="73025" lvl="0" algn="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yonetir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18745" lvl="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olablir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L="13335" lvl="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olablir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R="93980" lvl="0" algn="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olablir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44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195"/>
                        </a:spcBef>
                      </a:pP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600" b="1" spc="55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Bağışı</a:t>
                      </a:r>
                      <a:r>
                        <a:rPr sz="1600" b="1" spc="5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Etkinliği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L="159385" lvl="0">
                        <a:lnSpc>
                          <a:spcPct val="150000"/>
                        </a:lnSpc>
                        <a:spcBef>
                          <a:spcPts val="39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duzenlenir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ctr">
                        <a:lnSpc>
                          <a:spcPct val="150000"/>
                        </a:lnSpc>
                        <a:spcBef>
                          <a:spcPts val="39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icerir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739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Bağışçı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L="10795" lvl="0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bulunur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L="10795" lvl="0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bulunur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203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6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Ürünü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50"/>
                        </a:spcBef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L="13335" lvl="0">
                        <a:lnSpc>
                          <a:spcPct val="15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elde</a:t>
                      </a:r>
                      <a:r>
                        <a:rPr sz="12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edilir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50"/>
                        </a:spcBef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R="77470" lvl="0" algn="r">
                        <a:lnSpc>
                          <a:spcPct val="15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sahip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50"/>
                        </a:spcBef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L="60325" lvl="0">
                        <a:lnSpc>
                          <a:spcPct val="15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yer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alır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175"/>
                        </a:spcBef>
                      </a:pP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6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Testi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ctr">
                        <a:lnSpc>
                          <a:spcPct val="150000"/>
                        </a:lnSpc>
                        <a:spcBef>
                          <a:spcPts val="33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ait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1047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10"/>
                        </a:spcBef>
                      </a:pP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6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Talebi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81915" lvl="0">
                        <a:lnSpc>
                          <a:spcPct val="150000"/>
                        </a:lnSpc>
                        <a:spcBef>
                          <a:spcPts val="40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icerir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ctr">
                        <a:lnSpc>
                          <a:spcPct val="150000"/>
                        </a:lnSpc>
                        <a:spcBef>
                          <a:spcPts val="409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ait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lvl="0" algn="ctr">
                        <a:lnSpc>
                          <a:spcPct val="150000"/>
                        </a:lnSpc>
                        <a:spcBef>
                          <a:spcPts val="409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ait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452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34"/>
                        </a:spcBef>
                      </a:pPr>
                      <a:r>
                        <a:rPr sz="1600" b="1" spc="-2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Stok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marL="10795" lvl="0" algn="ctr">
                        <a:lnSpc>
                          <a:spcPct val="150000"/>
                        </a:lnSpc>
                        <a:spcBef>
                          <a:spcPts val="459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ait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ctr">
                        <a:lnSpc>
                          <a:spcPct val="150000"/>
                        </a:lnSpc>
                        <a:spcBef>
                          <a:spcPts val="45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içerir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755" lvl="0" algn="ctr">
                        <a:lnSpc>
                          <a:spcPct val="15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yer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alir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0452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34"/>
                        </a:spcBef>
                      </a:pP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Hasta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ctr">
                        <a:lnSpc>
                          <a:spcPct val="150000"/>
                        </a:lnSpc>
                        <a:spcBef>
                          <a:spcPts val="45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bulunur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12065" lvl="0" algn="ctr">
                        <a:lnSpc>
                          <a:spcPct val="150000"/>
                        </a:lnSpc>
                        <a:spcBef>
                          <a:spcPts val="45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bulunur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lvl="0" algn="ctr">
                        <a:lnSpc>
                          <a:spcPct val="150000"/>
                        </a:lnSpc>
                        <a:spcBef>
                          <a:spcPts val="459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alir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2203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90"/>
                        </a:spcBef>
                      </a:pP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Hastane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5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2065" lvl="0" algn="ctr">
                        <a:lnSpc>
                          <a:spcPct val="15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bulunur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50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22860" lvl="0">
                        <a:lnSpc>
                          <a:spcPct val="15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bulundurur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67479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Kan</a:t>
                      </a:r>
                      <a:r>
                        <a:rPr sz="1600" b="1" spc="4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Tranfüzyonu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195"/>
                        </a:spcBef>
                      </a:pPr>
                      <a:endParaRPr sz="1200" b="1" dirty="0">
                        <a:latin typeface="Times New Roman"/>
                        <a:cs typeface="Times New Roman"/>
                      </a:endParaRPr>
                    </a:p>
                    <a:p>
                      <a:pPr marL="13335" lvl="0">
                        <a:lnSpc>
                          <a:spcPct val="15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yapılır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58635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434"/>
                        </a:spcBef>
                      </a:pP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Doktor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R="46990" lvl="0" algn="r">
                        <a:lnSpc>
                          <a:spcPct val="15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turudur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20452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29"/>
                        </a:spcBef>
                      </a:pP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Hemşire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lvl="0" algn="r">
                        <a:lnSpc>
                          <a:spcPct val="150000"/>
                        </a:lnSpc>
                        <a:spcBef>
                          <a:spcPts val="45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turudur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17490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Teknisyen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Bef>
                          <a:spcPts val="110"/>
                        </a:spcBef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  <a:p>
                      <a:pPr marR="46990" lvl="0" algn="r">
                        <a:lnSpc>
                          <a:spcPct val="15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turudur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05750">
                <a:tc>
                  <a:txBody>
                    <a:bodyPr/>
                    <a:lstStyle/>
                    <a:p>
                      <a:pPr marL="13335" lvl="0">
                        <a:lnSpc>
                          <a:spcPct val="15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Bağışçı</a:t>
                      </a:r>
                      <a:r>
                        <a:rPr sz="1600" b="1" spc="8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6000"/>
                          </a:solidFill>
                          <a:latin typeface="Calibri"/>
                          <a:cs typeface="Calibri"/>
                        </a:rPr>
                        <a:t>Katılım</a:t>
                      </a:r>
                      <a:endParaRPr sz="1600" b="1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5EE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lvl="0" algn="ctr">
                        <a:lnSpc>
                          <a:spcPct val="150000"/>
                        </a:lnSpc>
                        <a:spcBef>
                          <a:spcPts val="434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ait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lvl="0" algn="ctr">
                        <a:lnSpc>
                          <a:spcPct val="150000"/>
                        </a:lnSpc>
                        <a:spcBef>
                          <a:spcPts val="434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ait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711200"/>
            <a:ext cx="289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Calibri"/>
                <a:cs typeface="Calibri"/>
              </a:rPr>
              <a:t>TABLOLAR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4662"/>
              </p:ext>
            </p:extLst>
          </p:nvPr>
        </p:nvGraphicFramePr>
        <p:xfrm>
          <a:off x="1441452" y="1930400"/>
          <a:ext cx="17333723" cy="1191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2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95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25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25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25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625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625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644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6255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625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5145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0" algn="ctr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STOK</a:t>
                      </a:r>
                      <a:endParaRPr sz="550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160" algn="ctr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HASTA</a:t>
                      </a:r>
                      <a:endParaRPr sz="550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45">
                <a:tc gridSpan="3">
                  <a:txBody>
                    <a:bodyPr/>
                    <a:lstStyle/>
                    <a:p>
                      <a:pPr marL="324485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KAN_TESTI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9083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lang="en-US" sz="1200" b="1" spc="-10" dirty="0" smtClean="0">
                          <a:latin typeface="Calibri"/>
                          <a:cs typeface="Calibri"/>
                        </a:rPr>
                        <a:t>                     </a:t>
                      </a:r>
                      <a:r>
                        <a:rPr sz="1200" b="1" spc="-10" dirty="0" smtClean="0">
                          <a:latin typeface="Calibri"/>
                          <a:cs typeface="Calibri"/>
                        </a:rPr>
                        <a:t>KAN_URUNU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55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62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55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20"/>
                        </a:lnSpc>
                        <a:spcBef>
                          <a:spcPts val="15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55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55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Stun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Adi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stokID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hastaID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testID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PF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urunID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UK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TCKimlik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urunID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bagisID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stokTuru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hastaneID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testAdi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stokID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miktar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sd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sonuc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UK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barkodNo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durumu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soyadi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testTarihi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urunID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kanGrubu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notlar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rafOmru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9845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lang="en-US" sz="900" b="1" spc="-10" dirty="0" smtClean="0">
                          <a:latin typeface="Calibri"/>
                          <a:cs typeface="Calibri"/>
                        </a:rPr>
                        <a:t>                                     </a:t>
                      </a:r>
                      <a:r>
                        <a:rPr sz="900" b="1" spc="-10" dirty="0" smtClean="0">
                          <a:latin typeface="Calibri"/>
                          <a:cs typeface="Calibri"/>
                        </a:rPr>
                        <a:t>KAN_TALABI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telefon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45">
                <a:tc rowSpan="4"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aciklama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20" dirty="0">
                          <a:latin typeface="Calibri"/>
                          <a:cs typeface="Calibri"/>
                        </a:rPr>
                        <a:t>email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0"/>
                        </a:spcBef>
                      </a:pPr>
                      <a:r>
                        <a:rPr sz="1050" b="1" spc="-10" dirty="0">
                          <a:latin typeface="Calibri"/>
                          <a:cs typeface="Calibri"/>
                        </a:rPr>
                        <a:t>miktar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talapID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0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dogumTarihi</a:t>
                      </a:r>
                      <a:endParaRPr sz="800" b="1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0"/>
                        </a:spcBef>
                      </a:pPr>
                      <a:r>
                        <a:rPr sz="1050" b="1" spc="-10" dirty="0">
                          <a:latin typeface="Calibri"/>
                          <a:cs typeface="Calibri"/>
                        </a:rPr>
                        <a:t>saklamaKosul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hastaID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cinsiyet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0"/>
                        </a:spcBef>
                      </a:pPr>
                      <a:r>
                        <a:rPr sz="1050" b="1" spc="-10" dirty="0">
                          <a:latin typeface="Calibri"/>
                          <a:cs typeface="Calibri"/>
                        </a:rPr>
                        <a:t>uretimTarihi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stokID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145">
                <a:tc gridSpan="8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hastaneID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76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900" b="1" spc="-10" dirty="0" smtClean="0">
                          <a:latin typeface="Calibri"/>
                          <a:cs typeface="Calibri"/>
                        </a:rPr>
                        <a:t>                             </a:t>
                      </a:r>
                      <a:r>
                        <a:rPr sz="900" b="1" spc="-10" dirty="0" smtClean="0">
                          <a:latin typeface="Calibri"/>
                          <a:cs typeface="Calibri"/>
                        </a:rPr>
                        <a:t>KAN-TRANSFUZYONU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145">
                <a:tc gridSpan="3">
                  <a:txBody>
                    <a:bodyPr/>
                    <a:lstStyle/>
                    <a:p>
                      <a:pPr marL="30480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lang="en-US" sz="1200" b="1" spc="-10" dirty="0" smtClean="0">
                          <a:latin typeface="Calibri"/>
                          <a:cs typeface="Calibri"/>
                        </a:rPr>
                        <a:t>                     </a:t>
                      </a:r>
                      <a:r>
                        <a:rPr sz="1200" b="1" spc="-10" dirty="0" smtClean="0">
                          <a:latin typeface="Calibri"/>
                          <a:cs typeface="Calibri"/>
                        </a:rPr>
                        <a:t>KAN_BAGISI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1430" algn="ctr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BAGISCI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65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talapTarihi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5"/>
                        </a:spcBef>
                      </a:pPr>
                      <a:r>
                        <a:rPr sz="800" b="1" spc="-75" dirty="0">
                          <a:latin typeface="Trebuchet MS"/>
                          <a:cs typeface="Trebuchet MS"/>
                        </a:rPr>
                        <a:t>gerekliKanGrubu</a:t>
                      </a:r>
                      <a:endParaRPr sz="8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146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5"/>
                        </a:spcBef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transfuzyonID</a:t>
                      </a:r>
                      <a:endParaRPr sz="700" b="1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bagisID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bagisciID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65"/>
                        </a:spcBef>
                      </a:pPr>
                      <a:r>
                        <a:rPr sz="800" b="1" spc="-85" dirty="0">
                          <a:latin typeface="Trebuchet MS"/>
                          <a:cs typeface="Trebuchet MS"/>
                        </a:rPr>
                        <a:t>oncelikDurumu</a:t>
                      </a:r>
                      <a:endParaRPr sz="8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hastaID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bagisciID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UK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TCKimlik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5"/>
                        </a:spcBef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talapDurumu</a:t>
                      </a:r>
                      <a:endParaRPr sz="700" b="1" dirty="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5"/>
                        </a:spcBef>
                      </a:pPr>
                      <a:r>
                        <a:rPr sz="800" b="1" spc="-75" dirty="0">
                          <a:latin typeface="Trebuchet MS"/>
                          <a:cs typeface="Trebuchet MS"/>
                        </a:rPr>
                        <a:t>transfuzyonTarihi</a:t>
                      </a:r>
                      <a:endParaRPr sz="8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146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ad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0"/>
                        </a:spcBef>
                      </a:pPr>
                      <a:r>
                        <a:rPr sz="800" b="1" spc="-70" dirty="0">
                          <a:latin typeface="Trebuchet MS"/>
                          <a:cs typeface="Trebuchet MS"/>
                        </a:rPr>
                        <a:t>gereklikKanTuru</a:t>
                      </a:r>
                      <a:endParaRPr sz="8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50000"/>
                        </a:lnSpc>
                        <a:spcBef>
                          <a:spcPts val="160"/>
                        </a:spcBef>
                      </a:pPr>
                      <a:r>
                        <a:rPr sz="700" b="1" spc="-60" dirty="0">
                          <a:latin typeface="Trebuchet MS"/>
                          <a:cs typeface="Trebuchet MS"/>
                        </a:rPr>
                        <a:t>transfuzyonMiktari</a:t>
                      </a:r>
                      <a:endParaRPr sz="7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6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bagisTarihi</a:t>
                      </a:r>
                      <a:endParaRPr sz="1100" b="1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soyadi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talapTuru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notlar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tansiyon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dogumTarihi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0"/>
                        </a:spcBef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gerekliMiktar</a:t>
                      </a:r>
                      <a:endParaRPr sz="700" b="1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nabiz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cinsiyet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60"/>
                        </a:spcBef>
                      </a:pPr>
                      <a:r>
                        <a:rPr sz="800" b="1" spc="-75" dirty="0">
                          <a:latin typeface="Trebuchet MS"/>
                          <a:cs typeface="Trebuchet MS"/>
                        </a:rPr>
                        <a:t>aciliyetSeviyesi</a:t>
                      </a:r>
                      <a:endParaRPr sz="800" b="1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430" algn="ctr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HASTANE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notlar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kanGrubu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0"/>
                        </a:spcBef>
                      </a:pPr>
                      <a:r>
                        <a:rPr sz="800" b="1" spc="-75" dirty="0">
                          <a:latin typeface="Trebuchet MS"/>
                          <a:cs typeface="Trebuchet MS"/>
                        </a:rPr>
                        <a:t>ambulansiHtiyaci</a:t>
                      </a:r>
                      <a:endParaRPr sz="8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Anahter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5"/>
                        </a:spcBef>
                      </a:pPr>
                      <a:r>
                        <a:rPr sz="1050" b="1" spc="-10" dirty="0">
                          <a:latin typeface="Calibri"/>
                          <a:cs typeface="Calibri"/>
                        </a:rPr>
                        <a:t>alinanMiktari</a:t>
                      </a:r>
                      <a:endParaRPr sz="1050" b="1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telefon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5"/>
                        </a:spcBef>
                      </a:pPr>
                      <a:r>
                        <a:rPr sz="800" b="1" spc="-65" dirty="0">
                          <a:latin typeface="Trebuchet MS"/>
                          <a:cs typeface="Trebuchet MS"/>
                        </a:rPr>
                        <a:t>operasyonTarihi</a:t>
                      </a:r>
                      <a:endParaRPr sz="8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146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hastaneID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50000"/>
                        </a:lnSpc>
                        <a:spcBef>
                          <a:spcPts val="165"/>
                        </a:spcBef>
                      </a:pPr>
                      <a:r>
                        <a:rPr sz="1050" b="1" spc="-70" dirty="0">
                          <a:latin typeface="Trebuchet MS"/>
                          <a:cs typeface="Trebuchet MS"/>
                        </a:rPr>
                        <a:t>hemogolobinDegeri</a:t>
                      </a:r>
                      <a:endParaRPr sz="1050" b="1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email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noFill/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65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hastaneAdi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6618">
                <a:tc rowSpan="3"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adres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adres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6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kayitTarihi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telefon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0"/>
                        </a:spcBef>
                      </a:pPr>
                      <a:r>
                        <a:rPr sz="1050" b="1" spc="-10" dirty="0">
                          <a:latin typeface="Calibri"/>
                          <a:cs typeface="Calibri"/>
                        </a:rPr>
                        <a:t>saglikDurumu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32893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900" b="1" spc="-10" dirty="0" smtClean="0">
                          <a:latin typeface="Calibri"/>
                          <a:cs typeface="Calibri"/>
                        </a:rPr>
                        <a:t>                                    </a:t>
                      </a:r>
                      <a:r>
                        <a:rPr sz="900" b="1" spc="-10" dirty="0" smtClean="0">
                          <a:latin typeface="Calibri"/>
                          <a:cs typeface="Calibri"/>
                        </a:rPr>
                        <a:t>PERSONAL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0" dirty="0">
                          <a:latin typeface="Calibri"/>
                          <a:cs typeface="Calibri"/>
                        </a:rPr>
                        <a:t>email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15145">
                <a:tc rowSpan="2" gridSpan="8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5145">
                <a:tc gridSpan="8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65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personalID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15145">
                <a:tc gridSpan="3">
                  <a:txBody>
                    <a:bodyPr/>
                    <a:lstStyle/>
                    <a:p>
                      <a:pPr marL="14605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dirty="0" smtClean="0"/>
                        <a:t>   </a:t>
                      </a:r>
                      <a:r>
                        <a:rPr dirty="0" smtClean="0"/>
                        <a:t>KAN_BAGISI_ETKINLIGI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5400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1200" b="1" spc="-10" dirty="0" smtClean="0">
                          <a:latin typeface="Calibri"/>
                          <a:cs typeface="Calibri"/>
                        </a:rPr>
                        <a:t>                 </a:t>
                      </a:r>
                      <a:r>
                        <a:rPr sz="1200" b="1" spc="-10" dirty="0" smtClean="0">
                          <a:latin typeface="Calibri"/>
                          <a:cs typeface="Calibri"/>
                        </a:rPr>
                        <a:t>BAGCI_KATILIM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11430" algn="ctr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DOKTOR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Anahter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Surun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UK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TCKimlik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etkinlikID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pk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(fk)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etkinlikID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FK2,UK1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doktorID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doktorID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FK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pk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(fk)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bagisciID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FK3,UK2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himsireID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0"/>
                        </a:spcBef>
                      </a:pPr>
                      <a:r>
                        <a:rPr sz="800" b="1" spc="-50" dirty="0">
                          <a:latin typeface="Trebuchet MS"/>
                          <a:cs typeface="Trebuchet MS"/>
                        </a:rPr>
                        <a:t>uzmanlikAlani</a:t>
                      </a:r>
                      <a:endParaRPr sz="80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6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etkinlikAdi</a:t>
                      </a:r>
                      <a:endParaRPr sz="1100" b="1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5"/>
                        </a:spcBef>
                      </a:pPr>
                      <a:r>
                        <a:rPr sz="1050" b="1" spc="-10" dirty="0">
                          <a:latin typeface="Calibri"/>
                          <a:cs typeface="Calibri"/>
                        </a:rPr>
                        <a:t>katilim_tarihi</a:t>
                      </a:r>
                      <a:endParaRPr sz="1050" b="1" dirty="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FK4,UK3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5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teknisyenID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konum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noFill/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soyadi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2065" algn="ctr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HIMSIRE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50000"/>
                        </a:lnSpc>
                        <a:spcBef>
                          <a:spcPts val="165"/>
                        </a:spcBef>
                      </a:pPr>
                      <a:r>
                        <a:rPr sz="1050" b="1" spc="-40" dirty="0">
                          <a:latin typeface="Trebuchet MS"/>
                          <a:cs typeface="Trebuchet MS"/>
                        </a:rPr>
                        <a:t>baslangicTarihi</a:t>
                      </a:r>
                      <a:endParaRPr sz="1050" b="1" dirty="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5"/>
                        </a:spcBef>
                      </a:pPr>
                      <a:r>
                        <a:rPr sz="7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700" b="1" dirty="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bitisTarihi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1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12636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1200" b="1" spc="-10" dirty="0" smtClean="0">
                          <a:latin typeface="Calibri"/>
                          <a:cs typeface="Calibri"/>
                        </a:rPr>
                        <a:t>              </a:t>
                      </a:r>
                      <a:r>
                        <a:rPr sz="1200" b="1" spc="-10" dirty="0" smtClean="0">
                          <a:latin typeface="Calibri"/>
                          <a:cs typeface="Calibri"/>
                        </a:rPr>
                        <a:t>KAN_BANKASI_MERKEZI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6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cinsiyet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himsireID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15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50000"/>
                        </a:lnSpc>
                        <a:spcBef>
                          <a:spcPts val="160"/>
                        </a:spcBef>
                      </a:pPr>
                      <a:r>
                        <a:rPr sz="1050" b="1" spc="-55" dirty="0">
                          <a:latin typeface="Trebuchet MS"/>
                          <a:cs typeface="Trebuchet MS"/>
                        </a:rPr>
                        <a:t>hedefBagisciSayisi</a:t>
                      </a:r>
                      <a:endParaRPr sz="1050" b="1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telefon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60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sertifikaNo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215145">
                <a:tc rowSpan="6"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1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merkezID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0" dirty="0">
                          <a:latin typeface="Calibri"/>
                          <a:cs typeface="Calibri"/>
                        </a:rPr>
                        <a:t>email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0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vardiyeturu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*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6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merkezAdi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adres</a:t>
                      </a:r>
                      <a:endParaRPr sz="9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adres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unvan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2258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lang="en-US" sz="900" b="1" spc="-10" dirty="0" smtClean="0">
                          <a:latin typeface="Calibri"/>
                          <a:cs typeface="Calibri"/>
                        </a:rPr>
                        <a:t>                              </a:t>
                      </a:r>
                      <a:r>
                        <a:rPr sz="900" b="1" spc="-10" dirty="0" smtClean="0">
                          <a:latin typeface="Calibri"/>
                          <a:cs typeface="Calibri"/>
                        </a:rPr>
                        <a:t>TEKNISYEN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telefon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FK4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yoneticiID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Anahtar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Secmelik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Sutun</a:t>
                      </a:r>
                      <a:r>
                        <a:rPr sz="9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5" dirty="0">
                          <a:latin typeface="Calibri"/>
                          <a:cs typeface="Calibri"/>
                        </a:rPr>
                        <a:t>Adi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email</a:t>
                      </a:r>
                      <a:endParaRPr sz="12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60"/>
                        </a:spcBef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dogumTarihi</a:t>
                      </a:r>
                      <a:endParaRPr sz="700" b="1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PK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50000"/>
                        </a:lnSpc>
                        <a:spcBef>
                          <a:spcPts val="110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teknisyenID</a:t>
                      </a:r>
                      <a:endParaRPr sz="800" b="1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215145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05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o</a:t>
                      </a:r>
                      <a:endParaRPr sz="1200" b="1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6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acilisTarihi</a:t>
                      </a:r>
                      <a:endParaRPr sz="1100" b="1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sz="7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5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ruhsatNo</a:t>
                      </a:r>
                      <a:endParaRPr sz="900" b="1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6577" y="174751"/>
            <a:ext cx="1196967" cy="28052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7910" y="170111"/>
            <a:ext cx="4001643" cy="2857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1938" y="4623942"/>
            <a:ext cx="1206245" cy="19609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39933" y="4623942"/>
            <a:ext cx="1020669" cy="4886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490566" y="6355988"/>
            <a:ext cx="1082528" cy="8474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490566" y="5489965"/>
            <a:ext cx="1082528" cy="6680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490566" y="7655022"/>
            <a:ext cx="1082675" cy="668655"/>
            <a:chOff x="17490566" y="7655022"/>
            <a:chExt cx="1082675" cy="668655"/>
          </a:xfrm>
        </p:grpSpPr>
        <p:sp>
          <p:nvSpPr>
            <p:cNvPr id="9" name="object 9"/>
            <p:cNvSpPr/>
            <p:nvPr/>
          </p:nvSpPr>
          <p:spPr>
            <a:xfrm>
              <a:off x="17506031" y="7670487"/>
              <a:ext cx="1052195" cy="637540"/>
            </a:xfrm>
            <a:custGeom>
              <a:avLst/>
              <a:gdLst/>
              <a:ahLst/>
              <a:cxnLst/>
              <a:rect l="l" t="t" r="r" b="b"/>
              <a:pathLst>
                <a:path w="1052194" h="637540">
                  <a:moveTo>
                    <a:pt x="0" y="24743"/>
                  </a:moveTo>
                  <a:lnTo>
                    <a:pt x="3866" y="10438"/>
                  </a:lnTo>
                  <a:lnTo>
                    <a:pt x="12371" y="3092"/>
                  </a:lnTo>
                  <a:lnTo>
                    <a:pt x="20877" y="386"/>
                  </a:lnTo>
                  <a:lnTo>
                    <a:pt x="24743" y="0"/>
                  </a:lnTo>
                  <a:lnTo>
                    <a:pt x="1026855" y="0"/>
                  </a:lnTo>
                  <a:lnTo>
                    <a:pt x="1041160" y="3866"/>
                  </a:lnTo>
                  <a:lnTo>
                    <a:pt x="1048506" y="12371"/>
                  </a:lnTo>
                  <a:lnTo>
                    <a:pt x="1051212" y="20877"/>
                  </a:lnTo>
                  <a:lnTo>
                    <a:pt x="1051599" y="24743"/>
                  </a:lnTo>
                  <a:lnTo>
                    <a:pt x="1051599" y="612401"/>
                  </a:lnTo>
                  <a:lnTo>
                    <a:pt x="1047732" y="626706"/>
                  </a:lnTo>
                  <a:lnTo>
                    <a:pt x="1039227" y="634052"/>
                  </a:lnTo>
                  <a:lnTo>
                    <a:pt x="1030721" y="636758"/>
                  </a:lnTo>
                  <a:lnTo>
                    <a:pt x="1026855" y="637145"/>
                  </a:lnTo>
                  <a:lnTo>
                    <a:pt x="24743" y="637145"/>
                  </a:lnTo>
                  <a:lnTo>
                    <a:pt x="10438" y="633279"/>
                  </a:lnTo>
                  <a:lnTo>
                    <a:pt x="3092" y="624773"/>
                  </a:lnTo>
                  <a:lnTo>
                    <a:pt x="386" y="616267"/>
                  </a:lnTo>
                  <a:lnTo>
                    <a:pt x="0" y="612401"/>
                  </a:lnTo>
                  <a:lnTo>
                    <a:pt x="0" y="24743"/>
                  </a:lnTo>
                  <a:close/>
                </a:path>
                <a:path w="1052194" h="637540">
                  <a:moveTo>
                    <a:pt x="0" y="179390"/>
                  </a:moveTo>
                  <a:lnTo>
                    <a:pt x="1051599" y="179390"/>
                  </a:lnTo>
                </a:path>
              </a:pathLst>
            </a:custGeom>
            <a:ln w="309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23549" y="7713980"/>
              <a:ext cx="858519" cy="269240"/>
            </a:xfrm>
            <a:custGeom>
              <a:avLst/>
              <a:gdLst/>
              <a:ahLst/>
              <a:cxnLst/>
              <a:rect l="l" t="t" r="r" b="b"/>
              <a:pathLst>
                <a:path w="858519" h="269240">
                  <a:moveTo>
                    <a:pt x="74117" y="203873"/>
                  </a:moveTo>
                  <a:lnTo>
                    <a:pt x="60820" y="203873"/>
                  </a:lnTo>
                  <a:lnTo>
                    <a:pt x="64871" y="179044"/>
                  </a:lnTo>
                  <a:lnTo>
                    <a:pt x="55753" y="179044"/>
                  </a:lnTo>
                  <a:lnTo>
                    <a:pt x="51638" y="203873"/>
                  </a:lnTo>
                  <a:lnTo>
                    <a:pt x="50126" y="203873"/>
                  </a:lnTo>
                  <a:lnTo>
                    <a:pt x="50126" y="213055"/>
                  </a:lnTo>
                  <a:lnTo>
                    <a:pt x="46507" y="235165"/>
                  </a:lnTo>
                  <a:lnTo>
                    <a:pt x="24041" y="235165"/>
                  </a:lnTo>
                  <a:lnTo>
                    <a:pt x="27660" y="213055"/>
                  </a:lnTo>
                  <a:lnTo>
                    <a:pt x="50126" y="213055"/>
                  </a:lnTo>
                  <a:lnTo>
                    <a:pt x="50126" y="203873"/>
                  </a:lnTo>
                  <a:lnTo>
                    <a:pt x="29171" y="203873"/>
                  </a:lnTo>
                  <a:lnTo>
                    <a:pt x="33223" y="179044"/>
                  </a:lnTo>
                  <a:lnTo>
                    <a:pt x="24091" y="179044"/>
                  </a:lnTo>
                  <a:lnTo>
                    <a:pt x="20053" y="203873"/>
                  </a:lnTo>
                  <a:lnTo>
                    <a:pt x="6819" y="203873"/>
                  </a:lnTo>
                  <a:lnTo>
                    <a:pt x="5308" y="213055"/>
                  </a:lnTo>
                  <a:lnTo>
                    <a:pt x="18542" y="213055"/>
                  </a:lnTo>
                  <a:lnTo>
                    <a:pt x="14909" y="235165"/>
                  </a:lnTo>
                  <a:lnTo>
                    <a:pt x="1511" y="235165"/>
                  </a:lnTo>
                  <a:lnTo>
                    <a:pt x="0" y="244233"/>
                  </a:lnTo>
                  <a:lnTo>
                    <a:pt x="13398" y="244233"/>
                  </a:lnTo>
                  <a:lnTo>
                    <a:pt x="9359" y="269049"/>
                  </a:lnTo>
                  <a:lnTo>
                    <a:pt x="18478" y="269049"/>
                  </a:lnTo>
                  <a:lnTo>
                    <a:pt x="22529" y="244233"/>
                  </a:lnTo>
                  <a:lnTo>
                    <a:pt x="44996" y="244233"/>
                  </a:lnTo>
                  <a:lnTo>
                    <a:pt x="40894" y="269049"/>
                  </a:lnTo>
                  <a:lnTo>
                    <a:pt x="50126" y="269049"/>
                  </a:lnTo>
                  <a:lnTo>
                    <a:pt x="54178" y="244233"/>
                  </a:lnTo>
                  <a:lnTo>
                    <a:pt x="67411" y="244233"/>
                  </a:lnTo>
                  <a:lnTo>
                    <a:pt x="68922" y="235165"/>
                  </a:lnTo>
                  <a:lnTo>
                    <a:pt x="55689" y="235165"/>
                  </a:lnTo>
                  <a:lnTo>
                    <a:pt x="59309" y="213055"/>
                  </a:lnTo>
                  <a:lnTo>
                    <a:pt x="72720" y="213055"/>
                  </a:lnTo>
                  <a:lnTo>
                    <a:pt x="74117" y="203873"/>
                  </a:lnTo>
                  <a:close/>
                </a:path>
                <a:path w="858519" h="269240">
                  <a:moveTo>
                    <a:pt x="98640" y="179044"/>
                  </a:moveTo>
                  <a:lnTo>
                    <a:pt x="87160" y="179044"/>
                  </a:lnTo>
                  <a:lnTo>
                    <a:pt x="87160" y="269049"/>
                  </a:lnTo>
                  <a:lnTo>
                    <a:pt x="98640" y="269049"/>
                  </a:lnTo>
                  <a:lnTo>
                    <a:pt x="98640" y="179044"/>
                  </a:lnTo>
                  <a:close/>
                </a:path>
                <a:path w="858519" h="269240">
                  <a:moveTo>
                    <a:pt x="228003" y="1041"/>
                  </a:moveTo>
                  <a:lnTo>
                    <a:pt x="154495" y="1041"/>
                  </a:lnTo>
                  <a:lnTo>
                    <a:pt x="154495" y="16281"/>
                  </a:lnTo>
                  <a:lnTo>
                    <a:pt x="182029" y="16281"/>
                  </a:lnTo>
                  <a:lnTo>
                    <a:pt x="182029" y="91211"/>
                  </a:lnTo>
                  <a:lnTo>
                    <a:pt x="200520" y="91211"/>
                  </a:lnTo>
                  <a:lnTo>
                    <a:pt x="200520" y="16281"/>
                  </a:lnTo>
                  <a:lnTo>
                    <a:pt x="228003" y="16281"/>
                  </a:lnTo>
                  <a:lnTo>
                    <a:pt x="228003" y="1041"/>
                  </a:lnTo>
                  <a:close/>
                </a:path>
                <a:path w="858519" h="269240">
                  <a:moveTo>
                    <a:pt x="301028" y="75971"/>
                  </a:moveTo>
                  <a:lnTo>
                    <a:pt x="259105" y="75971"/>
                  </a:lnTo>
                  <a:lnTo>
                    <a:pt x="259105" y="53111"/>
                  </a:lnTo>
                  <a:lnTo>
                    <a:pt x="297764" y="53111"/>
                  </a:lnTo>
                  <a:lnTo>
                    <a:pt x="297764" y="37871"/>
                  </a:lnTo>
                  <a:lnTo>
                    <a:pt x="259105" y="37871"/>
                  </a:lnTo>
                  <a:lnTo>
                    <a:pt x="259105" y="16281"/>
                  </a:lnTo>
                  <a:lnTo>
                    <a:pt x="300913" y="16281"/>
                  </a:lnTo>
                  <a:lnTo>
                    <a:pt x="300913" y="1041"/>
                  </a:lnTo>
                  <a:lnTo>
                    <a:pt x="240690" y="1041"/>
                  </a:lnTo>
                  <a:lnTo>
                    <a:pt x="240690" y="16281"/>
                  </a:lnTo>
                  <a:lnTo>
                    <a:pt x="240690" y="37871"/>
                  </a:lnTo>
                  <a:lnTo>
                    <a:pt x="240690" y="53111"/>
                  </a:lnTo>
                  <a:lnTo>
                    <a:pt x="240690" y="75971"/>
                  </a:lnTo>
                  <a:lnTo>
                    <a:pt x="240690" y="91211"/>
                  </a:lnTo>
                  <a:lnTo>
                    <a:pt x="301028" y="91211"/>
                  </a:lnTo>
                  <a:lnTo>
                    <a:pt x="301028" y="75971"/>
                  </a:lnTo>
                  <a:close/>
                </a:path>
                <a:path w="858519" h="269240">
                  <a:moveTo>
                    <a:pt x="393573" y="91211"/>
                  </a:moveTo>
                  <a:lnTo>
                    <a:pt x="358965" y="40170"/>
                  </a:lnTo>
                  <a:lnTo>
                    <a:pt x="392607" y="1206"/>
                  </a:lnTo>
                  <a:lnTo>
                    <a:pt x="370078" y="1206"/>
                  </a:lnTo>
                  <a:lnTo>
                    <a:pt x="360845" y="12052"/>
                  </a:lnTo>
                  <a:lnTo>
                    <a:pt x="351193" y="23279"/>
                  </a:lnTo>
                  <a:lnTo>
                    <a:pt x="341960" y="34747"/>
                  </a:lnTo>
                  <a:lnTo>
                    <a:pt x="333959" y="46266"/>
                  </a:lnTo>
                  <a:lnTo>
                    <a:pt x="334137" y="35115"/>
                  </a:lnTo>
                  <a:lnTo>
                    <a:pt x="334238" y="23876"/>
                  </a:lnTo>
                  <a:lnTo>
                    <a:pt x="334276" y="12560"/>
                  </a:lnTo>
                  <a:lnTo>
                    <a:pt x="334251" y="1206"/>
                  </a:lnTo>
                  <a:lnTo>
                    <a:pt x="315836" y="1206"/>
                  </a:lnTo>
                  <a:lnTo>
                    <a:pt x="315836" y="91211"/>
                  </a:lnTo>
                  <a:lnTo>
                    <a:pt x="334251" y="91211"/>
                  </a:lnTo>
                  <a:lnTo>
                    <a:pt x="334251" y="65481"/>
                  </a:lnTo>
                  <a:lnTo>
                    <a:pt x="346214" y="52311"/>
                  </a:lnTo>
                  <a:lnTo>
                    <a:pt x="371767" y="91211"/>
                  </a:lnTo>
                  <a:lnTo>
                    <a:pt x="393573" y="91211"/>
                  </a:lnTo>
                  <a:close/>
                </a:path>
                <a:path w="858519" h="269240">
                  <a:moveTo>
                    <a:pt x="482790" y="1206"/>
                  </a:moveTo>
                  <a:lnTo>
                    <a:pt x="463943" y="1206"/>
                  </a:lnTo>
                  <a:lnTo>
                    <a:pt x="463981" y="18618"/>
                  </a:lnTo>
                  <a:lnTo>
                    <a:pt x="463905" y="35255"/>
                  </a:lnTo>
                  <a:lnTo>
                    <a:pt x="464134" y="51752"/>
                  </a:lnTo>
                  <a:lnTo>
                    <a:pt x="465086" y="68795"/>
                  </a:lnTo>
                  <a:lnTo>
                    <a:pt x="461162" y="59436"/>
                  </a:lnTo>
                  <a:lnTo>
                    <a:pt x="457365" y="52616"/>
                  </a:lnTo>
                  <a:lnTo>
                    <a:pt x="453796" y="46748"/>
                  </a:lnTo>
                  <a:lnTo>
                    <a:pt x="425348" y="1206"/>
                  </a:lnTo>
                  <a:lnTo>
                    <a:pt x="404812" y="1206"/>
                  </a:lnTo>
                  <a:lnTo>
                    <a:pt x="404812" y="91211"/>
                  </a:lnTo>
                  <a:lnTo>
                    <a:pt x="423659" y="91211"/>
                  </a:lnTo>
                  <a:lnTo>
                    <a:pt x="423633" y="73621"/>
                  </a:lnTo>
                  <a:lnTo>
                    <a:pt x="423684" y="57645"/>
                  </a:lnTo>
                  <a:lnTo>
                    <a:pt x="423418" y="41630"/>
                  </a:lnTo>
                  <a:lnTo>
                    <a:pt x="422440" y="23977"/>
                  </a:lnTo>
                  <a:lnTo>
                    <a:pt x="431800" y="42049"/>
                  </a:lnTo>
                  <a:lnTo>
                    <a:pt x="441642" y="58547"/>
                  </a:lnTo>
                  <a:lnTo>
                    <a:pt x="451815" y="74574"/>
                  </a:lnTo>
                  <a:lnTo>
                    <a:pt x="462191" y="91211"/>
                  </a:lnTo>
                  <a:lnTo>
                    <a:pt x="482790" y="91211"/>
                  </a:lnTo>
                  <a:lnTo>
                    <a:pt x="482790" y="1206"/>
                  </a:lnTo>
                  <a:close/>
                </a:path>
                <a:path w="858519" h="269240">
                  <a:moveTo>
                    <a:pt x="517525" y="1206"/>
                  </a:moveTo>
                  <a:lnTo>
                    <a:pt x="499097" y="1206"/>
                  </a:lnTo>
                  <a:lnTo>
                    <a:pt x="499097" y="91211"/>
                  </a:lnTo>
                  <a:lnTo>
                    <a:pt x="517525" y="91211"/>
                  </a:lnTo>
                  <a:lnTo>
                    <a:pt x="517525" y="1206"/>
                  </a:lnTo>
                  <a:close/>
                </a:path>
                <a:path w="858519" h="269240">
                  <a:moveTo>
                    <a:pt x="601548" y="65595"/>
                  </a:moveTo>
                  <a:lnTo>
                    <a:pt x="567372" y="37579"/>
                  </a:lnTo>
                  <a:lnTo>
                    <a:pt x="560006" y="35306"/>
                  </a:lnTo>
                  <a:lnTo>
                    <a:pt x="554329" y="31673"/>
                  </a:lnTo>
                  <a:lnTo>
                    <a:pt x="552132" y="25908"/>
                  </a:lnTo>
                  <a:lnTo>
                    <a:pt x="552132" y="19875"/>
                  </a:lnTo>
                  <a:lnTo>
                    <a:pt x="557453" y="15519"/>
                  </a:lnTo>
                  <a:lnTo>
                    <a:pt x="576122" y="15519"/>
                  </a:lnTo>
                  <a:lnTo>
                    <a:pt x="581850" y="19685"/>
                  </a:lnTo>
                  <a:lnTo>
                    <a:pt x="582523" y="26873"/>
                  </a:lnTo>
                  <a:lnTo>
                    <a:pt x="600341" y="26873"/>
                  </a:lnTo>
                  <a:lnTo>
                    <a:pt x="597814" y="16002"/>
                  </a:lnTo>
                  <a:lnTo>
                    <a:pt x="591058" y="7505"/>
                  </a:lnTo>
                  <a:lnTo>
                    <a:pt x="580618" y="1968"/>
                  </a:lnTo>
                  <a:lnTo>
                    <a:pt x="567055" y="0"/>
                  </a:lnTo>
                  <a:lnTo>
                    <a:pt x="553516" y="1955"/>
                  </a:lnTo>
                  <a:lnTo>
                    <a:pt x="542798" y="7467"/>
                  </a:lnTo>
                  <a:lnTo>
                    <a:pt x="535762" y="16027"/>
                  </a:lnTo>
                  <a:lnTo>
                    <a:pt x="533234" y="27114"/>
                  </a:lnTo>
                  <a:lnTo>
                    <a:pt x="534898" y="35953"/>
                  </a:lnTo>
                  <a:lnTo>
                    <a:pt x="577265" y="56476"/>
                  </a:lnTo>
                  <a:lnTo>
                    <a:pt x="583006" y="59321"/>
                  </a:lnTo>
                  <a:lnTo>
                    <a:pt x="583006" y="72301"/>
                  </a:lnTo>
                  <a:lnTo>
                    <a:pt x="576478" y="76949"/>
                  </a:lnTo>
                  <a:lnTo>
                    <a:pt x="556666" y="76949"/>
                  </a:lnTo>
                  <a:lnTo>
                    <a:pt x="549351" y="72428"/>
                  </a:lnTo>
                  <a:lnTo>
                    <a:pt x="548754" y="63296"/>
                  </a:lnTo>
                  <a:lnTo>
                    <a:pt x="530809" y="63296"/>
                  </a:lnTo>
                  <a:lnTo>
                    <a:pt x="533628" y="75946"/>
                  </a:lnTo>
                  <a:lnTo>
                    <a:pt x="540905" y="85102"/>
                  </a:lnTo>
                  <a:lnTo>
                    <a:pt x="552145" y="90665"/>
                  </a:lnTo>
                  <a:lnTo>
                    <a:pt x="566813" y="92544"/>
                  </a:lnTo>
                  <a:lnTo>
                    <a:pt x="581469" y="90627"/>
                  </a:lnTo>
                  <a:lnTo>
                    <a:pt x="592378" y="85204"/>
                  </a:lnTo>
                  <a:lnTo>
                    <a:pt x="599198" y="76708"/>
                  </a:lnTo>
                  <a:lnTo>
                    <a:pt x="601548" y="65595"/>
                  </a:lnTo>
                  <a:close/>
                </a:path>
                <a:path w="858519" h="269240">
                  <a:moveTo>
                    <a:pt x="694143" y="1206"/>
                  </a:moveTo>
                  <a:lnTo>
                    <a:pt x="672642" y="1206"/>
                  </a:lnTo>
                  <a:lnTo>
                    <a:pt x="667423" y="11239"/>
                  </a:lnTo>
                  <a:lnTo>
                    <a:pt x="662101" y="21120"/>
                  </a:lnTo>
                  <a:lnTo>
                    <a:pt x="656958" y="31178"/>
                  </a:lnTo>
                  <a:lnTo>
                    <a:pt x="652284" y="41795"/>
                  </a:lnTo>
                  <a:lnTo>
                    <a:pt x="650481" y="37084"/>
                  </a:lnTo>
                  <a:lnTo>
                    <a:pt x="648728" y="33337"/>
                  </a:lnTo>
                  <a:lnTo>
                    <a:pt x="646430" y="29235"/>
                  </a:lnTo>
                  <a:lnTo>
                    <a:pt x="631202" y="1206"/>
                  </a:lnTo>
                  <a:lnTo>
                    <a:pt x="609638" y="1206"/>
                  </a:lnTo>
                  <a:lnTo>
                    <a:pt x="642988" y="57378"/>
                  </a:lnTo>
                  <a:lnTo>
                    <a:pt x="642988" y="91211"/>
                  </a:lnTo>
                  <a:lnTo>
                    <a:pt x="661352" y="91211"/>
                  </a:lnTo>
                  <a:lnTo>
                    <a:pt x="661352" y="57378"/>
                  </a:lnTo>
                  <a:lnTo>
                    <a:pt x="694143" y="1206"/>
                  </a:lnTo>
                  <a:close/>
                </a:path>
                <a:path w="858519" h="269240">
                  <a:moveTo>
                    <a:pt x="765606" y="75971"/>
                  </a:moveTo>
                  <a:lnTo>
                    <a:pt x="723684" y="75971"/>
                  </a:lnTo>
                  <a:lnTo>
                    <a:pt x="723684" y="53111"/>
                  </a:lnTo>
                  <a:lnTo>
                    <a:pt x="762342" y="53111"/>
                  </a:lnTo>
                  <a:lnTo>
                    <a:pt x="762342" y="37871"/>
                  </a:lnTo>
                  <a:lnTo>
                    <a:pt x="723684" y="37871"/>
                  </a:lnTo>
                  <a:lnTo>
                    <a:pt x="723684" y="16281"/>
                  </a:lnTo>
                  <a:lnTo>
                    <a:pt x="765492" y="16281"/>
                  </a:lnTo>
                  <a:lnTo>
                    <a:pt x="765492" y="1041"/>
                  </a:lnTo>
                  <a:lnTo>
                    <a:pt x="705269" y="1041"/>
                  </a:lnTo>
                  <a:lnTo>
                    <a:pt x="705269" y="16281"/>
                  </a:lnTo>
                  <a:lnTo>
                    <a:pt x="705269" y="37871"/>
                  </a:lnTo>
                  <a:lnTo>
                    <a:pt x="705269" y="53111"/>
                  </a:lnTo>
                  <a:lnTo>
                    <a:pt x="705269" y="75971"/>
                  </a:lnTo>
                  <a:lnTo>
                    <a:pt x="705269" y="91211"/>
                  </a:lnTo>
                  <a:lnTo>
                    <a:pt x="765606" y="91211"/>
                  </a:lnTo>
                  <a:lnTo>
                    <a:pt x="765606" y="75971"/>
                  </a:lnTo>
                  <a:close/>
                </a:path>
                <a:path w="858519" h="269240">
                  <a:moveTo>
                    <a:pt x="858393" y="1206"/>
                  </a:moveTo>
                  <a:lnTo>
                    <a:pt x="839546" y="1206"/>
                  </a:lnTo>
                  <a:lnTo>
                    <a:pt x="839584" y="18618"/>
                  </a:lnTo>
                  <a:lnTo>
                    <a:pt x="839508" y="35255"/>
                  </a:lnTo>
                  <a:lnTo>
                    <a:pt x="839736" y="51752"/>
                  </a:lnTo>
                  <a:lnTo>
                    <a:pt x="840689" y="68795"/>
                  </a:lnTo>
                  <a:lnTo>
                    <a:pt x="836764" y="59436"/>
                  </a:lnTo>
                  <a:lnTo>
                    <a:pt x="832954" y="52616"/>
                  </a:lnTo>
                  <a:lnTo>
                    <a:pt x="829398" y="46748"/>
                  </a:lnTo>
                  <a:lnTo>
                    <a:pt x="800950" y="1206"/>
                  </a:lnTo>
                  <a:lnTo>
                    <a:pt x="780402" y="1206"/>
                  </a:lnTo>
                  <a:lnTo>
                    <a:pt x="780402" y="91211"/>
                  </a:lnTo>
                  <a:lnTo>
                    <a:pt x="799249" y="91211"/>
                  </a:lnTo>
                  <a:lnTo>
                    <a:pt x="799236" y="73621"/>
                  </a:lnTo>
                  <a:lnTo>
                    <a:pt x="799287" y="57645"/>
                  </a:lnTo>
                  <a:lnTo>
                    <a:pt x="799020" y="41630"/>
                  </a:lnTo>
                  <a:lnTo>
                    <a:pt x="798042" y="23977"/>
                  </a:lnTo>
                  <a:lnTo>
                    <a:pt x="807402" y="42049"/>
                  </a:lnTo>
                  <a:lnTo>
                    <a:pt x="817245" y="58547"/>
                  </a:lnTo>
                  <a:lnTo>
                    <a:pt x="827417" y="74574"/>
                  </a:lnTo>
                  <a:lnTo>
                    <a:pt x="837793" y="91211"/>
                  </a:lnTo>
                  <a:lnTo>
                    <a:pt x="858393" y="91211"/>
                  </a:lnTo>
                  <a:lnTo>
                    <a:pt x="858393" y="1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43935" y="7893025"/>
              <a:ext cx="71036" cy="90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35519" y="7887528"/>
              <a:ext cx="226035" cy="11235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28382" y="8072415"/>
              <a:ext cx="165268" cy="908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2738" y="8072415"/>
              <a:ext cx="399942" cy="9157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222312" y="5486872"/>
            <a:ext cx="1082528" cy="29011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914564" y="1285115"/>
            <a:ext cx="1726787" cy="156193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10485" y="1561933"/>
            <a:ext cx="835093" cy="128666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32271" y="1122736"/>
            <a:ext cx="1391822" cy="21031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16806" y="7896271"/>
            <a:ext cx="1546469" cy="376719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34202" y="10686102"/>
            <a:ext cx="1020669" cy="20042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25209" y="10686102"/>
            <a:ext cx="1020669" cy="140419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3829" y="10686102"/>
            <a:ext cx="1329963" cy="188050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55988" y="5261088"/>
            <a:ext cx="1144387" cy="1206245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1085091" y="900044"/>
            <a:ext cx="2771775" cy="186055"/>
          </a:xfrm>
          <a:custGeom>
            <a:avLst/>
            <a:gdLst/>
            <a:ahLst/>
            <a:cxnLst/>
            <a:rect l="l" t="t" r="r" b="b"/>
            <a:pathLst>
              <a:path w="2771775" h="186055">
                <a:moveTo>
                  <a:pt x="173204" y="92788"/>
                </a:moveTo>
                <a:lnTo>
                  <a:pt x="1382543" y="92788"/>
                </a:lnTo>
                <a:lnTo>
                  <a:pt x="1382543" y="89695"/>
                </a:lnTo>
                <a:lnTo>
                  <a:pt x="1385636" y="89695"/>
                </a:lnTo>
                <a:lnTo>
                  <a:pt x="2761993" y="89695"/>
                </a:lnTo>
              </a:path>
              <a:path w="2771775" h="186055">
                <a:moveTo>
                  <a:pt x="0" y="92788"/>
                </a:moveTo>
                <a:lnTo>
                  <a:pt x="185576" y="92788"/>
                </a:lnTo>
              </a:path>
              <a:path w="2771775" h="186055">
                <a:moveTo>
                  <a:pt x="0" y="185576"/>
                </a:moveTo>
                <a:lnTo>
                  <a:pt x="185576" y="92788"/>
                </a:lnTo>
              </a:path>
              <a:path w="2771775" h="186055">
                <a:moveTo>
                  <a:pt x="0" y="0"/>
                </a:moveTo>
                <a:lnTo>
                  <a:pt x="185576" y="92788"/>
                </a:lnTo>
              </a:path>
              <a:path w="2771775" h="186055">
                <a:moveTo>
                  <a:pt x="2761993" y="89695"/>
                </a:moveTo>
                <a:lnTo>
                  <a:pt x="2771272" y="89695"/>
                </a:lnTo>
              </a:path>
            </a:pathLst>
          </a:custGeom>
          <a:ln w="15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7263236" y="3027909"/>
            <a:ext cx="17145" cy="1797685"/>
            <a:chOff x="17263236" y="3027909"/>
            <a:chExt cx="17145" cy="1797685"/>
          </a:xfrm>
        </p:grpSpPr>
        <p:sp>
          <p:nvSpPr>
            <p:cNvPr id="26" name="object 26"/>
            <p:cNvSpPr/>
            <p:nvPr/>
          </p:nvSpPr>
          <p:spPr>
            <a:xfrm>
              <a:off x="17270968" y="3034172"/>
              <a:ext cx="0" cy="1781810"/>
            </a:xfrm>
            <a:custGeom>
              <a:avLst/>
              <a:gdLst/>
              <a:ahLst/>
              <a:cxnLst/>
              <a:rect l="l" t="t" r="r" b="b"/>
              <a:pathLst>
                <a:path h="1781810">
                  <a:moveTo>
                    <a:pt x="0" y="0"/>
                  </a:moveTo>
                  <a:lnTo>
                    <a:pt x="0" y="1781532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64782" y="3027986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15875" h="6350">
                  <a:moveTo>
                    <a:pt x="15464" y="6185"/>
                  </a:moveTo>
                  <a:lnTo>
                    <a:pt x="0" y="6185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6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64782" y="3027986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15875" h="6350">
                  <a:moveTo>
                    <a:pt x="15464" y="6185"/>
                  </a:moveTo>
                  <a:lnTo>
                    <a:pt x="0" y="6185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61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270968" y="4815704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278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4017119" y="2845425"/>
            <a:ext cx="1124585" cy="2164080"/>
            <a:chOff x="14017119" y="2845425"/>
            <a:chExt cx="1124585" cy="2164080"/>
          </a:xfrm>
        </p:grpSpPr>
        <p:sp>
          <p:nvSpPr>
            <p:cNvPr id="31" name="object 31"/>
            <p:cNvSpPr/>
            <p:nvPr/>
          </p:nvSpPr>
          <p:spPr>
            <a:xfrm>
              <a:off x="14017196" y="2854781"/>
              <a:ext cx="19050" cy="2023110"/>
            </a:xfrm>
            <a:custGeom>
              <a:avLst/>
              <a:gdLst/>
              <a:ahLst/>
              <a:cxnLst/>
              <a:rect l="l" t="t" r="r" b="b"/>
              <a:pathLst>
                <a:path w="19050" h="2023110">
                  <a:moveTo>
                    <a:pt x="15464" y="2022781"/>
                  </a:moveTo>
                  <a:lnTo>
                    <a:pt x="0" y="2022781"/>
                  </a:lnTo>
                  <a:lnTo>
                    <a:pt x="0" y="1939272"/>
                  </a:lnTo>
                  <a:lnTo>
                    <a:pt x="15464" y="1939272"/>
                  </a:lnTo>
                  <a:lnTo>
                    <a:pt x="15464" y="2022781"/>
                  </a:lnTo>
                  <a:close/>
                </a:path>
                <a:path w="19050" h="2023110">
                  <a:moveTo>
                    <a:pt x="15464" y="1855763"/>
                  </a:moveTo>
                  <a:lnTo>
                    <a:pt x="0" y="1855763"/>
                  </a:lnTo>
                  <a:lnTo>
                    <a:pt x="0" y="1685651"/>
                  </a:lnTo>
                  <a:lnTo>
                    <a:pt x="15464" y="1685651"/>
                  </a:lnTo>
                  <a:lnTo>
                    <a:pt x="15464" y="1855763"/>
                  </a:lnTo>
                  <a:close/>
                </a:path>
                <a:path w="19050" h="2023110">
                  <a:moveTo>
                    <a:pt x="15464" y="1602142"/>
                  </a:moveTo>
                  <a:lnTo>
                    <a:pt x="0" y="1602142"/>
                  </a:lnTo>
                  <a:lnTo>
                    <a:pt x="0" y="1432030"/>
                  </a:lnTo>
                  <a:lnTo>
                    <a:pt x="15464" y="1432030"/>
                  </a:lnTo>
                  <a:lnTo>
                    <a:pt x="15464" y="1602142"/>
                  </a:lnTo>
                  <a:close/>
                </a:path>
                <a:path w="19050" h="2023110">
                  <a:moveTo>
                    <a:pt x="15464" y="1348521"/>
                  </a:moveTo>
                  <a:lnTo>
                    <a:pt x="0" y="1348521"/>
                  </a:lnTo>
                  <a:lnTo>
                    <a:pt x="0" y="1181502"/>
                  </a:lnTo>
                  <a:lnTo>
                    <a:pt x="15464" y="1181502"/>
                  </a:lnTo>
                  <a:lnTo>
                    <a:pt x="15464" y="1348521"/>
                  </a:lnTo>
                  <a:close/>
                </a:path>
                <a:path w="19050" h="2023110">
                  <a:moveTo>
                    <a:pt x="15464" y="1097993"/>
                  </a:moveTo>
                  <a:lnTo>
                    <a:pt x="0" y="1097993"/>
                  </a:lnTo>
                  <a:lnTo>
                    <a:pt x="0" y="1008297"/>
                  </a:lnTo>
                  <a:lnTo>
                    <a:pt x="3092" y="1005204"/>
                  </a:lnTo>
                  <a:lnTo>
                    <a:pt x="3092" y="924788"/>
                  </a:lnTo>
                  <a:lnTo>
                    <a:pt x="18557" y="924788"/>
                  </a:lnTo>
                  <a:lnTo>
                    <a:pt x="18557" y="1011390"/>
                  </a:lnTo>
                  <a:lnTo>
                    <a:pt x="15464" y="1014483"/>
                  </a:lnTo>
                  <a:lnTo>
                    <a:pt x="15464" y="1097993"/>
                  </a:lnTo>
                  <a:close/>
                </a:path>
                <a:path w="19050" h="2023110">
                  <a:moveTo>
                    <a:pt x="18557" y="841279"/>
                  </a:moveTo>
                  <a:lnTo>
                    <a:pt x="3092" y="841279"/>
                  </a:lnTo>
                  <a:lnTo>
                    <a:pt x="3092" y="671167"/>
                  </a:lnTo>
                  <a:lnTo>
                    <a:pt x="18557" y="671167"/>
                  </a:lnTo>
                  <a:lnTo>
                    <a:pt x="18557" y="841279"/>
                  </a:lnTo>
                  <a:close/>
                </a:path>
                <a:path w="19050" h="2023110">
                  <a:moveTo>
                    <a:pt x="18557" y="587658"/>
                  </a:moveTo>
                  <a:lnTo>
                    <a:pt x="3092" y="587658"/>
                  </a:lnTo>
                  <a:lnTo>
                    <a:pt x="3092" y="420639"/>
                  </a:lnTo>
                  <a:lnTo>
                    <a:pt x="18557" y="420639"/>
                  </a:lnTo>
                  <a:lnTo>
                    <a:pt x="18557" y="587658"/>
                  </a:lnTo>
                  <a:close/>
                </a:path>
                <a:path w="19050" h="2023110">
                  <a:moveTo>
                    <a:pt x="18557" y="334037"/>
                  </a:moveTo>
                  <a:lnTo>
                    <a:pt x="3092" y="334037"/>
                  </a:lnTo>
                  <a:lnTo>
                    <a:pt x="3092" y="167018"/>
                  </a:lnTo>
                  <a:lnTo>
                    <a:pt x="18557" y="167018"/>
                  </a:lnTo>
                  <a:lnTo>
                    <a:pt x="18557" y="334037"/>
                  </a:lnTo>
                  <a:close/>
                </a:path>
                <a:path w="19050" h="2023110">
                  <a:moveTo>
                    <a:pt x="18557" y="83509"/>
                  </a:moveTo>
                  <a:lnTo>
                    <a:pt x="3092" y="83509"/>
                  </a:lnTo>
                  <a:lnTo>
                    <a:pt x="3092" y="0"/>
                  </a:lnTo>
                  <a:lnTo>
                    <a:pt x="18557" y="0"/>
                  </a:lnTo>
                  <a:lnTo>
                    <a:pt x="18557" y="83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17196" y="2854781"/>
              <a:ext cx="19050" cy="2023110"/>
            </a:xfrm>
            <a:custGeom>
              <a:avLst/>
              <a:gdLst/>
              <a:ahLst/>
              <a:cxnLst/>
              <a:rect l="l" t="t" r="r" b="b"/>
              <a:pathLst>
                <a:path w="19050" h="2023110">
                  <a:moveTo>
                    <a:pt x="15464" y="2022781"/>
                  </a:moveTo>
                  <a:lnTo>
                    <a:pt x="0" y="2022781"/>
                  </a:lnTo>
                  <a:lnTo>
                    <a:pt x="0" y="1939272"/>
                  </a:lnTo>
                  <a:lnTo>
                    <a:pt x="15464" y="1939272"/>
                  </a:lnTo>
                  <a:lnTo>
                    <a:pt x="15464" y="2022781"/>
                  </a:lnTo>
                  <a:close/>
                </a:path>
                <a:path w="19050" h="2023110">
                  <a:moveTo>
                    <a:pt x="15464" y="1855763"/>
                  </a:moveTo>
                  <a:lnTo>
                    <a:pt x="0" y="1855763"/>
                  </a:lnTo>
                  <a:lnTo>
                    <a:pt x="0" y="1685651"/>
                  </a:lnTo>
                  <a:lnTo>
                    <a:pt x="15464" y="1685651"/>
                  </a:lnTo>
                  <a:lnTo>
                    <a:pt x="15464" y="1855763"/>
                  </a:lnTo>
                  <a:close/>
                </a:path>
                <a:path w="19050" h="2023110">
                  <a:moveTo>
                    <a:pt x="15464" y="1602142"/>
                  </a:moveTo>
                  <a:lnTo>
                    <a:pt x="0" y="1602142"/>
                  </a:lnTo>
                  <a:lnTo>
                    <a:pt x="0" y="1432030"/>
                  </a:lnTo>
                  <a:lnTo>
                    <a:pt x="15464" y="1432030"/>
                  </a:lnTo>
                  <a:lnTo>
                    <a:pt x="15464" y="1602142"/>
                  </a:lnTo>
                  <a:close/>
                </a:path>
                <a:path w="19050" h="2023110">
                  <a:moveTo>
                    <a:pt x="15464" y="1348521"/>
                  </a:moveTo>
                  <a:lnTo>
                    <a:pt x="0" y="1348521"/>
                  </a:lnTo>
                  <a:lnTo>
                    <a:pt x="0" y="1181502"/>
                  </a:lnTo>
                  <a:lnTo>
                    <a:pt x="15464" y="1181502"/>
                  </a:lnTo>
                  <a:lnTo>
                    <a:pt x="15464" y="1348521"/>
                  </a:lnTo>
                  <a:close/>
                </a:path>
                <a:path w="19050" h="2023110">
                  <a:moveTo>
                    <a:pt x="18557" y="1008297"/>
                  </a:moveTo>
                  <a:lnTo>
                    <a:pt x="18557" y="1011390"/>
                  </a:lnTo>
                  <a:lnTo>
                    <a:pt x="15464" y="1014483"/>
                  </a:lnTo>
                  <a:lnTo>
                    <a:pt x="15464" y="1017576"/>
                  </a:lnTo>
                  <a:lnTo>
                    <a:pt x="15464" y="1097993"/>
                  </a:lnTo>
                  <a:lnTo>
                    <a:pt x="0" y="1097993"/>
                  </a:lnTo>
                  <a:lnTo>
                    <a:pt x="0" y="1011390"/>
                  </a:lnTo>
                  <a:lnTo>
                    <a:pt x="0" y="1008297"/>
                  </a:lnTo>
                  <a:lnTo>
                    <a:pt x="3092" y="1005204"/>
                  </a:lnTo>
                  <a:lnTo>
                    <a:pt x="3092" y="924788"/>
                  </a:lnTo>
                  <a:lnTo>
                    <a:pt x="18557" y="924788"/>
                  </a:lnTo>
                  <a:lnTo>
                    <a:pt x="18557" y="1008297"/>
                  </a:lnTo>
                  <a:close/>
                </a:path>
                <a:path w="19050" h="2023110">
                  <a:moveTo>
                    <a:pt x="18557" y="841279"/>
                  </a:moveTo>
                  <a:lnTo>
                    <a:pt x="3092" y="841279"/>
                  </a:lnTo>
                  <a:lnTo>
                    <a:pt x="3092" y="671167"/>
                  </a:lnTo>
                  <a:lnTo>
                    <a:pt x="18557" y="671167"/>
                  </a:lnTo>
                  <a:lnTo>
                    <a:pt x="18557" y="841279"/>
                  </a:lnTo>
                  <a:close/>
                </a:path>
                <a:path w="19050" h="2023110">
                  <a:moveTo>
                    <a:pt x="18557" y="587658"/>
                  </a:moveTo>
                  <a:lnTo>
                    <a:pt x="3092" y="587658"/>
                  </a:lnTo>
                  <a:lnTo>
                    <a:pt x="3092" y="420639"/>
                  </a:lnTo>
                  <a:lnTo>
                    <a:pt x="18557" y="420639"/>
                  </a:lnTo>
                  <a:lnTo>
                    <a:pt x="18557" y="587658"/>
                  </a:lnTo>
                  <a:close/>
                </a:path>
                <a:path w="19050" h="2023110">
                  <a:moveTo>
                    <a:pt x="18557" y="334037"/>
                  </a:moveTo>
                  <a:lnTo>
                    <a:pt x="3092" y="334037"/>
                  </a:lnTo>
                  <a:lnTo>
                    <a:pt x="3092" y="167018"/>
                  </a:lnTo>
                  <a:lnTo>
                    <a:pt x="18557" y="167018"/>
                  </a:lnTo>
                  <a:lnTo>
                    <a:pt x="18557" y="334037"/>
                  </a:lnTo>
                  <a:close/>
                </a:path>
                <a:path w="19050" h="2023110">
                  <a:moveTo>
                    <a:pt x="18557" y="83509"/>
                  </a:moveTo>
                  <a:lnTo>
                    <a:pt x="3092" y="83509"/>
                  </a:lnTo>
                  <a:lnTo>
                    <a:pt x="3092" y="0"/>
                  </a:lnTo>
                  <a:lnTo>
                    <a:pt x="18557" y="0"/>
                  </a:lnTo>
                  <a:lnTo>
                    <a:pt x="18557" y="835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020279" y="2845511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8" y="0"/>
                  </a:moveTo>
                  <a:lnTo>
                    <a:pt x="0" y="0"/>
                  </a:lnTo>
                  <a:lnTo>
                    <a:pt x="0" y="9271"/>
                  </a:lnTo>
                  <a:lnTo>
                    <a:pt x="15468" y="9271"/>
                  </a:lnTo>
                  <a:lnTo>
                    <a:pt x="15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020289" y="2845503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017196" y="4877563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017196" y="4877563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041940" y="4815704"/>
              <a:ext cx="1092200" cy="186055"/>
            </a:xfrm>
            <a:custGeom>
              <a:avLst/>
              <a:gdLst/>
              <a:ahLst/>
              <a:cxnLst/>
              <a:rect l="l" t="t" r="r" b="b"/>
              <a:pathLst>
                <a:path w="1092200" h="186054">
                  <a:moveTo>
                    <a:pt x="912416" y="92788"/>
                  </a:moveTo>
                  <a:lnTo>
                    <a:pt x="547450" y="92788"/>
                  </a:lnTo>
                  <a:lnTo>
                    <a:pt x="6185" y="92788"/>
                  </a:lnTo>
                </a:path>
                <a:path w="1092200" h="186054">
                  <a:moveTo>
                    <a:pt x="1091807" y="92788"/>
                  </a:moveTo>
                  <a:lnTo>
                    <a:pt x="906230" y="92788"/>
                  </a:lnTo>
                </a:path>
                <a:path w="1092200" h="186054">
                  <a:moveTo>
                    <a:pt x="1091807" y="0"/>
                  </a:moveTo>
                  <a:lnTo>
                    <a:pt x="906230" y="92788"/>
                  </a:lnTo>
                </a:path>
                <a:path w="1092200" h="186054">
                  <a:moveTo>
                    <a:pt x="1091807" y="185576"/>
                  </a:moveTo>
                  <a:lnTo>
                    <a:pt x="906230" y="92788"/>
                  </a:lnTo>
                </a:path>
                <a:path w="1092200" h="186054">
                  <a:moveTo>
                    <a:pt x="906230" y="0"/>
                  </a:moveTo>
                  <a:lnTo>
                    <a:pt x="906230" y="185576"/>
                  </a:lnTo>
                </a:path>
                <a:path w="1092200" h="186054">
                  <a:moveTo>
                    <a:pt x="6185" y="92788"/>
                  </a:moveTo>
                  <a:lnTo>
                    <a:pt x="0" y="92788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16163695" y="4815704"/>
            <a:ext cx="1095375" cy="186055"/>
          </a:xfrm>
          <a:custGeom>
            <a:avLst/>
            <a:gdLst/>
            <a:ahLst/>
            <a:cxnLst/>
            <a:rect l="l" t="t" r="r" b="b"/>
            <a:pathLst>
              <a:path w="1095375" h="186054">
                <a:moveTo>
                  <a:pt x="182483" y="92788"/>
                </a:moveTo>
                <a:lnTo>
                  <a:pt x="544357" y="92788"/>
                </a:lnTo>
                <a:lnTo>
                  <a:pt x="1085621" y="92788"/>
                </a:lnTo>
              </a:path>
              <a:path w="1095375" h="186054">
                <a:moveTo>
                  <a:pt x="0" y="92788"/>
                </a:moveTo>
                <a:lnTo>
                  <a:pt x="185576" y="92788"/>
                </a:lnTo>
              </a:path>
              <a:path w="1095375" h="186054">
                <a:moveTo>
                  <a:pt x="0" y="185576"/>
                </a:moveTo>
                <a:lnTo>
                  <a:pt x="185576" y="92788"/>
                </a:lnTo>
              </a:path>
              <a:path w="1095375" h="186054">
                <a:moveTo>
                  <a:pt x="0" y="0"/>
                </a:moveTo>
                <a:lnTo>
                  <a:pt x="185576" y="92788"/>
                </a:lnTo>
              </a:path>
              <a:path w="1095375" h="186054">
                <a:moveTo>
                  <a:pt x="185576" y="185576"/>
                </a:moveTo>
                <a:lnTo>
                  <a:pt x="185576" y="0"/>
                </a:lnTo>
              </a:path>
              <a:path w="1095375" h="186054">
                <a:moveTo>
                  <a:pt x="1085621" y="92788"/>
                </a:moveTo>
                <a:lnTo>
                  <a:pt x="1094900" y="92788"/>
                </a:lnTo>
              </a:path>
            </a:pathLst>
          </a:custGeom>
          <a:ln w="15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10384540" y="2973860"/>
            <a:ext cx="201295" cy="1650364"/>
            <a:chOff x="10384540" y="2973860"/>
            <a:chExt cx="201295" cy="1650364"/>
          </a:xfrm>
        </p:grpSpPr>
        <p:sp>
          <p:nvSpPr>
            <p:cNvPr id="40" name="object 40"/>
            <p:cNvSpPr/>
            <p:nvPr/>
          </p:nvSpPr>
          <p:spPr>
            <a:xfrm>
              <a:off x="10392272" y="2981592"/>
              <a:ext cx="186055" cy="977900"/>
            </a:xfrm>
            <a:custGeom>
              <a:avLst/>
              <a:gdLst/>
              <a:ahLst/>
              <a:cxnLst/>
              <a:rect l="l" t="t" r="r" b="b"/>
              <a:pathLst>
                <a:path w="186054" h="977900">
                  <a:moveTo>
                    <a:pt x="92788" y="173204"/>
                  </a:moveTo>
                  <a:lnTo>
                    <a:pt x="92788" y="968089"/>
                  </a:lnTo>
                </a:path>
                <a:path w="186054" h="977900">
                  <a:moveTo>
                    <a:pt x="92788" y="0"/>
                  </a:moveTo>
                  <a:lnTo>
                    <a:pt x="92788" y="185576"/>
                  </a:lnTo>
                </a:path>
                <a:path w="186054" h="977900">
                  <a:moveTo>
                    <a:pt x="0" y="0"/>
                  </a:moveTo>
                  <a:lnTo>
                    <a:pt x="92788" y="185576"/>
                  </a:lnTo>
                </a:path>
                <a:path w="186054" h="977900">
                  <a:moveTo>
                    <a:pt x="185576" y="0"/>
                  </a:moveTo>
                  <a:lnTo>
                    <a:pt x="92788" y="185576"/>
                  </a:lnTo>
                </a:path>
                <a:path w="186054" h="977900">
                  <a:moveTo>
                    <a:pt x="92788" y="968089"/>
                  </a:moveTo>
                  <a:lnTo>
                    <a:pt x="92788" y="977368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485061" y="3866172"/>
              <a:ext cx="0" cy="748665"/>
            </a:xfrm>
            <a:custGeom>
              <a:avLst/>
              <a:gdLst/>
              <a:ahLst/>
              <a:cxnLst/>
              <a:rect l="l" t="t" r="r" b="b"/>
              <a:pathLst>
                <a:path h="748664">
                  <a:moveTo>
                    <a:pt x="0" y="748491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485061" y="38661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477328" y="385844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7732"/>
                  </a:moveTo>
                  <a:lnTo>
                    <a:pt x="2264" y="13199"/>
                  </a:lnTo>
                  <a:lnTo>
                    <a:pt x="7732" y="15464"/>
                  </a:lnTo>
                  <a:lnTo>
                    <a:pt x="13199" y="13199"/>
                  </a:lnTo>
                  <a:lnTo>
                    <a:pt x="15464" y="7732"/>
                  </a:lnTo>
                  <a:lnTo>
                    <a:pt x="13199" y="2264"/>
                  </a:lnTo>
                  <a:lnTo>
                    <a:pt x="7732" y="0"/>
                  </a:lnTo>
                  <a:lnTo>
                    <a:pt x="2264" y="2264"/>
                  </a:lnTo>
                  <a:lnTo>
                    <a:pt x="0" y="7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477328" y="4614663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477328" y="4614663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485061" y="3859986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0" y="6185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1088106" y="2840863"/>
            <a:ext cx="2312670" cy="2108200"/>
            <a:chOff x="11088106" y="2840863"/>
            <a:chExt cx="2312670" cy="2108200"/>
          </a:xfrm>
        </p:grpSpPr>
        <p:sp>
          <p:nvSpPr>
            <p:cNvPr id="48" name="object 48"/>
            <p:cNvSpPr/>
            <p:nvPr/>
          </p:nvSpPr>
          <p:spPr>
            <a:xfrm>
              <a:off x="11094370" y="4911585"/>
              <a:ext cx="2196465" cy="0"/>
            </a:xfrm>
            <a:custGeom>
              <a:avLst/>
              <a:gdLst/>
              <a:ahLst/>
              <a:cxnLst/>
              <a:rect l="l" t="t" r="r" b="b"/>
              <a:pathLst>
                <a:path w="2196465">
                  <a:moveTo>
                    <a:pt x="0" y="0"/>
                  </a:moveTo>
                  <a:lnTo>
                    <a:pt x="2195986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088184" y="4905399"/>
              <a:ext cx="6350" cy="15875"/>
            </a:xfrm>
            <a:custGeom>
              <a:avLst/>
              <a:gdLst/>
              <a:ahLst/>
              <a:cxnLst/>
              <a:rect l="l" t="t" r="r" b="b"/>
              <a:pathLst>
                <a:path w="6350" h="15875">
                  <a:moveTo>
                    <a:pt x="6185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6185" y="0"/>
                  </a:lnTo>
                  <a:lnTo>
                    <a:pt x="6185" y="15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088184" y="4905399"/>
              <a:ext cx="6350" cy="15875"/>
            </a:xfrm>
            <a:custGeom>
              <a:avLst/>
              <a:gdLst/>
              <a:ahLst/>
              <a:cxnLst/>
              <a:rect l="l" t="t" r="r" b="b"/>
              <a:pathLst>
                <a:path w="6350" h="15875">
                  <a:moveTo>
                    <a:pt x="6185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6185" y="0"/>
                  </a:lnTo>
                  <a:lnTo>
                    <a:pt x="6185" y="154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206846" y="2848595"/>
              <a:ext cx="186055" cy="2100580"/>
            </a:xfrm>
            <a:custGeom>
              <a:avLst/>
              <a:gdLst/>
              <a:ahLst/>
              <a:cxnLst/>
              <a:rect l="l" t="t" r="r" b="b"/>
              <a:pathLst>
                <a:path w="186055" h="2100579">
                  <a:moveTo>
                    <a:pt x="83509" y="2062989"/>
                  </a:moveTo>
                  <a:lnTo>
                    <a:pt x="92788" y="2062989"/>
                  </a:lnTo>
                </a:path>
                <a:path w="186055" h="2100579">
                  <a:moveTo>
                    <a:pt x="92788" y="173204"/>
                  </a:moveTo>
                  <a:lnTo>
                    <a:pt x="92788" y="1048506"/>
                  </a:lnTo>
                  <a:lnTo>
                    <a:pt x="92788" y="2090826"/>
                  </a:lnTo>
                </a:path>
                <a:path w="186055" h="2100579">
                  <a:moveTo>
                    <a:pt x="92788" y="0"/>
                  </a:moveTo>
                  <a:lnTo>
                    <a:pt x="92788" y="185576"/>
                  </a:lnTo>
                </a:path>
                <a:path w="186055" h="2100579">
                  <a:moveTo>
                    <a:pt x="0" y="0"/>
                  </a:moveTo>
                  <a:lnTo>
                    <a:pt x="92788" y="185576"/>
                  </a:lnTo>
                </a:path>
                <a:path w="186055" h="2100579">
                  <a:moveTo>
                    <a:pt x="185576" y="0"/>
                  </a:moveTo>
                  <a:lnTo>
                    <a:pt x="92788" y="185576"/>
                  </a:lnTo>
                </a:path>
                <a:path w="186055" h="2100579">
                  <a:moveTo>
                    <a:pt x="92788" y="2090826"/>
                  </a:moveTo>
                  <a:lnTo>
                    <a:pt x="92788" y="2100105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11088106" y="5704924"/>
            <a:ext cx="2136140" cy="201295"/>
            <a:chOff x="11088106" y="5704924"/>
            <a:chExt cx="2136140" cy="201295"/>
          </a:xfrm>
        </p:grpSpPr>
        <p:sp>
          <p:nvSpPr>
            <p:cNvPr id="53" name="object 53"/>
            <p:cNvSpPr/>
            <p:nvPr/>
          </p:nvSpPr>
          <p:spPr>
            <a:xfrm>
              <a:off x="12248036" y="5712656"/>
              <a:ext cx="968375" cy="186055"/>
            </a:xfrm>
            <a:custGeom>
              <a:avLst/>
              <a:gdLst/>
              <a:ahLst/>
              <a:cxnLst/>
              <a:rect l="l" t="t" r="r" b="b"/>
              <a:pathLst>
                <a:path w="968375" h="186054">
                  <a:moveTo>
                    <a:pt x="794885" y="92788"/>
                  </a:moveTo>
                  <a:lnTo>
                    <a:pt x="6185" y="92788"/>
                  </a:lnTo>
                </a:path>
                <a:path w="968375" h="186054">
                  <a:moveTo>
                    <a:pt x="968089" y="92788"/>
                  </a:moveTo>
                  <a:lnTo>
                    <a:pt x="782513" y="92788"/>
                  </a:lnTo>
                </a:path>
                <a:path w="968375" h="186054">
                  <a:moveTo>
                    <a:pt x="968089" y="0"/>
                  </a:moveTo>
                  <a:lnTo>
                    <a:pt x="782513" y="92788"/>
                  </a:lnTo>
                </a:path>
                <a:path w="968375" h="186054">
                  <a:moveTo>
                    <a:pt x="968089" y="185576"/>
                  </a:moveTo>
                  <a:lnTo>
                    <a:pt x="782513" y="92788"/>
                  </a:lnTo>
                </a:path>
                <a:path w="968375" h="186054">
                  <a:moveTo>
                    <a:pt x="6185" y="92788"/>
                  </a:moveTo>
                  <a:lnTo>
                    <a:pt x="0" y="92788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094370" y="5805445"/>
              <a:ext cx="1144905" cy="0"/>
            </a:xfrm>
            <a:custGeom>
              <a:avLst/>
              <a:gdLst/>
              <a:ahLst/>
              <a:cxnLst/>
              <a:rect l="l" t="t" r="r" b="b"/>
              <a:pathLst>
                <a:path w="1144904">
                  <a:moveTo>
                    <a:pt x="0" y="0"/>
                  </a:moveTo>
                  <a:lnTo>
                    <a:pt x="1144387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088184" y="5796166"/>
              <a:ext cx="6350" cy="15875"/>
            </a:xfrm>
            <a:custGeom>
              <a:avLst/>
              <a:gdLst/>
              <a:ahLst/>
              <a:cxnLst/>
              <a:rect l="l" t="t" r="r" b="b"/>
              <a:pathLst>
                <a:path w="6350" h="15875">
                  <a:moveTo>
                    <a:pt x="6185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6185" y="0"/>
                  </a:lnTo>
                  <a:lnTo>
                    <a:pt x="6185" y="15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088184" y="5796166"/>
              <a:ext cx="6350" cy="15875"/>
            </a:xfrm>
            <a:custGeom>
              <a:avLst/>
              <a:gdLst/>
              <a:ahLst/>
              <a:cxnLst/>
              <a:rect l="l" t="t" r="r" b="b"/>
              <a:pathLst>
                <a:path w="6350" h="15875">
                  <a:moveTo>
                    <a:pt x="6185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6185" y="0"/>
                  </a:lnTo>
                  <a:lnTo>
                    <a:pt x="6185" y="154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238757" y="580544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278" y="0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4289375" y="5762144"/>
            <a:ext cx="1908810" cy="22225"/>
            <a:chOff x="14289375" y="5762144"/>
            <a:chExt cx="1908810" cy="22225"/>
          </a:xfrm>
        </p:grpSpPr>
        <p:sp>
          <p:nvSpPr>
            <p:cNvPr id="59" name="object 59"/>
            <p:cNvSpPr/>
            <p:nvPr/>
          </p:nvSpPr>
          <p:spPr>
            <a:xfrm>
              <a:off x="14298654" y="5771422"/>
              <a:ext cx="1890395" cy="3175"/>
            </a:xfrm>
            <a:custGeom>
              <a:avLst/>
              <a:gdLst/>
              <a:ahLst/>
              <a:cxnLst/>
              <a:rect l="l" t="t" r="r" b="b"/>
              <a:pathLst>
                <a:path w="1890394" h="3175">
                  <a:moveTo>
                    <a:pt x="0" y="0"/>
                  </a:moveTo>
                  <a:lnTo>
                    <a:pt x="943346" y="0"/>
                  </a:lnTo>
                  <a:lnTo>
                    <a:pt x="943346" y="3092"/>
                  </a:lnTo>
                  <a:lnTo>
                    <a:pt x="1889785" y="3092"/>
                  </a:lnTo>
                </a:path>
              </a:pathLst>
            </a:custGeom>
            <a:ln w="18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185347" y="5765236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371" y="18557"/>
                  </a:moveTo>
                  <a:lnTo>
                    <a:pt x="0" y="18557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12371" y="6185"/>
                  </a:lnTo>
                  <a:lnTo>
                    <a:pt x="12371" y="18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185347" y="5765236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371" y="6185"/>
                  </a:moveTo>
                  <a:lnTo>
                    <a:pt x="12371" y="9278"/>
                  </a:lnTo>
                  <a:lnTo>
                    <a:pt x="12371" y="18557"/>
                  </a:lnTo>
                  <a:lnTo>
                    <a:pt x="0" y="18557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12371" y="61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4304762" y="6838408"/>
            <a:ext cx="1908810" cy="22225"/>
            <a:chOff x="14304762" y="6838408"/>
            <a:chExt cx="1908810" cy="22225"/>
          </a:xfrm>
        </p:grpSpPr>
        <p:sp>
          <p:nvSpPr>
            <p:cNvPr id="63" name="object 63"/>
            <p:cNvSpPr/>
            <p:nvPr/>
          </p:nvSpPr>
          <p:spPr>
            <a:xfrm>
              <a:off x="14314118" y="6847765"/>
              <a:ext cx="1887220" cy="3175"/>
            </a:xfrm>
            <a:custGeom>
              <a:avLst/>
              <a:gdLst/>
              <a:ahLst/>
              <a:cxnLst/>
              <a:rect l="l" t="t" r="r" b="b"/>
              <a:pathLst>
                <a:path w="1887219" h="3175">
                  <a:moveTo>
                    <a:pt x="0" y="0"/>
                  </a:moveTo>
                  <a:lnTo>
                    <a:pt x="943346" y="0"/>
                  </a:lnTo>
                  <a:lnTo>
                    <a:pt x="943346" y="3092"/>
                  </a:lnTo>
                  <a:lnTo>
                    <a:pt x="1886692" y="3092"/>
                  </a:lnTo>
                </a:path>
              </a:pathLst>
            </a:custGeom>
            <a:ln w="18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304839" y="6838486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278" y="18557"/>
                  </a:moveTo>
                  <a:lnTo>
                    <a:pt x="0" y="18557"/>
                  </a:lnTo>
                  <a:lnTo>
                    <a:pt x="0" y="0"/>
                  </a:lnTo>
                  <a:lnTo>
                    <a:pt x="9278" y="0"/>
                  </a:lnTo>
                  <a:lnTo>
                    <a:pt x="9278" y="18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304839" y="6838486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278" y="18557"/>
                  </a:moveTo>
                  <a:lnTo>
                    <a:pt x="0" y="18557"/>
                  </a:lnTo>
                  <a:lnTo>
                    <a:pt x="0" y="0"/>
                  </a:lnTo>
                  <a:lnTo>
                    <a:pt x="9278" y="0"/>
                  </a:lnTo>
                  <a:lnTo>
                    <a:pt x="9278" y="185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200811" y="6841579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9278" y="18557"/>
                  </a:moveTo>
                  <a:lnTo>
                    <a:pt x="0" y="18557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9278" y="9278"/>
                  </a:lnTo>
                  <a:lnTo>
                    <a:pt x="9278" y="18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200811" y="6841579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9278" y="9278"/>
                  </a:moveTo>
                  <a:lnTo>
                    <a:pt x="9278" y="18557"/>
                  </a:lnTo>
                  <a:lnTo>
                    <a:pt x="0" y="18557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9278" y="9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4304762" y="7992074"/>
            <a:ext cx="1915160" cy="23495"/>
            <a:chOff x="14304762" y="7992074"/>
            <a:chExt cx="1915160" cy="23495"/>
          </a:xfrm>
        </p:grpSpPr>
        <p:sp>
          <p:nvSpPr>
            <p:cNvPr id="69" name="object 69"/>
            <p:cNvSpPr/>
            <p:nvPr/>
          </p:nvSpPr>
          <p:spPr>
            <a:xfrm>
              <a:off x="14314118" y="8004524"/>
              <a:ext cx="1896110" cy="0"/>
            </a:xfrm>
            <a:custGeom>
              <a:avLst/>
              <a:gdLst/>
              <a:ahLst/>
              <a:cxnLst/>
              <a:rect l="l" t="t" r="r" b="b"/>
              <a:pathLst>
                <a:path w="1896109">
                  <a:moveTo>
                    <a:pt x="0" y="0"/>
                  </a:moveTo>
                  <a:lnTo>
                    <a:pt x="1895971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304839" y="7992152"/>
              <a:ext cx="9525" cy="22225"/>
            </a:xfrm>
            <a:custGeom>
              <a:avLst/>
              <a:gdLst/>
              <a:ahLst/>
              <a:cxnLst/>
              <a:rect l="l" t="t" r="r" b="b"/>
              <a:pathLst>
                <a:path w="9525" h="22225">
                  <a:moveTo>
                    <a:pt x="9278" y="21650"/>
                  </a:moveTo>
                  <a:lnTo>
                    <a:pt x="0" y="21650"/>
                  </a:lnTo>
                  <a:lnTo>
                    <a:pt x="0" y="0"/>
                  </a:lnTo>
                  <a:lnTo>
                    <a:pt x="9278" y="0"/>
                  </a:lnTo>
                  <a:lnTo>
                    <a:pt x="9278" y="21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4304839" y="7992152"/>
              <a:ext cx="9525" cy="22225"/>
            </a:xfrm>
            <a:custGeom>
              <a:avLst/>
              <a:gdLst/>
              <a:ahLst/>
              <a:cxnLst/>
              <a:rect l="l" t="t" r="r" b="b"/>
              <a:pathLst>
                <a:path w="9525" h="22225">
                  <a:moveTo>
                    <a:pt x="9278" y="21650"/>
                  </a:moveTo>
                  <a:lnTo>
                    <a:pt x="0" y="21650"/>
                  </a:lnTo>
                  <a:lnTo>
                    <a:pt x="0" y="0"/>
                  </a:lnTo>
                  <a:lnTo>
                    <a:pt x="9278" y="0"/>
                  </a:lnTo>
                  <a:lnTo>
                    <a:pt x="9278" y="216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210089" y="7992152"/>
              <a:ext cx="9525" cy="22225"/>
            </a:xfrm>
            <a:custGeom>
              <a:avLst/>
              <a:gdLst/>
              <a:ahLst/>
              <a:cxnLst/>
              <a:rect l="l" t="t" r="r" b="b"/>
              <a:pathLst>
                <a:path w="9525" h="22225">
                  <a:moveTo>
                    <a:pt x="9278" y="21650"/>
                  </a:moveTo>
                  <a:lnTo>
                    <a:pt x="0" y="21650"/>
                  </a:lnTo>
                  <a:lnTo>
                    <a:pt x="0" y="0"/>
                  </a:lnTo>
                  <a:lnTo>
                    <a:pt x="9278" y="0"/>
                  </a:lnTo>
                  <a:lnTo>
                    <a:pt x="9278" y="12371"/>
                  </a:lnTo>
                  <a:lnTo>
                    <a:pt x="9278" y="21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210089" y="7992152"/>
              <a:ext cx="9525" cy="22225"/>
            </a:xfrm>
            <a:custGeom>
              <a:avLst/>
              <a:gdLst/>
              <a:ahLst/>
              <a:cxnLst/>
              <a:rect l="l" t="t" r="r" b="b"/>
              <a:pathLst>
                <a:path w="9525" h="22225">
                  <a:moveTo>
                    <a:pt x="9278" y="12371"/>
                  </a:moveTo>
                  <a:lnTo>
                    <a:pt x="9278" y="21650"/>
                  </a:lnTo>
                  <a:lnTo>
                    <a:pt x="0" y="21650"/>
                  </a:lnTo>
                  <a:lnTo>
                    <a:pt x="0" y="0"/>
                  </a:lnTo>
                  <a:lnTo>
                    <a:pt x="9278" y="0"/>
                  </a:lnTo>
                  <a:lnTo>
                    <a:pt x="9278" y="123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16197718" y="5675541"/>
            <a:ext cx="1293495" cy="196850"/>
            <a:chOff x="16197718" y="5675541"/>
            <a:chExt cx="1293495" cy="196850"/>
          </a:xfrm>
        </p:grpSpPr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197718" y="5675541"/>
              <a:ext cx="216196" cy="19640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6411130" y="5774515"/>
              <a:ext cx="1070610" cy="0"/>
            </a:xfrm>
            <a:custGeom>
              <a:avLst/>
              <a:gdLst/>
              <a:ahLst/>
              <a:cxnLst/>
              <a:rect l="l" t="t" r="r" b="b"/>
              <a:pathLst>
                <a:path w="1070609">
                  <a:moveTo>
                    <a:pt x="0" y="0"/>
                  </a:moveTo>
                  <a:lnTo>
                    <a:pt x="535078" y="0"/>
                  </a:lnTo>
                  <a:lnTo>
                    <a:pt x="1070156" y="0"/>
                  </a:lnTo>
                </a:path>
              </a:pathLst>
            </a:custGeom>
            <a:ln w="18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411130" y="5765236"/>
              <a:ext cx="3175" cy="19050"/>
            </a:xfrm>
            <a:custGeom>
              <a:avLst/>
              <a:gdLst/>
              <a:ahLst/>
              <a:cxnLst/>
              <a:rect l="l" t="t" r="r" b="b"/>
              <a:pathLst>
                <a:path w="3175" h="19050">
                  <a:moveTo>
                    <a:pt x="3092" y="18557"/>
                  </a:moveTo>
                  <a:lnTo>
                    <a:pt x="0" y="18557"/>
                  </a:lnTo>
                  <a:lnTo>
                    <a:pt x="0" y="0"/>
                  </a:lnTo>
                  <a:lnTo>
                    <a:pt x="3092" y="0"/>
                  </a:lnTo>
                  <a:lnTo>
                    <a:pt x="3092" y="18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6401851" y="5765236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371" y="18557"/>
                  </a:moveTo>
                  <a:lnTo>
                    <a:pt x="9278" y="18557"/>
                  </a:lnTo>
                  <a:lnTo>
                    <a:pt x="9278" y="9278"/>
                  </a:lnTo>
                  <a:lnTo>
                    <a:pt x="0" y="9278"/>
                  </a:lnTo>
                  <a:lnTo>
                    <a:pt x="9278" y="9278"/>
                  </a:lnTo>
                  <a:lnTo>
                    <a:pt x="9278" y="6185"/>
                  </a:lnTo>
                  <a:lnTo>
                    <a:pt x="9278" y="0"/>
                  </a:lnTo>
                  <a:lnTo>
                    <a:pt x="12371" y="0"/>
                  </a:lnTo>
                  <a:lnTo>
                    <a:pt x="12371" y="185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478194" y="5765236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371" y="18557"/>
                  </a:moveTo>
                  <a:lnTo>
                    <a:pt x="0" y="18557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12371" y="18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478194" y="5765236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371" y="18557"/>
                  </a:moveTo>
                  <a:lnTo>
                    <a:pt x="0" y="18557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12371" y="185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6210091" y="6736419"/>
            <a:ext cx="1280795" cy="224154"/>
            <a:chOff x="16210091" y="6736419"/>
            <a:chExt cx="1280795" cy="224154"/>
          </a:xfrm>
        </p:grpSpPr>
        <p:pic>
          <p:nvPicPr>
            <p:cNvPr id="82" name="object 8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210091" y="6736419"/>
              <a:ext cx="186504" cy="22392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6398760" y="6850858"/>
              <a:ext cx="1082675" cy="0"/>
            </a:xfrm>
            <a:custGeom>
              <a:avLst/>
              <a:gdLst/>
              <a:ahLst/>
              <a:cxnLst/>
              <a:rect l="l" t="t" r="r" b="b"/>
              <a:pathLst>
                <a:path w="1082675">
                  <a:moveTo>
                    <a:pt x="0" y="0"/>
                  </a:moveTo>
                  <a:lnTo>
                    <a:pt x="1082528" y="0"/>
                  </a:lnTo>
                </a:path>
              </a:pathLst>
            </a:custGeom>
            <a:ln w="185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389481" y="684157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278" y="18557"/>
                  </a:moveTo>
                  <a:lnTo>
                    <a:pt x="6185" y="18557"/>
                  </a:lnTo>
                  <a:lnTo>
                    <a:pt x="9278" y="9278"/>
                  </a:lnTo>
                  <a:lnTo>
                    <a:pt x="0" y="9278"/>
                  </a:lnTo>
                  <a:lnTo>
                    <a:pt x="9278" y="6185"/>
                  </a:lnTo>
                  <a:lnTo>
                    <a:pt x="9278" y="0"/>
                  </a:lnTo>
                  <a:lnTo>
                    <a:pt x="9278" y="18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389481" y="684157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278" y="18557"/>
                  </a:moveTo>
                  <a:lnTo>
                    <a:pt x="6185" y="18557"/>
                  </a:lnTo>
                  <a:lnTo>
                    <a:pt x="9278" y="9278"/>
                  </a:lnTo>
                  <a:lnTo>
                    <a:pt x="0" y="9278"/>
                  </a:lnTo>
                  <a:lnTo>
                    <a:pt x="9278" y="6185"/>
                  </a:lnTo>
                  <a:lnTo>
                    <a:pt x="9278" y="0"/>
                  </a:lnTo>
                  <a:lnTo>
                    <a:pt x="9278" y="185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478195" y="6841579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371" y="18557"/>
                  </a:moveTo>
                  <a:lnTo>
                    <a:pt x="0" y="18557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12371" y="18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478195" y="6841579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2700" h="19050">
                  <a:moveTo>
                    <a:pt x="12371" y="18557"/>
                  </a:moveTo>
                  <a:lnTo>
                    <a:pt x="0" y="18557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12371" y="185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16219369" y="7886993"/>
            <a:ext cx="1271270" cy="230504"/>
            <a:chOff x="16219369" y="7886993"/>
            <a:chExt cx="1271270" cy="230504"/>
          </a:xfrm>
        </p:grpSpPr>
        <p:pic>
          <p:nvPicPr>
            <p:cNvPr id="89" name="object 8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219369" y="7886993"/>
              <a:ext cx="169493" cy="23011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6389481" y="8004524"/>
              <a:ext cx="1089025" cy="0"/>
            </a:xfrm>
            <a:custGeom>
              <a:avLst/>
              <a:gdLst/>
              <a:ahLst/>
              <a:cxnLst/>
              <a:rect l="l" t="t" r="r" b="b"/>
              <a:pathLst>
                <a:path w="1089025">
                  <a:moveTo>
                    <a:pt x="0" y="0"/>
                  </a:moveTo>
                  <a:lnTo>
                    <a:pt x="1088714" y="0"/>
                  </a:lnTo>
                </a:path>
              </a:pathLst>
            </a:custGeom>
            <a:ln w="2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380202" y="7992152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12700" h="22225">
                  <a:moveTo>
                    <a:pt x="12371" y="21650"/>
                  </a:moveTo>
                  <a:lnTo>
                    <a:pt x="9278" y="21650"/>
                  </a:lnTo>
                  <a:lnTo>
                    <a:pt x="9278" y="12371"/>
                  </a:lnTo>
                  <a:lnTo>
                    <a:pt x="0" y="12371"/>
                  </a:lnTo>
                  <a:lnTo>
                    <a:pt x="9278" y="9278"/>
                  </a:lnTo>
                  <a:lnTo>
                    <a:pt x="9278" y="0"/>
                  </a:lnTo>
                  <a:lnTo>
                    <a:pt x="12371" y="0"/>
                  </a:lnTo>
                  <a:lnTo>
                    <a:pt x="12371" y="21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380202" y="7992152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12700" h="22225">
                  <a:moveTo>
                    <a:pt x="12371" y="21650"/>
                  </a:moveTo>
                  <a:lnTo>
                    <a:pt x="9278" y="21650"/>
                  </a:lnTo>
                  <a:lnTo>
                    <a:pt x="9278" y="12371"/>
                  </a:lnTo>
                  <a:lnTo>
                    <a:pt x="0" y="12371"/>
                  </a:lnTo>
                  <a:lnTo>
                    <a:pt x="9278" y="9278"/>
                  </a:lnTo>
                  <a:lnTo>
                    <a:pt x="9278" y="0"/>
                  </a:lnTo>
                  <a:lnTo>
                    <a:pt x="12371" y="0"/>
                  </a:lnTo>
                  <a:lnTo>
                    <a:pt x="12371" y="216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478195" y="7992152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12700" h="22225">
                  <a:moveTo>
                    <a:pt x="12371" y="21650"/>
                  </a:moveTo>
                  <a:lnTo>
                    <a:pt x="0" y="21650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12371" y="21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478195" y="7992152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12700" h="22225">
                  <a:moveTo>
                    <a:pt x="12371" y="21650"/>
                  </a:moveTo>
                  <a:lnTo>
                    <a:pt x="0" y="21650"/>
                  </a:lnTo>
                  <a:lnTo>
                    <a:pt x="0" y="0"/>
                  </a:lnTo>
                  <a:lnTo>
                    <a:pt x="12371" y="0"/>
                  </a:lnTo>
                  <a:lnTo>
                    <a:pt x="12371" y="216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6296614" y="5870319"/>
            <a:ext cx="17145" cy="869315"/>
            <a:chOff x="16296614" y="5870319"/>
            <a:chExt cx="17145" cy="869315"/>
          </a:xfrm>
        </p:grpSpPr>
        <p:sp>
          <p:nvSpPr>
            <p:cNvPr id="96" name="object 96"/>
            <p:cNvSpPr/>
            <p:nvPr/>
          </p:nvSpPr>
          <p:spPr>
            <a:xfrm>
              <a:off x="16305970" y="5879675"/>
              <a:ext cx="0" cy="850900"/>
            </a:xfrm>
            <a:custGeom>
              <a:avLst/>
              <a:gdLst/>
              <a:ahLst/>
              <a:cxnLst/>
              <a:rect l="l" t="t" r="r" b="b"/>
              <a:pathLst>
                <a:path h="850900">
                  <a:moveTo>
                    <a:pt x="0" y="0"/>
                  </a:moveTo>
                  <a:lnTo>
                    <a:pt x="0" y="850558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6296691" y="5870396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6185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296691" y="5870396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6185" y="0"/>
                  </a:moveTo>
                  <a:lnTo>
                    <a:pt x="9278" y="0"/>
                  </a:lnTo>
                  <a:lnTo>
                    <a:pt x="15464" y="0"/>
                  </a:lnTo>
                  <a:lnTo>
                    <a:pt x="15464" y="9278"/>
                  </a:lnTo>
                  <a:lnTo>
                    <a:pt x="0" y="9278"/>
                  </a:lnTo>
                  <a:lnTo>
                    <a:pt x="0" y="0"/>
                  </a:lnTo>
                  <a:lnTo>
                    <a:pt x="61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6296691" y="6730233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9278" y="6185"/>
                  </a:lnTo>
                  <a:lnTo>
                    <a:pt x="3092" y="6185"/>
                  </a:ln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6296691" y="6730233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9278" y="6185"/>
                  </a:lnTo>
                  <a:lnTo>
                    <a:pt x="3092" y="6185"/>
                  </a:ln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16296614" y="6962126"/>
            <a:ext cx="17145" cy="928369"/>
            <a:chOff x="16296614" y="6962126"/>
            <a:chExt cx="17145" cy="928369"/>
          </a:xfrm>
        </p:grpSpPr>
        <p:sp>
          <p:nvSpPr>
            <p:cNvPr id="102" name="object 102"/>
            <p:cNvSpPr/>
            <p:nvPr/>
          </p:nvSpPr>
          <p:spPr>
            <a:xfrm>
              <a:off x="16305970" y="6968390"/>
              <a:ext cx="0" cy="912494"/>
            </a:xfrm>
            <a:custGeom>
              <a:avLst/>
              <a:gdLst/>
              <a:ahLst/>
              <a:cxnLst/>
              <a:rect l="l" t="t" r="r" b="b"/>
              <a:pathLst>
                <a:path h="912495">
                  <a:moveTo>
                    <a:pt x="0" y="0"/>
                  </a:moveTo>
                  <a:lnTo>
                    <a:pt x="0" y="912416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6296691" y="6962204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15875" h="6350">
                  <a:moveTo>
                    <a:pt x="15464" y="6185"/>
                  </a:moveTo>
                  <a:lnTo>
                    <a:pt x="0" y="6185"/>
                  </a:lnTo>
                  <a:lnTo>
                    <a:pt x="0" y="0"/>
                  </a:lnTo>
                  <a:lnTo>
                    <a:pt x="6185" y="0"/>
                  </a:lnTo>
                  <a:lnTo>
                    <a:pt x="15464" y="0"/>
                  </a:lnTo>
                  <a:lnTo>
                    <a:pt x="15464" y="6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296691" y="6962204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15875" h="6350">
                  <a:moveTo>
                    <a:pt x="6185" y="0"/>
                  </a:moveTo>
                  <a:lnTo>
                    <a:pt x="12371" y="0"/>
                  </a:lnTo>
                  <a:lnTo>
                    <a:pt x="15464" y="0"/>
                  </a:lnTo>
                  <a:lnTo>
                    <a:pt x="15464" y="6185"/>
                  </a:lnTo>
                  <a:lnTo>
                    <a:pt x="0" y="6185"/>
                  </a:lnTo>
                  <a:lnTo>
                    <a:pt x="0" y="0"/>
                  </a:lnTo>
                  <a:lnTo>
                    <a:pt x="61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296691" y="7880807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9278" y="6185"/>
                  </a:lnTo>
                  <a:lnTo>
                    <a:pt x="0" y="6185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6296691" y="7880806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9278" y="6185"/>
                  </a:lnTo>
                  <a:lnTo>
                    <a:pt x="0" y="6185"/>
                  </a:ln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15828112" y="5373980"/>
            <a:ext cx="484505" cy="302260"/>
            <a:chOff x="15828112" y="5373980"/>
            <a:chExt cx="484505" cy="302260"/>
          </a:xfrm>
        </p:grpSpPr>
        <p:sp>
          <p:nvSpPr>
            <p:cNvPr id="108" name="object 108"/>
            <p:cNvSpPr/>
            <p:nvPr/>
          </p:nvSpPr>
          <p:spPr>
            <a:xfrm>
              <a:off x="15842031" y="5384805"/>
              <a:ext cx="461009" cy="281940"/>
            </a:xfrm>
            <a:custGeom>
              <a:avLst/>
              <a:gdLst/>
              <a:ahLst/>
              <a:cxnLst/>
              <a:rect l="l" t="t" r="r" b="b"/>
              <a:pathLst>
                <a:path w="461009" h="281939">
                  <a:moveTo>
                    <a:pt x="460847" y="281457"/>
                  </a:moveTo>
                  <a:lnTo>
                    <a:pt x="460847" y="278364"/>
                  </a:lnTo>
                  <a:lnTo>
                    <a:pt x="460847" y="269085"/>
                  </a:lnTo>
                  <a:lnTo>
                    <a:pt x="460847" y="259806"/>
                  </a:lnTo>
                  <a:lnTo>
                    <a:pt x="460847" y="253620"/>
                  </a:lnTo>
                  <a:lnTo>
                    <a:pt x="457754" y="244342"/>
                  </a:lnTo>
                  <a:lnTo>
                    <a:pt x="457754" y="238156"/>
                  </a:lnTo>
                  <a:lnTo>
                    <a:pt x="454661" y="231970"/>
                  </a:lnTo>
                  <a:lnTo>
                    <a:pt x="451569" y="225784"/>
                  </a:lnTo>
                  <a:lnTo>
                    <a:pt x="451569" y="219598"/>
                  </a:lnTo>
                  <a:lnTo>
                    <a:pt x="448476" y="213412"/>
                  </a:lnTo>
                  <a:lnTo>
                    <a:pt x="445383" y="207226"/>
                  </a:lnTo>
                  <a:lnTo>
                    <a:pt x="442290" y="201040"/>
                  </a:lnTo>
                  <a:lnTo>
                    <a:pt x="439197" y="197948"/>
                  </a:lnTo>
                  <a:lnTo>
                    <a:pt x="436104" y="191762"/>
                  </a:lnTo>
                  <a:lnTo>
                    <a:pt x="433011" y="185576"/>
                  </a:lnTo>
                  <a:lnTo>
                    <a:pt x="429918" y="182483"/>
                  </a:lnTo>
                  <a:lnTo>
                    <a:pt x="423732" y="176297"/>
                  </a:lnTo>
                  <a:lnTo>
                    <a:pt x="420639" y="173204"/>
                  </a:lnTo>
                  <a:lnTo>
                    <a:pt x="414453" y="167018"/>
                  </a:lnTo>
                  <a:lnTo>
                    <a:pt x="411360" y="160832"/>
                  </a:lnTo>
                  <a:lnTo>
                    <a:pt x="405174" y="157739"/>
                  </a:lnTo>
                  <a:lnTo>
                    <a:pt x="398989" y="151553"/>
                  </a:lnTo>
                  <a:lnTo>
                    <a:pt x="392803" y="148461"/>
                  </a:lnTo>
                  <a:lnTo>
                    <a:pt x="383524" y="142275"/>
                  </a:lnTo>
                  <a:lnTo>
                    <a:pt x="374245" y="136089"/>
                  </a:lnTo>
                  <a:lnTo>
                    <a:pt x="364966" y="129903"/>
                  </a:lnTo>
                  <a:lnTo>
                    <a:pt x="352594" y="123717"/>
                  </a:lnTo>
                  <a:lnTo>
                    <a:pt x="337130" y="117531"/>
                  </a:lnTo>
                  <a:lnTo>
                    <a:pt x="318572" y="111345"/>
                  </a:lnTo>
                  <a:lnTo>
                    <a:pt x="293829" y="102066"/>
                  </a:lnTo>
                  <a:lnTo>
                    <a:pt x="244342" y="86602"/>
                  </a:lnTo>
                  <a:lnTo>
                    <a:pt x="120624" y="52579"/>
                  </a:lnTo>
                  <a:lnTo>
                    <a:pt x="86602" y="40208"/>
                  </a:lnTo>
                  <a:lnTo>
                    <a:pt x="61858" y="30929"/>
                  </a:lnTo>
                  <a:lnTo>
                    <a:pt x="40208" y="21650"/>
                  </a:lnTo>
                  <a:lnTo>
                    <a:pt x="21650" y="12371"/>
                  </a:lnTo>
                  <a:lnTo>
                    <a:pt x="6185" y="3092"/>
                  </a:ln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6296693" y="5666262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296693" y="5666262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9278" y="9278"/>
                  </a:lnTo>
                  <a:lnTo>
                    <a:pt x="6185" y="9278"/>
                  </a:ln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835845" y="5381712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6350" h="3175">
                  <a:moveTo>
                    <a:pt x="6185" y="3092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15766253" y="8117416"/>
            <a:ext cx="546100" cy="303530"/>
            <a:chOff x="15766253" y="8117416"/>
            <a:chExt cx="546100" cy="303530"/>
          </a:xfrm>
        </p:grpSpPr>
        <p:sp>
          <p:nvSpPr>
            <p:cNvPr id="113" name="object 113"/>
            <p:cNvSpPr/>
            <p:nvPr/>
          </p:nvSpPr>
          <p:spPr>
            <a:xfrm>
              <a:off x="15780171" y="8125149"/>
              <a:ext cx="523240" cy="281940"/>
            </a:xfrm>
            <a:custGeom>
              <a:avLst/>
              <a:gdLst/>
              <a:ahLst/>
              <a:cxnLst/>
              <a:rect l="l" t="t" r="r" b="b"/>
              <a:pathLst>
                <a:path w="523240" h="281940">
                  <a:moveTo>
                    <a:pt x="522706" y="0"/>
                  </a:moveTo>
                  <a:lnTo>
                    <a:pt x="522706" y="3092"/>
                  </a:lnTo>
                  <a:lnTo>
                    <a:pt x="522706" y="15464"/>
                  </a:lnTo>
                  <a:lnTo>
                    <a:pt x="522706" y="24743"/>
                  </a:lnTo>
                  <a:lnTo>
                    <a:pt x="522706" y="30929"/>
                  </a:lnTo>
                  <a:lnTo>
                    <a:pt x="519613" y="40208"/>
                  </a:lnTo>
                  <a:lnTo>
                    <a:pt x="516520" y="46394"/>
                  </a:lnTo>
                  <a:lnTo>
                    <a:pt x="516520" y="55672"/>
                  </a:lnTo>
                  <a:lnTo>
                    <a:pt x="513427" y="61858"/>
                  </a:lnTo>
                  <a:lnTo>
                    <a:pt x="510334" y="68044"/>
                  </a:lnTo>
                  <a:lnTo>
                    <a:pt x="510334" y="74230"/>
                  </a:lnTo>
                  <a:lnTo>
                    <a:pt x="507241" y="80416"/>
                  </a:lnTo>
                  <a:lnTo>
                    <a:pt x="504148" y="83509"/>
                  </a:lnTo>
                  <a:lnTo>
                    <a:pt x="501056" y="89695"/>
                  </a:lnTo>
                  <a:lnTo>
                    <a:pt x="497963" y="95881"/>
                  </a:lnTo>
                  <a:lnTo>
                    <a:pt x="494870" y="98974"/>
                  </a:lnTo>
                  <a:lnTo>
                    <a:pt x="488684" y="105159"/>
                  </a:lnTo>
                  <a:lnTo>
                    <a:pt x="485591" y="111345"/>
                  </a:lnTo>
                  <a:lnTo>
                    <a:pt x="482498" y="114438"/>
                  </a:lnTo>
                  <a:lnTo>
                    <a:pt x="476312" y="120624"/>
                  </a:lnTo>
                  <a:lnTo>
                    <a:pt x="470126" y="123717"/>
                  </a:lnTo>
                  <a:lnTo>
                    <a:pt x="467033" y="129903"/>
                  </a:lnTo>
                  <a:lnTo>
                    <a:pt x="460847" y="132996"/>
                  </a:lnTo>
                  <a:lnTo>
                    <a:pt x="454661" y="139182"/>
                  </a:lnTo>
                  <a:lnTo>
                    <a:pt x="445383" y="142275"/>
                  </a:lnTo>
                  <a:lnTo>
                    <a:pt x="439197" y="148461"/>
                  </a:lnTo>
                  <a:lnTo>
                    <a:pt x="429918" y="154646"/>
                  </a:lnTo>
                  <a:lnTo>
                    <a:pt x="417546" y="157739"/>
                  </a:lnTo>
                  <a:lnTo>
                    <a:pt x="405174" y="163925"/>
                  </a:lnTo>
                  <a:lnTo>
                    <a:pt x="389710" y="170111"/>
                  </a:lnTo>
                  <a:lnTo>
                    <a:pt x="371152" y="176297"/>
                  </a:lnTo>
                  <a:lnTo>
                    <a:pt x="346409" y="185576"/>
                  </a:lnTo>
                  <a:lnTo>
                    <a:pt x="309293" y="194855"/>
                  </a:lnTo>
                  <a:lnTo>
                    <a:pt x="117531" y="238156"/>
                  </a:lnTo>
                  <a:lnTo>
                    <a:pt x="83509" y="247435"/>
                  </a:lnTo>
                  <a:lnTo>
                    <a:pt x="58765" y="256713"/>
                  </a:lnTo>
                  <a:lnTo>
                    <a:pt x="37115" y="265992"/>
                  </a:lnTo>
                  <a:lnTo>
                    <a:pt x="18557" y="272178"/>
                  </a:lnTo>
                  <a:lnTo>
                    <a:pt x="0" y="281457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6296692" y="8118963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15875" h="6350">
                  <a:moveTo>
                    <a:pt x="15464" y="6185"/>
                  </a:moveTo>
                  <a:lnTo>
                    <a:pt x="0" y="6185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6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6296692" y="8118963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15875" h="6350">
                  <a:moveTo>
                    <a:pt x="6185" y="0"/>
                  </a:moveTo>
                  <a:lnTo>
                    <a:pt x="15464" y="0"/>
                  </a:lnTo>
                  <a:lnTo>
                    <a:pt x="15464" y="6185"/>
                  </a:lnTo>
                  <a:lnTo>
                    <a:pt x="0" y="6185"/>
                  </a:lnTo>
                  <a:lnTo>
                    <a:pt x="0" y="0"/>
                  </a:lnTo>
                  <a:lnTo>
                    <a:pt x="61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5773985" y="840660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185" y="0"/>
                  </a:moveTo>
                  <a:lnTo>
                    <a:pt x="0" y="6185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8845804" y="5867226"/>
            <a:ext cx="1036319" cy="17145"/>
            <a:chOff x="8845804" y="5867226"/>
            <a:chExt cx="1036319" cy="17145"/>
          </a:xfrm>
        </p:grpSpPr>
        <p:sp>
          <p:nvSpPr>
            <p:cNvPr id="118" name="object 118"/>
            <p:cNvSpPr/>
            <p:nvPr/>
          </p:nvSpPr>
          <p:spPr>
            <a:xfrm>
              <a:off x="8853536" y="5876582"/>
              <a:ext cx="1021080" cy="0"/>
            </a:xfrm>
            <a:custGeom>
              <a:avLst/>
              <a:gdLst/>
              <a:ahLst/>
              <a:cxnLst/>
              <a:rect l="l" t="t" r="r" b="b"/>
              <a:pathLst>
                <a:path w="1021079">
                  <a:moveTo>
                    <a:pt x="1020669" y="0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873896" y="5867304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873896" y="5867304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845804" y="587658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8041" y="0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/>
          <p:nvPr/>
        </p:nvSpPr>
        <p:spPr>
          <a:xfrm>
            <a:off x="7503777" y="5783794"/>
            <a:ext cx="1280795" cy="186055"/>
          </a:xfrm>
          <a:custGeom>
            <a:avLst/>
            <a:gdLst/>
            <a:ahLst/>
            <a:cxnLst/>
            <a:rect l="l" t="t" r="r" b="b"/>
            <a:pathLst>
              <a:path w="1280795" h="186054">
                <a:moveTo>
                  <a:pt x="173204" y="92788"/>
                </a:moveTo>
                <a:lnTo>
                  <a:pt x="1272434" y="92788"/>
                </a:lnTo>
              </a:path>
              <a:path w="1280795" h="186054">
                <a:moveTo>
                  <a:pt x="0" y="92788"/>
                </a:moveTo>
                <a:lnTo>
                  <a:pt x="185576" y="92788"/>
                </a:lnTo>
              </a:path>
              <a:path w="1280795" h="186054">
                <a:moveTo>
                  <a:pt x="0" y="185576"/>
                </a:moveTo>
                <a:lnTo>
                  <a:pt x="185576" y="92788"/>
                </a:lnTo>
              </a:path>
              <a:path w="1280795" h="186054">
                <a:moveTo>
                  <a:pt x="0" y="0"/>
                </a:moveTo>
                <a:lnTo>
                  <a:pt x="185576" y="92788"/>
                </a:lnTo>
              </a:path>
              <a:path w="1280795" h="186054">
                <a:moveTo>
                  <a:pt x="1272125" y="92788"/>
                </a:moveTo>
                <a:lnTo>
                  <a:pt x="1280167" y="92788"/>
                </a:lnTo>
              </a:path>
            </a:pathLst>
          </a:custGeom>
          <a:ln w="15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" name="object 123"/>
          <p:cNvGrpSpPr/>
          <p:nvPr/>
        </p:nvGrpSpPr>
        <p:grpSpPr>
          <a:xfrm>
            <a:off x="6827661" y="3221295"/>
            <a:ext cx="201295" cy="2040255"/>
            <a:chOff x="6827661" y="3221295"/>
            <a:chExt cx="201295" cy="2040255"/>
          </a:xfrm>
        </p:grpSpPr>
        <p:sp>
          <p:nvSpPr>
            <p:cNvPr id="124" name="object 124"/>
            <p:cNvSpPr/>
            <p:nvPr/>
          </p:nvSpPr>
          <p:spPr>
            <a:xfrm>
              <a:off x="6928182" y="3402231"/>
              <a:ext cx="0" cy="1849755"/>
            </a:xfrm>
            <a:custGeom>
              <a:avLst/>
              <a:gdLst/>
              <a:ahLst/>
              <a:cxnLst/>
              <a:rect l="l" t="t" r="r" b="b"/>
              <a:pathLst>
                <a:path h="1849754">
                  <a:moveTo>
                    <a:pt x="0" y="0"/>
                  </a:moveTo>
                  <a:lnTo>
                    <a:pt x="0" y="1849577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835393" y="3229027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4" h="186054">
                  <a:moveTo>
                    <a:pt x="92788" y="0"/>
                  </a:moveTo>
                  <a:lnTo>
                    <a:pt x="92788" y="185576"/>
                  </a:lnTo>
                </a:path>
                <a:path w="186054" h="186054">
                  <a:moveTo>
                    <a:pt x="0" y="0"/>
                  </a:moveTo>
                  <a:lnTo>
                    <a:pt x="92788" y="185576"/>
                  </a:lnTo>
                </a:path>
                <a:path w="186054" h="186054">
                  <a:moveTo>
                    <a:pt x="185576" y="0"/>
                  </a:moveTo>
                  <a:lnTo>
                    <a:pt x="92788" y="185576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20449" y="5251809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20449" y="5251809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12741359" y="8387971"/>
            <a:ext cx="1029969" cy="466090"/>
            <a:chOff x="12741359" y="8387971"/>
            <a:chExt cx="1029969" cy="466090"/>
          </a:xfrm>
        </p:grpSpPr>
        <p:sp>
          <p:nvSpPr>
            <p:cNvPr id="129" name="object 129"/>
            <p:cNvSpPr/>
            <p:nvPr/>
          </p:nvSpPr>
          <p:spPr>
            <a:xfrm>
              <a:off x="12749091" y="8397327"/>
              <a:ext cx="1014730" cy="448945"/>
            </a:xfrm>
            <a:custGeom>
              <a:avLst/>
              <a:gdLst/>
              <a:ahLst/>
              <a:cxnLst/>
              <a:rect l="l" t="t" r="r" b="b"/>
              <a:pathLst>
                <a:path w="1014730" h="448945">
                  <a:moveTo>
                    <a:pt x="1014483" y="0"/>
                  </a:moveTo>
                  <a:lnTo>
                    <a:pt x="1014483" y="411360"/>
                  </a:lnTo>
                  <a:lnTo>
                    <a:pt x="1008684" y="432818"/>
                  </a:lnTo>
                  <a:lnTo>
                    <a:pt x="995926" y="443836"/>
                  </a:lnTo>
                  <a:lnTo>
                    <a:pt x="983167" y="447896"/>
                  </a:lnTo>
                  <a:lnTo>
                    <a:pt x="977368" y="448476"/>
                  </a:lnTo>
                  <a:lnTo>
                    <a:pt x="0" y="448476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3754296" y="8388049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3754296" y="8388049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15875" h="9525">
                  <a:moveTo>
                    <a:pt x="15464" y="9278"/>
                  </a:moveTo>
                  <a:lnTo>
                    <a:pt x="0" y="9278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92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742905" y="884580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6185" y="0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/>
          <p:nvPr/>
        </p:nvSpPr>
        <p:spPr>
          <a:xfrm>
            <a:off x="7627495" y="2211450"/>
            <a:ext cx="1108710" cy="186055"/>
          </a:xfrm>
          <a:custGeom>
            <a:avLst/>
            <a:gdLst/>
            <a:ahLst/>
            <a:cxnLst/>
            <a:rect l="l" t="t" r="r" b="b"/>
            <a:pathLst>
              <a:path w="1108709" h="186055">
                <a:moveTo>
                  <a:pt x="173204" y="92788"/>
                </a:moveTo>
                <a:lnTo>
                  <a:pt x="1100467" y="92788"/>
                </a:lnTo>
              </a:path>
              <a:path w="1108709" h="186055">
                <a:moveTo>
                  <a:pt x="0" y="92788"/>
                </a:moveTo>
                <a:lnTo>
                  <a:pt x="185576" y="92788"/>
                </a:lnTo>
              </a:path>
              <a:path w="1108709" h="186055">
                <a:moveTo>
                  <a:pt x="0" y="185576"/>
                </a:moveTo>
                <a:lnTo>
                  <a:pt x="185576" y="92788"/>
                </a:lnTo>
              </a:path>
              <a:path w="1108709" h="186055">
                <a:moveTo>
                  <a:pt x="0" y="0"/>
                </a:moveTo>
                <a:lnTo>
                  <a:pt x="185576" y="92788"/>
                </a:lnTo>
              </a:path>
              <a:path w="1108709" h="186055">
                <a:moveTo>
                  <a:pt x="1100158" y="92788"/>
                </a:moveTo>
                <a:lnTo>
                  <a:pt x="1108199" y="92788"/>
                </a:lnTo>
              </a:path>
            </a:pathLst>
          </a:custGeom>
          <a:ln w="15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4" name="object 134"/>
          <p:cNvGrpSpPr/>
          <p:nvPr/>
        </p:nvGrpSpPr>
        <p:grpSpPr>
          <a:xfrm>
            <a:off x="6889520" y="6467256"/>
            <a:ext cx="201295" cy="1430655"/>
            <a:chOff x="6889520" y="6467256"/>
            <a:chExt cx="201295" cy="1430655"/>
          </a:xfrm>
        </p:grpSpPr>
        <p:sp>
          <p:nvSpPr>
            <p:cNvPr id="135" name="object 135"/>
            <p:cNvSpPr/>
            <p:nvPr/>
          </p:nvSpPr>
          <p:spPr>
            <a:xfrm>
              <a:off x="6990041" y="7181802"/>
              <a:ext cx="0" cy="535305"/>
            </a:xfrm>
            <a:custGeom>
              <a:avLst/>
              <a:gdLst/>
              <a:ahLst/>
              <a:cxnLst/>
              <a:rect l="l" t="t" r="r" b="b"/>
              <a:pathLst>
                <a:path h="535304">
                  <a:moveTo>
                    <a:pt x="0" y="535078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90041" y="718180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982308" y="717407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7731"/>
                  </a:moveTo>
                  <a:lnTo>
                    <a:pt x="2264" y="13199"/>
                  </a:lnTo>
                  <a:lnTo>
                    <a:pt x="7732" y="15464"/>
                  </a:lnTo>
                  <a:lnTo>
                    <a:pt x="13199" y="13199"/>
                  </a:lnTo>
                  <a:lnTo>
                    <a:pt x="15464" y="7731"/>
                  </a:lnTo>
                  <a:lnTo>
                    <a:pt x="13199" y="2264"/>
                  </a:lnTo>
                  <a:lnTo>
                    <a:pt x="7732" y="0"/>
                  </a:lnTo>
                  <a:lnTo>
                    <a:pt x="2264" y="2264"/>
                  </a:lnTo>
                  <a:lnTo>
                    <a:pt x="0" y="7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990041" y="718180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90041" y="6473519"/>
              <a:ext cx="0" cy="708660"/>
            </a:xfrm>
            <a:custGeom>
              <a:avLst/>
              <a:gdLst/>
              <a:ahLst/>
              <a:cxnLst/>
              <a:rect l="l" t="t" r="r" b="b"/>
              <a:pathLst>
                <a:path h="708659">
                  <a:moveTo>
                    <a:pt x="0" y="708282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897252" y="7704509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4" h="186054">
                  <a:moveTo>
                    <a:pt x="92788" y="185576"/>
                  </a:moveTo>
                  <a:lnTo>
                    <a:pt x="92788" y="0"/>
                  </a:lnTo>
                </a:path>
                <a:path w="186054" h="186054">
                  <a:moveTo>
                    <a:pt x="185576" y="185576"/>
                  </a:moveTo>
                  <a:lnTo>
                    <a:pt x="92788" y="0"/>
                  </a:lnTo>
                </a:path>
                <a:path w="186054" h="186054">
                  <a:moveTo>
                    <a:pt x="0" y="185576"/>
                  </a:moveTo>
                  <a:lnTo>
                    <a:pt x="92788" y="0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982308" y="6467334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15875" h="6350">
                  <a:moveTo>
                    <a:pt x="15464" y="6185"/>
                  </a:moveTo>
                  <a:lnTo>
                    <a:pt x="0" y="6185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6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982308" y="6467334"/>
              <a:ext cx="15875" cy="6350"/>
            </a:xfrm>
            <a:custGeom>
              <a:avLst/>
              <a:gdLst/>
              <a:ahLst/>
              <a:cxnLst/>
              <a:rect l="l" t="t" r="r" b="b"/>
              <a:pathLst>
                <a:path w="15875" h="6350">
                  <a:moveTo>
                    <a:pt x="15464" y="6185"/>
                  </a:moveTo>
                  <a:lnTo>
                    <a:pt x="0" y="6185"/>
                  </a:lnTo>
                  <a:lnTo>
                    <a:pt x="0" y="0"/>
                  </a:lnTo>
                  <a:lnTo>
                    <a:pt x="15464" y="0"/>
                  </a:lnTo>
                  <a:lnTo>
                    <a:pt x="15464" y="61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143"/>
          <p:cNvGrpSpPr/>
          <p:nvPr/>
        </p:nvGrpSpPr>
        <p:grpSpPr>
          <a:xfrm>
            <a:off x="12735173" y="8002978"/>
            <a:ext cx="504190" cy="843280"/>
            <a:chOff x="12735173" y="8002978"/>
            <a:chExt cx="504190" cy="843280"/>
          </a:xfrm>
        </p:grpSpPr>
        <p:sp>
          <p:nvSpPr>
            <p:cNvPr id="144" name="object 144"/>
            <p:cNvSpPr/>
            <p:nvPr/>
          </p:nvSpPr>
          <p:spPr>
            <a:xfrm>
              <a:off x="12780021" y="8103498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5">
                  <a:moveTo>
                    <a:pt x="278364" y="0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2742906" y="810349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5">
                  <a:moveTo>
                    <a:pt x="37115" y="0"/>
                  </a:moveTo>
                  <a:lnTo>
                    <a:pt x="15658" y="5799"/>
                  </a:lnTo>
                  <a:lnTo>
                    <a:pt x="4639" y="18557"/>
                  </a:lnTo>
                  <a:lnTo>
                    <a:pt x="579" y="31316"/>
                  </a:lnTo>
                  <a:lnTo>
                    <a:pt x="0" y="37115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2742906" y="8140613"/>
              <a:ext cx="0" cy="695960"/>
            </a:xfrm>
            <a:custGeom>
              <a:avLst/>
              <a:gdLst/>
              <a:ahLst/>
              <a:cxnLst/>
              <a:rect l="l" t="t" r="r" b="b"/>
              <a:pathLst>
                <a:path h="695959">
                  <a:moveTo>
                    <a:pt x="0" y="0"/>
                  </a:moveTo>
                  <a:lnTo>
                    <a:pt x="0" y="695911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2742906" y="8010710"/>
              <a:ext cx="488950" cy="835660"/>
            </a:xfrm>
            <a:custGeom>
              <a:avLst/>
              <a:gdLst/>
              <a:ahLst/>
              <a:cxnLst/>
              <a:rect l="l" t="t" r="r" b="b"/>
              <a:pathLst>
                <a:path w="488950" h="835659">
                  <a:moveTo>
                    <a:pt x="488684" y="92788"/>
                  </a:moveTo>
                  <a:lnTo>
                    <a:pt x="303107" y="92788"/>
                  </a:lnTo>
                </a:path>
                <a:path w="488950" h="835659">
                  <a:moveTo>
                    <a:pt x="488684" y="0"/>
                  </a:moveTo>
                  <a:lnTo>
                    <a:pt x="303107" y="92788"/>
                  </a:lnTo>
                </a:path>
                <a:path w="488950" h="835659">
                  <a:moveTo>
                    <a:pt x="488684" y="185576"/>
                  </a:moveTo>
                  <a:lnTo>
                    <a:pt x="303107" y="92788"/>
                  </a:lnTo>
                </a:path>
                <a:path w="488950" h="835659">
                  <a:moveTo>
                    <a:pt x="0" y="825814"/>
                  </a:moveTo>
                  <a:lnTo>
                    <a:pt x="0" y="835093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7758945" y="11003128"/>
            <a:ext cx="1566545" cy="201295"/>
            <a:chOff x="7758945" y="11003128"/>
            <a:chExt cx="1566545" cy="201295"/>
          </a:xfrm>
        </p:grpSpPr>
        <p:sp>
          <p:nvSpPr>
            <p:cNvPr id="149" name="object 149"/>
            <p:cNvSpPr/>
            <p:nvPr/>
          </p:nvSpPr>
          <p:spPr>
            <a:xfrm>
              <a:off x="7939882" y="11103648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20">
                  <a:moveTo>
                    <a:pt x="0" y="0"/>
                  </a:moveTo>
                  <a:lnTo>
                    <a:pt x="604360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544242" y="111036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536510" y="11095917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7731"/>
                  </a:moveTo>
                  <a:lnTo>
                    <a:pt x="2264" y="13199"/>
                  </a:lnTo>
                  <a:lnTo>
                    <a:pt x="7732" y="15464"/>
                  </a:lnTo>
                  <a:lnTo>
                    <a:pt x="13199" y="13199"/>
                  </a:lnTo>
                  <a:lnTo>
                    <a:pt x="15464" y="7731"/>
                  </a:lnTo>
                  <a:lnTo>
                    <a:pt x="13199" y="2264"/>
                  </a:lnTo>
                  <a:lnTo>
                    <a:pt x="7732" y="0"/>
                  </a:lnTo>
                  <a:lnTo>
                    <a:pt x="2264" y="2264"/>
                  </a:lnTo>
                  <a:lnTo>
                    <a:pt x="0" y="7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544242" y="1110364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544242" y="11103648"/>
              <a:ext cx="773430" cy="0"/>
            </a:xfrm>
            <a:custGeom>
              <a:avLst/>
              <a:gdLst/>
              <a:ahLst/>
              <a:cxnLst/>
              <a:rect l="l" t="t" r="r" b="b"/>
              <a:pathLst>
                <a:path w="773429">
                  <a:moveTo>
                    <a:pt x="0" y="0"/>
                  </a:moveTo>
                  <a:lnTo>
                    <a:pt x="773234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766678" y="11010860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4" h="186054">
                  <a:moveTo>
                    <a:pt x="0" y="92788"/>
                  </a:moveTo>
                  <a:lnTo>
                    <a:pt x="185576" y="92788"/>
                  </a:lnTo>
                </a:path>
                <a:path w="186054" h="186054">
                  <a:moveTo>
                    <a:pt x="0" y="185576"/>
                  </a:moveTo>
                  <a:lnTo>
                    <a:pt x="185576" y="92788"/>
                  </a:lnTo>
                </a:path>
                <a:path w="186054" h="186054">
                  <a:moveTo>
                    <a:pt x="0" y="0"/>
                  </a:moveTo>
                  <a:lnTo>
                    <a:pt x="185576" y="92788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317168" y="11094370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317168" y="11094370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7" name="object 157"/>
          <p:cNvGrpSpPr/>
          <p:nvPr/>
        </p:nvGrpSpPr>
        <p:grpSpPr>
          <a:xfrm>
            <a:off x="5443571" y="11034057"/>
            <a:ext cx="777875" cy="201295"/>
            <a:chOff x="5443571" y="11034057"/>
            <a:chExt cx="777875" cy="201295"/>
          </a:xfrm>
        </p:grpSpPr>
        <p:sp>
          <p:nvSpPr>
            <p:cNvPr id="158" name="object 158"/>
            <p:cNvSpPr/>
            <p:nvPr/>
          </p:nvSpPr>
          <p:spPr>
            <a:xfrm>
              <a:off x="5451303" y="11134578"/>
              <a:ext cx="589280" cy="0"/>
            </a:xfrm>
            <a:custGeom>
              <a:avLst/>
              <a:gdLst/>
              <a:ahLst/>
              <a:cxnLst/>
              <a:rect l="l" t="t" r="r" b="b"/>
              <a:pathLst>
                <a:path w="589279">
                  <a:moveTo>
                    <a:pt x="588895" y="0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443571" y="11041789"/>
              <a:ext cx="770255" cy="186055"/>
            </a:xfrm>
            <a:custGeom>
              <a:avLst/>
              <a:gdLst/>
              <a:ahLst/>
              <a:cxnLst/>
              <a:rect l="l" t="t" r="r" b="b"/>
              <a:pathLst>
                <a:path w="770254" h="186054">
                  <a:moveTo>
                    <a:pt x="769832" y="92788"/>
                  </a:moveTo>
                  <a:lnTo>
                    <a:pt x="584256" y="92788"/>
                  </a:lnTo>
                </a:path>
                <a:path w="770254" h="186054">
                  <a:moveTo>
                    <a:pt x="769832" y="0"/>
                  </a:moveTo>
                  <a:lnTo>
                    <a:pt x="584256" y="92788"/>
                  </a:lnTo>
                </a:path>
                <a:path w="770254" h="186054">
                  <a:moveTo>
                    <a:pt x="769832" y="185576"/>
                  </a:moveTo>
                  <a:lnTo>
                    <a:pt x="584256" y="92788"/>
                  </a:lnTo>
                </a:path>
                <a:path w="770254" h="186054">
                  <a:moveTo>
                    <a:pt x="8041" y="92788"/>
                  </a:moveTo>
                  <a:lnTo>
                    <a:pt x="0" y="92788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0" name="object 160"/>
          <p:cNvGrpSpPr/>
          <p:nvPr/>
        </p:nvGrpSpPr>
        <p:grpSpPr>
          <a:xfrm>
            <a:off x="4650542" y="11767084"/>
            <a:ext cx="4674870" cy="201295"/>
            <a:chOff x="4650542" y="11767084"/>
            <a:chExt cx="4674870" cy="201295"/>
          </a:xfrm>
        </p:grpSpPr>
        <p:sp>
          <p:nvSpPr>
            <p:cNvPr id="161" name="object 161"/>
            <p:cNvSpPr/>
            <p:nvPr/>
          </p:nvSpPr>
          <p:spPr>
            <a:xfrm>
              <a:off x="4831479" y="11867604"/>
              <a:ext cx="4486275" cy="0"/>
            </a:xfrm>
            <a:custGeom>
              <a:avLst/>
              <a:gdLst/>
              <a:ahLst/>
              <a:cxnLst/>
              <a:rect l="l" t="t" r="r" b="b"/>
              <a:pathLst>
                <a:path w="4486275">
                  <a:moveTo>
                    <a:pt x="0" y="0"/>
                  </a:moveTo>
                  <a:lnTo>
                    <a:pt x="4485997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658274" y="11774816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4" h="186054">
                  <a:moveTo>
                    <a:pt x="0" y="92788"/>
                  </a:moveTo>
                  <a:lnTo>
                    <a:pt x="185576" y="92788"/>
                  </a:lnTo>
                </a:path>
                <a:path w="186054" h="186054">
                  <a:moveTo>
                    <a:pt x="0" y="185576"/>
                  </a:moveTo>
                  <a:lnTo>
                    <a:pt x="185576" y="92788"/>
                  </a:lnTo>
                </a:path>
                <a:path w="186054" h="186054">
                  <a:moveTo>
                    <a:pt x="0" y="0"/>
                  </a:moveTo>
                  <a:lnTo>
                    <a:pt x="185576" y="92788"/>
                  </a:ln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317167" y="11858325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317167" y="11858325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/>
          <p:nvPr/>
        </p:nvSpPr>
        <p:spPr>
          <a:xfrm>
            <a:off x="1629978" y="11774816"/>
            <a:ext cx="844550" cy="186055"/>
          </a:xfrm>
          <a:custGeom>
            <a:avLst/>
            <a:gdLst/>
            <a:ahLst/>
            <a:cxnLst/>
            <a:rect l="l" t="t" r="r" b="b"/>
            <a:pathLst>
              <a:path w="844550" h="186054">
                <a:moveTo>
                  <a:pt x="173204" y="92788"/>
                </a:moveTo>
                <a:lnTo>
                  <a:pt x="420639" y="92788"/>
                </a:lnTo>
                <a:lnTo>
                  <a:pt x="838186" y="92788"/>
                </a:lnTo>
              </a:path>
              <a:path w="844550" h="186054">
                <a:moveTo>
                  <a:pt x="0" y="92788"/>
                </a:moveTo>
                <a:lnTo>
                  <a:pt x="185576" y="92788"/>
                </a:lnTo>
              </a:path>
              <a:path w="844550" h="186054">
                <a:moveTo>
                  <a:pt x="0" y="185576"/>
                </a:moveTo>
                <a:lnTo>
                  <a:pt x="185576" y="92788"/>
                </a:lnTo>
              </a:path>
              <a:path w="844550" h="186054">
                <a:moveTo>
                  <a:pt x="0" y="0"/>
                </a:moveTo>
                <a:lnTo>
                  <a:pt x="185576" y="92788"/>
                </a:lnTo>
              </a:path>
              <a:path w="844550" h="186054">
                <a:moveTo>
                  <a:pt x="838186" y="92788"/>
                </a:moveTo>
                <a:lnTo>
                  <a:pt x="844372" y="92788"/>
                </a:lnTo>
              </a:path>
            </a:pathLst>
          </a:custGeom>
          <a:ln w="15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6" name="object 166"/>
          <p:cNvGrpSpPr/>
          <p:nvPr/>
        </p:nvGrpSpPr>
        <p:grpSpPr>
          <a:xfrm>
            <a:off x="2478990" y="11720690"/>
            <a:ext cx="1155700" cy="290830"/>
            <a:chOff x="2478990" y="11720690"/>
            <a:chExt cx="1155700" cy="290830"/>
          </a:xfrm>
        </p:grpSpPr>
        <p:sp>
          <p:nvSpPr>
            <p:cNvPr id="167" name="object 167"/>
            <p:cNvSpPr/>
            <p:nvPr/>
          </p:nvSpPr>
          <p:spPr>
            <a:xfrm>
              <a:off x="2758901" y="11867604"/>
              <a:ext cx="869315" cy="0"/>
            </a:xfrm>
            <a:custGeom>
              <a:avLst/>
              <a:gdLst/>
              <a:ahLst/>
              <a:cxnLst/>
              <a:rect l="l" t="t" r="r" b="b"/>
              <a:pathLst>
                <a:path w="869314">
                  <a:moveTo>
                    <a:pt x="869115" y="0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758901" y="1186760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751168" y="1185987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7731"/>
                  </a:moveTo>
                  <a:lnTo>
                    <a:pt x="2264" y="13199"/>
                  </a:lnTo>
                  <a:lnTo>
                    <a:pt x="7732" y="15464"/>
                  </a:lnTo>
                  <a:lnTo>
                    <a:pt x="13200" y="13199"/>
                  </a:lnTo>
                  <a:lnTo>
                    <a:pt x="15464" y="7731"/>
                  </a:lnTo>
                  <a:lnTo>
                    <a:pt x="13200" y="2264"/>
                  </a:lnTo>
                  <a:lnTo>
                    <a:pt x="7732" y="0"/>
                  </a:lnTo>
                  <a:lnTo>
                    <a:pt x="2264" y="2264"/>
                  </a:lnTo>
                  <a:lnTo>
                    <a:pt x="0" y="7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628016" y="11858325"/>
              <a:ext cx="6350" cy="15875"/>
            </a:xfrm>
            <a:custGeom>
              <a:avLst/>
              <a:gdLst/>
              <a:ahLst/>
              <a:cxnLst/>
              <a:rect l="l" t="t" r="r" b="b"/>
              <a:pathLst>
                <a:path w="6350" h="15875">
                  <a:moveTo>
                    <a:pt x="6185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6185" y="0"/>
                  </a:lnTo>
                  <a:lnTo>
                    <a:pt x="6185" y="15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628016" y="11858325"/>
              <a:ext cx="6350" cy="15875"/>
            </a:xfrm>
            <a:custGeom>
              <a:avLst/>
              <a:gdLst/>
              <a:ahLst/>
              <a:cxnLst/>
              <a:rect l="l" t="t" r="r" b="b"/>
              <a:pathLst>
                <a:path w="6350" h="15875">
                  <a:moveTo>
                    <a:pt x="6185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6185" y="0"/>
                  </a:lnTo>
                  <a:lnTo>
                    <a:pt x="6185" y="154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486722" y="11728422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90">
                  <a:moveTo>
                    <a:pt x="0" y="139182"/>
                  </a:moveTo>
                  <a:lnTo>
                    <a:pt x="136089" y="275271"/>
                  </a:lnTo>
                  <a:lnTo>
                    <a:pt x="275271" y="139182"/>
                  </a:lnTo>
                  <a:lnTo>
                    <a:pt x="136089" y="0"/>
                  </a:lnTo>
                  <a:lnTo>
                    <a:pt x="0" y="139182"/>
                  </a:lnTo>
                  <a:close/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/>
          <p:nvPr/>
        </p:nvSpPr>
        <p:spPr>
          <a:xfrm>
            <a:off x="4351764" y="2211450"/>
            <a:ext cx="782955" cy="186055"/>
          </a:xfrm>
          <a:custGeom>
            <a:avLst/>
            <a:gdLst/>
            <a:ahLst/>
            <a:cxnLst/>
            <a:rect l="l" t="t" r="r" b="b"/>
            <a:pathLst>
              <a:path w="782954" h="186055">
                <a:moveTo>
                  <a:pt x="173204" y="92788"/>
                </a:moveTo>
                <a:lnTo>
                  <a:pt x="774781" y="92788"/>
                </a:lnTo>
              </a:path>
              <a:path w="782954" h="186055">
                <a:moveTo>
                  <a:pt x="0" y="92788"/>
                </a:moveTo>
                <a:lnTo>
                  <a:pt x="185576" y="92788"/>
                </a:lnTo>
              </a:path>
              <a:path w="782954" h="186055">
                <a:moveTo>
                  <a:pt x="0" y="185576"/>
                </a:moveTo>
                <a:lnTo>
                  <a:pt x="185576" y="92788"/>
                </a:lnTo>
              </a:path>
              <a:path w="782954" h="186055">
                <a:moveTo>
                  <a:pt x="0" y="0"/>
                </a:moveTo>
                <a:lnTo>
                  <a:pt x="185576" y="92788"/>
                </a:lnTo>
              </a:path>
              <a:path w="782954" h="186055">
                <a:moveTo>
                  <a:pt x="774471" y="92788"/>
                </a:moveTo>
                <a:lnTo>
                  <a:pt x="782513" y="92788"/>
                </a:lnTo>
              </a:path>
            </a:pathLst>
          </a:custGeom>
          <a:ln w="15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4" name="object 174"/>
          <p:cNvGrpSpPr/>
          <p:nvPr/>
        </p:nvGrpSpPr>
        <p:grpSpPr>
          <a:xfrm>
            <a:off x="5137370" y="2157324"/>
            <a:ext cx="1095375" cy="290830"/>
            <a:chOff x="5137370" y="2157324"/>
            <a:chExt cx="1095375" cy="290830"/>
          </a:xfrm>
        </p:grpSpPr>
        <p:sp>
          <p:nvSpPr>
            <p:cNvPr id="175" name="object 175"/>
            <p:cNvSpPr/>
            <p:nvPr/>
          </p:nvSpPr>
          <p:spPr>
            <a:xfrm>
              <a:off x="5418519" y="2304238"/>
              <a:ext cx="806450" cy="0"/>
            </a:xfrm>
            <a:custGeom>
              <a:avLst/>
              <a:gdLst/>
              <a:ahLst/>
              <a:cxnLst/>
              <a:rect l="l" t="t" r="r" b="b"/>
              <a:pathLst>
                <a:path w="806450">
                  <a:moveTo>
                    <a:pt x="806019" y="0"/>
                  </a:moveTo>
                  <a:lnTo>
                    <a:pt x="0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24229" y="2294960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224229" y="2294960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145103" y="2165056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89" h="275589">
                  <a:moveTo>
                    <a:pt x="0" y="139182"/>
                  </a:moveTo>
                  <a:lnTo>
                    <a:pt x="137945" y="275271"/>
                  </a:lnTo>
                  <a:lnTo>
                    <a:pt x="275580" y="139182"/>
                  </a:lnTo>
                  <a:lnTo>
                    <a:pt x="137945" y="0"/>
                  </a:lnTo>
                  <a:lnTo>
                    <a:pt x="0" y="139182"/>
                  </a:lnTo>
                  <a:close/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object 179"/>
          <p:cNvGrpSpPr/>
          <p:nvPr/>
        </p:nvGrpSpPr>
        <p:grpSpPr>
          <a:xfrm>
            <a:off x="8738788" y="2157324"/>
            <a:ext cx="1148080" cy="290830"/>
            <a:chOff x="8738788" y="2157324"/>
            <a:chExt cx="1148080" cy="290830"/>
          </a:xfrm>
        </p:grpSpPr>
        <p:sp>
          <p:nvSpPr>
            <p:cNvPr id="180" name="object 180"/>
            <p:cNvSpPr/>
            <p:nvPr/>
          </p:nvSpPr>
          <p:spPr>
            <a:xfrm>
              <a:off x="9019936" y="2304238"/>
              <a:ext cx="859155" cy="0"/>
            </a:xfrm>
            <a:custGeom>
              <a:avLst/>
              <a:gdLst/>
              <a:ahLst/>
              <a:cxnLst/>
              <a:rect l="l" t="t" r="r" b="b"/>
              <a:pathLst>
                <a:path w="859154">
                  <a:moveTo>
                    <a:pt x="0" y="0"/>
                  </a:moveTo>
                  <a:lnTo>
                    <a:pt x="858908" y="0"/>
                  </a:lnTo>
                </a:path>
              </a:pathLst>
            </a:custGeom>
            <a:ln w="1546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746520" y="2165056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90" h="275589">
                  <a:moveTo>
                    <a:pt x="0" y="139182"/>
                  </a:moveTo>
                  <a:lnTo>
                    <a:pt x="137945" y="275271"/>
                  </a:lnTo>
                  <a:lnTo>
                    <a:pt x="275580" y="139182"/>
                  </a:lnTo>
                  <a:lnTo>
                    <a:pt x="137945" y="0"/>
                  </a:lnTo>
                  <a:lnTo>
                    <a:pt x="0" y="139182"/>
                  </a:lnTo>
                  <a:close/>
                </a:path>
              </a:pathLst>
            </a:custGeom>
            <a:ln w="1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878536" y="2294960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878536" y="2294960"/>
              <a:ext cx="8255" cy="15875"/>
            </a:xfrm>
            <a:custGeom>
              <a:avLst/>
              <a:gdLst/>
              <a:ahLst/>
              <a:cxnLst/>
              <a:rect l="l" t="t" r="r" b="b"/>
              <a:pathLst>
                <a:path w="8254" h="15875">
                  <a:moveTo>
                    <a:pt x="8041" y="15464"/>
                  </a:moveTo>
                  <a:lnTo>
                    <a:pt x="0" y="15464"/>
                  </a:lnTo>
                  <a:lnTo>
                    <a:pt x="0" y="0"/>
                  </a:lnTo>
                  <a:lnTo>
                    <a:pt x="8041" y="0"/>
                  </a:lnTo>
                  <a:lnTo>
                    <a:pt x="8041" y="154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/>
          <p:nvPr/>
        </p:nvSpPr>
        <p:spPr>
          <a:xfrm>
            <a:off x="4661058" y="11128392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69281" y="12371"/>
                </a:moveTo>
                <a:lnTo>
                  <a:pt x="0" y="12371"/>
                </a:lnTo>
                <a:lnTo>
                  <a:pt x="0" y="0"/>
                </a:lnTo>
                <a:lnTo>
                  <a:pt x="69281" y="0"/>
                </a:lnTo>
                <a:lnTo>
                  <a:pt x="69281" y="1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99622" y="11128392"/>
            <a:ext cx="138430" cy="12700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138254" y="12371"/>
                </a:moveTo>
                <a:lnTo>
                  <a:pt x="0" y="12371"/>
                </a:lnTo>
                <a:lnTo>
                  <a:pt x="0" y="0"/>
                </a:lnTo>
                <a:lnTo>
                  <a:pt x="138254" y="0"/>
                </a:lnTo>
                <a:lnTo>
                  <a:pt x="138254" y="1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07158" y="11128392"/>
            <a:ext cx="139065" cy="12700"/>
          </a:xfrm>
          <a:custGeom>
            <a:avLst/>
            <a:gdLst/>
            <a:ahLst/>
            <a:cxnLst/>
            <a:rect l="l" t="t" r="r" b="b"/>
            <a:pathLst>
              <a:path w="139064" h="12700">
                <a:moveTo>
                  <a:pt x="138563" y="12371"/>
                </a:moveTo>
                <a:lnTo>
                  <a:pt x="0" y="12371"/>
                </a:lnTo>
                <a:lnTo>
                  <a:pt x="0" y="0"/>
                </a:lnTo>
                <a:lnTo>
                  <a:pt x="138563" y="0"/>
                </a:lnTo>
                <a:lnTo>
                  <a:pt x="138563" y="1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5001" y="11128045"/>
            <a:ext cx="138430" cy="12700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138252" y="10160"/>
                </a:moveTo>
                <a:lnTo>
                  <a:pt x="95567" y="10160"/>
                </a:lnTo>
                <a:lnTo>
                  <a:pt x="95567" y="0"/>
                </a:lnTo>
                <a:lnTo>
                  <a:pt x="0" y="0"/>
                </a:lnTo>
                <a:lnTo>
                  <a:pt x="0" y="10160"/>
                </a:lnTo>
                <a:lnTo>
                  <a:pt x="0" y="12700"/>
                </a:lnTo>
                <a:lnTo>
                  <a:pt x="138252" y="12700"/>
                </a:lnTo>
                <a:lnTo>
                  <a:pt x="138252" y="10160"/>
                </a:lnTo>
                <a:close/>
              </a:path>
              <a:path w="138429" h="12700">
                <a:moveTo>
                  <a:pt x="138252" y="355"/>
                </a:moveTo>
                <a:lnTo>
                  <a:pt x="126809" y="355"/>
                </a:lnTo>
                <a:lnTo>
                  <a:pt x="126809" y="9626"/>
                </a:lnTo>
                <a:lnTo>
                  <a:pt x="138252" y="9626"/>
                </a:lnTo>
                <a:lnTo>
                  <a:pt x="138252" y="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22539" y="11128392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69281" y="12371"/>
                </a:moveTo>
                <a:lnTo>
                  <a:pt x="0" y="12371"/>
                </a:lnTo>
                <a:lnTo>
                  <a:pt x="0" y="0"/>
                </a:lnTo>
                <a:lnTo>
                  <a:pt x="69281" y="0"/>
                </a:lnTo>
                <a:lnTo>
                  <a:pt x="69281" y="1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661058" y="11128392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69281" y="12371"/>
                </a:moveTo>
                <a:lnTo>
                  <a:pt x="0" y="12371"/>
                </a:lnTo>
                <a:lnTo>
                  <a:pt x="0" y="0"/>
                </a:lnTo>
                <a:lnTo>
                  <a:pt x="69281" y="0"/>
                </a:lnTo>
                <a:lnTo>
                  <a:pt x="69281" y="123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799622" y="11128392"/>
            <a:ext cx="138430" cy="12700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138254" y="12371"/>
                </a:moveTo>
                <a:lnTo>
                  <a:pt x="0" y="12371"/>
                </a:lnTo>
                <a:lnTo>
                  <a:pt x="0" y="0"/>
                </a:lnTo>
                <a:lnTo>
                  <a:pt x="138254" y="0"/>
                </a:lnTo>
                <a:lnTo>
                  <a:pt x="138254" y="123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007158" y="11128392"/>
            <a:ext cx="139065" cy="12700"/>
          </a:xfrm>
          <a:custGeom>
            <a:avLst/>
            <a:gdLst/>
            <a:ahLst/>
            <a:cxnLst/>
            <a:rect l="l" t="t" r="r" b="b"/>
            <a:pathLst>
              <a:path w="139064" h="12700">
                <a:moveTo>
                  <a:pt x="138563" y="12371"/>
                </a:moveTo>
                <a:lnTo>
                  <a:pt x="0" y="12371"/>
                </a:lnTo>
                <a:lnTo>
                  <a:pt x="0" y="0"/>
                </a:lnTo>
                <a:lnTo>
                  <a:pt x="138563" y="0"/>
                </a:lnTo>
                <a:lnTo>
                  <a:pt x="138563" y="123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15003" y="11128392"/>
            <a:ext cx="138430" cy="12700"/>
          </a:xfrm>
          <a:custGeom>
            <a:avLst/>
            <a:gdLst/>
            <a:ahLst/>
            <a:cxnLst/>
            <a:rect l="l" t="t" r="r" b="b"/>
            <a:pathLst>
              <a:path w="138429" h="12700">
                <a:moveTo>
                  <a:pt x="138254" y="12371"/>
                </a:moveTo>
                <a:lnTo>
                  <a:pt x="0" y="12371"/>
                </a:lnTo>
                <a:lnTo>
                  <a:pt x="0" y="0"/>
                </a:lnTo>
                <a:lnTo>
                  <a:pt x="138254" y="0"/>
                </a:lnTo>
                <a:lnTo>
                  <a:pt x="138254" y="123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22539" y="11128392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69281" y="12371"/>
                </a:moveTo>
                <a:lnTo>
                  <a:pt x="0" y="12371"/>
                </a:lnTo>
                <a:lnTo>
                  <a:pt x="0" y="0"/>
                </a:lnTo>
                <a:lnTo>
                  <a:pt x="69281" y="0"/>
                </a:lnTo>
                <a:lnTo>
                  <a:pt x="69281" y="123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310575" y="1112839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0" y="0"/>
                </a:moveTo>
                <a:lnTo>
                  <a:pt x="0" y="9278"/>
                </a:lnTo>
                <a:lnTo>
                  <a:pt x="31238" y="9278"/>
                </a:lnTo>
                <a:lnTo>
                  <a:pt x="31238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54872" y="11128392"/>
            <a:ext cx="6985" cy="12700"/>
          </a:xfrm>
          <a:custGeom>
            <a:avLst/>
            <a:gdLst/>
            <a:ahLst/>
            <a:cxnLst/>
            <a:rect l="l" t="t" r="r" b="b"/>
            <a:pathLst>
              <a:path w="6985" h="12700">
                <a:moveTo>
                  <a:pt x="6495" y="12371"/>
                </a:moveTo>
                <a:lnTo>
                  <a:pt x="0" y="12371"/>
                </a:lnTo>
                <a:lnTo>
                  <a:pt x="0" y="0"/>
                </a:lnTo>
                <a:lnTo>
                  <a:pt x="6495" y="0"/>
                </a:lnTo>
                <a:lnTo>
                  <a:pt x="6495" y="1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6" name="object 196"/>
          <p:cNvGrpSpPr/>
          <p:nvPr/>
        </p:nvGrpSpPr>
        <p:grpSpPr>
          <a:xfrm>
            <a:off x="5491434" y="11128314"/>
            <a:ext cx="6985" cy="12700"/>
            <a:chOff x="5491434" y="11128314"/>
            <a:chExt cx="6985" cy="12700"/>
          </a:xfrm>
        </p:grpSpPr>
        <p:sp>
          <p:nvSpPr>
            <p:cNvPr id="197" name="object 197"/>
            <p:cNvSpPr/>
            <p:nvPr/>
          </p:nvSpPr>
          <p:spPr>
            <a:xfrm>
              <a:off x="5491512" y="11128391"/>
              <a:ext cx="6985" cy="12700"/>
            </a:xfrm>
            <a:custGeom>
              <a:avLst/>
              <a:gdLst/>
              <a:ahLst/>
              <a:cxnLst/>
              <a:rect l="l" t="t" r="r" b="b"/>
              <a:pathLst>
                <a:path w="6985" h="12700">
                  <a:moveTo>
                    <a:pt x="6495" y="12371"/>
                  </a:moveTo>
                  <a:lnTo>
                    <a:pt x="0" y="12371"/>
                  </a:lnTo>
                  <a:lnTo>
                    <a:pt x="0" y="0"/>
                  </a:lnTo>
                  <a:lnTo>
                    <a:pt x="6495" y="0"/>
                  </a:lnTo>
                  <a:lnTo>
                    <a:pt x="6495" y="12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491512" y="11128391"/>
              <a:ext cx="6985" cy="12700"/>
            </a:xfrm>
            <a:custGeom>
              <a:avLst/>
              <a:gdLst/>
              <a:ahLst/>
              <a:cxnLst/>
              <a:rect l="l" t="t" r="r" b="b"/>
              <a:pathLst>
                <a:path w="6985" h="12700">
                  <a:moveTo>
                    <a:pt x="6495" y="12371"/>
                  </a:moveTo>
                  <a:lnTo>
                    <a:pt x="0" y="12371"/>
                  </a:lnTo>
                  <a:lnTo>
                    <a:pt x="0" y="0"/>
                  </a:lnTo>
                  <a:lnTo>
                    <a:pt x="6495" y="0"/>
                  </a:lnTo>
                  <a:lnTo>
                    <a:pt x="6495" y="123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/>
          <p:nvPr/>
        </p:nvSpPr>
        <p:spPr>
          <a:xfrm>
            <a:off x="5310886" y="11130052"/>
            <a:ext cx="31115" cy="5080"/>
          </a:xfrm>
          <a:custGeom>
            <a:avLst/>
            <a:gdLst/>
            <a:ahLst/>
            <a:cxnLst/>
            <a:rect l="l" t="t" r="r" b="b"/>
            <a:pathLst>
              <a:path w="31114" h="5079">
                <a:moveTo>
                  <a:pt x="3022" y="3073"/>
                </a:moveTo>
                <a:lnTo>
                  <a:pt x="2425" y="3073"/>
                </a:lnTo>
                <a:lnTo>
                  <a:pt x="0" y="3073"/>
                </a:lnTo>
                <a:lnTo>
                  <a:pt x="0" y="4495"/>
                </a:lnTo>
                <a:lnTo>
                  <a:pt x="3022" y="4495"/>
                </a:lnTo>
                <a:lnTo>
                  <a:pt x="3022" y="4356"/>
                </a:lnTo>
                <a:lnTo>
                  <a:pt x="609" y="4356"/>
                </a:lnTo>
                <a:lnTo>
                  <a:pt x="609" y="3543"/>
                </a:lnTo>
                <a:lnTo>
                  <a:pt x="2425" y="3543"/>
                </a:lnTo>
                <a:lnTo>
                  <a:pt x="2425" y="4102"/>
                </a:lnTo>
                <a:lnTo>
                  <a:pt x="3022" y="4102"/>
                </a:lnTo>
                <a:lnTo>
                  <a:pt x="3022" y="3073"/>
                </a:lnTo>
                <a:close/>
              </a:path>
              <a:path w="31114" h="5079">
                <a:moveTo>
                  <a:pt x="3022" y="1358"/>
                </a:moveTo>
                <a:lnTo>
                  <a:pt x="419" y="1358"/>
                </a:lnTo>
                <a:lnTo>
                  <a:pt x="152" y="2006"/>
                </a:lnTo>
                <a:lnTo>
                  <a:pt x="2425" y="2006"/>
                </a:lnTo>
                <a:lnTo>
                  <a:pt x="2425" y="2781"/>
                </a:lnTo>
                <a:lnTo>
                  <a:pt x="3022" y="2781"/>
                </a:lnTo>
                <a:lnTo>
                  <a:pt x="3022" y="1358"/>
                </a:lnTo>
                <a:close/>
              </a:path>
              <a:path w="31114" h="5079">
                <a:moveTo>
                  <a:pt x="7239" y="5003"/>
                </a:moveTo>
                <a:lnTo>
                  <a:pt x="5549" y="2857"/>
                </a:lnTo>
                <a:lnTo>
                  <a:pt x="7112" y="1244"/>
                </a:lnTo>
                <a:lnTo>
                  <a:pt x="6375" y="1244"/>
                </a:lnTo>
                <a:lnTo>
                  <a:pt x="4762" y="2908"/>
                </a:lnTo>
                <a:lnTo>
                  <a:pt x="4686" y="0"/>
                </a:lnTo>
                <a:lnTo>
                  <a:pt x="4089" y="0"/>
                </a:lnTo>
                <a:lnTo>
                  <a:pt x="4089" y="5003"/>
                </a:lnTo>
                <a:lnTo>
                  <a:pt x="4686" y="5003"/>
                </a:lnTo>
                <a:lnTo>
                  <a:pt x="4686" y="3619"/>
                </a:lnTo>
                <a:lnTo>
                  <a:pt x="5092" y="3251"/>
                </a:lnTo>
                <a:lnTo>
                  <a:pt x="6464" y="5003"/>
                </a:lnTo>
                <a:lnTo>
                  <a:pt x="7239" y="5003"/>
                </a:lnTo>
                <a:close/>
              </a:path>
              <a:path w="31114" h="5079">
                <a:moveTo>
                  <a:pt x="9436" y="4978"/>
                </a:moveTo>
                <a:lnTo>
                  <a:pt x="9321" y="4470"/>
                </a:lnTo>
                <a:lnTo>
                  <a:pt x="9080" y="4508"/>
                </a:lnTo>
                <a:lnTo>
                  <a:pt x="8686" y="4508"/>
                </a:lnTo>
                <a:lnTo>
                  <a:pt x="8559" y="4368"/>
                </a:lnTo>
                <a:lnTo>
                  <a:pt x="8559" y="1765"/>
                </a:lnTo>
                <a:lnTo>
                  <a:pt x="9334" y="1765"/>
                </a:lnTo>
                <a:lnTo>
                  <a:pt x="9334" y="1244"/>
                </a:lnTo>
                <a:lnTo>
                  <a:pt x="8559" y="1244"/>
                </a:lnTo>
                <a:lnTo>
                  <a:pt x="8559" y="355"/>
                </a:lnTo>
                <a:lnTo>
                  <a:pt x="7962" y="355"/>
                </a:lnTo>
                <a:lnTo>
                  <a:pt x="7962" y="1244"/>
                </a:lnTo>
                <a:lnTo>
                  <a:pt x="7391" y="1244"/>
                </a:lnTo>
                <a:lnTo>
                  <a:pt x="7391" y="1765"/>
                </a:lnTo>
                <a:lnTo>
                  <a:pt x="7962" y="1765"/>
                </a:lnTo>
                <a:lnTo>
                  <a:pt x="7962" y="4686"/>
                </a:lnTo>
                <a:lnTo>
                  <a:pt x="8343" y="5054"/>
                </a:lnTo>
                <a:lnTo>
                  <a:pt x="9144" y="5054"/>
                </a:lnTo>
                <a:lnTo>
                  <a:pt x="9321" y="5029"/>
                </a:lnTo>
                <a:close/>
              </a:path>
              <a:path w="31114" h="5079">
                <a:moveTo>
                  <a:pt x="10706" y="1244"/>
                </a:moveTo>
                <a:lnTo>
                  <a:pt x="10109" y="1244"/>
                </a:lnTo>
                <a:lnTo>
                  <a:pt x="10109" y="5003"/>
                </a:lnTo>
                <a:lnTo>
                  <a:pt x="10706" y="5003"/>
                </a:lnTo>
                <a:lnTo>
                  <a:pt x="10706" y="1244"/>
                </a:lnTo>
                <a:close/>
              </a:path>
              <a:path w="31114" h="5079">
                <a:moveTo>
                  <a:pt x="13677" y="1206"/>
                </a:moveTo>
                <a:lnTo>
                  <a:pt x="13462" y="1193"/>
                </a:lnTo>
                <a:lnTo>
                  <a:pt x="12928" y="1193"/>
                </a:lnTo>
                <a:lnTo>
                  <a:pt x="12534" y="1447"/>
                </a:lnTo>
                <a:lnTo>
                  <a:pt x="12395" y="1828"/>
                </a:lnTo>
                <a:lnTo>
                  <a:pt x="12357" y="1244"/>
                </a:lnTo>
                <a:lnTo>
                  <a:pt x="11772" y="1244"/>
                </a:lnTo>
                <a:lnTo>
                  <a:pt x="11772" y="5003"/>
                </a:lnTo>
                <a:lnTo>
                  <a:pt x="12382" y="5003"/>
                </a:lnTo>
                <a:lnTo>
                  <a:pt x="12382" y="2146"/>
                </a:lnTo>
                <a:lnTo>
                  <a:pt x="12776" y="1778"/>
                </a:lnTo>
                <a:lnTo>
                  <a:pt x="13474" y="1778"/>
                </a:lnTo>
                <a:lnTo>
                  <a:pt x="13639" y="1803"/>
                </a:lnTo>
                <a:lnTo>
                  <a:pt x="13677" y="1206"/>
                </a:lnTo>
                <a:close/>
              </a:path>
              <a:path w="31114" h="5079">
                <a:moveTo>
                  <a:pt x="15074" y="1244"/>
                </a:moveTo>
                <a:lnTo>
                  <a:pt x="14465" y="1244"/>
                </a:lnTo>
                <a:lnTo>
                  <a:pt x="14465" y="5003"/>
                </a:lnTo>
                <a:lnTo>
                  <a:pt x="15074" y="5003"/>
                </a:lnTo>
                <a:lnTo>
                  <a:pt x="15074" y="1244"/>
                </a:lnTo>
                <a:close/>
              </a:path>
              <a:path w="31114" h="5079">
                <a:moveTo>
                  <a:pt x="16738" y="0"/>
                </a:moveTo>
                <a:lnTo>
                  <a:pt x="16129" y="0"/>
                </a:lnTo>
                <a:lnTo>
                  <a:pt x="16129" y="5003"/>
                </a:lnTo>
                <a:lnTo>
                  <a:pt x="16738" y="5003"/>
                </a:lnTo>
                <a:lnTo>
                  <a:pt x="16738" y="0"/>
                </a:lnTo>
                <a:close/>
              </a:path>
              <a:path w="31114" h="5079">
                <a:moveTo>
                  <a:pt x="22758" y="1600"/>
                </a:moveTo>
                <a:lnTo>
                  <a:pt x="22225" y="1181"/>
                </a:lnTo>
                <a:lnTo>
                  <a:pt x="21031" y="1181"/>
                </a:lnTo>
                <a:lnTo>
                  <a:pt x="20574" y="1473"/>
                </a:lnTo>
                <a:lnTo>
                  <a:pt x="20396" y="1943"/>
                </a:lnTo>
                <a:lnTo>
                  <a:pt x="20256" y="1485"/>
                </a:lnTo>
                <a:lnTo>
                  <a:pt x="19926" y="1181"/>
                </a:lnTo>
                <a:lnTo>
                  <a:pt x="18999" y="1181"/>
                </a:lnTo>
                <a:lnTo>
                  <a:pt x="18567" y="1435"/>
                </a:lnTo>
                <a:lnTo>
                  <a:pt x="18389" y="1943"/>
                </a:lnTo>
                <a:lnTo>
                  <a:pt x="18389" y="1244"/>
                </a:lnTo>
                <a:lnTo>
                  <a:pt x="17792" y="1244"/>
                </a:lnTo>
                <a:lnTo>
                  <a:pt x="17792" y="5003"/>
                </a:lnTo>
                <a:lnTo>
                  <a:pt x="18402" y="5003"/>
                </a:lnTo>
                <a:lnTo>
                  <a:pt x="18402" y="2044"/>
                </a:lnTo>
                <a:lnTo>
                  <a:pt x="18796" y="1739"/>
                </a:lnTo>
                <a:lnTo>
                  <a:pt x="19659" y="1739"/>
                </a:lnTo>
                <a:lnTo>
                  <a:pt x="19977" y="2006"/>
                </a:lnTo>
                <a:lnTo>
                  <a:pt x="19977" y="5003"/>
                </a:lnTo>
                <a:lnTo>
                  <a:pt x="20574" y="5003"/>
                </a:lnTo>
                <a:lnTo>
                  <a:pt x="20574" y="2082"/>
                </a:lnTo>
                <a:lnTo>
                  <a:pt x="20891" y="1739"/>
                </a:lnTo>
                <a:lnTo>
                  <a:pt x="21793" y="1739"/>
                </a:lnTo>
                <a:lnTo>
                  <a:pt x="22148" y="1943"/>
                </a:lnTo>
                <a:lnTo>
                  <a:pt x="22148" y="5003"/>
                </a:lnTo>
                <a:lnTo>
                  <a:pt x="22758" y="5003"/>
                </a:lnTo>
                <a:lnTo>
                  <a:pt x="22758" y="1600"/>
                </a:lnTo>
                <a:close/>
              </a:path>
              <a:path w="31114" h="5079">
                <a:moveTo>
                  <a:pt x="26619" y="3073"/>
                </a:moveTo>
                <a:lnTo>
                  <a:pt x="26009" y="3073"/>
                </a:lnTo>
                <a:lnTo>
                  <a:pt x="23583" y="3073"/>
                </a:lnTo>
                <a:lnTo>
                  <a:pt x="23583" y="4495"/>
                </a:lnTo>
                <a:lnTo>
                  <a:pt x="26619" y="4495"/>
                </a:lnTo>
                <a:lnTo>
                  <a:pt x="26619" y="4356"/>
                </a:lnTo>
                <a:lnTo>
                  <a:pt x="24193" y="4356"/>
                </a:lnTo>
                <a:lnTo>
                  <a:pt x="24193" y="3543"/>
                </a:lnTo>
                <a:lnTo>
                  <a:pt x="26009" y="3543"/>
                </a:lnTo>
                <a:lnTo>
                  <a:pt x="26009" y="4102"/>
                </a:lnTo>
                <a:lnTo>
                  <a:pt x="26619" y="4102"/>
                </a:lnTo>
                <a:lnTo>
                  <a:pt x="26619" y="3073"/>
                </a:lnTo>
                <a:close/>
              </a:path>
              <a:path w="31114" h="5079">
                <a:moveTo>
                  <a:pt x="26619" y="1358"/>
                </a:moveTo>
                <a:lnTo>
                  <a:pt x="24003" y="1358"/>
                </a:lnTo>
                <a:lnTo>
                  <a:pt x="23736" y="2006"/>
                </a:lnTo>
                <a:lnTo>
                  <a:pt x="26009" y="2006"/>
                </a:lnTo>
                <a:lnTo>
                  <a:pt x="26009" y="2781"/>
                </a:lnTo>
                <a:lnTo>
                  <a:pt x="26619" y="2781"/>
                </a:lnTo>
                <a:lnTo>
                  <a:pt x="26619" y="1358"/>
                </a:lnTo>
                <a:close/>
              </a:path>
              <a:path w="31114" h="5079">
                <a:moveTo>
                  <a:pt x="30518" y="4445"/>
                </a:moveTo>
                <a:lnTo>
                  <a:pt x="28409" y="4445"/>
                </a:lnTo>
                <a:lnTo>
                  <a:pt x="30454" y="1727"/>
                </a:lnTo>
                <a:lnTo>
                  <a:pt x="30454" y="1244"/>
                </a:lnTo>
                <a:lnTo>
                  <a:pt x="27635" y="1244"/>
                </a:lnTo>
                <a:lnTo>
                  <a:pt x="27635" y="1816"/>
                </a:lnTo>
                <a:lnTo>
                  <a:pt x="29667" y="1816"/>
                </a:lnTo>
                <a:lnTo>
                  <a:pt x="27571" y="4546"/>
                </a:lnTo>
                <a:lnTo>
                  <a:pt x="27571" y="5003"/>
                </a:lnTo>
                <a:lnTo>
                  <a:pt x="30518" y="5003"/>
                </a:lnTo>
                <a:lnTo>
                  <a:pt x="30518" y="4445"/>
                </a:lnTo>
                <a:close/>
              </a:path>
            </a:pathLst>
          </a:custGeom>
          <a:solidFill>
            <a:srgbClr val="39404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4948" y="1253432"/>
            <a:ext cx="19392901" cy="9431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0">
              <a:lnSpc>
                <a:spcPct val="100000"/>
              </a:lnSpc>
              <a:spcBef>
                <a:spcPts val="100"/>
              </a:spcBef>
            </a:pPr>
            <a:r>
              <a:rPr lang="en-US" sz="3200" b="1" i="1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                                     </a:t>
            </a:r>
            <a:r>
              <a:rPr sz="3200" b="1" i="1" dirty="0" err="1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Varlıklar</a:t>
            </a:r>
            <a:r>
              <a:rPr sz="3200" b="1" i="1" spc="-3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 err="1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ve</a:t>
            </a:r>
            <a:r>
              <a:rPr sz="3200" b="1" i="1" spc="-3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10" dirty="0" err="1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Tanımları</a:t>
            </a:r>
            <a:endParaRPr sz="32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 dirty="0">
              <a:latin typeface="Calibri"/>
              <a:cs typeface="Calibri"/>
            </a:endParaRPr>
          </a:p>
          <a:p>
            <a:pPr marL="241935" indent="-163830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Bankası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Merkezi</a:t>
            </a:r>
            <a:endParaRPr sz="1600" dirty="0">
              <a:latin typeface="Calibri"/>
              <a:cs typeface="Calibri"/>
            </a:endParaRPr>
          </a:p>
          <a:p>
            <a:pPr marL="83820" marR="11430" indent="-6350">
              <a:lnSpc>
                <a:spcPct val="110000"/>
              </a:lnSpc>
              <a:spcBef>
                <a:spcPts val="1555"/>
              </a:spcBef>
            </a:pPr>
            <a:r>
              <a:rPr sz="1400" dirty="0">
                <a:latin typeface="Calibri"/>
                <a:cs typeface="Calibri"/>
              </a:rPr>
              <a:t>Kan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bankasının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şube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veya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merkezlerini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temsil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eder.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merkezde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bağış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kabulü,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testi, </a:t>
            </a:r>
            <a:r>
              <a:rPr sz="1400" dirty="0">
                <a:latin typeface="Calibri"/>
                <a:cs typeface="Calibri"/>
              </a:rPr>
              <a:t>personel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yönetimi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gibi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işlemler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gerçekleştirilir.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400" dirty="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buAutoNum type="arabicPeriod" startAt="2"/>
              <a:tabLst>
                <a:tab pos="177800" algn="l"/>
              </a:tabLst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Personel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C00000"/>
              </a:buClr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Kan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bankasında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görev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yapan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tüm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personelleri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temsil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eder.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Ortak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özellikleri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içerir.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400" dirty="0">
              <a:latin typeface="Calibri"/>
              <a:cs typeface="Calibri"/>
            </a:endParaRPr>
          </a:p>
          <a:p>
            <a:pPr marL="204470" indent="-140970">
              <a:lnSpc>
                <a:spcPct val="100000"/>
              </a:lnSpc>
              <a:buAutoNum type="arabicPeriod" startAt="3"/>
              <a:tabLst>
                <a:tab pos="204470" algn="l"/>
              </a:tabLst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Doktor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C00000"/>
              </a:buClr>
              <a:buFont typeface="Calibri"/>
              <a:buAutoNum type="arabicPeriod" startAt="3"/>
            </a:pPr>
            <a:endParaRPr sz="1600" dirty="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Tıbbi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kontrolleri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yapan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transfüzyon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onayı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veren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personeldir.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400" dirty="0">
              <a:latin typeface="Calibri"/>
              <a:cs typeface="Calibri"/>
            </a:endParaRPr>
          </a:p>
          <a:p>
            <a:pPr marL="204470" indent="-140970">
              <a:lnSpc>
                <a:spcPct val="100000"/>
              </a:lnSpc>
              <a:buAutoNum type="arabicPeriod" startAt="4"/>
              <a:tabLst>
                <a:tab pos="204470" algn="l"/>
              </a:tabLst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Hemşire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C00000"/>
              </a:buClr>
              <a:buFont typeface="Calibri"/>
              <a:buAutoNum type="arabicPeriod" startAt="4"/>
            </a:pPr>
            <a:endParaRPr sz="1600" dirty="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Bağış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alma,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hasta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takibi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gibi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görevleri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yerine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getirir.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400" dirty="0">
              <a:latin typeface="Calibri"/>
              <a:cs typeface="Calibri"/>
            </a:endParaRPr>
          </a:p>
          <a:p>
            <a:pPr marL="204470" indent="-140970">
              <a:lnSpc>
                <a:spcPct val="100000"/>
              </a:lnSpc>
              <a:buAutoNum type="arabicPeriod" startAt="5"/>
              <a:tabLst>
                <a:tab pos="204470" algn="l"/>
              </a:tabLst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Tekniker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Clr>
                <a:srgbClr val="C00000"/>
              </a:buClr>
              <a:buFont typeface="Calibri"/>
              <a:buAutoNum type="arabicPeriod" startAt="5"/>
            </a:pPr>
            <a:endParaRPr sz="1600" dirty="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Kan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testlerini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gerçekleştiren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veya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ürünlerini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işleyen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teknik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personeldir.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400" dirty="0">
              <a:latin typeface="Calibri"/>
              <a:cs typeface="Calibri"/>
            </a:endParaRPr>
          </a:p>
          <a:p>
            <a:pPr marL="241935" indent="-16383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241935" algn="l"/>
              </a:tabLst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Bağışçı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C00000"/>
              </a:buClr>
              <a:buFont typeface="Calibri"/>
              <a:buAutoNum type="arabicPeriod" startAt="6"/>
            </a:pPr>
            <a:endParaRPr sz="1600" dirty="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Kan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bağışında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bulunan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kişileri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temsil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eder.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Kişisel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bilgileri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bağış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geçmişi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burada</a:t>
            </a:r>
            <a:r>
              <a:rPr sz="1400" spc="-10" dirty="0">
                <a:latin typeface="Calibri"/>
                <a:cs typeface="Calibri"/>
              </a:rPr>
              <a:t> tutulur.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400" dirty="0">
              <a:latin typeface="Calibri"/>
              <a:cs typeface="Calibri"/>
            </a:endParaRPr>
          </a:p>
          <a:p>
            <a:pPr marL="241935" indent="-163830">
              <a:lnSpc>
                <a:spcPct val="100000"/>
              </a:lnSpc>
              <a:buAutoNum type="arabicPeriod" startAt="7"/>
              <a:tabLst>
                <a:tab pos="241935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Bağışı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Etkinliği</a:t>
            </a:r>
            <a:endParaRPr sz="1600" dirty="0">
              <a:latin typeface="Calibri"/>
              <a:cs typeface="Calibri"/>
            </a:endParaRPr>
          </a:p>
          <a:p>
            <a:pPr marL="83820" marR="195580" indent="-6350">
              <a:lnSpc>
                <a:spcPct val="110000"/>
              </a:lnSpc>
              <a:spcBef>
                <a:spcPts val="1555"/>
              </a:spcBef>
            </a:pPr>
            <a:r>
              <a:rPr sz="1400" dirty="0">
                <a:latin typeface="Calibri"/>
                <a:cs typeface="Calibri"/>
              </a:rPr>
              <a:t>Dönemsel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veya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mobil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olarak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gerçekleştirilen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bağışı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organizasyonlarını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temsil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eder. </a:t>
            </a:r>
            <a:r>
              <a:rPr sz="1400" dirty="0">
                <a:latin typeface="Calibri"/>
                <a:cs typeface="Calibri"/>
              </a:rPr>
              <a:t>Merkez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dışı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bağışlar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etkinlikler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aracılığıyla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yapılır.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400" dirty="0">
              <a:latin typeface="Calibri"/>
              <a:cs typeface="Calibri"/>
            </a:endParaRPr>
          </a:p>
          <a:p>
            <a:pPr marL="241935" indent="-163830">
              <a:lnSpc>
                <a:spcPct val="100000"/>
              </a:lnSpc>
              <a:buAutoNum type="arabicPeriod" startAt="8"/>
              <a:tabLst>
                <a:tab pos="241935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Bağışı</a:t>
            </a:r>
            <a:endParaRPr sz="1600" dirty="0">
              <a:latin typeface="Calibri"/>
              <a:cs typeface="Calibri"/>
            </a:endParaRPr>
          </a:p>
          <a:p>
            <a:pPr marL="83820" marR="73025" indent="-6350">
              <a:lnSpc>
                <a:spcPct val="110900"/>
              </a:lnSpc>
              <a:spcBef>
                <a:spcPts val="1545"/>
              </a:spcBef>
            </a:pPr>
            <a:r>
              <a:rPr sz="1400" dirty="0">
                <a:latin typeface="Calibri"/>
                <a:cs typeface="Calibri"/>
              </a:rPr>
              <a:t>Gerçekleşen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bağışını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temsil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eder.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Bağışın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yapıldığı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tarih,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miktar,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bağışçı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bilgisi </a:t>
            </a:r>
            <a:r>
              <a:rPr sz="1400" dirty="0">
                <a:latin typeface="Calibri"/>
                <a:cs typeface="Calibri"/>
              </a:rPr>
              <a:t>gibi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verileri</a:t>
            </a:r>
            <a:r>
              <a:rPr sz="1400" spc="-10" dirty="0">
                <a:latin typeface="Calibri"/>
                <a:cs typeface="Calibri"/>
              </a:rPr>
              <a:t> içerir.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400" dirty="0">
              <a:latin typeface="Calibri"/>
              <a:cs typeface="Calibri"/>
            </a:endParaRPr>
          </a:p>
          <a:p>
            <a:pPr marL="241935" indent="-163830">
              <a:lnSpc>
                <a:spcPct val="100000"/>
              </a:lnSpc>
              <a:buAutoNum type="arabicPeriod" startAt="9"/>
              <a:tabLst>
                <a:tab pos="241935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Ürünü</a:t>
            </a:r>
            <a:endParaRPr sz="1600" dirty="0">
              <a:latin typeface="Calibri"/>
              <a:cs typeface="Calibri"/>
            </a:endParaRPr>
          </a:p>
          <a:p>
            <a:pPr marL="83820" marR="384810" indent="-6350">
              <a:lnSpc>
                <a:spcPct val="110200"/>
              </a:lnSpc>
              <a:spcBef>
                <a:spcPts val="1555"/>
              </a:spcBef>
            </a:pPr>
            <a:r>
              <a:rPr sz="1400" dirty="0">
                <a:latin typeface="Calibri"/>
                <a:cs typeface="Calibri"/>
              </a:rPr>
              <a:t>Bağışlanan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kanın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işlenmiş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hali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olan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ürünleri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temsil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(örneğin: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kan,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Plazma, </a:t>
            </a:r>
            <a:r>
              <a:rPr sz="1400" dirty="0">
                <a:latin typeface="Calibri"/>
                <a:cs typeface="Calibri"/>
              </a:rPr>
              <a:t>Trombosit).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ürün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stokta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takip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edilir.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3264" y="10727446"/>
            <a:ext cx="14554199" cy="7005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C00000"/>
                </a:solidFill>
                <a:latin typeface="Calibri"/>
                <a:cs typeface="Calibri"/>
              </a:rPr>
              <a:t>10.</a:t>
            </a:r>
            <a:r>
              <a:rPr sz="13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Stok</a:t>
            </a:r>
            <a:endParaRPr sz="1600" dirty="0">
              <a:latin typeface="Calibri"/>
              <a:cs typeface="Calibri"/>
            </a:endParaRPr>
          </a:p>
          <a:p>
            <a:pPr marL="18415" marR="5080" indent="-6350">
              <a:lnSpc>
                <a:spcPct val="110000"/>
              </a:lnSpc>
              <a:spcBef>
                <a:spcPts val="1555"/>
              </a:spcBef>
            </a:pPr>
            <a:r>
              <a:rPr sz="1400" dirty="0">
                <a:latin typeface="Calibri"/>
                <a:cs typeface="Calibri"/>
              </a:rPr>
              <a:t>Kan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ürünlerinin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merkezlere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göre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mevcut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envanter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kayıtlarını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temsil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eder.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Ürün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türü, </a:t>
            </a:r>
            <a:r>
              <a:rPr sz="1400" dirty="0">
                <a:latin typeface="Calibri"/>
                <a:cs typeface="Calibri"/>
              </a:rPr>
              <a:t>miktar,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tarih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gibi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bilgiler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içerir.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3264" y="11760200"/>
            <a:ext cx="15087599" cy="7005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Testi</a:t>
            </a:r>
            <a:endParaRPr sz="1600" dirty="0">
              <a:latin typeface="Calibri"/>
              <a:cs typeface="Calibri"/>
            </a:endParaRPr>
          </a:p>
          <a:p>
            <a:pPr marL="18415" marR="5080" indent="-6350">
              <a:lnSpc>
                <a:spcPct val="110200"/>
              </a:lnSpc>
              <a:spcBef>
                <a:spcPts val="1555"/>
              </a:spcBef>
            </a:pPr>
            <a:r>
              <a:rPr sz="1400" dirty="0">
                <a:latin typeface="Calibri"/>
                <a:cs typeface="Calibri"/>
              </a:rPr>
              <a:t>Bağışlanan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üzerinde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yapılan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testleri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temsil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eder.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belirli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bağışa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ve </a:t>
            </a:r>
            <a:r>
              <a:rPr sz="1400" dirty="0">
                <a:latin typeface="Calibri"/>
                <a:cs typeface="Calibri"/>
              </a:rPr>
              <a:t>teknisyene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bağlıdır.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432050" y="863600"/>
            <a:ext cx="17907000" cy="5214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 indent="-248285">
              <a:lnSpc>
                <a:spcPct val="100000"/>
              </a:lnSpc>
              <a:spcBef>
                <a:spcPts val="95"/>
              </a:spcBef>
              <a:buAutoNum type="arabicPeriod" startAt="12"/>
              <a:tabLst>
                <a:tab pos="260985" algn="l"/>
              </a:tabLst>
            </a:pP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Hastane</a:t>
            </a:r>
            <a:endParaRPr dirty="0">
              <a:latin typeface="Calibri"/>
              <a:cs typeface="Calibri"/>
            </a:endParaRPr>
          </a:p>
          <a:p>
            <a:pPr marL="18415" marR="217804" indent="-6350">
              <a:lnSpc>
                <a:spcPct val="215499"/>
              </a:lnSpc>
              <a:spcBef>
                <a:spcPts val="155"/>
              </a:spcBef>
            </a:pPr>
            <a:r>
              <a:rPr sz="1600" dirty="0">
                <a:latin typeface="Calibri"/>
                <a:cs typeface="Calibri"/>
              </a:rPr>
              <a:t>Kan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talebinde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bulunan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sağlık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kuruluşlarını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temsil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eder.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Transfüzyon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için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talebinde bulunurlar.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 dirty="0">
              <a:latin typeface="Calibri"/>
              <a:cs typeface="Calibri"/>
            </a:endParaRPr>
          </a:p>
          <a:p>
            <a:pPr marL="260985" indent="-248285">
              <a:lnSpc>
                <a:spcPct val="100000"/>
              </a:lnSpc>
              <a:buAutoNum type="arabicPeriod" startAt="13"/>
              <a:tabLst>
                <a:tab pos="260985" algn="l"/>
              </a:tabLst>
            </a:pP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Hasta</a:t>
            </a:r>
            <a:endParaRPr dirty="0">
              <a:latin typeface="Calibri"/>
              <a:cs typeface="Calibri"/>
            </a:endParaRPr>
          </a:p>
          <a:p>
            <a:pPr marL="18415" marR="112395" indent="-6350">
              <a:lnSpc>
                <a:spcPct val="215499"/>
              </a:lnSpc>
              <a:spcBef>
                <a:spcPts val="285"/>
              </a:spcBef>
            </a:pPr>
            <a:r>
              <a:rPr sz="1600" dirty="0">
                <a:latin typeface="Calibri"/>
                <a:cs typeface="Calibri"/>
              </a:rPr>
              <a:t>Kan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ihtiyacı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olan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bireyleri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temsil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eder.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Hastalar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genelde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hastaneler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aracılığıyla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sistemde </a:t>
            </a:r>
            <a:r>
              <a:rPr sz="1600" dirty="0">
                <a:latin typeface="Calibri"/>
                <a:cs typeface="Calibri"/>
              </a:rPr>
              <a:t>yer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alır.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 dirty="0">
              <a:latin typeface="Calibri"/>
              <a:cs typeface="Calibri"/>
            </a:endParaRPr>
          </a:p>
          <a:p>
            <a:pPr marL="259079" indent="-225425">
              <a:lnSpc>
                <a:spcPct val="100000"/>
              </a:lnSpc>
              <a:spcBef>
                <a:spcPts val="5"/>
              </a:spcBef>
              <a:buAutoNum type="arabicPeriod" startAt="14"/>
              <a:tabLst>
                <a:tab pos="259079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Talebi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C00000"/>
              </a:buClr>
              <a:buFont typeface="Calibri"/>
              <a:buAutoNum type="arabicPeriod" startAt="14"/>
            </a:pPr>
            <a:endParaRPr dirty="0">
              <a:latin typeface="Calibri"/>
              <a:cs typeface="Calibri"/>
            </a:endParaRPr>
          </a:p>
          <a:p>
            <a:pPr marL="18415" marR="186055" indent="-6350">
              <a:lnSpc>
                <a:spcPct val="110900"/>
              </a:lnSpc>
            </a:pPr>
            <a:r>
              <a:rPr sz="1600" dirty="0">
                <a:latin typeface="Calibri"/>
                <a:cs typeface="Calibri"/>
              </a:rPr>
              <a:t>Hastanelerin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belirli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tarihlerde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belirli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tür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miktarda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talebinde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bulunduğu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kayıtları </a:t>
            </a:r>
            <a:r>
              <a:rPr sz="1600" dirty="0">
                <a:latin typeface="Calibri"/>
                <a:cs typeface="Calibri"/>
              </a:rPr>
              <a:t>temsil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eder.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Alt</a:t>
            </a:r>
            <a:r>
              <a:rPr sz="1600" spc="-10" dirty="0">
                <a:latin typeface="Calibri"/>
                <a:cs typeface="Calibri"/>
              </a:rPr>
              <a:t> tipleri: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600" dirty="0">
              <a:latin typeface="Calibri"/>
              <a:cs typeface="Calibri"/>
            </a:endParaRPr>
          </a:p>
          <a:p>
            <a:pPr marL="478790" marR="109220" lvl="1" indent="-228600">
              <a:lnSpc>
                <a:spcPct val="112100"/>
              </a:lnSpc>
              <a:spcBef>
                <a:spcPts val="5"/>
              </a:spcBef>
              <a:buSzPct val="78571"/>
              <a:buFont typeface="Arial MT"/>
              <a:buChar char="•"/>
              <a:tabLst>
                <a:tab pos="478790" algn="l"/>
              </a:tabLst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Acil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talep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gelişen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hızlı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müdahale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gerektiren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durumlar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için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oluşturulan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bağışı</a:t>
            </a:r>
            <a:r>
              <a:rPr sz="1600" spc="12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talepleridir.</a:t>
            </a:r>
            <a:endParaRPr sz="1600" dirty="0">
              <a:latin typeface="Calibri"/>
              <a:cs typeface="Calibri"/>
            </a:endParaRPr>
          </a:p>
          <a:p>
            <a:pPr marL="478790" marR="444500" lvl="1" indent="-228600">
              <a:lnSpc>
                <a:spcPct val="110700"/>
              </a:lnSpc>
              <a:spcBef>
                <a:spcPts val="405"/>
              </a:spcBef>
              <a:buSzPct val="78571"/>
              <a:buFont typeface="Arial MT"/>
              <a:buChar char="•"/>
              <a:tabLst>
                <a:tab pos="478790" algn="l"/>
              </a:tabLst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Planlı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Talep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Planlı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talep,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önceden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belirlenmiş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belirli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tarihe</a:t>
            </a:r>
            <a:r>
              <a:rPr sz="1600" spc="-20" dirty="0">
                <a:latin typeface="Calibri"/>
                <a:cs typeface="Calibri"/>
              </a:rPr>
              <a:t> göre </a:t>
            </a:r>
            <a:r>
              <a:rPr sz="1600" dirty="0">
                <a:latin typeface="Calibri"/>
                <a:cs typeface="Calibri"/>
              </a:rPr>
              <a:t>organize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edilen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bağışı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talepleridir.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75"/>
              </a:spcBef>
              <a:buClr>
                <a:srgbClr val="C00000"/>
              </a:buClr>
              <a:buFont typeface="Arial MT"/>
              <a:buChar char="•"/>
            </a:pPr>
            <a:endParaRPr sz="1600" dirty="0">
              <a:latin typeface="Calibri"/>
              <a:cs typeface="Calibri"/>
            </a:endParaRPr>
          </a:p>
          <a:p>
            <a:pPr marL="260985" indent="-248285">
              <a:lnSpc>
                <a:spcPct val="100000"/>
              </a:lnSpc>
              <a:spcBef>
                <a:spcPts val="5"/>
              </a:spcBef>
              <a:buAutoNum type="arabicPeriod" startAt="15"/>
              <a:tabLst>
                <a:tab pos="26098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Transfüzyonu</a:t>
            </a:r>
            <a:endParaRPr dirty="0">
              <a:latin typeface="Calibri"/>
              <a:cs typeface="Calibri"/>
            </a:endParaRPr>
          </a:p>
          <a:p>
            <a:pPr marL="18415" marR="5080" indent="-6350">
              <a:lnSpc>
                <a:spcPct val="110000"/>
              </a:lnSpc>
              <a:spcBef>
                <a:spcPts val="1555"/>
              </a:spcBef>
            </a:pPr>
            <a:r>
              <a:rPr sz="1600" dirty="0">
                <a:latin typeface="Calibri"/>
                <a:cs typeface="Calibri"/>
              </a:rPr>
              <a:t>Talep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edilen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kanın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uygun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hastaya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nakledildiği</a:t>
            </a:r>
            <a:r>
              <a:rPr sz="1600" spc="-10" dirty="0">
                <a:latin typeface="Calibri"/>
                <a:cs typeface="Calibri"/>
              </a:rPr>
              <a:t> (verildiği)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işlemleri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temsil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eder.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Hangi</a:t>
            </a:r>
            <a:r>
              <a:rPr sz="1600" spc="-10" dirty="0">
                <a:latin typeface="Calibri"/>
                <a:cs typeface="Calibri"/>
              </a:rPr>
              <a:t> ürün, </a:t>
            </a:r>
            <a:r>
              <a:rPr sz="1600" dirty="0">
                <a:latin typeface="Calibri"/>
                <a:cs typeface="Calibri"/>
              </a:rPr>
              <a:t>hangi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hasta,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hangi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personel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bilgileri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alır.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3976" y="6807200"/>
            <a:ext cx="14724673" cy="686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i="1" spc="-1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10" dirty="0" err="1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Varlıklar</a:t>
            </a:r>
            <a:r>
              <a:rPr sz="3200" b="1" i="1" spc="-2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 err="1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Arasındaki</a:t>
            </a:r>
            <a:r>
              <a:rPr sz="3200" b="1" i="1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İlişkiler</a:t>
            </a:r>
            <a:r>
              <a:rPr sz="3200" b="1" i="1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ve</a:t>
            </a:r>
            <a:r>
              <a:rPr sz="3200" b="1" i="1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Detayl</a:t>
            </a:r>
            <a:r>
              <a:rPr sz="2800" b="1" i="1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arı</a:t>
            </a:r>
            <a:endParaRPr sz="28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u="sng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00" dirty="0">
              <a:latin typeface="Calibri"/>
              <a:cs typeface="Calibri"/>
            </a:endParaRPr>
          </a:p>
          <a:p>
            <a:pPr marL="309880" indent="-128905">
              <a:lnSpc>
                <a:spcPct val="100000"/>
              </a:lnSpc>
              <a:buSzPct val="91666"/>
              <a:buFont typeface="Calibri"/>
              <a:buAutoNum type="arabicPeriod"/>
              <a:tabLst>
                <a:tab pos="309880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Bankası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Merkezi</a:t>
            </a:r>
            <a:r>
              <a:rPr sz="16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Personel:</a:t>
            </a:r>
            <a:endParaRPr sz="1600" dirty="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215"/>
              </a:spcBef>
            </a:pPr>
            <a:r>
              <a:rPr sz="1600" spc="-10" dirty="0">
                <a:latin typeface="Calibri"/>
                <a:cs typeface="Calibri"/>
              </a:rPr>
              <a:t>Bir-</a:t>
            </a:r>
            <a:r>
              <a:rPr sz="1600" dirty="0">
                <a:latin typeface="Calibri"/>
                <a:cs typeface="Calibri"/>
              </a:rPr>
              <a:t>Çok: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Bankası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Merkezi'nde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birden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personel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çalışabilir.</a:t>
            </a:r>
            <a:endParaRPr sz="1600" dirty="0">
              <a:latin typeface="Calibri"/>
              <a:cs typeface="Calibri"/>
            </a:endParaRPr>
          </a:p>
          <a:p>
            <a:pPr marL="308610" indent="-128905">
              <a:lnSpc>
                <a:spcPct val="100000"/>
              </a:lnSpc>
              <a:spcBef>
                <a:spcPts val="300"/>
              </a:spcBef>
              <a:buSzPct val="91666"/>
              <a:buFont typeface="Calibri"/>
              <a:buAutoNum type="arabicPeriod" startAt="2"/>
              <a:tabLst>
                <a:tab pos="308610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Bağışçı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Bağışı:</a:t>
            </a:r>
            <a:endParaRPr sz="16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15"/>
              </a:spcBef>
            </a:pPr>
            <a:r>
              <a:rPr sz="1600" spc="-10" dirty="0">
                <a:latin typeface="Calibri"/>
                <a:cs typeface="Calibri"/>
              </a:rPr>
              <a:t>Bir-</a:t>
            </a:r>
            <a:r>
              <a:rPr sz="1600" dirty="0">
                <a:latin typeface="Calibri"/>
                <a:cs typeface="Calibri"/>
              </a:rPr>
              <a:t>Çok: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bağışçı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hayatı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boyunca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birden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bağışında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bulunabilir.</a:t>
            </a:r>
            <a:endParaRPr sz="1600" dirty="0">
              <a:latin typeface="Calibri"/>
              <a:cs typeface="Calibri"/>
            </a:endParaRPr>
          </a:p>
          <a:p>
            <a:pPr marL="304165" indent="-128905">
              <a:lnSpc>
                <a:spcPct val="100000"/>
              </a:lnSpc>
              <a:spcBef>
                <a:spcPts val="300"/>
              </a:spcBef>
              <a:buSzPct val="91666"/>
              <a:buFont typeface="Calibri"/>
              <a:buAutoNum type="arabicPeriod" startAt="3"/>
              <a:tabLst>
                <a:tab pos="304165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Bağışçı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Bağışı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Etkinliği:</a:t>
            </a:r>
            <a:endParaRPr sz="1600" dirty="0">
              <a:latin typeface="Calibri"/>
              <a:cs typeface="Calibri"/>
            </a:endParaRPr>
          </a:p>
          <a:p>
            <a:pPr marL="598170" marR="160020" indent="-6350">
              <a:lnSpc>
                <a:spcPct val="114199"/>
              </a:lnSpc>
              <a:spcBef>
                <a:spcPts val="15"/>
              </a:spcBef>
            </a:pPr>
            <a:r>
              <a:rPr sz="1600" spc="-10" dirty="0">
                <a:latin typeface="Calibri"/>
                <a:cs typeface="Calibri"/>
              </a:rPr>
              <a:t>Çok-</a:t>
            </a:r>
            <a:r>
              <a:rPr sz="1600" dirty="0">
                <a:latin typeface="Calibri"/>
                <a:cs typeface="Calibri"/>
              </a:rPr>
              <a:t>Çok: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bağışçı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birden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bağışı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etkinliğine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katılabilir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bağışı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etkinliğine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birden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bağışçı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katılabilir.</a:t>
            </a:r>
            <a:endParaRPr sz="1600" dirty="0">
              <a:latin typeface="Calibri"/>
              <a:cs typeface="Calibri"/>
            </a:endParaRPr>
          </a:p>
          <a:p>
            <a:pPr marL="299720" indent="-128905">
              <a:lnSpc>
                <a:spcPct val="100000"/>
              </a:lnSpc>
              <a:spcBef>
                <a:spcPts val="300"/>
              </a:spcBef>
              <a:buSzPct val="91666"/>
              <a:buFont typeface="Calibri"/>
              <a:buAutoNum type="arabicPeriod" startAt="4"/>
              <a:tabLst>
                <a:tab pos="299720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Bağışı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Ürünü:</a:t>
            </a:r>
            <a:endParaRPr sz="16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latin typeface="Calibri"/>
                <a:cs typeface="Calibri"/>
              </a:rPr>
              <a:t>Bir-</a:t>
            </a:r>
            <a:r>
              <a:rPr sz="1600" dirty="0">
                <a:latin typeface="Calibri"/>
                <a:cs typeface="Calibri"/>
              </a:rPr>
              <a:t>Çok: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bağışından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birden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farklı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ürünü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(tam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plazma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vb.)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edilebilir.</a:t>
            </a:r>
            <a:endParaRPr sz="1600" dirty="0">
              <a:latin typeface="Calibri"/>
              <a:cs typeface="Calibri"/>
            </a:endParaRPr>
          </a:p>
          <a:p>
            <a:pPr marL="302260" indent="-128905">
              <a:lnSpc>
                <a:spcPct val="100000"/>
              </a:lnSpc>
              <a:spcBef>
                <a:spcPts val="305"/>
              </a:spcBef>
              <a:buSzPct val="91666"/>
              <a:buFont typeface="Calibri"/>
              <a:buAutoNum type="arabicPeriod" startAt="5"/>
              <a:tabLst>
                <a:tab pos="302260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Bankası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Merkezi</a:t>
            </a:r>
            <a:r>
              <a:rPr sz="1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Stok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598170" marR="5080" indent="-6350">
              <a:lnSpc>
                <a:spcPct val="113300"/>
              </a:lnSpc>
              <a:spcBef>
                <a:spcPts val="25"/>
              </a:spcBef>
            </a:pPr>
            <a:r>
              <a:rPr sz="1600" spc="-10" dirty="0">
                <a:latin typeface="Calibri"/>
                <a:cs typeface="Calibri"/>
              </a:rPr>
              <a:t>Bir-</a:t>
            </a:r>
            <a:r>
              <a:rPr sz="1600" dirty="0">
                <a:latin typeface="Calibri"/>
                <a:cs typeface="Calibri"/>
              </a:rPr>
              <a:t>Çok: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Bankası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Merkezi'nde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farklı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gruplarından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farklı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türlerde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birden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stokta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kan </a:t>
            </a:r>
            <a:r>
              <a:rPr sz="1600" dirty="0">
                <a:latin typeface="Calibri"/>
                <a:cs typeface="Calibri"/>
              </a:rPr>
              <a:t>ürünü</a:t>
            </a:r>
            <a:r>
              <a:rPr sz="1600" spc="-10" dirty="0">
                <a:latin typeface="Calibri"/>
                <a:cs typeface="Calibri"/>
              </a:rPr>
              <a:t> bulunabilir.</a:t>
            </a:r>
            <a:endParaRPr sz="1600" dirty="0">
              <a:latin typeface="Calibri"/>
              <a:cs typeface="Calibri"/>
            </a:endParaRPr>
          </a:p>
          <a:p>
            <a:pPr marL="295275" indent="-128905">
              <a:lnSpc>
                <a:spcPct val="100000"/>
              </a:lnSpc>
              <a:spcBef>
                <a:spcPts val="300"/>
              </a:spcBef>
              <a:buSzPct val="91666"/>
              <a:buFont typeface="Calibri"/>
              <a:buAutoNum type="arabicPeriod" startAt="6"/>
              <a:tabLst>
                <a:tab pos="295275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Ürünü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Stok:</a:t>
            </a:r>
            <a:endParaRPr sz="16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15"/>
              </a:spcBef>
            </a:pPr>
            <a:r>
              <a:rPr sz="1600" spc="-10" dirty="0">
                <a:latin typeface="Calibri"/>
                <a:cs typeface="Calibri"/>
              </a:rPr>
              <a:t>Bir-</a:t>
            </a:r>
            <a:r>
              <a:rPr sz="1600" dirty="0">
                <a:latin typeface="Calibri"/>
                <a:cs typeface="Calibri"/>
              </a:rPr>
              <a:t>Cok: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ürünü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farkli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stoklarda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bulanabilir.</a:t>
            </a:r>
            <a:endParaRPr sz="1600" dirty="0">
              <a:latin typeface="Calibri"/>
              <a:cs typeface="Calibri"/>
            </a:endParaRPr>
          </a:p>
          <a:p>
            <a:pPr marL="353695" indent="-150495">
              <a:lnSpc>
                <a:spcPct val="100000"/>
              </a:lnSpc>
              <a:spcBef>
                <a:spcPts val="300"/>
              </a:spcBef>
              <a:buFont typeface="Calibri"/>
              <a:buAutoNum type="arabicPeriod" startAt="7"/>
              <a:tabLst>
                <a:tab pos="353695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Ürünü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Testi:</a:t>
            </a:r>
            <a:endParaRPr sz="16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15"/>
              </a:spcBef>
            </a:pPr>
            <a:r>
              <a:rPr sz="1600" spc="-10" dirty="0">
                <a:latin typeface="Calibri"/>
                <a:cs typeface="Calibri"/>
              </a:rPr>
              <a:t>Bir-</a:t>
            </a:r>
            <a:r>
              <a:rPr sz="1600" dirty="0">
                <a:latin typeface="Calibri"/>
                <a:cs typeface="Calibri"/>
              </a:rPr>
              <a:t>Çok: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ürününe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birden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farklı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testi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uygulanabilir.</a:t>
            </a:r>
            <a:endParaRPr sz="1600" dirty="0">
              <a:latin typeface="Calibri"/>
              <a:cs typeface="Calibri"/>
            </a:endParaRPr>
          </a:p>
          <a:p>
            <a:pPr marL="299720" indent="-128905">
              <a:lnSpc>
                <a:spcPct val="100000"/>
              </a:lnSpc>
              <a:spcBef>
                <a:spcPts val="300"/>
              </a:spcBef>
              <a:buSzPct val="91666"/>
              <a:buFont typeface="Calibri"/>
              <a:buAutoNum type="arabicPeriod" startAt="8"/>
              <a:tabLst>
                <a:tab pos="299720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Hastane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Talebi:</a:t>
            </a:r>
            <a:endParaRPr sz="1600" dirty="0">
              <a:latin typeface="Calibri"/>
              <a:cs typeface="Calibri"/>
            </a:endParaRPr>
          </a:p>
          <a:p>
            <a:pPr marL="59182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latin typeface="Calibri"/>
                <a:cs typeface="Calibri"/>
              </a:rPr>
              <a:t>Bir-</a:t>
            </a:r>
            <a:r>
              <a:rPr sz="1600" dirty="0">
                <a:latin typeface="Calibri"/>
                <a:cs typeface="Calibri"/>
              </a:rPr>
              <a:t>Çok: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hastane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birden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talebinde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bulunabilir.</a:t>
            </a:r>
            <a:endParaRPr sz="1600" dirty="0">
              <a:latin typeface="Calibri"/>
              <a:cs typeface="Calibri"/>
            </a:endParaRPr>
          </a:p>
          <a:p>
            <a:pPr marL="307340" indent="-128905">
              <a:lnSpc>
                <a:spcPct val="100000"/>
              </a:lnSpc>
              <a:spcBef>
                <a:spcPts val="300"/>
              </a:spcBef>
              <a:buSzPct val="91666"/>
              <a:buFont typeface="Calibri"/>
              <a:buAutoNum type="arabicPeriod" startAt="9"/>
              <a:tabLst>
                <a:tab pos="307340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Talebi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Stok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(Kan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Ürünü):</a:t>
            </a:r>
            <a:endParaRPr sz="1600" dirty="0">
              <a:latin typeface="Calibri"/>
              <a:cs typeface="Calibri"/>
            </a:endParaRPr>
          </a:p>
          <a:p>
            <a:pPr marL="521970">
              <a:lnSpc>
                <a:spcPct val="100000"/>
              </a:lnSpc>
              <a:spcBef>
                <a:spcPts val="215"/>
              </a:spcBef>
            </a:pPr>
            <a:r>
              <a:rPr sz="1600" spc="-10" dirty="0">
                <a:latin typeface="Calibri"/>
                <a:cs typeface="Calibri"/>
              </a:rPr>
              <a:t>Bir-</a:t>
            </a:r>
            <a:r>
              <a:rPr sz="1600" dirty="0">
                <a:latin typeface="Calibri"/>
                <a:cs typeface="Calibri"/>
              </a:rPr>
              <a:t>Çok: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Stoktan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birden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talabi</a:t>
            </a:r>
            <a:r>
              <a:rPr sz="1600" spc="-10" dirty="0">
                <a:latin typeface="Calibri"/>
                <a:cs typeface="Calibri"/>
              </a:rPr>
              <a:t> yabilabilir.</a:t>
            </a:r>
            <a:endParaRPr sz="1600" dirty="0">
              <a:latin typeface="Calibri"/>
              <a:cs typeface="Calibri"/>
            </a:endParaRPr>
          </a:p>
          <a:p>
            <a:pPr marL="378460" indent="-206375">
              <a:lnSpc>
                <a:spcPct val="100000"/>
              </a:lnSpc>
              <a:spcBef>
                <a:spcPts val="300"/>
              </a:spcBef>
              <a:buSzPct val="91666"/>
              <a:buFont typeface="Calibri"/>
              <a:buAutoNum type="arabicPeriod" startAt="10"/>
              <a:tabLst>
                <a:tab pos="378460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Hasta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Transfüzyonu:</a:t>
            </a:r>
            <a:endParaRPr sz="1600" dirty="0">
              <a:latin typeface="Calibri"/>
              <a:cs typeface="Calibri"/>
            </a:endParaRPr>
          </a:p>
          <a:p>
            <a:pPr marL="523875" lvl="1" indent="-134620">
              <a:lnSpc>
                <a:spcPct val="100000"/>
              </a:lnSpc>
              <a:spcBef>
                <a:spcPts val="505"/>
              </a:spcBef>
              <a:buFont typeface="Courier New"/>
              <a:buChar char="o"/>
              <a:tabLst>
                <a:tab pos="523875" algn="l"/>
              </a:tabLst>
            </a:pPr>
            <a:r>
              <a:rPr sz="1600" spc="-10" dirty="0">
                <a:latin typeface="Calibri"/>
                <a:cs typeface="Calibri"/>
              </a:rPr>
              <a:t>Bir-</a:t>
            </a:r>
            <a:r>
              <a:rPr sz="1600" dirty="0">
                <a:latin typeface="Calibri"/>
                <a:cs typeface="Calibri"/>
              </a:rPr>
              <a:t>Çok: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hasta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tedavi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sürecinde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birden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fazla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kan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transfüzyonu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geçirebilir.</a:t>
            </a:r>
            <a:endParaRPr sz="16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290"/>
              </a:spcBef>
              <a:buAutoNum type="arabicPeriod" startAt="10"/>
              <a:tabLst>
                <a:tab pos="241935" algn="l"/>
              </a:tabLst>
            </a:pP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Bağışı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sz="16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Bankası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Merkezi: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9568" y="635000"/>
            <a:ext cx="12125882" cy="161390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27050" indent="-134620">
              <a:lnSpc>
                <a:spcPct val="100000"/>
              </a:lnSpc>
              <a:spcBef>
                <a:spcPts val="385"/>
              </a:spcBef>
              <a:buFont typeface="Courier New"/>
              <a:buChar char="o"/>
              <a:tabLst>
                <a:tab pos="527050" algn="l"/>
              </a:tabLst>
            </a:pPr>
            <a:r>
              <a:rPr spc="-10" dirty="0">
                <a:latin typeface="Calibri"/>
                <a:cs typeface="Calibri"/>
              </a:rPr>
              <a:t>Bir-</a:t>
            </a:r>
            <a:r>
              <a:rPr dirty="0">
                <a:latin typeface="Calibri"/>
                <a:cs typeface="Calibri"/>
              </a:rPr>
              <a:t>Çok: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Bir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kan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bağışı,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doğrudan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bir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kan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bankası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merkezinde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gerçekleştirilir.</a:t>
            </a:r>
            <a:endParaRPr dirty="0">
              <a:latin typeface="Calibri"/>
              <a:cs typeface="Calibri"/>
            </a:endParaRPr>
          </a:p>
          <a:p>
            <a:pPr marL="244475" indent="-229235">
              <a:lnSpc>
                <a:spcPct val="100000"/>
              </a:lnSpc>
              <a:spcBef>
                <a:spcPts val="290"/>
              </a:spcBef>
              <a:buAutoNum type="arabicPeriod" startAt="12"/>
              <a:tabLst>
                <a:tab pos="24447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Hasta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Hastane:</a:t>
            </a:r>
            <a:endParaRPr dirty="0">
              <a:latin typeface="Calibri"/>
              <a:cs typeface="Calibri"/>
            </a:endParaRPr>
          </a:p>
          <a:p>
            <a:pPr marL="415290" lvl="1" indent="-134620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415290" algn="l"/>
              </a:tabLst>
            </a:pPr>
            <a:r>
              <a:rPr spc="-10" dirty="0">
                <a:latin typeface="Calibri"/>
                <a:cs typeface="Calibri"/>
              </a:rPr>
              <a:t>Bir-</a:t>
            </a:r>
            <a:r>
              <a:rPr dirty="0">
                <a:latin typeface="Calibri"/>
                <a:cs typeface="Calibri"/>
              </a:rPr>
              <a:t>Çok: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Bir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hastane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zaman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içinde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birden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fazla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hastaya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hizmet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verebilir.</a:t>
            </a:r>
            <a:endParaRPr dirty="0">
              <a:latin typeface="Calibri"/>
              <a:cs typeface="Calibri"/>
            </a:endParaRPr>
          </a:p>
          <a:p>
            <a:pPr marL="207645" indent="-206375">
              <a:lnSpc>
                <a:spcPct val="100000"/>
              </a:lnSpc>
              <a:spcBef>
                <a:spcPts val="290"/>
              </a:spcBef>
              <a:buSzPct val="91666"/>
              <a:buFont typeface="Calibri"/>
              <a:buAutoNum type="arabicPeriod" startAt="12"/>
              <a:tabLst>
                <a:tab pos="20764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Hasta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↔</a:t>
            </a:r>
            <a:r>
              <a:rPr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Talebi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493395" lvl="1" indent="-134620">
              <a:lnSpc>
                <a:spcPct val="100000"/>
              </a:lnSpc>
              <a:spcBef>
                <a:spcPts val="505"/>
              </a:spcBef>
              <a:buFont typeface="Courier New"/>
              <a:buChar char="o"/>
              <a:tabLst>
                <a:tab pos="493395" algn="l"/>
              </a:tabLst>
            </a:pPr>
            <a:r>
              <a:rPr spc="-10" dirty="0">
                <a:latin typeface="Calibri"/>
                <a:cs typeface="Calibri"/>
              </a:rPr>
              <a:t>Bir-</a:t>
            </a:r>
            <a:r>
              <a:rPr dirty="0">
                <a:latin typeface="Calibri"/>
                <a:cs typeface="Calibri"/>
              </a:rPr>
              <a:t>Çok: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Bir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hasta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birden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fazla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kan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talebinde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bulunabilir.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5850" y="3073400"/>
            <a:ext cx="14249400" cy="106567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392045">
              <a:lnSpc>
                <a:spcPct val="100000"/>
              </a:lnSpc>
              <a:spcBef>
                <a:spcPts val="340"/>
              </a:spcBef>
            </a:pPr>
            <a:r>
              <a:rPr sz="3200" b="1" i="1" dirty="0" err="1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Varlıklar</a:t>
            </a:r>
            <a:r>
              <a:rPr sz="3200" b="1" i="1" spc="47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ve</a:t>
            </a:r>
            <a:r>
              <a:rPr sz="3200" b="1" i="1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Nitelikler</a:t>
            </a:r>
            <a:endParaRPr sz="3200" dirty="0">
              <a:latin typeface="Calibri"/>
              <a:cs typeface="Calibri"/>
            </a:endParaRPr>
          </a:p>
          <a:p>
            <a:pPr marL="168275" indent="-153035">
              <a:lnSpc>
                <a:spcPct val="100000"/>
              </a:lnSpc>
              <a:spcBef>
                <a:spcPts val="240"/>
              </a:spcBef>
              <a:buSzPct val="95833"/>
              <a:buAutoNum type="arabicPeriod"/>
              <a:tabLst>
                <a:tab pos="16827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Bankası</a:t>
            </a:r>
            <a:r>
              <a:rPr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Merkezi: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45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MerkezID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MerkezAdi</a:t>
            </a:r>
            <a:r>
              <a:rPr spc="-10" dirty="0">
                <a:latin typeface="Calibri"/>
                <a:cs typeface="Calibri"/>
              </a:rPr>
              <a:t> (VARCHAR(100),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Adres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(VARCHAR(200))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Telefon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(VARCHAR(15))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Email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(VARCHAR(100))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30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spc="-10" dirty="0">
                <a:latin typeface="Calibri"/>
                <a:cs typeface="Calibri"/>
              </a:rPr>
              <a:t>AcilisTarihi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(DATE)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60"/>
              </a:spcBef>
              <a:buClr>
                <a:srgbClr val="C00000"/>
              </a:buClr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  <a:p>
            <a:pPr marL="168275" indent="-153035">
              <a:lnSpc>
                <a:spcPct val="100000"/>
              </a:lnSpc>
              <a:buSzPct val="95833"/>
              <a:buAutoNum type="arabicPeriod"/>
              <a:tabLst>
                <a:tab pos="168275" algn="l"/>
              </a:tabLst>
            </a:pP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Personel: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459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PersonelID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MerkezID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Kan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Bankası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Merkezi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verir,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Zrounlu)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DoktorID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2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Doktor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verir)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HimsireID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Himsire</a:t>
            </a:r>
            <a:r>
              <a:rPr spc="-10" dirty="0">
                <a:latin typeface="Calibri"/>
                <a:cs typeface="Calibri"/>
              </a:rPr>
              <a:t> tablosuna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verir)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TeknisyenID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Teknisyen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verir)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TCKimlikNo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(VARCHAR(11),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Benzersiz)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ManagerID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PersonelID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tablosuna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verir))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Ad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(VARCHAR(50),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Soyad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(VARCHAR(50),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Cinsiyet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(VARCHAR(10))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DogumTarihi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(DATE)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Telefon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(VARCHAR(15))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Email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(VARCHAR(100))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Unvan(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VARCHAR(50))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spc="-10" dirty="0">
                <a:latin typeface="Calibri"/>
                <a:cs typeface="Calibri"/>
              </a:rPr>
              <a:t>PersonelTipi(VARCHAR2(50),Zrounlu)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90"/>
              </a:spcBef>
              <a:buClr>
                <a:srgbClr val="C00000"/>
              </a:buClr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  <a:p>
            <a:pPr marL="130175" indent="-127000">
              <a:lnSpc>
                <a:spcPct val="100000"/>
              </a:lnSpc>
              <a:buSzPct val="95833"/>
              <a:buAutoNum type="arabicPeriod"/>
              <a:tabLst>
                <a:tab pos="130175" algn="l"/>
              </a:tabLst>
            </a:pP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Doktor: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45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ID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UzmanlikAlani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(VARCHAR(100),Zorunlu)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90"/>
              </a:spcBef>
              <a:buClr>
                <a:srgbClr val="C00000"/>
              </a:buClr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  <a:p>
            <a:pPr marL="130175" indent="-127000">
              <a:lnSpc>
                <a:spcPct val="100000"/>
              </a:lnSpc>
              <a:buSzPct val="95833"/>
              <a:buAutoNum type="arabicPeriod"/>
              <a:tabLst>
                <a:tab pos="13017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Hemşire</a:t>
            </a:r>
            <a:r>
              <a:rPr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45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ID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>
                <a:latin typeface="Calibri"/>
                <a:cs typeface="Calibri"/>
              </a:rPr>
              <a:t>SertifikaNo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(VARCHAR(50),Zorunlu)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8250" y="558800"/>
            <a:ext cx="10744200" cy="3777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dirty="0" err="1" smtClean="0">
                <a:latin typeface="Calibri"/>
                <a:cs typeface="Calibri"/>
              </a:rPr>
              <a:t>VardiyeTuru</a:t>
            </a:r>
            <a:r>
              <a:rPr sz="2000" dirty="0" smtClean="0">
                <a:latin typeface="Calibri"/>
                <a:cs typeface="Calibri"/>
              </a:rPr>
              <a:t>(</a:t>
            </a:r>
            <a:r>
              <a:rPr sz="2000" spc="-45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VARCHAR(50),</a:t>
            </a:r>
            <a:r>
              <a:rPr sz="2000" spc="-10" dirty="0" err="1" smtClean="0">
                <a:latin typeface="Calibri"/>
                <a:cs typeface="Calibri"/>
              </a:rPr>
              <a:t>Zorunlu</a:t>
            </a:r>
            <a:r>
              <a:rPr sz="2000" spc="-10" dirty="0" smtClean="0">
                <a:latin typeface="Calibri"/>
                <a:cs typeface="Calibri"/>
              </a:rPr>
              <a:t>)</a:t>
            </a:r>
            <a:endParaRPr sz="20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2000" dirty="0">
              <a:latin typeface="Calibri"/>
              <a:cs typeface="Calibri"/>
            </a:endParaRPr>
          </a:p>
          <a:p>
            <a:pPr marL="130175" indent="-121920">
              <a:lnSpc>
                <a:spcPct val="100000"/>
              </a:lnSpc>
              <a:buSzPct val="91666"/>
              <a:buAutoNum type="arabicPeriod" startAt="5"/>
              <a:tabLst>
                <a:tab pos="130175" algn="l"/>
              </a:tabLst>
            </a:pPr>
            <a:r>
              <a:rPr sz="2000"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Teknisyen</a:t>
            </a:r>
            <a:r>
              <a:rPr sz="20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000" dirty="0" smtClean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459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dirty="0" smtClean="0">
                <a:latin typeface="Calibri"/>
                <a:cs typeface="Calibri"/>
              </a:rPr>
              <a:t>ID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(PK,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Otomatik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Artan)</a:t>
            </a:r>
            <a:endParaRPr sz="2000"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RuhsatNo </a:t>
            </a:r>
            <a:r>
              <a:rPr sz="2000" spc="-10" dirty="0">
                <a:latin typeface="Calibri"/>
                <a:cs typeface="Calibri"/>
              </a:rPr>
              <a:t>(VARCHAR(30),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Zorunlu)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C00000"/>
              </a:buClr>
              <a:buFont typeface="Arial MT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47015" indent="-231775">
              <a:lnSpc>
                <a:spcPct val="100000"/>
              </a:lnSpc>
              <a:buSzPct val="91666"/>
              <a:buAutoNum type="arabicPeriod" startAt="5"/>
              <a:tabLst>
                <a:tab pos="247015" algn="l"/>
              </a:tabLst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Bağışçı:</a:t>
            </a:r>
            <a:endParaRPr sz="2000"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45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BagisciID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(PK,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Otomatik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Artan)</a:t>
            </a:r>
            <a:endParaRPr sz="2000"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TCKimlikNo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(VARCHAR(11), Benzersiz)</a:t>
            </a:r>
            <a:endParaRPr sz="2000"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(VARCHAR(50),Zorunlu)</a:t>
            </a:r>
            <a:endParaRPr sz="2000" dirty="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Soyad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(VARCHAR(50),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Zorunlu)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57269" y="254000"/>
            <a:ext cx="11966781" cy="1128065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27100" indent="-466725">
              <a:lnSpc>
                <a:spcPct val="100000"/>
              </a:lnSpc>
              <a:spcBef>
                <a:spcPts val="305"/>
              </a:spcBef>
              <a:buClr>
                <a:srgbClr val="C00000"/>
              </a:buClr>
              <a:buFont typeface="Arial MT"/>
              <a:buChar char="•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DogumTarihi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(DATE)</a:t>
            </a:r>
            <a:endParaRPr dirty="0">
              <a:latin typeface="Calibri"/>
              <a:cs typeface="Calibri"/>
            </a:endParaRPr>
          </a:p>
          <a:p>
            <a:pPr marL="927100" indent="-466725">
              <a:lnSpc>
                <a:spcPct val="100000"/>
              </a:lnSpc>
              <a:spcBef>
                <a:spcPts val="200"/>
              </a:spcBef>
              <a:buClr>
                <a:srgbClr val="C00000"/>
              </a:buClr>
              <a:buFont typeface="Arial MT"/>
              <a:buChar char="•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Cinsiyet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(VARCHAR(10))</a:t>
            </a:r>
            <a:endParaRPr dirty="0">
              <a:latin typeface="Calibri"/>
              <a:cs typeface="Calibri"/>
            </a:endParaRPr>
          </a:p>
          <a:p>
            <a:pPr marL="927100" indent="-466725">
              <a:lnSpc>
                <a:spcPct val="100000"/>
              </a:lnSpc>
              <a:spcBef>
                <a:spcPts val="204"/>
              </a:spcBef>
              <a:buClr>
                <a:srgbClr val="C00000"/>
              </a:buClr>
              <a:buFont typeface="Arial MT"/>
              <a:buChar char="•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KanGrubu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(VARCHAR(3),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927100" indent="-466725">
              <a:lnSpc>
                <a:spcPct val="100000"/>
              </a:lnSpc>
              <a:spcBef>
                <a:spcPts val="220"/>
              </a:spcBef>
              <a:buClr>
                <a:srgbClr val="C00000"/>
              </a:buClr>
              <a:buFont typeface="Arial MT"/>
              <a:buChar char="•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Telefon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(VARCHAR(15))</a:t>
            </a:r>
            <a:endParaRPr dirty="0">
              <a:latin typeface="Calibri"/>
              <a:cs typeface="Calibri"/>
            </a:endParaRPr>
          </a:p>
          <a:p>
            <a:pPr marL="927100" indent="-466725">
              <a:lnSpc>
                <a:spcPct val="100000"/>
              </a:lnSpc>
              <a:spcBef>
                <a:spcPts val="204"/>
              </a:spcBef>
              <a:buClr>
                <a:srgbClr val="C00000"/>
              </a:buClr>
              <a:buFont typeface="Arial MT"/>
              <a:buChar char="•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Email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(VARCHAR(100))</a:t>
            </a:r>
            <a:endParaRPr dirty="0">
              <a:latin typeface="Calibri"/>
              <a:cs typeface="Calibri"/>
            </a:endParaRPr>
          </a:p>
          <a:p>
            <a:pPr marL="927100" indent="-466725">
              <a:lnSpc>
                <a:spcPct val="100000"/>
              </a:lnSpc>
              <a:spcBef>
                <a:spcPts val="200"/>
              </a:spcBef>
              <a:buClr>
                <a:srgbClr val="C00000"/>
              </a:buClr>
              <a:buFont typeface="Arial MT"/>
              <a:buChar char="•"/>
              <a:tabLst>
                <a:tab pos="927100" algn="l"/>
              </a:tabLst>
            </a:pPr>
            <a:r>
              <a:rPr dirty="0">
                <a:latin typeface="Calibri"/>
                <a:cs typeface="Calibri"/>
              </a:rPr>
              <a:t>Adres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(VARCHAR(200))</a:t>
            </a:r>
            <a:endParaRPr dirty="0">
              <a:latin typeface="Calibri"/>
              <a:cs typeface="Calibri"/>
            </a:endParaRPr>
          </a:p>
          <a:p>
            <a:pPr marL="927100" indent="-466725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Arial MT"/>
              <a:buChar char="•"/>
              <a:tabLst>
                <a:tab pos="927100" algn="l"/>
                <a:tab pos="2252980" algn="l"/>
              </a:tabLst>
            </a:pPr>
            <a:r>
              <a:rPr dirty="0">
                <a:latin typeface="Calibri"/>
                <a:cs typeface="Calibri"/>
              </a:rPr>
              <a:t>KayitTarihi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(DATE)</a:t>
            </a:r>
            <a:r>
              <a:rPr dirty="0">
                <a:latin typeface="Calibri"/>
                <a:cs typeface="Calibri"/>
              </a:rPr>
              <a:t>	</a:t>
            </a:r>
            <a:r>
              <a:rPr spc="-10" dirty="0">
                <a:latin typeface="Calibri"/>
                <a:cs typeface="Calibri"/>
              </a:rPr>
              <a:t>SaglikDurumuNotlari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(TEXT)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dirty="0">
              <a:latin typeface="Calibri"/>
              <a:cs typeface="Calibri"/>
            </a:endParaRPr>
          </a:p>
          <a:p>
            <a:pPr marL="244475" indent="-231775">
              <a:lnSpc>
                <a:spcPct val="100000"/>
              </a:lnSpc>
              <a:buAutoNum type="arabicPeriod" startAt="7"/>
              <a:tabLst>
                <a:tab pos="24447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Bağışı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Etkinliği: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5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EtkinlikID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MerkezID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Kan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Bankası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Merkezi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verir,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EtkinlikAdi</a:t>
            </a:r>
            <a:r>
              <a:rPr spc="-10" dirty="0">
                <a:latin typeface="Calibri"/>
                <a:cs typeface="Calibri"/>
              </a:rPr>
              <a:t> (VARCHAR(100), 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Konum(VARCHAR(200))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BaslangicTarihi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(DATETIME)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4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  <a:tab pos="2065655" algn="l"/>
              </a:tabLst>
            </a:pPr>
            <a:r>
              <a:rPr dirty="0">
                <a:latin typeface="Calibri"/>
                <a:cs typeface="Calibri"/>
              </a:rPr>
              <a:t>BitisTarihi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(DATETIME)</a:t>
            </a:r>
            <a:r>
              <a:rPr dirty="0">
                <a:latin typeface="Calibri"/>
                <a:cs typeface="Calibri"/>
              </a:rPr>
              <a:t>	HedefBagisciSayisi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(INT)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0"/>
              </a:spcBef>
              <a:buClr>
                <a:srgbClr val="C00000"/>
              </a:buClr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  <a:p>
            <a:pPr marL="244475" indent="-231775">
              <a:lnSpc>
                <a:spcPct val="100000"/>
              </a:lnSpc>
              <a:buAutoNum type="arabicPeriod" startAt="7"/>
              <a:tabLst>
                <a:tab pos="24447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Bağışı: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59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BagisID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BagisciID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Bağışçı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verir,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MerkezID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Kan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Bankası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Merkezi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verir,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Zrounlu)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BagisTarihi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(DATETIME,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AlinanKanMiktari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(INT)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HemoglobinDegeri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(DECIMAL(4,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2))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Tansiyon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  <a:tab pos="1361440" algn="l"/>
              </a:tabLst>
            </a:pPr>
            <a:r>
              <a:rPr dirty="0">
                <a:latin typeface="Calibri"/>
                <a:cs typeface="Calibri"/>
              </a:rPr>
              <a:t>Nabiz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(INT)</a:t>
            </a:r>
            <a:r>
              <a:rPr dirty="0">
                <a:latin typeface="Calibri"/>
                <a:cs typeface="Calibri"/>
              </a:rPr>
              <a:t>	Notlar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(TEXT)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75"/>
              </a:spcBef>
              <a:buClr>
                <a:srgbClr val="C00000"/>
              </a:buClr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  <a:p>
            <a:pPr marL="244475" indent="-231775">
              <a:lnSpc>
                <a:spcPct val="100000"/>
              </a:lnSpc>
              <a:buAutoNum type="arabicPeriod" startAt="7"/>
              <a:tabLst>
                <a:tab pos="244475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Ürünü: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5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UrunID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BarkodNumarasi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(VARCHAR(50), </a:t>
            </a:r>
            <a:r>
              <a:rPr dirty="0">
                <a:latin typeface="Calibri"/>
                <a:cs typeface="Calibri"/>
              </a:rPr>
              <a:t>Benzersiz,</a:t>
            </a:r>
            <a:r>
              <a:rPr spc="-10" dirty="0">
                <a:latin typeface="Calibri"/>
                <a:cs typeface="Calibri"/>
              </a:rPr>
              <a:t> 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BagisID(FK,INT,Kan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Bagisina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rederans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verir,Zorunlu)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StokID(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FK,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Stok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verir)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UrunAdi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(VARCHAR(50),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SaklamaKosullari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(VARCHAR(200))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UretimTarihi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(DATE)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RafOmru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(INT)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Oaciklama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(VARCHAR(200))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5850" y="11533615"/>
            <a:ext cx="11430000" cy="226664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3204" indent="-230504">
              <a:lnSpc>
                <a:spcPct val="100000"/>
              </a:lnSpc>
              <a:spcBef>
                <a:spcPts val="555"/>
              </a:spcBef>
              <a:buAutoNum type="arabicPeriod" startAt="10"/>
              <a:tabLst>
                <a:tab pos="243204" algn="l"/>
              </a:tabLst>
            </a:pP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Stok: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5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StokID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Otomatik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MerkezID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Kan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Bankası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Merkezi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verir,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StokTuru(VARCHAR(20),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Miktar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(INT</a:t>
            </a:r>
            <a:r>
              <a:rPr spc="-10" dirty="0" smtClean="0">
                <a:latin typeface="Calibri"/>
                <a:cs typeface="Calibri"/>
              </a:rPr>
              <a:t>)</a:t>
            </a:r>
            <a:endParaRPr lang="en-US" spc="-10" dirty="0" smtClean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Durumu</a:t>
            </a:r>
            <a:r>
              <a:rPr lang="en-US" dirty="0" smtClean="0">
                <a:latin typeface="Calibri"/>
                <a:cs typeface="Calibri"/>
              </a:rPr>
              <a:t> (VARCHAR(20))</a:t>
            </a:r>
          </a:p>
          <a:p>
            <a:pPr marL="238125" lvl="1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tabLst>
                <a:tab pos="466725" algn="l"/>
              </a:tabLst>
            </a:pP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2650" y="406400"/>
            <a:ext cx="18516600" cy="13111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5"/>
              </a:spcBef>
            </a:pPr>
            <a:endParaRPr sz="1400" dirty="0">
              <a:latin typeface="Calibri"/>
              <a:cs typeface="Calibri"/>
            </a:endParaRPr>
          </a:p>
          <a:p>
            <a:pPr marL="243204" indent="-230504">
              <a:lnSpc>
                <a:spcPct val="100000"/>
              </a:lnSpc>
              <a:buAutoNum type="arabicPeriod" startAt="11"/>
              <a:tabLst>
                <a:tab pos="243204" algn="l"/>
              </a:tabLst>
            </a:pPr>
            <a:r>
              <a:rPr b="1" dirty="0" err="1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 err="1" smtClean="0">
                <a:solidFill>
                  <a:srgbClr val="C00000"/>
                </a:solidFill>
                <a:latin typeface="Calibri"/>
                <a:cs typeface="Calibri"/>
              </a:rPr>
              <a:t>Testi</a:t>
            </a:r>
            <a:r>
              <a:rPr b="1" spc="-10" dirty="0" smtClean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43204" algn="l"/>
              </a:tabLst>
            </a:pP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   </a:t>
            </a:r>
            <a:r>
              <a:rPr dirty="0" err="1" smtClean="0">
                <a:latin typeface="Calibri"/>
                <a:cs typeface="Calibri"/>
              </a:rPr>
              <a:t>TestID</a:t>
            </a:r>
            <a:r>
              <a:rPr spc="-40" dirty="0" smtClean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UrunID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Aan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Urunu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verir,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TestAdi(VARCHAR(100),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TestTarihi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(DATETIME)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Sonuc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(VARCHAR(20))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30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Notlar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(TEXT)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0"/>
              </a:spcBef>
              <a:buClr>
                <a:srgbClr val="C00000"/>
              </a:buClr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  <a:p>
            <a:pPr marL="243204" indent="-230504">
              <a:lnSpc>
                <a:spcPct val="100000"/>
              </a:lnSpc>
              <a:buAutoNum type="arabicPeriod" startAt="11"/>
              <a:tabLst>
                <a:tab pos="243204" algn="l"/>
              </a:tabLst>
            </a:pP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Hastane: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59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HastaneID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HastaneAdi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(VARCHAR(100),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Adres(VARCHAR(200))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Telefon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(VARCHAR(15))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Email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(VARCHAR(100))</a:t>
            </a:r>
            <a:endParaRPr dirty="0">
              <a:latin typeface="Calibri"/>
              <a:cs typeface="Calibri"/>
            </a:endParaRPr>
          </a:p>
          <a:p>
            <a:pPr marL="243204" indent="-230504">
              <a:lnSpc>
                <a:spcPct val="100000"/>
              </a:lnSpc>
              <a:spcBef>
                <a:spcPts val="300"/>
              </a:spcBef>
              <a:buAutoNum type="arabicPeriod" startAt="11"/>
              <a:tabLst>
                <a:tab pos="243204" algn="l"/>
              </a:tabLst>
            </a:pP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Hasta: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5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HastaID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PK,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Otomatik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TCKimlikNo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(VARCHAR(11), Benzersiz)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TedaviGorduguHastaneID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Hastane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10" dirty="0">
                <a:latin typeface="Calibri"/>
                <a:cs typeface="Calibri"/>
              </a:rPr>
              <a:t> verir)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Ad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(VARCHAR(50),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Soyad(VARCHAR(50),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DogumTarihi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(DATE)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Cinsiyet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KanGrubu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(VARCHAR(3),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Telefon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(VARCHAR(15))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Email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(VARCHAR(100))</a:t>
            </a:r>
            <a:endParaRPr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75"/>
              </a:spcBef>
              <a:buClr>
                <a:srgbClr val="C00000"/>
              </a:buClr>
              <a:buFont typeface="Arial MT"/>
              <a:buChar char="•"/>
            </a:pPr>
            <a:endParaRPr dirty="0">
              <a:latin typeface="Calibri"/>
              <a:cs typeface="Calibri"/>
            </a:endParaRPr>
          </a:p>
          <a:p>
            <a:pPr marL="243204" indent="-230504">
              <a:lnSpc>
                <a:spcPct val="100000"/>
              </a:lnSpc>
              <a:buAutoNum type="arabicPeriod" startAt="11"/>
              <a:tabLst>
                <a:tab pos="243204" algn="l"/>
              </a:tabLst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 Talebi: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59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TalepID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(PK,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Otomatik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Artan)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HastaneID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Hastane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verir)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HastaID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(FK,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Hasta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verir)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StokID(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FK,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Stok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tablosuna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referans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verir)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TalepTarihi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(DATETIME,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GerekliKanGrubu</a:t>
            </a:r>
            <a:r>
              <a:rPr dirty="0">
                <a:latin typeface="Calibri"/>
                <a:cs typeface="Calibri"/>
              </a:rPr>
              <a:t> (VARCHAR(3),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GerekliMiktar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(INT,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Zorunlu)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GerekliKanTuru(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VARCHAR(20),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Zorunlu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(kan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tam,plazma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vp.)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OncelikDurumu(VARCHAR(20))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TalepDurumu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(VARCHAR(20))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TalebTipi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(VARCHAR(20),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Zorunlu)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('AcilTalep',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'PlanliTalep').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AciliyetSeviyesi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(VARCHAR(20))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(Sadece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Acil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Talab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icin)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pc="-10" dirty="0">
                <a:latin typeface="Calibri"/>
                <a:cs typeface="Calibri"/>
              </a:rPr>
              <a:t>AmbulansIhtiyacı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(BOOLEAN)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(Sadece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Acil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Talab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icin)</a:t>
            </a:r>
            <a:endParaRPr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dirty="0">
                <a:latin typeface="Calibri"/>
                <a:cs typeface="Calibri"/>
              </a:rPr>
              <a:t>OperasyonTarihi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(DATE)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(Sadece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Planli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Talep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icin)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6450" y="728158"/>
            <a:ext cx="7162800" cy="2623282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3204" indent="-230504">
              <a:lnSpc>
                <a:spcPct val="100000"/>
              </a:lnSpc>
              <a:spcBef>
                <a:spcPts val="570"/>
              </a:spcBef>
              <a:buAutoNum type="arabicPeriod" startAt="15"/>
              <a:tabLst>
                <a:tab pos="243204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Kan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Transfüzyonu:</a:t>
            </a:r>
            <a:endParaRPr sz="2400"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470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z="2400" dirty="0">
                <a:latin typeface="Calibri"/>
                <a:cs typeface="Calibri"/>
              </a:rPr>
              <a:t>TransfuzyonID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(PK,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Otomatik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Artan)</a:t>
            </a:r>
            <a:endParaRPr sz="2400" dirty="0">
              <a:latin typeface="Calibri"/>
              <a:cs typeface="Calibri"/>
            </a:endParaRPr>
          </a:p>
          <a:p>
            <a:pPr marL="466725" marR="5080" lvl="1" indent="-228600">
              <a:lnSpc>
                <a:spcPct val="114199"/>
              </a:lnSpc>
              <a:spcBef>
                <a:spcPts val="9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</a:tabLst>
            </a:pPr>
            <a:r>
              <a:rPr sz="2400" dirty="0">
                <a:latin typeface="Calibri"/>
                <a:cs typeface="Calibri"/>
              </a:rPr>
              <a:t>HastaID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(FK,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tablosuna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referans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Zorunlu)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TransfuzyonTarihi </a:t>
            </a:r>
            <a:r>
              <a:rPr sz="2400" dirty="0">
                <a:latin typeface="Calibri"/>
                <a:cs typeface="Calibri"/>
              </a:rPr>
              <a:t>(DATETIME,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Zorunlu)</a:t>
            </a:r>
            <a:endParaRPr sz="2400" dirty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  <a:tab pos="2218055" algn="l"/>
              </a:tabLst>
            </a:pPr>
            <a:r>
              <a:rPr sz="2400" spc="-10" dirty="0">
                <a:latin typeface="Calibri"/>
                <a:cs typeface="Calibri"/>
              </a:rPr>
              <a:t>TransfuzyonMiktari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(INT)</a:t>
            </a:r>
            <a:r>
              <a:rPr sz="2400" dirty="0">
                <a:latin typeface="Calibri"/>
                <a:cs typeface="Calibri"/>
              </a:rPr>
              <a:t>	</a:t>
            </a:r>
            <a:endParaRPr lang="en-US" sz="2400" dirty="0" smtClean="0">
              <a:latin typeface="Calibri"/>
              <a:cs typeface="Calibri"/>
            </a:endParaRPr>
          </a:p>
          <a:p>
            <a:pPr marL="466725" lvl="1" indent="-22860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Arial MT"/>
              <a:buChar char="•"/>
              <a:tabLst>
                <a:tab pos="466725" algn="l"/>
                <a:tab pos="2218055" algn="l"/>
              </a:tabLst>
            </a:pPr>
            <a:r>
              <a:rPr sz="2400" dirty="0" err="1" smtClean="0">
                <a:latin typeface="Calibri"/>
                <a:cs typeface="Calibri"/>
              </a:rPr>
              <a:t>Notlar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(TEXT)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7650" y="3657487"/>
            <a:ext cx="6477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Ara</a:t>
            </a:r>
            <a:r>
              <a:rPr sz="3200" b="1" i="1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Tablolar</a:t>
            </a:r>
            <a:r>
              <a:rPr sz="3200" b="1" i="1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(Çok-</a:t>
            </a: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Çok</a:t>
            </a:r>
            <a:r>
              <a:rPr sz="3200" b="1" i="1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İlişkiler</a:t>
            </a:r>
            <a:r>
              <a:rPr sz="3200" b="1" i="1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İçin)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1177" y="4253723"/>
            <a:ext cx="7285673" cy="144334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BagisciKatilim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45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BagisciID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(FK,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Bağışçı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tablosuna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referans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verir,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PK)</a:t>
            </a:r>
            <a:endParaRPr sz="20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EtkinlikID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(FK,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Bağışı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Etkinliği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tablosuna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referans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verir,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PK)</a:t>
            </a:r>
            <a:endParaRPr sz="20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KatilimTarihi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(DATETIME,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Zorunlu)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6450" y="6273800"/>
            <a:ext cx="16611600" cy="3629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9475">
              <a:lnSpc>
                <a:spcPct val="100000"/>
              </a:lnSpc>
              <a:spcBef>
                <a:spcPts val="100"/>
              </a:spcBef>
            </a:pPr>
            <a:r>
              <a:rPr sz="3200" b="1" i="1" dirty="0" err="1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Üst</a:t>
            </a:r>
            <a:r>
              <a:rPr sz="3200" b="1" i="1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–Alt</a:t>
            </a:r>
            <a:r>
              <a:rPr sz="3200" b="1" i="1" spc="-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Tip</a:t>
            </a:r>
            <a:r>
              <a:rPr sz="3200" b="1" i="1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İlişkisi</a:t>
            </a:r>
            <a:r>
              <a:rPr sz="3200" b="1" i="1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Açıklaması</a:t>
            </a:r>
            <a:endParaRPr sz="32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000" dirty="0">
              <a:latin typeface="Calibri"/>
              <a:cs typeface="Calibri"/>
            </a:endParaRPr>
          </a:p>
          <a:p>
            <a:pPr marL="18415" marR="497205" indent="-6350">
              <a:lnSpc>
                <a:spcPct val="113300"/>
              </a:lnSpc>
            </a:pPr>
            <a:r>
              <a:rPr sz="2000" dirty="0">
                <a:latin typeface="Calibri"/>
                <a:cs typeface="Calibri"/>
              </a:rPr>
              <a:t>Sistemde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Talebi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varlığı,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tüm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talebi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türlerinin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bilgilerini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tutmak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için </a:t>
            </a:r>
            <a:r>
              <a:rPr sz="2000" spc="-10" dirty="0">
                <a:latin typeface="Calibri"/>
                <a:cs typeface="Calibri"/>
              </a:rPr>
              <a:t>tanımlanmıştır.</a:t>
            </a:r>
            <a:endParaRPr sz="2000" dirty="0">
              <a:latin typeface="Calibri"/>
              <a:cs typeface="Calibri"/>
            </a:endParaRPr>
          </a:p>
          <a:p>
            <a:pPr marL="18415" marR="5080" indent="-6350">
              <a:lnSpc>
                <a:spcPct val="114199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Ancak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bazı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talep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türlerinin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kendilerine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özgü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özellikleri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olduğu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tipler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olarak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ayrıca tanımlanmıştır: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10" dirty="0">
                <a:latin typeface="Calibri"/>
                <a:cs typeface="Calibri"/>
              </a:rPr>
              <a:t>Örneğin:</a:t>
            </a:r>
            <a:endParaRPr sz="2000" dirty="0">
              <a:latin typeface="Calibri"/>
              <a:cs typeface="Calibri"/>
            </a:endParaRPr>
          </a:p>
          <a:p>
            <a:pPr marL="460375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460375" algn="l"/>
              </a:tabLst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Acil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Talep</a:t>
            </a:r>
            <a:endParaRPr sz="2000" dirty="0">
              <a:latin typeface="Calibri"/>
              <a:cs typeface="Calibri"/>
            </a:endParaRPr>
          </a:p>
          <a:p>
            <a:pPr marL="460375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60375" algn="l"/>
              </a:tabLst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Planlı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Talep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tipler,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Talebi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varlığından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türetilmiş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olup,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bağlıdır.</a:t>
            </a:r>
            <a:endParaRPr sz="2000" dirty="0">
              <a:latin typeface="Calibri"/>
              <a:cs typeface="Calibri"/>
            </a:endParaRPr>
          </a:p>
          <a:p>
            <a:pPr marL="18415" marR="578485" indent="-6350">
              <a:lnSpc>
                <a:spcPct val="1133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Bu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modelleme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yaklaşımı,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genelden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özele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hiyerarşik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yapıyı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temsil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ER </a:t>
            </a:r>
            <a:r>
              <a:rPr sz="2000" dirty="0">
                <a:latin typeface="Calibri"/>
                <a:cs typeface="Calibri"/>
              </a:rPr>
              <a:t>diyagramında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ilişkisiyle</a:t>
            </a:r>
            <a:r>
              <a:rPr sz="2000" spc="-10" dirty="0">
                <a:latin typeface="Calibri"/>
                <a:cs typeface="Calibri"/>
              </a:rPr>
              <a:t> gösterilir.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050" y="1397000"/>
            <a:ext cx="18821400" cy="2777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7120">
              <a:lnSpc>
                <a:spcPct val="100000"/>
              </a:lnSpc>
              <a:spcBef>
                <a:spcPts val="100"/>
              </a:spcBef>
            </a:pPr>
            <a:r>
              <a:rPr lang="en-US" sz="3200" b="1" i="1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                </a:t>
            </a:r>
            <a:r>
              <a:rPr sz="3200" b="1" i="1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Yay</a:t>
            </a:r>
            <a:r>
              <a:rPr sz="3200" b="1" i="1" spc="-5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(Seçmeli)</a:t>
            </a:r>
            <a:r>
              <a:rPr sz="3200" b="1" i="1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İlişki</a:t>
            </a:r>
            <a:r>
              <a:rPr sz="3200" b="1" i="1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Açıklaması</a:t>
            </a:r>
            <a:endParaRPr sz="32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dirty="0">
              <a:latin typeface="Calibri"/>
              <a:cs typeface="Calibri"/>
            </a:endParaRPr>
          </a:p>
          <a:p>
            <a:pPr marL="18415" marR="5080" indent="-6350">
              <a:lnSpc>
                <a:spcPct val="113300"/>
              </a:lnSpc>
            </a:pPr>
            <a:r>
              <a:rPr sz="2400" dirty="0">
                <a:latin typeface="Calibri"/>
                <a:cs typeface="Calibri"/>
              </a:rPr>
              <a:t>Personel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varlığı,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çalışanın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Doktor,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Hemşire,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Teknisyen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olarak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yer </a:t>
            </a:r>
            <a:r>
              <a:rPr sz="2400" spc="-10" dirty="0">
                <a:latin typeface="Calibri"/>
                <a:cs typeface="Calibri"/>
              </a:rPr>
              <a:t>alabileceğini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göstermektedir.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alibri"/>
                <a:cs typeface="Calibri"/>
              </a:rPr>
              <a:t>Bu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varlıklar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arasında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seçmeli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(Yay)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ilişki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vardır.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alibri"/>
                <a:cs typeface="Calibri"/>
              </a:rPr>
              <a:t>Aynı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personel,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aynı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doktor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hemşire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teknisyen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olamaz.</a:t>
            </a:r>
            <a:endParaRPr sz="2400" dirty="0">
              <a:latin typeface="Calibri"/>
              <a:cs typeface="Calibri"/>
            </a:endParaRPr>
          </a:p>
          <a:p>
            <a:pPr marL="18415" marR="462280" indent="-6350">
              <a:lnSpc>
                <a:spcPct val="114399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Bu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nedenle,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diyagramında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(kavisli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çizgi)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temsil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edilen,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disjoint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(ayrık)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ve </a:t>
            </a:r>
            <a:r>
              <a:rPr sz="2400" dirty="0">
                <a:latin typeface="Calibri"/>
                <a:cs typeface="Calibri"/>
              </a:rPr>
              <a:t>zorunlu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ilişkisi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tanımlanmıştır.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2690</Words>
  <Application>Microsoft Office PowerPoint</Application>
  <PresentationFormat>Custom</PresentationFormat>
  <Paragraphs>868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MT</vt:lpstr>
      <vt:lpstr>Calibri</vt:lpstr>
      <vt:lpstr>Courier New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Asmaa Moustafa</cp:lastModifiedBy>
  <cp:revision>15</cp:revision>
  <dcterms:created xsi:type="dcterms:W3CDTF">2025-05-08T19:52:39Z</dcterms:created>
  <dcterms:modified xsi:type="dcterms:W3CDTF">2025-05-08T22:14:03Z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LastSaved">
    <vt:filetime>2025-05-08T00:00:00Z</vt:filetime>
  </property>
  <property fmtid="{D5CDD505-2E9C-101B-9397-08002B2CF9AE}" pid="4" name="Producer">
    <vt:lpwstr>iLovePDF</vt:lpwstr>
  </property>
</Properties>
</file>