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5_207F9058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modernComment_116_E6B25CE2.xml" ContentType="application/vnd.ms-powerpoint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comments/modernComment_118_CFCBC51.xml" ContentType="application/vnd.ms-powerpoint.comments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01_FD8524B1.xml" ContentType="application/vnd.ms-powerpoint.comments+xml"/>
  <Override PartName="/ppt/comments/modernComment_102_B3A162D2.xml" ContentType="application/vnd.ms-powerpoint.comments+xml"/>
  <Override PartName="/ppt/comments/modernComment_108_24F84CDF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85" r:id="rId3"/>
    <p:sldId id="261" r:id="rId4"/>
    <p:sldId id="273" r:id="rId5"/>
    <p:sldId id="275" r:id="rId6"/>
    <p:sldId id="276" r:id="rId7"/>
    <p:sldId id="277" r:id="rId8"/>
    <p:sldId id="278" r:id="rId9"/>
    <p:sldId id="280" r:id="rId10"/>
    <p:sldId id="283" r:id="rId11"/>
    <p:sldId id="282" r:id="rId12"/>
    <p:sldId id="274" r:id="rId13"/>
    <p:sldId id="301" r:id="rId14"/>
    <p:sldId id="279" r:id="rId15"/>
    <p:sldId id="286" r:id="rId16"/>
    <p:sldId id="287" r:id="rId17"/>
    <p:sldId id="291" r:id="rId18"/>
    <p:sldId id="292" r:id="rId19"/>
    <p:sldId id="257" r:id="rId20"/>
    <p:sldId id="259" r:id="rId21"/>
    <p:sldId id="260" r:id="rId22"/>
    <p:sldId id="258" r:id="rId23"/>
    <p:sldId id="263" r:id="rId24"/>
    <p:sldId id="262" r:id="rId25"/>
    <p:sldId id="264" r:id="rId26"/>
    <p:sldId id="265" r:id="rId27"/>
    <p:sldId id="266" r:id="rId28"/>
    <p:sldId id="267" r:id="rId29"/>
    <p:sldId id="284" r:id="rId30"/>
    <p:sldId id="272" r:id="rId31"/>
    <p:sldId id="269" r:id="rId32"/>
    <p:sldId id="268" r:id="rId33"/>
    <p:sldId id="270" r:id="rId34"/>
    <p:sldId id="271" r:id="rId35"/>
    <p:sldId id="288" r:id="rId36"/>
    <p:sldId id="289" r:id="rId37"/>
    <p:sldId id="290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dsız Bölüm" id="{91723652-41C2-4824-8B7D-6C7F9470E446}">
          <p14:sldIdLst/>
        </p14:section>
        <p14:section name="Default Section" id="{5B954F78-4BFB-401D-AA88-E4BAA6D66AB8}">
          <p14:sldIdLst>
            <p14:sldId id="256"/>
            <p14:sldId id="285"/>
            <p14:sldId id="261"/>
            <p14:sldId id="273"/>
            <p14:sldId id="275"/>
            <p14:sldId id="276"/>
            <p14:sldId id="277"/>
            <p14:sldId id="278"/>
            <p14:sldId id="280"/>
            <p14:sldId id="283"/>
            <p14:sldId id="282"/>
          </p14:sldIdLst>
        </p14:section>
        <p14:section name="Arda" id="{12267416-F5FB-574A-82CB-EA94A762C876}">
          <p14:sldIdLst>
            <p14:sldId id="274"/>
            <p14:sldId id="301"/>
            <p14:sldId id="279"/>
            <p14:sldId id="286"/>
            <p14:sldId id="287"/>
            <p14:sldId id="291"/>
            <p14:sldId id="292"/>
          </p14:sldIdLst>
        </p14:section>
        <p14:section name="Ege" id="{ECBDE42B-9CDA-4E48-8C2A-38EECAF05BFC}">
          <p14:sldIdLst>
            <p14:sldId id="257"/>
            <p14:sldId id="259"/>
            <p14:sldId id="260"/>
            <p14:sldId id="258"/>
            <p14:sldId id="263"/>
            <p14:sldId id="262"/>
            <p14:sldId id="264"/>
            <p14:sldId id="265"/>
            <p14:sldId id="266"/>
          </p14:sldIdLst>
        </p14:section>
        <p14:section name="Yağmur" id="{4B274869-3AA7-E244-B5A6-44FFBC73E566}">
          <p14:sldIdLst>
            <p14:sldId id="267"/>
            <p14:sldId id="284"/>
            <p14:sldId id="272"/>
            <p14:sldId id="269"/>
            <p14:sldId id="268"/>
            <p14:sldId id="270"/>
            <p14:sldId id="271"/>
          </p14:sldIdLst>
        </p14:section>
        <p14:section name="Arda" id="{67E09C9F-F852-1440-AB2C-D63CF5903606}">
          <p14:sldIdLst>
            <p14:sldId id="288"/>
            <p14:sldId id="289"/>
            <p14:sldId id="290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6D8BD8C-E483-3FD1-802C-7283CBEE6069}" name="Ege  Kutlu" initials="EK" userId="S::ege.kutlu@std.bogazici.edu.tr::962036e9-4073-4fea-9bd9-57d208f31196" providerId="AD"/>
  <p188:author id="{63F96DF8-5BE1-7911-FE79-F52E260A7606}" name="Yağmur Seda SANKUTLU" initials="" userId="S::yagmur.sankutlu@std.bogazici.edu.tr::1966f965-1755-4a1b-9c7c-583109c5301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AD4BD2-2434-C01E-86D2-55439F8F1FE3}" v="3928" dt="2025-06-10T06:33:25.516"/>
    <p1510:client id="{6D1F5168-0BBA-BAEE-E669-6E4F7FC31319}" v="22" dt="2025-06-10T08:46:14.426"/>
    <p1510:client id="{90AE5D59-48EF-7046-B4B9-BAC31BA4A24F}" v="1276" dt="2025-06-10T09:08:52.316"/>
  </p1510:revLst>
</p1510:revInfo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0"/>
    <p:restoredTop sz="64462"/>
  </p:normalViewPr>
  <p:slideViewPr>
    <p:cSldViewPr snapToGrid="0">
      <p:cViewPr varScale="1">
        <p:scale>
          <a:sx n="65" d="100"/>
          <a:sy n="65" d="100"/>
        </p:scale>
        <p:origin x="2448" y="200"/>
      </p:cViewPr>
      <p:guideLst/>
    </p:cSldViewPr>
  </p:slideViewPr>
  <p:outlineViewPr>
    <p:cViewPr>
      <p:scale>
        <a:sx n="33" d="100"/>
        <a:sy n="33" d="100"/>
      </p:scale>
      <p:origin x="0" y="-1528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omments/modernComment_101_FD8524B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259EC1B-AA36-4FA6-BA49-1221BC8D3794}" authorId="{16D8BD8C-E483-3FD1-802C-7283CBEE6069}" created="2025-06-05T13:03:33.272">
    <pc:sldMkLst xmlns:pc="http://schemas.microsoft.com/office/powerpoint/2013/main/command">
      <pc:docMk/>
      <pc:sldMk cId="4253361329" sldId="257"/>
    </pc:sldMkLst>
    <p188:txBody>
      <a:bodyPr/>
      <a:lstStyle/>
      <a:p>
        <a:r>
          <a:rPr lang="tr-TR"/>
          <a:t>ROE Factor'ü Rank IC ile incelememizin sebebi normal IC gürültülü veride rank IC kadar iyi olmaması. Buna bakarak başlangıçta yolumuzun doğru olup olmadığını bulabiliriz.</a:t>
        </a:r>
      </a:p>
    </p188:txBody>
  </p188:cm>
</p188:cmLst>
</file>

<file path=ppt/comments/modernComment_102_B3A162D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87F3FA-7AC8-4AE5-8BB3-2379761E1382}" authorId="{16D8BD8C-E483-3FD1-802C-7283CBEE6069}" created="2025-06-05T15:14:56.636">
    <pc:sldMkLst xmlns:pc="http://schemas.microsoft.com/office/powerpoint/2013/main/command">
      <pc:docMk/>
      <pc:sldMk cId="3013698258" sldId="258"/>
    </pc:sldMkLst>
    <p188:txBody>
      <a:bodyPr/>
      <a:lstStyle/>
      <a:p>
        <a:r>
          <a:rPr lang="tr-TR"/>
          <a:t>T-istatistiği, bir getirinin istatistiksel olarak sıfırdan anlamlı şekilde farklı olup olmadığını test eder.
Burada test edilen şey:
"Long-Short stratejinin ortalama getirisi sıfır mı, yoksa anlamlı biçimde pozitif mi?"
2.31 değeri, genelde kullanılan anlamlılık sınırı olan 1.96'yı aşıyor (normal dağılım varsayımıyla).
Bu, şu anlama gelir:
%95 güvenle, long-short stratejinin getirisi istatistiksel olarak sıfırdan farklıdır (yani pozitiftir).
 Yani şansa değil, gerçek bir faktör etkisine dayandığını söyleyebiliriz.
Burada mean yani getirinin 0'dan farklı olup olmadığı test ediliyor.</a:t>
        </a:r>
      </a:p>
    </p188:txBody>
  </p188:cm>
</p188:cmLst>
</file>

<file path=ppt/comments/modernComment_105_207F905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167089F-4760-9041-969E-88778B437D6C}" authorId="{63F96DF8-5BE1-7911-FE79-F52E260A7606}" created="2025-06-10T05:08:35.679">
    <pc:sldMkLst xmlns:pc="http://schemas.microsoft.com/office/powerpoint/2013/main/command">
      <pc:docMk/>
      <pc:sldMk cId="545230936" sldId="261"/>
    </pc:sldMkLst>
    <p188:txBody>
      <a:bodyPr/>
      <a:lstStyle/>
      <a:p>
        <a:r>
          <a:rPr lang="en-TR"/>
          <a:t>Factor investing is an investment strategy that targets specific, quantifiable characteristics ("factors") such as value, momentum, quality or size, that have historically been associated with higher returns or lower risk.</a:t>
        </a:r>
      </a:p>
    </p188:txBody>
  </p188:cm>
</p188:cmLst>
</file>

<file path=ppt/comments/modernComment_108_24F84CD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A51A2F9-523B-402A-823F-026219A0503D}" authorId="{16D8BD8C-E483-3FD1-802C-7283CBEE6069}" created="2025-06-06T15:11:40.011">
    <pc:sldMkLst xmlns:pc="http://schemas.microsoft.com/office/powerpoint/2013/main/command">
      <pc:docMk/>
      <pc:sldMk cId="620252383" sldId="264"/>
    </pc:sldMkLst>
    <p188:txBody>
      <a:bodyPr/>
      <a:lstStyle/>
      <a:p>
        <a:r>
          <a:rPr lang="tr-TR"/>
          <a:t>P/E Factor is little bit risky factor IMO</a:t>
        </a:r>
      </a:p>
    </p188:txBody>
  </p188:cm>
</p188:cmLst>
</file>

<file path=ppt/comments/modernComment_116_E6B25CE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A6D0333-F88F-4B4A-BD8D-600DB9F4EBC0}" authorId="{63F96DF8-5BE1-7911-FE79-F52E260A7606}" created="2025-06-10T05:41:13.989">
    <pc:sldMkLst xmlns:pc="http://schemas.microsoft.com/office/powerpoint/2013/main/command">
      <pc:docMk/>
      <pc:sldMk cId="3870448866" sldId="278"/>
    </pc:sldMkLst>
    <p188:txBody>
      <a:bodyPr/>
      <a:lstStyle/>
      <a:p>
        <a:r>
          <a:rPr lang="en-TR"/>
          <a:t> Sorting stocks by factor exposure and forming portfolios allows us to observe the factor's effect directly. 
 If ROE is a rewarded factor, we expect to see a monotonic relationship where the portfolio with the highest factor value (P5) outperforms the portfolio with the lowest (P1) over the long term</a:t>
        </a:r>
      </a:p>
    </p188:txBody>
  </p188:cm>
</p188:cmLst>
</file>

<file path=ppt/comments/modernComment_118_CFCBC5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9A0001C-E18A-8E4F-B592-329274F14EC9}" authorId="{63F96DF8-5BE1-7911-FE79-F52E260A7606}" created="2025-06-10T05:50:57.458">
    <pc:sldMkLst xmlns:pc="http://schemas.microsoft.com/office/powerpoint/2013/main/command">
      <pc:docMk/>
      <pc:sldMk cId="217889873" sldId="280"/>
    </pc:sldMkLst>
    <p188:txBody>
      <a:bodyPr/>
      <a:lstStyle/>
      <a:p>
        <a:r>
          <a:rPr lang="en-TR"/>
          <a:t>Divides stocks into 5 equal groups (quintiles) 
- Takes a portfolio ID (1 to 5) as input.
- Creates weights: Equal weights are assigned to stocks
Calculates portfolio returns
Calculates the monthly return of a Factor Mimicking Portfolio (FMP) by going long the top quintile (P5) and short the bottom quintile (P1)
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9FB591-1059-4EAD-8D7B-F21B038A68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661F07-46C7-41B8-B70B-F2863D68F3C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F</a:t>
          </a:r>
          <a:r>
            <a:rPr lang="en-US" sz="2400" b="0" i="0" dirty="0"/>
            <a:t>actor models are rooted in the idea that asset returns can be explained by a set of common factors.</a:t>
          </a:r>
          <a:endParaRPr lang="en-US" sz="2400" dirty="0"/>
        </a:p>
      </dgm:t>
    </dgm:pt>
    <dgm:pt modelId="{E6063E1E-9406-4FE4-A57E-F99FBC81D6BD}" type="parTrans" cxnId="{4C62C953-79BC-46D4-BD79-19921971F337}">
      <dgm:prSet/>
      <dgm:spPr/>
      <dgm:t>
        <a:bodyPr/>
        <a:lstStyle/>
        <a:p>
          <a:endParaRPr lang="en-US"/>
        </a:p>
      </dgm:t>
    </dgm:pt>
    <dgm:pt modelId="{6781AA7B-5810-4ACB-91DD-3AC1DBFE6128}" type="sibTrans" cxnId="{4C62C953-79BC-46D4-BD79-19921971F337}">
      <dgm:prSet/>
      <dgm:spPr/>
      <dgm:t>
        <a:bodyPr/>
        <a:lstStyle/>
        <a:p>
          <a:endParaRPr lang="en-US"/>
        </a:p>
      </dgm:t>
    </dgm:pt>
    <dgm:pt modelId="{5D0C8BF0-9553-4621-99E1-4DD13D3741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i="0" dirty="0"/>
            <a:t>By analyzing </a:t>
          </a:r>
          <a:r>
            <a:rPr lang="en-US" sz="2400" b="1" i="0" dirty="0"/>
            <a:t>historical factor returns</a:t>
          </a:r>
          <a:r>
            <a:rPr lang="en-US" sz="2400" b="0" i="0" dirty="0"/>
            <a:t>, investors can gain insights into the performance of different factors over time and assess their potential future behavior.</a:t>
          </a:r>
          <a:endParaRPr lang="en-US" sz="2400" dirty="0"/>
        </a:p>
      </dgm:t>
    </dgm:pt>
    <dgm:pt modelId="{E11C2DF7-BEF3-4522-A949-FAD2ADAFAFD9}" type="parTrans" cxnId="{26A85E88-F02D-45FB-9B09-6ECCC4EF9541}">
      <dgm:prSet/>
      <dgm:spPr/>
      <dgm:t>
        <a:bodyPr/>
        <a:lstStyle/>
        <a:p>
          <a:endParaRPr lang="en-US"/>
        </a:p>
      </dgm:t>
    </dgm:pt>
    <dgm:pt modelId="{C8307FFA-A0D2-4F6A-81B6-C505239FA022}" type="sibTrans" cxnId="{26A85E88-F02D-45FB-9B09-6ECCC4EF9541}">
      <dgm:prSet/>
      <dgm:spPr/>
      <dgm:t>
        <a:bodyPr/>
        <a:lstStyle/>
        <a:p>
          <a:endParaRPr lang="en-US"/>
        </a:p>
      </dgm:t>
    </dgm:pt>
    <dgm:pt modelId="{E436462F-B2C8-6F4D-83C6-69E883B9956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Factor investing targets specific, quantifiable factors that have historically been associated with higher returns or lower risk.</a:t>
          </a:r>
        </a:p>
      </dgm:t>
    </dgm:pt>
    <dgm:pt modelId="{5E79B799-07C7-7E4F-97E8-3B2B2CAD60BD}" type="parTrans" cxnId="{340B2E91-E423-3449-A6EC-7D75EC253013}">
      <dgm:prSet/>
      <dgm:spPr/>
      <dgm:t>
        <a:bodyPr/>
        <a:lstStyle/>
        <a:p>
          <a:endParaRPr lang="en-US"/>
        </a:p>
      </dgm:t>
    </dgm:pt>
    <dgm:pt modelId="{A14F2A97-21E2-444A-A17E-EE58A1245BF8}" type="sibTrans" cxnId="{340B2E91-E423-3449-A6EC-7D75EC253013}">
      <dgm:prSet/>
      <dgm:spPr/>
      <dgm:t>
        <a:bodyPr/>
        <a:lstStyle/>
        <a:p>
          <a:endParaRPr lang="en-US"/>
        </a:p>
      </dgm:t>
    </dgm:pt>
    <dgm:pt modelId="{2A9E78E2-EF39-44DC-9B3F-0F933C9D6376}" type="pres">
      <dgm:prSet presAssocID="{129FB591-1059-4EAD-8D7B-F21B038A6889}" presName="root" presStyleCnt="0">
        <dgm:presLayoutVars>
          <dgm:dir/>
          <dgm:resizeHandles val="exact"/>
        </dgm:presLayoutVars>
      </dgm:prSet>
      <dgm:spPr/>
    </dgm:pt>
    <dgm:pt modelId="{16663C0B-3FBC-4960-8A40-B6F152968677}" type="pres">
      <dgm:prSet presAssocID="{5A661F07-46C7-41B8-B70B-F2863D68F3C1}" presName="compNode" presStyleCnt="0"/>
      <dgm:spPr/>
    </dgm:pt>
    <dgm:pt modelId="{B78CF2ED-69F6-454C-A92F-FF5183D721F1}" type="pres">
      <dgm:prSet presAssocID="{5A661F07-46C7-41B8-B70B-F2863D68F3C1}" presName="bgRect" presStyleLbl="bgShp" presStyleIdx="0" presStyleCnt="3"/>
      <dgm:spPr/>
    </dgm:pt>
    <dgm:pt modelId="{95345C9E-51DC-4F16-82D0-6A13E1A7D257}" type="pres">
      <dgm:prSet presAssocID="{5A661F07-46C7-41B8-B70B-F2863D68F3C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1AA08A8-8A8B-4D1B-B3D0-79DAC0855842}" type="pres">
      <dgm:prSet presAssocID="{5A661F07-46C7-41B8-B70B-F2863D68F3C1}" presName="spaceRect" presStyleCnt="0"/>
      <dgm:spPr/>
    </dgm:pt>
    <dgm:pt modelId="{EDFACD56-054D-4F0F-8763-B60FEC22A735}" type="pres">
      <dgm:prSet presAssocID="{5A661F07-46C7-41B8-B70B-F2863D68F3C1}" presName="parTx" presStyleLbl="revTx" presStyleIdx="0" presStyleCnt="3">
        <dgm:presLayoutVars>
          <dgm:chMax val="0"/>
          <dgm:chPref val="0"/>
        </dgm:presLayoutVars>
      </dgm:prSet>
      <dgm:spPr/>
    </dgm:pt>
    <dgm:pt modelId="{622FB84E-1880-49C3-AFEE-87BF11C10170}" type="pres">
      <dgm:prSet presAssocID="{6781AA7B-5810-4ACB-91DD-3AC1DBFE6128}" presName="sibTrans" presStyleCnt="0"/>
      <dgm:spPr/>
    </dgm:pt>
    <dgm:pt modelId="{33BBAAC4-DD7D-6745-A9FE-0BF92D1AEA4C}" type="pres">
      <dgm:prSet presAssocID="{E436462F-B2C8-6F4D-83C6-69E883B99560}" presName="compNode" presStyleCnt="0"/>
      <dgm:spPr/>
    </dgm:pt>
    <dgm:pt modelId="{DA35B6D4-781D-DF4C-A949-51B64F6B6957}" type="pres">
      <dgm:prSet presAssocID="{E436462F-B2C8-6F4D-83C6-69E883B99560}" presName="bgRect" presStyleLbl="bgShp" presStyleIdx="1" presStyleCnt="3"/>
      <dgm:spPr/>
    </dgm:pt>
    <dgm:pt modelId="{051A691D-AC4F-0E4E-9163-73179CA059B5}" type="pres">
      <dgm:prSet presAssocID="{E436462F-B2C8-6F4D-83C6-69E883B99560}" presName="iconRect" presStyleLbl="node1" presStyleIdx="1" presStyleCnt="3" custLinFactX="400000" custLinFactY="176267" custLinFactNeighborX="490392" custLinFactNeighborY="200000"/>
      <dgm:spPr/>
    </dgm:pt>
    <dgm:pt modelId="{5C629191-0CCE-B04C-AC38-D0F05B0E1D23}" type="pres">
      <dgm:prSet presAssocID="{E436462F-B2C8-6F4D-83C6-69E883B99560}" presName="spaceRect" presStyleCnt="0"/>
      <dgm:spPr/>
    </dgm:pt>
    <dgm:pt modelId="{CEE2CB85-C44C-F940-804B-D2AF3589036E}" type="pres">
      <dgm:prSet presAssocID="{E436462F-B2C8-6F4D-83C6-69E883B99560}" presName="parTx" presStyleLbl="revTx" presStyleIdx="1" presStyleCnt="3">
        <dgm:presLayoutVars>
          <dgm:chMax val="0"/>
          <dgm:chPref val="0"/>
        </dgm:presLayoutVars>
      </dgm:prSet>
      <dgm:spPr/>
    </dgm:pt>
    <dgm:pt modelId="{5E38F11E-FC3E-984F-A08E-BC94F9710065}" type="pres">
      <dgm:prSet presAssocID="{A14F2A97-21E2-444A-A17E-EE58A1245BF8}" presName="sibTrans" presStyleCnt="0"/>
      <dgm:spPr/>
    </dgm:pt>
    <dgm:pt modelId="{D9055C26-62A8-48A0-9CAC-05959D3D183A}" type="pres">
      <dgm:prSet presAssocID="{5D0C8BF0-9553-4621-99E1-4DD13D374175}" presName="compNode" presStyleCnt="0"/>
      <dgm:spPr/>
    </dgm:pt>
    <dgm:pt modelId="{681A088C-40A4-4958-B2BC-876C2C8B541C}" type="pres">
      <dgm:prSet presAssocID="{5D0C8BF0-9553-4621-99E1-4DD13D374175}" presName="bgRect" presStyleLbl="bgShp" presStyleIdx="2" presStyleCnt="3"/>
      <dgm:spPr/>
    </dgm:pt>
    <dgm:pt modelId="{0855BA34-F739-4357-BED8-1106ACB122C4}" type="pres">
      <dgm:prSet presAssocID="{5D0C8BF0-9553-4621-99E1-4DD13D374175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869DFCC-6BB7-45C8-911E-01CB08227458}" type="pres">
      <dgm:prSet presAssocID="{5D0C8BF0-9553-4621-99E1-4DD13D374175}" presName="spaceRect" presStyleCnt="0"/>
      <dgm:spPr/>
    </dgm:pt>
    <dgm:pt modelId="{E8E7A427-2AAE-43C7-A7BF-4B601E47BBEA}" type="pres">
      <dgm:prSet presAssocID="{5D0C8BF0-9553-4621-99E1-4DD13D37417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ACD0F48-D151-1F4B-8410-FE811EAE1CAC}" type="presOf" srcId="{129FB591-1059-4EAD-8D7B-F21B038A6889}" destId="{2A9E78E2-EF39-44DC-9B3F-0F933C9D6376}" srcOrd="0" destOrd="0" presId="urn:microsoft.com/office/officeart/2018/2/layout/IconVerticalSolidList"/>
    <dgm:cxn modelId="{25044252-1094-8947-A0FD-A2E1D8B01B8E}" type="presOf" srcId="{5D0C8BF0-9553-4621-99E1-4DD13D374175}" destId="{E8E7A427-2AAE-43C7-A7BF-4B601E47BBEA}" srcOrd="0" destOrd="0" presId="urn:microsoft.com/office/officeart/2018/2/layout/IconVerticalSolidList"/>
    <dgm:cxn modelId="{4C62C953-79BC-46D4-BD79-19921971F337}" srcId="{129FB591-1059-4EAD-8D7B-F21B038A6889}" destId="{5A661F07-46C7-41B8-B70B-F2863D68F3C1}" srcOrd="0" destOrd="0" parTransId="{E6063E1E-9406-4FE4-A57E-F99FBC81D6BD}" sibTransId="{6781AA7B-5810-4ACB-91DD-3AC1DBFE6128}"/>
    <dgm:cxn modelId="{3137CA6C-0FF4-0E42-A81A-080BF1D356D5}" type="presOf" srcId="{E436462F-B2C8-6F4D-83C6-69E883B99560}" destId="{CEE2CB85-C44C-F940-804B-D2AF3589036E}" srcOrd="0" destOrd="0" presId="urn:microsoft.com/office/officeart/2018/2/layout/IconVerticalSolidList"/>
    <dgm:cxn modelId="{26A85E88-F02D-45FB-9B09-6ECCC4EF9541}" srcId="{129FB591-1059-4EAD-8D7B-F21B038A6889}" destId="{5D0C8BF0-9553-4621-99E1-4DD13D374175}" srcOrd="2" destOrd="0" parTransId="{E11C2DF7-BEF3-4522-A949-FAD2ADAFAFD9}" sibTransId="{C8307FFA-A0D2-4F6A-81B6-C505239FA022}"/>
    <dgm:cxn modelId="{340B2E91-E423-3449-A6EC-7D75EC253013}" srcId="{129FB591-1059-4EAD-8D7B-F21B038A6889}" destId="{E436462F-B2C8-6F4D-83C6-69E883B99560}" srcOrd="1" destOrd="0" parTransId="{5E79B799-07C7-7E4F-97E8-3B2B2CAD60BD}" sibTransId="{A14F2A97-21E2-444A-A17E-EE58A1245BF8}"/>
    <dgm:cxn modelId="{1E07F6CA-B7B4-5742-8EA5-4EBC9903207B}" type="presOf" srcId="{5A661F07-46C7-41B8-B70B-F2863D68F3C1}" destId="{EDFACD56-054D-4F0F-8763-B60FEC22A735}" srcOrd="0" destOrd="0" presId="urn:microsoft.com/office/officeart/2018/2/layout/IconVerticalSolidList"/>
    <dgm:cxn modelId="{77603EFC-46AD-A143-80C0-7655B6A6E42F}" type="presParOf" srcId="{2A9E78E2-EF39-44DC-9B3F-0F933C9D6376}" destId="{16663C0B-3FBC-4960-8A40-B6F152968677}" srcOrd="0" destOrd="0" presId="urn:microsoft.com/office/officeart/2018/2/layout/IconVerticalSolidList"/>
    <dgm:cxn modelId="{1DE9BA1A-B1E1-9F4D-A24E-74BC901FCC60}" type="presParOf" srcId="{16663C0B-3FBC-4960-8A40-B6F152968677}" destId="{B78CF2ED-69F6-454C-A92F-FF5183D721F1}" srcOrd="0" destOrd="0" presId="urn:microsoft.com/office/officeart/2018/2/layout/IconVerticalSolidList"/>
    <dgm:cxn modelId="{65EDE945-D03F-EF47-83A0-40F03760CC73}" type="presParOf" srcId="{16663C0B-3FBC-4960-8A40-B6F152968677}" destId="{95345C9E-51DC-4F16-82D0-6A13E1A7D257}" srcOrd="1" destOrd="0" presId="urn:microsoft.com/office/officeart/2018/2/layout/IconVerticalSolidList"/>
    <dgm:cxn modelId="{0E82B18D-49EA-644C-93F7-AB2CE38236AF}" type="presParOf" srcId="{16663C0B-3FBC-4960-8A40-B6F152968677}" destId="{81AA08A8-8A8B-4D1B-B3D0-79DAC0855842}" srcOrd="2" destOrd="0" presId="urn:microsoft.com/office/officeart/2018/2/layout/IconVerticalSolidList"/>
    <dgm:cxn modelId="{C014BBB4-B531-A843-A6EB-DB8F4143275B}" type="presParOf" srcId="{16663C0B-3FBC-4960-8A40-B6F152968677}" destId="{EDFACD56-054D-4F0F-8763-B60FEC22A735}" srcOrd="3" destOrd="0" presId="urn:microsoft.com/office/officeart/2018/2/layout/IconVerticalSolidList"/>
    <dgm:cxn modelId="{92BCECB3-DD8C-A647-B0F3-EC572BA53BD1}" type="presParOf" srcId="{2A9E78E2-EF39-44DC-9B3F-0F933C9D6376}" destId="{622FB84E-1880-49C3-AFEE-87BF11C10170}" srcOrd="1" destOrd="0" presId="urn:microsoft.com/office/officeart/2018/2/layout/IconVerticalSolidList"/>
    <dgm:cxn modelId="{983E241A-8037-BC42-ADDC-91E4554A9BBF}" type="presParOf" srcId="{2A9E78E2-EF39-44DC-9B3F-0F933C9D6376}" destId="{33BBAAC4-DD7D-6745-A9FE-0BF92D1AEA4C}" srcOrd="2" destOrd="0" presId="urn:microsoft.com/office/officeart/2018/2/layout/IconVerticalSolidList"/>
    <dgm:cxn modelId="{09D9D2E3-EBB4-0245-8FA5-65DFAC55DF7B}" type="presParOf" srcId="{33BBAAC4-DD7D-6745-A9FE-0BF92D1AEA4C}" destId="{DA35B6D4-781D-DF4C-A949-51B64F6B6957}" srcOrd="0" destOrd="0" presId="urn:microsoft.com/office/officeart/2018/2/layout/IconVerticalSolidList"/>
    <dgm:cxn modelId="{683BF6B3-7FB8-6341-BEFA-02C94C6BF4BD}" type="presParOf" srcId="{33BBAAC4-DD7D-6745-A9FE-0BF92D1AEA4C}" destId="{051A691D-AC4F-0E4E-9163-73179CA059B5}" srcOrd="1" destOrd="0" presId="urn:microsoft.com/office/officeart/2018/2/layout/IconVerticalSolidList"/>
    <dgm:cxn modelId="{5ECD5143-1A3F-5E43-BE7D-D4893813F1CD}" type="presParOf" srcId="{33BBAAC4-DD7D-6745-A9FE-0BF92D1AEA4C}" destId="{5C629191-0CCE-B04C-AC38-D0F05B0E1D23}" srcOrd="2" destOrd="0" presId="urn:microsoft.com/office/officeart/2018/2/layout/IconVerticalSolidList"/>
    <dgm:cxn modelId="{0DCA0F90-4C69-1B46-88B2-ACA18950EB20}" type="presParOf" srcId="{33BBAAC4-DD7D-6745-A9FE-0BF92D1AEA4C}" destId="{CEE2CB85-C44C-F940-804B-D2AF3589036E}" srcOrd="3" destOrd="0" presId="urn:microsoft.com/office/officeart/2018/2/layout/IconVerticalSolidList"/>
    <dgm:cxn modelId="{8744C1B3-1715-6E45-9275-968A76F2A7E9}" type="presParOf" srcId="{2A9E78E2-EF39-44DC-9B3F-0F933C9D6376}" destId="{5E38F11E-FC3E-984F-A08E-BC94F9710065}" srcOrd="3" destOrd="0" presId="urn:microsoft.com/office/officeart/2018/2/layout/IconVerticalSolidList"/>
    <dgm:cxn modelId="{291C3E2E-0725-1042-84AC-C47ED05089B4}" type="presParOf" srcId="{2A9E78E2-EF39-44DC-9B3F-0F933C9D6376}" destId="{D9055C26-62A8-48A0-9CAC-05959D3D183A}" srcOrd="4" destOrd="0" presId="urn:microsoft.com/office/officeart/2018/2/layout/IconVerticalSolidList"/>
    <dgm:cxn modelId="{3E9E6A59-9CA7-5B47-9440-615FDB818E11}" type="presParOf" srcId="{D9055C26-62A8-48A0-9CAC-05959D3D183A}" destId="{681A088C-40A4-4958-B2BC-876C2C8B541C}" srcOrd="0" destOrd="0" presId="urn:microsoft.com/office/officeart/2018/2/layout/IconVerticalSolidList"/>
    <dgm:cxn modelId="{6717B842-8056-A64C-B2A9-E5DA725F0731}" type="presParOf" srcId="{D9055C26-62A8-48A0-9CAC-05959D3D183A}" destId="{0855BA34-F739-4357-BED8-1106ACB122C4}" srcOrd="1" destOrd="0" presId="urn:microsoft.com/office/officeart/2018/2/layout/IconVerticalSolidList"/>
    <dgm:cxn modelId="{0F6F50B6-E93A-DE43-A6B0-03FA1C422676}" type="presParOf" srcId="{D9055C26-62A8-48A0-9CAC-05959D3D183A}" destId="{5869DFCC-6BB7-45C8-911E-01CB08227458}" srcOrd="2" destOrd="0" presId="urn:microsoft.com/office/officeart/2018/2/layout/IconVerticalSolidList"/>
    <dgm:cxn modelId="{1DFC2297-47FF-7646-A7C3-8124E1527795}" type="presParOf" srcId="{D9055C26-62A8-48A0-9CAC-05959D3D183A}" destId="{E8E7A427-2AAE-43C7-A7BF-4B601E47BB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D5D24C-F917-4B96-984D-B4FA224C02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9F3CEA-1D8E-4992-9D7D-E34647D548CB}">
      <dgm:prSet/>
      <dgm:spPr/>
      <dgm:t>
        <a:bodyPr/>
        <a:lstStyle/>
        <a:p>
          <a:r>
            <a:rPr lang="en-US" b="1" dirty="0"/>
            <a:t>Factor mimicking portfolios </a:t>
          </a:r>
          <a:r>
            <a:rPr lang="en-US" dirty="0"/>
            <a:t>are investment portfolios designed to isolate and track the performance of a single investment factor.</a:t>
          </a:r>
        </a:p>
      </dgm:t>
    </dgm:pt>
    <dgm:pt modelId="{A619238F-36C3-441D-A1B9-C34CAF106F7A}" type="parTrans" cxnId="{A9C23BC6-8B06-4344-AA7A-172A43381E12}">
      <dgm:prSet/>
      <dgm:spPr/>
      <dgm:t>
        <a:bodyPr/>
        <a:lstStyle/>
        <a:p>
          <a:endParaRPr lang="en-US"/>
        </a:p>
      </dgm:t>
    </dgm:pt>
    <dgm:pt modelId="{6B01BD4D-6984-4694-97B0-C546267B1A2C}" type="sibTrans" cxnId="{A9C23BC6-8B06-4344-AA7A-172A43381E12}">
      <dgm:prSet/>
      <dgm:spPr/>
      <dgm:t>
        <a:bodyPr/>
        <a:lstStyle/>
        <a:p>
          <a:endParaRPr lang="en-US"/>
        </a:p>
      </dgm:t>
    </dgm:pt>
    <dgm:pt modelId="{6BE51AA7-14AA-4F16-BA7B-9124E486C9E7}">
      <dgm:prSet/>
      <dgm:spPr/>
      <dgm:t>
        <a:bodyPr/>
        <a:lstStyle/>
        <a:p>
          <a:r>
            <a:rPr lang="en-US" b="1"/>
            <a:t>Historical excess return </a:t>
          </a:r>
          <a:r>
            <a:rPr lang="en-US"/>
            <a:t>generated by such a portfolio is known as the factor return or factor premium. </a:t>
          </a:r>
        </a:p>
      </dgm:t>
    </dgm:pt>
    <dgm:pt modelId="{5CE963FE-A8DB-4AA9-988F-FEED4904BF4E}" type="parTrans" cxnId="{93EE56AA-AF43-493E-906B-8B07BE3B9A8B}">
      <dgm:prSet/>
      <dgm:spPr/>
      <dgm:t>
        <a:bodyPr/>
        <a:lstStyle/>
        <a:p>
          <a:endParaRPr lang="en-US"/>
        </a:p>
      </dgm:t>
    </dgm:pt>
    <dgm:pt modelId="{3CD15A4D-FA56-4164-803D-88EE73C3832C}" type="sibTrans" cxnId="{93EE56AA-AF43-493E-906B-8B07BE3B9A8B}">
      <dgm:prSet/>
      <dgm:spPr/>
      <dgm:t>
        <a:bodyPr/>
        <a:lstStyle/>
        <a:p>
          <a:endParaRPr lang="en-US"/>
        </a:p>
      </dgm:t>
    </dgm:pt>
    <dgm:pt modelId="{B507B92F-33FC-4EAB-92D4-D2EAA36382B9}">
      <dgm:prSet custT="1"/>
      <dgm:spPr/>
      <dgm:t>
        <a:bodyPr/>
        <a:lstStyle/>
        <a:p>
          <a:r>
            <a:rPr lang="en-US" sz="2500" b="1" dirty="0"/>
            <a:t>Factor exposure </a:t>
          </a:r>
          <a:r>
            <a:rPr lang="en-US" sz="2500" dirty="0"/>
            <a:t>measures how sensitive a portfolio is to these distinct factor returns, quantifying its sensitivity to factors. </a:t>
          </a:r>
        </a:p>
      </dgm:t>
    </dgm:pt>
    <dgm:pt modelId="{0AF42224-45BC-45E4-8018-7C42EDF20C09}" type="parTrans" cxnId="{667B0156-D53F-4D1F-B7C0-19DBF66C3BE3}">
      <dgm:prSet/>
      <dgm:spPr/>
      <dgm:t>
        <a:bodyPr/>
        <a:lstStyle/>
        <a:p>
          <a:endParaRPr lang="en-US"/>
        </a:p>
      </dgm:t>
    </dgm:pt>
    <dgm:pt modelId="{7A426DCA-0637-476C-B9C8-F74F0A913CB1}" type="sibTrans" cxnId="{667B0156-D53F-4D1F-B7C0-19DBF66C3BE3}">
      <dgm:prSet/>
      <dgm:spPr/>
      <dgm:t>
        <a:bodyPr/>
        <a:lstStyle/>
        <a:p>
          <a:endParaRPr lang="en-US"/>
        </a:p>
      </dgm:t>
    </dgm:pt>
    <dgm:pt modelId="{5089010A-2170-4A79-BB02-7EAC7E7DA07E}" type="pres">
      <dgm:prSet presAssocID="{0ED5D24C-F917-4B96-984D-B4FA224C02B7}" presName="root" presStyleCnt="0">
        <dgm:presLayoutVars>
          <dgm:dir/>
          <dgm:resizeHandles val="exact"/>
        </dgm:presLayoutVars>
      </dgm:prSet>
      <dgm:spPr/>
    </dgm:pt>
    <dgm:pt modelId="{E520F750-4516-4735-80A4-D50AEE8BC0D7}" type="pres">
      <dgm:prSet presAssocID="{4D9F3CEA-1D8E-4992-9D7D-E34647D548CB}" presName="compNode" presStyleCnt="0"/>
      <dgm:spPr/>
    </dgm:pt>
    <dgm:pt modelId="{29458F55-F698-4497-A8BC-4BC5CD2DAE25}" type="pres">
      <dgm:prSet presAssocID="{4D9F3CEA-1D8E-4992-9D7D-E34647D548CB}" presName="bgRect" presStyleLbl="bgShp" presStyleIdx="0" presStyleCnt="3" custLinFactNeighborX="318" custLinFactNeighborY="7024"/>
      <dgm:spPr/>
    </dgm:pt>
    <dgm:pt modelId="{8C6F101E-6ABA-4A04-80EE-5C885C19AB6A}" type="pres">
      <dgm:prSet presAssocID="{4D9F3CEA-1D8E-4992-9D7D-E34647D548CB}" presName="iconRect" presStyleLbl="node1" presStyleIdx="0" presStyleCnt="3" custLinFactNeighborX="-11309" custLinFactNeighborY="90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FE9444EC-B7B0-4220-ABB4-7ECEBA0C5531}" type="pres">
      <dgm:prSet presAssocID="{4D9F3CEA-1D8E-4992-9D7D-E34647D548CB}" presName="spaceRect" presStyleCnt="0"/>
      <dgm:spPr/>
    </dgm:pt>
    <dgm:pt modelId="{AB227954-5311-4D34-97DA-2B70A931166C}" type="pres">
      <dgm:prSet presAssocID="{4D9F3CEA-1D8E-4992-9D7D-E34647D548CB}" presName="parTx" presStyleLbl="revTx" presStyleIdx="0" presStyleCnt="3">
        <dgm:presLayoutVars>
          <dgm:chMax val="0"/>
          <dgm:chPref val="0"/>
        </dgm:presLayoutVars>
      </dgm:prSet>
      <dgm:spPr/>
    </dgm:pt>
    <dgm:pt modelId="{DDFD976F-A714-48D9-80AE-BC79BD16ECAD}" type="pres">
      <dgm:prSet presAssocID="{6B01BD4D-6984-4694-97B0-C546267B1A2C}" presName="sibTrans" presStyleCnt="0"/>
      <dgm:spPr/>
    </dgm:pt>
    <dgm:pt modelId="{58DBAB00-869F-40AD-98C8-2D5066EABDB2}" type="pres">
      <dgm:prSet presAssocID="{6BE51AA7-14AA-4F16-BA7B-9124E486C9E7}" presName="compNode" presStyleCnt="0"/>
      <dgm:spPr/>
    </dgm:pt>
    <dgm:pt modelId="{CFF74C79-C1CF-4B2C-9401-EE4CCCAD6EEE}" type="pres">
      <dgm:prSet presAssocID="{6BE51AA7-14AA-4F16-BA7B-9124E486C9E7}" presName="bgRect" presStyleLbl="bgShp" presStyleIdx="1" presStyleCnt="3" custLinFactNeighborX="318" custLinFactNeighborY="6980"/>
      <dgm:spPr/>
    </dgm:pt>
    <dgm:pt modelId="{F84C6352-D38A-4602-9FA2-91E1733E4B73}" type="pres">
      <dgm:prSet presAssocID="{6BE51AA7-14AA-4F16-BA7B-9124E486C9E7}" presName="iconRect" presStyleLbl="node1" presStyleIdx="1" presStyleCnt="3" custLinFactNeighborX="-6713" custLinFactNeighborY="1425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C016F5F8-30F0-4728-8C52-10907CB5CAC2}" type="pres">
      <dgm:prSet presAssocID="{6BE51AA7-14AA-4F16-BA7B-9124E486C9E7}" presName="spaceRect" presStyleCnt="0"/>
      <dgm:spPr/>
    </dgm:pt>
    <dgm:pt modelId="{3D10A60B-1364-4134-9F68-BEE0F10540FE}" type="pres">
      <dgm:prSet presAssocID="{6BE51AA7-14AA-4F16-BA7B-9124E486C9E7}" presName="parTx" presStyleLbl="revTx" presStyleIdx="1" presStyleCnt="3">
        <dgm:presLayoutVars>
          <dgm:chMax val="0"/>
          <dgm:chPref val="0"/>
        </dgm:presLayoutVars>
      </dgm:prSet>
      <dgm:spPr/>
    </dgm:pt>
    <dgm:pt modelId="{D352EBC5-4226-4111-89E8-076985573AAD}" type="pres">
      <dgm:prSet presAssocID="{3CD15A4D-FA56-4164-803D-88EE73C3832C}" presName="sibTrans" presStyleCnt="0"/>
      <dgm:spPr/>
    </dgm:pt>
    <dgm:pt modelId="{7488DBD9-AF91-4239-811D-A2AD7E38251F}" type="pres">
      <dgm:prSet presAssocID="{B507B92F-33FC-4EAB-92D4-D2EAA36382B9}" presName="compNode" presStyleCnt="0"/>
      <dgm:spPr/>
    </dgm:pt>
    <dgm:pt modelId="{FDB5FCA7-F688-4BC0-8CEE-49B8E338D55E}" type="pres">
      <dgm:prSet presAssocID="{B507B92F-33FC-4EAB-92D4-D2EAA36382B9}" presName="bgRect" presStyleLbl="bgShp" presStyleIdx="2" presStyleCnt="3" custLinFactNeighborX="318" custLinFactNeighborY="5213"/>
      <dgm:spPr/>
    </dgm:pt>
    <dgm:pt modelId="{628AE8C4-6BBD-4ABD-AAAD-9343BFB0C86D}" type="pres">
      <dgm:prSet presAssocID="{B507B92F-33FC-4EAB-92D4-D2EAA36382B9}" presName="iconRect" presStyleLbl="node1" presStyleIdx="2" presStyleCnt="3" custLinFactNeighborX="-11309" custLinFactNeighborY="1306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1DEDFD1-8471-43AC-8F3E-736E39EBD85F}" type="pres">
      <dgm:prSet presAssocID="{B507B92F-33FC-4EAB-92D4-D2EAA36382B9}" presName="spaceRect" presStyleCnt="0"/>
      <dgm:spPr/>
    </dgm:pt>
    <dgm:pt modelId="{4A53A6D0-1CB5-4873-9D8E-CC7FCB66ADE5}" type="pres">
      <dgm:prSet presAssocID="{B507B92F-33FC-4EAB-92D4-D2EAA36382B9}" presName="parTx" presStyleLbl="revTx" presStyleIdx="2" presStyleCnt="3" custScaleX="102185">
        <dgm:presLayoutVars>
          <dgm:chMax val="0"/>
          <dgm:chPref val="0"/>
        </dgm:presLayoutVars>
      </dgm:prSet>
      <dgm:spPr/>
    </dgm:pt>
  </dgm:ptLst>
  <dgm:cxnLst>
    <dgm:cxn modelId="{2304D71D-6582-4781-868A-CA4E212F05F1}" type="presOf" srcId="{B507B92F-33FC-4EAB-92D4-D2EAA36382B9}" destId="{4A53A6D0-1CB5-4873-9D8E-CC7FCB66ADE5}" srcOrd="0" destOrd="0" presId="urn:microsoft.com/office/officeart/2018/2/layout/IconVerticalSolidList"/>
    <dgm:cxn modelId="{85F6E239-C773-4E74-9791-5490569FB88B}" type="presOf" srcId="{0ED5D24C-F917-4B96-984D-B4FA224C02B7}" destId="{5089010A-2170-4A79-BB02-7EAC7E7DA07E}" srcOrd="0" destOrd="0" presId="urn:microsoft.com/office/officeart/2018/2/layout/IconVerticalSolidList"/>
    <dgm:cxn modelId="{667B0156-D53F-4D1F-B7C0-19DBF66C3BE3}" srcId="{0ED5D24C-F917-4B96-984D-B4FA224C02B7}" destId="{B507B92F-33FC-4EAB-92D4-D2EAA36382B9}" srcOrd="2" destOrd="0" parTransId="{0AF42224-45BC-45E4-8018-7C42EDF20C09}" sibTransId="{7A426DCA-0637-476C-B9C8-F74F0A913CB1}"/>
    <dgm:cxn modelId="{73A65372-0202-4509-8971-71BF46591E7A}" type="presOf" srcId="{4D9F3CEA-1D8E-4992-9D7D-E34647D548CB}" destId="{AB227954-5311-4D34-97DA-2B70A931166C}" srcOrd="0" destOrd="0" presId="urn:microsoft.com/office/officeart/2018/2/layout/IconVerticalSolidList"/>
    <dgm:cxn modelId="{93EE56AA-AF43-493E-906B-8B07BE3B9A8B}" srcId="{0ED5D24C-F917-4B96-984D-B4FA224C02B7}" destId="{6BE51AA7-14AA-4F16-BA7B-9124E486C9E7}" srcOrd="1" destOrd="0" parTransId="{5CE963FE-A8DB-4AA9-988F-FEED4904BF4E}" sibTransId="{3CD15A4D-FA56-4164-803D-88EE73C3832C}"/>
    <dgm:cxn modelId="{A9C23BC6-8B06-4344-AA7A-172A43381E12}" srcId="{0ED5D24C-F917-4B96-984D-B4FA224C02B7}" destId="{4D9F3CEA-1D8E-4992-9D7D-E34647D548CB}" srcOrd="0" destOrd="0" parTransId="{A619238F-36C3-441D-A1B9-C34CAF106F7A}" sibTransId="{6B01BD4D-6984-4694-97B0-C546267B1A2C}"/>
    <dgm:cxn modelId="{76E6D8D1-5314-47BC-968E-B4E8D3638231}" type="presOf" srcId="{6BE51AA7-14AA-4F16-BA7B-9124E486C9E7}" destId="{3D10A60B-1364-4134-9F68-BEE0F10540FE}" srcOrd="0" destOrd="0" presId="urn:microsoft.com/office/officeart/2018/2/layout/IconVerticalSolidList"/>
    <dgm:cxn modelId="{EBC94C16-91E4-4A8C-AB12-8EF10C677197}" type="presParOf" srcId="{5089010A-2170-4A79-BB02-7EAC7E7DA07E}" destId="{E520F750-4516-4735-80A4-D50AEE8BC0D7}" srcOrd="0" destOrd="0" presId="urn:microsoft.com/office/officeart/2018/2/layout/IconVerticalSolidList"/>
    <dgm:cxn modelId="{4A964942-AED8-44CB-8B98-BCDD6291B9AB}" type="presParOf" srcId="{E520F750-4516-4735-80A4-D50AEE8BC0D7}" destId="{29458F55-F698-4497-A8BC-4BC5CD2DAE25}" srcOrd="0" destOrd="0" presId="urn:microsoft.com/office/officeart/2018/2/layout/IconVerticalSolidList"/>
    <dgm:cxn modelId="{740D54CE-B15F-48F2-8803-908F1FD4913E}" type="presParOf" srcId="{E520F750-4516-4735-80A4-D50AEE8BC0D7}" destId="{8C6F101E-6ABA-4A04-80EE-5C885C19AB6A}" srcOrd="1" destOrd="0" presId="urn:microsoft.com/office/officeart/2018/2/layout/IconVerticalSolidList"/>
    <dgm:cxn modelId="{31580230-7DC4-4DE0-9E8D-0473B29DEA78}" type="presParOf" srcId="{E520F750-4516-4735-80A4-D50AEE8BC0D7}" destId="{FE9444EC-B7B0-4220-ABB4-7ECEBA0C5531}" srcOrd="2" destOrd="0" presId="urn:microsoft.com/office/officeart/2018/2/layout/IconVerticalSolidList"/>
    <dgm:cxn modelId="{2E7BF5FE-CAF2-4B87-AC1E-29C6E22B3C40}" type="presParOf" srcId="{E520F750-4516-4735-80A4-D50AEE8BC0D7}" destId="{AB227954-5311-4D34-97DA-2B70A931166C}" srcOrd="3" destOrd="0" presId="urn:microsoft.com/office/officeart/2018/2/layout/IconVerticalSolidList"/>
    <dgm:cxn modelId="{52C8A9B7-6D64-410B-BB70-AE04F858BDC2}" type="presParOf" srcId="{5089010A-2170-4A79-BB02-7EAC7E7DA07E}" destId="{DDFD976F-A714-48D9-80AE-BC79BD16ECAD}" srcOrd="1" destOrd="0" presId="urn:microsoft.com/office/officeart/2018/2/layout/IconVerticalSolidList"/>
    <dgm:cxn modelId="{6D87FF4E-3B95-4C71-8F91-77DA6980B851}" type="presParOf" srcId="{5089010A-2170-4A79-BB02-7EAC7E7DA07E}" destId="{58DBAB00-869F-40AD-98C8-2D5066EABDB2}" srcOrd="2" destOrd="0" presId="urn:microsoft.com/office/officeart/2018/2/layout/IconVerticalSolidList"/>
    <dgm:cxn modelId="{0440839B-9428-4077-B927-27CCE2D16605}" type="presParOf" srcId="{58DBAB00-869F-40AD-98C8-2D5066EABDB2}" destId="{CFF74C79-C1CF-4B2C-9401-EE4CCCAD6EEE}" srcOrd="0" destOrd="0" presId="urn:microsoft.com/office/officeart/2018/2/layout/IconVerticalSolidList"/>
    <dgm:cxn modelId="{7AA30E94-F0E3-459F-8FCE-53895E1FF692}" type="presParOf" srcId="{58DBAB00-869F-40AD-98C8-2D5066EABDB2}" destId="{F84C6352-D38A-4602-9FA2-91E1733E4B73}" srcOrd="1" destOrd="0" presId="urn:microsoft.com/office/officeart/2018/2/layout/IconVerticalSolidList"/>
    <dgm:cxn modelId="{F79AC211-3D25-4D04-A4FE-958F48F05109}" type="presParOf" srcId="{58DBAB00-869F-40AD-98C8-2D5066EABDB2}" destId="{C016F5F8-30F0-4728-8C52-10907CB5CAC2}" srcOrd="2" destOrd="0" presId="urn:microsoft.com/office/officeart/2018/2/layout/IconVerticalSolidList"/>
    <dgm:cxn modelId="{8CA5D99E-4C61-47D9-8A24-E91D1761F1F6}" type="presParOf" srcId="{58DBAB00-869F-40AD-98C8-2D5066EABDB2}" destId="{3D10A60B-1364-4134-9F68-BEE0F10540FE}" srcOrd="3" destOrd="0" presId="urn:microsoft.com/office/officeart/2018/2/layout/IconVerticalSolidList"/>
    <dgm:cxn modelId="{3484BA7D-B4EC-4AFB-96CA-5F133F7E358B}" type="presParOf" srcId="{5089010A-2170-4A79-BB02-7EAC7E7DA07E}" destId="{D352EBC5-4226-4111-89E8-076985573AAD}" srcOrd="3" destOrd="0" presId="urn:microsoft.com/office/officeart/2018/2/layout/IconVerticalSolidList"/>
    <dgm:cxn modelId="{429106AC-93E7-4E40-B0C2-78D92D947A4B}" type="presParOf" srcId="{5089010A-2170-4A79-BB02-7EAC7E7DA07E}" destId="{7488DBD9-AF91-4239-811D-A2AD7E38251F}" srcOrd="4" destOrd="0" presId="urn:microsoft.com/office/officeart/2018/2/layout/IconVerticalSolidList"/>
    <dgm:cxn modelId="{CD052553-38F8-4067-A3BC-0AD52F01DCF4}" type="presParOf" srcId="{7488DBD9-AF91-4239-811D-A2AD7E38251F}" destId="{FDB5FCA7-F688-4BC0-8CEE-49B8E338D55E}" srcOrd="0" destOrd="0" presId="urn:microsoft.com/office/officeart/2018/2/layout/IconVerticalSolidList"/>
    <dgm:cxn modelId="{CC84821D-D9BF-4A0D-93A5-9F1FC91465E1}" type="presParOf" srcId="{7488DBD9-AF91-4239-811D-A2AD7E38251F}" destId="{628AE8C4-6BBD-4ABD-AAAD-9343BFB0C86D}" srcOrd="1" destOrd="0" presId="urn:microsoft.com/office/officeart/2018/2/layout/IconVerticalSolidList"/>
    <dgm:cxn modelId="{C3E52C0E-1224-4D22-A488-8B1DE929ECE1}" type="presParOf" srcId="{7488DBD9-AF91-4239-811D-A2AD7E38251F}" destId="{F1DEDFD1-8471-43AC-8F3E-736E39EBD85F}" srcOrd="2" destOrd="0" presId="urn:microsoft.com/office/officeart/2018/2/layout/IconVerticalSolidList"/>
    <dgm:cxn modelId="{D4B6D219-371C-41D5-B8AC-70A8A12BB310}" type="presParOf" srcId="{7488DBD9-AF91-4239-811D-A2AD7E38251F}" destId="{4A53A6D0-1CB5-4873-9D8E-CC7FCB66AD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A01B74-3578-4D4D-83C6-2C5B14DF7AA3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DBF6AF-230F-544C-A629-F86D8DF63373}">
      <dgm:prSet phldrT="[Text]" custT="1"/>
      <dgm:spPr/>
      <dgm:t>
        <a:bodyPr/>
        <a:lstStyle/>
        <a:p>
          <a:r>
            <a:rPr lang="en-US" sz="3000" b="1" dirty="0"/>
            <a:t>Risk-Based</a:t>
          </a:r>
        </a:p>
      </dgm:t>
    </dgm:pt>
    <dgm:pt modelId="{DD1CEE98-585C-7047-9209-861837B62C0A}" type="parTrans" cxnId="{7FEBF6B6-2E47-DD40-937F-1C7F1899A261}">
      <dgm:prSet/>
      <dgm:spPr/>
      <dgm:t>
        <a:bodyPr/>
        <a:lstStyle/>
        <a:p>
          <a:endParaRPr lang="en-US"/>
        </a:p>
      </dgm:t>
    </dgm:pt>
    <dgm:pt modelId="{B1E0FE77-9F8E-4D49-8DDE-11AB81B23742}" type="sibTrans" cxnId="{7FEBF6B6-2E47-DD40-937F-1C7F1899A261}">
      <dgm:prSet/>
      <dgm:spPr/>
      <dgm:t>
        <a:bodyPr/>
        <a:lstStyle/>
        <a:p>
          <a:endParaRPr lang="en-US"/>
        </a:p>
      </dgm:t>
    </dgm:pt>
    <dgm:pt modelId="{56568772-F218-7F4E-A696-653A07C950F3}">
      <dgm:prSet phldrT="[Text]" custT="1"/>
      <dgm:spPr/>
      <dgm:t>
        <a:bodyPr/>
        <a:lstStyle/>
        <a:p>
          <a:r>
            <a:rPr lang="en-US" sz="3000" b="1" dirty="0"/>
            <a:t>Behavioral</a:t>
          </a:r>
        </a:p>
      </dgm:t>
    </dgm:pt>
    <dgm:pt modelId="{BA9E9213-D847-664F-995B-9DA34D3C6355}" type="parTrans" cxnId="{66309AE1-2C4E-204D-974C-191AF1A488DC}">
      <dgm:prSet/>
      <dgm:spPr/>
      <dgm:t>
        <a:bodyPr/>
        <a:lstStyle/>
        <a:p>
          <a:endParaRPr lang="en-US"/>
        </a:p>
      </dgm:t>
    </dgm:pt>
    <dgm:pt modelId="{7B3C8499-325B-E74D-AD03-3AD7377E832A}" type="sibTrans" cxnId="{66309AE1-2C4E-204D-974C-191AF1A488DC}">
      <dgm:prSet/>
      <dgm:spPr/>
      <dgm:t>
        <a:bodyPr/>
        <a:lstStyle/>
        <a:p>
          <a:endParaRPr lang="en-US"/>
        </a:p>
      </dgm:t>
    </dgm:pt>
    <dgm:pt modelId="{5E01B273-D29E-5742-9F67-4C220BA2951C}">
      <dgm:prSet custT="1"/>
      <dgm:spPr>
        <a:solidFill>
          <a:srgbClr val="F2F2F4">
            <a:alpha val="90000"/>
          </a:srgbClr>
        </a:solidFill>
        <a:ln cap="rnd">
          <a:solidFill>
            <a:scrgbClr r="0" g="0" b="0">
              <a:alpha val="0"/>
            </a:scrgbClr>
          </a:solidFill>
          <a:round/>
        </a:ln>
      </dgm:spPr>
      <dgm:t>
        <a:bodyPr/>
        <a:lstStyle/>
        <a:p>
          <a:r>
            <a:rPr lang="en-US" sz="2500" dirty="0">
              <a:solidFill>
                <a:schemeClr val="accent6">
                  <a:lumMod val="75000"/>
                </a:schemeClr>
              </a:solidFill>
            </a:rPr>
            <a:t>Factors may arise from persistent investor biases or market inefficiencies. </a:t>
          </a:r>
        </a:p>
      </dgm:t>
    </dgm:pt>
    <dgm:pt modelId="{7EFC3FB7-518D-0645-81AB-98C988944923}" type="parTrans" cxnId="{2E3E2BE1-F2F8-C94B-BE73-9A8637DE2C1A}">
      <dgm:prSet/>
      <dgm:spPr/>
      <dgm:t>
        <a:bodyPr/>
        <a:lstStyle/>
        <a:p>
          <a:endParaRPr lang="en-US"/>
        </a:p>
      </dgm:t>
    </dgm:pt>
    <dgm:pt modelId="{A85B274A-7081-0842-A877-20B4CD2B5DF5}" type="sibTrans" cxnId="{2E3E2BE1-F2F8-C94B-BE73-9A8637DE2C1A}">
      <dgm:prSet/>
      <dgm:spPr/>
      <dgm:t>
        <a:bodyPr/>
        <a:lstStyle/>
        <a:p>
          <a:endParaRPr lang="en-US"/>
        </a:p>
      </dgm:t>
    </dgm:pt>
    <dgm:pt modelId="{37FA9030-EF96-4549-ABE7-BDC6AF7D49EC}">
      <dgm:prSet custT="1"/>
      <dgm:spPr>
        <a:solidFill>
          <a:srgbClr val="F2F2F4"/>
        </a:solidFill>
        <a:ln cap="rnd">
          <a:solidFill>
            <a:schemeClr val="accent1">
              <a:hueOff val="0"/>
              <a:satOff val="0"/>
              <a:lumOff val="0"/>
              <a:alpha val="0"/>
            </a:schemeClr>
          </a:solidFill>
          <a:round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>
          <a:softEdge rad="0"/>
        </a:effectLst>
      </dgm:spPr>
      <dgm:t>
        <a:bodyPr/>
        <a:lstStyle/>
        <a:p>
          <a:r>
            <a:rPr lang="en-US" sz="2500" dirty="0">
              <a:solidFill>
                <a:schemeClr val="accent6">
                  <a:lumMod val="75000"/>
                </a:schemeClr>
              </a:solidFill>
            </a:rPr>
            <a:t>Factors may provide higher returns because they compensate investors for taking on additional, specific types of risk.</a:t>
          </a:r>
        </a:p>
      </dgm:t>
    </dgm:pt>
    <dgm:pt modelId="{41D9ADBA-0CA7-AD47-8321-EA7B5B0522D1}" type="parTrans" cxnId="{CCF8BF2F-B0BD-4146-A98D-BDFCF74C420F}">
      <dgm:prSet/>
      <dgm:spPr/>
      <dgm:t>
        <a:bodyPr/>
        <a:lstStyle/>
        <a:p>
          <a:endParaRPr lang="en-US"/>
        </a:p>
      </dgm:t>
    </dgm:pt>
    <dgm:pt modelId="{4C3EFB2A-EFC8-ED47-B528-2D1A8133495A}" type="sibTrans" cxnId="{CCF8BF2F-B0BD-4146-A98D-BDFCF74C420F}">
      <dgm:prSet/>
      <dgm:spPr/>
      <dgm:t>
        <a:bodyPr/>
        <a:lstStyle/>
        <a:p>
          <a:endParaRPr lang="en-US"/>
        </a:p>
      </dgm:t>
    </dgm:pt>
    <dgm:pt modelId="{E4223AA1-1252-3D4D-9A48-79C5E65D2DFC}">
      <dgm:prSet custT="1"/>
      <dgm:spPr>
        <a:solidFill>
          <a:srgbClr val="F2F2F4">
            <a:alpha val="90000"/>
          </a:srgbClr>
        </a:solidFill>
        <a:ln cap="rnd">
          <a:solidFill>
            <a:scrgbClr r="0" g="0" b="0">
              <a:alpha val="0"/>
            </a:scrgbClr>
          </a:solidFill>
          <a:round/>
        </a:ln>
      </dgm:spPr>
      <dgm:t>
        <a:bodyPr/>
        <a:lstStyle/>
        <a:p>
          <a:r>
            <a:rPr lang="en-US" sz="2000" dirty="0"/>
            <a:t>Investors may underreact to positive news, leading to momentum, or overreact to negative news, creating value opportunities.</a:t>
          </a:r>
        </a:p>
      </dgm:t>
    </dgm:pt>
    <dgm:pt modelId="{2041A2C9-4F15-D647-8A87-76D7AA7FA9CF}" type="parTrans" cxnId="{47BF8741-1370-A746-A52E-6FC8A830588A}">
      <dgm:prSet/>
      <dgm:spPr/>
      <dgm:t>
        <a:bodyPr/>
        <a:lstStyle/>
        <a:p>
          <a:endParaRPr lang="en-US"/>
        </a:p>
      </dgm:t>
    </dgm:pt>
    <dgm:pt modelId="{50B7563E-8D7B-4F4A-A8A7-F27D15563136}" type="sibTrans" cxnId="{47BF8741-1370-A746-A52E-6FC8A830588A}">
      <dgm:prSet/>
      <dgm:spPr/>
      <dgm:t>
        <a:bodyPr/>
        <a:lstStyle/>
        <a:p>
          <a:endParaRPr lang="en-US"/>
        </a:p>
      </dgm:t>
    </dgm:pt>
    <dgm:pt modelId="{5FD26898-AD73-AE40-9E25-260838CAD17A}">
      <dgm:prSet custT="1"/>
      <dgm:spPr>
        <a:solidFill>
          <a:srgbClr val="F2F2F4"/>
        </a:solidFill>
        <a:ln cap="rnd">
          <a:solidFill>
            <a:schemeClr val="accent1">
              <a:hueOff val="0"/>
              <a:satOff val="0"/>
              <a:lumOff val="0"/>
              <a:alpha val="0"/>
            </a:schemeClr>
          </a:solidFill>
          <a:round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>
          <a:softEdge rad="0"/>
        </a:effectLst>
      </dgm:spPr>
      <dgm:t>
        <a:bodyPr/>
        <a:lstStyle/>
        <a:p>
          <a:r>
            <a:rPr lang="en-US" sz="2000" dirty="0"/>
            <a:t>Smaller companies might be riskier than larger ones,  so investors demand a higher return for holding them.</a:t>
          </a:r>
        </a:p>
      </dgm:t>
    </dgm:pt>
    <dgm:pt modelId="{BFC91A9E-173D-AE45-BC2B-F5D059DBEBDB}" type="parTrans" cxnId="{4CC8C2B8-68C7-BC4D-BBA8-BEE54D302BA4}">
      <dgm:prSet/>
      <dgm:spPr/>
      <dgm:t>
        <a:bodyPr/>
        <a:lstStyle/>
        <a:p>
          <a:endParaRPr lang="en-US"/>
        </a:p>
      </dgm:t>
    </dgm:pt>
    <dgm:pt modelId="{A07CE09B-5D41-E343-8DC1-220EBCB637BA}" type="sibTrans" cxnId="{4CC8C2B8-68C7-BC4D-BBA8-BEE54D302BA4}">
      <dgm:prSet/>
      <dgm:spPr/>
      <dgm:t>
        <a:bodyPr/>
        <a:lstStyle/>
        <a:p>
          <a:endParaRPr lang="en-US"/>
        </a:p>
      </dgm:t>
    </dgm:pt>
    <dgm:pt modelId="{7D545F51-86A1-2345-9338-C712AA26A8B0}" type="pres">
      <dgm:prSet presAssocID="{E8A01B74-3578-4D4D-83C6-2C5B14DF7AA3}" presName="linear" presStyleCnt="0">
        <dgm:presLayoutVars>
          <dgm:dir/>
          <dgm:animLvl val="lvl"/>
          <dgm:resizeHandles val="exact"/>
        </dgm:presLayoutVars>
      </dgm:prSet>
      <dgm:spPr/>
    </dgm:pt>
    <dgm:pt modelId="{6046E3F2-708C-1848-BF15-5CA7B92AF6EC}" type="pres">
      <dgm:prSet presAssocID="{A3DBF6AF-230F-544C-A629-F86D8DF63373}" presName="parentLin" presStyleCnt="0"/>
      <dgm:spPr/>
    </dgm:pt>
    <dgm:pt modelId="{07747FCB-9E84-AB43-8F8A-E8148C5E4B8A}" type="pres">
      <dgm:prSet presAssocID="{A3DBF6AF-230F-544C-A629-F86D8DF63373}" presName="parentLeftMargin" presStyleLbl="node1" presStyleIdx="0" presStyleCnt="2"/>
      <dgm:spPr/>
    </dgm:pt>
    <dgm:pt modelId="{2CA2425C-D106-8A43-A29F-AC5A153E7581}" type="pres">
      <dgm:prSet presAssocID="{A3DBF6AF-230F-544C-A629-F86D8DF63373}" presName="parentText" presStyleLbl="node1" presStyleIdx="0" presStyleCnt="2" custScaleX="37786" custScaleY="170151" custLinFactNeighborY="12589">
        <dgm:presLayoutVars>
          <dgm:chMax val="0"/>
          <dgm:bulletEnabled val="1"/>
        </dgm:presLayoutVars>
      </dgm:prSet>
      <dgm:spPr/>
    </dgm:pt>
    <dgm:pt modelId="{88AF3838-E8C6-5142-BB6B-52832F3D106D}" type="pres">
      <dgm:prSet presAssocID="{A3DBF6AF-230F-544C-A629-F86D8DF63373}" presName="negativeSpace" presStyleCnt="0"/>
      <dgm:spPr/>
    </dgm:pt>
    <dgm:pt modelId="{DC83E701-4179-DD42-AF62-D67DB674FA64}" type="pres">
      <dgm:prSet presAssocID="{A3DBF6AF-230F-544C-A629-F86D8DF63373}" presName="childText" presStyleLbl="conFgAcc1" presStyleIdx="0" presStyleCnt="2" custScaleY="97228" custLinFactNeighborY="27193">
        <dgm:presLayoutVars>
          <dgm:bulletEnabled val="1"/>
        </dgm:presLayoutVars>
      </dgm:prSet>
      <dgm:spPr/>
    </dgm:pt>
    <dgm:pt modelId="{868C763F-5E55-F947-961D-A6759953B7F2}" type="pres">
      <dgm:prSet presAssocID="{B1E0FE77-9F8E-4D49-8DDE-11AB81B23742}" presName="spaceBetweenRectangles" presStyleCnt="0"/>
      <dgm:spPr/>
    </dgm:pt>
    <dgm:pt modelId="{E25DA7B7-89A7-F744-9B91-5EBA44D13E28}" type="pres">
      <dgm:prSet presAssocID="{56568772-F218-7F4E-A696-653A07C950F3}" presName="parentLin" presStyleCnt="0"/>
      <dgm:spPr/>
    </dgm:pt>
    <dgm:pt modelId="{99D80D2C-64FB-9848-8C57-1774367CD908}" type="pres">
      <dgm:prSet presAssocID="{56568772-F218-7F4E-A696-653A07C950F3}" presName="parentLeftMargin" presStyleLbl="node1" presStyleIdx="0" presStyleCnt="2"/>
      <dgm:spPr/>
    </dgm:pt>
    <dgm:pt modelId="{1C0A08E8-B2DA-AD4B-9913-F3B0B6173984}" type="pres">
      <dgm:prSet presAssocID="{56568772-F218-7F4E-A696-653A07C950F3}" presName="parentText" presStyleLbl="node1" presStyleIdx="1" presStyleCnt="2" custScaleX="37060" custScaleY="167134" custLinFactNeighborX="2674" custLinFactNeighborY="18993">
        <dgm:presLayoutVars>
          <dgm:chMax val="0"/>
          <dgm:bulletEnabled val="1"/>
        </dgm:presLayoutVars>
      </dgm:prSet>
      <dgm:spPr/>
    </dgm:pt>
    <dgm:pt modelId="{6D91EC3C-AD1A-7141-80BE-783FD309A4FE}" type="pres">
      <dgm:prSet presAssocID="{56568772-F218-7F4E-A696-653A07C950F3}" presName="negativeSpace" presStyleCnt="0"/>
      <dgm:spPr/>
    </dgm:pt>
    <dgm:pt modelId="{022D989A-065D-3A4C-AFA0-12F4E89CE5D7}" type="pres">
      <dgm:prSet presAssocID="{56568772-F218-7F4E-A696-653A07C950F3}" presName="childText" presStyleLbl="conFgAcc1" presStyleIdx="1" presStyleCnt="2" custScaleY="104508" custLinFactNeighborY="94219">
        <dgm:presLayoutVars>
          <dgm:bulletEnabled val="1"/>
        </dgm:presLayoutVars>
      </dgm:prSet>
      <dgm:spPr/>
    </dgm:pt>
  </dgm:ptLst>
  <dgm:cxnLst>
    <dgm:cxn modelId="{F90B2615-BAC2-9548-9D80-6B6483B4503D}" type="presOf" srcId="{37FA9030-EF96-4549-ABE7-BDC6AF7D49EC}" destId="{DC83E701-4179-DD42-AF62-D67DB674FA64}" srcOrd="0" destOrd="0" presId="urn:microsoft.com/office/officeart/2005/8/layout/list1"/>
    <dgm:cxn modelId="{CCF8BF2F-B0BD-4146-A98D-BDFCF74C420F}" srcId="{A3DBF6AF-230F-544C-A629-F86D8DF63373}" destId="{37FA9030-EF96-4549-ABE7-BDC6AF7D49EC}" srcOrd="0" destOrd="0" parTransId="{41D9ADBA-0CA7-AD47-8321-EA7B5B0522D1}" sibTransId="{4C3EFB2A-EFC8-ED47-B528-2D1A8133495A}"/>
    <dgm:cxn modelId="{47BF8741-1370-A746-A52E-6FC8A830588A}" srcId="{56568772-F218-7F4E-A696-653A07C950F3}" destId="{E4223AA1-1252-3D4D-9A48-79C5E65D2DFC}" srcOrd="1" destOrd="0" parTransId="{2041A2C9-4F15-D647-8A87-76D7AA7FA9CF}" sibTransId="{50B7563E-8D7B-4F4A-A8A7-F27D15563136}"/>
    <dgm:cxn modelId="{929FD562-0518-FA48-9BB5-C050DF49475A}" type="presOf" srcId="{A3DBF6AF-230F-544C-A629-F86D8DF63373}" destId="{07747FCB-9E84-AB43-8F8A-E8148C5E4B8A}" srcOrd="0" destOrd="0" presId="urn:microsoft.com/office/officeart/2005/8/layout/list1"/>
    <dgm:cxn modelId="{AD7CA08C-3FD1-6846-A827-9E2D8ADC36D7}" type="presOf" srcId="{A3DBF6AF-230F-544C-A629-F86D8DF63373}" destId="{2CA2425C-D106-8A43-A29F-AC5A153E7581}" srcOrd="1" destOrd="0" presId="urn:microsoft.com/office/officeart/2005/8/layout/list1"/>
    <dgm:cxn modelId="{39A88A95-FD84-D949-B30B-B2C2D2733998}" type="presOf" srcId="{56568772-F218-7F4E-A696-653A07C950F3}" destId="{99D80D2C-64FB-9848-8C57-1774367CD908}" srcOrd="0" destOrd="0" presId="urn:microsoft.com/office/officeart/2005/8/layout/list1"/>
    <dgm:cxn modelId="{B26D88A1-3DFE-5741-B1E9-6F1A35762945}" type="presOf" srcId="{5E01B273-D29E-5742-9F67-4C220BA2951C}" destId="{022D989A-065D-3A4C-AFA0-12F4E89CE5D7}" srcOrd="0" destOrd="0" presId="urn:microsoft.com/office/officeart/2005/8/layout/list1"/>
    <dgm:cxn modelId="{2E03DFA8-F086-1045-9BEC-74B04F90D7D3}" type="presOf" srcId="{5FD26898-AD73-AE40-9E25-260838CAD17A}" destId="{DC83E701-4179-DD42-AF62-D67DB674FA64}" srcOrd="0" destOrd="1" presId="urn:microsoft.com/office/officeart/2005/8/layout/list1"/>
    <dgm:cxn modelId="{7FEBF6B6-2E47-DD40-937F-1C7F1899A261}" srcId="{E8A01B74-3578-4D4D-83C6-2C5B14DF7AA3}" destId="{A3DBF6AF-230F-544C-A629-F86D8DF63373}" srcOrd="0" destOrd="0" parTransId="{DD1CEE98-585C-7047-9209-861837B62C0A}" sibTransId="{B1E0FE77-9F8E-4D49-8DDE-11AB81B23742}"/>
    <dgm:cxn modelId="{4CC8C2B8-68C7-BC4D-BBA8-BEE54D302BA4}" srcId="{A3DBF6AF-230F-544C-A629-F86D8DF63373}" destId="{5FD26898-AD73-AE40-9E25-260838CAD17A}" srcOrd="1" destOrd="0" parTransId="{BFC91A9E-173D-AE45-BC2B-F5D059DBEBDB}" sibTransId="{A07CE09B-5D41-E343-8DC1-220EBCB637BA}"/>
    <dgm:cxn modelId="{7D19E4D8-71F3-2240-A92C-17758BE92D61}" type="presOf" srcId="{E4223AA1-1252-3D4D-9A48-79C5E65D2DFC}" destId="{022D989A-065D-3A4C-AFA0-12F4E89CE5D7}" srcOrd="0" destOrd="1" presId="urn:microsoft.com/office/officeart/2005/8/layout/list1"/>
    <dgm:cxn modelId="{2E3E2BE1-F2F8-C94B-BE73-9A8637DE2C1A}" srcId="{56568772-F218-7F4E-A696-653A07C950F3}" destId="{5E01B273-D29E-5742-9F67-4C220BA2951C}" srcOrd="0" destOrd="0" parTransId="{7EFC3FB7-518D-0645-81AB-98C988944923}" sibTransId="{A85B274A-7081-0842-A877-20B4CD2B5DF5}"/>
    <dgm:cxn modelId="{66309AE1-2C4E-204D-974C-191AF1A488DC}" srcId="{E8A01B74-3578-4D4D-83C6-2C5B14DF7AA3}" destId="{56568772-F218-7F4E-A696-653A07C950F3}" srcOrd="1" destOrd="0" parTransId="{BA9E9213-D847-664F-995B-9DA34D3C6355}" sibTransId="{7B3C8499-325B-E74D-AD03-3AD7377E832A}"/>
    <dgm:cxn modelId="{8123C8E4-A1A3-9945-868D-78F39CED31F2}" type="presOf" srcId="{E8A01B74-3578-4D4D-83C6-2C5B14DF7AA3}" destId="{7D545F51-86A1-2345-9338-C712AA26A8B0}" srcOrd="0" destOrd="0" presId="urn:microsoft.com/office/officeart/2005/8/layout/list1"/>
    <dgm:cxn modelId="{FC7F92F8-3614-6C4C-9DF8-0309133545A9}" type="presOf" srcId="{56568772-F218-7F4E-A696-653A07C950F3}" destId="{1C0A08E8-B2DA-AD4B-9913-F3B0B6173984}" srcOrd="1" destOrd="0" presId="urn:microsoft.com/office/officeart/2005/8/layout/list1"/>
    <dgm:cxn modelId="{7F7A32A9-3139-1443-BB70-86AD5EA14D97}" type="presParOf" srcId="{7D545F51-86A1-2345-9338-C712AA26A8B0}" destId="{6046E3F2-708C-1848-BF15-5CA7B92AF6EC}" srcOrd="0" destOrd="0" presId="urn:microsoft.com/office/officeart/2005/8/layout/list1"/>
    <dgm:cxn modelId="{93E2B662-C4FD-D240-8981-26DBB2E18E2C}" type="presParOf" srcId="{6046E3F2-708C-1848-BF15-5CA7B92AF6EC}" destId="{07747FCB-9E84-AB43-8F8A-E8148C5E4B8A}" srcOrd="0" destOrd="0" presId="urn:microsoft.com/office/officeart/2005/8/layout/list1"/>
    <dgm:cxn modelId="{970EDE8C-1580-7147-A390-3BB868D2FF67}" type="presParOf" srcId="{6046E3F2-708C-1848-BF15-5CA7B92AF6EC}" destId="{2CA2425C-D106-8A43-A29F-AC5A153E7581}" srcOrd="1" destOrd="0" presId="urn:microsoft.com/office/officeart/2005/8/layout/list1"/>
    <dgm:cxn modelId="{C45F6588-83F7-6648-92B6-F48E5636596E}" type="presParOf" srcId="{7D545F51-86A1-2345-9338-C712AA26A8B0}" destId="{88AF3838-E8C6-5142-BB6B-52832F3D106D}" srcOrd="1" destOrd="0" presId="urn:microsoft.com/office/officeart/2005/8/layout/list1"/>
    <dgm:cxn modelId="{193A27DD-5773-224F-B251-A06C1CF9F253}" type="presParOf" srcId="{7D545F51-86A1-2345-9338-C712AA26A8B0}" destId="{DC83E701-4179-DD42-AF62-D67DB674FA64}" srcOrd="2" destOrd="0" presId="urn:microsoft.com/office/officeart/2005/8/layout/list1"/>
    <dgm:cxn modelId="{8B7EE337-01A1-2041-A945-10CC63B838C8}" type="presParOf" srcId="{7D545F51-86A1-2345-9338-C712AA26A8B0}" destId="{868C763F-5E55-F947-961D-A6759953B7F2}" srcOrd="3" destOrd="0" presId="urn:microsoft.com/office/officeart/2005/8/layout/list1"/>
    <dgm:cxn modelId="{D6043B89-EC64-FE44-B68A-84AB7CD1A133}" type="presParOf" srcId="{7D545F51-86A1-2345-9338-C712AA26A8B0}" destId="{E25DA7B7-89A7-F744-9B91-5EBA44D13E28}" srcOrd="4" destOrd="0" presId="urn:microsoft.com/office/officeart/2005/8/layout/list1"/>
    <dgm:cxn modelId="{6CF10515-D3D7-AA4B-B348-B053BEC69C50}" type="presParOf" srcId="{E25DA7B7-89A7-F744-9B91-5EBA44D13E28}" destId="{99D80D2C-64FB-9848-8C57-1774367CD908}" srcOrd="0" destOrd="0" presId="urn:microsoft.com/office/officeart/2005/8/layout/list1"/>
    <dgm:cxn modelId="{EE96DBB7-B5A0-F045-8AF4-4F43F5929293}" type="presParOf" srcId="{E25DA7B7-89A7-F744-9B91-5EBA44D13E28}" destId="{1C0A08E8-B2DA-AD4B-9913-F3B0B6173984}" srcOrd="1" destOrd="0" presId="urn:microsoft.com/office/officeart/2005/8/layout/list1"/>
    <dgm:cxn modelId="{E9603B11-1278-6E42-AAC0-E28A072F2D50}" type="presParOf" srcId="{7D545F51-86A1-2345-9338-C712AA26A8B0}" destId="{6D91EC3C-AD1A-7141-80BE-783FD309A4FE}" srcOrd="5" destOrd="0" presId="urn:microsoft.com/office/officeart/2005/8/layout/list1"/>
    <dgm:cxn modelId="{86366F56-00A5-864D-98F8-B5DA127D59B7}" type="presParOf" srcId="{7D545F51-86A1-2345-9338-C712AA26A8B0}" destId="{022D989A-065D-3A4C-AFA0-12F4E89CE5D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5085A4-D23C-45DC-BEF6-338F0774B0F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6192E3D-28FF-4E59-977B-C635B989423A}">
      <dgm:prSet/>
      <dgm:spPr>
        <a:solidFill>
          <a:schemeClr val="accent2"/>
        </a:solidFill>
      </dgm:spPr>
      <dgm:t>
        <a:bodyPr/>
        <a:lstStyle/>
        <a:p>
          <a:r>
            <a:rPr lang="en-US" b="1"/>
            <a:t>Portfolio Approach</a:t>
          </a:r>
        </a:p>
      </dgm:t>
    </dgm:pt>
    <dgm:pt modelId="{02ABFE36-0021-4A6F-89FD-5C6B6ED5347F}" type="parTrans" cxnId="{FAE335D4-8A50-491F-8C9E-639D30B4CADC}">
      <dgm:prSet/>
      <dgm:spPr/>
      <dgm:t>
        <a:bodyPr/>
        <a:lstStyle/>
        <a:p>
          <a:endParaRPr lang="en-US"/>
        </a:p>
      </dgm:t>
    </dgm:pt>
    <dgm:pt modelId="{4DB28410-7993-4C19-A1FC-087B60E48FB0}" type="sibTrans" cxnId="{FAE335D4-8A50-491F-8C9E-639D30B4CADC}">
      <dgm:prSet/>
      <dgm:spPr/>
      <dgm:t>
        <a:bodyPr/>
        <a:lstStyle/>
        <a:p>
          <a:endParaRPr lang="en-US"/>
        </a:p>
      </dgm:t>
    </dgm:pt>
    <dgm:pt modelId="{7E4F064B-ECE6-47ED-BD63-D541AD230F44}">
      <dgm:prSet/>
      <dgm:spPr/>
      <dgm:t>
        <a:bodyPr/>
        <a:lstStyle/>
        <a:p>
          <a:r>
            <a:rPr lang="en-US" b="1" dirty="0"/>
            <a:t>Cross Sectional Regression Approach</a:t>
          </a:r>
        </a:p>
      </dgm:t>
    </dgm:pt>
    <dgm:pt modelId="{174676AD-717A-4173-A652-C2038CE2D1ED}" type="parTrans" cxnId="{C08C68F2-FBBD-4632-AD2E-3A447F197D43}">
      <dgm:prSet/>
      <dgm:spPr/>
      <dgm:t>
        <a:bodyPr/>
        <a:lstStyle/>
        <a:p>
          <a:endParaRPr lang="en-US"/>
        </a:p>
      </dgm:t>
    </dgm:pt>
    <dgm:pt modelId="{5FB743D6-209B-4EE3-AF3E-BCE8DB5A0069}" type="sibTrans" cxnId="{C08C68F2-FBBD-4632-AD2E-3A447F197D43}">
      <dgm:prSet/>
      <dgm:spPr/>
      <dgm:t>
        <a:bodyPr/>
        <a:lstStyle/>
        <a:p>
          <a:endParaRPr lang="en-US"/>
        </a:p>
      </dgm:t>
    </dgm:pt>
    <dgm:pt modelId="{C0484AC7-CE0B-40A7-8666-0B94D68E3346}">
      <dgm:prSet/>
      <dgm:spPr/>
      <dgm:t>
        <a:bodyPr/>
        <a:lstStyle/>
        <a:p>
          <a:r>
            <a:rPr lang="en-US" b="1"/>
            <a:t>Time Series Regression Approach</a:t>
          </a:r>
        </a:p>
      </dgm:t>
    </dgm:pt>
    <dgm:pt modelId="{4C13BA1A-3338-45EE-8E69-8BE1332528C3}" type="parTrans" cxnId="{D5C9A9C5-EFDD-4CDC-9E85-EDABC3A32CA5}">
      <dgm:prSet/>
      <dgm:spPr/>
      <dgm:t>
        <a:bodyPr/>
        <a:lstStyle/>
        <a:p>
          <a:endParaRPr lang="en-US"/>
        </a:p>
      </dgm:t>
    </dgm:pt>
    <dgm:pt modelId="{7D3DBFB3-5B42-455D-8ECD-C2229564DF6C}" type="sibTrans" cxnId="{D5C9A9C5-EFDD-4CDC-9E85-EDABC3A32CA5}">
      <dgm:prSet/>
      <dgm:spPr/>
      <dgm:t>
        <a:bodyPr/>
        <a:lstStyle/>
        <a:p>
          <a:endParaRPr lang="en-US"/>
        </a:p>
      </dgm:t>
    </dgm:pt>
    <dgm:pt modelId="{D3E93407-3FFD-4C0F-A50C-97477D120F04}">
      <dgm:prSet/>
      <dgm:spPr/>
      <dgm:t>
        <a:bodyPr/>
        <a:lstStyle/>
        <a:p>
          <a:r>
            <a:rPr lang="en-US" b="1"/>
            <a:t>Statistical Factor Approach</a:t>
          </a:r>
        </a:p>
      </dgm:t>
    </dgm:pt>
    <dgm:pt modelId="{09B0280C-0AEB-43F8-994F-4449DD143B40}" type="parTrans" cxnId="{4ADEEFB5-70D9-47D1-B2CA-448CE36610F4}">
      <dgm:prSet/>
      <dgm:spPr/>
      <dgm:t>
        <a:bodyPr/>
        <a:lstStyle/>
        <a:p>
          <a:endParaRPr lang="en-US"/>
        </a:p>
      </dgm:t>
    </dgm:pt>
    <dgm:pt modelId="{DD01B1B6-774A-41ED-8E71-84E23A5FE03F}" type="sibTrans" cxnId="{4ADEEFB5-70D9-47D1-B2CA-448CE36610F4}">
      <dgm:prSet/>
      <dgm:spPr/>
      <dgm:t>
        <a:bodyPr/>
        <a:lstStyle/>
        <a:p>
          <a:endParaRPr lang="en-US"/>
        </a:p>
      </dgm:t>
    </dgm:pt>
    <dgm:pt modelId="{FD9C9E1D-0910-E648-8BA5-C15C7EDB83CA}" type="pres">
      <dgm:prSet presAssocID="{B05085A4-D23C-45DC-BEF6-338F0774B0F7}" presName="linear" presStyleCnt="0">
        <dgm:presLayoutVars>
          <dgm:animLvl val="lvl"/>
          <dgm:resizeHandles val="exact"/>
        </dgm:presLayoutVars>
      </dgm:prSet>
      <dgm:spPr/>
    </dgm:pt>
    <dgm:pt modelId="{F1CD7788-DCBA-824E-BB93-7C3DFE47A084}" type="pres">
      <dgm:prSet presAssocID="{46192E3D-28FF-4E59-977B-C635B989423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B6A8B6E-09CB-EB4D-A236-C0C2ED613692}" type="pres">
      <dgm:prSet presAssocID="{4DB28410-7993-4C19-A1FC-087B60E48FB0}" presName="spacer" presStyleCnt="0"/>
      <dgm:spPr/>
    </dgm:pt>
    <dgm:pt modelId="{838BB41B-336B-4240-A33A-45DC7B0EBE03}" type="pres">
      <dgm:prSet presAssocID="{7E4F064B-ECE6-47ED-BD63-D541AD230F4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BB2B9DA-4626-4E4E-93A4-3A7466C06B7A}" type="pres">
      <dgm:prSet presAssocID="{5FB743D6-209B-4EE3-AF3E-BCE8DB5A0069}" presName="spacer" presStyleCnt="0"/>
      <dgm:spPr/>
    </dgm:pt>
    <dgm:pt modelId="{E730129A-F2E5-4340-A34D-0BD6A09BD58D}" type="pres">
      <dgm:prSet presAssocID="{C0484AC7-CE0B-40A7-8666-0B94D68E334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EC54BB6-4391-254C-9D62-EE35DD642640}" type="pres">
      <dgm:prSet presAssocID="{7D3DBFB3-5B42-455D-8ECD-C2229564DF6C}" presName="spacer" presStyleCnt="0"/>
      <dgm:spPr/>
    </dgm:pt>
    <dgm:pt modelId="{E1CB4BD0-AFC6-3B48-A86A-67FA995C6B85}" type="pres">
      <dgm:prSet presAssocID="{D3E93407-3FFD-4C0F-A50C-97477D120F0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7C20106-2254-A844-AC5F-A476FA981A1C}" type="presOf" srcId="{D3E93407-3FFD-4C0F-A50C-97477D120F04}" destId="{E1CB4BD0-AFC6-3B48-A86A-67FA995C6B85}" srcOrd="0" destOrd="0" presId="urn:microsoft.com/office/officeart/2005/8/layout/vList2"/>
    <dgm:cxn modelId="{9A464E51-CC4F-5947-923C-FA6562C16C17}" type="presOf" srcId="{46192E3D-28FF-4E59-977B-C635B989423A}" destId="{F1CD7788-DCBA-824E-BB93-7C3DFE47A084}" srcOrd="0" destOrd="0" presId="urn:microsoft.com/office/officeart/2005/8/layout/vList2"/>
    <dgm:cxn modelId="{903973B5-9686-7743-9140-E0AC95880EF3}" type="presOf" srcId="{C0484AC7-CE0B-40A7-8666-0B94D68E3346}" destId="{E730129A-F2E5-4340-A34D-0BD6A09BD58D}" srcOrd="0" destOrd="0" presId="urn:microsoft.com/office/officeart/2005/8/layout/vList2"/>
    <dgm:cxn modelId="{4ADEEFB5-70D9-47D1-B2CA-448CE36610F4}" srcId="{B05085A4-D23C-45DC-BEF6-338F0774B0F7}" destId="{D3E93407-3FFD-4C0F-A50C-97477D120F04}" srcOrd="3" destOrd="0" parTransId="{09B0280C-0AEB-43F8-994F-4449DD143B40}" sibTransId="{DD01B1B6-774A-41ED-8E71-84E23A5FE03F}"/>
    <dgm:cxn modelId="{2AFF34B6-25C9-314E-9412-228A67A73A55}" type="presOf" srcId="{7E4F064B-ECE6-47ED-BD63-D541AD230F44}" destId="{838BB41B-336B-4240-A33A-45DC7B0EBE03}" srcOrd="0" destOrd="0" presId="urn:microsoft.com/office/officeart/2005/8/layout/vList2"/>
    <dgm:cxn modelId="{D5C9A9C5-EFDD-4CDC-9E85-EDABC3A32CA5}" srcId="{B05085A4-D23C-45DC-BEF6-338F0774B0F7}" destId="{C0484AC7-CE0B-40A7-8666-0B94D68E3346}" srcOrd="2" destOrd="0" parTransId="{4C13BA1A-3338-45EE-8E69-8BE1332528C3}" sibTransId="{7D3DBFB3-5B42-455D-8ECD-C2229564DF6C}"/>
    <dgm:cxn modelId="{FAE335D4-8A50-491F-8C9E-639D30B4CADC}" srcId="{B05085A4-D23C-45DC-BEF6-338F0774B0F7}" destId="{46192E3D-28FF-4E59-977B-C635B989423A}" srcOrd="0" destOrd="0" parTransId="{02ABFE36-0021-4A6F-89FD-5C6B6ED5347F}" sibTransId="{4DB28410-7993-4C19-A1FC-087B60E48FB0}"/>
    <dgm:cxn modelId="{8F1B42D5-BC68-FC4F-9EAC-065737E7DC07}" type="presOf" srcId="{B05085A4-D23C-45DC-BEF6-338F0774B0F7}" destId="{FD9C9E1D-0910-E648-8BA5-C15C7EDB83CA}" srcOrd="0" destOrd="0" presId="urn:microsoft.com/office/officeart/2005/8/layout/vList2"/>
    <dgm:cxn modelId="{C08C68F2-FBBD-4632-AD2E-3A447F197D43}" srcId="{B05085A4-D23C-45DC-BEF6-338F0774B0F7}" destId="{7E4F064B-ECE6-47ED-BD63-D541AD230F44}" srcOrd="1" destOrd="0" parTransId="{174676AD-717A-4173-A652-C2038CE2D1ED}" sibTransId="{5FB743D6-209B-4EE3-AF3E-BCE8DB5A0069}"/>
    <dgm:cxn modelId="{5B80FB2A-952C-5348-A7A0-EF918763B87F}" type="presParOf" srcId="{FD9C9E1D-0910-E648-8BA5-C15C7EDB83CA}" destId="{F1CD7788-DCBA-824E-BB93-7C3DFE47A084}" srcOrd="0" destOrd="0" presId="urn:microsoft.com/office/officeart/2005/8/layout/vList2"/>
    <dgm:cxn modelId="{CD1A373D-6463-494D-ACF1-58F793F9C8C0}" type="presParOf" srcId="{FD9C9E1D-0910-E648-8BA5-C15C7EDB83CA}" destId="{EB6A8B6E-09CB-EB4D-A236-C0C2ED613692}" srcOrd="1" destOrd="0" presId="urn:microsoft.com/office/officeart/2005/8/layout/vList2"/>
    <dgm:cxn modelId="{FD824E7E-23ED-B94B-B8F4-46BF005E38D1}" type="presParOf" srcId="{FD9C9E1D-0910-E648-8BA5-C15C7EDB83CA}" destId="{838BB41B-336B-4240-A33A-45DC7B0EBE03}" srcOrd="2" destOrd="0" presId="urn:microsoft.com/office/officeart/2005/8/layout/vList2"/>
    <dgm:cxn modelId="{32EDF57E-FDEB-0E42-AE5F-B8B21FAC26A1}" type="presParOf" srcId="{FD9C9E1D-0910-E648-8BA5-C15C7EDB83CA}" destId="{DBB2B9DA-4626-4E4E-93A4-3A7466C06B7A}" srcOrd="3" destOrd="0" presId="urn:microsoft.com/office/officeart/2005/8/layout/vList2"/>
    <dgm:cxn modelId="{76A39516-C714-0449-9783-A08FEB14850E}" type="presParOf" srcId="{FD9C9E1D-0910-E648-8BA5-C15C7EDB83CA}" destId="{E730129A-F2E5-4340-A34D-0BD6A09BD58D}" srcOrd="4" destOrd="0" presId="urn:microsoft.com/office/officeart/2005/8/layout/vList2"/>
    <dgm:cxn modelId="{4E33AD1C-0523-7D4A-87F0-6F03B9B73CB1}" type="presParOf" srcId="{FD9C9E1D-0910-E648-8BA5-C15C7EDB83CA}" destId="{9EC54BB6-4391-254C-9D62-EE35DD642640}" srcOrd="5" destOrd="0" presId="urn:microsoft.com/office/officeart/2005/8/layout/vList2"/>
    <dgm:cxn modelId="{04AD4560-26AA-604E-B737-41B95480A91E}" type="presParOf" srcId="{FD9C9E1D-0910-E648-8BA5-C15C7EDB83CA}" destId="{E1CB4BD0-AFC6-3B48-A86A-67FA995C6B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4C4754-3631-4637-9011-1BBB55838290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52B2B7E-80EB-4932-AB08-9E8BC3D077CE}">
      <dgm:prSet custT="1"/>
      <dgm:spPr/>
      <dgm:t>
        <a:bodyPr/>
        <a:lstStyle/>
        <a:p>
          <a:r>
            <a:rPr lang="en-US" sz="2000" b="1" i="0" dirty="0"/>
            <a:t>Identify a Factor:</a:t>
          </a:r>
          <a:r>
            <a:rPr lang="en-US" sz="2000" b="0" i="0" dirty="0"/>
            <a:t> Choose a characteristic (e.g., momentum, value, size) that you believe predicts future stock returns.</a:t>
          </a:r>
          <a:endParaRPr lang="en-US" sz="2000" dirty="0"/>
        </a:p>
      </dgm:t>
    </dgm:pt>
    <dgm:pt modelId="{9559F3AD-FF61-474A-B1BB-EDC203D886BE}" type="parTrans" cxnId="{F999FD05-250C-4BF9-9265-CAC2DE306914}">
      <dgm:prSet/>
      <dgm:spPr/>
      <dgm:t>
        <a:bodyPr/>
        <a:lstStyle/>
        <a:p>
          <a:endParaRPr lang="en-US"/>
        </a:p>
      </dgm:t>
    </dgm:pt>
    <dgm:pt modelId="{4D91FED9-4FA8-4A03-9236-4359E8B3C46A}" type="sibTrans" cxnId="{F999FD05-250C-4BF9-9265-CAC2DE306914}">
      <dgm:prSet/>
      <dgm:spPr/>
      <dgm:t>
        <a:bodyPr/>
        <a:lstStyle/>
        <a:p>
          <a:endParaRPr lang="en-US"/>
        </a:p>
      </dgm:t>
    </dgm:pt>
    <dgm:pt modelId="{1A12C2A4-5CD4-4C6E-96BF-B93854E112B8}">
      <dgm:prSet custT="1"/>
      <dgm:spPr/>
      <dgm:t>
        <a:bodyPr/>
        <a:lstStyle/>
        <a:p>
          <a:r>
            <a:rPr lang="en-US" sz="2000" b="1" i="0" dirty="0"/>
            <a:t>Rank Stocks:</a:t>
          </a:r>
          <a:r>
            <a:rPr lang="en-US" sz="2000" b="0" i="0" dirty="0"/>
            <a:t> At each period (e.g., monthly), rank all stocks in your investment universe based on their value for that chosen factor.</a:t>
          </a:r>
          <a:endParaRPr lang="en-US" sz="2000" dirty="0"/>
        </a:p>
      </dgm:t>
    </dgm:pt>
    <dgm:pt modelId="{572C5C3B-7420-4A42-BCC4-36A69365A8FE}" type="parTrans" cxnId="{7FFBBFEC-CCED-49BF-99BC-82D7315BE5B0}">
      <dgm:prSet/>
      <dgm:spPr/>
      <dgm:t>
        <a:bodyPr/>
        <a:lstStyle/>
        <a:p>
          <a:endParaRPr lang="en-US"/>
        </a:p>
      </dgm:t>
    </dgm:pt>
    <dgm:pt modelId="{A378271B-98C0-4556-A57F-A6A3FCA8B799}" type="sibTrans" cxnId="{7FFBBFEC-CCED-49BF-99BC-82D7315BE5B0}">
      <dgm:prSet/>
      <dgm:spPr/>
      <dgm:t>
        <a:bodyPr/>
        <a:lstStyle/>
        <a:p>
          <a:endParaRPr lang="en-US"/>
        </a:p>
      </dgm:t>
    </dgm:pt>
    <dgm:pt modelId="{07BDFA91-0111-42F8-BEF0-3C72BEEA0585}">
      <dgm:prSet custT="1"/>
      <dgm:spPr/>
      <dgm:t>
        <a:bodyPr/>
        <a:lstStyle/>
        <a:p>
          <a:r>
            <a:rPr lang="en-US" sz="2000" b="1" i="0" dirty="0"/>
            <a:t>Form Portfolios:</a:t>
          </a:r>
          <a:r>
            <a:rPr lang="en-US" sz="2000" b="0" i="0" dirty="0"/>
            <a:t> Divide the ranked stocks into 5 quantiles.</a:t>
          </a:r>
          <a:endParaRPr lang="en-US" sz="2000" dirty="0"/>
        </a:p>
      </dgm:t>
    </dgm:pt>
    <dgm:pt modelId="{F2CCC367-3E6B-4AF5-938C-851E5A51B8B4}" type="parTrans" cxnId="{0BB53AE3-C6A5-4E9D-BF37-B4A54A5EF7BD}">
      <dgm:prSet/>
      <dgm:spPr/>
      <dgm:t>
        <a:bodyPr/>
        <a:lstStyle/>
        <a:p>
          <a:endParaRPr lang="en-US"/>
        </a:p>
      </dgm:t>
    </dgm:pt>
    <dgm:pt modelId="{7D1C8335-CFA8-4032-86BB-BD7EB2D41261}" type="sibTrans" cxnId="{0BB53AE3-C6A5-4E9D-BF37-B4A54A5EF7BD}">
      <dgm:prSet/>
      <dgm:spPr/>
      <dgm:t>
        <a:bodyPr/>
        <a:lstStyle/>
        <a:p>
          <a:endParaRPr lang="en-US"/>
        </a:p>
      </dgm:t>
    </dgm:pt>
    <dgm:pt modelId="{5225E44D-9EA2-4DDB-8107-5B1AA512E208}">
      <dgm:prSet custT="1"/>
      <dgm:spPr/>
      <dgm:t>
        <a:bodyPr/>
        <a:lstStyle/>
        <a:p>
          <a:r>
            <a:rPr lang="en-US" sz="2000" b="1" i="0" dirty="0"/>
            <a:t>Go Long and Short Extremes:</a:t>
          </a:r>
          <a:r>
            <a:rPr lang="en-US" sz="2000" b="0" i="0" dirty="0"/>
            <a:t> Construct a factor mimicking portfolio by going:</a:t>
          </a:r>
          <a:endParaRPr lang="en-US" sz="2000" dirty="0"/>
        </a:p>
      </dgm:t>
    </dgm:pt>
    <dgm:pt modelId="{034A7667-B579-4813-BA0F-87FAEA561619}" type="parTrans" cxnId="{282B2122-DB82-47C4-AC17-AF5CCE79CE38}">
      <dgm:prSet/>
      <dgm:spPr/>
      <dgm:t>
        <a:bodyPr/>
        <a:lstStyle/>
        <a:p>
          <a:endParaRPr lang="en-US"/>
        </a:p>
      </dgm:t>
    </dgm:pt>
    <dgm:pt modelId="{CBD007E8-B8A7-45C0-8D40-294AE5E49144}" type="sibTrans" cxnId="{282B2122-DB82-47C4-AC17-AF5CCE79CE38}">
      <dgm:prSet/>
      <dgm:spPr/>
      <dgm:t>
        <a:bodyPr/>
        <a:lstStyle/>
        <a:p>
          <a:endParaRPr lang="en-US"/>
        </a:p>
      </dgm:t>
    </dgm:pt>
    <dgm:pt modelId="{D99C3EBA-8E6A-4006-ACAB-E05259A5A8A3}">
      <dgm:prSet custT="1"/>
      <dgm:spPr/>
      <dgm:t>
        <a:bodyPr/>
        <a:lstStyle/>
        <a:p>
          <a:r>
            <a:rPr lang="en-US" sz="2000" b="1" i="0" dirty="0"/>
            <a:t>Long</a:t>
          </a:r>
          <a:r>
            <a:rPr lang="en-US" sz="2000" b="0" i="0" dirty="0"/>
            <a:t> the portfolio of stocks with the </a:t>
          </a:r>
          <a:r>
            <a:rPr lang="en-US" sz="2000" b="0" i="1" dirty="0"/>
            <a:t>highest</a:t>
          </a:r>
          <a:r>
            <a:rPr lang="en-US" sz="2000" b="0" i="0" dirty="0"/>
            <a:t> (or most desirable) factor.</a:t>
          </a:r>
          <a:endParaRPr lang="en-US" sz="2000" dirty="0"/>
        </a:p>
      </dgm:t>
    </dgm:pt>
    <dgm:pt modelId="{4ACD7E8D-B860-4E47-9854-2C3341702CFB}" type="parTrans" cxnId="{A0D8E892-2058-456A-A068-2F14B639AEE4}">
      <dgm:prSet/>
      <dgm:spPr/>
      <dgm:t>
        <a:bodyPr/>
        <a:lstStyle/>
        <a:p>
          <a:endParaRPr lang="en-US"/>
        </a:p>
      </dgm:t>
    </dgm:pt>
    <dgm:pt modelId="{415728AD-A006-4A53-AF31-3BAD7599201D}" type="sibTrans" cxnId="{A0D8E892-2058-456A-A068-2F14B639AEE4}">
      <dgm:prSet/>
      <dgm:spPr/>
      <dgm:t>
        <a:bodyPr/>
        <a:lstStyle/>
        <a:p>
          <a:endParaRPr lang="en-US"/>
        </a:p>
      </dgm:t>
    </dgm:pt>
    <dgm:pt modelId="{426B2D20-B54A-4CC3-A78F-BA67C158E525}">
      <dgm:prSet custT="1"/>
      <dgm:spPr/>
      <dgm:t>
        <a:bodyPr/>
        <a:lstStyle/>
        <a:p>
          <a:r>
            <a:rPr lang="en-US" sz="2000" b="1" i="0" dirty="0"/>
            <a:t>Short</a:t>
          </a:r>
          <a:r>
            <a:rPr lang="en-US" sz="2000" b="0" i="0" dirty="0"/>
            <a:t> the portfolio of stocks with the </a:t>
          </a:r>
          <a:r>
            <a:rPr lang="en-US" sz="2000" b="0" i="1" dirty="0"/>
            <a:t>lowest</a:t>
          </a:r>
          <a:r>
            <a:rPr lang="en-US" sz="2000" b="0" i="0" dirty="0"/>
            <a:t> (or least desirable) factor values.</a:t>
          </a:r>
          <a:endParaRPr lang="en-US" sz="2000" dirty="0"/>
        </a:p>
      </dgm:t>
    </dgm:pt>
    <dgm:pt modelId="{B5EDB711-E693-499E-8138-031AAD038E28}" type="parTrans" cxnId="{140D3EF9-6BB9-41BA-8EAE-13FF968ED45E}">
      <dgm:prSet/>
      <dgm:spPr/>
      <dgm:t>
        <a:bodyPr/>
        <a:lstStyle/>
        <a:p>
          <a:endParaRPr lang="en-US"/>
        </a:p>
      </dgm:t>
    </dgm:pt>
    <dgm:pt modelId="{97B0AFB1-8C1D-433A-AD01-67091C2871DD}" type="sibTrans" cxnId="{140D3EF9-6BB9-41BA-8EAE-13FF968ED45E}">
      <dgm:prSet/>
      <dgm:spPr/>
      <dgm:t>
        <a:bodyPr/>
        <a:lstStyle/>
        <a:p>
          <a:endParaRPr lang="en-US"/>
        </a:p>
      </dgm:t>
    </dgm:pt>
    <dgm:pt modelId="{4D2112BC-3E41-4B98-895F-05E1A3226D3A}">
      <dgm:prSet custT="1"/>
      <dgm:spPr/>
      <dgm:t>
        <a:bodyPr/>
        <a:lstStyle/>
        <a:p>
          <a:r>
            <a:rPr lang="en-US" sz="2000" b="1" i="0" dirty="0"/>
            <a:t>Calculate FMP Return:</a:t>
          </a:r>
          <a:r>
            <a:rPr lang="en-US" sz="2000" b="0" i="0" dirty="0"/>
            <a:t> The return of this long-short portfolio is considered the return of the factor (the factor premium) for that period.</a:t>
          </a:r>
          <a:endParaRPr lang="en-US" sz="2000" dirty="0"/>
        </a:p>
      </dgm:t>
    </dgm:pt>
    <dgm:pt modelId="{C0500DA9-FC56-46EF-A54A-7EE3ED55BE4F}" type="parTrans" cxnId="{C45F6993-CC47-4A48-8F7C-637A898621E6}">
      <dgm:prSet/>
      <dgm:spPr/>
      <dgm:t>
        <a:bodyPr/>
        <a:lstStyle/>
        <a:p>
          <a:endParaRPr lang="en-US"/>
        </a:p>
      </dgm:t>
    </dgm:pt>
    <dgm:pt modelId="{1BD879E9-3F9A-45B6-9683-D89556E3BC25}" type="sibTrans" cxnId="{C45F6993-CC47-4A48-8F7C-637A898621E6}">
      <dgm:prSet/>
      <dgm:spPr/>
      <dgm:t>
        <a:bodyPr/>
        <a:lstStyle/>
        <a:p>
          <a:endParaRPr lang="en-US"/>
        </a:p>
      </dgm:t>
    </dgm:pt>
    <dgm:pt modelId="{656657CF-FFE2-3D42-ABC4-F1EF5DD6501E}" type="pres">
      <dgm:prSet presAssocID="{924C4754-3631-4637-9011-1BBB55838290}" presName="linearFlow" presStyleCnt="0">
        <dgm:presLayoutVars>
          <dgm:resizeHandles val="exact"/>
        </dgm:presLayoutVars>
      </dgm:prSet>
      <dgm:spPr/>
    </dgm:pt>
    <dgm:pt modelId="{01894FA5-37C5-1048-964D-2F1D3931D7EE}" type="pres">
      <dgm:prSet presAssocID="{852B2B7E-80EB-4932-AB08-9E8BC3D077CE}" presName="node" presStyleLbl="node1" presStyleIdx="0" presStyleCnt="7" custScaleX="374574">
        <dgm:presLayoutVars>
          <dgm:bulletEnabled val="1"/>
        </dgm:presLayoutVars>
      </dgm:prSet>
      <dgm:spPr/>
    </dgm:pt>
    <dgm:pt modelId="{CE0B9668-5A8C-3E4C-8C36-F26E3D90EB44}" type="pres">
      <dgm:prSet presAssocID="{4D91FED9-4FA8-4A03-9236-4359E8B3C46A}" presName="sibTrans" presStyleLbl="sibTrans2D1" presStyleIdx="0" presStyleCnt="6"/>
      <dgm:spPr/>
    </dgm:pt>
    <dgm:pt modelId="{0BF1E257-C93F-EA4D-9FAD-E7541EB7B567}" type="pres">
      <dgm:prSet presAssocID="{4D91FED9-4FA8-4A03-9236-4359E8B3C46A}" presName="connectorText" presStyleLbl="sibTrans2D1" presStyleIdx="0" presStyleCnt="6"/>
      <dgm:spPr/>
    </dgm:pt>
    <dgm:pt modelId="{F026302F-7B3A-694E-BF60-CBDE1D71111B}" type="pres">
      <dgm:prSet presAssocID="{1A12C2A4-5CD4-4C6E-96BF-B93854E112B8}" presName="node" presStyleLbl="node1" presStyleIdx="1" presStyleCnt="7" custScaleX="374574">
        <dgm:presLayoutVars>
          <dgm:bulletEnabled val="1"/>
        </dgm:presLayoutVars>
      </dgm:prSet>
      <dgm:spPr/>
    </dgm:pt>
    <dgm:pt modelId="{D012528B-C17A-8944-A64B-BAACA94888B4}" type="pres">
      <dgm:prSet presAssocID="{A378271B-98C0-4556-A57F-A6A3FCA8B799}" presName="sibTrans" presStyleLbl="sibTrans2D1" presStyleIdx="1" presStyleCnt="6"/>
      <dgm:spPr/>
    </dgm:pt>
    <dgm:pt modelId="{FEADE0FA-E659-C241-90DF-492B3FDBF009}" type="pres">
      <dgm:prSet presAssocID="{A378271B-98C0-4556-A57F-A6A3FCA8B799}" presName="connectorText" presStyleLbl="sibTrans2D1" presStyleIdx="1" presStyleCnt="6"/>
      <dgm:spPr/>
    </dgm:pt>
    <dgm:pt modelId="{244E7B5E-995C-7248-A764-45682B097B75}" type="pres">
      <dgm:prSet presAssocID="{07BDFA91-0111-42F8-BEF0-3C72BEEA0585}" presName="node" presStyleLbl="node1" presStyleIdx="2" presStyleCnt="7" custScaleX="374574">
        <dgm:presLayoutVars>
          <dgm:bulletEnabled val="1"/>
        </dgm:presLayoutVars>
      </dgm:prSet>
      <dgm:spPr/>
    </dgm:pt>
    <dgm:pt modelId="{91FE2AA7-B102-D546-BA5B-89B522487904}" type="pres">
      <dgm:prSet presAssocID="{7D1C8335-CFA8-4032-86BB-BD7EB2D41261}" presName="sibTrans" presStyleLbl="sibTrans2D1" presStyleIdx="2" presStyleCnt="6"/>
      <dgm:spPr/>
    </dgm:pt>
    <dgm:pt modelId="{62B3FA31-6F7F-0646-89B3-7CD1703982FA}" type="pres">
      <dgm:prSet presAssocID="{7D1C8335-CFA8-4032-86BB-BD7EB2D41261}" presName="connectorText" presStyleLbl="sibTrans2D1" presStyleIdx="2" presStyleCnt="6"/>
      <dgm:spPr/>
    </dgm:pt>
    <dgm:pt modelId="{A889DC5E-23D8-AD41-92F1-A972230ED955}" type="pres">
      <dgm:prSet presAssocID="{5225E44D-9EA2-4DDB-8107-5B1AA512E208}" presName="node" presStyleLbl="node1" presStyleIdx="3" presStyleCnt="7" custScaleX="374574">
        <dgm:presLayoutVars>
          <dgm:bulletEnabled val="1"/>
        </dgm:presLayoutVars>
      </dgm:prSet>
      <dgm:spPr/>
    </dgm:pt>
    <dgm:pt modelId="{E66E3D15-EEBA-C64E-B495-703F963C6265}" type="pres">
      <dgm:prSet presAssocID="{CBD007E8-B8A7-45C0-8D40-294AE5E49144}" presName="sibTrans" presStyleLbl="sibTrans2D1" presStyleIdx="3" presStyleCnt="6"/>
      <dgm:spPr/>
    </dgm:pt>
    <dgm:pt modelId="{118A48B9-CEA9-6F41-84A0-F02C6EBE90DA}" type="pres">
      <dgm:prSet presAssocID="{CBD007E8-B8A7-45C0-8D40-294AE5E49144}" presName="connectorText" presStyleLbl="sibTrans2D1" presStyleIdx="3" presStyleCnt="6"/>
      <dgm:spPr/>
    </dgm:pt>
    <dgm:pt modelId="{5A4394F7-C056-B745-BF4A-A9E75A7016E4}" type="pres">
      <dgm:prSet presAssocID="{D99C3EBA-8E6A-4006-ACAB-E05259A5A8A3}" presName="node" presStyleLbl="node1" presStyleIdx="4" presStyleCnt="7" custScaleX="374574">
        <dgm:presLayoutVars>
          <dgm:bulletEnabled val="1"/>
        </dgm:presLayoutVars>
      </dgm:prSet>
      <dgm:spPr/>
    </dgm:pt>
    <dgm:pt modelId="{6D4C91B5-3C7A-B541-AD51-D70F8B07E5F3}" type="pres">
      <dgm:prSet presAssocID="{415728AD-A006-4A53-AF31-3BAD7599201D}" presName="sibTrans" presStyleLbl="sibTrans2D1" presStyleIdx="4" presStyleCnt="6"/>
      <dgm:spPr/>
    </dgm:pt>
    <dgm:pt modelId="{D51A1121-37CF-9E4F-894E-B4442E023B7A}" type="pres">
      <dgm:prSet presAssocID="{415728AD-A006-4A53-AF31-3BAD7599201D}" presName="connectorText" presStyleLbl="sibTrans2D1" presStyleIdx="4" presStyleCnt="6"/>
      <dgm:spPr/>
    </dgm:pt>
    <dgm:pt modelId="{FA06C6D3-9082-7B4F-9FB3-B1A2BA5D63CF}" type="pres">
      <dgm:prSet presAssocID="{426B2D20-B54A-4CC3-A78F-BA67C158E525}" presName="node" presStyleLbl="node1" presStyleIdx="5" presStyleCnt="7" custScaleX="374574">
        <dgm:presLayoutVars>
          <dgm:bulletEnabled val="1"/>
        </dgm:presLayoutVars>
      </dgm:prSet>
      <dgm:spPr/>
    </dgm:pt>
    <dgm:pt modelId="{63F48D27-0431-2547-B9E7-B1F91C3FD742}" type="pres">
      <dgm:prSet presAssocID="{97B0AFB1-8C1D-433A-AD01-67091C2871DD}" presName="sibTrans" presStyleLbl="sibTrans2D1" presStyleIdx="5" presStyleCnt="6"/>
      <dgm:spPr/>
    </dgm:pt>
    <dgm:pt modelId="{3E5415AB-F256-CF46-BBE9-AA5A7F1B8330}" type="pres">
      <dgm:prSet presAssocID="{97B0AFB1-8C1D-433A-AD01-67091C2871DD}" presName="connectorText" presStyleLbl="sibTrans2D1" presStyleIdx="5" presStyleCnt="6"/>
      <dgm:spPr/>
    </dgm:pt>
    <dgm:pt modelId="{56AE3057-2B86-6D48-AD9C-EF95A3418D8B}" type="pres">
      <dgm:prSet presAssocID="{4D2112BC-3E41-4B98-895F-05E1A3226D3A}" presName="node" presStyleLbl="node1" presStyleIdx="6" presStyleCnt="7" custScaleX="374574">
        <dgm:presLayoutVars>
          <dgm:bulletEnabled val="1"/>
        </dgm:presLayoutVars>
      </dgm:prSet>
      <dgm:spPr/>
    </dgm:pt>
  </dgm:ptLst>
  <dgm:cxnLst>
    <dgm:cxn modelId="{614DB100-F207-0D46-812A-913DB4DF9CF6}" type="presOf" srcId="{5225E44D-9EA2-4DDB-8107-5B1AA512E208}" destId="{A889DC5E-23D8-AD41-92F1-A972230ED955}" srcOrd="0" destOrd="0" presId="urn:microsoft.com/office/officeart/2005/8/layout/process2"/>
    <dgm:cxn modelId="{F999FD05-250C-4BF9-9265-CAC2DE306914}" srcId="{924C4754-3631-4637-9011-1BBB55838290}" destId="{852B2B7E-80EB-4932-AB08-9E8BC3D077CE}" srcOrd="0" destOrd="0" parTransId="{9559F3AD-FF61-474A-B1BB-EDC203D886BE}" sibTransId="{4D91FED9-4FA8-4A03-9236-4359E8B3C46A}"/>
    <dgm:cxn modelId="{51989810-1CFF-7946-AA8E-BA10BF368A93}" type="presOf" srcId="{4D2112BC-3E41-4B98-895F-05E1A3226D3A}" destId="{56AE3057-2B86-6D48-AD9C-EF95A3418D8B}" srcOrd="0" destOrd="0" presId="urn:microsoft.com/office/officeart/2005/8/layout/process2"/>
    <dgm:cxn modelId="{282B2122-DB82-47C4-AC17-AF5CCE79CE38}" srcId="{924C4754-3631-4637-9011-1BBB55838290}" destId="{5225E44D-9EA2-4DDB-8107-5B1AA512E208}" srcOrd="3" destOrd="0" parTransId="{034A7667-B579-4813-BA0F-87FAEA561619}" sibTransId="{CBD007E8-B8A7-45C0-8D40-294AE5E49144}"/>
    <dgm:cxn modelId="{36384B2F-E2EC-BD45-8A5A-843BA79F57D4}" type="presOf" srcId="{415728AD-A006-4A53-AF31-3BAD7599201D}" destId="{6D4C91B5-3C7A-B541-AD51-D70F8B07E5F3}" srcOrd="0" destOrd="0" presId="urn:microsoft.com/office/officeart/2005/8/layout/process2"/>
    <dgm:cxn modelId="{8E288D46-746A-5A4F-96B4-11666B037BFE}" type="presOf" srcId="{1A12C2A4-5CD4-4C6E-96BF-B93854E112B8}" destId="{F026302F-7B3A-694E-BF60-CBDE1D71111B}" srcOrd="0" destOrd="0" presId="urn:microsoft.com/office/officeart/2005/8/layout/process2"/>
    <dgm:cxn modelId="{7558D846-674C-D540-B269-ED48DC7770F5}" type="presOf" srcId="{924C4754-3631-4637-9011-1BBB55838290}" destId="{656657CF-FFE2-3D42-ABC4-F1EF5DD6501E}" srcOrd="0" destOrd="0" presId="urn:microsoft.com/office/officeart/2005/8/layout/process2"/>
    <dgm:cxn modelId="{03072351-F05A-2E45-9BE8-9D906E899549}" type="presOf" srcId="{7D1C8335-CFA8-4032-86BB-BD7EB2D41261}" destId="{62B3FA31-6F7F-0646-89B3-7CD1703982FA}" srcOrd="1" destOrd="0" presId="urn:microsoft.com/office/officeart/2005/8/layout/process2"/>
    <dgm:cxn modelId="{C64E8551-2269-5B4C-AEE6-893B0BC41B4F}" type="presOf" srcId="{CBD007E8-B8A7-45C0-8D40-294AE5E49144}" destId="{E66E3D15-EEBA-C64E-B495-703F963C6265}" srcOrd="0" destOrd="0" presId="urn:microsoft.com/office/officeart/2005/8/layout/process2"/>
    <dgm:cxn modelId="{2FB90B57-A283-BF4A-B766-8CE37B81EC92}" type="presOf" srcId="{97B0AFB1-8C1D-433A-AD01-67091C2871DD}" destId="{3E5415AB-F256-CF46-BBE9-AA5A7F1B8330}" srcOrd="1" destOrd="0" presId="urn:microsoft.com/office/officeart/2005/8/layout/process2"/>
    <dgm:cxn modelId="{5EEF955B-91E0-3041-8ABB-64429D5809FD}" type="presOf" srcId="{97B0AFB1-8C1D-433A-AD01-67091C2871DD}" destId="{63F48D27-0431-2547-B9E7-B1F91C3FD742}" srcOrd="0" destOrd="0" presId="urn:microsoft.com/office/officeart/2005/8/layout/process2"/>
    <dgm:cxn modelId="{939DA06C-6910-E944-939E-89F36FD8ABE3}" type="presOf" srcId="{4D91FED9-4FA8-4A03-9236-4359E8B3C46A}" destId="{CE0B9668-5A8C-3E4C-8C36-F26E3D90EB44}" srcOrd="0" destOrd="0" presId="urn:microsoft.com/office/officeart/2005/8/layout/process2"/>
    <dgm:cxn modelId="{F955986D-4A37-6B4B-9111-002A04E8DAEC}" type="presOf" srcId="{A378271B-98C0-4556-A57F-A6A3FCA8B799}" destId="{FEADE0FA-E659-C241-90DF-492B3FDBF009}" srcOrd="1" destOrd="0" presId="urn:microsoft.com/office/officeart/2005/8/layout/process2"/>
    <dgm:cxn modelId="{31871B79-1087-C64B-BC66-1394C0F03033}" type="presOf" srcId="{852B2B7E-80EB-4932-AB08-9E8BC3D077CE}" destId="{01894FA5-37C5-1048-964D-2F1D3931D7EE}" srcOrd="0" destOrd="0" presId="urn:microsoft.com/office/officeart/2005/8/layout/process2"/>
    <dgm:cxn modelId="{0A76C288-729F-ED4E-A251-C63EA5DCC3D5}" type="presOf" srcId="{4D91FED9-4FA8-4A03-9236-4359E8B3C46A}" destId="{0BF1E257-C93F-EA4D-9FAD-E7541EB7B567}" srcOrd="1" destOrd="0" presId="urn:microsoft.com/office/officeart/2005/8/layout/process2"/>
    <dgm:cxn modelId="{A0D8E892-2058-456A-A068-2F14B639AEE4}" srcId="{924C4754-3631-4637-9011-1BBB55838290}" destId="{D99C3EBA-8E6A-4006-ACAB-E05259A5A8A3}" srcOrd="4" destOrd="0" parTransId="{4ACD7E8D-B860-4E47-9854-2C3341702CFB}" sibTransId="{415728AD-A006-4A53-AF31-3BAD7599201D}"/>
    <dgm:cxn modelId="{C45F6993-CC47-4A48-8F7C-637A898621E6}" srcId="{924C4754-3631-4637-9011-1BBB55838290}" destId="{4D2112BC-3E41-4B98-895F-05E1A3226D3A}" srcOrd="6" destOrd="0" parTransId="{C0500DA9-FC56-46EF-A54A-7EE3ED55BE4F}" sibTransId="{1BD879E9-3F9A-45B6-9683-D89556E3BC25}"/>
    <dgm:cxn modelId="{B51ED4A2-8ED0-7145-8193-BE2935BBBCCA}" type="presOf" srcId="{CBD007E8-B8A7-45C0-8D40-294AE5E49144}" destId="{118A48B9-CEA9-6F41-84A0-F02C6EBE90DA}" srcOrd="1" destOrd="0" presId="urn:microsoft.com/office/officeart/2005/8/layout/process2"/>
    <dgm:cxn modelId="{EBDBB6A4-916A-4D4E-8C83-7C02A68E9082}" type="presOf" srcId="{7D1C8335-CFA8-4032-86BB-BD7EB2D41261}" destId="{91FE2AA7-B102-D546-BA5B-89B522487904}" srcOrd="0" destOrd="0" presId="urn:microsoft.com/office/officeart/2005/8/layout/process2"/>
    <dgm:cxn modelId="{D4C738A6-540F-254B-93E4-FCCFADC5B0A2}" type="presOf" srcId="{07BDFA91-0111-42F8-BEF0-3C72BEEA0585}" destId="{244E7B5E-995C-7248-A764-45682B097B75}" srcOrd="0" destOrd="0" presId="urn:microsoft.com/office/officeart/2005/8/layout/process2"/>
    <dgm:cxn modelId="{F7E5D7B5-B87B-6D45-8EA3-F6E20EB03925}" type="presOf" srcId="{A378271B-98C0-4556-A57F-A6A3FCA8B799}" destId="{D012528B-C17A-8944-A64B-BAACA94888B4}" srcOrd="0" destOrd="0" presId="urn:microsoft.com/office/officeart/2005/8/layout/process2"/>
    <dgm:cxn modelId="{2C435AB7-3793-FA4A-AA74-CBF5F18D9D52}" type="presOf" srcId="{415728AD-A006-4A53-AF31-3BAD7599201D}" destId="{D51A1121-37CF-9E4F-894E-B4442E023B7A}" srcOrd="1" destOrd="0" presId="urn:microsoft.com/office/officeart/2005/8/layout/process2"/>
    <dgm:cxn modelId="{88ED85BC-CC94-374A-9ADB-0F0659D1D2D1}" type="presOf" srcId="{426B2D20-B54A-4CC3-A78F-BA67C158E525}" destId="{FA06C6D3-9082-7B4F-9FB3-B1A2BA5D63CF}" srcOrd="0" destOrd="0" presId="urn:microsoft.com/office/officeart/2005/8/layout/process2"/>
    <dgm:cxn modelId="{6FBA3DCB-DE45-1F49-AFA0-3CA7BDE1C40A}" type="presOf" srcId="{D99C3EBA-8E6A-4006-ACAB-E05259A5A8A3}" destId="{5A4394F7-C056-B745-BF4A-A9E75A7016E4}" srcOrd="0" destOrd="0" presId="urn:microsoft.com/office/officeart/2005/8/layout/process2"/>
    <dgm:cxn modelId="{0BB53AE3-C6A5-4E9D-BF37-B4A54A5EF7BD}" srcId="{924C4754-3631-4637-9011-1BBB55838290}" destId="{07BDFA91-0111-42F8-BEF0-3C72BEEA0585}" srcOrd="2" destOrd="0" parTransId="{F2CCC367-3E6B-4AF5-938C-851E5A51B8B4}" sibTransId="{7D1C8335-CFA8-4032-86BB-BD7EB2D41261}"/>
    <dgm:cxn modelId="{7FFBBFEC-CCED-49BF-99BC-82D7315BE5B0}" srcId="{924C4754-3631-4637-9011-1BBB55838290}" destId="{1A12C2A4-5CD4-4C6E-96BF-B93854E112B8}" srcOrd="1" destOrd="0" parTransId="{572C5C3B-7420-4A42-BCC4-36A69365A8FE}" sibTransId="{A378271B-98C0-4556-A57F-A6A3FCA8B799}"/>
    <dgm:cxn modelId="{140D3EF9-6BB9-41BA-8EAE-13FF968ED45E}" srcId="{924C4754-3631-4637-9011-1BBB55838290}" destId="{426B2D20-B54A-4CC3-A78F-BA67C158E525}" srcOrd="5" destOrd="0" parTransId="{B5EDB711-E693-499E-8138-031AAD038E28}" sibTransId="{97B0AFB1-8C1D-433A-AD01-67091C2871DD}"/>
    <dgm:cxn modelId="{488B4E18-FA19-0041-94E0-C552DD375D2D}" type="presParOf" srcId="{656657CF-FFE2-3D42-ABC4-F1EF5DD6501E}" destId="{01894FA5-37C5-1048-964D-2F1D3931D7EE}" srcOrd="0" destOrd="0" presId="urn:microsoft.com/office/officeart/2005/8/layout/process2"/>
    <dgm:cxn modelId="{7C838D3B-7110-2444-B110-157C608659C3}" type="presParOf" srcId="{656657CF-FFE2-3D42-ABC4-F1EF5DD6501E}" destId="{CE0B9668-5A8C-3E4C-8C36-F26E3D90EB44}" srcOrd="1" destOrd="0" presId="urn:microsoft.com/office/officeart/2005/8/layout/process2"/>
    <dgm:cxn modelId="{42132D11-0E6B-1248-A381-40824D290E13}" type="presParOf" srcId="{CE0B9668-5A8C-3E4C-8C36-F26E3D90EB44}" destId="{0BF1E257-C93F-EA4D-9FAD-E7541EB7B567}" srcOrd="0" destOrd="0" presId="urn:microsoft.com/office/officeart/2005/8/layout/process2"/>
    <dgm:cxn modelId="{9F48E6A2-94A0-094E-806D-BAD70FC11557}" type="presParOf" srcId="{656657CF-FFE2-3D42-ABC4-F1EF5DD6501E}" destId="{F026302F-7B3A-694E-BF60-CBDE1D71111B}" srcOrd="2" destOrd="0" presId="urn:microsoft.com/office/officeart/2005/8/layout/process2"/>
    <dgm:cxn modelId="{00741F34-4735-4541-A3B3-482468CA313F}" type="presParOf" srcId="{656657CF-FFE2-3D42-ABC4-F1EF5DD6501E}" destId="{D012528B-C17A-8944-A64B-BAACA94888B4}" srcOrd="3" destOrd="0" presId="urn:microsoft.com/office/officeart/2005/8/layout/process2"/>
    <dgm:cxn modelId="{79098F02-9F65-C742-A45E-589B255E9F99}" type="presParOf" srcId="{D012528B-C17A-8944-A64B-BAACA94888B4}" destId="{FEADE0FA-E659-C241-90DF-492B3FDBF009}" srcOrd="0" destOrd="0" presId="urn:microsoft.com/office/officeart/2005/8/layout/process2"/>
    <dgm:cxn modelId="{53E0EF0B-0F8E-F142-BCBD-0EEBBC8B0196}" type="presParOf" srcId="{656657CF-FFE2-3D42-ABC4-F1EF5DD6501E}" destId="{244E7B5E-995C-7248-A764-45682B097B75}" srcOrd="4" destOrd="0" presId="urn:microsoft.com/office/officeart/2005/8/layout/process2"/>
    <dgm:cxn modelId="{612727D4-1CF2-164C-AB7E-6C1E9D73D1C3}" type="presParOf" srcId="{656657CF-FFE2-3D42-ABC4-F1EF5DD6501E}" destId="{91FE2AA7-B102-D546-BA5B-89B522487904}" srcOrd="5" destOrd="0" presId="urn:microsoft.com/office/officeart/2005/8/layout/process2"/>
    <dgm:cxn modelId="{A7B41728-F16F-8B40-8860-AA4400DF0831}" type="presParOf" srcId="{91FE2AA7-B102-D546-BA5B-89B522487904}" destId="{62B3FA31-6F7F-0646-89B3-7CD1703982FA}" srcOrd="0" destOrd="0" presId="urn:microsoft.com/office/officeart/2005/8/layout/process2"/>
    <dgm:cxn modelId="{0212A164-6C60-6045-933C-78A37CFF68EF}" type="presParOf" srcId="{656657CF-FFE2-3D42-ABC4-F1EF5DD6501E}" destId="{A889DC5E-23D8-AD41-92F1-A972230ED955}" srcOrd="6" destOrd="0" presId="urn:microsoft.com/office/officeart/2005/8/layout/process2"/>
    <dgm:cxn modelId="{622FE64F-11A6-1646-A8FD-BE0ED98B883C}" type="presParOf" srcId="{656657CF-FFE2-3D42-ABC4-F1EF5DD6501E}" destId="{E66E3D15-EEBA-C64E-B495-703F963C6265}" srcOrd="7" destOrd="0" presId="urn:microsoft.com/office/officeart/2005/8/layout/process2"/>
    <dgm:cxn modelId="{815C4042-DA97-024A-A9C7-80437B0C5826}" type="presParOf" srcId="{E66E3D15-EEBA-C64E-B495-703F963C6265}" destId="{118A48B9-CEA9-6F41-84A0-F02C6EBE90DA}" srcOrd="0" destOrd="0" presId="urn:microsoft.com/office/officeart/2005/8/layout/process2"/>
    <dgm:cxn modelId="{F7C41BFF-8BC9-834A-AE71-676883B56188}" type="presParOf" srcId="{656657CF-FFE2-3D42-ABC4-F1EF5DD6501E}" destId="{5A4394F7-C056-B745-BF4A-A9E75A7016E4}" srcOrd="8" destOrd="0" presId="urn:microsoft.com/office/officeart/2005/8/layout/process2"/>
    <dgm:cxn modelId="{593C0F25-C64A-8A45-B46E-EE71445ED6C8}" type="presParOf" srcId="{656657CF-FFE2-3D42-ABC4-F1EF5DD6501E}" destId="{6D4C91B5-3C7A-B541-AD51-D70F8B07E5F3}" srcOrd="9" destOrd="0" presId="urn:microsoft.com/office/officeart/2005/8/layout/process2"/>
    <dgm:cxn modelId="{BB7A1F63-E413-6E46-8085-F576E24A76C3}" type="presParOf" srcId="{6D4C91B5-3C7A-B541-AD51-D70F8B07E5F3}" destId="{D51A1121-37CF-9E4F-894E-B4442E023B7A}" srcOrd="0" destOrd="0" presId="urn:microsoft.com/office/officeart/2005/8/layout/process2"/>
    <dgm:cxn modelId="{0BEBAB14-C222-734F-981A-98E25C78EC35}" type="presParOf" srcId="{656657CF-FFE2-3D42-ABC4-F1EF5DD6501E}" destId="{FA06C6D3-9082-7B4F-9FB3-B1A2BA5D63CF}" srcOrd="10" destOrd="0" presId="urn:microsoft.com/office/officeart/2005/8/layout/process2"/>
    <dgm:cxn modelId="{F17CFDB2-24B2-F443-9EEC-CC31BC6CF67F}" type="presParOf" srcId="{656657CF-FFE2-3D42-ABC4-F1EF5DD6501E}" destId="{63F48D27-0431-2547-B9E7-B1F91C3FD742}" srcOrd="11" destOrd="0" presId="urn:microsoft.com/office/officeart/2005/8/layout/process2"/>
    <dgm:cxn modelId="{CCD67D3D-C5B0-2648-9015-0E4730A3E381}" type="presParOf" srcId="{63F48D27-0431-2547-B9E7-B1F91C3FD742}" destId="{3E5415AB-F256-CF46-BBE9-AA5A7F1B8330}" srcOrd="0" destOrd="0" presId="urn:microsoft.com/office/officeart/2005/8/layout/process2"/>
    <dgm:cxn modelId="{91080E4A-1ED7-464D-9BFC-25391747BB6A}" type="presParOf" srcId="{656657CF-FFE2-3D42-ABC4-F1EF5DD6501E}" destId="{56AE3057-2B86-6D48-AD9C-EF95A3418D8B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4C4754-3631-4637-9011-1BBB55838290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52B2B7E-80EB-4932-AB08-9E8BC3D077CE}">
      <dgm:prSet custT="1"/>
      <dgm:spPr/>
      <dgm:t>
        <a:bodyPr/>
        <a:lstStyle/>
        <a:p>
          <a:r>
            <a:rPr lang="en-US" sz="2000" b="1" i="0" dirty="0"/>
            <a:t>Identify a Factor:</a:t>
          </a:r>
          <a:r>
            <a:rPr lang="en-US" sz="2000" b="0" i="0" dirty="0"/>
            <a:t> Choose a characteristic (e.g., momentum, value, size) that you believe predicts future stock returns.</a:t>
          </a:r>
          <a:endParaRPr lang="en-US" sz="2000" dirty="0"/>
        </a:p>
      </dgm:t>
    </dgm:pt>
    <dgm:pt modelId="{9559F3AD-FF61-474A-B1BB-EDC203D886BE}" type="parTrans" cxnId="{F999FD05-250C-4BF9-9265-CAC2DE306914}">
      <dgm:prSet/>
      <dgm:spPr/>
      <dgm:t>
        <a:bodyPr/>
        <a:lstStyle/>
        <a:p>
          <a:endParaRPr lang="en-US"/>
        </a:p>
      </dgm:t>
    </dgm:pt>
    <dgm:pt modelId="{4D91FED9-4FA8-4A03-9236-4359E8B3C46A}" type="sibTrans" cxnId="{F999FD05-250C-4BF9-9265-CAC2DE306914}">
      <dgm:prSet/>
      <dgm:spPr/>
      <dgm:t>
        <a:bodyPr/>
        <a:lstStyle/>
        <a:p>
          <a:endParaRPr lang="en-US"/>
        </a:p>
      </dgm:t>
    </dgm:pt>
    <dgm:pt modelId="{1A12C2A4-5CD4-4C6E-96BF-B93854E112B8}">
      <dgm:prSet custT="1"/>
      <dgm:spPr/>
      <dgm:t>
        <a:bodyPr/>
        <a:lstStyle/>
        <a:p>
          <a:r>
            <a:rPr lang="en-US" sz="2000" b="1" i="0" dirty="0"/>
            <a:t>Obtain Factor Exposures:</a:t>
          </a:r>
          <a:r>
            <a:rPr lang="en-US" sz="2000" b="0" i="0" dirty="0"/>
            <a:t> For each stock at each end of month t-1, determine its exposure</a:t>
          </a:r>
          <a:endParaRPr lang="en-US" sz="2000" dirty="0"/>
        </a:p>
      </dgm:t>
    </dgm:pt>
    <dgm:pt modelId="{572C5C3B-7420-4A42-BCC4-36A69365A8FE}" type="parTrans" cxnId="{7FFBBFEC-CCED-49BF-99BC-82D7315BE5B0}">
      <dgm:prSet/>
      <dgm:spPr/>
      <dgm:t>
        <a:bodyPr/>
        <a:lstStyle/>
        <a:p>
          <a:endParaRPr lang="en-US"/>
        </a:p>
      </dgm:t>
    </dgm:pt>
    <dgm:pt modelId="{A378271B-98C0-4556-A57F-A6A3FCA8B799}" type="sibTrans" cxnId="{7FFBBFEC-CCED-49BF-99BC-82D7315BE5B0}">
      <dgm:prSet/>
      <dgm:spPr/>
      <dgm:t>
        <a:bodyPr/>
        <a:lstStyle/>
        <a:p>
          <a:endParaRPr lang="en-US"/>
        </a:p>
      </dgm:t>
    </dgm:pt>
    <dgm:pt modelId="{07BDFA91-0111-42F8-BEF0-3C72BEEA0585}">
      <dgm:prSet custT="1"/>
      <dgm:spPr/>
      <dgm:t>
        <a:bodyPr/>
        <a:lstStyle/>
        <a:p>
          <a:r>
            <a:rPr lang="en-US" sz="2000" b="1" i="0" dirty="0"/>
            <a:t>Run Cross-Sectional Regressions:</a:t>
          </a:r>
          <a:r>
            <a:rPr lang="en-US" sz="2000" b="0" i="0" dirty="0"/>
            <a:t> At each subsequent period t:</a:t>
          </a:r>
          <a:endParaRPr lang="en-US" sz="2000" dirty="0"/>
        </a:p>
      </dgm:t>
    </dgm:pt>
    <dgm:pt modelId="{F2CCC367-3E6B-4AF5-938C-851E5A51B8B4}" type="parTrans" cxnId="{0BB53AE3-C6A5-4E9D-BF37-B4A54A5EF7BD}">
      <dgm:prSet/>
      <dgm:spPr/>
      <dgm:t>
        <a:bodyPr/>
        <a:lstStyle/>
        <a:p>
          <a:endParaRPr lang="en-US"/>
        </a:p>
      </dgm:t>
    </dgm:pt>
    <dgm:pt modelId="{7D1C8335-CFA8-4032-86BB-BD7EB2D41261}" type="sibTrans" cxnId="{0BB53AE3-C6A5-4E9D-BF37-B4A54A5EF7BD}">
      <dgm:prSet/>
      <dgm:spPr/>
      <dgm:t>
        <a:bodyPr/>
        <a:lstStyle/>
        <a:p>
          <a:endParaRPr lang="en-US"/>
        </a:p>
      </dgm:t>
    </dgm:pt>
    <dgm:pt modelId="{5225E44D-9EA2-4DDB-8107-5B1AA512E208}">
      <dgm:prSet custT="1"/>
      <dgm:spPr/>
      <dgm:t>
        <a:bodyPr/>
        <a:lstStyle/>
        <a:p>
          <a:r>
            <a:rPr lang="en-US" sz="2000" b="0" i="0" dirty="0"/>
            <a:t>Regress the actual returns of all stocks in month t against their factor exposures from the end of month t-1.</a:t>
          </a:r>
          <a:endParaRPr lang="en-US" sz="2000" b="0" dirty="0"/>
        </a:p>
      </dgm:t>
    </dgm:pt>
    <dgm:pt modelId="{034A7667-B579-4813-BA0F-87FAEA561619}" type="parTrans" cxnId="{282B2122-DB82-47C4-AC17-AF5CCE79CE38}">
      <dgm:prSet/>
      <dgm:spPr/>
      <dgm:t>
        <a:bodyPr/>
        <a:lstStyle/>
        <a:p>
          <a:endParaRPr lang="en-US"/>
        </a:p>
      </dgm:t>
    </dgm:pt>
    <dgm:pt modelId="{CBD007E8-B8A7-45C0-8D40-294AE5E49144}" type="sibTrans" cxnId="{282B2122-DB82-47C4-AC17-AF5CCE79CE38}">
      <dgm:prSet/>
      <dgm:spPr/>
      <dgm:t>
        <a:bodyPr/>
        <a:lstStyle/>
        <a:p>
          <a:endParaRPr lang="en-US"/>
        </a:p>
      </dgm:t>
    </dgm:pt>
    <dgm:pt modelId="{D99C3EBA-8E6A-4006-ACAB-E05259A5A8A3}">
      <dgm:prSet custT="1"/>
      <dgm:spPr/>
      <dgm:t>
        <a:bodyPr/>
        <a:lstStyle/>
        <a:p>
          <a:r>
            <a:rPr lang="en-US" sz="2000" b="1" i="0" dirty="0"/>
            <a:t>Time Series of Factor Returns:</a:t>
          </a:r>
          <a:r>
            <a:rPr lang="en-US" sz="2000" b="0" i="0" dirty="0"/>
            <a:t> By repeating step 3 for each month in our period, we obtain a time series of the estimated factor returns.</a:t>
          </a:r>
          <a:endParaRPr lang="en-US" sz="2000" dirty="0"/>
        </a:p>
      </dgm:t>
    </dgm:pt>
    <dgm:pt modelId="{4ACD7E8D-B860-4E47-9854-2C3341702CFB}" type="parTrans" cxnId="{A0D8E892-2058-456A-A068-2F14B639AEE4}">
      <dgm:prSet/>
      <dgm:spPr/>
      <dgm:t>
        <a:bodyPr/>
        <a:lstStyle/>
        <a:p>
          <a:endParaRPr lang="en-US"/>
        </a:p>
      </dgm:t>
    </dgm:pt>
    <dgm:pt modelId="{415728AD-A006-4A53-AF31-3BAD7599201D}" type="sibTrans" cxnId="{A0D8E892-2058-456A-A068-2F14B639AEE4}">
      <dgm:prSet/>
      <dgm:spPr/>
      <dgm:t>
        <a:bodyPr/>
        <a:lstStyle/>
        <a:p>
          <a:endParaRPr lang="en-US"/>
        </a:p>
      </dgm:t>
    </dgm:pt>
    <dgm:pt modelId="{656657CF-FFE2-3D42-ABC4-F1EF5DD6501E}" type="pres">
      <dgm:prSet presAssocID="{924C4754-3631-4637-9011-1BBB55838290}" presName="linearFlow" presStyleCnt="0">
        <dgm:presLayoutVars>
          <dgm:resizeHandles val="exact"/>
        </dgm:presLayoutVars>
      </dgm:prSet>
      <dgm:spPr/>
    </dgm:pt>
    <dgm:pt modelId="{01894FA5-37C5-1048-964D-2F1D3931D7EE}" type="pres">
      <dgm:prSet presAssocID="{852B2B7E-80EB-4932-AB08-9E8BC3D077CE}" presName="node" presStyleLbl="node1" presStyleIdx="0" presStyleCnt="5" custScaleX="374574">
        <dgm:presLayoutVars>
          <dgm:bulletEnabled val="1"/>
        </dgm:presLayoutVars>
      </dgm:prSet>
      <dgm:spPr/>
    </dgm:pt>
    <dgm:pt modelId="{CE0B9668-5A8C-3E4C-8C36-F26E3D90EB44}" type="pres">
      <dgm:prSet presAssocID="{4D91FED9-4FA8-4A03-9236-4359E8B3C46A}" presName="sibTrans" presStyleLbl="sibTrans2D1" presStyleIdx="0" presStyleCnt="4"/>
      <dgm:spPr/>
    </dgm:pt>
    <dgm:pt modelId="{0BF1E257-C93F-EA4D-9FAD-E7541EB7B567}" type="pres">
      <dgm:prSet presAssocID="{4D91FED9-4FA8-4A03-9236-4359E8B3C46A}" presName="connectorText" presStyleLbl="sibTrans2D1" presStyleIdx="0" presStyleCnt="4"/>
      <dgm:spPr/>
    </dgm:pt>
    <dgm:pt modelId="{F026302F-7B3A-694E-BF60-CBDE1D71111B}" type="pres">
      <dgm:prSet presAssocID="{1A12C2A4-5CD4-4C6E-96BF-B93854E112B8}" presName="node" presStyleLbl="node1" presStyleIdx="1" presStyleCnt="5" custScaleX="374574">
        <dgm:presLayoutVars>
          <dgm:bulletEnabled val="1"/>
        </dgm:presLayoutVars>
      </dgm:prSet>
      <dgm:spPr/>
    </dgm:pt>
    <dgm:pt modelId="{D012528B-C17A-8944-A64B-BAACA94888B4}" type="pres">
      <dgm:prSet presAssocID="{A378271B-98C0-4556-A57F-A6A3FCA8B799}" presName="sibTrans" presStyleLbl="sibTrans2D1" presStyleIdx="1" presStyleCnt="4"/>
      <dgm:spPr/>
    </dgm:pt>
    <dgm:pt modelId="{FEADE0FA-E659-C241-90DF-492B3FDBF009}" type="pres">
      <dgm:prSet presAssocID="{A378271B-98C0-4556-A57F-A6A3FCA8B799}" presName="connectorText" presStyleLbl="sibTrans2D1" presStyleIdx="1" presStyleCnt="4"/>
      <dgm:spPr/>
    </dgm:pt>
    <dgm:pt modelId="{244E7B5E-995C-7248-A764-45682B097B75}" type="pres">
      <dgm:prSet presAssocID="{07BDFA91-0111-42F8-BEF0-3C72BEEA0585}" presName="node" presStyleLbl="node1" presStyleIdx="2" presStyleCnt="5" custScaleX="374574">
        <dgm:presLayoutVars>
          <dgm:bulletEnabled val="1"/>
        </dgm:presLayoutVars>
      </dgm:prSet>
      <dgm:spPr/>
    </dgm:pt>
    <dgm:pt modelId="{91FE2AA7-B102-D546-BA5B-89B522487904}" type="pres">
      <dgm:prSet presAssocID="{7D1C8335-CFA8-4032-86BB-BD7EB2D41261}" presName="sibTrans" presStyleLbl="sibTrans2D1" presStyleIdx="2" presStyleCnt="4"/>
      <dgm:spPr/>
    </dgm:pt>
    <dgm:pt modelId="{62B3FA31-6F7F-0646-89B3-7CD1703982FA}" type="pres">
      <dgm:prSet presAssocID="{7D1C8335-CFA8-4032-86BB-BD7EB2D41261}" presName="connectorText" presStyleLbl="sibTrans2D1" presStyleIdx="2" presStyleCnt="4"/>
      <dgm:spPr/>
    </dgm:pt>
    <dgm:pt modelId="{A889DC5E-23D8-AD41-92F1-A972230ED955}" type="pres">
      <dgm:prSet presAssocID="{5225E44D-9EA2-4DDB-8107-5B1AA512E208}" presName="node" presStyleLbl="node1" presStyleIdx="3" presStyleCnt="5" custScaleX="374574">
        <dgm:presLayoutVars>
          <dgm:bulletEnabled val="1"/>
        </dgm:presLayoutVars>
      </dgm:prSet>
      <dgm:spPr/>
    </dgm:pt>
    <dgm:pt modelId="{E66E3D15-EEBA-C64E-B495-703F963C6265}" type="pres">
      <dgm:prSet presAssocID="{CBD007E8-B8A7-45C0-8D40-294AE5E49144}" presName="sibTrans" presStyleLbl="sibTrans2D1" presStyleIdx="3" presStyleCnt="4"/>
      <dgm:spPr/>
    </dgm:pt>
    <dgm:pt modelId="{118A48B9-CEA9-6F41-84A0-F02C6EBE90DA}" type="pres">
      <dgm:prSet presAssocID="{CBD007E8-B8A7-45C0-8D40-294AE5E49144}" presName="connectorText" presStyleLbl="sibTrans2D1" presStyleIdx="3" presStyleCnt="4"/>
      <dgm:spPr/>
    </dgm:pt>
    <dgm:pt modelId="{5A4394F7-C056-B745-BF4A-A9E75A7016E4}" type="pres">
      <dgm:prSet presAssocID="{D99C3EBA-8E6A-4006-ACAB-E05259A5A8A3}" presName="node" presStyleLbl="node1" presStyleIdx="4" presStyleCnt="5" custScaleX="374574">
        <dgm:presLayoutVars>
          <dgm:bulletEnabled val="1"/>
        </dgm:presLayoutVars>
      </dgm:prSet>
      <dgm:spPr/>
    </dgm:pt>
  </dgm:ptLst>
  <dgm:cxnLst>
    <dgm:cxn modelId="{614DB100-F207-0D46-812A-913DB4DF9CF6}" type="presOf" srcId="{5225E44D-9EA2-4DDB-8107-5B1AA512E208}" destId="{A889DC5E-23D8-AD41-92F1-A972230ED955}" srcOrd="0" destOrd="0" presId="urn:microsoft.com/office/officeart/2005/8/layout/process2"/>
    <dgm:cxn modelId="{F999FD05-250C-4BF9-9265-CAC2DE306914}" srcId="{924C4754-3631-4637-9011-1BBB55838290}" destId="{852B2B7E-80EB-4932-AB08-9E8BC3D077CE}" srcOrd="0" destOrd="0" parTransId="{9559F3AD-FF61-474A-B1BB-EDC203D886BE}" sibTransId="{4D91FED9-4FA8-4A03-9236-4359E8B3C46A}"/>
    <dgm:cxn modelId="{282B2122-DB82-47C4-AC17-AF5CCE79CE38}" srcId="{924C4754-3631-4637-9011-1BBB55838290}" destId="{5225E44D-9EA2-4DDB-8107-5B1AA512E208}" srcOrd="3" destOrd="0" parTransId="{034A7667-B579-4813-BA0F-87FAEA561619}" sibTransId="{CBD007E8-B8A7-45C0-8D40-294AE5E49144}"/>
    <dgm:cxn modelId="{8E288D46-746A-5A4F-96B4-11666B037BFE}" type="presOf" srcId="{1A12C2A4-5CD4-4C6E-96BF-B93854E112B8}" destId="{F026302F-7B3A-694E-BF60-CBDE1D71111B}" srcOrd="0" destOrd="0" presId="urn:microsoft.com/office/officeart/2005/8/layout/process2"/>
    <dgm:cxn modelId="{7558D846-674C-D540-B269-ED48DC7770F5}" type="presOf" srcId="{924C4754-3631-4637-9011-1BBB55838290}" destId="{656657CF-FFE2-3D42-ABC4-F1EF5DD6501E}" srcOrd="0" destOrd="0" presId="urn:microsoft.com/office/officeart/2005/8/layout/process2"/>
    <dgm:cxn modelId="{03072351-F05A-2E45-9BE8-9D906E899549}" type="presOf" srcId="{7D1C8335-CFA8-4032-86BB-BD7EB2D41261}" destId="{62B3FA31-6F7F-0646-89B3-7CD1703982FA}" srcOrd="1" destOrd="0" presId="urn:microsoft.com/office/officeart/2005/8/layout/process2"/>
    <dgm:cxn modelId="{C64E8551-2269-5B4C-AEE6-893B0BC41B4F}" type="presOf" srcId="{CBD007E8-B8A7-45C0-8D40-294AE5E49144}" destId="{E66E3D15-EEBA-C64E-B495-703F963C6265}" srcOrd="0" destOrd="0" presId="urn:microsoft.com/office/officeart/2005/8/layout/process2"/>
    <dgm:cxn modelId="{939DA06C-6910-E944-939E-89F36FD8ABE3}" type="presOf" srcId="{4D91FED9-4FA8-4A03-9236-4359E8B3C46A}" destId="{CE0B9668-5A8C-3E4C-8C36-F26E3D90EB44}" srcOrd="0" destOrd="0" presId="urn:microsoft.com/office/officeart/2005/8/layout/process2"/>
    <dgm:cxn modelId="{F955986D-4A37-6B4B-9111-002A04E8DAEC}" type="presOf" srcId="{A378271B-98C0-4556-A57F-A6A3FCA8B799}" destId="{FEADE0FA-E659-C241-90DF-492B3FDBF009}" srcOrd="1" destOrd="0" presId="urn:microsoft.com/office/officeart/2005/8/layout/process2"/>
    <dgm:cxn modelId="{31871B79-1087-C64B-BC66-1394C0F03033}" type="presOf" srcId="{852B2B7E-80EB-4932-AB08-9E8BC3D077CE}" destId="{01894FA5-37C5-1048-964D-2F1D3931D7EE}" srcOrd="0" destOrd="0" presId="urn:microsoft.com/office/officeart/2005/8/layout/process2"/>
    <dgm:cxn modelId="{0A76C288-729F-ED4E-A251-C63EA5DCC3D5}" type="presOf" srcId="{4D91FED9-4FA8-4A03-9236-4359E8B3C46A}" destId="{0BF1E257-C93F-EA4D-9FAD-E7541EB7B567}" srcOrd="1" destOrd="0" presId="urn:microsoft.com/office/officeart/2005/8/layout/process2"/>
    <dgm:cxn modelId="{A0D8E892-2058-456A-A068-2F14B639AEE4}" srcId="{924C4754-3631-4637-9011-1BBB55838290}" destId="{D99C3EBA-8E6A-4006-ACAB-E05259A5A8A3}" srcOrd="4" destOrd="0" parTransId="{4ACD7E8D-B860-4E47-9854-2C3341702CFB}" sibTransId="{415728AD-A006-4A53-AF31-3BAD7599201D}"/>
    <dgm:cxn modelId="{B51ED4A2-8ED0-7145-8193-BE2935BBBCCA}" type="presOf" srcId="{CBD007E8-B8A7-45C0-8D40-294AE5E49144}" destId="{118A48B9-CEA9-6F41-84A0-F02C6EBE90DA}" srcOrd="1" destOrd="0" presId="urn:microsoft.com/office/officeart/2005/8/layout/process2"/>
    <dgm:cxn modelId="{EBDBB6A4-916A-4D4E-8C83-7C02A68E9082}" type="presOf" srcId="{7D1C8335-CFA8-4032-86BB-BD7EB2D41261}" destId="{91FE2AA7-B102-D546-BA5B-89B522487904}" srcOrd="0" destOrd="0" presId="urn:microsoft.com/office/officeart/2005/8/layout/process2"/>
    <dgm:cxn modelId="{D4C738A6-540F-254B-93E4-FCCFADC5B0A2}" type="presOf" srcId="{07BDFA91-0111-42F8-BEF0-3C72BEEA0585}" destId="{244E7B5E-995C-7248-A764-45682B097B75}" srcOrd="0" destOrd="0" presId="urn:microsoft.com/office/officeart/2005/8/layout/process2"/>
    <dgm:cxn modelId="{F7E5D7B5-B87B-6D45-8EA3-F6E20EB03925}" type="presOf" srcId="{A378271B-98C0-4556-A57F-A6A3FCA8B799}" destId="{D012528B-C17A-8944-A64B-BAACA94888B4}" srcOrd="0" destOrd="0" presId="urn:microsoft.com/office/officeart/2005/8/layout/process2"/>
    <dgm:cxn modelId="{6FBA3DCB-DE45-1F49-AFA0-3CA7BDE1C40A}" type="presOf" srcId="{D99C3EBA-8E6A-4006-ACAB-E05259A5A8A3}" destId="{5A4394F7-C056-B745-BF4A-A9E75A7016E4}" srcOrd="0" destOrd="0" presId="urn:microsoft.com/office/officeart/2005/8/layout/process2"/>
    <dgm:cxn modelId="{0BB53AE3-C6A5-4E9D-BF37-B4A54A5EF7BD}" srcId="{924C4754-3631-4637-9011-1BBB55838290}" destId="{07BDFA91-0111-42F8-BEF0-3C72BEEA0585}" srcOrd="2" destOrd="0" parTransId="{F2CCC367-3E6B-4AF5-938C-851E5A51B8B4}" sibTransId="{7D1C8335-CFA8-4032-86BB-BD7EB2D41261}"/>
    <dgm:cxn modelId="{7FFBBFEC-CCED-49BF-99BC-82D7315BE5B0}" srcId="{924C4754-3631-4637-9011-1BBB55838290}" destId="{1A12C2A4-5CD4-4C6E-96BF-B93854E112B8}" srcOrd="1" destOrd="0" parTransId="{572C5C3B-7420-4A42-BCC4-36A69365A8FE}" sibTransId="{A378271B-98C0-4556-A57F-A6A3FCA8B799}"/>
    <dgm:cxn modelId="{488B4E18-FA19-0041-94E0-C552DD375D2D}" type="presParOf" srcId="{656657CF-FFE2-3D42-ABC4-F1EF5DD6501E}" destId="{01894FA5-37C5-1048-964D-2F1D3931D7EE}" srcOrd="0" destOrd="0" presId="urn:microsoft.com/office/officeart/2005/8/layout/process2"/>
    <dgm:cxn modelId="{7C838D3B-7110-2444-B110-157C608659C3}" type="presParOf" srcId="{656657CF-FFE2-3D42-ABC4-F1EF5DD6501E}" destId="{CE0B9668-5A8C-3E4C-8C36-F26E3D90EB44}" srcOrd="1" destOrd="0" presId="urn:microsoft.com/office/officeart/2005/8/layout/process2"/>
    <dgm:cxn modelId="{42132D11-0E6B-1248-A381-40824D290E13}" type="presParOf" srcId="{CE0B9668-5A8C-3E4C-8C36-F26E3D90EB44}" destId="{0BF1E257-C93F-EA4D-9FAD-E7541EB7B567}" srcOrd="0" destOrd="0" presId="urn:microsoft.com/office/officeart/2005/8/layout/process2"/>
    <dgm:cxn modelId="{9F48E6A2-94A0-094E-806D-BAD70FC11557}" type="presParOf" srcId="{656657CF-FFE2-3D42-ABC4-F1EF5DD6501E}" destId="{F026302F-7B3A-694E-BF60-CBDE1D71111B}" srcOrd="2" destOrd="0" presId="urn:microsoft.com/office/officeart/2005/8/layout/process2"/>
    <dgm:cxn modelId="{00741F34-4735-4541-A3B3-482468CA313F}" type="presParOf" srcId="{656657CF-FFE2-3D42-ABC4-F1EF5DD6501E}" destId="{D012528B-C17A-8944-A64B-BAACA94888B4}" srcOrd="3" destOrd="0" presId="urn:microsoft.com/office/officeart/2005/8/layout/process2"/>
    <dgm:cxn modelId="{79098F02-9F65-C742-A45E-589B255E9F99}" type="presParOf" srcId="{D012528B-C17A-8944-A64B-BAACA94888B4}" destId="{FEADE0FA-E659-C241-90DF-492B3FDBF009}" srcOrd="0" destOrd="0" presId="urn:microsoft.com/office/officeart/2005/8/layout/process2"/>
    <dgm:cxn modelId="{53E0EF0B-0F8E-F142-BCBD-0EEBBC8B0196}" type="presParOf" srcId="{656657CF-FFE2-3D42-ABC4-F1EF5DD6501E}" destId="{244E7B5E-995C-7248-A764-45682B097B75}" srcOrd="4" destOrd="0" presId="urn:microsoft.com/office/officeart/2005/8/layout/process2"/>
    <dgm:cxn modelId="{612727D4-1CF2-164C-AB7E-6C1E9D73D1C3}" type="presParOf" srcId="{656657CF-FFE2-3D42-ABC4-F1EF5DD6501E}" destId="{91FE2AA7-B102-D546-BA5B-89B522487904}" srcOrd="5" destOrd="0" presId="urn:microsoft.com/office/officeart/2005/8/layout/process2"/>
    <dgm:cxn modelId="{A7B41728-F16F-8B40-8860-AA4400DF0831}" type="presParOf" srcId="{91FE2AA7-B102-D546-BA5B-89B522487904}" destId="{62B3FA31-6F7F-0646-89B3-7CD1703982FA}" srcOrd="0" destOrd="0" presId="urn:microsoft.com/office/officeart/2005/8/layout/process2"/>
    <dgm:cxn modelId="{0212A164-6C60-6045-933C-78A37CFF68EF}" type="presParOf" srcId="{656657CF-FFE2-3D42-ABC4-F1EF5DD6501E}" destId="{A889DC5E-23D8-AD41-92F1-A972230ED955}" srcOrd="6" destOrd="0" presId="urn:microsoft.com/office/officeart/2005/8/layout/process2"/>
    <dgm:cxn modelId="{622FE64F-11A6-1646-A8FD-BE0ED98B883C}" type="presParOf" srcId="{656657CF-FFE2-3D42-ABC4-F1EF5DD6501E}" destId="{E66E3D15-EEBA-C64E-B495-703F963C6265}" srcOrd="7" destOrd="0" presId="urn:microsoft.com/office/officeart/2005/8/layout/process2"/>
    <dgm:cxn modelId="{815C4042-DA97-024A-A9C7-80437B0C5826}" type="presParOf" srcId="{E66E3D15-EEBA-C64E-B495-703F963C6265}" destId="{118A48B9-CEA9-6F41-84A0-F02C6EBE90DA}" srcOrd="0" destOrd="0" presId="urn:microsoft.com/office/officeart/2005/8/layout/process2"/>
    <dgm:cxn modelId="{F7C41BFF-8BC9-834A-AE71-676883B56188}" type="presParOf" srcId="{656657CF-FFE2-3D42-ABC4-F1EF5DD6501E}" destId="{5A4394F7-C056-B745-BF4A-A9E75A7016E4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CF2ED-69F6-454C-A92F-FF5183D721F1}">
      <dsp:nvSpPr>
        <dsp:cNvPr id="0" name=""/>
        <dsp:cNvSpPr/>
      </dsp:nvSpPr>
      <dsp:spPr>
        <a:xfrm>
          <a:off x="0" y="2146"/>
          <a:ext cx="10945037" cy="1202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45C9E-51DC-4F16-82D0-6A13E1A7D257}">
      <dsp:nvSpPr>
        <dsp:cNvPr id="0" name=""/>
        <dsp:cNvSpPr/>
      </dsp:nvSpPr>
      <dsp:spPr>
        <a:xfrm>
          <a:off x="363844" y="272773"/>
          <a:ext cx="662181" cy="6615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ACD56-054D-4F0F-8763-B60FEC22A735}">
      <dsp:nvSpPr>
        <dsp:cNvPr id="0" name=""/>
        <dsp:cNvSpPr/>
      </dsp:nvSpPr>
      <dsp:spPr>
        <a:xfrm>
          <a:off x="1389870" y="2146"/>
          <a:ext cx="9426696" cy="1203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420" tIns="127420" rIns="127420" bIns="12742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</a:t>
          </a:r>
          <a:r>
            <a:rPr lang="en-US" sz="2400" b="0" i="0" kern="1200" dirty="0"/>
            <a:t>actor models are rooted in the idea that asset returns can be explained by a set of common factors.</a:t>
          </a:r>
          <a:endParaRPr lang="en-US" sz="2400" kern="1200" dirty="0"/>
        </a:p>
      </dsp:txBody>
      <dsp:txXfrm>
        <a:off x="1389870" y="2146"/>
        <a:ext cx="9426696" cy="1203966"/>
      </dsp:txXfrm>
    </dsp:sp>
    <dsp:sp modelId="{DA35B6D4-781D-DF4C-A949-51B64F6B6957}">
      <dsp:nvSpPr>
        <dsp:cNvPr id="0" name=""/>
        <dsp:cNvSpPr/>
      </dsp:nvSpPr>
      <dsp:spPr>
        <a:xfrm>
          <a:off x="0" y="1466429"/>
          <a:ext cx="10945037" cy="1202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A691D-AC4F-0E4E-9163-73179CA059B5}">
      <dsp:nvSpPr>
        <dsp:cNvPr id="0" name=""/>
        <dsp:cNvSpPr/>
      </dsp:nvSpPr>
      <dsp:spPr>
        <a:xfrm>
          <a:off x="6259856" y="3475291"/>
          <a:ext cx="662181" cy="6615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2CB85-C44C-F940-804B-D2AF3589036E}">
      <dsp:nvSpPr>
        <dsp:cNvPr id="0" name=""/>
        <dsp:cNvSpPr/>
      </dsp:nvSpPr>
      <dsp:spPr>
        <a:xfrm>
          <a:off x="1389870" y="1466429"/>
          <a:ext cx="9426696" cy="1203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420" tIns="127420" rIns="127420" bIns="12742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Factor investing targets specific, quantifiable factors that have historically been associated with higher returns or lower risk.</a:t>
          </a:r>
        </a:p>
      </dsp:txBody>
      <dsp:txXfrm>
        <a:off x="1389870" y="1466429"/>
        <a:ext cx="9426696" cy="1203966"/>
      </dsp:txXfrm>
    </dsp:sp>
    <dsp:sp modelId="{681A088C-40A4-4958-B2BC-876C2C8B541C}">
      <dsp:nvSpPr>
        <dsp:cNvPr id="0" name=""/>
        <dsp:cNvSpPr/>
      </dsp:nvSpPr>
      <dsp:spPr>
        <a:xfrm>
          <a:off x="0" y="2930713"/>
          <a:ext cx="10945037" cy="1202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5BA34-F739-4357-BED8-1106ACB122C4}">
      <dsp:nvSpPr>
        <dsp:cNvPr id="0" name=""/>
        <dsp:cNvSpPr/>
      </dsp:nvSpPr>
      <dsp:spPr>
        <a:xfrm>
          <a:off x="364199" y="3201341"/>
          <a:ext cx="662181" cy="6615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7A427-2AAE-43C7-A7BF-4B601E47BBEA}">
      <dsp:nvSpPr>
        <dsp:cNvPr id="0" name=""/>
        <dsp:cNvSpPr/>
      </dsp:nvSpPr>
      <dsp:spPr>
        <a:xfrm>
          <a:off x="1390581" y="2930713"/>
          <a:ext cx="9426696" cy="1203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420" tIns="127420" rIns="127420" bIns="12742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By analyzing </a:t>
          </a:r>
          <a:r>
            <a:rPr lang="en-US" sz="2400" b="1" i="0" kern="1200" dirty="0"/>
            <a:t>historical factor returns</a:t>
          </a:r>
          <a:r>
            <a:rPr lang="en-US" sz="2400" b="0" i="0" kern="1200" dirty="0"/>
            <a:t>, investors can gain insights into the performance of different factors over time and assess their potential future behavior.</a:t>
          </a:r>
          <a:endParaRPr lang="en-US" sz="2400" kern="1200" dirty="0"/>
        </a:p>
      </dsp:txBody>
      <dsp:txXfrm>
        <a:off x="1390581" y="2930713"/>
        <a:ext cx="9426696" cy="1203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58F55-F698-4497-A8BC-4BC5CD2DAE25}">
      <dsp:nvSpPr>
        <dsp:cNvPr id="0" name=""/>
        <dsp:cNvSpPr/>
      </dsp:nvSpPr>
      <dsp:spPr>
        <a:xfrm>
          <a:off x="0" y="121157"/>
          <a:ext cx="7657198" cy="15909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F101E-6ABA-4A04-80EE-5C885C19AB6A}">
      <dsp:nvSpPr>
        <dsp:cNvPr id="0" name=""/>
        <dsp:cNvSpPr/>
      </dsp:nvSpPr>
      <dsp:spPr>
        <a:xfrm>
          <a:off x="379445" y="446137"/>
          <a:ext cx="876743" cy="8750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27954-5311-4D34-97DA-2B70A931166C}">
      <dsp:nvSpPr>
        <dsp:cNvPr id="0" name=""/>
        <dsp:cNvSpPr/>
      </dsp:nvSpPr>
      <dsp:spPr>
        <a:xfrm>
          <a:off x="1836608" y="9408"/>
          <a:ext cx="5760328" cy="1690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01" tIns="178901" rIns="178901" bIns="17890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Factor mimicking portfolios </a:t>
          </a:r>
          <a:r>
            <a:rPr lang="en-US" sz="2300" kern="1200" dirty="0"/>
            <a:t>are investment portfolios designed to isolate and track the performance of a single investment factor.</a:t>
          </a:r>
        </a:p>
      </dsp:txBody>
      <dsp:txXfrm>
        <a:off x="1836608" y="9408"/>
        <a:ext cx="5760328" cy="1690403"/>
      </dsp:txXfrm>
    </dsp:sp>
    <dsp:sp modelId="{CFF74C79-C1CF-4B2C-9401-EE4CCCAD6EEE}">
      <dsp:nvSpPr>
        <dsp:cNvPr id="0" name=""/>
        <dsp:cNvSpPr/>
      </dsp:nvSpPr>
      <dsp:spPr>
        <a:xfrm>
          <a:off x="0" y="2233461"/>
          <a:ext cx="7657198" cy="15909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C6352-D38A-4602-9FA2-91E1733E4B73}">
      <dsp:nvSpPr>
        <dsp:cNvPr id="0" name=""/>
        <dsp:cNvSpPr/>
      </dsp:nvSpPr>
      <dsp:spPr>
        <a:xfrm>
          <a:off x="419741" y="2605150"/>
          <a:ext cx="876743" cy="8750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0A60B-1364-4134-9F68-BEE0F10540FE}">
      <dsp:nvSpPr>
        <dsp:cNvPr id="0" name=""/>
        <dsp:cNvSpPr/>
      </dsp:nvSpPr>
      <dsp:spPr>
        <a:xfrm>
          <a:off x="1836608" y="2122412"/>
          <a:ext cx="5760328" cy="1690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01" tIns="178901" rIns="178901" bIns="17890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Historical excess return </a:t>
          </a:r>
          <a:r>
            <a:rPr lang="en-US" sz="2300" kern="1200"/>
            <a:t>generated by such a portfolio is known as the factor return or factor premium. </a:t>
          </a:r>
        </a:p>
      </dsp:txBody>
      <dsp:txXfrm>
        <a:off x="1836608" y="2122412"/>
        <a:ext cx="5760328" cy="1690403"/>
      </dsp:txXfrm>
    </dsp:sp>
    <dsp:sp modelId="{FDB5FCA7-F688-4BC0-8CEE-49B8E338D55E}">
      <dsp:nvSpPr>
        <dsp:cNvPr id="0" name=""/>
        <dsp:cNvSpPr/>
      </dsp:nvSpPr>
      <dsp:spPr>
        <a:xfrm>
          <a:off x="0" y="4318353"/>
          <a:ext cx="7657198" cy="15909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AE8C4-6BBD-4ABD-AAAD-9343BFB0C86D}">
      <dsp:nvSpPr>
        <dsp:cNvPr id="0" name=""/>
        <dsp:cNvSpPr/>
      </dsp:nvSpPr>
      <dsp:spPr>
        <a:xfrm>
          <a:off x="379445" y="4707681"/>
          <a:ext cx="876743" cy="8750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3A6D0-1CB5-4873-9D8E-CC7FCB66ADE5}">
      <dsp:nvSpPr>
        <dsp:cNvPr id="0" name=""/>
        <dsp:cNvSpPr/>
      </dsp:nvSpPr>
      <dsp:spPr>
        <a:xfrm>
          <a:off x="1773676" y="4235416"/>
          <a:ext cx="5886191" cy="1690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01" tIns="178901" rIns="178901" bIns="1789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Factor exposure </a:t>
          </a:r>
          <a:r>
            <a:rPr lang="en-US" sz="2500" kern="1200" dirty="0"/>
            <a:t>measures how sensitive a portfolio is to these distinct factor returns, quantifying its sensitivity to factors. </a:t>
          </a:r>
        </a:p>
      </dsp:txBody>
      <dsp:txXfrm>
        <a:off x="1773676" y="4235416"/>
        <a:ext cx="5886191" cy="16904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3E701-4179-DD42-AF62-D67DB674FA64}">
      <dsp:nvSpPr>
        <dsp:cNvPr id="0" name=""/>
        <dsp:cNvSpPr/>
      </dsp:nvSpPr>
      <dsp:spPr>
        <a:xfrm>
          <a:off x="0" y="569863"/>
          <a:ext cx="10687049" cy="1757979"/>
        </a:xfrm>
        <a:prstGeom prst="rect">
          <a:avLst/>
        </a:prstGeom>
        <a:solidFill>
          <a:srgbClr val="F2F2F4"/>
        </a:solidFill>
        <a:ln w="19050" cap="rnd" cmpd="sng" algn="ctr">
          <a:solidFill>
            <a:schemeClr val="accent1">
              <a:hueOff val="0"/>
              <a:satOff val="0"/>
              <a:lumOff val="0"/>
              <a:alpha val="0"/>
            </a:schemeClr>
          </a:solidFill>
          <a:prstDash val="solid"/>
          <a:round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434" tIns="291592" rIns="829434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chemeClr val="accent6">
                  <a:lumMod val="75000"/>
                </a:schemeClr>
              </a:solidFill>
            </a:rPr>
            <a:t>Factors may provide higher returns because they compensate investors for taking on additional, specific types of risk.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Smaller companies might be riskier than larger ones,  so investors demand a higher return for holding them.</a:t>
          </a:r>
        </a:p>
      </dsp:txBody>
      <dsp:txXfrm>
        <a:off x="0" y="569863"/>
        <a:ext cx="10687049" cy="1757979"/>
      </dsp:txXfrm>
    </dsp:sp>
    <dsp:sp modelId="{2CA2425C-D106-8A43-A29F-AC5A153E7581}">
      <dsp:nvSpPr>
        <dsp:cNvPr id="0" name=""/>
        <dsp:cNvSpPr/>
      </dsp:nvSpPr>
      <dsp:spPr>
        <a:xfrm>
          <a:off x="534352" y="104773"/>
          <a:ext cx="2826745" cy="70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762" tIns="0" rIns="282762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Risk-Based</a:t>
          </a:r>
        </a:p>
      </dsp:txBody>
      <dsp:txXfrm>
        <a:off x="568679" y="139100"/>
        <a:ext cx="2758091" cy="634546"/>
      </dsp:txXfrm>
    </dsp:sp>
    <dsp:sp modelId="{022D989A-065D-3A4C-AFA0-12F4E89CE5D7}">
      <dsp:nvSpPr>
        <dsp:cNvPr id="0" name=""/>
        <dsp:cNvSpPr/>
      </dsp:nvSpPr>
      <dsp:spPr>
        <a:xfrm>
          <a:off x="0" y="2919722"/>
          <a:ext cx="10687049" cy="1889609"/>
        </a:xfrm>
        <a:prstGeom prst="rect">
          <a:avLst/>
        </a:prstGeom>
        <a:solidFill>
          <a:srgbClr val="F2F2F4">
            <a:alpha val="90000"/>
          </a:srgbClr>
        </a:solidFill>
        <a:ln w="19050" cap="rnd" cmpd="sng" algn="ctr">
          <a:solidFill>
            <a:scrgbClr r="0" g="0" b="0">
              <a:alpha val="0"/>
            </a:scrgbClr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434" tIns="291592" rIns="829434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chemeClr val="accent6">
                  <a:lumMod val="75000"/>
                </a:schemeClr>
              </a:solidFill>
            </a:rPr>
            <a:t>Factors may arise from persistent investor biases or market inefficiencies.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Investors may underreact to positive news, leading to momentum, or overreact to negative news, creating value opportunities.</a:t>
          </a:r>
        </a:p>
      </dsp:txBody>
      <dsp:txXfrm>
        <a:off x="0" y="2919722"/>
        <a:ext cx="10687049" cy="1889609"/>
      </dsp:txXfrm>
    </dsp:sp>
    <dsp:sp modelId="{1C0A08E8-B2DA-AD4B-9913-F3B0B6173984}">
      <dsp:nvSpPr>
        <dsp:cNvPr id="0" name=""/>
        <dsp:cNvSpPr/>
      </dsp:nvSpPr>
      <dsp:spPr>
        <a:xfrm>
          <a:off x="548641" y="2461379"/>
          <a:ext cx="2772434" cy="690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762" tIns="0" rIns="282762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Behavioral</a:t>
          </a:r>
        </a:p>
      </dsp:txBody>
      <dsp:txXfrm>
        <a:off x="582360" y="2495098"/>
        <a:ext cx="2704996" cy="6232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D7788-DCBA-824E-BB93-7C3DFE47A084}">
      <dsp:nvSpPr>
        <dsp:cNvPr id="0" name=""/>
        <dsp:cNvSpPr/>
      </dsp:nvSpPr>
      <dsp:spPr>
        <a:xfrm>
          <a:off x="0" y="31453"/>
          <a:ext cx="7500036" cy="1357492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Portfolio Approach</a:t>
          </a:r>
        </a:p>
      </dsp:txBody>
      <dsp:txXfrm>
        <a:off x="66267" y="97720"/>
        <a:ext cx="7367502" cy="1224958"/>
      </dsp:txXfrm>
    </dsp:sp>
    <dsp:sp modelId="{838BB41B-336B-4240-A33A-45DC7B0EBE03}">
      <dsp:nvSpPr>
        <dsp:cNvPr id="0" name=""/>
        <dsp:cNvSpPr/>
      </dsp:nvSpPr>
      <dsp:spPr>
        <a:xfrm>
          <a:off x="0" y="1486866"/>
          <a:ext cx="7500036" cy="1357492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Cross Sectional Regression Approach</a:t>
          </a:r>
        </a:p>
      </dsp:txBody>
      <dsp:txXfrm>
        <a:off x="66267" y="1553133"/>
        <a:ext cx="7367502" cy="1224958"/>
      </dsp:txXfrm>
    </dsp:sp>
    <dsp:sp modelId="{E730129A-F2E5-4340-A34D-0BD6A09BD58D}">
      <dsp:nvSpPr>
        <dsp:cNvPr id="0" name=""/>
        <dsp:cNvSpPr/>
      </dsp:nvSpPr>
      <dsp:spPr>
        <a:xfrm>
          <a:off x="0" y="2942278"/>
          <a:ext cx="7500036" cy="1357492"/>
        </a:xfrm>
        <a:prstGeom prst="roundRect">
          <a:avLst/>
        </a:prstGeom>
        <a:solidFill>
          <a:schemeClr val="accent2">
            <a:hueOff val="4295742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Time Series Regression Approach</a:t>
          </a:r>
        </a:p>
      </dsp:txBody>
      <dsp:txXfrm>
        <a:off x="66267" y="3008545"/>
        <a:ext cx="7367502" cy="1224958"/>
      </dsp:txXfrm>
    </dsp:sp>
    <dsp:sp modelId="{E1CB4BD0-AFC6-3B48-A86A-67FA995C6B85}">
      <dsp:nvSpPr>
        <dsp:cNvPr id="0" name=""/>
        <dsp:cNvSpPr/>
      </dsp:nvSpPr>
      <dsp:spPr>
        <a:xfrm>
          <a:off x="0" y="4397691"/>
          <a:ext cx="7500036" cy="1357492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Statistical Factor Approach</a:t>
          </a:r>
        </a:p>
      </dsp:txBody>
      <dsp:txXfrm>
        <a:off x="66267" y="4463958"/>
        <a:ext cx="7367502" cy="12249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94FA5-37C5-1048-964D-2F1D3931D7EE}">
      <dsp:nvSpPr>
        <dsp:cNvPr id="0" name=""/>
        <dsp:cNvSpPr/>
      </dsp:nvSpPr>
      <dsp:spPr>
        <a:xfrm>
          <a:off x="0" y="3531"/>
          <a:ext cx="8334039" cy="5779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Identify a Factor:</a:t>
          </a:r>
          <a:r>
            <a:rPr lang="en-US" sz="2000" b="0" i="0" kern="1200" dirty="0"/>
            <a:t> Choose a characteristic (e.g., momentum, value, size) that you believe predicts future stock returns.</a:t>
          </a:r>
          <a:endParaRPr lang="en-US" sz="2000" kern="1200" dirty="0"/>
        </a:p>
      </dsp:txBody>
      <dsp:txXfrm>
        <a:off x="16928" y="20459"/>
        <a:ext cx="8300183" cy="544101"/>
      </dsp:txXfrm>
    </dsp:sp>
    <dsp:sp modelId="{CE0B9668-5A8C-3E4C-8C36-F26E3D90EB44}">
      <dsp:nvSpPr>
        <dsp:cNvPr id="0" name=""/>
        <dsp:cNvSpPr/>
      </dsp:nvSpPr>
      <dsp:spPr>
        <a:xfrm rot="5400000">
          <a:off x="4058652" y="595937"/>
          <a:ext cx="216734" cy="260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4088995" y="617610"/>
        <a:ext cx="156048" cy="151714"/>
      </dsp:txXfrm>
    </dsp:sp>
    <dsp:sp modelId="{F026302F-7B3A-694E-BF60-CBDE1D71111B}">
      <dsp:nvSpPr>
        <dsp:cNvPr id="0" name=""/>
        <dsp:cNvSpPr/>
      </dsp:nvSpPr>
      <dsp:spPr>
        <a:xfrm>
          <a:off x="0" y="870467"/>
          <a:ext cx="8334039" cy="577957"/>
        </a:xfrm>
        <a:prstGeom prst="roundRect">
          <a:avLst>
            <a:gd name="adj" fmla="val 10000"/>
          </a:avLst>
        </a:prstGeom>
        <a:solidFill>
          <a:schemeClr val="accent5">
            <a:hueOff val="-2025358"/>
            <a:satOff val="-138"/>
            <a:lumOff val="3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Rank Stocks:</a:t>
          </a:r>
          <a:r>
            <a:rPr lang="en-US" sz="2000" b="0" i="0" kern="1200" dirty="0"/>
            <a:t> At each period (e.g., monthly), rank all stocks in your investment universe based on their value for that chosen factor.</a:t>
          </a:r>
          <a:endParaRPr lang="en-US" sz="2000" kern="1200" dirty="0"/>
        </a:p>
      </dsp:txBody>
      <dsp:txXfrm>
        <a:off x="16928" y="887395"/>
        <a:ext cx="8300183" cy="544101"/>
      </dsp:txXfrm>
    </dsp:sp>
    <dsp:sp modelId="{D012528B-C17A-8944-A64B-BAACA94888B4}">
      <dsp:nvSpPr>
        <dsp:cNvPr id="0" name=""/>
        <dsp:cNvSpPr/>
      </dsp:nvSpPr>
      <dsp:spPr>
        <a:xfrm rot="5400000">
          <a:off x="4058652" y="1462873"/>
          <a:ext cx="216734" cy="260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4088995" y="1484546"/>
        <a:ext cx="156048" cy="151714"/>
      </dsp:txXfrm>
    </dsp:sp>
    <dsp:sp modelId="{244E7B5E-995C-7248-A764-45682B097B75}">
      <dsp:nvSpPr>
        <dsp:cNvPr id="0" name=""/>
        <dsp:cNvSpPr/>
      </dsp:nvSpPr>
      <dsp:spPr>
        <a:xfrm>
          <a:off x="0" y="1737403"/>
          <a:ext cx="8334039" cy="577957"/>
        </a:xfrm>
        <a:prstGeom prst="roundRect">
          <a:avLst>
            <a:gd name="adj" fmla="val 10000"/>
          </a:avLst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Form Portfolios:</a:t>
          </a:r>
          <a:r>
            <a:rPr lang="en-US" sz="2000" b="0" i="0" kern="1200" dirty="0"/>
            <a:t> Divide the ranked stocks into 5 quantiles.</a:t>
          </a:r>
          <a:endParaRPr lang="en-US" sz="2000" kern="1200" dirty="0"/>
        </a:p>
      </dsp:txBody>
      <dsp:txXfrm>
        <a:off x="16928" y="1754331"/>
        <a:ext cx="8300183" cy="544101"/>
      </dsp:txXfrm>
    </dsp:sp>
    <dsp:sp modelId="{91FE2AA7-B102-D546-BA5B-89B522487904}">
      <dsp:nvSpPr>
        <dsp:cNvPr id="0" name=""/>
        <dsp:cNvSpPr/>
      </dsp:nvSpPr>
      <dsp:spPr>
        <a:xfrm rot="5400000">
          <a:off x="4058652" y="2329809"/>
          <a:ext cx="216734" cy="260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4088995" y="2351482"/>
        <a:ext cx="156048" cy="151714"/>
      </dsp:txXfrm>
    </dsp:sp>
    <dsp:sp modelId="{A889DC5E-23D8-AD41-92F1-A972230ED955}">
      <dsp:nvSpPr>
        <dsp:cNvPr id="0" name=""/>
        <dsp:cNvSpPr/>
      </dsp:nvSpPr>
      <dsp:spPr>
        <a:xfrm>
          <a:off x="0" y="2604339"/>
          <a:ext cx="8334039" cy="577957"/>
        </a:xfrm>
        <a:prstGeom prst="roundRect">
          <a:avLst>
            <a:gd name="adj" fmla="val 1000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Go Long and Short Extremes:</a:t>
          </a:r>
          <a:r>
            <a:rPr lang="en-US" sz="2000" b="0" i="0" kern="1200" dirty="0"/>
            <a:t> Construct a factor mimicking portfolio by going:</a:t>
          </a:r>
          <a:endParaRPr lang="en-US" sz="2000" kern="1200" dirty="0"/>
        </a:p>
      </dsp:txBody>
      <dsp:txXfrm>
        <a:off x="16928" y="2621267"/>
        <a:ext cx="8300183" cy="544101"/>
      </dsp:txXfrm>
    </dsp:sp>
    <dsp:sp modelId="{E66E3D15-EEBA-C64E-B495-703F963C6265}">
      <dsp:nvSpPr>
        <dsp:cNvPr id="0" name=""/>
        <dsp:cNvSpPr/>
      </dsp:nvSpPr>
      <dsp:spPr>
        <a:xfrm rot="5400000">
          <a:off x="4058652" y="3196746"/>
          <a:ext cx="216734" cy="260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4088995" y="3218419"/>
        <a:ext cx="156048" cy="151714"/>
      </dsp:txXfrm>
    </dsp:sp>
    <dsp:sp modelId="{5A4394F7-C056-B745-BF4A-A9E75A7016E4}">
      <dsp:nvSpPr>
        <dsp:cNvPr id="0" name=""/>
        <dsp:cNvSpPr/>
      </dsp:nvSpPr>
      <dsp:spPr>
        <a:xfrm>
          <a:off x="0" y="3471275"/>
          <a:ext cx="8334039" cy="577957"/>
        </a:xfrm>
        <a:prstGeom prst="roundRect">
          <a:avLst>
            <a:gd name="adj" fmla="val 10000"/>
          </a:avLst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Long</a:t>
          </a:r>
          <a:r>
            <a:rPr lang="en-US" sz="2000" b="0" i="0" kern="1200" dirty="0"/>
            <a:t> the portfolio of stocks with the </a:t>
          </a:r>
          <a:r>
            <a:rPr lang="en-US" sz="2000" b="0" i="1" kern="1200" dirty="0"/>
            <a:t>highest</a:t>
          </a:r>
          <a:r>
            <a:rPr lang="en-US" sz="2000" b="0" i="0" kern="1200" dirty="0"/>
            <a:t> (or most desirable) factor.</a:t>
          </a:r>
          <a:endParaRPr lang="en-US" sz="2000" kern="1200" dirty="0"/>
        </a:p>
      </dsp:txBody>
      <dsp:txXfrm>
        <a:off x="16928" y="3488203"/>
        <a:ext cx="8300183" cy="544101"/>
      </dsp:txXfrm>
    </dsp:sp>
    <dsp:sp modelId="{6D4C91B5-3C7A-B541-AD51-D70F8B07E5F3}">
      <dsp:nvSpPr>
        <dsp:cNvPr id="0" name=""/>
        <dsp:cNvSpPr/>
      </dsp:nvSpPr>
      <dsp:spPr>
        <a:xfrm rot="5400000">
          <a:off x="4058652" y="4063682"/>
          <a:ext cx="216734" cy="260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4088995" y="4085355"/>
        <a:ext cx="156048" cy="151714"/>
      </dsp:txXfrm>
    </dsp:sp>
    <dsp:sp modelId="{FA06C6D3-9082-7B4F-9FB3-B1A2BA5D63CF}">
      <dsp:nvSpPr>
        <dsp:cNvPr id="0" name=""/>
        <dsp:cNvSpPr/>
      </dsp:nvSpPr>
      <dsp:spPr>
        <a:xfrm>
          <a:off x="0" y="4338212"/>
          <a:ext cx="8334039" cy="577957"/>
        </a:xfrm>
        <a:prstGeom prst="roundRect">
          <a:avLst>
            <a:gd name="adj" fmla="val 10000"/>
          </a:avLst>
        </a:prstGeom>
        <a:solidFill>
          <a:schemeClr val="accent5">
            <a:hueOff val="-10126791"/>
            <a:satOff val="-688"/>
            <a:lumOff val="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Short</a:t>
          </a:r>
          <a:r>
            <a:rPr lang="en-US" sz="2000" b="0" i="0" kern="1200" dirty="0"/>
            <a:t> the portfolio of stocks with the </a:t>
          </a:r>
          <a:r>
            <a:rPr lang="en-US" sz="2000" b="0" i="1" kern="1200" dirty="0"/>
            <a:t>lowest</a:t>
          </a:r>
          <a:r>
            <a:rPr lang="en-US" sz="2000" b="0" i="0" kern="1200" dirty="0"/>
            <a:t> (or least desirable) factor values.</a:t>
          </a:r>
          <a:endParaRPr lang="en-US" sz="2000" kern="1200" dirty="0"/>
        </a:p>
      </dsp:txBody>
      <dsp:txXfrm>
        <a:off x="16928" y="4355140"/>
        <a:ext cx="8300183" cy="544101"/>
      </dsp:txXfrm>
    </dsp:sp>
    <dsp:sp modelId="{63F48D27-0431-2547-B9E7-B1F91C3FD742}">
      <dsp:nvSpPr>
        <dsp:cNvPr id="0" name=""/>
        <dsp:cNvSpPr/>
      </dsp:nvSpPr>
      <dsp:spPr>
        <a:xfrm rot="5400000">
          <a:off x="4058652" y="4930618"/>
          <a:ext cx="216734" cy="260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4088995" y="4952291"/>
        <a:ext cx="156048" cy="151714"/>
      </dsp:txXfrm>
    </dsp:sp>
    <dsp:sp modelId="{56AE3057-2B86-6D48-AD9C-EF95A3418D8B}">
      <dsp:nvSpPr>
        <dsp:cNvPr id="0" name=""/>
        <dsp:cNvSpPr/>
      </dsp:nvSpPr>
      <dsp:spPr>
        <a:xfrm>
          <a:off x="0" y="5205148"/>
          <a:ext cx="8334039" cy="577957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Calculate FMP Return:</a:t>
          </a:r>
          <a:r>
            <a:rPr lang="en-US" sz="2000" b="0" i="0" kern="1200" dirty="0"/>
            <a:t> The return of this long-short portfolio is considered the return of the factor (the factor premium) for that period.</a:t>
          </a:r>
          <a:endParaRPr lang="en-US" sz="2000" kern="1200" dirty="0"/>
        </a:p>
      </dsp:txBody>
      <dsp:txXfrm>
        <a:off x="16928" y="5222076"/>
        <a:ext cx="8300183" cy="5441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94FA5-37C5-1048-964D-2F1D3931D7EE}">
      <dsp:nvSpPr>
        <dsp:cNvPr id="0" name=""/>
        <dsp:cNvSpPr/>
      </dsp:nvSpPr>
      <dsp:spPr>
        <a:xfrm>
          <a:off x="0" y="3531"/>
          <a:ext cx="8334039" cy="8256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Identify a Factor:</a:t>
          </a:r>
          <a:r>
            <a:rPr lang="en-US" sz="2000" b="0" i="0" kern="1200" dirty="0"/>
            <a:t> Choose a characteristic (e.g., momentum, value, size) that you believe predicts future stock returns.</a:t>
          </a:r>
          <a:endParaRPr lang="en-US" sz="2000" kern="1200" dirty="0"/>
        </a:p>
      </dsp:txBody>
      <dsp:txXfrm>
        <a:off x="24183" y="27714"/>
        <a:ext cx="8285673" cy="777287"/>
      </dsp:txXfrm>
    </dsp:sp>
    <dsp:sp modelId="{CE0B9668-5A8C-3E4C-8C36-F26E3D90EB44}">
      <dsp:nvSpPr>
        <dsp:cNvPr id="0" name=""/>
        <dsp:cNvSpPr/>
      </dsp:nvSpPr>
      <dsp:spPr>
        <a:xfrm rot="5400000">
          <a:off x="4012209" y="849826"/>
          <a:ext cx="309620" cy="3715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4055556" y="880788"/>
        <a:ext cx="222926" cy="216734"/>
      </dsp:txXfrm>
    </dsp:sp>
    <dsp:sp modelId="{F026302F-7B3A-694E-BF60-CBDE1D71111B}">
      <dsp:nvSpPr>
        <dsp:cNvPr id="0" name=""/>
        <dsp:cNvSpPr/>
      </dsp:nvSpPr>
      <dsp:spPr>
        <a:xfrm>
          <a:off x="0" y="1242011"/>
          <a:ext cx="8334039" cy="825653"/>
        </a:xfrm>
        <a:prstGeom prst="roundRect">
          <a:avLst>
            <a:gd name="adj" fmla="val 10000"/>
          </a:avLst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Obtain Factor Exposures:</a:t>
          </a:r>
          <a:r>
            <a:rPr lang="en-US" sz="2000" b="0" i="0" kern="1200" dirty="0"/>
            <a:t> For each stock at each end of month t-1, determine its exposure</a:t>
          </a:r>
          <a:endParaRPr lang="en-US" sz="2000" kern="1200" dirty="0"/>
        </a:p>
      </dsp:txBody>
      <dsp:txXfrm>
        <a:off x="24183" y="1266194"/>
        <a:ext cx="8285673" cy="777287"/>
      </dsp:txXfrm>
    </dsp:sp>
    <dsp:sp modelId="{D012528B-C17A-8944-A64B-BAACA94888B4}">
      <dsp:nvSpPr>
        <dsp:cNvPr id="0" name=""/>
        <dsp:cNvSpPr/>
      </dsp:nvSpPr>
      <dsp:spPr>
        <a:xfrm rot="5400000">
          <a:off x="4012209" y="2088306"/>
          <a:ext cx="309620" cy="3715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4055556" y="2119268"/>
        <a:ext cx="222926" cy="216734"/>
      </dsp:txXfrm>
    </dsp:sp>
    <dsp:sp modelId="{244E7B5E-995C-7248-A764-45682B097B75}">
      <dsp:nvSpPr>
        <dsp:cNvPr id="0" name=""/>
        <dsp:cNvSpPr/>
      </dsp:nvSpPr>
      <dsp:spPr>
        <a:xfrm>
          <a:off x="0" y="2480491"/>
          <a:ext cx="8334039" cy="825653"/>
        </a:xfrm>
        <a:prstGeom prst="roundRect">
          <a:avLst>
            <a:gd name="adj" fmla="val 1000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Run Cross-Sectional Regressions:</a:t>
          </a:r>
          <a:r>
            <a:rPr lang="en-US" sz="2000" b="0" i="0" kern="1200" dirty="0"/>
            <a:t> At each subsequent period t:</a:t>
          </a:r>
          <a:endParaRPr lang="en-US" sz="2000" kern="1200" dirty="0"/>
        </a:p>
      </dsp:txBody>
      <dsp:txXfrm>
        <a:off x="24183" y="2504674"/>
        <a:ext cx="8285673" cy="777287"/>
      </dsp:txXfrm>
    </dsp:sp>
    <dsp:sp modelId="{91FE2AA7-B102-D546-BA5B-89B522487904}">
      <dsp:nvSpPr>
        <dsp:cNvPr id="0" name=""/>
        <dsp:cNvSpPr/>
      </dsp:nvSpPr>
      <dsp:spPr>
        <a:xfrm rot="5400000">
          <a:off x="4012209" y="3326786"/>
          <a:ext cx="309620" cy="3715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4055556" y="3357748"/>
        <a:ext cx="222926" cy="216734"/>
      </dsp:txXfrm>
    </dsp:sp>
    <dsp:sp modelId="{A889DC5E-23D8-AD41-92F1-A972230ED955}">
      <dsp:nvSpPr>
        <dsp:cNvPr id="0" name=""/>
        <dsp:cNvSpPr/>
      </dsp:nvSpPr>
      <dsp:spPr>
        <a:xfrm>
          <a:off x="0" y="3718972"/>
          <a:ext cx="8334039" cy="825653"/>
        </a:xfrm>
        <a:prstGeom prst="roundRect">
          <a:avLst>
            <a:gd name="adj" fmla="val 10000"/>
          </a:avLst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Regress the actual returns of all stocks in month t against their factor exposures from the end of month t-1.</a:t>
          </a:r>
          <a:endParaRPr lang="en-US" sz="2000" b="0" kern="1200" dirty="0"/>
        </a:p>
      </dsp:txBody>
      <dsp:txXfrm>
        <a:off x="24183" y="3743155"/>
        <a:ext cx="8285673" cy="777287"/>
      </dsp:txXfrm>
    </dsp:sp>
    <dsp:sp modelId="{E66E3D15-EEBA-C64E-B495-703F963C6265}">
      <dsp:nvSpPr>
        <dsp:cNvPr id="0" name=""/>
        <dsp:cNvSpPr/>
      </dsp:nvSpPr>
      <dsp:spPr>
        <a:xfrm rot="5400000">
          <a:off x="4012209" y="4565266"/>
          <a:ext cx="309620" cy="3715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4055556" y="4596228"/>
        <a:ext cx="222926" cy="216734"/>
      </dsp:txXfrm>
    </dsp:sp>
    <dsp:sp modelId="{5A4394F7-C056-B745-BF4A-A9E75A7016E4}">
      <dsp:nvSpPr>
        <dsp:cNvPr id="0" name=""/>
        <dsp:cNvSpPr/>
      </dsp:nvSpPr>
      <dsp:spPr>
        <a:xfrm>
          <a:off x="0" y="4957452"/>
          <a:ext cx="8334039" cy="825653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Time Series of Factor Returns:</a:t>
          </a:r>
          <a:r>
            <a:rPr lang="en-US" sz="2000" b="0" i="0" kern="1200" dirty="0"/>
            <a:t> By repeating step 3 for each month in our period, we obtain a time series of the estimated factor returns.</a:t>
          </a:r>
          <a:endParaRPr lang="en-US" sz="2000" kern="1200" dirty="0"/>
        </a:p>
      </dsp:txBody>
      <dsp:txXfrm>
        <a:off x="24183" y="4981635"/>
        <a:ext cx="8285673" cy="777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1874B-03B3-2446-BA82-90ABD3168819}" type="datetimeFigureOut">
              <a:rPr lang="en-TR" smtClean="0"/>
              <a:t>17.06.2025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C4C3D-E9DD-9949-B2CE-D576B497B58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6603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solidFill>
                  <a:srgbClr val="3F3F3F"/>
                </a:solidFill>
                <a:effectLst/>
                <a:latin typeface="Helvetica" pitchFamily="2" charset="0"/>
              </a:rPr>
              <a:t>Factor investing is an investment strategy that targets specific, </a:t>
            </a:r>
            <a:endParaRPr lang="en-TR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C4C3D-E9DD-9949-B2CE-D576B497B58E}" type="slidenum">
              <a:rPr lang="en-TR" smtClean="0"/>
              <a:t>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59048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2E2E5"/>
                </a:solidFill>
                <a:effectLst/>
                <a:latin typeface="Google Sans Text"/>
              </a:rPr>
              <a:t>1.5% is on the lower end of what might be considered economically significant on its own.</a:t>
            </a:r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C4C3D-E9DD-9949-B2CE-D576B497B58E}" type="slidenum">
              <a:rPr lang="en-TR" smtClean="0"/>
              <a:t>29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92763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Unlike P/E ratio, momentum shows a </a:t>
            </a:r>
            <a:r>
              <a:rPr lang="en-US" b="0" i="0" u="sng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positive relationship</a:t>
            </a: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with future returns - higher momentum typically leads to higher future returns.</a:t>
            </a:r>
            <a:endParaRPr lang="en-TR" dirty="0"/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C4C3D-E9DD-9949-B2CE-D576B497B58E}" type="slidenum">
              <a:rPr lang="en-TR" smtClean="0"/>
              <a:t>30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32028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C4C3D-E9DD-9949-B2CE-D576B497B58E}" type="slidenum">
              <a:rPr lang="en-TR" smtClean="0"/>
              <a:t>34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97463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TR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C4C3D-E9DD-9949-B2CE-D576B497B58E}" type="slidenum">
              <a:rPr lang="en-TR" smtClean="0"/>
              <a:t>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56723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C4C3D-E9DD-9949-B2CE-D576B497B58E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05147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C4C3D-E9DD-9949-B2CE-D576B497B58E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4851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2E2E5"/>
                </a:solidFill>
                <a:effectLst/>
                <a:latin typeface="Google Sans Text"/>
              </a:rPr>
              <a:t>Factor Premium:</a:t>
            </a:r>
            <a:endParaRPr lang="en-US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2E2E5"/>
                </a:solidFill>
                <a:effectLst/>
                <a:latin typeface="Google Sans Text"/>
              </a:rPr>
              <a:t>The average positive return of </a:t>
            </a:r>
            <a:r>
              <a:rPr lang="en-US" b="0" i="0" dirty="0" err="1">
                <a:solidFill>
                  <a:srgbClr val="E2E2E5"/>
                </a:solidFill>
                <a:effectLst/>
                <a:latin typeface="DM Mono" panose="020B0509040201040103" pitchFamily="49" charset="77"/>
              </a:rPr>
              <a:t>FMP.Rets</a:t>
            </a:r>
            <a:r>
              <a:rPr lang="en-US" b="0" i="0" dirty="0">
                <a:solidFill>
                  <a:srgbClr val="E2E2E5"/>
                </a:solidFill>
                <a:effectLst/>
                <a:latin typeface="Google Sans Text"/>
              </a:rPr>
              <a:t> over time is considered the "momentum premium." If this is statistically significant and positive, it suggests that the momentum factor has historically provided a reward.</a:t>
            </a:r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C4C3D-E9DD-9949-B2CE-D576B497B58E}" type="slidenum">
              <a:rPr lang="en-TR" smtClean="0"/>
              <a:t>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63501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C4C3D-E9DD-9949-B2CE-D576B497B58E}" type="slidenum">
              <a:rPr lang="en-TR" smtClean="0"/>
              <a:t>10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2835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C4C3D-E9DD-9949-B2CE-D576B497B58E}" type="slidenum">
              <a:rPr lang="en-TR" smtClean="0"/>
              <a:t>11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22236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C4C3D-E9DD-9949-B2CE-D576B497B58E}" type="slidenum">
              <a:rPr lang="en-TR" smtClean="0"/>
              <a:t>12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02561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>
                <a:solidFill>
                  <a:srgbClr val="2C3E50"/>
                </a:solidFill>
                <a:effectLst/>
              </a:rPr>
              <a:t> It captures the tendency of stocks’ performance in the past to continue performing the same in the future.</a:t>
            </a:r>
          </a:p>
          <a:p>
            <a:endParaRPr lang="en-US" sz="1200" b="0" i="0" dirty="0">
              <a:solidFill>
                <a:srgbClr val="2C3E50"/>
              </a:solidFill>
              <a:effectLst/>
              <a:latin typeface="Google Sans Text"/>
            </a:endParaRPr>
          </a:p>
          <a:p>
            <a:r>
              <a:rPr lang="en-US" b="0" i="0" dirty="0">
                <a:solidFill>
                  <a:srgbClr val="E2E2E5"/>
                </a:solidFill>
                <a:effectLst/>
                <a:latin typeface="Google Sans Text"/>
              </a:rPr>
              <a:t>a "higher momentum" value represents a stock whose 12-month past return was </a:t>
            </a:r>
            <a:r>
              <a:rPr lang="en-US" b="1" i="0" dirty="0">
                <a:solidFill>
                  <a:srgbClr val="E2E2E5"/>
                </a:solidFill>
                <a:effectLst/>
                <a:latin typeface="Google Sans Text"/>
              </a:rPr>
              <a:t>significantly above the average 12-month past return of all other stocks in that same month, relative to the cross-sectional dispersion (standard deviation) of those past returns.</a:t>
            </a:r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C4C3D-E9DD-9949-B2CE-D576B497B58E}" type="slidenum">
              <a:rPr lang="en-TR" smtClean="0"/>
              <a:t>28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6044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21B9-6DDC-8B34-24C5-F65E6F127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9A3C3-9136-E75F-FC14-19CFF6FD2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14CE-E95E-5265-906E-AB412C5E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78CF-2A27-8140-86ED-47EF246ABFF7}" type="datetimeFigureOut">
              <a:rPr lang="en-TR" smtClean="0"/>
              <a:t>17.06.2025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AD385-C96E-7819-C054-290A3D75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372D2-D80A-24B1-04F4-78864961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6DF-CBBA-F840-8662-79854A0C1BD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1703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1D0A-9CA1-8090-6D6D-F9EEEC7F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F1630-9458-3613-8480-EF5C87D46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F156-9404-339E-5455-4CE94646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78CF-2A27-8140-86ED-47EF246ABFF7}" type="datetimeFigureOut">
              <a:rPr lang="en-TR" smtClean="0"/>
              <a:t>17.06.2025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DD250-17B0-DFA9-CAA2-E85C753B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1E395-2056-DEC0-778E-A6D67C2A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6DF-CBBA-F840-8662-79854A0C1BD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4397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A6A42-F7EA-F9D9-F68A-BF60CAF71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B8093-09C1-4A46-C04F-2C7D76F67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2B728-F4D6-7E81-2716-4FF69839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78CF-2A27-8140-86ED-47EF246ABFF7}" type="datetimeFigureOut">
              <a:rPr lang="en-TR" smtClean="0"/>
              <a:t>17.06.2025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FECDF-B788-8FBE-560F-9A5255AF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1D5E1-182B-BB55-3E0B-8D8C3EE0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6DF-CBBA-F840-8662-79854A0C1BD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6798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27DF-8413-AB98-EFE6-24482261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E345-6E38-15D6-9303-EA6330AAF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7DB60-2D1E-04AE-3932-20EBA9D3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78CF-2A27-8140-86ED-47EF246ABFF7}" type="datetimeFigureOut">
              <a:rPr lang="en-TR" smtClean="0"/>
              <a:t>17.06.2025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CF23-2944-B2F6-46D2-56B088D9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4FF7E-3274-25E8-3FC3-944C721F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6DF-CBBA-F840-8662-79854A0C1BD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4171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0563-D3C7-F483-BA0E-FEBD6EA5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514B1-ABD9-205B-8680-92EDCABF0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E5678-EC40-0E89-FAB9-8FFF46C4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78CF-2A27-8140-86ED-47EF246ABFF7}" type="datetimeFigureOut">
              <a:rPr lang="en-TR" smtClean="0"/>
              <a:t>17.06.2025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E4279-8A10-1FD1-FC93-E4C3446A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76463-ADC7-A1BC-8C8F-68FD1906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6DF-CBBA-F840-8662-79854A0C1BD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1954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3D30-CCD0-F792-31F7-3CD0F152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C4E17-C203-DAA7-5F07-EF474EDF1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805F3-29EF-D791-A798-75DAC45E2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31454-EB40-7818-0B1D-76157D0B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78CF-2A27-8140-86ED-47EF246ABFF7}" type="datetimeFigureOut">
              <a:rPr lang="en-TR" smtClean="0"/>
              <a:t>17.06.2025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47F91-0592-2CEF-558B-2F2CD6D3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AF6AD-9FA1-D33C-A6BE-69F11CAA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6DF-CBBA-F840-8662-79854A0C1BD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4553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BE8F-8191-3219-B1C5-89F4960E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A9C66-F73F-1811-7D7D-B4FC590D3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12F6C-6E6F-467D-52CF-1111C85A8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1F209-C35D-9F9A-96B9-CFE8AF05C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FB1F2-9DB4-9B4E-AC47-B5A9C3667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DA76C-85EE-C7C9-3EBD-2DE289BB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78CF-2A27-8140-86ED-47EF246ABFF7}" type="datetimeFigureOut">
              <a:rPr lang="en-TR" smtClean="0"/>
              <a:t>17.06.2025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238F8-1E7F-90FB-FE72-A38F4878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43682-AE14-9654-F37E-D0FFC942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6DF-CBBA-F840-8662-79854A0C1BD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2691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D76D-72D0-B32D-C70C-38EE4660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22D55-6FAB-033B-A497-6E829C16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78CF-2A27-8140-86ED-47EF246ABFF7}" type="datetimeFigureOut">
              <a:rPr lang="en-TR" smtClean="0"/>
              <a:t>17.06.2025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24217-36FD-E6C7-E736-B0D4BEE7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89447-40E7-9F94-06C9-4E10AB33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6DF-CBBA-F840-8662-79854A0C1BD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6692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4DC5A-E47A-479C-A53B-1FAF6BE0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78CF-2A27-8140-86ED-47EF246ABFF7}" type="datetimeFigureOut">
              <a:rPr lang="en-TR" smtClean="0"/>
              <a:t>17.06.2025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C8598-C839-86D0-47A8-5685EB51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D139-2324-C4D6-2852-DF43F3A7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6DF-CBBA-F840-8662-79854A0C1BD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4780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5879-BE8C-1681-CCCB-CFC7503A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93BF-D86E-CBF5-C6BE-E02B2CF44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59E13-D5A5-BFB6-00DF-BFD6FCA0B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BB66E-ACB1-0185-D038-7F6D5FEF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78CF-2A27-8140-86ED-47EF246ABFF7}" type="datetimeFigureOut">
              <a:rPr lang="en-TR" smtClean="0"/>
              <a:t>17.06.2025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94872-46BF-658C-04C8-2D63C44C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A337A-EFC9-5DFD-03FE-203F15E0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6DF-CBBA-F840-8662-79854A0C1BD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672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644B-E95D-98A0-AB73-62100C02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8F94E-369D-7F05-0DF2-36132B9DB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8DC22-75EE-CE7E-52BD-81B48C786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427AB-2344-9318-E317-6F860A80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78CF-2A27-8140-86ED-47EF246ABFF7}" type="datetimeFigureOut">
              <a:rPr lang="en-TR" smtClean="0"/>
              <a:t>17.06.2025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03C45-2DF4-0043-7553-53641788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BE0F1-8205-2DE5-F382-5778E1D5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0B6DF-CBBA-F840-8662-79854A0C1BD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3175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5F4C0-2844-1FDD-1DD7-D9063E4A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FA5AA-8575-DEC7-D1A3-6A6702B3A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BE2D-A92F-B08D-D4D4-90AA4ADE5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878CF-2A27-8140-86ED-47EF246ABFF7}" type="datetimeFigureOut">
              <a:rPr lang="en-TR" smtClean="0"/>
              <a:t>17.06.2025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4DFE3-734F-3CF3-BE81-BC6184EC1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20842-E7D0-329F-34AA-5D1DBA892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E0B6DF-CBBA-F840-8662-79854A0C1BD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4739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microsoft.com/office/2018/10/relationships/comments" Target="../comments/modernComment_101_FD8524B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B3A162D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microsoft.com/office/2018/10/relationships/comments" Target="../comments/modernComment_108_24F84CDF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18/10/relationships/comments" Target="../comments/modernComment_105_207F9058.xm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sv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microsoft.com/office/2018/10/relationships/comments" Target="../comments/modernComment_116_E6B25C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18/10/relationships/comments" Target="../comments/modernComment_118_CFCBC51.xm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B7A0-EA1A-5D31-7AC5-1299201BF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Factor Investing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50DB7-6224-DF90-33A9-C0584EF88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413" y="3668713"/>
            <a:ext cx="9144000" cy="669921"/>
          </a:xfrm>
        </p:spPr>
        <p:txBody>
          <a:bodyPr>
            <a:normAutofit/>
          </a:bodyPr>
          <a:lstStyle/>
          <a:p>
            <a:r>
              <a:rPr lang="en-TR" b="1" dirty="0"/>
              <a:t>Yağmur Seda Sankutlu          Arda Demir           Ege Kutlu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CEBCCB-6DF5-CBA9-BB86-6E5596587249}"/>
              </a:ext>
            </a:extLst>
          </p:cNvPr>
          <p:cNvCxnSpPr/>
          <p:nvPr/>
        </p:nvCxnSpPr>
        <p:spPr>
          <a:xfrm>
            <a:off x="0" y="618648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BB5FFF5-AEB5-89B8-035D-0ABFB15E378D}"/>
              </a:ext>
            </a:extLst>
          </p:cNvPr>
          <p:cNvSpPr txBox="1"/>
          <p:nvPr/>
        </p:nvSpPr>
        <p:spPr>
          <a:xfrm>
            <a:off x="200025" y="6300788"/>
            <a:ext cx="241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Boğaziçi University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8C2AA-1548-305C-A192-BE9A4BC7322D}"/>
              </a:ext>
            </a:extLst>
          </p:cNvPr>
          <p:cNvSpPr txBox="1"/>
          <p:nvPr/>
        </p:nvSpPr>
        <p:spPr>
          <a:xfrm>
            <a:off x="3674079" y="6300788"/>
            <a:ext cx="570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EC 581 - Algorithmic Trading and Quantitative Strategies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7006D-670E-C2F8-B2DD-B1CABFBEAB2B}"/>
              </a:ext>
            </a:extLst>
          </p:cNvPr>
          <p:cNvSpPr txBox="1"/>
          <p:nvPr/>
        </p:nvSpPr>
        <p:spPr>
          <a:xfrm>
            <a:off x="10429609" y="630078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 June 2025</a:t>
            </a:r>
          </a:p>
        </p:txBody>
      </p:sp>
    </p:spTree>
    <p:extLst>
      <p:ext uri="{BB962C8B-B14F-4D97-AF65-F5344CB8AC3E}">
        <p14:creationId xmlns:p14="http://schemas.microsoft.com/office/powerpoint/2010/main" val="153797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D0BC65-8226-B1D1-4655-00DAC2FA2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7E98E0-5271-E924-B194-75260FA0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A5FDC-AA99-038B-3557-F2941A77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333" y="2754135"/>
            <a:ext cx="3494314" cy="2910151"/>
          </a:xfrm>
        </p:spPr>
        <p:txBody>
          <a:bodyPr anchor="t">
            <a:normAutofit/>
          </a:bodyPr>
          <a:lstStyle/>
          <a:p>
            <a:pPr algn="ctr"/>
            <a:r>
              <a:rPr lang="en-US" sz="4500" b="1" dirty="0"/>
              <a:t>Cross Sectional</a:t>
            </a:r>
            <a:br>
              <a:rPr lang="en-US" sz="4500" b="1" dirty="0"/>
            </a:br>
            <a:r>
              <a:rPr lang="en-US" sz="4500" b="1" dirty="0"/>
              <a:t>Regression Approach</a:t>
            </a:r>
            <a:endParaRPr lang="en-TR" sz="45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D5D28AE-4C68-B085-CCE6-92366A9BA4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544833"/>
              </p:ext>
            </p:extLst>
          </p:nvPr>
        </p:nvGraphicFramePr>
        <p:xfrm>
          <a:off x="3223647" y="548640"/>
          <a:ext cx="8334039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291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8D9C-1831-2CC2-54E9-1F2F9929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Comparison of Two Approachs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F8C65-9FBC-C043-6CDE-847B569EC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66" y="1398913"/>
            <a:ext cx="8530525" cy="5459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463363-1EEE-1409-9277-BBC1B8C51A55}"/>
              </a:ext>
            </a:extLst>
          </p:cNvPr>
          <p:cNvSpPr txBox="1"/>
          <p:nvPr/>
        </p:nvSpPr>
        <p:spPr>
          <a:xfrm>
            <a:off x="8749553" y="1179786"/>
            <a:ext cx="32033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CS uses information from </a:t>
            </a:r>
            <a:r>
              <a:rPr lang="en-US" sz="2000" i="1" dirty="0">
                <a:effectLst/>
              </a:rPr>
              <a:t>all</a:t>
            </a:r>
            <a:r>
              <a:rPr lang="en-US" sz="2000" dirty="0"/>
              <a:t> stocks, not just the extremes like the sorting method.</a:t>
            </a:r>
          </a:p>
          <a:p>
            <a:endParaRPr lang="en-US" sz="2000" dirty="0"/>
          </a:p>
          <a:p>
            <a:r>
              <a:rPr lang="en-US" sz="2000" dirty="0"/>
              <a:t> Comparing CS FMP with the long/short FMP tests the robustness of the factor premium estimate. </a:t>
            </a:r>
          </a:p>
          <a:p>
            <a:endParaRPr lang="en-US" sz="2000" dirty="0"/>
          </a:p>
          <a:p>
            <a:r>
              <a:rPr lang="en-US" sz="2000" dirty="0"/>
              <a:t>If both methods yield similar performance profiles, it increases confidence that the observed factor premium is not just an artifact.</a:t>
            </a:r>
            <a:endParaRPr lang="en-TR" sz="2000" dirty="0"/>
          </a:p>
        </p:txBody>
      </p:sp>
    </p:spTree>
    <p:extLst>
      <p:ext uri="{BB962C8B-B14F-4D97-AF65-F5344CB8AC3E}">
        <p14:creationId xmlns:p14="http://schemas.microsoft.com/office/powerpoint/2010/main" val="326326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90B80AB5-04E5-2C2D-26E9-EF3A3DA3A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3FADA-CC2C-5739-E123-A218A5628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5014525"/>
            <a:ext cx="4572000" cy="1401183"/>
          </a:xfrm>
        </p:spPr>
        <p:txBody>
          <a:bodyPr anchor="t">
            <a:normAutofit/>
          </a:bodyPr>
          <a:lstStyle/>
          <a:p>
            <a:r>
              <a:rPr lang="en-TR" sz="3200"/>
              <a:t>Trend Factor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81BD6-E158-1082-D4A5-C57B61F2B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530291"/>
            <a:ext cx="5892249" cy="3931157"/>
          </a:xfrm>
          <a:prstGeom prst="rect">
            <a:avLst/>
          </a:prstGeom>
        </p:spPr>
      </p:pic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3656" y="474740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12F3C-5B2E-F0B7-18FE-A5F6AF9EB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304" y="528637"/>
            <a:ext cx="5089870" cy="53159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2000" dirty="0" err="1"/>
              <a:t>Use</a:t>
            </a:r>
            <a:r>
              <a:rPr lang="tr-TR" sz="2000" dirty="0"/>
              <a:t> </a:t>
            </a:r>
            <a:r>
              <a:rPr lang="tr-TR" sz="2000" b="1" err="1"/>
              <a:t>Moving</a:t>
            </a:r>
            <a:r>
              <a:rPr lang="tr-TR" sz="2000" b="1"/>
              <a:t> </a:t>
            </a:r>
            <a:r>
              <a:rPr lang="tr-TR" sz="2000" b="1" err="1"/>
              <a:t>Averages</a:t>
            </a:r>
            <a:r>
              <a:rPr lang="tr-TR" sz="2000" dirty="0"/>
              <a:t> </a:t>
            </a:r>
            <a:r>
              <a:rPr lang="tr-TR" sz="2000" dirty="0" err="1"/>
              <a:t>across</a:t>
            </a:r>
            <a:r>
              <a:rPr lang="tr-TR" sz="2000" dirty="0"/>
              <a:t> multiple </a:t>
            </a:r>
            <a:r>
              <a:rPr lang="tr-TR" sz="2000" dirty="0" err="1"/>
              <a:t>horizons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forecast</a:t>
            </a:r>
            <a:r>
              <a:rPr lang="tr-TR" sz="2000" dirty="0"/>
              <a:t> </a:t>
            </a:r>
            <a:r>
              <a:rPr lang="tr-TR" sz="2000" dirty="0" err="1"/>
              <a:t>expected</a:t>
            </a:r>
            <a:r>
              <a:rPr lang="tr-TR" sz="2000" dirty="0"/>
              <a:t> </a:t>
            </a:r>
            <a:r>
              <a:rPr lang="tr-TR" sz="2000" dirty="0" err="1"/>
              <a:t>returns</a:t>
            </a:r>
            <a:r>
              <a:rPr lang="tr-TR" sz="2000" dirty="0"/>
              <a:t>.</a:t>
            </a:r>
          </a:p>
          <a:p>
            <a:r>
              <a:rPr lang="tr-TR" sz="2000" dirty="0" err="1"/>
              <a:t>Moving</a:t>
            </a:r>
            <a:r>
              <a:rPr lang="tr-TR" sz="2000" dirty="0"/>
              <a:t> </a:t>
            </a:r>
            <a:r>
              <a:rPr lang="tr-TR" sz="2000" dirty="0" err="1"/>
              <a:t>Averages</a:t>
            </a:r>
            <a:r>
              <a:rPr lang="tr-TR" sz="2000" dirty="0"/>
              <a:t> of: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tr-TR" sz="2000" b="1" err="1"/>
              <a:t>Short</a:t>
            </a:r>
            <a:r>
              <a:rPr lang="tr-TR" sz="2000" b="1"/>
              <a:t> </a:t>
            </a:r>
            <a:r>
              <a:rPr lang="tr-TR" sz="2000" b="1" err="1"/>
              <a:t>Term</a:t>
            </a:r>
            <a:endParaRPr lang="tr-TR" sz="2000" b="1"/>
          </a:p>
          <a:p>
            <a:pPr lvl="2">
              <a:buFont typeface="Wingdings" panose="020B0604020202020204" pitchFamily="34" charset="0"/>
              <a:buChar char="§"/>
            </a:pPr>
            <a:r>
              <a:rPr lang="tr-TR"/>
              <a:t>3 </a:t>
            </a:r>
            <a:r>
              <a:rPr lang="tr-TR" err="1"/>
              <a:t>day</a:t>
            </a:r>
            <a:endParaRPr lang="tr-TR"/>
          </a:p>
          <a:p>
            <a:pPr lvl="2">
              <a:buFont typeface="Wingdings" panose="020B0604020202020204" pitchFamily="34" charset="0"/>
              <a:buChar char="§"/>
            </a:pPr>
            <a:r>
              <a:rPr lang="tr-TR"/>
              <a:t>5 </a:t>
            </a:r>
            <a:r>
              <a:rPr lang="tr-TR" err="1"/>
              <a:t>day</a:t>
            </a:r>
            <a:endParaRPr lang="tr-TR"/>
          </a:p>
          <a:p>
            <a:pPr lvl="2">
              <a:buFont typeface="Wingdings" panose="020B0604020202020204" pitchFamily="34" charset="0"/>
              <a:buChar char="§"/>
            </a:pPr>
            <a:r>
              <a:rPr lang="tr-TR"/>
              <a:t>10 </a:t>
            </a:r>
            <a:r>
              <a:rPr lang="tr-TR" err="1"/>
              <a:t>day</a:t>
            </a:r>
            <a:endParaRPr lang="tr-TR"/>
          </a:p>
          <a:p>
            <a:pPr lvl="1">
              <a:buFont typeface="Courier New" panose="020B0604020202020204" pitchFamily="34" charset="0"/>
              <a:buChar char="o"/>
            </a:pPr>
            <a:r>
              <a:rPr lang="tr-TR" sz="2000" b="1" err="1"/>
              <a:t>Intermediate</a:t>
            </a:r>
            <a:r>
              <a:rPr lang="tr-TR" sz="2000" b="1"/>
              <a:t> </a:t>
            </a:r>
            <a:r>
              <a:rPr lang="tr-TR" sz="2000" b="1" err="1"/>
              <a:t>Term</a:t>
            </a:r>
            <a:endParaRPr lang="tr-TR" sz="2000" b="1"/>
          </a:p>
          <a:p>
            <a:pPr lvl="2">
              <a:buFont typeface="Wingdings" panose="020B0604020202020204" pitchFamily="34" charset="0"/>
              <a:buChar char="§"/>
            </a:pPr>
            <a:r>
              <a:rPr lang="tr-TR"/>
              <a:t>20 </a:t>
            </a:r>
            <a:r>
              <a:rPr lang="tr-TR" err="1"/>
              <a:t>day</a:t>
            </a:r>
            <a:endParaRPr lang="tr-TR"/>
          </a:p>
          <a:p>
            <a:pPr lvl="2">
              <a:buFont typeface="Wingdings" panose="020B0604020202020204" pitchFamily="34" charset="0"/>
              <a:buChar char="§"/>
            </a:pPr>
            <a:r>
              <a:rPr lang="tr-TR"/>
              <a:t>50 </a:t>
            </a:r>
            <a:r>
              <a:rPr lang="tr-TR" err="1"/>
              <a:t>day</a:t>
            </a:r>
            <a:endParaRPr lang="tr-TR"/>
          </a:p>
          <a:p>
            <a:pPr lvl="2">
              <a:buFont typeface="Wingdings" panose="020B0604020202020204" pitchFamily="34" charset="0"/>
              <a:buChar char="§"/>
            </a:pPr>
            <a:r>
              <a:rPr lang="tr-TR"/>
              <a:t>100 </a:t>
            </a:r>
            <a:r>
              <a:rPr lang="tr-TR" err="1"/>
              <a:t>day</a:t>
            </a:r>
            <a:endParaRPr lang="tr-TR"/>
          </a:p>
          <a:p>
            <a:pPr lvl="2">
              <a:buFont typeface="Wingdings" panose="020B0604020202020204" pitchFamily="34" charset="0"/>
              <a:buChar char="§"/>
            </a:pPr>
            <a:r>
              <a:rPr lang="tr-TR"/>
              <a:t>200 </a:t>
            </a:r>
            <a:r>
              <a:rPr lang="tr-TR" err="1"/>
              <a:t>day</a:t>
            </a:r>
            <a:endParaRPr lang="tr-TR"/>
          </a:p>
          <a:p>
            <a:pPr lvl="1">
              <a:buFont typeface="Courier New" panose="020B0604020202020204" pitchFamily="34" charset="0"/>
              <a:buChar char="o"/>
            </a:pPr>
            <a:r>
              <a:rPr lang="tr-TR" sz="2000" b="1" err="1"/>
              <a:t>Long</a:t>
            </a:r>
            <a:r>
              <a:rPr lang="tr-TR" sz="2000" b="1"/>
              <a:t> </a:t>
            </a:r>
            <a:r>
              <a:rPr lang="tr-TR" sz="2000" b="1" err="1"/>
              <a:t>Term</a:t>
            </a:r>
            <a:endParaRPr lang="tr-TR" sz="2000" b="1"/>
          </a:p>
          <a:p>
            <a:pPr lvl="2">
              <a:buFont typeface="Wingdings" panose="020B0604020202020204" pitchFamily="34" charset="0"/>
              <a:buChar char="§"/>
            </a:pPr>
            <a:r>
              <a:rPr lang="tr-TR"/>
              <a:t>400 </a:t>
            </a:r>
            <a:r>
              <a:rPr lang="tr-TR" err="1"/>
              <a:t>day</a:t>
            </a:r>
            <a:endParaRPr lang="tr-TR"/>
          </a:p>
          <a:p>
            <a:pPr lvl="2">
              <a:buFont typeface="Wingdings" panose="020B0604020202020204" pitchFamily="34" charset="0"/>
              <a:buChar char="§"/>
            </a:pPr>
            <a:r>
              <a:rPr lang="tr-TR"/>
              <a:t>600 </a:t>
            </a:r>
            <a:r>
              <a:rPr lang="tr-TR" err="1"/>
              <a:t>day</a:t>
            </a:r>
            <a:endParaRPr lang="tr-TR"/>
          </a:p>
          <a:p>
            <a:pPr lvl="2">
              <a:buFont typeface="Wingdings" panose="020B0604020202020204" pitchFamily="34" charset="0"/>
              <a:buChar char="§"/>
            </a:pPr>
            <a:r>
              <a:rPr lang="tr-TR"/>
              <a:t>800 </a:t>
            </a:r>
            <a:r>
              <a:rPr lang="tr-TR" err="1"/>
              <a:t>day</a:t>
            </a:r>
            <a:endParaRPr lang="tr-TR"/>
          </a:p>
          <a:p>
            <a:pPr lvl="2">
              <a:buFont typeface="Wingdings" panose="020B0604020202020204" pitchFamily="34" charset="0"/>
              <a:buChar char="§"/>
            </a:pPr>
            <a:r>
              <a:rPr lang="tr-TR"/>
              <a:t>1000 </a:t>
            </a:r>
            <a:r>
              <a:rPr lang="tr-TR" err="1"/>
              <a:t>day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330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7913B-9CD3-90D6-0BBF-6BA2DBB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tr-TR"/>
              <a:t>Trend </a:t>
            </a:r>
            <a:r>
              <a:rPr lang="tr-TR" err="1"/>
              <a:t>Factor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Resim 3" descr="metin, ekran görüntüsü, sayı, numara, menü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E4ECC418-BCEE-A42C-0B20-D9C2678BF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97" y="511293"/>
            <a:ext cx="4447550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43B8-4AA1-7241-8164-7EF926165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tr-TR" sz="2600" err="1">
                <a:ea typeface="+mn-lt"/>
                <a:cs typeface="+mn-lt"/>
              </a:rPr>
              <a:t>Driven</a:t>
            </a:r>
            <a:r>
              <a:rPr lang="tr-TR" sz="2600">
                <a:ea typeface="+mn-lt"/>
                <a:cs typeface="+mn-lt"/>
              </a:rPr>
              <a:t> </a:t>
            </a:r>
            <a:r>
              <a:rPr lang="tr-TR" sz="2600" err="1">
                <a:ea typeface="+mn-lt"/>
                <a:cs typeface="+mn-lt"/>
              </a:rPr>
              <a:t>by</a:t>
            </a:r>
            <a:r>
              <a:rPr lang="tr-TR" sz="2600">
                <a:ea typeface="+mn-lt"/>
                <a:cs typeface="+mn-lt"/>
              </a:rPr>
              <a:t> </a:t>
            </a:r>
            <a:r>
              <a:rPr lang="tr-TR" sz="2600" b="1" err="1">
                <a:ea typeface="+mn-lt"/>
                <a:cs typeface="+mn-lt"/>
              </a:rPr>
              <a:t>behavioral</a:t>
            </a:r>
            <a:r>
              <a:rPr lang="tr-TR" sz="2600" b="1">
                <a:ea typeface="+mn-lt"/>
                <a:cs typeface="+mn-lt"/>
              </a:rPr>
              <a:t> </a:t>
            </a:r>
            <a:r>
              <a:rPr lang="tr-TR" sz="2600" b="1" err="1">
                <a:ea typeface="+mn-lt"/>
                <a:cs typeface="+mn-lt"/>
              </a:rPr>
              <a:t>biases</a:t>
            </a:r>
            <a:r>
              <a:rPr lang="tr-TR" sz="2600">
                <a:ea typeface="+mn-lt"/>
                <a:cs typeface="+mn-lt"/>
              </a:rPr>
              <a:t>: </a:t>
            </a:r>
            <a:r>
              <a:rPr lang="tr-TR" sz="2600" err="1">
                <a:ea typeface="+mn-lt"/>
                <a:cs typeface="+mn-lt"/>
              </a:rPr>
              <a:t>underreaction</a:t>
            </a:r>
            <a:r>
              <a:rPr lang="tr-TR" sz="2600">
                <a:ea typeface="+mn-lt"/>
                <a:cs typeface="+mn-lt"/>
              </a:rPr>
              <a:t>, </a:t>
            </a:r>
            <a:r>
              <a:rPr lang="tr-TR" sz="2600" err="1">
                <a:ea typeface="+mn-lt"/>
                <a:cs typeface="+mn-lt"/>
              </a:rPr>
              <a:t>herding</a:t>
            </a:r>
            <a:r>
              <a:rPr lang="tr-TR" sz="2600">
                <a:ea typeface="+mn-lt"/>
                <a:cs typeface="+mn-lt"/>
              </a:rPr>
              <a:t>, </a:t>
            </a:r>
            <a:r>
              <a:rPr lang="tr-TR" sz="2600" err="1">
                <a:ea typeface="+mn-lt"/>
                <a:cs typeface="+mn-lt"/>
              </a:rPr>
              <a:t>overconfidence</a:t>
            </a:r>
            <a:r>
              <a:rPr lang="tr-TR" sz="2600">
                <a:ea typeface="+mn-lt"/>
                <a:cs typeface="+mn-lt"/>
              </a:rPr>
              <a:t>.</a:t>
            </a:r>
            <a:endParaRPr lang="tr-TR" sz="2600"/>
          </a:p>
          <a:p>
            <a:r>
              <a:rPr lang="tr-TR" sz="2600" err="1">
                <a:ea typeface="+mn-lt"/>
                <a:cs typeface="+mn-lt"/>
              </a:rPr>
              <a:t>Also</a:t>
            </a:r>
            <a:r>
              <a:rPr lang="tr-TR" sz="2600">
                <a:ea typeface="+mn-lt"/>
                <a:cs typeface="+mn-lt"/>
              </a:rPr>
              <a:t> </a:t>
            </a:r>
            <a:r>
              <a:rPr lang="tr-TR" sz="2600" err="1">
                <a:ea typeface="+mn-lt"/>
                <a:cs typeface="+mn-lt"/>
              </a:rPr>
              <a:t>seen</a:t>
            </a:r>
            <a:r>
              <a:rPr lang="tr-TR" sz="2600">
                <a:ea typeface="+mn-lt"/>
                <a:cs typeface="+mn-lt"/>
              </a:rPr>
              <a:t> as a </a:t>
            </a:r>
            <a:r>
              <a:rPr lang="tr-TR" sz="2600" b="1">
                <a:ea typeface="+mn-lt"/>
                <a:cs typeface="+mn-lt"/>
              </a:rPr>
              <a:t>risk premium</a:t>
            </a:r>
            <a:r>
              <a:rPr lang="tr-TR" sz="2600">
                <a:ea typeface="+mn-lt"/>
                <a:cs typeface="+mn-lt"/>
              </a:rPr>
              <a:t>: </a:t>
            </a:r>
            <a:r>
              <a:rPr lang="tr-TR" sz="2600" err="1">
                <a:ea typeface="+mn-lt"/>
                <a:cs typeface="+mn-lt"/>
              </a:rPr>
              <a:t>performs</a:t>
            </a:r>
            <a:r>
              <a:rPr lang="tr-TR" sz="2600">
                <a:ea typeface="+mn-lt"/>
                <a:cs typeface="+mn-lt"/>
              </a:rPr>
              <a:t> </a:t>
            </a:r>
            <a:r>
              <a:rPr lang="tr-TR" sz="2600" err="1">
                <a:ea typeface="+mn-lt"/>
                <a:cs typeface="+mn-lt"/>
              </a:rPr>
              <a:t>well</a:t>
            </a:r>
            <a:r>
              <a:rPr lang="tr-TR" sz="2600">
                <a:ea typeface="+mn-lt"/>
                <a:cs typeface="+mn-lt"/>
              </a:rPr>
              <a:t> </a:t>
            </a:r>
            <a:r>
              <a:rPr lang="tr-TR" sz="2600" err="1">
                <a:ea typeface="+mn-lt"/>
                <a:cs typeface="+mn-lt"/>
              </a:rPr>
              <a:t>during</a:t>
            </a:r>
            <a:r>
              <a:rPr lang="tr-TR" sz="2600">
                <a:ea typeface="+mn-lt"/>
                <a:cs typeface="+mn-lt"/>
              </a:rPr>
              <a:t> </a:t>
            </a:r>
            <a:r>
              <a:rPr lang="tr-TR" sz="2600" err="1">
                <a:ea typeface="+mn-lt"/>
                <a:cs typeface="+mn-lt"/>
              </a:rPr>
              <a:t>crisis</a:t>
            </a:r>
            <a:r>
              <a:rPr lang="tr-TR" sz="2600">
                <a:ea typeface="+mn-lt"/>
                <a:cs typeface="+mn-lt"/>
              </a:rPr>
              <a:t> </a:t>
            </a:r>
            <a:r>
              <a:rPr lang="tr-TR" sz="2600" err="1">
                <a:ea typeface="+mn-lt"/>
                <a:cs typeface="+mn-lt"/>
              </a:rPr>
              <a:t>periods</a:t>
            </a:r>
            <a:r>
              <a:rPr lang="tr-TR" sz="2600">
                <a:ea typeface="+mn-lt"/>
                <a:cs typeface="+mn-lt"/>
              </a:rPr>
              <a:t>.</a:t>
            </a:r>
            <a:endParaRPr lang="tr-TR" sz="2600"/>
          </a:p>
          <a:p>
            <a:pPr marL="0" indent="0"/>
            <a:r>
              <a:rPr lang="tr-TR" sz="2600">
                <a:ea typeface="+mn-lt"/>
                <a:cs typeface="+mn-lt"/>
              </a:rPr>
              <a:t> </a:t>
            </a:r>
            <a:r>
              <a:rPr lang="tr-TR" sz="2600" err="1">
                <a:ea typeface="+mn-lt"/>
                <a:cs typeface="+mn-lt"/>
              </a:rPr>
              <a:t>Long-term</a:t>
            </a:r>
            <a:r>
              <a:rPr lang="tr-TR" sz="2600">
                <a:ea typeface="+mn-lt"/>
                <a:cs typeface="+mn-lt"/>
              </a:rPr>
              <a:t> </a:t>
            </a:r>
            <a:r>
              <a:rPr lang="tr-TR" sz="2600" err="1">
                <a:ea typeface="+mn-lt"/>
                <a:cs typeface="+mn-lt"/>
              </a:rPr>
              <a:t>Sharpe</a:t>
            </a:r>
            <a:r>
              <a:rPr lang="tr-TR" sz="2600">
                <a:ea typeface="+mn-lt"/>
                <a:cs typeface="+mn-lt"/>
              </a:rPr>
              <a:t> </a:t>
            </a:r>
            <a:r>
              <a:rPr lang="tr-TR" sz="2600" err="1">
                <a:ea typeface="+mn-lt"/>
                <a:cs typeface="+mn-lt"/>
              </a:rPr>
              <a:t>ratio</a:t>
            </a:r>
            <a:r>
              <a:rPr lang="tr-TR" sz="2600">
                <a:ea typeface="+mn-lt"/>
                <a:cs typeface="+mn-lt"/>
              </a:rPr>
              <a:t>: </a:t>
            </a:r>
            <a:r>
              <a:rPr lang="tr-TR" sz="2600" b="1">
                <a:ea typeface="+mn-lt"/>
                <a:cs typeface="+mn-lt"/>
              </a:rPr>
              <a:t>~0.7–1.0</a:t>
            </a:r>
            <a:r>
              <a:rPr lang="tr-TR" sz="2600">
                <a:ea typeface="+mn-lt"/>
                <a:cs typeface="+mn-lt"/>
              </a:rPr>
              <a:t> (</a:t>
            </a:r>
            <a:r>
              <a:rPr lang="tr-TR" sz="2600" err="1">
                <a:ea typeface="+mn-lt"/>
                <a:cs typeface="+mn-lt"/>
              </a:rPr>
              <a:t>robust</a:t>
            </a:r>
            <a:r>
              <a:rPr lang="tr-TR" sz="2600">
                <a:ea typeface="+mn-lt"/>
                <a:cs typeface="+mn-lt"/>
              </a:rPr>
              <a:t> </a:t>
            </a:r>
            <a:r>
              <a:rPr lang="tr-TR" sz="2600" err="1">
                <a:ea typeface="+mn-lt"/>
                <a:cs typeface="+mn-lt"/>
              </a:rPr>
              <a:t>across</a:t>
            </a:r>
            <a:r>
              <a:rPr lang="tr-TR" sz="2600">
                <a:ea typeface="+mn-lt"/>
                <a:cs typeface="+mn-lt"/>
              </a:rPr>
              <a:t> time </a:t>
            </a:r>
            <a:r>
              <a:rPr lang="tr-TR" sz="2600" err="1">
                <a:ea typeface="+mn-lt"/>
                <a:cs typeface="+mn-lt"/>
              </a:rPr>
              <a:t>and</a:t>
            </a:r>
            <a:r>
              <a:rPr lang="tr-TR" sz="2600">
                <a:ea typeface="+mn-lt"/>
                <a:cs typeface="+mn-lt"/>
              </a:rPr>
              <a:t> </a:t>
            </a:r>
            <a:r>
              <a:rPr lang="tr-TR" sz="2600" err="1">
                <a:ea typeface="+mn-lt"/>
                <a:cs typeface="+mn-lt"/>
              </a:rPr>
              <a:t>asset</a:t>
            </a:r>
            <a:r>
              <a:rPr lang="tr-TR" sz="2600">
                <a:ea typeface="+mn-lt"/>
                <a:cs typeface="+mn-lt"/>
              </a:rPr>
              <a:t> </a:t>
            </a:r>
            <a:r>
              <a:rPr lang="tr-TR" sz="2600" err="1">
                <a:ea typeface="+mn-lt"/>
                <a:cs typeface="+mn-lt"/>
              </a:rPr>
              <a:t>classes</a:t>
            </a:r>
            <a:r>
              <a:rPr lang="tr-TR" sz="2600">
                <a:ea typeface="+mn-lt"/>
                <a:cs typeface="+mn-lt"/>
              </a:rPr>
              <a:t>).</a:t>
            </a:r>
            <a:endParaRPr lang="tr-TR" sz="2600"/>
          </a:p>
          <a:p>
            <a:r>
              <a:rPr lang="tr-TR" sz="2600" err="1">
                <a:ea typeface="+mn-lt"/>
                <a:cs typeface="+mn-lt"/>
              </a:rPr>
              <a:t>Cumulative</a:t>
            </a:r>
            <a:r>
              <a:rPr lang="tr-TR" sz="2600">
                <a:ea typeface="+mn-lt"/>
                <a:cs typeface="+mn-lt"/>
              </a:rPr>
              <a:t> </a:t>
            </a:r>
            <a:r>
              <a:rPr lang="tr-TR" sz="2600" err="1">
                <a:ea typeface="+mn-lt"/>
                <a:cs typeface="+mn-lt"/>
              </a:rPr>
              <a:t>return</a:t>
            </a:r>
            <a:r>
              <a:rPr lang="tr-TR" sz="2600">
                <a:ea typeface="+mn-lt"/>
                <a:cs typeface="+mn-lt"/>
              </a:rPr>
              <a:t> </a:t>
            </a:r>
            <a:r>
              <a:rPr lang="tr-TR" sz="2600" err="1">
                <a:ea typeface="+mn-lt"/>
                <a:cs typeface="+mn-lt"/>
              </a:rPr>
              <a:t>exceeds</a:t>
            </a:r>
            <a:r>
              <a:rPr lang="tr-TR" sz="2600">
                <a:ea typeface="+mn-lt"/>
                <a:cs typeface="+mn-lt"/>
              </a:rPr>
              <a:t> </a:t>
            </a:r>
            <a:r>
              <a:rPr lang="tr-TR" sz="2600" err="1">
                <a:ea typeface="+mn-lt"/>
                <a:cs typeface="+mn-lt"/>
              </a:rPr>
              <a:t>that</a:t>
            </a:r>
            <a:r>
              <a:rPr lang="tr-TR" sz="2600">
                <a:ea typeface="+mn-lt"/>
                <a:cs typeface="+mn-lt"/>
              </a:rPr>
              <a:t> of </a:t>
            </a:r>
            <a:r>
              <a:rPr lang="tr-TR" sz="2600" err="1">
                <a:ea typeface="+mn-lt"/>
                <a:cs typeface="+mn-lt"/>
              </a:rPr>
              <a:t>traditional</a:t>
            </a:r>
            <a:r>
              <a:rPr lang="tr-TR" sz="2600">
                <a:ea typeface="+mn-lt"/>
                <a:cs typeface="+mn-lt"/>
              </a:rPr>
              <a:t> buy-</a:t>
            </a:r>
            <a:r>
              <a:rPr lang="tr-TR" sz="2600" err="1">
                <a:ea typeface="+mn-lt"/>
                <a:cs typeface="+mn-lt"/>
              </a:rPr>
              <a:t>and</a:t>
            </a:r>
            <a:r>
              <a:rPr lang="tr-TR" sz="2600">
                <a:ea typeface="+mn-lt"/>
                <a:cs typeface="+mn-lt"/>
              </a:rPr>
              <a:t>-</a:t>
            </a:r>
            <a:r>
              <a:rPr lang="tr-TR" sz="2600" err="1">
                <a:ea typeface="+mn-lt"/>
                <a:cs typeface="+mn-lt"/>
              </a:rPr>
              <a:t>hold</a:t>
            </a:r>
            <a:r>
              <a:rPr lang="tr-TR" sz="2600">
                <a:ea typeface="+mn-lt"/>
                <a:cs typeface="+mn-lt"/>
              </a:rPr>
              <a:t> </a:t>
            </a:r>
            <a:r>
              <a:rPr lang="tr-TR" sz="2600" err="1">
                <a:ea typeface="+mn-lt"/>
                <a:cs typeface="+mn-lt"/>
              </a:rPr>
              <a:t>strategies</a:t>
            </a:r>
            <a:r>
              <a:rPr lang="tr-TR" sz="2600">
                <a:ea typeface="+mn-lt"/>
                <a:cs typeface="+mn-lt"/>
              </a:rPr>
              <a:t>.</a:t>
            </a:r>
            <a:endParaRPr lang="tr-TR" sz="2600"/>
          </a:p>
          <a:p>
            <a:pPr marL="0" indent="0">
              <a:buNone/>
            </a:pPr>
            <a:endParaRPr lang="tr-TR" sz="2600"/>
          </a:p>
        </p:txBody>
      </p:sp>
    </p:spTree>
    <p:extLst>
      <p:ext uri="{BB962C8B-B14F-4D97-AF65-F5344CB8AC3E}">
        <p14:creationId xmlns:p14="http://schemas.microsoft.com/office/powerpoint/2010/main" val="27823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92216-2797-79E0-0563-031918E9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Trend Factor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8375317-0F5C-976E-A77B-B45BB3A11115}"/>
              </a:ext>
            </a:extLst>
          </p:cNvPr>
          <p:cNvSpPr txBox="1"/>
          <p:nvPr/>
        </p:nvSpPr>
        <p:spPr>
          <a:xfrm>
            <a:off x="1055715" y="2508105"/>
            <a:ext cx="5040285" cy="254902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Moving averages are calculated until the last trading day of months.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Then, the moving averages are normalized using the closing price during that month.</a:t>
            </a:r>
          </a:p>
        </p:txBody>
      </p:sp>
      <p:pic>
        <p:nvPicPr>
          <p:cNvPr id="5" name="Content Placeholder 4" descr="metin, el yazısı, yazı tipi, beyaz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32061D3C-FB85-E368-69C4-5218D904EF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817" t="-548" r="2211" b="59986"/>
          <a:stretch>
            <a:fillRect/>
          </a:stretch>
        </p:blipFill>
        <p:spPr>
          <a:xfrm>
            <a:off x="6268011" y="919540"/>
            <a:ext cx="5079682" cy="1993005"/>
          </a:xfrm>
          <a:prstGeom prst="rect">
            <a:avLst/>
          </a:prstGeom>
        </p:spPr>
      </p:pic>
      <p:pic>
        <p:nvPicPr>
          <p:cNvPr id="6" name="Resim 5" descr="metin, el yazısı, yazı tipi, beyaz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7636C4F0-93B9-8C2C-159A-2A6EEAD4DF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22" t="62338" r="12587" b="2597"/>
          <a:stretch>
            <a:fillRect/>
          </a:stretch>
        </p:blipFill>
        <p:spPr>
          <a:xfrm>
            <a:off x="6268011" y="3563902"/>
            <a:ext cx="5067776" cy="209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1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F8A98-A149-493A-F7D4-EE40DCF7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98" y="1249723"/>
            <a:ext cx="4900144" cy="9986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Trend Factor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 descr="metin, yazı tipi, diyagram, el yazıs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823D1F4A-2753-2573-FBB9-6AA0FA4854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98" r="-136" b="73995"/>
          <a:stretch>
            <a:fillRect/>
          </a:stretch>
        </p:blipFill>
        <p:spPr>
          <a:xfrm>
            <a:off x="6852225" y="1250621"/>
            <a:ext cx="4836818" cy="76804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Resim 7" descr="metin, yazı tipi, diyagram, el yazıs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19FC40EC-E7B4-46B6-F39B-D2322DDC87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81" t="64137" r="529" b="538"/>
          <a:stretch>
            <a:fillRect/>
          </a:stretch>
        </p:blipFill>
        <p:spPr>
          <a:xfrm>
            <a:off x="6840319" y="4439475"/>
            <a:ext cx="4848723" cy="1013610"/>
          </a:xfrm>
          <a:prstGeom prst="rect">
            <a:avLst/>
          </a:prstGeom>
        </p:spPr>
      </p:pic>
      <p:sp>
        <p:nvSpPr>
          <p:cNvPr id="4" name="Metin kutusu 9">
            <a:extLst>
              <a:ext uri="{FF2B5EF4-FFF2-40B4-BE49-F238E27FC236}">
                <a16:creationId xmlns:a16="http://schemas.microsoft.com/office/drawing/2014/main" id="{5013DDAF-B9AA-053F-58CF-1AAF635F78AD}"/>
              </a:ext>
            </a:extLst>
          </p:cNvPr>
          <p:cNvSpPr txBox="1"/>
          <p:nvPr/>
        </p:nvSpPr>
        <p:spPr>
          <a:xfrm>
            <a:off x="961173" y="2571401"/>
            <a:ext cx="4775519" cy="230832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tr-TR" sz="2400" err="1"/>
              <a:t>Parameters</a:t>
            </a:r>
            <a:r>
              <a:rPr lang="tr-TR" sz="2400"/>
              <a:t> </a:t>
            </a:r>
            <a:r>
              <a:rPr lang="tr-TR" sz="2400" err="1"/>
              <a:t>are</a:t>
            </a:r>
            <a:r>
              <a:rPr lang="tr-TR" sz="2400"/>
              <a:t> </a:t>
            </a:r>
            <a:r>
              <a:rPr lang="tr-TR" sz="2400" err="1"/>
              <a:t>found</a:t>
            </a:r>
            <a:r>
              <a:rPr lang="tr-TR" sz="2400"/>
              <a:t> </a:t>
            </a:r>
            <a:r>
              <a:rPr lang="tr-TR" sz="2400" err="1"/>
              <a:t>using</a:t>
            </a:r>
            <a:r>
              <a:rPr lang="tr-TR" sz="2400"/>
              <a:t> </a:t>
            </a:r>
            <a:r>
              <a:rPr lang="tr-TR" sz="2400" err="1"/>
              <a:t>the</a:t>
            </a:r>
            <a:r>
              <a:rPr lang="tr-TR" sz="2400"/>
              <a:t> </a:t>
            </a:r>
            <a:r>
              <a:rPr lang="tr-TR" sz="2400" err="1"/>
              <a:t>real</a:t>
            </a:r>
            <a:r>
              <a:rPr lang="tr-TR" sz="2400"/>
              <a:t> </a:t>
            </a:r>
            <a:r>
              <a:rPr lang="tr-TR" sz="2400" err="1"/>
              <a:t>return</a:t>
            </a:r>
            <a:r>
              <a:rPr lang="tr-TR" sz="2400"/>
              <a:t>.</a:t>
            </a:r>
            <a:endParaRPr lang="tr-TR"/>
          </a:p>
          <a:p>
            <a:pPr marL="342900" indent="-342900">
              <a:buFont typeface="Arial"/>
              <a:buChar char="•"/>
            </a:pPr>
            <a:r>
              <a:rPr lang="tr-TR" sz="2400" err="1"/>
              <a:t>Expected</a:t>
            </a:r>
            <a:r>
              <a:rPr lang="tr-TR" sz="2400"/>
              <a:t> </a:t>
            </a:r>
            <a:r>
              <a:rPr lang="tr-TR" sz="2400" err="1"/>
              <a:t>return</a:t>
            </a:r>
            <a:r>
              <a:rPr lang="tr-TR" sz="2400"/>
              <a:t> </a:t>
            </a:r>
            <a:r>
              <a:rPr lang="tr-TR" sz="2400" err="1"/>
              <a:t>for</a:t>
            </a:r>
            <a:r>
              <a:rPr lang="tr-TR" sz="2400"/>
              <a:t> </a:t>
            </a:r>
            <a:r>
              <a:rPr lang="tr-TR" sz="2400" err="1"/>
              <a:t>future</a:t>
            </a:r>
            <a:r>
              <a:rPr lang="tr-TR" sz="2400"/>
              <a:t> </a:t>
            </a:r>
            <a:r>
              <a:rPr lang="tr-TR" sz="2400" err="1"/>
              <a:t>months</a:t>
            </a:r>
            <a:r>
              <a:rPr lang="tr-TR" sz="2400"/>
              <a:t> </a:t>
            </a:r>
            <a:r>
              <a:rPr lang="tr-TR" sz="2400" err="1"/>
              <a:t>are</a:t>
            </a:r>
            <a:r>
              <a:rPr lang="tr-TR" sz="2400"/>
              <a:t> </a:t>
            </a:r>
            <a:r>
              <a:rPr lang="tr-TR" sz="2400" err="1"/>
              <a:t>calculated</a:t>
            </a:r>
            <a:r>
              <a:rPr lang="tr-TR" sz="2400"/>
              <a:t> </a:t>
            </a:r>
            <a:r>
              <a:rPr lang="tr-TR" sz="2400" err="1"/>
              <a:t>using</a:t>
            </a:r>
            <a:r>
              <a:rPr lang="tr-TR" sz="2400"/>
              <a:t> </a:t>
            </a:r>
            <a:r>
              <a:rPr lang="tr-TR" sz="2400" err="1"/>
              <a:t>the</a:t>
            </a:r>
            <a:r>
              <a:rPr lang="tr-TR" sz="2400"/>
              <a:t> </a:t>
            </a:r>
            <a:r>
              <a:rPr lang="tr-TR" sz="2400" err="1"/>
              <a:t>known</a:t>
            </a:r>
            <a:r>
              <a:rPr lang="tr-TR" sz="2400"/>
              <a:t> </a:t>
            </a:r>
            <a:r>
              <a:rPr lang="tr-TR" sz="2400" err="1"/>
              <a:t>parameters</a:t>
            </a:r>
            <a:r>
              <a:rPr lang="tr-TR" sz="2400"/>
              <a:t> </a:t>
            </a:r>
            <a:r>
              <a:rPr lang="tr-TR" sz="2400" err="1"/>
              <a:t>and</a:t>
            </a:r>
            <a:r>
              <a:rPr lang="tr-TR" sz="2400"/>
              <a:t> </a:t>
            </a:r>
            <a:r>
              <a:rPr lang="tr-TR" sz="2400" err="1"/>
              <a:t>moving</a:t>
            </a:r>
            <a:r>
              <a:rPr lang="tr-TR" sz="2400"/>
              <a:t> </a:t>
            </a:r>
            <a:r>
              <a:rPr lang="tr-TR" sz="2400" err="1"/>
              <a:t>averages</a:t>
            </a:r>
            <a:r>
              <a:rPr lang="tr-T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08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53A40-ABE9-C78C-FAAE-09AAFAAB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Trend Factor Construction</a:t>
            </a:r>
          </a:p>
        </p:txBody>
      </p:sp>
      <p:pic>
        <p:nvPicPr>
          <p:cNvPr id="5" name="Resim 4" descr="metin, ekran görüntüsü, çizgi, öykü gelişim çizgisi&#10;&#10;Yapay zeka tarafından oluşturulmuş içerik yanlış olabilir.">
            <a:extLst>
              <a:ext uri="{FF2B5EF4-FFF2-40B4-BE49-F238E27FC236}">
                <a16:creationId xmlns:a16="http://schemas.microsoft.com/office/drawing/2014/main" id="{115C651A-3A88-3A49-54C3-8187FC6A7B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728" b="3989"/>
          <a:stretch>
            <a:fillRect/>
          </a:stretch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A4A0-030A-685B-CBAB-0AA277035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9686" y="4413304"/>
            <a:ext cx="7681712" cy="24704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Parameters are calculated on BIST100 index. Not  effective parameters are dropped to avoid overfitting.</a:t>
            </a:r>
          </a:p>
          <a:p>
            <a:r>
              <a:rPr lang="en-US" sz="2200"/>
              <a:t>Found parameters are used to calculate expected returns of remaining stocks.</a:t>
            </a:r>
          </a:p>
          <a:p>
            <a:r>
              <a:rPr lang="en-US" sz="2200"/>
              <a:t>Factors are next months predicted return.</a:t>
            </a:r>
          </a:p>
        </p:txBody>
      </p:sp>
    </p:spTree>
    <p:extLst>
      <p:ext uri="{BB962C8B-B14F-4D97-AF65-F5344CB8AC3E}">
        <p14:creationId xmlns:p14="http://schemas.microsoft.com/office/powerpoint/2010/main" val="515737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91726-0F20-BEAD-83F1-07C3935A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685" y="2357004"/>
            <a:ext cx="3816676" cy="2760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Trend Factor Performance</a:t>
            </a: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 descr="metin, ekran görüntüsü, diyagram, 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703DC9E5-4F77-4B7B-6468-C14599019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193" y="193485"/>
            <a:ext cx="7003755" cy="3215690"/>
          </a:xfrm>
          <a:prstGeom prst="rect">
            <a:avLst/>
          </a:prstGeom>
        </p:spPr>
      </p:pic>
      <p:pic>
        <p:nvPicPr>
          <p:cNvPr id="5" name="Resim 4" descr="metin, ekran görüntüsü, diyagram, paralel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48E298C1-508B-0314-2710-5E396F37B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193" y="3528936"/>
            <a:ext cx="7003755" cy="319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89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459468-4E6B-D17E-BCF1-BE8AF257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120" y="1101238"/>
            <a:ext cx="3385316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Trend Factor Returns and IC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metin, diyagram, çizgi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E614CA2F-F185-6457-01F0-3A7B0B217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731" y="-4240"/>
            <a:ext cx="7413306" cy="3400033"/>
          </a:xfrm>
          <a:prstGeom prst="rect">
            <a:avLst/>
          </a:prstGeom>
        </p:spPr>
      </p:pic>
      <p:pic>
        <p:nvPicPr>
          <p:cNvPr id="12" name="Content Placeholder 11" descr="metin, çizgi, yazı tipi, diyagra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613930F3-3E98-7F2B-CDEB-399D3C9A30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79730" y="3427579"/>
            <a:ext cx="7413307" cy="3423847"/>
          </a:xfrm>
          <a:prstGeom prst="rect">
            <a:avLst/>
          </a:prstGeom>
        </p:spPr>
      </p:pic>
      <p:sp>
        <p:nvSpPr>
          <p:cNvPr id="3" name="Metin kutusu 13">
            <a:extLst>
              <a:ext uri="{FF2B5EF4-FFF2-40B4-BE49-F238E27FC236}">
                <a16:creationId xmlns:a16="http://schemas.microsoft.com/office/drawing/2014/main" id="{30C8D969-7213-78A7-1459-F4F5CC1FA4C3}"/>
              </a:ext>
            </a:extLst>
          </p:cNvPr>
          <p:cNvSpPr txBox="1"/>
          <p:nvPr/>
        </p:nvSpPr>
        <p:spPr>
          <a:xfrm>
            <a:off x="1050505" y="2472771"/>
            <a:ext cx="3740734" cy="15696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err="1">
                <a:latin typeface="Aptos"/>
              </a:rPr>
              <a:t>Sharpe</a:t>
            </a:r>
            <a:r>
              <a:rPr lang="tr-TR" sz="2400">
                <a:latin typeface="Aptos"/>
              </a:rPr>
              <a:t> </a:t>
            </a:r>
            <a:r>
              <a:rPr lang="tr-TR" sz="2400" err="1">
                <a:latin typeface="Aptos"/>
              </a:rPr>
              <a:t>Ratio</a:t>
            </a:r>
            <a:r>
              <a:rPr lang="tr-TR" sz="2400">
                <a:latin typeface="Aptos"/>
              </a:rPr>
              <a:t> </a:t>
            </a:r>
          </a:p>
          <a:p>
            <a:r>
              <a:rPr lang="tr-TR" sz="2400">
                <a:latin typeface="Aptos"/>
              </a:rPr>
              <a:t>FMP (Portfolio LS): 0.59</a:t>
            </a:r>
            <a:endParaRPr lang="tr-TR" sz="2400"/>
          </a:p>
          <a:p>
            <a:endParaRPr lang="tr-TR" sz="2400">
              <a:solidFill>
                <a:srgbClr val="0000FF"/>
              </a:solidFill>
              <a:latin typeface="Aptos"/>
            </a:endParaRPr>
          </a:p>
          <a:p>
            <a:r>
              <a:rPr lang="tr-TR" sz="2400">
                <a:latin typeface="Aptos"/>
              </a:rPr>
              <a:t>FMP (CS </a:t>
            </a:r>
            <a:r>
              <a:rPr lang="tr-TR" sz="2400" err="1">
                <a:latin typeface="Aptos"/>
              </a:rPr>
              <a:t>Regression</a:t>
            </a:r>
            <a:r>
              <a:rPr lang="tr-TR" sz="2400">
                <a:latin typeface="Aptos"/>
              </a:rPr>
              <a:t>): 0.43</a:t>
            </a:r>
            <a:endParaRPr lang="tr-TR" sz="2400"/>
          </a:p>
        </p:txBody>
      </p:sp>
    </p:spTree>
    <p:extLst>
      <p:ext uri="{BB962C8B-B14F-4D97-AF65-F5344CB8AC3E}">
        <p14:creationId xmlns:p14="http://schemas.microsoft.com/office/powerpoint/2010/main" val="3637731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DCD8-95EE-EF2C-217C-4D3E7667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ROE </a:t>
            </a:r>
            <a:r>
              <a:rPr lang="tr-TR" err="1"/>
              <a:t>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BE639-4677-A0D2-93DD-01D121ACC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380"/>
            <a:ext cx="10299940" cy="11451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2200" dirty="0" err="1">
                <a:ea typeface="+mn-lt"/>
                <a:cs typeface="+mn-lt"/>
              </a:rPr>
              <a:t>It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measures</a:t>
            </a:r>
            <a:r>
              <a:rPr lang="tr-TR" sz="2200" dirty="0">
                <a:ea typeface="+mn-lt"/>
                <a:cs typeface="+mn-lt"/>
              </a:rPr>
              <a:t> how </a:t>
            </a:r>
            <a:r>
              <a:rPr lang="tr-TR" sz="2200" dirty="0" err="1">
                <a:ea typeface="+mn-lt"/>
                <a:cs typeface="+mn-lt"/>
              </a:rPr>
              <a:t>efficiently</a:t>
            </a:r>
            <a:r>
              <a:rPr lang="tr-TR" sz="2200" dirty="0">
                <a:ea typeface="+mn-lt"/>
                <a:cs typeface="+mn-lt"/>
              </a:rPr>
              <a:t> a </a:t>
            </a:r>
            <a:r>
              <a:rPr lang="tr-TR" sz="2200" dirty="0" err="1">
                <a:ea typeface="+mn-lt"/>
                <a:cs typeface="+mn-lt"/>
              </a:rPr>
              <a:t>company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uses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its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equity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base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to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generate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profits</a:t>
            </a:r>
            <a:r>
              <a:rPr lang="tr-TR" sz="2200" dirty="0">
                <a:ea typeface="+mn-lt"/>
                <a:cs typeface="+mn-lt"/>
              </a:rPr>
              <a:t>. A </a:t>
            </a:r>
            <a:r>
              <a:rPr lang="tr-TR" sz="2200" dirty="0" err="1">
                <a:ea typeface="+mn-lt"/>
                <a:cs typeface="+mn-lt"/>
              </a:rPr>
              <a:t>higher</a:t>
            </a:r>
            <a:r>
              <a:rPr lang="tr-TR" sz="2200" dirty="0">
                <a:ea typeface="+mn-lt"/>
                <a:cs typeface="+mn-lt"/>
              </a:rPr>
              <a:t> ROE </a:t>
            </a:r>
            <a:r>
              <a:rPr lang="tr-TR" sz="2200" dirty="0" err="1">
                <a:ea typeface="+mn-lt"/>
                <a:cs typeface="+mn-lt"/>
              </a:rPr>
              <a:t>indicates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better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management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performance</a:t>
            </a:r>
            <a:r>
              <a:rPr lang="tr-TR" sz="2200" dirty="0">
                <a:ea typeface="+mn-lt"/>
                <a:cs typeface="+mn-lt"/>
              </a:rPr>
              <a:t> in </a:t>
            </a:r>
            <a:r>
              <a:rPr lang="tr-TR" sz="2200" dirty="0" err="1">
                <a:ea typeface="+mn-lt"/>
                <a:cs typeface="+mn-lt"/>
              </a:rPr>
              <a:t>turning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equity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into</a:t>
            </a:r>
            <a:r>
              <a:rPr lang="tr-TR" sz="2200" dirty="0">
                <a:ea typeface="+mn-lt"/>
                <a:cs typeface="+mn-lt"/>
              </a:rPr>
              <a:t> </a:t>
            </a:r>
            <a:r>
              <a:rPr lang="tr-TR" sz="2200" dirty="0" err="1">
                <a:ea typeface="+mn-lt"/>
                <a:cs typeface="+mn-lt"/>
              </a:rPr>
              <a:t>profits</a:t>
            </a:r>
            <a:r>
              <a:rPr lang="tr-TR" sz="2200" dirty="0">
                <a:ea typeface="+mn-lt"/>
                <a:cs typeface="+mn-lt"/>
              </a:rPr>
              <a:t>.</a:t>
            </a:r>
            <a:endParaRPr lang="tr-TR" sz="2200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 descr="metin, yazı tipi, beyaz, tasar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A5E7BC73-19ED-C1B2-5926-510258054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436" y="493414"/>
            <a:ext cx="2935317" cy="1069136"/>
          </a:xfrm>
          <a:prstGeom prst="rect">
            <a:avLst/>
          </a:prstGeom>
        </p:spPr>
      </p:pic>
      <p:pic>
        <p:nvPicPr>
          <p:cNvPr id="7" name="Resim 6" descr="metin, diyagram, çizgi, öykü gelişim çizgisi&#10;&#10;Yapay zeka tarafından oluşturulmuş içerik yanlış olabilir.">
            <a:extLst>
              <a:ext uri="{FF2B5EF4-FFF2-40B4-BE49-F238E27FC236}">
                <a16:creationId xmlns:a16="http://schemas.microsoft.com/office/drawing/2014/main" id="{60658EB0-3EFF-E7D6-80AD-148B65AA9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45" y="3174610"/>
            <a:ext cx="5419725" cy="29241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DC681E-37E5-06F6-3FB7-B2152F3ADDE7}"/>
              </a:ext>
            </a:extLst>
          </p:cNvPr>
          <p:cNvSpPr txBox="1">
            <a:spLocks/>
          </p:cNvSpPr>
          <p:nvPr/>
        </p:nvSpPr>
        <p:spPr>
          <a:xfrm>
            <a:off x="6252713" y="4062742"/>
            <a:ext cx="5339753" cy="1159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200" err="1"/>
              <a:t>It</a:t>
            </a:r>
            <a:r>
              <a:rPr lang="tr-TR" sz="2200"/>
              <a:t> </a:t>
            </a:r>
            <a:r>
              <a:rPr lang="tr-TR" sz="2200" err="1"/>
              <a:t>shows</a:t>
            </a:r>
            <a:r>
              <a:rPr lang="tr-TR" sz="2200"/>
              <a:t> </a:t>
            </a:r>
            <a:r>
              <a:rPr lang="tr-TR" sz="2200" err="1"/>
              <a:t>the</a:t>
            </a:r>
            <a:r>
              <a:rPr lang="tr-TR" sz="2200"/>
              <a:t> </a:t>
            </a:r>
            <a:r>
              <a:rPr lang="tr-TR" sz="2200" err="1"/>
              <a:t>correlation</a:t>
            </a:r>
            <a:r>
              <a:rPr lang="tr-TR" sz="2200"/>
              <a:t> </a:t>
            </a:r>
            <a:r>
              <a:rPr lang="tr-TR" sz="2200" err="1"/>
              <a:t>between</a:t>
            </a:r>
            <a:r>
              <a:rPr lang="tr-TR" sz="2200"/>
              <a:t> </a:t>
            </a:r>
            <a:r>
              <a:rPr lang="tr-TR" sz="2200" err="1"/>
              <a:t>Returns</a:t>
            </a:r>
            <a:r>
              <a:rPr lang="tr-TR" sz="2200"/>
              <a:t> </a:t>
            </a:r>
            <a:r>
              <a:rPr lang="tr-TR" sz="2200" err="1"/>
              <a:t>and</a:t>
            </a:r>
            <a:r>
              <a:rPr lang="tr-TR" sz="2200"/>
              <a:t> </a:t>
            </a:r>
            <a:r>
              <a:rPr lang="tr-TR" sz="2200" err="1"/>
              <a:t>Our</a:t>
            </a:r>
            <a:r>
              <a:rPr lang="tr-TR" sz="2200"/>
              <a:t> </a:t>
            </a:r>
            <a:r>
              <a:rPr lang="tr-TR" sz="2200" err="1"/>
              <a:t>Factor</a:t>
            </a:r>
            <a:r>
              <a:rPr lang="tr-TR" sz="2200"/>
              <a:t>.</a:t>
            </a:r>
          </a:p>
          <a:p>
            <a:pPr marL="0" indent="0">
              <a:buNone/>
            </a:pPr>
            <a:endParaRPr lang="tr-TR" sz="2400"/>
          </a:p>
        </p:txBody>
      </p:sp>
    </p:spTree>
    <p:extLst>
      <p:ext uri="{BB962C8B-B14F-4D97-AF65-F5344CB8AC3E}">
        <p14:creationId xmlns:p14="http://schemas.microsoft.com/office/powerpoint/2010/main" val="425336132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C3F8-C663-275D-7EE5-BC5C0DC5A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128" y="365125"/>
            <a:ext cx="10515600" cy="1325563"/>
          </a:xfrm>
        </p:spPr>
        <p:txBody>
          <a:bodyPr/>
          <a:lstStyle/>
          <a:p>
            <a:r>
              <a:rPr lang="en-TR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CD7F5-428A-5C76-F42A-2805ED884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144" y="1690688"/>
            <a:ext cx="10515600" cy="4351338"/>
          </a:xfrm>
        </p:spPr>
        <p:txBody>
          <a:bodyPr>
            <a:noAutofit/>
          </a:bodyPr>
          <a:lstStyle/>
          <a:p>
            <a:r>
              <a:rPr lang="en-TR" sz="2600" dirty="0"/>
              <a:t>Factor Models</a:t>
            </a:r>
          </a:p>
          <a:p>
            <a:r>
              <a:rPr lang="en-TR" sz="2600" dirty="0"/>
              <a:t>Constructing FMP</a:t>
            </a:r>
          </a:p>
          <a:p>
            <a:pPr lvl="1"/>
            <a:r>
              <a:rPr lang="en-TR" sz="2600" dirty="0"/>
              <a:t>Portfolio Approach</a:t>
            </a:r>
          </a:p>
          <a:p>
            <a:pPr lvl="1"/>
            <a:r>
              <a:rPr lang="en-TR" sz="2600" dirty="0"/>
              <a:t>Cross Regression Approach</a:t>
            </a:r>
          </a:p>
          <a:p>
            <a:r>
              <a:rPr lang="en-TR" sz="2600" dirty="0"/>
              <a:t>Presentation of Paper - Trend Factor</a:t>
            </a:r>
          </a:p>
          <a:p>
            <a:r>
              <a:rPr lang="en-TR" sz="2600" dirty="0"/>
              <a:t>ROE Factor</a:t>
            </a:r>
          </a:p>
          <a:p>
            <a:r>
              <a:rPr lang="en-TR" sz="2600" dirty="0"/>
              <a:t>P/E Factor</a:t>
            </a:r>
          </a:p>
          <a:p>
            <a:r>
              <a:rPr lang="en-TR" sz="2600" dirty="0"/>
              <a:t>Momentum Factor</a:t>
            </a:r>
          </a:p>
          <a:p>
            <a:r>
              <a:rPr lang="en-TR" sz="2600" dirty="0"/>
              <a:t>Volatility Factor</a:t>
            </a:r>
          </a:p>
          <a:p>
            <a:r>
              <a:rPr lang="en-TR" sz="2600" dirty="0"/>
              <a:t>Composite Factor</a:t>
            </a:r>
          </a:p>
        </p:txBody>
      </p:sp>
    </p:spTree>
    <p:extLst>
      <p:ext uri="{BB962C8B-B14F-4D97-AF65-F5344CB8AC3E}">
        <p14:creationId xmlns:p14="http://schemas.microsoft.com/office/powerpoint/2010/main" val="351771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3C61-B14F-5FB1-E048-CFBF4B82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Compound</a:t>
            </a:r>
            <a:r>
              <a:rPr lang="tr-TR"/>
              <a:t> </a:t>
            </a:r>
            <a:r>
              <a:rPr lang="tr-TR" err="1"/>
              <a:t>Annual</a:t>
            </a:r>
            <a:r>
              <a:rPr lang="tr-TR"/>
              <a:t> </a:t>
            </a:r>
            <a:r>
              <a:rPr lang="tr-TR" err="1"/>
              <a:t>Growth</a:t>
            </a:r>
            <a:r>
              <a:rPr lang="tr-TR"/>
              <a:t> Rate</a:t>
            </a:r>
          </a:p>
        </p:txBody>
      </p:sp>
      <p:pic>
        <p:nvPicPr>
          <p:cNvPr id="4" name="Content Placeholder 3" descr="metin, ekran görüntüsü, öykü gelişim çizgisi&#10;&#10;Yapay zeka tarafından oluşturulmuş içerik yanlış olabilir.">
            <a:extLst>
              <a:ext uri="{FF2B5EF4-FFF2-40B4-BE49-F238E27FC236}">
                <a16:creationId xmlns:a16="http://schemas.microsoft.com/office/drawing/2014/main" id="{03E67117-56DD-EBD9-208E-09387868E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0236" y="1555526"/>
            <a:ext cx="5114925" cy="2533650"/>
          </a:xfrm>
        </p:spPr>
      </p:pic>
      <p:pic>
        <p:nvPicPr>
          <p:cNvPr id="5" name="Resim 4" descr="metin, ekran görüntüsü, diyagram, dikdörtgen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0572E664-D5A7-8DE6-A9FA-657481271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24" y="1956220"/>
            <a:ext cx="4746326" cy="238484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E9E7C90-8C54-9BC6-460C-8EDC3774372B}"/>
              </a:ext>
            </a:extLst>
          </p:cNvPr>
          <p:cNvSpPr txBox="1"/>
          <p:nvPr/>
        </p:nvSpPr>
        <p:spPr>
          <a:xfrm>
            <a:off x="1130060" y="4566249"/>
            <a:ext cx="5129841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/>
              <a:t>CAGR is used for performance comparison. It represents cumulative return as if there were a constant rate of return.</a:t>
            </a:r>
          </a:p>
        </p:txBody>
      </p:sp>
      <p:pic>
        <p:nvPicPr>
          <p:cNvPr id="7" name="Resim 6" descr="metin, ekran görüntüsü, diyagram, dikdörtgen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313CABF3-0DA6-FBE7-D4D5-4DCD5F572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571" y="4084338"/>
            <a:ext cx="51435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26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22CB-397C-1050-3C02-65B12DBA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748"/>
            <a:ext cx="10515600" cy="1325563"/>
          </a:xfrm>
        </p:spPr>
        <p:txBody>
          <a:bodyPr/>
          <a:lstStyle/>
          <a:p>
            <a:r>
              <a:rPr lang="tr-TR" err="1"/>
              <a:t>Factor</a:t>
            </a:r>
            <a:r>
              <a:rPr lang="tr-TR"/>
              <a:t> </a:t>
            </a:r>
            <a:r>
              <a:rPr lang="tr-TR" err="1"/>
              <a:t>Mimicking</a:t>
            </a:r>
            <a:r>
              <a:rPr lang="tr-TR"/>
              <a:t> Portfolio </a:t>
            </a:r>
            <a:r>
              <a:rPr lang="tr-TR" err="1"/>
              <a:t>Performances</a:t>
            </a:r>
          </a:p>
        </p:txBody>
      </p:sp>
      <p:pic>
        <p:nvPicPr>
          <p:cNvPr id="4" name="Content Placeholder 3" descr="metin, diyagram, çizgi, ekran görüntüsü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CCC5E2B0-F629-872A-AA5B-FE9A68354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709" y="1978580"/>
            <a:ext cx="5181600" cy="2952750"/>
          </a:xfrm>
        </p:spPr>
      </p:pic>
      <p:pic>
        <p:nvPicPr>
          <p:cNvPr id="6" name="Resim 5" descr="metin, ekran görüntüsü, çizgi, öykü gelişim çizgisi&#10;&#10;Yapay zeka tarafından oluşturulmuş içerik yanlış olabilir.">
            <a:extLst>
              <a:ext uri="{FF2B5EF4-FFF2-40B4-BE49-F238E27FC236}">
                <a16:creationId xmlns:a16="http://schemas.microsoft.com/office/drawing/2014/main" id="{F017B054-6B5F-3F91-6A5A-6D0E51DC3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837" y="2000071"/>
            <a:ext cx="5767836" cy="2929746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D36F527E-0DA6-6026-3748-0BA8A75C1642}"/>
              </a:ext>
            </a:extLst>
          </p:cNvPr>
          <p:cNvSpPr txBox="1"/>
          <p:nvPr/>
        </p:nvSpPr>
        <p:spPr>
          <a:xfrm>
            <a:off x="2021457" y="1475117"/>
            <a:ext cx="242689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/>
              <a:t>Trend Comparison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AAFF51E5-FA21-BC2A-99D7-E444E580ACC5}"/>
              </a:ext>
            </a:extLst>
          </p:cNvPr>
          <p:cNvSpPr txBox="1"/>
          <p:nvPr/>
        </p:nvSpPr>
        <p:spPr>
          <a:xfrm>
            <a:off x="7269193" y="1475118"/>
            <a:ext cx="331829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/>
              <a:t>Performance Comparison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460F85E6-ACFA-2FB0-8234-14612F3C6B59}"/>
              </a:ext>
            </a:extLst>
          </p:cNvPr>
          <p:cNvSpPr txBox="1"/>
          <p:nvPr/>
        </p:nvSpPr>
        <p:spPr>
          <a:xfrm>
            <a:off x="511836" y="5069457"/>
            <a:ext cx="1116833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/>
              <a:t>Portfolio Sorting Approach vs CS Regression Approach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7160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8786-00C8-B04A-D49A-9F0EA41A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Portfolio </a:t>
            </a:r>
            <a:r>
              <a:rPr lang="tr-TR" err="1"/>
              <a:t>Sorting</a:t>
            </a:r>
            <a:r>
              <a:rPr lang="tr-TR"/>
              <a:t> </a:t>
            </a:r>
            <a:r>
              <a:rPr lang="tr-TR" err="1"/>
              <a:t>Approach</a:t>
            </a:r>
            <a:r>
              <a:rPr lang="tr-TR"/>
              <a:t> </a:t>
            </a:r>
            <a:r>
              <a:rPr lang="tr-TR" err="1"/>
              <a:t>For</a:t>
            </a:r>
            <a:r>
              <a:rPr lang="tr-TR"/>
              <a:t> ROE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6572-80E2-5559-9ACD-E23B3A6E3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172"/>
            <a:ext cx="7712015" cy="15333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2200" err="1">
                <a:ea typeface="+mn-lt"/>
                <a:cs typeface="+mn-lt"/>
              </a:rPr>
              <a:t>We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ranked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the</a:t>
            </a:r>
            <a:r>
              <a:rPr lang="tr-TR" sz="2200">
                <a:ea typeface="+mn-lt"/>
                <a:cs typeface="+mn-lt"/>
              </a:rPr>
              <a:t> BIST 100 </a:t>
            </a:r>
            <a:r>
              <a:rPr lang="tr-TR" sz="2200" err="1">
                <a:ea typeface="+mn-lt"/>
                <a:cs typeface="+mn-lt"/>
              </a:rPr>
              <a:t>stocks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we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have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according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to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their</a:t>
            </a:r>
            <a:r>
              <a:rPr lang="tr-TR" sz="2200">
                <a:ea typeface="+mn-lt"/>
                <a:cs typeface="+mn-lt"/>
              </a:rPr>
              <a:t> ROE </a:t>
            </a:r>
            <a:r>
              <a:rPr lang="tr-TR" sz="2200" err="1">
                <a:ea typeface="+mn-lt"/>
                <a:cs typeface="+mn-lt"/>
              </a:rPr>
              <a:t>and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divided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them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into</a:t>
            </a:r>
            <a:r>
              <a:rPr lang="tr-TR" sz="2200">
                <a:ea typeface="+mn-lt"/>
                <a:cs typeface="+mn-lt"/>
              </a:rPr>
              <a:t> 5 </a:t>
            </a:r>
            <a:r>
              <a:rPr lang="tr-TR" sz="2200" err="1">
                <a:ea typeface="+mn-lt"/>
                <a:cs typeface="+mn-lt"/>
              </a:rPr>
              <a:t>different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portfolios</a:t>
            </a:r>
            <a:r>
              <a:rPr lang="tr-TR" sz="2200">
                <a:ea typeface="+mn-lt"/>
                <a:cs typeface="+mn-lt"/>
              </a:rPr>
              <a:t>. </a:t>
            </a:r>
            <a:r>
              <a:rPr lang="tr-TR" sz="2200" err="1">
                <a:ea typeface="+mn-lt"/>
                <a:cs typeface="+mn-lt"/>
              </a:rPr>
              <a:t>These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portfolios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were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updated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and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bought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and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sold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monthly</a:t>
            </a:r>
            <a:r>
              <a:rPr lang="tr-TR" sz="2200">
                <a:ea typeface="+mn-lt"/>
                <a:cs typeface="+mn-lt"/>
              </a:rPr>
              <a:t>. As a </a:t>
            </a:r>
            <a:r>
              <a:rPr lang="tr-TR" sz="2200" err="1">
                <a:ea typeface="+mn-lt"/>
                <a:cs typeface="+mn-lt"/>
              </a:rPr>
              <a:t>result</a:t>
            </a:r>
            <a:r>
              <a:rPr lang="tr-TR" sz="2200">
                <a:ea typeface="+mn-lt"/>
                <a:cs typeface="+mn-lt"/>
              </a:rPr>
              <a:t>, </a:t>
            </a:r>
            <a:r>
              <a:rPr lang="tr-TR" sz="2200" err="1">
                <a:ea typeface="+mn-lt"/>
                <a:cs typeface="+mn-lt"/>
              </a:rPr>
              <a:t>the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following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statistics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were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created</a:t>
            </a:r>
            <a:r>
              <a:rPr lang="tr-TR" sz="2200">
                <a:ea typeface="+mn-lt"/>
                <a:cs typeface="+mn-lt"/>
              </a:rPr>
              <a:t>.</a:t>
            </a:r>
            <a:endParaRPr lang="tr-TR" sz="220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B4990414-7B8E-8552-98EE-E8E2C4BE6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4898"/>
              </p:ext>
            </p:extLst>
          </p:nvPr>
        </p:nvGraphicFramePr>
        <p:xfrm>
          <a:off x="976510" y="4000413"/>
          <a:ext cx="681558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116">
                  <a:extLst>
                    <a:ext uri="{9D8B030D-6E8A-4147-A177-3AD203B41FA5}">
                      <a16:colId xmlns:a16="http://schemas.microsoft.com/office/drawing/2014/main" val="1033602731"/>
                    </a:ext>
                  </a:extLst>
                </a:gridCol>
                <a:gridCol w="1363116">
                  <a:extLst>
                    <a:ext uri="{9D8B030D-6E8A-4147-A177-3AD203B41FA5}">
                      <a16:colId xmlns:a16="http://schemas.microsoft.com/office/drawing/2014/main" val="3062094961"/>
                    </a:ext>
                  </a:extLst>
                </a:gridCol>
                <a:gridCol w="1363116">
                  <a:extLst>
                    <a:ext uri="{9D8B030D-6E8A-4147-A177-3AD203B41FA5}">
                      <a16:colId xmlns:a16="http://schemas.microsoft.com/office/drawing/2014/main" val="728668314"/>
                    </a:ext>
                  </a:extLst>
                </a:gridCol>
                <a:gridCol w="1363116">
                  <a:extLst>
                    <a:ext uri="{9D8B030D-6E8A-4147-A177-3AD203B41FA5}">
                      <a16:colId xmlns:a16="http://schemas.microsoft.com/office/drawing/2014/main" val="3947235529"/>
                    </a:ext>
                  </a:extLst>
                </a:gridCol>
                <a:gridCol w="1363116">
                  <a:extLst>
                    <a:ext uri="{9D8B030D-6E8A-4147-A177-3AD203B41FA5}">
                      <a16:colId xmlns:a16="http://schemas.microsoft.com/office/drawing/2014/main" val="3540611721"/>
                    </a:ext>
                  </a:extLst>
                </a:gridCol>
              </a:tblGrid>
              <a:tr h="362802">
                <a:tc>
                  <a:txBody>
                    <a:bodyPr/>
                    <a:lstStyle/>
                    <a:p>
                      <a:r>
                        <a:rPr lang="tr-TR"/>
                        <a:t>Portfolio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err="1"/>
                        <a:t>AvgRet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err="1"/>
                        <a:t>AnnRet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err="1"/>
                        <a:t>StdDev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err="1"/>
                        <a:t>PctOutPerf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568771"/>
                  </a:ext>
                </a:extLst>
              </a:tr>
              <a:tr h="3628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u="none" strike="noStrike" noProof="0"/>
                        <a:t>1.70  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u="none" strike="noStrike" noProof="0">
                          <a:solidFill>
                            <a:srgbClr val="000000"/>
                          </a:solidFill>
                        </a:rPr>
                        <a:t>13.47  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u="none" strike="noStrike" noProof="0">
                          <a:solidFill>
                            <a:srgbClr val="000000"/>
                          </a:solidFill>
                        </a:rPr>
                        <a:t>39.43       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>
                          <a:solidFill>
                            <a:srgbClr val="000000"/>
                          </a:solidFill>
                        </a:rPr>
                        <a:t>55.3</a:t>
                      </a:r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48184"/>
                  </a:ext>
                </a:extLst>
              </a:tr>
              <a:tr h="3628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u="none" strike="noStrike" noProof="0"/>
                        <a:t>1.60  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u="none" strike="noStrike" noProof="0">
                          <a:solidFill>
                            <a:srgbClr val="000000"/>
                          </a:solidFill>
                        </a:rPr>
                        <a:t>13.37  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u="none" strike="noStrike" noProof="0">
                          <a:solidFill>
                            <a:srgbClr val="000000"/>
                          </a:solidFill>
                        </a:rPr>
                        <a:t>36.59       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>
                          <a:solidFill>
                            <a:srgbClr val="000000"/>
                          </a:solidFill>
                        </a:rPr>
                        <a:t>51.8</a:t>
                      </a:r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970969"/>
                  </a:ext>
                </a:extLst>
              </a:tr>
              <a:tr h="362802">
                <a:tc>
                  <a:txBody>
                    <a:bodyPr/>
                    <a:lstStyle/>
                    <a:p>
                      <a:r>
                        <a:rPr lang="tr-TR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u="none" strike="noStrike" noProof="0"/>
                        <a:t>2.03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u="none" strike="noStrike" noProof="0"/>
                        <a:t>19.69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u="none" strike="noStrike" noProof="0"/>
                        <a:t>35.57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u="none" strike="noStrike" noProof="0"/>
                        <a:t>48.7</a:t>
                      </a:r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950069"/>
                  </a:ext>
                </a:extLst>
              </a:tr>
              <a:tr h="362802">
                <a:tc>
                  <a:txBody>
                    <a:bodyPr/>
                    <a:lstStyle/>
                    <a:p>
                      <a:r>
                        <a:rPr lang="tr-TR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u="none" strike="noStrike" noProof="0"/>
                        <a:t>2.20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u="none" strike="noStrike" noProof="0"/>
                        <a:t>21.29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u="none" strike="noStrike" noProof="0"/>
                        <a:t>37.77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u="none" strike="noStrike" noProof="0"/>
                        <a:t>57.4</a:t>
                      </a:r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271613"/>
                  </a:ext>
                </a:extLst>
              </a:tr>
              <a:tr h="362802">
                <a:tc>
                  <a:txBody>
                    <a:bodyPr/>
                    <a:lstStyle/>
                    <a:p>
                      <a:r>
                        <a:rPr lang="tr-TR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u="none" strike="noStrike" noProof="0"/>
                        <a:t>2.53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u="none" strike="noStrike" noProof="0"/>
                        <a:t>26.59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u="none" strike="noStrike" noProof="0"/>
                        <a:t>36.50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u="none" strike="noStrike" noProof="0"/>
                        <a:t>48.7</a:t>
                      </a:r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44932"/>
                  </a:ext>
                </a:extLst>
              </a:tr>
            </a:tbl>
          </a:graphicData>
        </a:graphic>
      </p:graphicFrame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FF0C203D-5AA1-C57E-A795-79BC26163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34648"/>
              </p:ext>
            </p:extLst>
          </p:nvPr>
        </p:nvGraphicFramePr>
        <p:xfrm>
          <a:off x="8553378" y="4000414"/>
          <a:ext cx="28654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9">
                  <a:extLst>
                    <a:ext uri="{9D8B030D-6E8A-4147-A177-3AD203B41FA5}">
                      <a16:colId xmlns:a16="http://schemas.microsoft.com/office/drawing/2014/main" val="2574262023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22690007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err="1"/>
                        <a:t>Long</a:t>
                      </a:r>
                      <a:r>
                        <a:rPr lang="tr-TR"/>
                        <a:t> – </a:t>
                      </a:r>
                      <a:r>
                        <a:rPr lang="tr-TR" err="1"/>
                        <a:t>Short</a:t>
                      </a:r>
                      <a:r>
                        <a:rPr lang="tr-TR"/>
                        <a:t> </a:t>
                      </a:r>
                      <a:r>
                        <a:rPr lang="tr-TR" err="1"/>
                        <a:t>Strategy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12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 err="1"/>
                        <a:t>Avg</a:t>
                      </a:r>
                      <a:r>
                        <a:rPr lang="tr-TR" sz="1800" b="0" i="0" u="none" strike="noStrike" noProof="0"/>
                        <a:t> Ret</a:t>
                      </a:r>
                      <a:endParaRPr lang="tr-TR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0.83%</a:t>
                      </a:r>
                      <a:endParaRPr lang="tr-TR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09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Ann Ret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8.75%</a:t>
                      </a:r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16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 err="1"/>
                        <a:t>Std</a:t>
                      </a:r>
                      <a:r>
                        <a:rPr lang="tr-TR" sz="1800" b="0" i="0" u="none" strike="noStrike" noProof="0"/>
                        <a:t> Dev 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17.49%</a:t>
                      </a:r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1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T-</a:t>
                      </a:r>
                      <a:r>
                        <a:rPr lang="tr-TR" sz="1800" b="0" i="0" u="none" strike="noStrike" noProof="0" err="1"/>
                        <a:t>Statistic</a:t>
                      </a:r>
                      <a:endParaRPr lang="tr-TR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2.31</a:t>
                      </a:r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8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% </a:t>
                      </a:r>
                      <a:r>
                        <a:rPr lang="tr-TR" sz="1800" b="0" i="0" u="none" strike="noStrike" noProof="0" err="1"/>
                        <a:t>OutPerf</a:t>
                      </a:r>
                      <a:endParaRPr lang="tr-TR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60.9%</a:t>
                      </a:r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033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6982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5D86B-BD6E-B6B3-C987-E057DAA7A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C940-CD76-F572-6672-B9A0C579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P/E </a:t>
            </a:r>
            <a:r>
              <a:rPr lang="tr-TR" err="1"/>
              <a:t>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50181-B548-1E1E-528B-B1E369DF1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380"/>
            <a:ext cx="10299940" cy="11451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2200" err="1">
                <a:ea typeface="+mn-lt"/>
                <a:cs typeface="+mn-lt"/>
              </a:rPr>
              <a:t>It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measures</a:t>
            </a:r>
            <a:r>
              <a:rPr lang="tr-TR" sz="2200">
                <a:ea typeface="+mn-lt"/>
                <a:cs typeface="+mn-lt"/>
              </a:rPr>
              <a:t> how </a:t>
            </a:r>
            <a:r>
              <a:rPr lang="tr-TR" sz="2200" err="1">
                <a:ea typeface="+mn-lt"/>
                <a:cs typeface="+mn-lt"/>
              </a:rPr>
              <a:t>expensive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or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cheap</a:t>
            </a:r>
            <a:r>
              <a:rPr lang="tr-TR" sz="2200">
                <a:ea typeface="+mn-lt"/>
                <a:cs typeface="+mn-lt"/>
              </a:rPr>
              <a:t> a </a:t>
            </a:r>
            <a:r>
              <a:rPr lang="tr-TR" sz="2200" err="1">
                <a:ea typeface="+mn-lt"/>
                <a:cs typeface="+mn-lt"/>
              </a:rPr>
              <a:t>stock</a:t>
            </a:r>
            <a:r>
              <a:rPr lang="tr-TR" sz="2200">
                <a:ea typeface="+mn-lt"/>
                <a:cs typeface="+mn-lt"/>
              </a:rPr>
              <a:t> is </a:t>
            </a:r>
            <a:r>
              <a:rPr lang="tr-TR" sz="2200" err="1">
                <a:ea typeface="+mn-lt"/>
                <a:cs typeface="+mn-lt"/>
              </a:rPr>
              <a:t>relative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to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its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earnings</a:t>
            </a:r>
            <a:r>
              <a:rPr lang="tr-TR" sz="2200">
                <a:ea typeface="+mn-lt"/>
                <a:cs typeface="+mn-lt"/>
              </a:rPr>
              <a:t>. Here, P/E is </a:t>
            </a:r>
            <a:r>
              <a:rPr lang="tr-TR" sz="2200" err="1">
                <a:ea typeface="+mn-lt"/>
                <a:cs typeface="+mn-lt"/>
              </a:rPr>
              <a:t>actually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inverse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because</a:t>
            </a:r>
            <a:r>
              <a:rPr lang="tr-TR" sz="2200">
                <a:ea typeface="+mn-lt"/>
                <a:cs typeface="+mn-lt"/>
              </a:rPr>
              <a:t> it </a:t>
            </a:r>
            <a:r>
              <a:rPr lang="tr-TR" sz="2200" err="1">
                <a:ea typeface="+mn-lt"/>
                <a:cs typeface="+mn-lt"/>
              </a:rPr>
              <a:t>divides</a:t>
            </a:r>
            <a:r>
              <a:rPr lang="tr-TR" sz="2200">
                <a:ea typeface="+mn-lt"/>
                <a:cs typeface="+mn-lt"/>
              </a:rPr>
              <a:t> a </a:t>
            </a:r>
            <a:r>
              <a:rPr lang="tr-TR" sz="2200" err="1">
                <a:ea typeface="+mn-lt"/>
                <a:cs typeface="+mn-lt"/>
              </a:rPr>
              <a:t>company's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share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price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by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its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earnings</a:t>
            </a:r>
            <a:r>
              <a:rPr lang="tr-TR" sz="2200">
                <a:ea typeface="+mn-lt"/>
                <a:cs typeface="+mn-lt"/>
              </a:rPr>
              <a:t>. </a:t>
            </a:r>
            <a:r>
              <a:rPr lang="tr-TR" sz="2200" err="1">
                <a:ea typeface="+mn-lt"/>
                <a:cs typeface="+mn-lt"/>
              </a:rPr>
              <a:t>If</a:t>
            </a:r>
            <a:r>
              <a:rPr lang="tr-TR" sz="2200">
                <a:ea typeface="+mn-lt"/>
                <a:cs typeface="+mn-lt"/>
              </a:rPr>
              <a:t> a </a:t>
            </a:r>
            <a:r>
              <a:rPr lang="tr-TR" sz="2200" err="1">
                <a:ea typeface="+mn-lt"/>
                <a:cs typeface="+mn-lt"/>
              </a:rPr>
              <a:t>company's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share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price</a:t>
            </a:r>
            <a:r>
              <a:rPr lang="tr-TR" sz="2200">
                <a:ea typeface="+mn-lt"/>
                <a:cs typeface="+mn-lt"/>
              </a:rPr>
              <a:t> is </a:t>
            </a:r>
            <a:r>
              <a:rPr lang="tr-TR" sz="2200" err="1">
                <a:ea typeface="+mn-lt"/>
                <a:cs typeface="+mn-lt"/>
              </a:rPr>
              <a:t>high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relative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to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its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earnings</a:t>
            </a:r>
            <a:r>
              <a:rPr lang="tr-TR" sz="2200">
                <a:ea typeface="+mn-lt"/>
                <a:cs typeface="+mn-lt"/>
              </a:rPr>
              <a:t>, </a:t>
            </a:r>
            <a:r>
              <a:rPr lang="tr-TR" sz="2200" err="1">
                <a:ea typeface="+mn-lt"/>
                <a:cs typeface="+mn-lt"/>
              </a:rPr>
              <a:t>its</a:t>
            </a:r>
            <a:r>
              <a:rPr lang="tr-TR" sz="2200">
                <a:ea typeface="+mn-lt"/>
                <a:cs typeface="+mn-lt"/>
              </a:rPr>
              <a:t> P/E </a:t>
            </a:r>
            <a:r>
              <a:rPr lang="tr-TR" sz="2200" err="1">
                <a:ea typeface="+mn-lt"/>
                <a:cs typeface="+mn-lt"/>
              </a:rPr>
              <a:t>will</a:t>
            </a:r>
            <a:r>
              <a:rPr lang="tr-TR" sz="2200">
                <a:ea typeface="+mn-lt"/>
                <a:cs typeface="+mn-lt"/>
              </a:rPr>
              <a:t> be </a:t>
            </a:r>
            <a:r>
              <a:rPr lang="tr-TR" sz="2200" err="1">
                <a:ea typeface="+mn-lt"/>
                <a:cs typeface="+mn-lt"/>
              </a:rPr>
              <a:t>high</a:t>
            </a:r>
            <a:r>
              <a:rPr lang="tr-TR" sz="2200">
                <a:ea typeface="+mn-lt"/>
                <a:cs typeface="+mn-lt"/>
              </a:rPr>
              <a:t>.</a:t>
            </a:r>
            <a:endParaRPr lang="tr-TR">
              <a:ea typeface="+mn-lt"/>
              <a:cs typeface="+mn-lt"/>
            </a:endParaRPr>
          </a:p>
        </p:txBody>
      </p:sp>
      <p:pic>
        <p:nvPicPr>
          <p:cNvPr id="5" name="Resim 4" descr="metin, yazı tipi, beyaz, 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35A93BC8-A9D3-3664-9830-D457BF02A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085" y="642308"/>
            <a:ext cx="3429000" cy="800100"/>
          </a:xfrm>
          <a:prstGeom prst="rect">
            <a:avLst/>
          </a:prstGeom>
        </p:spPr>
      </p:pic>
      <p:pic>
        <p:nvPicPr>
          <p:cNvPr id="6" name="Resim 5" descr="metin, ekran görüntüsü, çizgi, diyagra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F2F9C6CB-11CE-756A-0E01-8F4B40744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50" y="3232300"/>
            <a:ext cx="5353050" cy="298132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08B42A-0E29-3722-E657-D75B292C6A55}"/>
              </a:ext>
            </a:extLst>
          </p:cNvPr>
          <p:cNvSpPr txBox="1">
            <a:spLocks/>
          </p:cNvSpPr>
          <p:nvPr/>
        </p:nvSpPr>
        <p:spPr>
          <a:xfrm>
            <a:off x="6094563" y="4019610"/>
            <a:ext cx="5713562" cy="1030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tr-TR" sz="2200">
                <a:ea typeface="+mn-lt"/>
                <a:cs typeface="+mn-lt"/>
              </a:rPr>
              <a:t>As </a:t>
            </a:r>
            <a:r>
              <a:rPr lang="tr-TR" sz="2200" err="1">
                <a:ea typeface="+mn-lt"/>
                <a:cs typeface="+mn-lt"/>
              </a:rPr>
              <a:t>we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mentioned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above</a:t>
            </a:r>
            <a:r>
              <a:rPr lang="tr-TR" sz="2200">
                <a:ea typeface="+mn-lt"/>
                <a:cs typeface="+mn-lt"/>
              </a:rPr>
              <a:t>, </a:t>
            </a:r>
            <a:r>
              <a:rPr lang="tr-TR" sz="2200" err="1">
                <a:ea typeface="+mn-lt"/>
                <a:cs typeface="+mn-lt"/>
              </a:rPr>
              <a:t>there</a:t>
            </a:r>
            <a:r>
              <a:rPr lang="tr-TR" sz="2200">
                <a:ea typeface="+mn-lt"/>
                <a:cs typeface="+mn-lt"/>
              </a:rPr>
              <a:t> is a </a:t>
            </a:r>
            <a:r>
              <a:rPr lang="tr-TR" sz="2200" err="1">
                <a:ea typeface="+mn-lt"/>
                <a:cs typeface="+mn-lt"/>
              </a:rPr>
              <a:t>strong</a:t>
            </a:r>
            <a:r>
              <a:rPr lang="tr-TR" sz="2200">
                <a:ea typeface="+mn-lt"/>
                <a:cs typeface="+mn-lt"/>
              </a:rPr>
              <a:t> but </a:t>
            </a:r>
            <a:r>
              <a:rPr lang="tr-TR" sz="2200" err="1">
                <a:ea typeface="+mn-lt"/>
                <a:cs typeface="+mn-lt"/>
              </a:rPr>
              <a:t>inverse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relationship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between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returns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and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the</a:t>
            </a:r>
            <a:r>
              <a:rPr lang="tr-TR" sz="2200">
                <a:ea typeface="+mn-lt"/>
                <a:cs typeface="+mn-lt"/>
              </a:rPr>
              <a:t> P/E </a:t>
            </a:r>
            <a:r>
              <a:rPr lang="tr-TR" sz="2200" err="1">
                <a:ea typeface="+mn-lt"/>
                <a:cs typeface="+mn-lt"/>
              </a:rPr>
              <a:t>factor</a:t>
            </a:r>
            <a:r>
              <a:rPr lang="tr-TR" sz="2200">
                <a:ea typeface="+mn-lt"/>
                <a:cs typeface="+mn-lt"/>
              </a:rPr>
              <a:t>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1222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2391-6219-AF05-4E2D-711369E8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Compound</a:t>
            </a:r>
            <a:r>
              <a:rPr lang="tr-TR"/>
              <a:t> </a:t>
            </a:r>
            <a:r>
              <a:rPr lang="tr-TR" err="1"/>
              <a:t>Annual</a:t>
            </a:r>
            <a:r>
              <a:rPr lang="tr-TR"/>
              <a:t> </a:t>
            </a:r>
            <a:r>
              <a:rPr lang="tr-TR" err="1"/>
              <a:t>Growth</a:t>
            </a:r>
            <a:r>
              <a:rPr lang="tr-TR"/>
              <a:t> Rate</a:t>
            </a:r>
          </a:p>
        </p:txBody>
      </p:sp>
      <p:pic>
        <p:nvPicPr>
          <p:cNvPr id="4" name="Content Placeholder 3" descr="metin, ekran görüntüsü, diyagram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B5DFEE35-E52B-7A78-77B7-3630837D4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280" y="1967885"/>
            <a:ext cx="5267325" cy="260032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4E9513-2085-1DBA-64A7-AD4399BC153B}"/>
              </a:ext>
            </a:extLst>
          </p:cNvPr>
          <p:cNvSpPr txBox="1">
            <a:spLocks/>
          </p:cNvSpPr>
          <p:nvPr/>
        </p:nvSpPr>
        <p:spPr>
          <a:xfrm>
            <a:off x="6215332" y="2429474"/>
            <a:ext cx="5569791" cy="16771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200">
                <a:ea typeface="+mn-lt"/>
                <a:cs typeface="+mn-lt"/>
              </a:rPr>
              <a:t>As </a:t>
            </a:r>
            <a:r>
              <a:rPr lang="tr-TR" sz="2200" err="1">
                <a:ea typeface="+mn-lt"/>
                <a:cs typeface="+mn-lt"/>
              </a:rPr>
              <a:t>you</a:t>
            </a:r>
            <a:r>
              <a:rPr lang="tr-TR" sz="2200">
                <a:ea typeface="+mn-lt"/>
                <a:cs typeface="+mn-lt"/>
              </a:rPr>
              <a:t> can </a:t>
            </a:r>
            <a:r>
              <a:rPr lang="tr-TR" sz="2200" err="1">
                <a:ea typeface="+mn-lt"/>
                <a:cs typeface="+mn-lt"/>
              </a:rPr>
              <a:t>see</a:t>
            </a:r>
            <a:r>
              <a:rPr lang="tr-TR" sz="2200">
                <a:ea typeface="+mn-lt"/>
                <a:cs typeface="+mn-lt"/>
              </a:rPr>
              <a:t> here, </a:t>
            </a:r>
            <a:r>
              <a:rPr lang="tr-TR" sz="2200" err="1">
                <a:ea typeface="+mn-lt"/>
                <a:cs typeface="+mn-lt"/>
              </a:rPr>
              <a:t>we</a:t>
            </a:r>
            <a:r>
              <a:rPr lang="tr-TR" sz="2200">
                <a:ea typeface="+mn-lt"/>
                <a:cs typeface="+mn-lt"/>
              </a:rPr>
              <a:t> had </a:t>
            </a:r>
            <a:r>
              <a:rPr lang="tr-TR" sz="2200" err="1">
                <a:ea typeface="+mn-lt"/>
                <a:cs typeface="+mn-lt"/>
              </a:rPr>
              <a:t>to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update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our</a:t>
            </a:r>
            <a:r>
              <a:rPr lang="tr-TR" sz="2200">
                <a:ea typeface="+mn-lt"/>
                <a:cs typeface="+mn-lt"/>
              </a:rPr>
              <a:t> buy </a:t>
            </a:r>
            <a:r>
              <a:rPr lang="tr-TR" sz="2200" err="1">
                <a:ea typeface="+mn-lt"/>
                <a:cs typeface="+mn-lt"/>
              </a:rPr>
              <a:t>and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sell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strategy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for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the</a:t>
            </a:r>
            <a:r>
              <a:rPr lang="tr-TR" sz="2200">
                <a:ea typeface="+mn-lt"/>
                <a:cs typeface="+mn-lt"/>
              </a:rPr>
              <a:t> P/E </a:t>
            </a:r>
            <a:r>
              <a:rPr lang="tr-TR" sz="2200" err="1">
                <a:ea typeface="+mn-lt"/>
                <a:cs typeface="+mn-lt"/>
              </a:rPr>
              <a:t>factor</a:t>
            </a:r>
            <a:r>
              <a:rPr lang="tr-TR" sz="2200">
                <a:ea typeface="+mn-lt"/>
                <a:cs typeface="+mn-lt"/>
              </a:rPr>
              <a:t>. </a:t>
            </a:r>
            <a:r>
              <a:rPr lang="tr-TR" sz="2200" err="1">
                <a:ea typeface="+mn-lt"/>
                <a:cs typeface="+mn-lt"/>
              </a:rPr>
              <a:t>You</a:t>
            </a:r>
            <a:r>
              <a:rPr lang="tr-TR" sz="2200">
                <a:ea typeface="+mn-lt"/>
                <a:cs typeface="+mn-lt"/>
              </a:rPr>
              <a:t> can </a:t>
            </a:r>
            <a:r>
              <a:rPr lang="tr-TR" sz="2200" err="1">
                <a:ea typeface="+mn-lt"/>
                <a:cs typeface="+mn-lt"/>
              </a:rPr>
              <a:t>see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this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change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below</a:t>
            </a:r>
            <a:r>
              <a:rPr lang="tr-TR" sz="2200">
                <a:ea typeface="+mn-lt"/>
                <a:cs typeface="+mn-lt"/>
              </a:rPr>
              <a:t>, </a:t>
            </a:r>
            <a:r>
              <a:rPr lang="tr-TR" sz="2200" err="1">
                <a:ea typeface="+mn-lt"/>
                <a:cs typeface="+mn-lt"/>
              </a:rPr>
              <a:t>this</a:t>
            </a:r>
            <a:r>
              <a:rPr lang="tr-TR" sz="2200">
                <a:ea typeface="+mn-lt"/>
                <a:cs typeface="+mn-lt"/>
              </a:rPr>
              <a:t> time </a:t>
            </a:r>
            <a:r>
              <a:rPr lang="tr-TR" sz="2200" err="1">
                <a:ea typeface="+mn-lt"/>
                <a:cs typeface="+mn-lt"/>
              </a:rPr>
              <a:t>we</a:t>
            </a:r>
            <a:r>
              <a:rPr lang="tr-TR" sz="2200">
                <a:ea typeface="+mn-lt"/>
                <a:cs typeface="+mn-lt"/>
              </a:rPr>
              <a:t> had </a:t>
            </a:r>
            <a:r>
              <a:rPr lang="tr-TR" sz="2200" err="1">
                <a:ea typeface="+mn-lt"/>
                <a:cs typeface="+mn-lt"/>
              </a:rPr>
              <a:t>to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write</a:t>
            </a:r>
            <a:r>
              <a:rPr lang="tr-TR" sz="2200">
                <a:ea typeface="+mn-lt"/>
                <a:cs typeface="+mn-lt"/>
              </a:rPr>
              <a:t> a </a:t>
            </a:r>
            <a:r>
              <a:rPr lang="tr-TR" sz="2200" err="1">
                <a:ea typeface="+mn-lt"/>
                <a:cs typeface="+mn-lt"/>
              </a:rPr>
              <a:t>strategy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to</a:t>
            </a:r>
            <a:r>
              <a:rPr lang="tr-TR" sz="2200">
                <a:ea typeface="+mn-lt"/>
                <a:cs typeface="+mn-lt"/>
              </a:rPr>
              <a:t> buy(</a:t>
            </a:r>
            <a:r>
              <a:rPr lang="tr-TR" sz="2200" err="1">
                <a:ea typeface="+mn-lt"/>
                <a:cs typeface="+mn-lt"/>
              </a:rPr>
              <a:t>Long</a:t>
            </a:r>
            <a:r>
              <a:rPr lang="tr-TR" sz="2200">
                <a:ea typeface="+mn-lt"/>
                <a:cs typeface="+mn-lt"/>
              </a:rPr>
              <a:t>) Portfolio 1 </a:t>
            </a:r>
            <a:r>
              <a:rPr lang="tr-TR" sz="2200" err="1">
                <a:ea typeface="+mn-lt"/>
                <a:cs typeface="+mn-lt"/>
              </a:rPr>
              <a:t>and</a:t>
            </a:r>
            <a:r>
              <a:rPr lang="tr-TR" sz="2200">
                <a:ea typeface="+mn-lt"/>
                <a:cs typeface="+mn-lt"/>
              </a:rPr>
              <a:t> </a:t>
            </a:r>
            <a:r>
              <a:rPr lang="tr-TR" sz="2200" err="1">
                <a:ea typeface="+mn-lt"/>
                <a:cs typeface="+mn-lt"/>
              </a:rPr>
              <a:t>sell</a:t>
            </a:r>
            <a:r>
              <a:rPr lang="tr-TR" sz="2200">
                <a:ea typeface="+mn-lt"/>
                <a:cs typeface="+mn-lt"/>
              </a:rPr>
              <a:t>(</a:t>
            </a:r>
            <a:r>
              <a:rPr lang="tr-TR" sz="2200" err="1">
                <a:ea typeface="+mn-lt"/>
                <a:cs typeface="+mn-lt"/>
              </a:rPr>
              <a:t>Short</a:t>
            </a:r>
            <a:r>
              <a:rPr lang="tr-TR" sz="2200">
                <a:ea typeface="+mn-lt"/>
                <a:cs typeface="+mn-lt"/>
              </a:rPr>
              <a:t>) Portfolio 5.</a:t>
            </a:r>
            <a:endParaRPr lang="tr-TR"/>
          </a:p>
        </p:txBody>
      </p:sp>
      <p:pic>
        <p:nvPicPr>
          <p:cNvPr id="7" name="Resim 6" descr="metin, yazı tipi, ekran görüntüsü, beyaz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4C5B2ACF-3707-042A-1504-413FA817E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019" y="4563014"/>
            <a:ext cx="3866790" cy="11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2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347E-A9B0-C5EB-C3B6-31FBB830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Factor</a:t>
            </a:r>
            <a:r>
              <a:rPr lang="tr-TR"/>
              <a:t> </a:t>
            </a:r>
            <a:r>
              <a:rPr lang="tr-TR" err="1"/>
              <a:t>Mimicking</a:t>
            </a:r>
            <a:r>
              <a:rPr lang="tr-TR"/>
              <a:t> Portfolio </a:t>
            </a:r>
            <a:r>
              <a:rPr lang="tr-TR" err="1"/>
              <a:t>Performances</a:t>
            </a:r>
          </a:p>
        </p:txBody>
      </p:sp>
      <p:pic>
        <p:nvPicPr>
          <p:cNvPr id="4" name="Content Placeholder 3" descr="metin, ekran görüntüsü, diyagram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EC44DC6C-4EB7-27F0-65B6-490037107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6075" y="1891058"/>
            <a:ext cx="4515210" cy="2193267"/>
          </a:xfr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3516A743-3046-2F52-B7AB-1B8729F482FB}"/>
              </a:ext>
            </a:extLst>
          </p:cNvPr>
          <p:cNvSpPr txBox="1"/>
          <p:nvPr/>
        </p:nvSpPr>
        <p:spPr>
          <a:xfrm>
            <a:off x="6837872" y="4293079"/>
            <a:ext cx="481353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Cheap Stocks Are Riskier. The P1 portfolio typically includes “deep value” stocks: companies that are very cheap and often troubled or punished by the market.</a:t>
            </a:r>
          </a:p>
        </p:txBody>
      </p:sp>
      <p:pic>
        <p:nvPicPr>
          <p:cNvPr id="6" name="Resim 5" descr="metin, ekran görüntüsü, diyagram, dikdörtgen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DA9869E0-01D7-24B9-3ACD-52120D5DA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02" y="1888825"/>
            <a:ext cx="4534440" cy="2174576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1E5A8A93-87B5-D53A-FFFD-45C6416FA22F}"/>
              </a:ext>
            </a:extLst>
          </p:cNvPr>
          <p:cNvSpPr txBox="1"/>
          <p:nvPr/>
        </p:nvSpPr>
        <p:spPr>
          <a:xfrm>
            <a:off x="842513" y="4293078"/>
            <a:ext cx="481353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Cheap Stocks Are Riskier. The P1 portfolio typically includes “deep value” stocks: companies that are very cheap and often troubled or punished by the market.</a:t>
            </a:r>
          </a:p>
        </p:txBody>
      </p:sp>
    </p:spTree>
    <p:extLst>
      <p:ext uri="{BB962C8B-B14F-4D97-AF65-F5344CB8AC3E}">
        <p14:creationId xmlns:p14="http://schemas.microsoft.com/office/powerpoint/2010/main" val="6202523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091E-261E-1038-F8C6-B60D8E56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Factor</a:t>
            </a:r>
            <a:r>
              <a:rPr lang="tr-TR"/>
              <a:t> </a:t>
            </a:r>
            <a:r>
              <a:rPr lang="tr-TR" err="1"/>
              <a:t>Mimicking</a:t>
            </a:r>
            <a:r>
              <a:rPr lang="tr-TR"/>
              <a:t> Portfolio </a:t>
            </a:r>
            <a:r>
              <a:rPr lang="tr-TR" err="1"/>
              <a:t>for</a:t>
            </a:r>
            <a:r>
              <a:rPr lang="tr-TR"/>
              <a:t> P/E</a:t>
            </a:r>
          </a:p>
        </p:txBody>
      </p:sp>
      <p:pic>
        <p:nvPicPr>
          <p:cNvPr id="5" name="Content Placeholder 4" descr="metin, çizgi, ekran görüntüsü, diyagra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EC4EDAF4-2F87-6380-1271-965761A0C1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721519"/>
            <a:ext cx="5037827" cy="273362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7609C-75C3-75B0-13F8-9AB4D8A06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3446" y="1768116"/>
            <a:ext cx="5239109" cy="16627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err="1">
                <a:ea typeface="+mn-lt"/>
                <a:cs typeface="+mn-lt"/>
              </a:rPr>
              <a:t>We</a:t>
            </a:r>
            <a:r>
              <a:rPr lang="tr-TR">
                <a:ea typeface="+mn-lt"/>
                <a:cs typeface="+mn-lt"/>
              </a:rPr>
              <a:t> can </a:t>
            </a:r>
            <a:r>
              <a:rPr lang="tr-TR" err="1">
                <a:ea typeface="+mn-lt"/>
                <a:cs typeface="+mn-lt"/>
              </a:rPr>
              <a:t>see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that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the</a:t>
            </a:r>
            <a:r>
              <a:rPr lang="tr-TR">
                <a:ea typeface="+mn-lt"/>
                <a:cs typeface="+mn-lt"/>
              </a:rPr>
              <a:t> P/E </a:t>
            </a:r>
            <a:r>
              <a:rPr lang="tr-TR" err="1">
                <a:ea typeface="+mn-lt"/>
                <a:cs typeface="+mn-lt"/>
              </a:rPr>
              <a:t>factor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brings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higher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returns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than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the</a:t>
            </a:r>
            <a:r>
              <a:rPr lang="tr-TR">
                <a:ea typeface="+mn-lt"/>
                <a:cs typeface="+mn-lt"/>
              </a:rPr>
              <a:t> ROE </a:t>
            </a:r>
            <a:r>
              <a:rPr lang="tr-TR" err="1">
                <a:ea typeface="+mn-lt"/>
                <a:cs typeface="+mn-lt"/>
              </a:rPr>
              <a:t>factor</a:t>
            </a:r>
            <a:r>
              <a:rPr lang="tr-TR">
                <a:ea typeface="+mn-lt"/>
                <a:cs typeface="+mn-lt"/>
              </a:rPr>
              <a:t> in </a:t>
            </a:r>
            <a:r>
              <a:rPr lang="tr-TR" err="1">
                <a:ea typeface="+mn-lt"/>
                <a:cs typeface="+mn-lt"/>
              </a:rPr>
              <a:t>both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approaches</a:t>
            </a:r>
            <a:r>
              <a:rPr lang="tr-TR">
                <a:ea typeface="+mn-lt"/>
                <a:cs typeface="+mn-lt"/>
              </a:rPr>
              <a:t>.</a:t>
            </a:r>
            <a:endParaRPr lang="tr-TR"/>
          </a:p>
        </p:txBody>
      </p:sp>
      <p:pic>
        <p:nvPicPr>
          <p:cNvPr id="6" name="Resim 5" descr="metin, ekran görüntüsü, çizgi, öykü gelişim çizgisi&#10;&#10;Yapay zeka tarafından oluşturulmuş içerik yanlış olabilir.">
            <a:extLst>
              <a:ext uri="{FF2B5EF4-FFF2-40B4-BE49-F238E27FC236}">
                <a16:creationId xmlns:a16="http://schemas.microsoft.com/office/drawing/2014/main" id="{D2A207F7-1B8E-2480-5570-4D3FB697A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335" y="3438346"/>
            <a:ext cx="5524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25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5661-12F2-C53B-893C-F1F4D828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P/E </a:t>
            </a:r>
            <a:r>
              <a:rPr lang="tr-TR" err="1"/>
              <a:t>Factor</a:t>
            </a:r>
            <a:r>
              <a:rPr lang="tr-TR"/>
              <a:t> </a:t>
            </a:r>
            <a:r>
              <a:rPr lang="tr-TR" err="1"/>
              <a:t>Statistics</a:t>
            </a:r>
            <a:r>
              <a:rPr lang="tr-TR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091F6-A4D2-1BA5-6DDD-A5395ABB2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6229"/>
            <a:ext cx="10573108" cy="8720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>
                <a:ea typeface="+mn-lt"/>
                <a:cs typeface="+mn-lt"/>
              </a:rPr>
              <a:t>When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we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compare</a:t>
            </a:r>
            <a:r>
              <a:rPr lang="tr-TR" dirty="0">
                <a:ea typeface="+mn-lt"/>
                <a:cs typeface="+mn-lt"/>
              </a:rPr>
              <a:t> it </a:t>
            </a:r>
            <a:r>
              <a:rPr lang="tr-TR" dirty="0" err="1">
                <a:ea typeface="+mn-lt"/>
                <a:cs typeface="+mn-lt"/>
              </a:rPr>
              <a:t>with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ROE </a:t>
            </a:r>
            <a:r>
              <a:rPr lang="tr-TR" dirty="0" err="1">
                <a:ea typeface="+mn-lt"/>
                <a:cs typeface="+mn-lt"/>
              </a:rPr>
              <a:t>Factor</a:t>
            </a:r>
            <a:r>
              <a:rPr lang="tr-TR" dirty="0">
                <a:ea typeface="+mn-lt"/>
                <a:cs typeface="+mn-lt"/>
              </a:rPr>
              <a:t>, </a:t>
            </a:r>
            <a:r>
              <a:rPr lang="tr-TR" dirty="0" err="1">
                <a:ea typeface="+mn-lt"/>
                <a:cs typeface="+mn-lt"/>
              </a:rPr>
              <a:t>we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see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that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P/E </a:t>
            </a:r>
            <a:r>
              <a:rPr lang="tr-TR" dirty="0" err="1">
                <a:ea typeface="+mn-lt"/>
                <a:cs typeface="+mn-lt"/>
              </a:rPr>
              <a:t>factor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works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much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better</a:t>
            </a:r>
            <a:r>
              <a:rPr lang="tr-TR" dirty="0">
                <a:ea typeface="+mn-lt"/>
                <a:cs typeface="+mn-lt"/>
              </a:rPr>
              <a:t> in BIST 100.</a:t>
            </a:r>
            <a:endParaRPr lang="tr-TR" dirty="0"/>
          </a:p>
        </p:txBody>
      </p: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D0863A2A-B2F7-E4E3-0DE6-20A2DABE4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68504"/>
              </p:ext>
            </p:extLst>
          </p:nvPr>
        </p:nvGraphicFramePr>
        <p:xfrm>
          <a:off x="976510" y="4000413"/>
          <a:ext cx="681558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116">
                  <a:extLst>
                    <a:ext uri="{9D8B030D-6E8A-4147-A177-3AD203B41FA5}">
                      <a16:colId xmlns:a16="http://schemas.microsoft.com/office/drawing/2014/main" val="1033602731"/>
                    </a:ext>
                  </a:extLst>
                </a:gridCol>
                <a:gridCol w="1363116">
                  <a:extLst>
                    <a:ext uri="{9D8B030D-6E8A-4147-A177-3AD203B41FA5}">
                      <a16:colId xmlns:a16="http://schemas.microsoft.com/office/drawing/2014/main" val="3062094961"/>
                    </a:ext>
                  </a:extLst>
                </a:gridCol>
                <a:gridCol w="1363116">
                  <a:extLst>
                    <a:ext uri="{9D8B030D-6E8A-4147-A177-3AD203B41FA5}">
                      <a16:colId xmlns:a16="http://schemas.microsoft.com/office/drawing/2014/main" val="728668314"/>
                    </a:ext>
                  </a:extLst>
                </a:gridCol>
                <a:gridCol w="1363116">
                  <a:extLst>
                    <a:ext uri="{9D8B030D-6E8A-4147-A177-3AD203B41FA5}">
                      <a16:colId xmlns:a16="http://schemas.microsoft.com/office/drawing/2014/main" val="3947235529"/>
                    </a:ext>
                  </a:extLst>
                </a:gridCol>
                <a:gridCol w="1363116">
                  <a:extLst>
                    <a:ext uri="{9D8B030D-6E8A-4147-A177-3AD203B41FA5}">
                      <a16:colId xmlns:a16="http://schemas.microsoft.com/office/drawing/2014/main" val="3540611721"/>
                    </a:ext>
                  </a:extLst>
                </a:gridCol>
              </a:tblGrid>
              <a:tr h="362802">
                <a:tc>
                  <a:txBody>
                    <a:bodyPr/>
                    <a:lstStyle/>
                    <a:p>
                      <a:r>
                        <a:rPr lang="tr-TR"/>
                        <a:t>Portfolio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err="1"/>
                        <a:t>AvgRet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err="1"/>
                        <a:t>AnnRet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err="1"/>
                        <a:t>StdDev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err="1"/>
                        <a:t>PctOutPerf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568771"/>
                  </a:ext>
                </a:extLst>
              </a:tr>
              <a:tr h="3628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P1   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2.44  </a:t>
                      </a:r>
                      <a:r>
                        <a:rPr lang="tr-TR" sz="1800" u="none" strike="noStrike" noProof="0"/>
                        <a:t>  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27.98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29.53      </a:t>
                      </a:r>
                      <a:r>
                        <a:rPr lang="tr-TR" sz="1800" u="none" strike="noStrike" noProof="0">
                          <a:solidFill>
                            <a:srgbClr val="000000"/>
                          </a:solidFill>
                        </a:rPr>
                        <a:t>   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59.7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48184"/>
                  </a:ext>
                </a:extLst>
              </a:tr>
              <a:tr h="3628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1.89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19.99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29.06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 u="none" strike="noStrike" noProof="0">
                          <a:solidFill>
                            <a:srgbClr val="000000"/>
                          </a:solidFill>
                        </a:rPr>
                        <a:t>55.8</a:t>
                      </a:r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970969"/>
                  </a:ext>
                </a:extLst>
              </a:tr>
              <a:tr h="362802">
                <a:tc>
                  <a:txBody>
                    <a:bodyPr/>
                    <a:lstStyle/>
                    <a:p>
                      <a:r>
                        <a:rPr lang="tr-TR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1.35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12.79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28.67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u="none" strike="noStrike" noProof="0"/>
                        <a:t>56.7</a:t>
                      </a:r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950069"/>
                  </a:ext>
                </a:extLst>
              </a:tr>
              <a:tr h="362802">
                <a:tc>
                  <a:txBody>
                    <a:bodyPr/>
                    <a:lstStyle/>
                    <a:p>
                      <a:r>
                        <a:rPr lang="tr-TR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1.28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12.27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27.61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u="none" strike="noStrike" noProof="0"/>
                        <a:t>52.4</a:t>
                      </a:r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271613"/>
                  </a:ext>
                </a:extLst>
              </a:tr>
              <a:tr h="362802">
                <a:tc>
                  <a:txBody>
                    <a:bodyPr/>
                    <a:lstStyle/>
                    <a:p>
                      <a:r>
                        <a:rPr lang="tr-TR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0.86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7.45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24.73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u="none" strike="noStrike" noProof="0"/>
                        <a:t>38.7</a:t>
                      </a:r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44932"/>
                  </a:ext>
                </a:extLst>
              </a:tr>
            </a:tbl>
          </a:graphicData>
        </a:graphic>
      </p:graphicFrame>
      <p:graphicFrame>
        <p:nvGraphicFramePr>
          <p:cNvPr id="8" name="Tablo 7">
            <a:extLst>
              <a:ext uri="{FF2B5EF4-FFF2-40B4-BE49-F238E27FC236}">
                <a16:creationId xmlns:a16="http://schemas.microsoft.com/office/drawing/2014/main" id="{A539208C-7C36-D63D-E131-158B91EDB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88072"/>
              </p:ext>
            </p:extLst>
          </p:nvPr>
        </p:nvGraphicFramePr>
        <p:xfrm>
          <a:off x="8553378" y="4000414"/>
          <a:ext cx="28654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9">
                  <a:extLst>
                    <a:ext uri="{9D8B030D-6E8A-4147-A177-3AD203B41FA5}">
                      <a16:colId xmlns:a16="http://schemas.microsoft.com/office/drawing/2014/main" val="2574262023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22690007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err="1"/>
                        <a:t>Long</a:t>
                      </a:r>
                      <a:r>
                        <a:rPr lang="tr-TR"/>
                        <a:t> – </a:t>
                      </a:r>
                      <a:r>
                        <a:rPr lang="tr-TR" err="1"/>
                        <a:t>Short</a:t>
                      </a:r>
                      <a:r>
                        <a:rPr lang="tr-TR"/>
                        <a:t> </a:t>
                      </a:r>
                      <a:r>
                        <a:rPr lang="tr-TR" err="1"/>
                        <a:t>Strategy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12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 err="1"/>
                        <a:t>Avg</a:t>
                      </a:r>
                      <a:r>
                        <a:rPr lang="tr-TR" sz="1800" b="0" i="0" u="none" strike="noStrike" noProof="0"/>
                        <a:t> Ret</a:t>
                      </a:r>
                      <a:endParaRPr lang="tr-TR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1.58%</a:t>
                      </a:r>
                      <a:endParaRPr lang="tr-TR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09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Ann Ret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19.52%</a:t>
                      </a:r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16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 err="1"/>
                        <a:t>Std</a:t>
                      </a:r>
                      <a:r>
                        <a:rPr lang="tr-TR" sz="1800" b="0" i="0" u="none" strike="noStrike" noProof="0"/>
                        <a:t> Dev 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15.79%</a:t>
                      </a:r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1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T-</a:t>
                      </a:r>
                      <a:r>
                        <a:rPr lang="tr-TR" sz="1800" b="0" i="0" u="none" strike="noStrike" noProof="0" err="1"/>
                        <a:t>Statistic</a:t>
                      </a:r>
                      <a:endParaRPr lang="tr-TR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4.09</a:t>
                      </a:r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8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% </a:t>
                      </a:r>
                      <a:r>
                        <a:rPr lang="tr-TR" sz="1800" b="0" i="0" u="none" strike="noStrike" noProof="0" err="1"/>
                        <a:t>OutPerf</a:t>
                      </a:r>
                      <a:endParaRPr lang="tr-TR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70.5%</a:t>
                      </a:r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033013"/>
                  </a:ext>
                </a:extLst>
              </a:tr>
            </a:tbl>
          </a:graphicData>
        </a:graphic>
      </p:graphicFrame>
      <p:sp>
        <p:nvSpPr>
          <p:cNvPr id="9" name="Metin kutusu 5">
            <a:extLst>
              <a:ext uri="{FF2B5EF4-FFF2-40B4-BE49-F238E27FC236}">
                <a16:creationId xmlns:a16="http://schemas.microsoft.com/office/drawing/2014/main" id="{179B80CC-DD6E-F5DE-D2B5-51F0CD2C98E1}"/>
              </a:ext>
            </a:extLst>
          </p:cNvPr>
          <p:cNvSpPr txBox="1"/>
          <p:nvPr/>
        </p:nvSpPr>
        <p:spPr>
          <a:xfrm>
            <a:off x="4968815" y="3042249"/>
            <a:ext cx="2268748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accent6"/>
                </a:solidFill>
              </a:rPr>
              <a:t>more</a:t>
            </a:r>
            <a:r>
              <a:rPr lang="en-US">
                <a:solidFill>
                  <a:schemeClr val="accent6"/>
                </a:solidFill>
              </a:rPr>
              <a:t> </a:t>
            </a:r>
            <a:r>
              <a:rPr lang="en-US"/>
              <a:t>annual return</a:t>
            </a:r>
          </a:p>
        </p:txBody>
      </p:sp>
      <p:pic>
        <p:nvPicPr>
          <p:cNvPr id="10" name="Resim 9" descr="Mr Crabs PNG Transparent Images">
            <a:extLst>
              <a:ext uri="{FF2B5EF4-FFF2-40B4-BE49-F238E27FC236}">
                <a16:creationId xmlns:a16="http://schemas.microsoft.com/office/drawing/2014/main" id="{54D74232-EC49-9D75-F34B-865623DA4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795" y="2257868"/>
            <a:ext cx="1305464" cy="156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69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2CB52-3AC0-78FF-42BC-8A65A4600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9A83-58ED-0EFF-4E76-25A41C4A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Momentum </a:t>
            </a:r>
            <a:r>
              <a:rPr lang="tr-TR" dirty="0" err="1"/>
              <a:t>Factor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969F-CD69-E1B1-B698-DB7BC716C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859"/>
            <a:ext cx="10299940" cy="646332"/>
          </a:xfrm>
          <a:solidFill>
            <a:srgbClr val="F2F2F4"/>
          </a:solidFill>
          <a:ln>
            <a:solidFill>
              <a:srgbClr val="F2F2F4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rgbClr val="2C3E50"/>
                </a:solidFill>
              </a:rPr>
              <a:t>M</a:t>
            </a:r>
            <a:r>
              <a:rPr lang="en-US" sz="2500" b="0" i="0" dirty="0">
                <a:solidFill>
                  <a:srgbClr val="2C3E50"/>
                </a:solidFill>
                <a:effectLst/>
              </a:rPr>
              <a:t>easures the </a:t>
            </a:r>
            <a:r>
              <a:rPr lang="en-US" sz="2500" b="1" i="0" dirty="0">
                <a:solidFill>
                  <a:srgbClr val="2C3E50"/>
                </a:solidFill>
                <a:effectLst/>
              </a:rPr>
              <a:t>price performance</a:t>
            </a:r>
            <a:r>
              <a:rPr lang="en-US" sz="2500" b="0" i="0" dirty="0">
                <a:solidFill>
                  <a:srgbClr val="2C3E50"/>
                </a:solidFill>
                <a:effectLst/>
              </a:rPr>
              <a:t> of a stock over the past 12 months.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84341B9-30BF-4089-CAC5-B6997B791492}"/>
              </a:ext>
            </a:extLst>
          </p:cNvPr>
          <p:cNvSpPr txBox="1">
            <a:spLocks/>
          </p:cNvSpPr>
          <p:nvPr/>
        </p:nvSpPr>
        <p:spPr>
          <a:xfrm>
            <a:off x="6094563" y="4019610"/>
            <a:ext cx="5713562" cy="1030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A19A2-24ED-32D3-A251-6ECC1876EDFC}"/>
              </a:ext>
            </a:extLst>
          </p:cNvPr>
          <p:cNvSpPr txBox="1"/>
          <p:nvPr/>
        </p:nvSpPr>
        <p:spPr>
          <a:xfrm>
            <a:off x="7745180" y="698028"/>
            <a:ext cx="2412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                             P</a:t>
            </a:r>
            <a:r>
              <a:rPr lang="en-US" b="1" i="0" baseline="-2500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t</a:t>
            </a:r>
            <a:r>
              <a:rPr lang="en-US" b="1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 </a:t>
            </a:r>
          </a:p>
          <a:p>
            <a:r>
              <a:rPr lang="en-US" b="1" dirty="0">
                <a:solidFill>
                  <a:srgbClr val="2C3E50"/>
                </a:solidFill>
                <a:latin typeface="Segoe UI" panose="020B0502040204020203" pitchFamily="34" charset="0"/>
              </a:rPr>
              <a:t>                     </a:t>
            </a:r>
            <a:r>
              <a:rPr lang="en-US" b="1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      P</a:t>
            </a:r>
            <a:r>
              <a:rPr lang="en-US" b="1" i="0" baseline="-2500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t-12</a:t>
            </a:r>
            <a:r>
              <a:rPr lang="en-US" b="1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 </a:t>
            </a:r>
            <a:endParaRPr lang="en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49DDA-E8EA-8081-4C97-F21C7BA73FEF}"/>
              </a:ext>
            </a:extLst>
          </p:cNvPr>
          <p:cNvSpPr txBox="1"/>
          <p:nvPr/>
        </p:nvSpPr>
        <p:spPr>
          <a:xfrm>
            <a:off x="10159455" y="83652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- 1</a:t>
            </a:r>
            <a:endParaRPr lang="en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ED5DC-FF23-F7B2-1027-66C7676B3664}"/>
              </a:ext>
            </a:extLst>
          </p:cNvPr>
          <p:cNvSpPr txBox="1"/>
          <p:nvPr/>
        </p:nvSpPr>
        <p:spPr>
          <a:xfrm>
            <a:off x="7747348" y="848102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Momentum =</a:t>
            </a:r>
            <a:endParaRPr lang="en-T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91D4D-D70F-09C8-79AC-0A32BDA5BE21}"/>
              </a:ext>
            </a:extLst>
          </p:cNvPr>
          <p:cNvCxnSpPr/>
          <p:nvPr/>
        </p:nvCxnSpPr>
        <p:spPr>
          <a:xfrm>
            <a:off x="9437481" y="1032768"/>
            <a:ext cx="7200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7137F6A-9214-2C14-EFAA-74CE110A5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249" y="3429000"/>
            <a:ext cx="9206628" cy="13664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A7B96B-7BFC-F477-0CBA-D0ED1B641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249" y="4909647"/>
            <a:ext cx="6152267" cy="11653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86FE2F-7E65-E42C-4BC8-81B17A017EF2}"/>
              </a:ext>
            </a:extLst>
          </p:cNvPr>
          <p:cNvSpPr txBox="1"/>
          <p:nvPr/>
        </p:nvSpPr>
        <p:spPr>
          <a:xfrm>
            <a:off x="815819" y="2307498"/>
            <a:ext cx="10322321" cy="861774"/>
          </a:xfrm>
          <a:prstGeom prst="rect">
            <a:avLst/>
          </a:prstGeom>
          <a:solidFill>
            <a:srgbClr val="F2F2F4"/>
          </a:solidFill>
        </p:spPr>
        <p:txBody>
          <a:bodyPr wrap="square" rtlCol="0" anchor="ctr">
            <a:spAutoFit/>
          </a:bodyPr>
          <a:lstStyle/>
          <a:p>
            <a:r>
              <a:rPr lang="en-US" sz="2500" b="0" i="0" dirty="0">
                <a:solidFill>
                  <a:srgbClr val="2C3E50"/>
                </a:solidFill>
                <a:effectLst/>
              </a:rPr>
              <a:t>Momentum is based on the observation that winners tend to keep winning and losers tend to keep losing in the short to medium term.</a:t>
            </a:r>
            <a:endParaRPr lang="en-TR" sz="2500" dirty="0"/>
          </a:p>
        </p:txBody>
      </p:sp>
    </p:spTree>
    <p:extLst>
      <p:ext uri="{BB962C8B-B14F-4D97-AF65-F5344CB8AC3E}">
        <p14:creationId xmlns:p14="http://schemas.microsoft.com/office/powerpoint/2010/main" val="455320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B2535-D07E-ADE2-8C3F-B637F5AB6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5866-1557-6F6B-F365-866121DD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500" dirty="0" err="1"/>
              <a:t>Factor</a:t>
            </a:r>
            <a:r>
              <a:rPr lang="tr-TR" sz="4500" dirty="0"/>
              <a:t> </a:t>
            </a:r>
            <a:r>
              <a:rPr lang="tr-TR" sz="4500" dirty="0" err="1"/>
              <a:t>Efficacy</a:t>
            </a:r>
            <a:r>
              <a:rPr lang="tr-TR" sz="4500" dirty="0"/>
              <a:t> Test: IC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5F7D370-ADB4-4BF6-5252-7D97124EFCC0}"/>
              </a:ext>
            </a:extLst>
          </p:cNvPr>
          <p:cNvSpPr txBox="1">
            <a:spLocks/>
          </p:cNvSpPr>
          <p:nvPr/>
        </p:nvSpPr>
        <p:spPr>
          <a:xfrm>
            <a:off x="6094563" y="4019610"/>
            <a:ext cx="5713562" cy="1030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dirty="0"/>
          </a:p>
        </p:txBody>
      </p:sp>
      <p:pic>
        <p:nvPicPr>
          <p:cNvPr id="13" name="Picture 12" descr="A graph of a graph showing the number of the same graph&#10;&#10;Description automatically generated with medium confidence">
            <a:extLst>
              <a:ext uri="{FF2B5EF4-FFF2-40B4-BE49-F238E27FC236}">
                <a16:creationId xmlns:a16="http://schemas.microsoft.com/office/drawing/2014/main" id="{CA816B53-6D6C-232C-5E70-6684DE88C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904" y="2290226"/>
            <a:ext cx="6093547" cy="44266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87A508-733E-BF40-D249-04AD2504FCF1}"/>
              </a:ext>
            </a:extLst>
          </p:cNvPr>
          <p:cNvSpPr txBox="1"/>
          <p:nvPr/>
        </p:nvSpPr>
        <p:spPr>
          <a:xfrm>
            <a:off x="838200" y="1428452"/>
            <a:ext cx="10515600" cy="1246495"/>
          </a:xfrm>
          <a:prstGeom prst="rect">
            <a:avLst/>
          </a:prstGeom>
          <a:solidFill>
            <a:srgbClr val="F2F2F4"/>
          </a:solidFill>
        </p:spPr>
        <p:txBody>
          <a:bodyPr wrap="square" rtlCol="0">
            <a:spAutoFit/>
          </a:bodyPr>
          <a:lstStyle/>
          <a:p>
            <a:r>
              <a:rPr lang="en-US" sz="2500" dirty="0"/>
              <a:t>Information coefficient calculates the cross-sectional correlation between momentum factor values from month t-1 and the actual stock returns in month 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F3CF5-704C-0FD4-22C2-FBB6C0E3E437}"/>
              </a:ext>
            </a:extLst>
          </p:cNvPr>
          <p:cNvSpPr txBox="1"/>
          <p:nvPr/>
        </p:nvSpPr>
        <p:spPr>
          <a:xfrm>
            <a:off x="872745" y="2844226"/>
            <a:ext cx="30373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 consistently positive average IC suggests that the factor has predictive power for next month's returns.</a:t>
            </a:r>
          </a:p>
          <a:p>
            <a:endParaRPr lang="en-T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DE1AAC-DEAA-48E8-8B77-F1E28705BF11}"/>
              </a:ext>
            </a:extLst>
          </p:cNvPr>
          <p:cNvSpPr txBox="1"/>
          <p:nvPr/>
        </p:nvSpPr>
        <p:spPr>
          <a:xfrm>
            <a:off x="10463476" y="4296167"/>
            <a:ext cx="949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500" dirty="0"/>
              <a:t>1.5 %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3E53F1-DAB7-0E60-0C8E-6A8278E29284}"/>
              </a:ext>
            </a:extLst>
          </p:cNvPr>
          <p:cNvSpPr txBox="1"/>
          <p:nvPr/>
        </p:nvSpPr>
        <p:spPr>
          <a:xfrm>
            <a:off x="872745" y="5318107"/>
            <a:ext cx="36419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500" dirty="0"/>
              <a:t>Low but compatible with </a:t>
            </a:r>
          </a:p>
          <a:p>
            <a:r>
              <a:rPr lang="en-TR" sz="2500" dirty="0"/>
              <a:t>the momentum factor</a:t>
            </a:r>
          </a:p>
        </p:txBody>
      </p:sp>
    </p:spTree>
    <p:extLst>
      <p:ext uri="{BB962C8B-B14F-4D97-AF65-F5344CB8AC3E}">
        <p14:creationId xmlns:p14="http://schemas.microsoft.com/office/powerpoint/2010/main" val="311106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ABA0F-9B81-DB3F-BC38-04976BC4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92836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TR" sz="4500" b="1"/>
              <a:t>Factor Models</a:t>
            </a:r>
            <a:endParaRPr lang="en-TR" sz="45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15A902-112A-3DB4-4989-B2408E07E3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050914"/>
              </p:ext>
            </p:extLst>
          </p:nvPr>
        </p:nvGraphicFramePr>
        <p:xfrm>
          <a:off x="612647" y="1772816"/>
          <a:ext cx="10945037" cy="4136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E231BA6E-5865-5D01-747D-1186093334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8849" y="32452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3093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79245A0-EF2A-46FE-AC09-8CD34B197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showing the number of companies&#10;&#10;Description automatically generated">
            <a:extLst>
              <a:ext uri="{FF2B5EF4-FFF2-40B4-BE49-F238E27FC236}">
                <a16:creationId xmlns:a16="http://schemas.microsoft.com/office/drawing/2014/main" id="{304FD855-6980-44C5-FB0C-E79FAE267E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1968"/>
          <a:stretch>
            <a:fillRect/>
          </a:stretch>
        </p:blipFill>
        <p:spPr>
          <a:xfrm>
            <a:off x="176057" y="1845426"/>
            <a:ext cx="6827770" cy="4283668"/>
          </a:xfrm>
          <a:prstGeom prst="rect">
            <a:avLst/>
          </a:prstGeom>
        </p:spPr>
      </p:pic>
      <p:pic>
        <p:nvPicPr>
          <p:cNvPr id="8" name="Picture 7" descr="A graph of a graph&#10;&#10;Description automatically generated">
            <a:extLst>
              <a:ext uri="{FF2B5EF4-FFF2-40B4-BE49-F238E27FC236}">
                <a16:creationId xmlns:a16="http://schemas.microsoft.com/office/drawing/2014/main" id="{674EC20E-EB87-50BA-37EB-1FC0E2758B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62" b="-1"/>
          <a:stretch>
            <a:fillRect/>
          </a:stretch>
        </p:blipFill>
        <p:spPr>
          <a:xfrm>
            <a:off x="7179884" y="1845426"/>
            <a:ext cx="4810209" cy="4283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FEF9AC-E0F4-96D9-CDDC-10015201ED1A}"/>
              </a:ext>
            </a:extLst>
          </p:cNvPr>
          <p:cNvSpPr txBox="1"/>
          <p:nvPr/>
        </p:nvSpPr>
        <p:spPr>
          <a:xfrm>
            <a:off x="7566199" y="5854329"/>
            <a:ext cx="481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Winners portfolio (Port 5)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 shows the highest CAGR at approximately 32%,</a:t>
            </a:r>
            <a:endParaRPr lang="en-T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971F3-4501-DE6C-F9FA-81FCDC163477}"/>
              </a:ext>
            </a:extLst>
          </p:cNvPr>
          <p:cNvSpPr txBox="1"/>
          <p:nvPr/>
        </p:nvSpPr>
        <p:spPr>
          <a:xfrm>
            <a:off x="687631" y="5860613"/>
            <a:ext cx="64922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momentum works, you'd expect P5 (high past momentum portfolio) to have significantly higher future returns than P1</a:t>
            </a:r>
            <a:endParaRPr lang="en-TR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ACB577D-938F-2D9E-72BA-90977058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Quintile Portfolios and CAGR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73427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EF931-97E8-C8F1-46AA-050823327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CB03-5267-144C-9CC7-AD3948AB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Factor</a:t>
            </a:r>
            <a:r>
              <a:rPr lang="tr-TR"/>
              <a:t> </a:t>
            </a:r>
            <a:r>
              <a:rPr lang="tr-TR" err="1"/>
              <a:t>Mimicking</a:t>
            </a:r>
            <a:r>
              <a:rPr lang="tr-TR"/>
              <a:t> Portfolio </a:t>
            </a:r>
            <a:r>
              <a:rPr lang="tr-TR" err="1"/>
              <a:t>Performances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C0440A19-8A33-6F84-ACDE-A95A930AC141}"/>
              </a:ext>
            </a:extLst>
          </p:cNvPr>
          <p:cNvSpPr txBox="1"/>
          <p:nvPr/>
        </p:nvSpPr>
        <p:spPr>
          <a:xfrm>
            <a:off x="838200" y="5357154"/>
            <a:ext cx="48135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Momentum does not significantly increase downside risk while enhancing returns.</a:t>
            </a:r>
          </a:p>
        </p:txBody>
      </p:sp>
      <p:pic>
        <p:nvPicPr>
          <p:cNvPr id="10" name="Content Placeholder 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07E2F8C-0C5E-B5D9-6C5A-3678B75B2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969" y="1420821"/>
            <a:ext cx="5080000" cy="3659336"/>
          </a:xfrm>
        </p:spPr>
      </p:pic>
      <p:pic>
        <p:nvPicPr>
          <p:cNvPr id="12" name="Picture 1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87E95D4-83DF-0979-9BC3-790574063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50" y="1420821"/>
            <a:ext cx="5080000" cy="36593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7E0FDA-A69B-968A-D72C-5981551CD526}"/>
              </a:ext>
            </a:extLst>
          </p:cNvPr>
          <p:cNvSpPr txBox="1"/>
          <p:nvPr/>
        </p:nvSpPr>
        <p:spPr>
          <a:xfrm>
            <a:off x="6535950" y="5357155"/>
            <a:ext cx="527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component explains most variance, indicating momentum is a dominant factor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252714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FEBF4-EC12-AC7C-FF98-81EBD0962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DED7-8ADC-D9FE-B3A0-6A3DED08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Time Series Regression FMP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(Macro Factor Hedging)</a:t>
            </a:r>
            <a:endParaRPr lang="tr-TR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AB7ED2-BA2A-5117-29E7-F1FD39B13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234" y="1855605"/>
            <a:ext cx="10239531" cy="4035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approach aims to create a "Time-Series Optimized" Momentum FMP. It dynamically weights the five standard momentum quintile portfolios based on their relationship with a macro factor (monthly USD/TRY returns).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 36-month rolling window, the strategy regresses monthly USD/TRY returns against the cumulative value levels of the P1-P5 portfolios. The resulting regression coefficients (slopes) for each P1-P5 portfolio are then normalized and used as their weights for that period.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061311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33C3D-09A4-40A2-427C-918D846B1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1080-57FF-5964-C35D-894C19DC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Factor</a:t>
            </a:r>
            <a:r>
              <a:rPr lang="tr-TR" dirty="0"/>
              <a:t> </a:t>
            </a:r>
            <a:r>
              <a:rPr lang="tr-TR" dirty="0" err="1"/>
              <a:t>Mimicking</a:t>
            </a:r>
            <a:r>
              <a:rPr lang="tr-TR" dirty="0"/>
              <a:t> Portfolio </a:t>
            </a:r>
            <a:r>
              <a:rPr lang="tr-TR" dirty="0" err="1"/>
              <a:t>Comparison</a:t>
            </a:r>
            <a:endParaRPr lang="tr-T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BFD9F3-D7CF-0BFB-2BCA-257D5BDFDC7C}"/>
              </a:ext>
            </a:extLst>
          </p:cNvPr>
          <p:cNvSpPr txBox="1"/>
          <p:nvPr/>
        </p:nvSpPr>
        <p:spPr>
          <a:xfrm>
            <a:off x="1506064" y="6026215"/>
            <a:ext cx="437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Google Sans Text"/>
              </a:rPr>
              <a:t>(P1-P5) are weighted based on a time-series </a:t>
            </a:r>
          </a:p>
          <a:p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Google Sans Text"/>
              </a:rPr>
              <a:t>relationship with a macro factor (USDTRY)</a:t>
            </a:r>
            <a:endParaRPr lang="en-TR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F8EE80D-8D1C-F22E-07B2-F7DB8FEDD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1954"/>
            <a:ext cx="5624593" cy="421492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08923A6-4FEA-699B-40C6-0F3F714EE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571" y="1441954"/>
            <a:ext cx="5569027" cy="417328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F173491-50ED-64DC-CDD4-74306262170C}"/>
              </a:ext>
            </a:extLst>
          </p:cNvPr>
          <p:cNvSpPr txBox="1"/>
          <p:nvPr/>
        </p:nvSpPr>
        <p:spPr>
          <a:xfrm>
            <a:off x="7402568" y="564298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oogle Sans Text"/>
              </a:rPr>
              <a:t>L</a:t>
            </a:r>
            <a:r>
              <a:rPr lang="en-US" i="0" dirty="0">
                <a:solidFill>
                  <a:srgbClr val="FF0000"/>
                </a:solidFill>
                <a:effectLst/>
                <a:latin typeface="Google Sans Text"/>
              </a:rPr>
              <a:t>ong-short </a:t>
            </a:r>
            <a:r>
              <a:rPr lang="en-US" dirty="0">
                <a:solidFill>
                  <a:srgbClr val="FF0000"/>
                </a:solidFill>
                <a:latin typeface="Google Sans Text"/>
              </a:rPr>
              <a:t>M</a:t>
            </a:r>
            <a:r>
              <a:rPr lang="en-US" i="0" dirty="0">
                <a:solidFill>
                  <a:srgbClr val="FF0000"/>
                </a:solidFill>
                <a:effectLst/>
                <a:latin typeface="Google Sans Text"/>
              </a:rPr>
              <a:t>omentum </a:t>
            </a:r>
            <a:r>
              <a:rPr lang="en-US" dirty="0">
                <a:solidFill>
                  <a:srgbClr val="FF0000"/>
                </a:solidFill>
                <a:latin typeface="Google Sans Text"/>
              </a:rPr>
              <a:t>F</a:t>
            </a:r>
            <a:r>
              <a:rPr lang="en-US" i="0" dirty="0">
                <a:solidFill>
                  <a:srgbClr val="FF0000"/>
                </a:solidFill>
                <a:effectLst/>
                <a:latin typeface="Google Sans Text"/>
              </a:rPr>
              <a:t>actor </a:t>
            </a:r>
            <a:r>
              <a:rPr lang="en-US" dirty="0">
                <a:solidFill>
                  <a:srgbClr val="FF0000"/>
                </a:solidFill>
                <a:latin typeface="Google Sans Text"/>
              </a:rPr>
              <a:t>Approach</a:t>
            </a:r>
            <a:endParaRPr lang="en-TR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9F5BDD-91B1-8C5E-31AB-B40F24EA2FD1}"/>
              </a:ext>
            </a:extLst>
          </p:cNvPr>
          <p:cNvSpPr txBox="1"/>
          <p:nvPr/>
        </p:nvSpPr>
        <p:spPr>
          <a:xfrm>
            <a:off x="7402568" y="6123543"/>
            <a:ext cx="361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Google Sans Text"/>
              </a:rPr>
              <a:t>Cross Sectional Regression Approach</a:t>
            </a:r>
            <a:endParaRPr lang="en-TR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DA2DDB-D70A-A946-7083-1EF618109429}"/>
              </a:ext>
            </a:extLst>
          </p:cNvPr>
          <p:cNvSpPr txBox="1"/>
          <p:nvPr/>
        </p:nvSpPr>
        <p:spPr>
          <a:xfrm>
            <a:off x="1506064" y="5639815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oogle Sans Text"/>
              </a:rPr>
              <a:t>L</a:t>
            </a:r>
            <a:r>
              <a:rPr lang="en-US" i="0" dirty="0">
                <a:solidFill>
                  <a:srgbClr val="FF0000"/>
                </a:solidFill>
                <a:effectLst/>
                <a:latin typeface="Google Sans Text"/>
              </a:rPr>
              <a:t>ong-short </a:t>
            </a:r>
            <a:r>
              <a:rPr lang="en-US" dirty="0">
                <a:solidFill>
                  <a:srgbClr val="FF0000"/>
                </a:solidFill>
                <a:latin typeface="Google Sans Text"/>
              </a:rPr>
              <a:t>M</a:t>
            </a:r>
            <a:r>
              <a:rPr lang="en-US" i="0" dirty="0">
                <a:solidFill>
                  <a:srgbClr val="FF0000"/>
                </a:solidFill>
                <a:effectLst/>
                <a:latin typeface="Google Sans Text"/>
              </a:rPr>
              <a:t>omentum </a:t>
            </a:r>
            <a:r>
              <a:rPr lang="en-US" dirty="0">
                <a:solidFill>
                  <a:srgbClr val="FF0000"/>
                </a:solidFill>
                <a:latin typeface="Google Sans Text"/>
              </a:rPr>
              <a:t>F</a:t>
            </a:r>
            <a:r>
              <a:rPr lang="en-US" i="0" dirty="0">
                <a:solidFill>
                  <a:srgbClr val="FF0000"/>
                </a:solidFill>
                <a:effectLst/>
                <a:latin typeface="Google Sans Text"/>
              </a:rPr>
              <a:t>actor </a:t>
            </a:r>
            <a:r>
              <a:rPr lang="en-US" dirty="0">
                <a:solidFill>
                  <a:srgbClr val="FF0000"/>
                </a:solidFill>
                <a:latin typeface="Google Sans Text"/>
              </a:rPr>
              <a:t>Approach</a:t>
            </a:r>
            <a:endParaRPr lang="en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624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E5B49-019D-0977-2A4B-7993385F7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F44D-13DB-A777-EA69-5BC26B71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Momentum </a:t>
            </a:r>
            <a:r>
              <a:rPr lang="tr-TR" dirty="0" err="1"/>
              <a:t>Factor</a:t>
            </a:r>
            <a:r>
              <a:rPr lang="tr-TR" dirty="0"/>
              <a:t> </a:t>
            </a:r>
            <a:r>
              <a:rPr lang="tr-TR" dirty="0" err="1"/>
              <a:t>Statistics</a:t>
            </a:r>
            <a:r>
              <a:rPr lang="tr-TR" dirty="0"/>
              <a:t> </a:t>
            </a:r>
          </a:p>
        </p:txBody>
      </p: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07EEC204-07D5-EF63-1192-B9548FB75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410741"/>
              </p:ext>
            </p:extLst>
          </p:nvPr>
        </p:nvGraphicFramePr>
        <p:xfrm>
          <a:off x="976510" y="4000413"/>
          <a:ext cx="681558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5215">
                  <a:extLst>
                    <a:ext uri="{9D8B030D-6E8A-4147-A177-3AD203B41FA5}">
                      <a16:colId xmlns:a16="http://schemas.microsoft.com/office/drawing/2014/main" val="1033602731"/>
                    </a:ext>
                  </a:extLst>
                </a:gridCol>
                <a:gridCol w="1331017">
                  <a:extLst>
                    <a:ext uri="{9D8B030D-6E8A-4147-A177-3AD203B41FA5}">
                      <a16:colId xmlns:a16="http://schemas.microsoft.com/office/drawing/2014/main" val="3062094961"/>
                    </a:ext>
                  </a:extLst>
                </a:gridCol>
                <a:gridCol w="1363116">
                  <a:extLst>
                    <a:ext uri="{9D8B030D-6E8A-4147-A177-3AD203B41FA5}">
                      <a16:colId xmlns:a16="http://schemas.microsoft.com/office/drawing/2014/main" val="728668314"/>
                    </a:ext>
                  </a:extLst>
                </a:gridCol>
                <a:gridCol w="1363116">
                  <a:extLst>
                    <a:ext uri="{9D8B030D-6E8A-4147-A177-3AD203B41FA5}">
                      <a16:colId xmlns:a16="http://schemas.microsoft.com/office/drawing/2014/main" val="3947235529"/>
                    </a:ext>
                  </a:extLst>
                </a:gridCol>
                <a:gridCol w="1363116">
                  <a:extLst>
                    <a:ext uri="{9D8B030D-6E8A-4147-A177-3AD203B41FA5}">
                      <a16:colId xmlns:a16="http://schemas.microsoft.com/office/drawing/2014/main" val="3540611721"/>
                    </a:ext>
                  </a:extLst>
                </a:gridCol>
              </a:tblGrid>
              <a:tr h="362802">
                <a:tc>
                  <a:txBody>
                    <a:bodyPr/>
                    <a:lstStyle/>
                    <a:p>
                      <a:r>
                        <a:rPr lang="tr-TR" dirty="0"/>
                        <a:t>Portfolio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err="1"/>
                        <a:t>AvgRet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err="1"/>
                        <a:t>AnnRet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err="1"/>
                        <a:t>StdDev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err="1"/>
                        <a:t>PctOutPerf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568771"/>
                  </a:ext>
                </a:extLst>
              </a:tr>
              <a:tr h="3628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P1   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dirty="0"/>
                        <a:t>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dirty="0"/>
                        <a:t>26.33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dirty="0"/>
                        <a:t>39.67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dirty="0"/>
                        <a:t>53.7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48184"/>
                  </a:ext>
                </a:extLst>
              </a:tr>
              <a:tr h="3628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dirty="0"/>
                        <a:t>2.78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dirty="0"/>
                        <a:t>29.03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dirty="0"/>
                        <a:t>36.01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dirty="0"/>
                        <a:t>50.3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970969"/>
                  </a:ext>
                </a:extLst>
              </a:tr>
              <a:tr h="362802">
                <a:tc>
                  <a:txBody>
                    <a:bodyPr/>
                    <a:lstStyle/>
                    <a:p>
                      <a:r>
                        <a:rPr lang="tr-TR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dirty="0"/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dirty="0"/>
                        <a:t>25.08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dirty="0"/>
                        <a:t>35.96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dirty="0"/>
                        <a:t>53.1</a:t>
                      </a:r>
                      <a:endParaRPr lang="tr-TR" sz="18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950069"/>
                  </a:ext>
                </a:extLst>
              </a:tr>
              <a:tr h="362802">
                <a:tc>
                  <a:txBody>
                    <a:bodyPr/>
                    <a:lstStyle/>
                    <a:p>
                      <a:r>
                        <a:rPr lang="tr-TR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dirty="0"/>
                        <a:t>2.57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26.45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dirty="0"/>
                        <a:t>34.37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dirty="0"/>
                        <a:t>50.3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271613"/>
                  </a:ext>
                </a:extLst>
              </a:tr>
              <a:tr h="362802">
                <a:tc>
                  <a:txBody>
                    <a:bodyPr/>
                    <a:lstStyle/>
                    <a:p>
                      <a:r>
                        <a:rPr lang="tr-TR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dirty="0"/>
                        <a:t>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31.72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dirty="0"/>
                        <a:t>31.91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dirty="0"/>
                        <a:t>53.7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44932"/>
                  </a:ext>
                </a:extLst>
              </a:tr>
            </a:tbl>
          </a:graphicData>
        </a:graphic>
      </p:graphicFrame>
      <p:graphicFrame>
        <p:nvGraphicFramePr>
          <p:cNvPr id="8" name="Tablo 7">
            <a:extLst>
              <a:ext uri="{FF2B5EF4-FFF2-40B4-BE49-F238E27FC236}">
                <a16:creationId xmlns:a16="http://schemas.microsoft.com/office/drawing/2014/main" id="{CD770B9F-5FED-E236-6DF3-24BFD7B58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975999"/>
              </p:ext>
            </p:extLst>
          </p:nvPr>
        </p:nvGraphicFramePr>
        <p:xfrm>
          <a:off x="8553378" y="4000414"/>
          <a:ext cx="28654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9">
                  <a:extLst>
                    <a:ext uri="{9D8B030D-6E8A-4147-A177-3AD203B41FA5}">
                      <a16:colId xmlns:a16="http://schemas.microsoft.com/office/drawing/2014/main" val="2574262023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22690007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tr-TR" err="1"/>
                        <a:t>Long</a:t>
                      </a:r>
                      <a:r>
                        <a:rPr lang="tr-TR"/>
                        <a:t> – </a:t>
                      </a:r>
                      <a:r>
                        <a:rPr lang="tr-TR" err="1"/>
                        <a:t>Short</a:t>
                      </a:r>
                      <a:r>
                        <a:rPr lang="tr-TR"/>
                        <a:t> </a:t>
                      </a:r>
                      <a:r>
                        <a:rPr lang="tr-TR" err="1"/>
                        <a:t>Strategy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12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 err="1"/>
                        <a:t>Avg</a:t>
                      </a:r>
                      <a:r>
                        <a:rPr lang="tr-TR" sz="1800" b="0" i="0" u="none" strike="noStrike" noProof="0"/>
                        <a:t> Ret</a:t>
                      </a:r>
                      <a:endParaRPr lang="tr-TR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 dirty="0"/>
                        <a:t>0.35%</a:t>
                      </a:r>
                      <a:endParaRPr lang="tr-TR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09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Ann Ret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 dirty="0"/>
                        <a:t>3.37%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16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 err="1"/>
                        <a:t>Std</a:t>
                      </a:r>
                      <a:r>
                        <a:rPr lang="tr-TR" sz="1800" b="0" i="0" u="none" strike="noStrike" noProof="0"/>
                        <a:t> Dev 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 dirty="0"/>
                        <a:t>16.06%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1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T-</a:t>
                      </a:r>
                      <a:r>
                        <a:rPr lang="tr-TR" sz="1800" b="0" i="0" u="none" strike="noStrike" noProof="0" err="1"/>
                        <a:t>Statistic</a:t>
                      </a:r>
                      <a:endParaRPr lang="tr-TR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 dirty="0"/>
                        <a:t>1.02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8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/>
                        <a:t>% </a:t>
                      </a:r>
                      <a:r>
                        <a:rPr lang="tr-TR" sz="1800" b="0" i="0" u="none" strike="noStrike" noProof="0" err="1"/>
                        <a:t>OutPerf</a:t>
                      </a:r>
                      <a:endParaRPr lang="tr-TR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1800" b="0" i="0" u="none" strike="noStrike" noProof="0" dirty="0"/>
                        <a:t>54.08%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0330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C76A5F-2927-792B-B6F6-1924385DA6C7}"/>
              </a:ext>
            </a:extLst>
          </p:cNvPr>
          <p:cNvSpPr txBox="1"/>
          <p:nvPr/>
        </p:nvSpPr>
        <p:spPr>
          <a:xfrm>
            <a:off x="976509" y="1514007"/>
            <a:ext cx="1067084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Momentum-sorted portfolios shows a clear trend: the highest momentum quintile achieved the best annualized return of 31.72%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The long-short strategy isolates the momentum premium by going long P5 and short P1, yielded a positive annualized return of 3.37%.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With T-Statistic of 1.02, this premium is not statistically significant</a:t>
            </a:r>
            <a:endParaRPr lang="en-TR" sz="2500" dirty="0"/>
          </a:p>
        </p:txBody>
      </p:sp>
    </p:spTree>
    <p:extLst>
      <p:ext uri="{BB962C8B-B14F-4D97-AF65-F5344CB8AC3E}">
        <p14:creationId xmlns:p14="http://schemas.microsoft.com/office/powerpoint/2010/main" val="2587021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EAF536-F55A-04DE-C248-3C99E48B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634" y="1099340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Volatility Factor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EEB6C-0ACF-9BA1-1E7F-829B1C85F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889" y="2938799"/>
            <a:ext cx="2842634" cy="3279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Measures how much a stock's returns fluctuate over time.</a:t>
            </a:r>
          </a:p>
          <a:p>
            <a:endParaRPr lang="en-US" sz="2000"/>
          </a:p>
          <a:p>
            <a:r>
              <a:rPr lang="en-US" sz="2000" b="1"/>
              <a:t>Higher-volatility stocks tended to have higher future returns.</a:t>
            </a:r>
          </a:p>
          <a:p>
            <a:endParaRPr lang="en-US" sz="2000"/>
          </a:p>
          <a:p>
            <a:endParaRPr lang="en-US" sz="2000" b="1"/>
          </a:p>
        </p:txBody>
      </p:sp>
      <p:pic>
        <p:nvPicPr>
          <p:cNvPr id="6" name="Resim 5" descr="metin, ekran görüntüsü, paralel, diyagra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503695CE-F63F-E8D1-F107-0D2BC9D9E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840" y="2424807"/>
            <a:ext cx="8386859" cy="3951518"/>
          </a:xfrm>
          <a:prstGeom prst="rect">
            <a:avLst/>
          </a:prstGeom>
        </p:spPr>
      </p:pic>
      <p:pic>
        <p:nvPicPr>
          <p:cNvPr id="5" name="Content Placeholder 4" descr="yazı tipi, metin, beyaz, grafik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CB2FCB38-533F-E556-8A2F-460D1B821F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826319" y="1101954"/>
            <a:ext cx="7249380" cy="114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8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1ED5D-1BD9-59B7-C6BC-72C03866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82" y="2335695"/>
            <a:ext cx="3068321" cy="1860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Volatility Factor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C271F050-7BAB-D0FC-9F4B-F3AC2826B527}"/>
              </a:ext>
            </a:extLst>
          </p:cNvPr>
          <p:cNvSpPr txBox="1"/>
          <p:nvPr/>
        </p:nvSpPr>
        <p:spPr>
          <a:xfrm>
            <a:off x="851183" y="4341147"/>
            <a:ext cx="4051190" cy="289215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/>
              <a:t>Average IC over sample: 1.81 %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/>
              <a:t>Sharpe Ratio: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err="1"/>
              <a:t>Porfolio</a:t>
            </a:r>
            <a:r>
              <a:rPr lang="en-US" sz="2000"/>
              <a:t> LS: 0.60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/>
              <a:t>CS Slope: 0.56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metin, diyagram, ekran görüntüsü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2216F1D4-9EEF-94BD-F7B5-CC7A74F61E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59044" y="4511"/>
            <a:ext cx="7428826" cy="34193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metin, diyagram, yazı tipi, 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01AC39CB-9EF0-0367-2684-533DD4C4EC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59045" y="3434126"/>
            <a:ext cx="7406738" cy="341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40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B91B-9DD4-182E-9CF0-4DF0F81B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/>
              <a:t>Composite Quant Factor – Trend &amp; Volatility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A27D5B-384C-0804-5EEE-DEA1661940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59082" y="1392064"/>
            <a:ext cx="7055402" cy="635414"/>
          </a:xfrm>
        </p:spPr>
      </p:pic>
      <p:pic>
        <p:nvPicPr>
          <p:cNvPr id="8" name="Resim 7" descr="metin, ekran görüntüsü, diyagram, paralel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E48D735E-23AB-AB88-2AF9-0CCA2C59B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8" y="2261636"/>
            <a:ext cx="98774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97725C-6431-496A-B11C-691354780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F7D79-0CB4-427B-0EB3-4D5B640E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289" y="1422448"/>
            <a:ext cx="4524666" cy="271487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Composite Quant Factor – Trend &amp; Volatility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metin, diyagram, ekran görüntüsü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12652D77-F163-8DAE-D042-35C13E75A5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4031" t="1151" r="3233" b="-804"/>
          <a:stretch>
            <a:fillRect/>
          </a:stretch>
        </p:blipFill>
        <p:spPr>
          <a:xfrm>
            <a:off x="5308253" y="125364"/>
            <a:ext cx="6630205" cy="3169427"/>
          </a:xfrm>
          <a:prstGeom prst="rect">
            <a:avLst/>
          </a:prstGeom>
        </p:spPr>
      </p:pic>
      <p:pic>
        <p:nvPicPr>
          <p:cNvPr id="5" name="Content Placeholder 4" descr="metin, diyagram, ekran görüntüsü, 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A919E571-EA0D-CABE-61C9-A990C75134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971" t="-112" r="2993" b="978"/>
          <a:stretch>
            <a:fillRect/>
          </a:stretch>
        </p:blipFill>
        <p:spPr>
          <a:xfrm>
            <a:off x="5307598" y="3380180"/>
            <a:ext cx="6641702" cy="3236627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918AE9D5-B355-3224-76E4-D48811210C4C}"/>
              </a:ext>
            </a:extLst>
          </p:cNvPr>
          <p:cNvSpPr txBox="1"/>
          <p:nvPr/>
        </p:nvSpPr>
        <p:spPr>
          <a:xfrm>
            <a:off x="726661" y="3730488"/>
            <a:ext cx="372606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Average Rank IC:  2.67</a:t>
            </a:r>
          </a:p>
          <a:p>
            <a:endParaRPr lang="en-US" sz="2400"/>
          </a:p>
          <a:p>
            <a:r>
              <a:rPr lang="en-US" sz="2400"/>
              <a:t>Sharpe Ratio:</a:t>
            </a:r>
          </a:p>
          <a:p>
            <a:r>
              <a:rPr lang="en-US" sz="2400"/>
              <a:t>Portfolio Approach: 0.73</a:t>
            </a:r>
          </a:p>
          <a:p>
            <a:r>
              <a:rPr lang="en-US" sz="2400"/>
              <a:t>CS Regression: 0.65</a:t>
            </a:r>
          </a:p>
        </p:txBody>
      </p:sp>
    </p:spTree>
    <p:extLst>
      <p:ext uri="{BB962C8B-B14F-4D97-AF65-F5344CB8AC3E}">
        <p14:creationId xmlns:p14="http://schemas.microsoft.com/office/powerpoint/2010/main" val="2825493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B732-AA3E-EA86-98AE-AA673C81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err="1"/>
              <a:t>Composite</a:t>
            </a:r>
            <a:r>
              <a:rPr lang="tr-TR"/>
              <a:t> </a:t>
            </a:r>
            <a:r>
              <a:rPr lang="tr-TR" err="1"/>
              <a:t>Quant</a:t>
            </a:r>
            <a:r>
              <a:rPr lang="tr-TR"/>
              <a:t> </a:t>
            </a:r>
            <a:r>
              <a:rPr lang="tr-TR" err="1"/>
              <a:t>Factor</a:t>
            </a:r>
            <a:r>
              <a:rPr lang="tr-TR"/>
              <a:t> </a:t>
            </a:r>
            <a:br>
              <a:rPr lang="tr-TR"/>
            </a:br>
            <a:r>
              <a:rPr lang="tr-TR"/>
              <a:t>Trend &amp; </a:t>
            </a:r>
            <a:r>
              <a:rPr lang="tr-TR" err="1"/>
              <a:t>Volatility</a:t>
            </a:r>
            <a:r>
              <a:rPr lang="tr-TR"/>
              <a:t> &amp; Return on </a:t>
            </a:r>
            <a:r>
              <a:rPr lang="tr-TR" err="1"/>
              <a:t>Investment</a:t>
            </a:r>
            <a:endParaRPr lang="tr-T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13746F-E9A1-5245-0328-1A7E4257A0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644" r="127" b="7937"/>
          <a:stretch>
            <a:fillRect/>
          </a:stretch>
        </p:blipFill>
        <p:spPr>
          <a:xfrm>
            <a:off x="1470142" y="1686463"/>
            <a:ext cx="9245616" cy="703396"/>
          </a:xfrm>
        </p:spPr>
      </p:pic>
      <p:pic>
        <p:nvPicPr>
          <p:cNvPr id="6" name="Resim 5" descr="metin, diyagram, ekran görüntüsü, 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F151C1DA-6047-6EA4-CED1-DE73874D8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984" y="2515635"/>
            <a:ext cx="8519078" cy="386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8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350CD-94C2-6658-6240-BA9AE7253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81" y="522722"/>
            <a:ext cx="3493008" cy="5788152"/>
          </a:xfrm>
        </p:spPr>
        <p:txBody>
          <a:bodyPr anchor="ctr">
            <a:normAutofit/>
          </a:bodyPr>
          <a:lstStyle/>
          <a:p>
            <a:pPr algn="ctr"/>
            <a:r>
              <a:rPr lang="en-US" sz="4500" b="1" dirty="0"/>
              <a:t>Ingredients</a:t>
            </a:r>
            <a:br>
              <a:rPr lang="en-US" sz="4500" b="1" dirty="0"/>
            </a:br>
            <a:r>
              <a:rPr lang="en-US" sz="4500" b="1" dirty="0"/>
              <a:t> of </a:t>
            </a:r>
            <a:br>
              <a:rPr lang="en-US" sz="4500" b="1" dirty="0"/>
            </a:br>
            <a:r>
              <a:rPr lang="en-US" sz="4500" b="1" dirty="0"/>
              <a:t>Factor </a:t>
            </a:r>
            <a:br>
              <a:rPr lang="en-US" sz="4500" b="1" dirty="0"/>
            </a:br>
            <a:r>
              <a:rPr lang="en-US" sz="4500" b="1" dirty="0"/>
              <a:t>Investing</a:t>
            </a:r>
            <a:endParaRPr lang="en-TR" sz="45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3AEC37-B650-DD0C-88C3-9A0B2B7B2E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510029"/>
              </p:ext>
            </p:extLst>
          </p:nvPr>
        </p:nvGraphicFramePr>
        <p:xfrm>
          <a:off x="3900489" y="400050"/>
          <a:ext cx="7657198" cy="5935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5073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B70D-DB59-C738-7B68-9C269654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47" y="691"/>
            <a:ext cx="4750904" cy="3600519"/>
          </a:xfrm>
        </p:spPr>
        <p:txBody>
          <a:bodyPr>
            <a:normAutofit fontScale="90000"/>
          </a:bodyPr>
          <a:lstStyle/>
          <a:p>
            <a:r>
              <a:rPr lang="tr-TR" err="1"/>
              <a:t>Composite</a:t>
            </a:r>
            <a:r>
              <a:rPr lang="tr-TR"/>
              <a:t> </a:t>
            </a:r>
            <a:r>
              <a:rPr lang="tr-TR" err="1"/>
              <a:t>Quant</a:t>
            </a:r>
            <a:r>
              <a:rPr lang="tr-TR"/>
              <a:t> </a:t>
            </a:r>
            <a:r>
              <a:rPr lang="tr-TR" err="1"/>
              <a:t>Factor</a:t>
            </a:r>
            <a:br>
              <a:rPr lang="tr-TR"/>
            </a:br>
            <a:r>
              <a:rPr lang="tr-TR"/>
              <a:t>Trend &amp; </a:t>
            </a:r>
            <a:br>
              <a:rPr lang="tr-TR"/>
            </a:br>
            <a:r>
              <a:rPr lang="tr-TR" err="1"/>
              <a:t>Volatility</a:t>
            </a:r>
            <a:r>
              <a:rPr lang="tr-TR"/>
              <a:t> &amp; </a:t>
            </a:r>
            <a:br>
              <a:rPr lang="tr-TR"/>
            </a:br>
            <a:r>
              <a:rPr lang="tr-TR"/>
              <a:t>Return on </a:t>
            </a:r>
            <a:r>
              <a:rPr lang="tr-TR" err="1"/>
              <a:t>Investment</a:t>
            </a:r>
            <a:endParaRPr lang="tr-TR"/>
          </a:p>
        </p:txBody>
      </p:sp>
      <p:pic>
        <p:nvPicPr>
          <p:cNvPr id="5" name="Content Placeholder 4" descr="metin, ekran görüntüsü, diyagram, paralel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5A5C8AAF-FFF4-1C7E-2EE9-5B36D15849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13244" y="4533"/>
            <a:ext cx="7279860" cy="3399435"/>
          </a:xfrm>
        </p:spPr>
      </p:pic>
      <p:pic>
        <p:nvPicPr>
          <p:cNvPr id="7" name="Resim 6" descr="metin, diyagram, ekran görüntüsü, 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E9379D2F-4FA2-AFA7-7D69-E943866E9E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80" r="151" b="309"/>
          <a:stretch>
            <a:fillRect/>
          </a:stretch>
        </p:blipFill>
        <p:spPr>
          <a:xfrm>
            <a:off x="4917388" y="3249182"/>
            <a:ext cx="7271414" cy="3604754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C32FECEA-C6B5-0519-3B24-FF477B3548DE}"/>
              </a:ext>
            </a:extLst>
          </p:cNvPr>
          <p:cNvSpPr txBox="1"/>
          <p:nvPr/>
        </p:nvSpPr>
        <p:spPr>
          <a:xfrm>
            <a:off x="505791" y="3796748"/>
            <a:ext cx="406841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Segoe UI"/>
              </a:rPr>
              <a:t>Sharpe Ratio:​</a:t>
            </a:r>
          </a:p>
          <a:p>
            <a:r>
              <a:rPr lang="en-US" sz="2800">
                <a:cs typeface="Segoe UI"/>
              </a:rPr>
              <a:t>Portfolio Approach: 0.89</a:t>
            </a:r>
          </a:p>
          <a:p>
            <a:r>
              <a:rPr lang="en-US" sz="2800">
                <a:cs typeface="Segoe UI"/>
              </a:rPr>
              <a:t>CS Regression: 0.73</a:t>
            </a:r>
          </a:p>
        </p:txBody>
      </p:sp>
    </p:spTree>
    <p:extLst>
      <p:ext uri="{BB962C8B-B14F-4D97-AF65-F5344CB8AC3E}">
        <p14:creationId xmlns:p14="http://schemas.microsoft.com/office/powerpoint/2010/main" val="3611703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0B1FD-EF9F-5FB2-3A5D-EB8A7855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All Factors Comparison Portfolio Approach</a:t>
            </a:r>
          </a:p>
        </p:txBody>
      </p:sp>
      <p:pic>
        <p:nvPicPr>
          <p:cNvPr id="6" name="Content Placeholder 5" descr="metin, diyagram, ekran görüntüsü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81C7E509-CFB8-E2A4-E024-E8A3A5E2E1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974" y="2050705"/>
            <a:ext cx="7675616" cy="3521764"/>
          </a:xfrm>
          <a:prstGeom prst="rect">
            <a:avLst/>
          </a:prstGeom>
        </p:spPr>
      </p:pic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C16D2A1A-BCF5-38C4-4D31-28529BF15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549971"/>
              </p:ext>
            </p:extLst>
          </p:nvPr>
        </p:nvGraphicFramePr>
        <p:xfrm>
          <a:off x="7626485" y="2209167"/>
          <a:ext cx="4149087" cy="2829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7864">
                  <a:extLst>
                    <a:ext uri="{9D8B030D-6E8A-4147-A177-3AD203B41FA5}">
                      <a16:colId xmlns:a16="http://schemas.microsoft.com/office/drawing/2014/main" val="3957340364"/>
                    </a:ext>
                  </a:extLst>
                </a:gridCol>
                <a:gridCol w="1462452">
                  <a:extLst>
                    <a:ext uri="{9D8B030D-6E8A-4147-A177-3AD203B41FA5}">
                      <a16:colId xmlns:a16="http://schemas.microsoft.com/office/drawing/2014/main" val="2875406050"/>
                    </a:ext>
                  </a:extLst>
                </a:gridCol>
                <a:gridCol w="1538771">
                  <a:extLst>
                    <a:ext uri="{9D8B030D-6E8A-4147-A177-3AD203B41FA5}">
                      <a16:colId xmlns:a16="http://schemas.microsoft.com/office/drawing/2014/main" val="189916098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tr-TR" sz="1800" dirty="0" err="1">
                          <a:effectLst/>
                          <a:latin typeface="Aptos"/>
                        </a:rPr>
                        <a:t>Sharpe</a:t>
                      </a:r>
                      <a:r>
                        <a:rPr lang="tr-TR" sz="1800" dirty="0">
                          <a:effectLst/>
                          <a:latin typeface="Aptos"/>
                        </a:rPr>
                        <a:t> </a:t>
                      </a:r>
                    </a:p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tr-TR" sz="1800" dirty="0" err="1">
                          <a:effectLst/>
                          <a:latin typeface="Aptos"/>
                        </a:rPr>
                        <a:t>Ratio</a:t>
                      </a:r>
                      <a:endParaRPr lang="tr-TR" dirty="0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175"/>
                        </a:lnSpc>
                        <a:buNone/>
                      </a:pPr>
                      <a:r>
                        <a:rPr lang="tr-TR" sz="1800" err="1">
                          <a:effectLst/>
                          <a:latin typeface="Aptos"/>
                        </a:rPr>
                        <a:t>Recession</a:t>
                      </a:r>
                      <a:r>
                        <a:rPr lang="tr-TR" sz="1800">
                          <a:effectLst/>
                          <a:latin typeface="Aptos"/>
                        </a:rPr>
                        <a:t> </a:t>
                      </a:r>
                      <a:r>
                        <a:rPr lang="tr-TR" sz="1800">
                          <a:latin typeface="Aptos"/>
                        </a:rPr>
                        <a:t> </a:t>
                      </a:r>
                      <a:r>
                        <a:rPr lang="tr-TR" sz="1800">
                          <a:effectLst/>
                          <a:latin typeface="Aptos"/>
                        </a:rPr>
                        <a:t>(2001-2003)</a:t>
                      </a:r>
                      <a:endParaRPr lang="tr-TR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175"/>
                        </a:lnSpc>
                        <a:buNone/>
                      </a:pPr>
                      <a:r>
                        <a:rPr lang="tr-TR" sz="1800" err="1">
                          <a:effectLst/>
                          <a:latin typeface="Aptos"/>
                        </a:rPr>
                        <a:t>Crisis</a:t>
                      </a:r>
                      <a:r>
                        <a:rPr lang="tr-TR" sz="1800">
                          <a:latin typeface="Aptos"/>
                        </a:rPr>
                        <a:t> </a:t>
                      </a:r>
                      <a:r>
                        <a:rPr lang="tr-TR" sz="1800">
                          <a:effectLst/>
                          <a:latin typeface="Aptos"/>
                        </a:rPr>
                        <a:t>(2008-2009)</a:t>
                      </a:r>
                      <a:endParaRPr lang="tr-TR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27125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tr-TR" sz="1800">
                          <a:effectLst/>
                          <a:latin typeface="Aptos"/>
                        </a:rPr>
                        <a:t>Trend</a:t>
                      </a:r>
                      <a:endParaRPr lang="tr-TR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tr-TR" sz="1800">
                          <a:effectLst/>
                          <a:latin typeface="Aptos"/>
                        </a:rPr>
                        <a:t>0.396</a:t>
                      </a:r>
                      <a:endParaRPr lang="tr-TR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tr-TR" sz="1800">
                          <a:effectLst/>
                          <a:latin typeface="Aptos"/>
                        </a:rPr>
                        <a:t>0.102</a:t>
                      </a:r>
                      <a:endParaRPr lang="tr-TR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36106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tr-TR" sz="1800" err="1">
                          <a:effectLst/>
                          <a:latin typeface="Aptos"/>
                        </a:rPr>
                        <a:t>Volatility</a:t>
                      </a:r>
                      <a:endParaRPr lang="tr-TR" err="1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tr-TR" sz="1800" dirty="0">
                          <a:effectLst/>
                          <a:latin typeface="Aptos"/>
                        </a:rPr>
                        <a:t>0.318</a:t>
                      </a:r>
                      <a:endParaRPr lang="tr-TR" dirty="0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tr-TR" sz="1800">
                          <a:effectLst/>
                          <a:latin typeface="Aptos"/>
                        </a:rPr>
                        <a:t>0.159</a:t>
                      </a:r>
                      <a:endParaRPr lang="tr-TR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87959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tr-TR" sz="1800">
                          <a:effectLst/>
                          <a:latin typeface="Aptos"/>
                        </a:rPr>
                        <a:t>ROE</a:t>
                      </a:r>
                      <a:endParaRPr lang="tr-TR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tr-TR" sz="1800">
                          <a:effectLst/>
                          <a:latin typeface="Aptos"/>
                        </a:rPr>
                        <a:t>-0.101</a:t>
                      </a:r>
                      <a:endParaRPr lang="tr-TR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tr-TR" sz="1800">
                          <a:effectLst/>
                          <a:latin typeface="Aptos"/>
                        </a:rPr>
                        <a:t>0.223</a:t>
                      </a:r>
                      <a:endParaRPr lang="tr-TR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33168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tr-TR" sz="1800" err="1">
                          <a:latin typeface="Aptos"/>
                        </a:rPr>
                        <a:t>MoM</a:t>
                      </a:r>
                      <a:endParaRPr lang="tr-TR" err="1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tr-TR" sz="1800" err="1">
                          <a:effectLst/>
                          <a:latin typeface="Aptos"/>
                        </a:rPr>
                        <a:t>NaN</a:t>
                      </a:r>
                      <a:endParaRPr lang="tr-TR" err="1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tr-TR" sz="1800">
                          <a:effectLst/>
                          <a:latin typeface="Aptos"/>
                        </a:rPr>
                        <a:t>0.032</a:t>
                      </a:r>
                      <a:endParaRPr lang="tr-TR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69752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tr-TR" sz="1800">
                          <a:effectLst/>
                          <a:latin typeface="Aptos"/>
                        </a:rPr>
                        <a:t>P/E</a:t>
                      </a:r>
                      <a:endParaRPr lang="tr-TR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tr-TR" sz="1800" err="1">
                          <a:effectLst/>
                          <a:latin typeface="Aptos"/>
                        </a:rPr>
                        <a:t>NaN</a:t>
                      </a:r>
                      <a:endParaRPr lang="tr-TR" err="1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tr-TR" sz="1800">
                          <a:effectLst/>
                          <a:latin typeface="Aptos"/>
                        </a:rPr>
                        <a:t>0.264</a:t>
                      </a:r>
                      <a:endParaRPr lang="tr-TR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64389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tr-TR" sz="1800" err="1">
                          <a:latin typeface="Aptos"/>
                        </a:rPr>
                        <a:t>Comp</a:t>
                      </a:r>
                      <a:endParaRPr lang="tr-TR" err="1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tr-TR" sz="1800">
                          <a:effectLst/>
                          <a:latin typeface="Aptos"/>
                        </a:rPr>
                        <a:t>0.321</a:t>
                      </a:r>
                      <a:endParaRPr lang="tr-TR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tr-TR" sz="1800" dirty="0">
                          <a:effectLst/>
                          <a:latin typeface="Aptos"/>
                        </a:rPr>
                        <a:t>0.162</a:t>
                      </a:r>
                      <a:endParaRPr lang="tr-TR" dirty="0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005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797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43012-D584-1E05-6843-DC9F9626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Equity = 100000  Sharpe Ratio = 0.88</a:t>
            </a:r>
          </a:p>
        </p:txBody>
      </p:sp>
      <p:pic>
        <p:nvPicPr>
          <p:cNvPr id="5" name="Resim 4" descr="metin, çizgi, öykü gelişim çizgisi&#10;&#10;Yapay zeka tarafından oluşturulmuş içerik yanlış olabilir.">
            <a:extLst>
              <a:ext uri="{FF2B5EF4-FFF2-40B4-BE49-F238E27FC236}">
                <a16:creationId xmlns:a16="http://schemas.microsoft.com/office/drawing/2014/main" id="{988EA197-E3CF-41B0-C922-B054F6C50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48" y="1608966"/>
            <a:ext cx="10237702" cy="470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53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1E3F1-C78E-8DEE-1476-9F5E48C4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79" y="639520"/>
            <a:ext cx="3959087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Monte Carlo – Same Constraints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D838-EFF6-BF71-96B0-B8B8C55E0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/>
              <a:t>Same number of: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Positions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Lag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Capital and Normalization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Length of Time Period and Stocks</a:t>
            </a:r>
          </a:p>
        </p:txBody>
      </p:sp>
      <p:pic>
        <p:nvPicPr>
          <p:cNvPr id="8" name="Content Placeholder 7" descr="metin, diyagram, ekran görüntüsü, 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21624994-DA9F-1050-8C8F-7C8E0B74F4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72113" y="2058619"/>
            <a:ext cx="7820991" cy="3587175"/>
          </a:xfrm>
        </p:spPr>
      </p:pic>
    </p:spTree>
    <p:extLst>
      <p:ext uri="{BB962C8B-B14F-4D97-AF65-F5344CB8AC3E}">
        <p14:creationId xmlns:p14="http://schemas.microsoft.com/office/powerpoint/2010/main" val="2592733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3D526-4A30-A906-2FDD-70B1A840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/>
              <a:t>Why Not Increase Factors in Composite Factor?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D553F-716F-D050-0710-91F43257D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/>
              <a:t>Observed increasing Sharpe ratios and returns</a:t>
            </a:r>
            <a:r>
              <a:rPr lang="en-US" sz="2000"/>
              <a:t> with each additional factor (e.g., Trend, Volatility, ROE).</a:t>
            </a:r>
          </a:p>
          <a:p>
            <a:r>
              <a:rPr lang="en-US" sz="2000" b="1"/>
              <a:t>Too consistent performance improvement</a:t>
            </a:r>
            <a:r>
              <a:rPr lang="en-US" sz="2000"/>
              <a:t> raised concerns of </a:t>
            </a:r>
            <a:r>
              <a:rPr lang="en-US" sz="2000" b="1"/>
              <a:t>overfitting</a:t>
            </a:r>
            <a:r>
              <a:rPr lang="en-US" sz="2000"/>
              <a:t> to in-sample data.</a:t>
            </a:r>
          </a:p>
          <a:p>
            <a:pPr marL="0"/>
            <a:r>
              <a:rPr lang="en-US" sz="2000"/>
              <a:t>Adding more factors increases </a:t>
            </a:r>
            <a:r>
              <a:rPr lang="en-US" sz="2000" b="1"/>
              <a:t>model complexity</a:t>
            </a:r>
            <a:r>
              <a:rPr lang="en-US" sz="2000"/>
              <a:t>, which may:</a:t>
            </a:r>
          </a:p>
          <a:p>
            <a:r>
              <a:rPr lang="en-US" sz="2000"/>
              <a:t>Exploit noise rather than signal</a:t>
            </a:r>
          </a:p>
          <a:p>
            <a:r>
              <a:rPr lang="en-US" sz="2000"/>
              <a:t>Reduce out-of-sample reliability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metin, diyagram, ekran görüntüsü, öykü gelişim çizgisi&#10;&#10;Yapay zeka tarafından oluşturulmuş içerik yanlış olabilir.">
            <a:extLst>
              <a:ext uri="{FF2B5EF4-FFF2-40B4-BE49-F238E27FC236}">
                <a16:creationId xmlns:a16="http://schemas.microsoft.com/office/drawing/2014/main" id="{42E0B011-18F5-352F-00EF-F1D234FFBC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7688" t="-31" r="24776" b="-179"/>
          <a:stretch>
            <a:fillRect/>
          </a:stretch>
        </p:blipFill>
        <p:spPr>
          <a:xfrm>
            <a:off x="5975348" y="792351"/>
            <a:ext cx="5435289" cy="527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36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C5968-E195-A374-9D59-428B4249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Economical Interpretation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3AF9C-03BD-AFFE-87CC-FBB6E28C6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Despite theory, </a:t>
            </a:r>
            <a:r>
              <a:rPr lang="en-US" sz="2000" b="1"/>
              <a:t>high-volatility stocks outperformed</a:t>
            </a:r>
            <a:r>
              <a:rPr lang="en-US" sz="2000"/>
              <a:t> in our model.</a:t>
            </a:r>
          </a:p>
          <a:p>
            <a:r>
              <a:rPr lang="en-US" sz="2000"/>
              <a:t>Likely because these high-vol stocks </a:t>
            </a:r>
            <a:r>
              <a:rPr lang="en-US" sz="2000" b="1"/>
              <a:t>also had strong ROE and Trend signals</a:t>
            </a:r>
            <a:r>
              <a:rPr lang="en-US" sz="2000"/>
              <a:t>.</a:t>
            </a:r>
          </a:p>
          <a:p>
            <a:r>
              <a:rPr lang="en-US" sz="2000"/>
              <a:t>Shows that </a:t>
            </a:r>
            <a:r>
              <a:rPr lang="en-US" sz="2000" b="1"/>
              <a:t>volatility effect is conditional</a:t>
            </a:r>
            <a:r>
              <a:rPr lang="en-US" sz="2000"/>
              <a:t> — filtered volatility can still be profitable.</a:t>
            </a:r>
          </a:p>
          <a:p>
            <a:r>
              <a:rPr lang="en-US" sz="2000"/>
              <a:t>Together with ROE and Trend Factor, High Volatility stocks rewarded the investors for taking high risk.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metin, ekran görüntüsü, diyagram, paralel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EB9C902A-21A3-6A5B-A160-51FED2BE9B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802" r="65604" b="-210"/>
          <a:stretch>
            <a:fillRect/>
          </a:stretch>
        </p:blipFill>
        <p:spPr>
          <a:xfrm>
            <a:off x="6770478" y="716066"/>
            <a:ext cx="3932845" cy="522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2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B2B2-4208-8573-1149-D4AB48E6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225"/>
              </a:spcAft>
            </a:pPr>
            <a:r>
              <a:rPr lang="en-US" dirty="0"/>
              <a:t>Why Factor Investing potentially successful?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1837F-8CA4-3365-CC7F-18457DF69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225"/>
              </a:spcAft>
              <a:buNone/>
            </a:pPr>
            <a:r>
              <a:rPr lang="en-US" dirty="0"/>
              <a:t>Two main explanations:</a:t>
            </a:r>
          </a:p>
          <a:p>
            <a:pPr marL="228600" lvl="1">
              <a:lnSpc>
                <a:spcPct val="110000"/>
              </a:lnSpc>
              <a:spcBef>
                <a:spcPts val="1000"/>
              </a:spcBef>
              <a:spcAft>
                <a:spcPts val="225"/>
              </a:spcAft>
            </a:pPr>
            <a:r>
              <a:rPr lang="en-US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Risk-Based: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 </a:t>
            </a:r>
            <a:r>
              <a:rPr lang="en-US" sz="2800" dirty="0"/>
              <a:t>Some factors may provide higher returns because they compensate investors for taking on additional, specific types of risk. </a:t>
            </a:r>
          </a:p>
          <a:p>
            <a:pPr marL="0" lvl="1" indent="0">
              <a:lnSpc>
                <a:spcPct val="110000"/>
              </a:lnSpc>
              <a:spcBef>
                <a:spcPts val="1000"/>
              </a:spcBef>
              <a:spcAft>
                <a:spcPts val="225"/>
              </a:spcAft>
              <a:buNone/>
            </a:pPr>
            <a:r>
              <a:rPr lang="en-US" sz="2200" dirty="0"/>
              <a:t>	Smaller companies might be riskier than larger ones,  so investors demand a 	higher return for holding them.</a:t>
            </a:r>
          </a:p>
          <a:p>
            <a:pPr marL="228600" lvl="1">
              <a:spcBef>
                <a:spcPts val="1000"/>
              </a:spcBef>
              <a:spcAft>
                <a:spcPts val="225"/>
              </a:spcAft>
            </a:pPr>
            <a:r>
              <a:rPr lang="en-US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Behavioral: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 </a:t>
            </a:r>
            <a:r>
              <a:rPr lang="en-US" sz="2800" dirty="0"/>
              <a:t>Some factors may arise from persistent investor biases or market inefficiencies. </a:t>
            </a:r>
          </a:p>
          <a:p>
            <a:pPr marL="0" lvl="1" indent="0">
              <a:spcBef>
                <a:spcPts val="1000"/>
              </a:spcBef>
              <a:spcAft>
                <a:spcPts val="225"/>
              </a:spcAft>
              <a:buNone/>
            </a:pPr>
            <a:r>
              <a:rPr lang="en-US" sz="2200" dirty="0"/>
              <a:t> 	Investors may underreact to positive news, leading to momentum, or 	overreact to negative news, creating value opportunities.</a:t>
            </a:r>
            <a:endParaRPr lang="en-TR" sz="2200" dirty="0"/>
          </a:p>
        </p:txBody>
      </p:sp>
      <p:pic>
        <p:nvPicPr>
          <p:cNvPr id="5" name="Graphic 4" descr="Artificial Intelligence outline">
            <a:extLst>
              <a:ext uri="{FF2B5EF4-FFF2-40B4-BE49-F238E27FC236}">
                <a16:creationId xmlns:a16="http://schemas.microsoft.com/office/drawing/2014/main" id="{B19ABF48-069C-7519-64EE-B9454BFD1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886" y="5386387"/>
            <a:ext cx="628651" cy="628651"/>
          </a:xfrm>
          <a:prstGeom prst="rect">
            <a:avLst/>
          </a:prstGeom>
        </p:spPr>
      </p:pic>
      <p:pic>
        <p:nvPicPr>
          <p:cNvPr id="7" name="Graphic 6" descr="Bar graph with upward trend outline">
            <a:extLst>
              <a:ext uri="{FF2B5EF4-FFF2-40B4-BE49-F238E27FC236}">
                <a16:creationId xmlns:a16="http://schemas.microsoft.com/office/drawing/2014/main" id="{096DBF8D-705B-DD7D-32FD-CB709A294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500" y="3843337"/>
            <a:ext cx="628651" cy="62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2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EFFD3-8C15-00F7-98E4-7298A8C21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3A36-903E-F444-EE66-5B4FE544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225"/>
              </a:spcAft>
            </a:pPr>
            <a:r>
              <a:rPr lang="en-US" b="1" dirty="0"/>
              <a:t>Why Factor Investing potentially successful?</a:t>
            </a:r>
            <a:endParaRPr lang="en-TR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9087BD-8450-57B0-8D9B-CAD433A8C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40634"/>
              </p:ext>
            </p:extLst>
          </p:nvPr>
        </p:nvGraphicFramePr>
        <p:xfrm>
          <a:off x="838200" y="1585914"/>
          <a:ext cx="10687049" cy="480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820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D29F3-5837-33A7-C5A4-076DF400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70" y="575416"/>
            <a:ext cx="3445002" cy="5788152"/>
          </a:xfrm>
        </p:spPr>
        <p:txBody>
          <a:bodyPr anchor="ctr">
            <a:normAutofit/>
          </a:bodyPr>
          <a:lstStyle/>
          <a:p>
            <a:pPr algn="ctr"/>
            <a:r>
              <a:rPr lang="en-US" sz="4500" b="1" dirty="0"/>
              <a:t>Constructing Factor Mimicking Portfolios </a:t>
            </a:r>
            <a:endParaRPr lang="en-TR" sz="45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EBA2BE-9C7B-B0DE-29B2-926330CEC8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827141"/>
              </p:ext>
            </p:extLst>
          </p:nvPr>
        </p:nvGraphicFramePr>
        <p:xfrm>
          <a:off x="4057651" y="548640"/>
          <a:ext cx="7500036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036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F3C-A480-3FA8-49B7-6A82CD89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333" y="2754135"/>
            <a:ext cx="3494314" cy="2910151"/>
          </a:xfrm>
        </p:spPr>
        <p:txBody>
          <a:bodyPr anchor="t">
            <a:normAutofit/>
          </a:bodyPr>
          <a:lstStyle/>
          <a:p>
            <a:pPr algn="ctr"/>
            <a:r>
              <a:rPr lang="en-US" sz="4500" b="1" dirty="0"/>
              <a:t>Portfolio Approach</a:t>
            </a:r>
            <a:endParaRPr lang="en-TR" sz="45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4E82CF8-DE98-DEF6-C213-F91336BE98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081606"/>
              </p:ext>
            </p:extLst>
          </p:nvPr>
        </p:nvGraphicFramePr>
        <p:xfrm>
          <a:off x="3223647" y="548640"/>
          <a:ext cx="8334039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640E302-D64E-9B48-A9EC-DE7573F3B9CC}"/>
              </a:ext>
            </a:extLst>
          </p:cNvPr>
          <p:cNvSpPr txBox="1"/>
          <p:nvPr/>
        </p:nvSpPr>
        <p:spPr>
          <a:xfrm>
            <a:off x="667950" y="3970683"/>
            <a:ext cx="18397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L</a:t>
            </a:r>
            <a:r>
              <a:rPr lang="en-TR" sz="2500" dirty="0"/>
              <a:t>ong - Short</a:t>
            </a:r>
          </a:p>
        </p:txBody>
      </p:sp>
    </p:spTree>
    <p:extLst>
      <p:ext uri="{BB962C8B-B14F-4D97-AF65-F5344CB8AC3E}">
        <p14:creationId xmlns:p14="http://schemas.microsoft.com/office/powerpoint/2010/main" val="387044886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A750-736E-F971-5562-DC1F319B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Sorting Approach </a:t>
            </a:r>
            <a:endParaRPr lang="en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C62B7C-A00A-FC0F-481D-12D596347D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6569"/>
          <a:stretch/>
        </p:blipFill>
        <p:spPr>
          <a:xfrm>
            <a:off x="590591" y="1501611"/>
            <a:ext cx="6642983" cy="595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161E5B-8405-BC79-498B-242721D3ED9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191" t="58828"/>
          <a:stretch/>
        </p:blipFill>
        <p:spPr>
          <a:xfrm>
            <a:off x="590591" y="2200646"/>
            <a:ext cx="7238219" cy="14933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52DBEF-D4AF-3616-58EE-5A898E648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91" y="3770424"/>
            <a:ext cx="4284965" cy="17813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1977A2-6BA1-9D4B-A77C-8A5765F8E3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4968" y="157491"/>
            <a:ext cx="4733743" cy="37730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2A313C-337B-A592-2F48-1D0AD469202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8882"/>
          <a:stretch/>
        </p:blipFill>
        <p:spPr>
          <a:xfrm>
            <a:off x="7044968" y="3441205"/>
            <a:ext cx="4704674" cy="34167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B2FEEB-2E29-08C3-43D1-2CF643BCE7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591" y="5629386"/>
            <a:ext cx="5120338" cy="86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987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2231</Words>
  <Application>Microsoft Macintosh PowerPoint</Application>
  <PresentationFormat>Widescreen</PresentationFormat>
  <Paragraphs>364</Paragraphs>
  <Slides>45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Aptos</vt:lpstr>
      <vt:lpstr>Aptos Display</vt:lpstr>
      <vt:lpstr>Arial</vt:lpstr>
      <vt:lpstr>Calibri</vt:lpstr>
      <vt:lpstr>Courier New</vt:lpstr>
      <vt:lpstr>DM Mono</vt:lpstr>
      <vt:lpstr>Google Sans Text</vt:lpstr>
      <vt:lpstr>Helvetica</vt:lpstr>
      <vt:lpstr>Segoe UI</vt:lpstr>
      <vt:lpstr>Wingdings</vt:lpstr>
      <vt:lpstr>Office Theme</vt:lpstr>
      <vt:lpstr>Factor Investing</vt:lpstr>
      <vt:lpstr>Agenda</vt:lpstr>
      <vt:lpstr>Factor Models</vt:lpstr>
      <vt:lpstr>Ingredients  of  Factor  Investing</vt:lpstr>
      <vt:lpstr>Why Factor Investing potentially successful?</vt:lpstr>
      <vt:lpstr>Why Factor Investing potentially successful?</vt:lpstr>
      <vt:lpstr>Constructing Factor Mimicking Portfolios </vt:lpstr>
      <vt:lpstr>Portfolio Approach</vt:lpstr>
      <vt:lpstr>Sorting Approach </vt:lpstr>
      <vt:lpstr>Cross Sectional Regression Approach</vt:lpstr>
      <vt:lpstr>Comparison of Two Approachs</vt:lpstr>
      <vt:lpstr>Trend Factor</vt:lpstr>
      <vt:lpstr>Trend Factor</vt:lpstr>
      <vt:lpstr>Trend Factor</vt:lpstr>
      <vt:lpstr>Trend Factor</vt:lpstr>
      <vt:lpstr>Trend Factor Construction</vt:lpstr>
      <vt:lpstr>Trend Factor Performance</vt:lpstr>
      <vt:lpstr>Trend Factor Returns and IC</vt:lpstr>
      <vt:lpstr>ROE Factor</vt:lpstr>
      <vt:lpstr>Compound Annual Growth Rate</vt:lpstr>
      <vt:lpstr>Factor Mimicking Portfolio Performances</vt:lpstr>
      <vt:lpstr>Portfolio Sorting Approach For ROE</vt:lpstr>
      <vt:lpstr>P/E Factor</vt:lpstr>
      <vt:lpstr>Compound Annual Growth Rate</vt:lpstr>
      <vt:lpstr>Factor Mimicking Portfolio Performances</vt:lpstr>
      <vt:lpstr>Factor Mimicking Portfolio for P/E</vt:lpstr>
      <vt:lpstr>P/E Factor Statistics </vt:lpstr>
      <vt:lpstr>Momentum Factor</vt:lpstr>
      <vt:lpstr>Factor Efficacy Test: IC</vt:lpstr>
      <vt:lpstr>Quintile Portfolios and CAGR</vt:lpstr>
      <vt:lpstr>Factor Mimicking Portfolio Performances</vt:lpstr>
      <vt:lpstr>Time Series Regression FMP (Macro Factor Hedging)</vt:lpstr>
      <vt:lpstr>Factor Mimicking Portfolio Comparison</vt:lpstr>
      <vt:lpstr>Momentum Factor Statistics </vt:lpstr>
      <vt:lpstr>Volatility Factor</vt:lpstr>
      <vt:lpstr>Volatility Factor</vt:lpstr>
      <vt:lpstr>Composite Quant Factor – Trend &amp; Volatility</vt:lpstr>
      <vt:lpstr>Composite Quant Factor – Trend &amp; Volatility</vt:lpstr>
      <vt:lpstr>Composite Quant Factor  Trend &amp; Volatility &amp; Return on Investment</vt:lpstr>
      <vt:lpstr>Composite Quant Factor Trend &amp;  Volatility &amp;  Return on Investment</vt:lpstr>
      <vt:lpstr>All Factors Comparison Portfolio Approach</vt:lpstr>
      <vt:lpstr>Initial Equity = 100000  Sharpe Ratio = 0.88</vt:lpstr>
      <vt:lpstr>Monte Carlo – Same Constraints</vt:lpstr>
      <vt:lpstr>Why Not Increase Factors in Composite Factor?</vt:lpstr>
      <vt:lpstr>Economical 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Yağmur Seda SANKUTLU</dc:creator>
  <cp:lastModifiedBy>Yağmur Seda SANKUTLU</cp:lastModifiedBy>
  <cp:revision>3</cp:revision>
  <cp:lastPrinted>2025-06-10T09:08:35Z</cp:lastPrinted>
  <dcterms:created xsi:type="dcterms:W3CDTF">2025-06-05T12:06:21Z</dcterms:created>
  <dcterms:modified xsi:type="dcterms:W3CDTF">2025-06-17T20:46:45Z</dcterms:modified>
</cp:coreProperties>
</file>