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45"/>
  </p:notesMasterIdLst>
  <p:handoutMasterIdLst>
    <p:handoutMasterId r:id="rId46"/>
  </p:handoutMasterIdLst>
  <p:sldIdLst>
    <p:sldId id="315" r:id="rId5"/>
    <p:sldId id="257" r:id="rId6"/>
    <p:sldId id="258" r:id="rId7"/>
    <p:sldId id="259" r:id="rId8"/>
    <p:sldId id="260" r:id="rId9"/>
    <p:sldId id="323" r:id="rId10"/>
    <p:sldId id="262" r:id="rId11"/>
    <p:sldId id="263" r:id="rId12"/>
    <p:sldId id="264" r:id="rId13"/>
    <p:sldId id="265" r:id="rId14"/>
    <p:sldId id="319" r:id="rId15"/>
    <p:sldId id="267" r:id="rId16"/>
    <p:sldId id="269" r:id="rId17"/>
    <p:sldId id="270" r:id="rId18"/>
    <p:sldId id="320" r:id="rId19"/>
    <p:sldId id="272" r:id="rId20"/>
    <p:sldId id="268" r:id="rId21"/>
    <p:sldId id="274" r:id="rId22"/>
    <p:sldId id="275" r:id="rId23"/>
    <p:sldId id="276" r:id="rId24"/>
    <p:sldId id="277" r:id="rId25"/>
    <p:sldId id="273" r:id="rId26"/>
    <p:sldId id="278" r:id="rId27"/>
    <p:sldId id="280" r:id="rId28"/>
    <p:sldId id="282" r:id="rId29"/>
    <p:sldId id="289" r:id="rId30"/>
    <p:sldId id="290" r:id="rId31"/>
    <p:sldId id="281" r:id="rId32"/>
    <p:sldId id="292" r:id="rId33"/>
    <p:sldId id="293" r:id="rId34"/>
    <p:sldId id="294" r:id="rId35"/>
    <p:sldId id="296" r:id="rId36"/>
    <p:sldId id="302" r:id="rId37"/>
    <p:sldId id="303" r:id="rId38"/>
    <p:sldId id="297" r:id="rId39"/>
    <p:sldId id="298" r:id="rId40"/>
    <p:sldId id="299" r:id="rId41"/>
    <p:sldId id="322" r:id="rId42"/>
    <p:sldId id="301" r:id="rId43"/>
    <p:sldId id="30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112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03AF0-2C59-4C74-B9EA-2439DA66B38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39BC49-BA98-4D41-B725-AFFC2AD2F9A9}">
      <dgm:prSet/>
      <dgm:spPr/>
      <dgm:t>
        <a:bodyPr/>
        <a:lstStyle/>
        <a:p>
          <a:r>
            <a:rPr lang="tr-TR"/>
            <a:t>Mimari Tasarım Dokümanı hazırlandı.</a:t>
          </a:r>
          <a:endParaRPr lang="en-US"/>
        </a:p>
      </dgm:t>
    </dgm:pt>
    <dgm:pt modelId="{334EA865-F581-46E1-995E-3D5F8FDCCFE4}" type="parTrans" cxnId="{6A7F1A9B-FA6D-49DA-8899-4258797BE8DC}">
      <dgm:prSet/>
      <dgm:spPr/>
      <dgm:t>
        <a:bodyPr/>
        <a:lstStyle/>
        <a:p>
          <a:endParaRPr lang="en-US"/>
        </a:p>
      </dgm:t>
    </dgm:pt>
    <dgm:pt modelId="{6D044504-47F4-4775-93FC-9C71E7AEECD9}" type="sibTrans" cxnId="{6A7F1A9B-FA6D-49DA-8899-4258797BE8DC}">
      <dgm:prSet/>
      <dgm:spPr/>
      <dgm:t>
        <a:bodyPr/>
        <a:lstStyle/>
        <a:p>
          <a:endParaRPr lang="en-US"/>
        </a:p>
      </dgm:t>
    </dgm:pt>
    <dgm:pt modelId="{17F3A732-493F-4801-ACCC-93BBF89CBDB3}">
      <dgm:prSet/>
      <dgm:spPr/>
      <dgm:t>
        <a:bodyPr/>
        <a:lstStyle/>
        <a:p>
          <a:r>
            <a:rPr lang="tr-TR" dirty="0"/>
            <a:t>UML diyagramlarla sistemin tüm bileşenleri çizildi.</a:t>
          </a:r>
          <a:endParaRPr lang="en-US" dirty="0"/>
        </a:p>
      </dgm:t>
    </dgm:pt>
    <dgm:pt modelId="{CE600633-E04C-4682-8D5B-EB05A2BEEDCD}" type="parTrans" cxnId="{13ED2B3B-5EFF-411D-97AF-956517AB274B}">
      <dgm:prSet/>
      <dgm:spPr/>
      <dgm:t>
        <a:bodyPr/>
        <a:lstStyle/>
        <a:p>
          <a:endParaRPr lang="en-US"/>
        </a:p>
      </dgm:t>
    </dgm:pt>
    <dgm:pt modelId="{E51EB29B-526E-46AE-9714-8919AFABDF5D}" type="sibTrans" cxnId="{13ED2B3B-5EFF-411D-97AF-956517AB274B}">
      <dgm:prSet/>
      <dgm:spPr/>
      <dgm:t>
        <a:bodyPr/>
        <a:lstStyle/>
        <a:p>
          <a:endParaRPr lang="en-US"/>
        </a:p>
      </dgm:t>
    </dgm:pt>
    <dgm:pt modelId="{980A0423-926E-4D9E-9CFA-EFC316F82250}" type="pres">
      <dgm:prSet presAssocID="{E6F03AF0-2C59-4C74-B9EA-2439DA66B3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042346-BF59-458B-8320-823CEB03B8ED}" type="pres">
      <dgm:prSet presAssocID="{2039BC49-BA98-4D41-B725-AFFC2AD2F9A9}" presName="root" presStyleCnt="0"/>
      <dgm:spPr/>
    </dgm:pt>
    <dgm:pt modelId="{25392607-D536-41B3-9C00-9E270E97216F}" type="pres">
      <dgm:prSet presAssocID="{2039BC49-BA98-4D41-B725-AFFC2AD2F9A9}" presName="rootComposite" presStyleCnt="0"/>
      <dgm:spPr/>
    </dgm:pt>
    <dgm:pt modelId="{D8BCED43-F23B-44CC-BD1B-C26BFFA8D282}" type="pres">
      <dgm:prSet presAssocID="{2039BC49-BA98-4D41-B725-AFFC2AD2F9A9}" presName="rootText" presStyleLbl="node1" presStyleIdx="0" presStyleCnt="2"/>
      <dgm:spPr/>
    </dgm:pt>
    <dgm:pt modelId="{9D661987-F723-48EA-9EAE-31051430F662}" type="pres">
      <dgm:prSet presAssocID="{2039BC49-BA98-4D41-B725-AFFC2AD2F9A9}" presName="rootConnector" presStyleLbl="node1" presStyleIdx="0" presStyleCnt="2"/>
      <dgm:spPr/>
    </dgm:pt>
    <dgm:pt modelId="{B50C89B7-52CA-4330-9570-EA3777ECE3C8}" type="pres">
      <dgm:prSet presAssocID="{2039BC49-BA98-4D41-B725-AFFC2AD2F9A9}" presName="childShape" presStyleCnt="0"/>
      <dgm:spPr/>
    </dgm:pt>
    <dgm:pt modelId="{7ED85CD8-B46A-4247-8678-37177262605F}" type="pres">
      <dgm:prSet presAssocID="{17F3A732-493F-4801-ACCC-93BBF89CBDB3}" presName="root" presStyleCnt="0"/>
      <dgm:spPr/>
    </dgm:pt>
    <dgm:pt modelId="{90970CF9-262C-44C1-9C1D-A16CE37B8C16}" type="pres">
      <dgm:prSet presAssocID="{17F3A732-493F-4801-ACCC-93BBF89CBDB3}" presName="rootComposite" presStyleCnt="0"/>
      <dgm:spPr/>
    </dgm:pt>
    <dgm:pt modelId="{B3C4C78A-8B9A-4736-A498-FA76B9A9D33E}" type="pres">
      <dgm:prSet presAssocID="{17F3A732-493F-4801-ACCC-93BBF89CBDB3}" presName="rootText" presStyleLbl="node1" presStyleIdx="1" presStyleCnt="2"/>
      <dgm:spPr/>
    </dgm:pt>
    <dgm:pt modelId="{1D8A0E17-52E5-4484-8DAD-D1A9B7E1E76B}" type="pres">
      <dgm:prSet presAssocID="{17F3A732-493F-4801-ACCC-93BBF89CBDB3}" presName="rootConnector" presStyleLbl="node1" presStyleIdx="1" presStyleCnt="2"/>
      <dgm:spPr/>
    </dgm:pt>
    <dgm:pt modelId="{463AEDCD-76AF-45AA-915C-E22B637DF76E}" type="pres">
      <dgm:prSet presAssocID="{17F3A732-493F-4801-ACCC-93BBF89CBDB3}" presName="childShape" presStyleCnt="0"/>
      <dgm:spPr/>
    </dgm:pt>
  </dgm:ptLst>
  <dgm:cxnLst>
    <dgm:cxn modelId="{311EFB0D-5093-4AF3-BCC1-1FF57F31386D}" type="presOf" srcId="{2039BC49-BA98-4D41-B725-AFFC2AD2F9A9}" destId="{D8BCED43-F23B-44CC-BD1B-C26BFFA8D282}" srcOrd="0" destOrd="0" presId="urn:microsoft.com/office/officeart/2005/8/layout/hierarchy3"/>
    <dgm:cxn modelId="{13ED2B3B-5EFF-411D-97AF-956517AB274B}" srcId="{E6F03AF0-2C59-4C74-B9EA-2439DA66B38C}" destId="{17F3A732-493F-4801-ACCC-93BBF89CBDB3}" srcOrd="1" destOrd="0" parTransId="{CE600633-E04C-4682-8D5B-EB05A2BEEDCD}" sibTransId="{E51EB29B-526E-46AE-9714-8919AFABDF5D}"/>
    <dgm:cxn modelId="{21B77D4A-A6DE-4F40-AA7A-83E9A0DD1500}" type="presOf" srcId="{17F3A732-493F-4801-ACCC-93BBF89CBDB3}" destId="{B3C4C78A-8B9A-4736-A498-FA76B9A9D33E}" srcOrd="0" destOrd="0" presId="urn:microsoft.com/office/officeart/2005/8/layout/hierarchy3"/>
    <dgm:cxn modelId="{CAFE597C-B3E0-41EE-A79D-64B02AB42C38}" type="presOf" srcId="{E6F03AF0-2C59-4C74-B9EA-2439DA66B38C}" destId="{980A0423-926E-4D9E-9CFA-EFC316F82250}" srcOrd="0" destOrd="0" presId="urn:microsoft.com/office/officeart/2005/8/layout/hierarchy3"/>
    <dgm:cxn modelId="{6A7F1A9B-FA6D-49DA-8899-4258797BE8DC}" srcId="{E6F03AF0-2C59-4C74-B9EA-2439DA66B38C}" destId="{2039BC49-BA98-4D41-B725-AFFC2AD2F9A9}" srcOrd="0" destOrd="0" parTransId="{334EA865-F581-46E1-995E-3D5F8FDCCFE4}" sibTransId="{6D044504-47F4-4775-93FC-9C71E7AEECD9}"/>
    <dgm:cxn modelId="{70A46EA1-D806-43B9-A0EC-81D0D2748C63}" type="presOf" srcId="{17F3A732-493F-4801-ACCC-93BBF89CBDB3}" destId="{1D8A0E17-52E5-4484-8DAD-D1A9B7E1E76B}" srcOrd="1" destOrd="0" presId="urn:microsoft.com/office/officeart/2005/8/layout/hierarchy3"/>
    <dgm:cxn modelId="{C2D2DCC9-968E-47A2-9607-72372E4404FC}" type="presOf" srcId="{2039BC49-BA98-4D41-B725-AFFC2AD2F9A9}" destId="{9D661987-F723-48EA-9EAE-31051430F662}" srcOrd="1" destOrd="0" presId="urn:microsoft.com/office/officeart/2005/8/layout/hierarchy3"/>
    <dgm:cxn modelId="{745848EE-A47F-4BCD-9E76-B02A568634E0}" type="presParOf" srcId="{980A0423-926E-4D9E-9CFA-EFC316F82250}" destId="{2F042346-BF59-458B-8320-823CEB03B8ED}" srcOrd="0" destOrd="0" presId="urn:microsoft.com/office/officeart/2005/8/layout/hierarchy3"/>
    <dgm:cxn modelId="{E1149496-30FF-4D31-973A-AEB76C152E19}" type="presParOf" srcId="{2F042346-BF59-458B-8320-823CEB03B8ED}" destId="{25392607-D536-41B3-9C00-9E270E97216F}" srcOrd="0" destOrd="0" presId="urn:microsoft.com/office/officeart/2005/8/layout/hierarchy3"/>
    <dgm:cxn modelId="{7B056275-0E84-4741-8423-79AF26B5866A}" type="presParOf" srcId="{25392607-D536-41B3-9C00-9E270E97216F}" destId="{D8BCED43-F23B-44CC-BD1B-C26BFFA8D282}" srcOrd="0" destOrd="0" presId="urn:microsoft.com/office/officeart/2005/8/layout/hierarchy3"/>
    <dgm:cxn modelId="{D9718A91-45EB-4B1E-B1C8-0FB0FFBD0C63}" type="presParOf" srcId="{25392607-D536-41B3-9C00-9E270E97216F}" destId="{9D661987-F723-48EA-9EAE-31051430F662}" srcOrd="1" destOrd="0" presId="urn:microsoft.com/office/officeart/2005/8/layout/hierarchy3"/>
    <dgm:cxn modelId="{6E7FD2E0-1F60-4DB5-846F-51E390EA1AE3}" type="presParOf" srcId="{2F042346-BF59-458B-8320-823CEB03B8ED}" destId="{B50C89B7-52CA-4330-9570-EA3777ECE3C8}" srcOrd="1" destOrd="0" presId="urn:microsoft.com/office/officeart/2005/8/layout/hierarchy3"/>
    <dgm:cxn modelId="{73779391-776E-446A-9E16-AECEBD61FBD0}" type="presParOf" srcId="{980A0423-926E-4D9E-9CFA-EFC316F82250}" destId="{7ED85CD8-B46A-4247-8678-37177262605F}" srcOrd="1" destOrd="0" presId="urn:microsoft.com/office/officeart/2005/8/layout/hierarchy3"/>
    <dgm:cxn modelId="{49D6BD3B-85DB-4AD5-A78D-4F2907D1AA27}" type="presParOf" srcId="{7ED85CD8-B46A-4247-8678-37177262605F}" destId="{90970CF9-262C-44C1-9C1D-A16CE37B8C16}" srcOrd="0" destOrd="0" presId="urn:microsoft.com/office/officeart/2005/8/layout/hierarchy3"/>
    <dgm:cxn modelId="{D7502C4A-9F98-420A-AE6E-878EE9908D28}" type="presParOf" srcId="{90970CF9-262C-44C1-9C1D-A16CE37B8C16}" destId="{B3C4C78A-8B9A-4736-A498-FA76B9A9D33E}" srcOrd="0" destOrd="0" presId="urn:microsoft.com/office/officeart/2005/8/layout/hierarchy3"/>
    <dgm:cxn modelId="{D592C560-2FCF-4E11-A06D-9C0722CC5651}" type="presParOf" srcId="{90970CF9-262C-44C1-9C1D-A16CE37B8C16}" destId="{1D8A0E17-52E5-4484-8DAD-D1A9B7E1E76B}" srcOrd="1" destOrd="0" presId="urn:microsoft.com/office/officeart/2005/8/layout/hierarchy3"/>
    <dgm:cxn modelId="{7208BB9C-CE63-4654-A250-80C071CE9825}" type="presParOf" srcId="{7ED85CD8-B46A-4247-8678-37177262605F}" destId="{463AEDCD-76AF-45AA-915C-E22B637DF7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8B5DE-E386-4C59-8ED0-0AABAD9D81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121AD-EB34-4052-B2DF-1CDDCC771D87}">
      <dgm:prSet/>
      <dgm:spPr/>
      <dgm:t>
        <a:bodyPr/>
        <a:lstStyle/>
        <a:p>
          <a:r>
            <a:rPr lang="tr-TR"/>
            <a:t>JWT altyapısı kuruldu</a:t>
          </a:r>
          <a:endParaRPr lang="en-US"/>
        </a:p>
      </dgm:t>
    </dgm:pt>
    <dgm:pt modelId="{ED74B4D4-8866-4398-995A-9EDE7141BB3D}" type="parTrans" cxnId="{CF0418CE-0B28-4A1E-B64F-B70BB7F930DC}">
      <dgm:prSet/>
      <dgm:spPr/>
      <dgm:t>
        <a:bodyPr/>
        <a:lstStyle/>
        <a:p>
          <a:endParaRPr lang="en-US"/>
        </a:p>
      </dgm:t>
    </dgm:pt>
    <dgm:pt modelId="{D0C88853-3F61-48BE-B9DC-1A3AC69E47EE}" type="sibTrans" cxnId="{CF0418CE-0B28-4A1E-B64F-B70BB7F930DC}">
      <dgm:prSet/>
      <dgm:spPr/>
      <dgm:t>
        <a:bodyPr/>
        <a:lstStyle/>
        <a:p>
          <a:endParaRPr lang="en-US"/>
        </a:p>
      </dgm:t>
    </dgm:pt>
    <dgm:pt modelId="{2316AE24-278B-4CD4-AA45-6E42977AD772}">
      <dgm:prSet/>
      <dgm:spPr/>
      <dgm:t>
        <a:bodyPr/>
        <a:lstStyle/>
        <a:p>
          <a:r>
            <a:rPr lang="tr-TR" b="1" dirty="0" err="1"/>
            <a:t>register</a:t>
          </a:r>
          <a:r>
            <a:rPr lang="tr-TR" b="1" dirty="0"/>
            <a:t>: </a:t>
          </a:r>
          <a:r>
            <a:rPr lang="tr-TR" dirty="0" err="1"/>
            <a:t>user</a:t>
          </a:r>
          <a:r>
            <a:rPr lang="tr-TR" dirty="0"/>
            <a:t> kaydediliyor, şifre </a:t>
          </a:r>
          <a:r>
            <a:rPr lang="tr-TR" dirty="0" err="1"/>
            <a:t>hashleniyor</a:t>
          </a:r>
          <a:r>
            <a:rPr lang="tr-TR" dirty="0"/>
            <a:t>, </a:t>
          </a:r>
          <a:r>
            <a:rPr lang="tr-TR" dirty="0" err="1"/>
            <a:t>token</a:t>
          </a:r>
          <a:r>
            <a:rPr lang="tr-TR" dirty="0"/>
            <a:t> üretiliyor</a:t>
          </a:r>
          <a:endParaRPr lang="en-US" dirty="0"/>
        </a:p>
      </dgm:t>
    </dgm:pt>
    <dgm:pt modelId="{AEC03A05-B12A-4550-918C-AB866E767017}" type="parTrans" cxnId="{7F464BA3-D965-43DF-BA5D-D39CE80C1846}">
      <dgm:prSet/>
      <dgm:spPr/>
      <dgm:t>
        <a:bodyPr/>
        <a:lstStyle/>
        <a:p>
          <a:endParaRPr lang="en-US"/>
        </a:p>
      </dgm:t>
    </dgm:pt>
    <dgm:pt modelId="{752D7681-1FF3-4A5B-A693-D725947F396A}" type="sibTrans" cxnId="{7F464BA3-D965-43DF-BA5D-D39CE80C1846}">
      <dgm:prSet/>
      <dgm:spPr/>
      <dgm:t>
        <a:bodyPr/>
        <a:lstStyle/>
        <a:p>
          <a:endParaRPr lang="en-US"/>
        </a:p>
      </dgm:t>
    </dgm:pt>
    <dgm:pt modelId="{F2EA0E71-3E85-4098-A533-0D870F42B289}">
      <dgm:prSet/>
      <dgm:spPr/>
      <dgm:t>
        <a:bodyPr/>
        <a:lstStyle/>
        <a:p>
          <a:r>
            <a:rPr lang="tr-TR" b="1" dirty="0"/>
            <a:t>login: </a:t>
          </a:r>
          <a:r>
            <a:rPr lang="tr-TR" dirty="0"/>
            <a:t>kullanıcı doğrulanıyor, </a:t>
          </a:r>
          <a:r>
            <a:rPr lang="tr-TR" dirty="0" err="1"/>
            <a:t>token</a:t>
          </a:r>
          <a:r>
            <a:rPr lang="tr-TR" dirty="0"/>
            <a:t> dönüyor</a:t>
          </a:r>
        </a:p>
        <a:p>
          <a:r>
            <a:rPr lang="tr-TR" dirty="0" err="1"/>
            <a:t>Token</a:t>
          </a:r>
          <a:r>
            <a:rPr lang="tr-TR" dirty="0"/>
            <a:t>: </a:t>
          </a:r>
          <a:r>
            <a:rPr lang="tr-TR" dirty="0" err="1"/>
            <a:t>subject</a:t>
          </a:r>
          <a:r>
            <a:rPr lang="tr-TR" dirty="0"/>
            <a:t>, </a:t>
          </a:r>
          <a:r>
            <a:rPr lang="tr-TR" dirty="0" err="1"/>
            <a:t>issuer</a:t>
          </a:r>
          <a:r>
            <a:rPr lang="tr-TR" dirty="0"/>
            <a:t>, </a:t>
          </a:r>
          <a:r>
            <a:rPr lang="tr-TR" dirty="0" err="1"/>
            <a:t>issuedAt</a:t>
          </a:r>
          <a:r>
            <a:rPr lang="tr-TR" dirty="0"/>
            <a:t>, </a:t>
          </a:r>
          <a:r>
            <a:rPr lang="tr-TR" dirty="0" err="1"/>
            <a:t>expiresAt</a:t>
          </a:r>
          <a:r>
            <a:rPr lang="tr-TR" dirty="0"/>
            <a:t>, </a:t>
          </a:r>
          <a:r>
            <a:rPr lang="tr-TR" dirty="0" err="1"/>
            <a:t>userId</a:t>
          </a:r>
          <a:r>
            <a:rPr lang="tr-TR" dirty="0"/>
            <a:t> gibi </a:t>
          </a:r>
          <a:r>
            <a:rPr lang="tr-TR" dirty="0" err="1"/>
            <a:t>claim’ler</a:t>
          </a:r>
          <a:r>
            <a:rPr lang="tr-TR" dirty="0"/>
            <a:t> içeriyor</a:t>
          </a:r>
          <a:endParaRPr lang="en-US" dirty="0"/>
        </a:p>
      </dgm:t>
    </dgm:pt>
    <dgm:pt modelId="{E77129B9-D46D-4975-BCE4-71E7A27D4D35}" type="parTrans" cxnId="{9682D6C9-71F5-4DAA-8544-71CF74E8BC90}">
      <dgm:prSet/>
      <dgm:spPr/>
      <dgm:t>
        <a:bodyPr/>
        <a:lstStyle/>
        <a:p>
          <a:endParaRPr lang="en-US"/>
        </a:p>
      </dgm:t>
    </dgm:pt>
    <dgm:pt modelId="{65BE1EB7-491E-4216-BB52-99AA60CA49FA}" type="sibTrans" cxnId="{9682D6C9-71F5-4DAA-8544-71CF74E8BC90}">
      <dgm:prSet/>
      <dgm:spPr/>
      <dgm:t>
        <a:bodyPr/>
        <a:lstStyle/>
        <a:p>
          <a:endParaRPr lang="en-US"/>
        </a:p>
      </dgm:t>
    </dgm:pt>
    <dgm:pt modelId="{8A5C3BDC-47C8-41A2-BA35-A50DA6FEAA77}" type="pres">
      <dgm:prSet presAssocID="{2878B5DE-E386-4C59-8ED0-0AABAD9D81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DEE2D0-4572-4420-9116-DA2BB6800718}" type="pres">
      <dgm:prSet presAssocID="{3CB121AD-EB34-4052-B2DF-1CDDCC771D87}" presName="hierRoot1" presStyleCnt="0"/>
      <dgm:spPr/>
    </dgm:pt>
    <dgm:pt modelId="{A7695EBA-F764-44A7-9102-FCF53C768039}" type="pres">
      <dgm:prSet presAssocID="{3CB121AD-EB34-4052-B2DF-1CDDCC771D87}" presName="composite" presStyleCnt="0"/>
      <dgm:spPr/>
    </dgm:pt>
    <dgm:pt modelId="{569D219C-9906-46C6-B287-A484DBAE504F}" type="pres">
      <dgm:prSet presAssocID="{3CB121AD-EB34-4052-B2DF-1CDDCC771D87}" presName="background" presStyleLbl="node0" presStyleIdx="0" presStyleCnt="3"/>
      <dgm:spPr/>
    </dgm:pt>
    <dgm:pt modelId="{3176579E-21C2-47CD-B7ED-9E34121FA7DC}" type="pres">
      <dgm:prSet presAssocID="{3CB121AD-EB34-4052-B2DF-1CDDCC771D87}" presName="text" presStyleLbl="fgAcc0" presStyleIdx="0" presStyleCnt="3">
        <dgm:presLayoutVars>
          <dgm:chPref val="3"/>
        </dgm:presLayoutVars>
      </dgm:prSet>
      <dgm:spPr/>
    </dgm:pt>
    <dgm:pt modelId="{BA3A54F6-8739-466E-ADED-1BD49A2D07D9}" type="pres">
      <dgm:prSet presAssocID="{3CB121AD-EB34-4052-B2DF-1CDDCC771D87}" presName="hierChild2" presStyleCnt="0"/>
      <dgm:spPr/>
    </dgm:pt>
    <dgm:pt modelId="{3CACA187-FB81-4D70-A356-31E8C1A89592}" type="pres">
      <dgm:prSet presAssocID="{2316AE24-278B-4CD4-AA45-6E42977AD772}" presName="hierRoot1" presStyleCnt="0"/>
      <dgm:spPr/>
    </dgm:pt>
    <dgm:pt modelId="{A5B1728A-842D-4A24-9AFA-4EAD06F7A77A}" type="pres">
      <dgm:prSet presAssocID="{2316AE24-278B-4CD4-AA45-6E42977AD772}" presName="composite" presStyleCnt="0"/>
      <dgm:spPr/>
    </dgm:pt>
    <dgm:pt modelId="{34868597-0D93-4D5E-9E58-290610F33A6B}" type="pres">
      <dgm:prSet presAssocID="{2316AE24-278B-4CD4-AA45-6E42977AD772}" presName="background" presStyleLbl="node0" presStyleIdx="1" presStyleCnt="3"/>
      <dgm:spPr/>
    </dgm:pt>
    <dgm:pt modelId="{CC62296F-BB41-45D2-82A1-2D9091F84286}" type="pres">
      <dgm:prSet presAssocID="{2316AE24-278B-4CD4-AA45-6E42977AD772}" presName="text" presStyleLbl="fgAcc0" presStyleIdx="1" presStyleCnt="3">
        <dgm:presLayoutVars>
          <dgm:chPref val="3"/>
        </dgm:presLayoutVars>
      </dgm:prSet>
      <dgm:spPr/>
    </dgm:pt>
    <dgm:pt modelId="{FE41A749-E556-4BCF-952E-E46D5823129B}" type="pres">
      <dgm:prSet presAssocID="{2316AE24-278B-4CD4-AA45-6E42977AD772}" presName="hierChild2" presStyleCnt="0"/>
      <dgm:spPr/>
    </dgm:pt>
    <dgm:pt modelId="{BEE10476-C71A-4AC8-8255-216A3E442BF6}" type="pres">
      <dgm:prSet presAssocID="{F2EA0E71-3E85-4098-A533-0D870F42B289}" presName="hierRoot1" presStyleCnt="0"/>
      <dgm:spPr/>
    </dgm:pt>
    <dgm:pt modelId="{B31C8BC6-B29D-41A4-8B6B-44C4F3FC93DB}" type="pres">
      <dgm:prSet presAssocID="{F2EA0E71-3E85-4098-A533-0D870F42B289}" presName="composite" presStyleCnt="0"/>
      <dgm:spPr/>
    </dgm:pt>
    <dgm:pt modelId="{D20C0F7F-5BEA-4BE0-8F60-A685E1233D07}" type="pres">
      <dgm:prSet presAssocID="{F2EA0E71-3E85-4098-A533-0D870F42B289}" presName="background" presStyleLbl="node0" presStyleIdx="2" presStyleCnt="3"/>
      <dgm:spPr/>
    </dgm:pt>
    <dgm:pt modelId="{03DBF518-3724-46BB-B259-DAAAF283F245}" type="pres">
      <dgm:prSet presAssocID="{F2EA0E71-3E85-4098-A533-0D870F42B289}" presName="text" presStyleLbl="fgAcc0" presStyleIdx="2" presStyleCnt="3">
        <dgm:presLayoutVars>
          <dgm:chPref val="3"/>
        </dgm:presLayoutVars>
      </dgm:prSet>
      <dgm:spPr/>
    </dgm:pt>
    <dgm:pt modelId="{0EA88EC5-2D71-4A0A-A7F8-830888E1C52A}" type="pres">
      <dgm:prSet presAssocID="{F2EA0E71-3E85-4098-A533-0D870F42B289}" presName="hierChild2" presStyleCnt="0"/>
      <dgm:spPr/>
    </dgm:pt>
  </dgm:ptLst>
  <dgm:cxnLst>
    <dgm:cxn modelId="{0B3A1116-337D-4BBA-A70E-D28544B33CAE}" type="presOf" srcId="{2316AE24-278B-4CD4-AA45-6E42977AD772}" destId="{CC62296F-BB41-45D2-82A1-2D9091F84286}" srcOrd="0" destOrd="0" presId="urn:microsoft.com/office/officeart/2005/8/layout/hierarchy1"/>
    <dgm:cxn modelId="{D768AF6A-3C77-4421-A5D8-F19538833A98}" type="presOf" srcId="{F2EA0E71-3E85-4098-A533-0D870F42B289}" destId="{03DBF518-3724-46BB-B259-DAAAF283F245}" srcOrd="0" destOrd="0" presId="urn:microsoft.com/office/officeart/2005/8/layout/hierarchy1"/>
    <dgm:cxn modelId="{70E9A66C-696A-48D5-B506-63FB2A17041C}" type="presOf" srcId="{2878B5DE-E386-4C59-8ED0-0AABAD9D81C0}" destId="{8A5C3BDC-47C8-41A2-BA35-A50DA6FEAA77}" srcOrd="0" destOrd="0" presId="urn:microsoft.com/office/officeart/2005/8/layout/hierarchy1"/>
    <dgm:cxn modelId="{7F464BA3-D965-43DF-BA5D-D39CE80C1846}" srcId="{2878B5DE-E386-4C59-8ED0-0AABAD9D81C0}" destId="{2316AE24-278B-4CD4-AA45-6E42977AD772}" srcOrd="1" destOrd="0" parTransId="{AEC03A05-B12A-4550-918C-AB866E767017}" sibTransId="{752D7681-1FF3-4A5B-A693-D725947F396A}"/>
    <dgm:cxn modelId="{9B703FBF-7B45-4F71-87B6-B0C338670BB5}" type="presOf" srcId="{3CB121AD-EB34-4052-B2DF-1CDDCC771D87}" destId="{3176579E-21C2-47CD-B7ED-9E34121FA7DC}" srcOrd="0" destOrd="0" presId="urn:microsoft.com/office/officeart/2005/8/layout/hierarchy1"/>
    <dgm:cxn modelId="{9682D6C9-71F5-4DAA-8544-71CF74E8BC90}" srcId="{2878B5DE-E386-4C59-8ED0-0AABAD9D81C0}" destId="{F2EA0E71-3E85-4098-A533-0D870F42B289}" srcOrd="2" destOrd="0" parTransId="{E77129B9-D46D-4975-BCE4-71E7A27D4D35}" sibTransId="{65BE1EB7-491E-4216-BB52-99AA60CA49FA}"/>
    <dgm:cxn modelId="{CF0418CE-0B28-4A1E-B64F-B70BB7F930DC}" srcId="{2878B5DE-E386-4C59-8ED0-0AABAD9D81C0}" destId="{3CB121AD-EB34-4052-B2DF-1CDDCC771D87}" srcOrd="0" destOrd="0" parTransId="{ED74B4D4-8866-4398-995A-9EDE7141BB3D}" sibTransId="{D0C88853-3F61-48BE-B9DC-1A3AC69E47EE}"/>
    <dgm:cxn modelId="{2CE5DEA6-1489-491C-B940-C826F2201E0F}" type="presParOf" srcId="{8A5C3BDC-47C8-41A2-BA35-A50DA6FEAA77}" destId="{30DEE2D0-4572-4420-9116-DA2BB6800718}" srcOrd="0" destOrd="0" presId="urn:microsoft.com/office/officeart/2005/8/layout/hierarchy1"/>
    <dgm:cxn modelId="{6CB3B3FB-8951-49A0-A036-127CF983ADC1}" type="presParOf" srcId="{30DEE2D0-4572-4420-9116-DA2BB6800718}" destId="{A7695EBA-F764-44A7-9102-FCF53C768039}" srcOrd="0" destOrd="0" presId="urn:microsoft.com/office/officeart/2005/8/layout/hierarchy1"/>
    <dgm:cxn modelId="{0BBBAE66-3C49-4FA4-BA8F-63A20ADC935D}" type="presParOf" srcId="{A7695EBA-F764-44A7-9102-FCF53C768039}" destId="{569D219C-9906-46C6-B287-A484DBAE504F}" srcOrd="0" destOrd="0" presId="urn:microsoft.com/office/officeart/2005/8/layout/hierarchy1"/>
    <dgm:cxn modelId="{04B30F9F-743B-4FAF-B4D3-A37A2627DDB3}" type="presParOf" srcId="{A7695EBA-F764-44A7-9102-FCF53C768039}" destId="{3176579E-21C2-47CD-B7ED-9E34121FA7DC}" srcOrd="1" destOrd="0" presId="urn:microsoft.com/office/officeart/2005/8/layout/hierarchy1"/>
    <dgm:cxn modelId="{916640F2-1503-42D0-8409-A2FBA7DE64E3}" type="presParOf" srcId="{30DEE2D0-4572-4420-9116-DA2BB6800718}" destId="{BA3A54F6-8739-466E-ADED-1BD49A2D07D9}" srcOrd="1" destOrd="0" presId="urn:microsoft.com/office/officeart/2005/8/layout/hierarchy1"/>
    <dgm:cxn modelId="{A87C13B1-53C4-4CB7-8799-3FD795168F2E}" type="presParOf" srcId="{8A5C3BDC-47C8-41A2-BA35-A50DA6FEAA77}" destId="{3CACA187-FB81-4D70-A356-31E8C1A89592}" srcOrd="1" destOrd="0" presId="urn:microsoft.com/office/officeart/2005/8/layout/hierarchy1"/>
    <dgm:cxn modelId="{A26C04ED-91C4-4B2D-A666-54FE3A768753}" type="presParOf" srcId="{3CACA187-FB81-4D70-A356-31E8C1A89592}" destId="{A5B1728A-842D-4A24-9AFA-4EAD06F7A77A}" srcOrd="0" destOrd="0" presId="urn:microsoft.com/office/officeart/2005/8/layout/hierarchy1"/>
    <dgm:cxn modelId="{6261EC02-5B03-471F-906A-0232CE84244B}" type="presParOf" srcId="{A5B1728A-842D-4A24-9AFA-4EAD06F7A77A}" destId="{34868597-0D93-4D5E-9E58-290610F33A6B}" srcOrd="0" destOrd="0" presId="urn:microsoft.com/office/officeart/2005/8/layout/hierarchy1"/>
    <dgm:cxn modelId="{36F7184D-3E00-457E-B718-D5C68DCEB0DB}" type="presParOf" srcId="{A5B1728A-842D-4A24-9AFA-4EAD06F7A77A}" destId="{CC62296F-BB41-45D2-82A1-2D9091F84286}" srcOrd="1" destOrd="0" presId="urn:microsoft.com/office/officeart/2005/8/layout/hierarchy1"/>
    <dgm:cxn modelId="{3F54C2F0-4C7A-4F64-8815-A028C63D8A67}" type="presParOf" srcId="{3CACA187-FB81-4D70-A356-31E8C1A89592}" destId="{FE41A749-E556-4BCF-952E-E46D5823129B}" srcOrd="1" destOrd="0" presId="urn:microsoft.com/office/officeart/2005/8/layout/hierarchy1"/>
    <dgm:cxn modelId="{34FEE49F-E8C1-4C29-8DA7-6295BD6AF4A1}" type="presParOf" srcId="{8A5C3BDC-47C8-41A2-BA35-A50DA6FEAA77}" destId="{BEE10476-C71A-4AC8-8255-216A3E442BF6}" srcOrd="2" destOrd="0" presId="urn:microsoft.com/office/officeart/2005/8/layout/hierarchy1"/>
    <dgm:cxn modelId="{9600366E-BF1D-47BA-8802-7748E4AA2CCD}" type="presParOf" srcId="{BEE10476-C71A-4AC8-8255-216A3E442BF6}" destId="{B31C8BC6-B29D-41A4-8B6B-44C4F3FC93DB}" srcOrd="0" destOrd="0" presId="urn:microsoft.com/office/officeart/2005/8/layout/hierarchy1"/>
    <dgm:cxn modelId="{36500DC3-8C9C-4019-AF15-3669C19C51E7}" type="presParOf" srcId="{B31C8BC6-B29D-41A4-8B6B-44C4F3FC93DB}" destId="{D20C0F7F-5BEA-4BE0-8F60-A685E1233D07}" srcOrd="0" destOrd="0" presId="urn:microsoft.com/office/officeart/2005/8/layout/hierarchy1"/>
    <dgm:cxn modelId="{726061D4-CED3-4993-B45C-F252C61BE3A3}" type="presParOf" srcId="{B31C8BC6-B29D-41A4-8B6B-44C4F3FC93DB}" destId="{03DBF518-3724-46BB-B259-DAAAF283F245}" srcOrd="1" destOrd="0" presId="urn:microsoft.com/office/officeart/2005/8/layout/hierarchy1"/>
    <dgm:cxn modelId="{4BC817FA-C75D-453B-8D28-1FA6714DB88E}" type="presParOf" srcId="{BEE10476-C71A-4AC8-8255-216A3E442BF6}" destId="{0EA88EC5-2D71-4A0A-A7F8-830888E1C5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C0CBA-1D56-410C-9A55-30E62DF1C5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E57FD0-410C-42FA-B313-CA0FE3244EE0}">
      <dgm:prSet/>
      <dgm:spPr/>
      <dgm:t>
        <a:bodyPr/>
        <a:lstStyle/>
        <a:p>
          <a:r>
            <a:rPr lang="tr-TR" b="1" baseline="0" dirty="0"/>
            <a:t>logback-spring.xml dosyası her serviste özelleştirildi.</a:t>
          </a:r>
          <a:endParaRPr lang="en-US" dirty="0"/>
        </a:p>
      </dgm:t>
    </dgm:pt>
    <dgm:pt modelId="{BF1BAE7E-1682-4589-B5A6-53EF2B2953E4}" type="parTrans" cxnId="{17E5B4DD-C314-48A8-86C5-33FC05FF3EED}">
      <dgm:prSet/>
      <dgm:spPr/>
      <dgm:t>
        <a:bodyPr/>
        <a:lstStyle/>
        <a:p>
          <a:endParaRPr lang="en-US"/>
        </a:p>
      </dgm:t>
    </dgm:pt>
    <dgm:pt modelId="{A031336F-1639-4B60-8773-4FD217CF8855}" type="sibTrans" cxnId="{17E5B4DD-C314-48A8-86C5-33FC05FF3EED}">
      <dgm:prSet/>
      <dgm:spPr/>
      <dgm:t>
        <a:bodyPr/>
        <a:lstStyle/>
        <a:p>
          <a:endParaRPr lang="en-US"/>
        </a:p>
      </dgm:t>
    </dgm:pt>
    <dgm:pt modelId="{BF23DE00-07E4-4979-9B1C-1DA7B8D1092B}">
      <dgm:prSet/>
      <dgm:spPr/>
      <dgm:t>
        <a:bodyPr/>
        <a:lstStyle/>
        <a:p>
          <a:r>
            <a:rPr lang="tr-TR" b="1" baseline="0"/>
            <a:t>Loglar logs/servisadı/servisadı.log dosyasına yazıldı.</a:t>
          </a:r>
          <a:endParaRPr lang="en-US"/>
        </a:p>
      </dgm:t>
    </dgm:pt>
    <dgm:pt modelId="{0849996D-A7DC-41CC-8DB2-0600B59D9DE5}" type="parTrans" cxnId="{E63AD229-08E0-47E9-9789-EF73FC7D12C0}">
      <dgm:prSet/>
      <dgm:spPr/>
      <dgm:t>
        <a:bodyPr/>
        <a:lstStyle/>
        <a:p>
          <a:endParaRPr lang="en-US"/>
        </a:p>
      </dgm:t>
    </dgm:pt>
    <dgm:pt modelId="{B0D24A0D-1A8A-47A2-B4C9-703EBD9B75A2}" type="sibTrans" cxnId="{E63AD229-08E0-47E9-9789-EF73FC7D12C0}">
      <dgm:prSet/>
      <dgm:spPr/>
      <dgm:t>
        <a:bodyPr/>
        <a:lstStyle/>
        <a:p>
          <a:endParaRPr lang="en-US"/>
        </a:p>
      </dgm:t>
    </dgm:pt>
    <dgm:pt modelId="{183AFB98-85DB-4BF0-ABAF-7E42DCA99CE2}" type="pres">
      <dgm:prSet presAssocID="{EFDC0CBA-1D56-410C-9A55-30E62DF1C5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C3AE12-C37A-46A2-A534-F00FBC4FD3AE}" type="pres">
      <dgm:prSet presAssocID="{7AE57FD0-410C-42FA-B313-CA0FE3244EE0}" presName="hierRoot1" presStyleCnt="0"/>
      <dgm:spPr/>
    </dgm:pt>
    <dgm:pt modelId="{94851575-CBF0-408A-8676-D6BA659FD2AA}" type="pres">
      <dgm:prSet presAssocID="{7AE57FD0-410C-42FA-B313-CA0FE3244EE0}" presName="composite" presStyleCnt="0"/>
      <dgm:spPr/>
    </dgm:pt>
    <dgm:pt modelId="{00E607A6-3B94-48D8-94F4-C2EC0B59802D}" type="pres">
      <dgm:prSet presAssocID="{7AE57FD0-410C-42FA-B313-CA0FE3244EE0}" presName="background" presStyleLbl="node0" presStyleIdx="0" presStyleCnt="2"/>
      <dgm:spPr/>
    </dgm:pt>
    <dgm:pt modelId="{BDAB3486-6FA8-438C-A28F-C6052C50775E}" type="pres">
      <dgm:prSet presAssocID="{7AE57FD0-410C-42FA-B313-CA0FE3244EE0}" presName="text" presStyleLbl="fgAcc0" presStyleIdx="0" presStyleCnt="2">
        <dgm:presLayoutVars>
          <dgm:chPref val="3"/>
        </dgm:presLayoutVars>
      </dgm:prSet>
      <dgm:spPr/>
    </dgm:pt>
    <dgm:pt modelId="{8156B98D-7F6F-4CD9-BF61-E543BFFE4612}" type="pres">
      <dgm:prSet presAssocID="{7AE57FD0-410C-42FA-B313-CA0FE3244EE0}" presName="hierChild2" presStyleCnt="0"/>
      <dgm:spPr/>
    </dgm:pt>
    <dgm:pt modelId="{9B3C69A6-EC6C-48DA-94F8-CF24CD6693BF}" type="pres">
      <dgm:prSet presAssocID="{BF23DE00-07E4-4979-9B1C-1DA7B8D1092B}" presName="hierRoot1" presStyleCnt="0"/>
      <dgm:spPr/>
    </dgm:pt>
    <dgm:pt modelId="{C907D92A-9718-4493-BC26-A7E7B6EA5076}" type="pres">
      <dgm:prSet presAssocID="{BF23DE00-07E4-4979-9B1C-1DA7B8D1092B}" presName="composite" presStyleCnt="0"/>
      <dgm:spPr/>
    </dgm:pt>
    <dgm:pt modelId="{0507DEDA-BE3F-4C12-A679-97360E527D89}" type="pres">
      <dgm:prSet presAssocID="{BF23DE00-07E4-4979-9B1C-1DA7B8D1092B}" presName="background" presStyleLbl="node0" presStyleIdx="1" presStyleCnt="2"/>
      <dgm:spPr/>
    </dgm:pt>
    <dgm:pt modelId="{6F35CFA6-5EA0-41D3-A4E1-AC481CE8E318}" type="pres">
      <dgm:prSet presAssocID="{BF23DE00-07E4-4979-9B1C-1DA7B8D1092B}" presName="text" presStyleLbl="fgAcc0" presStyleIdx="1" presStyleCnt="2">
        <dgm:presLayoutVars>
          <dgm:chPref val="3"/>
        </dgm:presLayoutVars>
      </dgm:prSet>
      <dgm:spPr/>
    </dgm:pt>
    <dgm:pt modelId="{0A0E018E-4290-4BEB-96B8-7ADD149DDCA2}" type="pres">
      <dgm:prSet presAssocID="{BF23DE00-07E4-4979-9B1C-1DA7B8D1092B}" presName="hierChild2" presStyleCnt="0"/>
      <dgm:spPr/>
    </dgm:pt>
  </dgm:ptLst>
  <dgm:cxnLst>
    <dgm:cxn modelId="{56FF5714-5BF3-42EA-8ADE-5C01C5933689}" type="presOf" srcId="{EFDC0CBA-1D56-410C-9A55-30E62DF1C5FF}" destId="{183AFB98-85DB-4BF0-ABAF-7E42DCA99CE2}" srcOrd="0" destOrd="0" presId="urn:microsoft.com/office/officeart/2005/8/layout/hierarchy1"/>
    <dgm:cxn modelId="{E63AD229-08E0-47E9-9789-EF73FC7D12C0}" srcId="{EFDC0CBA-1D56-410C-9A55-30E62DF1C5FF}" destId="{BF23DE00-07E4-4979-9B1C-1DA7B8D1092B}" srcOrd="1" destOrd="0" parTransId="{0849996D-A7DC-41CC-8DB2-0600B59D9DE5}" sibTransId="{B0D24A0D-1A8A-47A2-B4C9-703EBD9B75A2}"/>
    <dgm:cxn modelId="{20543E4C-AF49-4696-812A-C43F433512D0}" type="presOf" srcId="{7AE57FD0-410C-42FA-B313-CA0FE3244EE0}" destId="{BDAB3486-6FA8-438C-A28F-C6052C50775E}" srcOrd="0" destOrd="0" presId="urn:microsoft.com/office/officeart/2005/8/layout/hierarchy1"/>
    <dgm:cxn modelId="{FFB0B0AD-BCE1-43FA-8593-EBAC623B16BC}" type="presOf" srcId="{BF23DE00-07E4-4979-9B1C-1DA7B8D1092B}" destId="{6F35CFA6-5EA0-41D3-A4E1-AC481CE8E318}" srcOrd="0" destOrd="0" presId="urn:microsoft.com/office/officeart/2005/8/layout/hierarchy1"/>
    <dgm:cxn modelId="{17E5B4DD-C314-48A8-86C5-33FC05FF3EED}" srcId="{EFDC0CBA-1D56-410C-9A55-30E62DF1C5FF}" destId="{7AE57FD0-410C-42FA-B313-CA0FE3244EE0}" srcOrd="0" destOrd="0" parTransId="{BF1BAE7E-1682-4589-B5A6-53EF2B2953E4}" sibTransId="{A031336F-1639-4B60-8773-4FD217CF8855}"/>
    <dgm:cxn modelId="{694168A2-FB4D-4621-A86A-AD869C6A3260}" type="presParOf" srcId="{183AFB98-85DB-4BF0-ABAF-7E42DCA99CE2}" destId="{EEC3AE12-C37A-46A2-A534-F00FBC4FD3AE}" srcOrd="0" destOrd="0" presId="urn:microsoft.com/office/officeart/2005/8/layout/hierarchy1"/>
    <dgm:cxn modelId="{6AD48538-4866-4C65-8443-C09D64EA5595}" type="presParOf" srcId="{EEC3AE12-C37A-46A2-A534-F00FBC4FD3AE}" destId="{94851575-CBF0-408A-8676-D6BA659FD2AA}" srcOrd="0" destOrd="0" presId="urn:microsoft.com/office/officeart/2005/8/layout/hierarchy1"/>
    <dgm:cxn modelId="{46CC83BB-E0E1-4199-9155-9B457D79ABF9}" type="presParOf" srcId="{94851575-CBF0-408A-8676-D6BA659FD2AA}" destId="{00E607A6-3B94-48D8-94F4-C2EC0B59802D}" srcOrd="0" destOrd="0" presId="urn:microsoft.com/office/officeart/2005/8/layout/hierarchy1"/>
    <dgm:cxn modelId="{3B5E0DE3-7D9D-4DC4-9887-F7CDAA6DDE0B}" type="presParOf" srcId="{94851575-CBF0-408A-8676-D6BA659FD2AA}" destId="{BDAB3486-6FA8-438C-A28F-C6052C50775E}" srcOrd="1" destOrd="0" presId="urn:microsoft.com/office/officeart/2005/8/layout/hierarchy1"/>
    <dgm:cxn modelId="{23A8A572-7A66-4263-A07A-4446B3DEE0D5}" type="presParOf" srcId="{EEC3AE12-C37A-46A2-A534-F00FBC4FD3AE}" destId="{8156B98D-7F6F-4CD9-BF61-E543BFFE4612}" srcOrd="1" destOrd="0" presId="urn:microsoft.com/office/officeart/2005/8/layout/hierarchy1"/>
    <dgm:cxn modelId="{0F7C8765-5AF8-49C4-9240-A2C7926B19E1}" type="presParOf" srcId="{183AFB98-85DB-4BF0-ABAF-7E42DCA99CE2}" destId="{9B3C69A6-EC6C-48DA-94F8-CF24CD6693BF}" srcOrd="1" destOrd="0" presId="urn:microsoft.com/office/officeart/2005/8/layout/hierarchy1"/>
    <dgm:cxn modelId="{E6EFD452-B070-46C0-A540-FC123D04B15F}" type="presParOf" srcId="{9B3C69A6-EC6C-48DA-94F8-CF24CD6693BF}" destId="{C907D92A-9718-4493-BC26-A7E7B6EA5076}" srcOrd="0" destOrd="0" presId="urn:microsoft.com/office/officeart/2005/8/layout/hierarchy1"/>
    <dgm:cxn modelId="{0675D0B1-2499-4149-82F5-F256F5F8A4B5}" type="presParOf" srcId="{C907D92A-9718-4493-BC26-A7E7B6EA5076}" destId="{0507DEDA-BE3F-4C12-A679-97360E527D89}" srcOrd="0" destOrd="0" presId="urn:microsoft.com/office/officeart/2005/8/layout/hierarchy1"/>
    <dgm:cxn modelId="{BD86234C-C1F1-490B-B4E2-F7F77D14CE2E}" type="presParOf" srcId="{C907D92A-9718-4493-BC26-A7E7B6EA5076}" destId="{6F35CFA6-5EA0-41D3-A4E1-AC481CE8E318}" srcOrd="1" destOrd="0" presId="urn:microsoft.com/office/officeart/2005/8/layout/hierarchy1"/>
    <dgm:cxn modelId="{01DDE56B-4C4E-461D-ABA7-F7511A3865D8}" type="presParOf" srcId="{9B3C69A6-EC6C-48DA-94F8-CF24CD6693BF}" destId="{0A0E018E-4290-4BEB-96B8-7ADD149DD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FA9B46-0BCA-4E17-9C6A-5FB03C41309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B00D1E-D9AD-46E0-827A-ABAD21F66396}">
      <dgm:prSet/>
      <dgm:spPr/>
      <dgm:t>
        <a:bodyPr/>
        <a:lstStyle/>
        <a:p>
          <a:r>
            <a:rPr lang="tr-TR"/>
            <a:t>Jira üzerinde proje açıldı.</a:t>
          </a:r>
          <a:endParaRPr lang="en-US"/>
        </a:p>
      </dgm:t>
    </dgm:pt>
    <dgm:pt modelId="{7AAC16F0-EFEA-441F-833F-AEA0723AFEC3}" type="parTrans" cxnId="{78945459-93FE-43F9-AB52-03C4E9BE60BE}">
      <dgm:prSet/>
      <dgm:spPr/>
      <dgm:t>
        <a:bodyPr/>
        <a:lstStyle/>
        <a:p>
          <a:endParaRPr lang="en-US"/>
        </a:p>
      </dgm:t>
    </dgm:pt>
    <dgm:pt modelId="{1F33F07D-DBDE-4A49-8352-EBFA23B23E23}" type="sibTrans" cxnId="{78945459-93FE-43F9-AB52-03C4E9BE60B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8367AA-78D9-4882-AA36-70EFD057265D}">
      <dgm:prSet/>
      <dgm:spPr/>
      <dgm:t>
        <a:bodyPr/>
        <a:lstStyle/>
        <a:p>
          <a:r>
            <a:rPr lang="tr-TR" dirty="0" err="1"/>
            <a:t>Kanban</a:t>
          </a:r>
          <a:r>
            <a:rPr lang="tr-TR" dirty="0"/>
            <a:t> metodolojisi araştırıldı ve son 2 haftaya uygulandı.</a:t>
          </a:r>
          <a:endParaRPr lang="en-US" dirty="0"/>
        </a:p>
      </dgm:t>
    </dgm:pt>
    <dgm:pt modelId="{F80D2987-E91E-4AF0-8977-CCBD88CD5183}" type="parTrans" cxnId="{F18B244E-2F55-499E-BB1B-874F0E179054}">
      <dgm:prSet/>
      <dgm:spPr/>
      <dgm:t>
        <a:bodyPr/>
        <a:lstStyle/>
        <a:p>
          <a:endParaRPr lang="en-US"/>
        </a:p>
      </dgm:t>
    </dgm:pt>
    <dgm:pt modelId="{E4B69247-77BB-4EB5-9841-B1AEA2A298CA}" type="sibTrans" cxnId="{F18B244E-2F55-499E-BB1B-874F0E17905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4A86DF7-DFB4-4231-9E5E-1AFD4E09A4AE}">
      <dgm:prSet/>
      <dgm:spPr/>
      <dgm:t>
        <a:bodyPr/>
        <a:lstStyle/>
        <a:p>
          <a:r>
            <a:rPr lang="tr-TR"/>
            <a:t>Github–Jira entegrasyonu sağlandı.</a:t>
          </a:r>
          <a:endParaRPr lang="en-US"/>
        </a:p>
      </dgm:t>
    </dgm:pt>
    <dgm:pt modelId="{C47C92A4-026B-461A-A6B8-EDE7470C3922}" type="parTrans" cxnId="{20A8FA0A-4666-401F-8303-0CE6B7B414E1}">
      <dgm:prSet/>
      <dgm:spPr/>
      <dgm:t>
        <a:bodyPr/>
        <a:lstStyle/>
        <a:p>
          <a:endParaRPr lang="en-US"/>
        </a:p>
      </dgm:t>
    </dgm:pt>
    <dgm:pt modelId="{7B2320C1-5874-489D-B405-014E6DB68AC1}" type="sibTrans" cxnId="{20A8FA0A-4666-401F-8303-0CE6B7B414E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545C21B-B69A-4869-9AF3-18D7210F1647}">
      <dgm:prSet/>
      <dgm:spPr/>
      <dgm:t>
        <a:bodyPr/>
        <a:lstStyle/>
        <a:p>
          <a:r>
            <a:rPr lang="tr-TR" dirty="0" err="1"/>
            <a:t>Commit</a:t>
          </a:r>
          <a:r>
            <a:rPr lang="tr-TR" dirty="0"/>
            <a:t> mesajlarında </a:t>
          </a:r>
          <a:r>
            <a:rPr lang="tr-TR" dirty="0" err="1"/>
            <a:t>Jira</a:t>
          </a:r>
          <a:r>
            <a:rPr lang="tr-TR" dirty="0"/>
            <a:t> </a:t>
          </a:r>
          <a:r>
            <a:rPr lang="tr-TR" dirty="0" err="1"/>
            <a:t>ticket</a:t>
          </a:r>
          <a:r>
            <a:rPr lang="tr-TR" dirty="0"/>
            <a:t> formatı kullanıldı.</a:t>
          </a:r>
          <a:endParaRPr lang="en-US" dirty="0"/>
        </a:p>
      </dgm:t>
    </dgm:pt>
    <dgm:pt modelId="{C5BDE856-4E54-4A37-93D8-3E6D61396494}" type="parTrans" cxnId="{0E826DC5-F2CB-41FB-BEBA-AB0F2B1392E4}">
      <dgm:prSet/>
      <dgm:spPr/>
      <dgm:t>
        <a:bodyPr/>
        <a:lstStyle/>
        <a:p>
          <a:endParaRPr lang="en-US"/>
        </a:p>
      </dgm:t>
    </dgm:pt>
    <dgm:pt modelId="{85C29C87-1AFB-46B1-9EF0-8738E3255913}" type="sibTrans" cxnId="{0E826DC5-F2CB-41FB-BEBA-AB0F2B1392E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A92BB06-A7DA-4C49-8D1D-3B20B47321BD}" type="pres">
      <dgm:prSet presAssocID="{D9FA9B46-0BCA-4E17-9C6A-5FB03C41309F}" presName="Name0" presStyleCnt="0">
        <dgm:presLayoutVars>
          <dgm:animLvl val="lvl"/>
          <dgm:resizeHandles val="exact"/>
        </dgm:presLayoutVars>
      </dgm:prSet>
      <dgm:spPr/>
    </dgm:pt>
    <dgm:pt modelId="{DC21CE6A-0A7A-4B91-8927-870F2A193236}" type="pres">
      <dgm:prSet presAssocID="{D7B00D1E-D9AD-46E0-827A-ABAD21F66396}" presName="compositeNode" presStyleCnt="0">
        <dgm:presLayoutVars>
          <dgm:bulletEnabled val="1"/>
        </dgm:presLayoutVars>
      </dgm:prSet>
      <dgm:spPr/>
    </dgm:pt>
    <dgm:pt modelId="{55154FB9-93AF-46CA-BE72-3987AEE26B74}" type="pres">
      <dgm:prSet presAssocID="{D7B00D1E-D9AD-46E0-827A-ABAD21F66396}" presName="bgRect" presStyleLbl="alignNode1" presStyleIdx="0" presStyleCnt="4"/>
      <dgm:spPr/>
    </dgm:pt>
    <dgm:pt modelId="{6A57E5A9-FBB2-4DCC-B455-9554B78E0304}" type="pres">
      <dgm:prSet presAssocID="{1F33F07D-DBDE-4A49-8352-EBFA23B23E2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4635A2D-4892-4D5C-8B0C-146BF0EF6B60}" type="pres">
      <dgm:prSet presAssocID="{D7B00D1E-D9AD-46E0-827A-ABAD21F66396}" presName="nodeRect" presStyleLbl="alignNode1" presStyleIdx="0" presStyleCnt="4">
        <dgm:presLayoutVars>
          <dgm:bulletEnabled val="1"/>
        </dgm:presLayoutVars>
      </dgm:prSet>
      <dgm:spPr/>
    </dgm:pt>
    <dgm:pt modelId="{1107DB5C-3CDF-4EB0-BE01-7BB846732707}" type="pres">
      <dgm:prSet presAssocID="{1F33F07D-DBDE-4A49-8352-EBFA23B23E23}" presName="sibTrans" presStyleCnt="0"/>
      <dgm:spPr/>
    </dgm:pt>
    <dgm:pt modelId="{08443E33-452A-4AC3-A018-7CF42CA03364}" type="pres">
      <dgm:prSet presAssocID="{DC8367AA-78D9-4882-AA36-70EFD057265D}" presName="compositeNode" presStyleCnt="0">
        <dgm:presLayoutVars>
          <dgm:bulletEnabled val="1"/>
        </dgm:presLayoutVars>
      </dgm:prSet>
      <dgm:spPr/>
    </dgm:pt>
    <dgm:pt modelId="{DB36D91A-1B2D-4A6D-8802-C318F18F7529}" type="pres">
      <dgm:prSet presAssocID="{DC8367AA-78D9-4882-AA36-70EFD057265D}" presName="bgRect" presStyleLbl="alignNode1" presStyleIdx="1" presStyleCnt="4"/>
      <dgm:spPr/>
    </dgm:pt>
    <dgm:pt modelId="{608EF606-3A92-4566-8F17-A37A28BE4C6C}" type="pres">
      <dgm:prSet presAssocID="{E4B69247-77BB-4EB5-9841-B1AEA2A298C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ABEEF02-F8C5-4CAA-BAE5-E1F5BBB7F9A1}" type="pres">
      <dgm:prSet presAssocID="{DC8367AA-78D9-4882-AA36-70EFD057265D}" presName="nodeRect" presStyleLbl="alignNode1" presStyleIdx="1" presStyleCnt="4">
        <dgm:presLayoutVars>
          <dgm:bulletEnabled val="1"/>
        </dgm:presLayoutVars>
      </dgm:prSet>
      <dgm:spPr/>
    </dgm:pt>
    <dgm:pt modelId="{BA2E3D0F-AE11-4A70-AB32-D9E368E70138}" type="pres">
      <dgm:prSet presAssocID="{E4B69247-77BB-4EB5-9841-B1AEA2A298CA}" presName="sibTrans" presStyleCnt="0"/>
      <dgm:spPr/>
    </dgm:pt>
    <dgm:pt modelId="{C78124DF-DFFD-49AC-845D-102C3FA164BF}" type="pres">
      <dgm:prSet presAssocID="{B4A86DF7-DFB4-4231-9E5E-1AFD4E09A4AE}" presName="compositeNode" presStyleCnt="0">
        <dgm:presLayoutVars>
          <dgm:bulletEnabled val="1"/>
        </dgm:presLayoutVars>
      </dgm:prSet>
      <dgm:spPr/>
    </dgm:pt>
    <dgm:pt modelId="{220CA529-4F58-4DDD-A974-6F1C390DB3E9}" type="pres">
      <dgm:prSet presAssocID="{B4A86DF7-DFB4-4231-9E5E-1AFD4E09A4AE}" presName="bgRect" presStyleLbl="alignNode1" presStyleIdx="2" presStyleCnt="4"/>
      <dgm:spPr/>
    </dgm:pt>
    <dgm:pt modelId="{ED0AC595-4AFC-49F9-B2DE-10D1B41447C6}" type="pres">
      <dgm:prSet presAssocID="{7B2320C1-5874-489D-B405-014E6DB68AC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07DEBD4-B74D-4A13-B2F0-3DBB45ACFE54}" type="pres">
      <dgm:prSet presAssocID="{B4A86DF7-DFB4-4231-9E5E-1AFD4E09A4AE}" presName="nodeRect" presStyleLbl="alignNode1" presStyleIdx="2" presStyleCnt="4">
        <dgm:presLayoutVars>
          <dgm:bulletEnabled val="1"/>
        </dgm:presLayoutVars>
      </dgm:prSet>
      <dgm:spPr/>
    </dgm:pt>
    <dgm:pt modelId="{BC6AC88B-9238-4666-807F-3C383C81A876}" type="pres">
      <dgm:prSet presAssocID="{7B2320C1-5874-489D-B405-014E6DB68AC1}" presName="sibTrans" presStyleCnt="0"/>
      <dgm:spPr/>
    </dgm:pt>
    <dgm:pt modelId="{C6410EBA-36A1-45A4-B866-38FD3032E3C5}" type="pres">
      <dgm:prSet presAssocID="{5545C21B-B69A-4869-9AF3-18D7210F1647}" presName="compositeNode" presStyleCnt="0">
        <dgm:presLayoutVars>
          <dgm:bulletEnabled val="1"/>
        </dgm:presLayoutVars>
      </dgm:prSet>
      <dgm:spPr/>
    </dgm:pt>
    <dgm:pt modelId="{DA4D1B2C-8E2B-4DA8-9FCC-C16C47561BE5}" type="pres">
      <dgm:prSet presAssocID="{5545C21B-B69A-4869-9AF3-18D7210F1647}" presName="bgRect" presStyleLbl="alignNode1" presStyleIdx="3" presStyleCnt="4"/>
      <dgm:spPr/>
    </dgm:pt>
    <dgm:pt modelId="{947297FD-D758-4A94-BF87-B8BE6F9510D8}" type="pres">
      <dgm:prSet presAssocID="{85C29C87-1AFB-46B1-9EF0-8738E325591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EA3ABDF-FC1C-40BF-A6F8-4B75DA8FF957}" type="pres">
      <dgm:prSet presAssocID="{5545C21B-B69A-4869-9AF3-18D7210F164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0A8FA0A-4666-401F-8303-0CE6B7B414E1}" srcId="{D9FA9B46-0BCA-4E17-9C6A-5FB03C41309F}" destId="{B4A86DF7-DFB4-4231-9E5E-1AFD4E09A4AE}" srcOrd="2" destOrd="0" parTransId="{C47C92A4-026B-461A-A6B8-EDE7470C3922}" sibTransId="{7B2320C1-5874-489D-B405-014E6DB68AC1}"/>
    <dgm:cxn modelId="{4D6A7319-247F-4306-A481-B133DCB8D8BA}" type="presOf" srcId="{D7B00D1E-D9AD-46E0-827A-ABAD21F66396}" destId="{34635A2D-4892-4D5C-8B0C-146BF0EF6B60}" srcOrd="1" destOrd="0" presId="urn:microsoft.com/office/officeart/2016/7/layout/LinearBlockProcessNumbered"/>
    <dgm:cxn modelId="{881D2323-45C8-4A69-994D-18708087FFA4}" type="presOf" srcId="{B4A86DF7-DFB4-4231-9E5E-1AFD4E09A4AE}" destId="{220CA529-4F58-4DDD-A974-6F1C390DB3E9}" srcOrd="0" destOrd="0" presId="urn:microsoft.com/office/officeart/2016/7/layout/LinearBlockProcessNumbered"/>
    <dgm:cxn modelId="{658B5427-A783-444B-A1EE-B43BD6800B8C}" type="presOf" srcId="{D7B00D1E-D9AD-46E0-827A-ABAD21F66396}" destId="{55154FB9-93AF-46CA-BE72-3987AEE26B74}" srcOrd="0" destOrd="0" presId="urn:microsoft.com/office/officeart/2016/7/layout/LinearBlockProcessNumbered"/>
    <dgm:cxn modelId="{5A7FD533-FC2B-43CA-A146-804E3D2B3549}" type="presOf" srcId="{DC8367AA-78D9-4882-AA36-70EFD057265D}" destId="{AABEEF02-F8C5-4CAA-BAE5-E1F5BBB7F9A1}" srcOrd="1" destOrd="0" presId="urn:microsoft.com/office/officeart/2016/7/layout/LinearBlockProcessNumbered"/>
    <dgm:cxn modelId="{CB27115E-F15C-450C-8557-F3688FFB793D}" type="presOf" srcId="{B4A86DF7-DFB4-4231-9E5E-1AFD4E09A4AE}" destId="{F07DEBD4-B74D-4A13-B2F0-3DBB45ACFE54}" srcOrd="1" destOrd="0" presId="urn:microsoft.com/office/officeart/2016/7/layout/LinearBlockProcessNumbered"/>
    <dgm:cxn modelId="{834B7161-4B2A-4B64-954D-B842B2B18A10}" type="presOf" srcId="{85C29C87-1AFB-46B1-9EF0-8738E3255913}" destId="{947297FD-D758-4A94-BF87-B8BE6F9510D8}" srcOrd="0" destOrd="0" presId="urn:microsoft.com/office/officeart/2016/7/layout/LinearBlockProcessNumbered"/>
    <dgm:cxn modelId="{5465804C-BC14-49F7-809A-557F1B4C921E}" type="presOf" srcId="{7B2320C1-5874-489D-B405-014E6DB68AC1}" destId="{ED0AC595-4AFC-49F9-B2DE-10D1B41447C6}" srcOrd="0" destOrd="0" presId="urn:microsoft.com/office/officeart/2016/7/layout/LinearBlockProcessNumbered"/>
    <dgm:cxn modelId="{F18B244E-2F55-499E-BB1B-874F0E179054}" srcId="{D9FA9B46-0BCA-4E17-9C6A-5FB03C41309F}" destId="{DC8367AA-78D9-4882-AA36-70EFD057265D}" srcOrd="1" destOrd="0" parTransId="{F80D2987-E91E-4AF0-8977-CCBD88CD5183}" sibTransId="{E4B69247-77BB-4EB5-9841-B1AEA2A298CA}"/>
    <dgm:cxn modelId="{D3BA8274-0EF5-4382-B4D1-9698AA82750F}" type="presOf" srcId="{E4B69247-77BB-4EB5-9841-B1AEA2A298CA}" destId="{608EF606-3A92-4566-8F17-A37A28BE4C6C}" srcOrd="0" destOrd="0" presId="urn:microsoft.com/office/officeart/2016/7/layout/LinearBlockProcessNumbered"/>
    <dgm:cxn modelId="{06D34F78-9DD7-4F64-9134-BE596E39F6F2}" type="presOf" srcId="{1F33F07D-DBDE-4A49-8352-EBFA23B23E23}" destId="{6A57E5A9-FBB2-4DCC-B455-9554B78E0304}" srcOrd="0" destOrd="0" presId="urn:microsoft.com/office/officeart/2016/7/layout/LinearBlockProcessNumbered"/>
    <dgm:cxn modelId="{78945459-93FE-43F9-AB52-03C4E9BE60BE}" srcId="{D9FA9B46-0BCA-4E17-9C6A-5FB03C41309F}" destId="{D7B00D1E-D9AD-46E0-827A-ABAD21F66396}" srcOrd="0" destOrd="0" parTransId="{7AAC16F0-EFEA-441F-833F-AEA0723AFEC3}" sibTransId="{1F33F07D-DBDE-4A49-8352-EBFA23B23E23}"/>
    <dgm:cxn modelId="{E52120A9-52E7-4FAC-BD25-7E7D0D7C6416}" type="presOf" srcId="{DC8367AA-78D9-4882-AA36-70EFD057265D}" destId="{DB36D91A-1B2D-4A6D-8802-C318F18F7529}" srcOrd="0" destOrd="0" presId="urn:microsoft.com/office/officeart/2016/7/layout/LinearBlockProcessNumbered"/>
    <dgm:cxn modelId="{BC9BAEAC-1139-41DF-98B7-8D59D8211D5A}" type="presOf" srcId="{5545C21B-B69A-4869-9AF3-18D7210F1647}" destId="{7EA3ABDF-FC1C-40BF-A6F8-4B75DA8FF957}" srcOrd="1" destOrd="0" presId="urn:microsoft.com/office/officeart/2016/7/layout/LinearBlockProcessNumbered"/>
    <dgm:cxn modelId="{0E826DC5-F2CB-41FB-BEBA-AB0F2B1392E4}" srcId="{D9FA9B46-0BCA-4E17-9C6A-5FB03C41309F}" destId="{5545C21B-B69A-4869-9AF3-18D7210F1647}" srcOrd="3" destOrd="0" parTransId="{C5BDE856-4E54-4A37-93D8-3E6D61396494}" sibTransId="{85C29C87-1AFB-46B1-9EF0-8738E3255913}"/>
    <dgm:cxn modelId="{A4A495DA-1985-48B6-AD8E-14EAFFEA575F}" type="presOf" srcId="{D9FA9B46-0BCA-4E17-9C6A-5FB03C41309F}" destId="{EA92BB06-A7DA-4C49-8D1D-3B20B47321BD}" srcOrd="0" destOrd="0" presId="urn:microsoft.com/office/officeart/2016/7/layout/LinearBlockProcessNumbered"/>
    <dgm:cxn modelId="{921F45E1-E3F7-4938-BDA6-32BCC3CEE56C}" type="presOf" srcId="{5545C21B-B69A-4869-9AF3-18D7210F1647}" destId="{DA4D1B2C-8E2B-4DA8-9FCC-C16C47561BE5}" srcOrd="0" destOrd="0" presId="urn:microsoft.com/office/officeart/2016/7/layout/LinearBlockProcessNumbered"/>
    <dgm:cxn modelId="{403234FD-CE4F-4598-8F02-B4B183EBC56E}" type="presParOf" srcId="{EA92BB06-A7DA-4C49-8D1D-3B20B47321BD}" destId="{DC21CE6A-0A7A-4B91-8927-870F2A193236}" srcOrd="0" destOrd="0" presId="urn:microsoft.com/office/officeart/2016/7/layout/LinearBlockProcessNumbered"/>
    <dgm:cxn modelId="{196F3362-17EA-442E-823C-A5B03417048F}" type="presParOf" srcId="{DC21CE6A-0A7A-4B91-8927-870F2A193236}" destId="{55154FB9-93AF-46CA-BE72-3987AEE26B74}" srcOrd="0" destOrd="0" presId="urn:microsoft.com/office/officeart/2016/7/layout/LinearBlockProcessNumbered"/>
    <dgm:cxn modelId="{6601AF8A-6C3D-445C-8597-8652549CC7A0}" type="presParOf" srcId="{DC21CE6A-0A7A-4B91-8927-870F2A193236}" destId="{6A57E5A9-FBB2-4DCC-B455-9554B78E0304}" srcOrd="1" destOrd="0" presId="urn:microsoft.com/office/officeart/2016/7/layout/LinearBlockProcessNumbered"/>
    <dgm:cxn modelId="{44616122-BA13-435E-8D41-9A5AA22ED2AA}" type="presParOf" srcId="{DC21CE6A-0A7A-4B91-8927-870F2A193236}" destId="{34635A2D-4892-4D5C-8B0C-146BF0EF6B60}" srcOrd="2" destOrd="0" presId="urn:microsoft.com/office/officeart/2016/7/layout/LinearBlockProcessNumbered"/>
    <dgm:cxn modelId="{DA34D43D-F483-4C04-9BF6-560CCB18DBBE}" type="presParOf" srcId="{EA92BB06-A7DA-4C49-8D1D-3B20B47321BD}" destId="{1107DB5C-3CDF-4EB0-BE01-7BB846732707}" srcOrd="1" destOrd="0" presId="urn:microsoft.com/office/officeart/2016/7/layout/LinearBlockProcessNumbered"/>
    <dgm:cxn modelId="{9EA878A8-7353-46E8-B832-A3A5B07315D7}" type="presParOf" srcId="{EA92BB06-A7DA-4C49-8D1D-3B20B47321BD}" destId="{08443E33-452A-4AC3-A018-7CF42CA03364}" srcOrd="2" destOrd="0" presId="urn:microsoft.com/office/officeart/2016/7/layout/LinearBlockProcessNumbered"/>
    <dgm:cxn modelId="{12E1F782-FF97-4C95-B32B-954ACBC24E50}" type="presParOf" srcId="{08443E33-452A-4AC3-A018-7CF42CA03364}" destId="{DB36D91A-1B2D-4A6D-8802-C318F18F7529}" srcOrd="0" destOrd="0" presId="urn:microsoft.com/office/officeart/2016/7/layout/LinearBlockProcessNumbered"/>
    <dgm:cxn modelId="{17336ED9-C6E7-471E-815D-14EBB4039E15}" type="presParOf" srcId="{08443E33-452A-4AC3-A018-7CF42CA03364}" destId="{608EF606-3A92-4566-8F17-A37A28BE4C6C}" srcOrd="1" destOrd="0" presId="urn:microsoft.com/office/officeart/2016/7/layout/LinearBlockProcessNumbered"/>
    <dgm:cxn modelId="{6FDAA990-5D12-4243-BE05-E811F7F09AC7}" type="presParOf" srcId="{08443E33-452A-4AC3-A018-7CF42CA03364}" destId="{AABEEF02-F8C5-4CAA-BAE5-E1F5BBB7F9A1}" srcOrd="2" destOrd="0" presId="urn:microsoft.com/office/officeart/2016/7/layout/LinearBlockProcessNumbered"/>
    <dgm:cxn modelId="{096400D0-1870-4FE1-9E16-BCB56ECB474D}" type="presParOf" srcId="{EA92BB06-A7DA-4C49-8D1D-3B20B47321BD}" destId="{BA2E3D0F-AE11-4A70-AB32-D9E368E70138}" srcOrd="3" destOrd="0" presId="urn:microsoft.com/office/officeart/2016/7/layout/LinearBlockProcessNumbered"/>
    <dgm:cxn modelId="{05AA43E0-6218-4808-A20C-213548A62740}" type="presParOf" srcId="{EA92BB06-A7DA-4C49-8D1D-3B20B47321BD}" destId="{C78124DF-DFFD-49AC-845D-102C3FA164BF}" srcOrd="4" destOrd="0" presId="urn:microsoft.com/office/officeart/2016/7/layout/LinearBlockProcessNumbered"/>
    <dgm:cxn modelId="{AB381972-85DB-4E79-AFA9-E825037BE612}" type="presParOf" srcId="{C78124DF-DFFD-49AC-845D-102C3FA164BF}" destId="{220CA529-4F58-4DDD-A974-6F1C390DB3E9}" srcOrd="0" destOrd="0" presId="urn:microsoft.com/office/officeart/2016/7/layout/LinearBlockProcessNumbered"/>
    <dgm:cxn modelId="{9E468E00-FD46-4971-B1E4-BE834F77C0C6}" type="presParOf" srcId="{C78124DF-DFFD-49AC-845D-102C3FA164BF}" destId="{ED0AC595-4AFC-49F9-B2DE-10D1B41447C6}" srcOrd="1" destOrd="0" presId="urn:microsoft.com/office/officeart/2016/7/layout/LinearBlockProcessNumbered"/>
    <dgm:cxn modelId="{AD27F628-A2AB-4CBC-BD34-E3ABE5274E65}" type="presParOf" srcId="{C78124DF-DFFD-49AC-845D-102C3FA164BF}" destId="{F07DEBD4-B74D-4A13-B2F0-3DBB45ACFE54}" srcOrd="2" destOrd="0" presId="urn:microsoft.com/office/officeart/2016/7/layout/LinearBlockProcessNumbered"/>
    <dgm:cxn modelId="{6FA38967-6AA3-4FE5-98A9-FAE425D938DC}" type="presParOf" srcId="{EA92BB06-A7DA-4C49-8D1D-3B20B47321BD}" destId="{BC6AC88B-9238-4666-807F-3C383C81A876}" srcOrd="5" destOrd="0" presId="urn:microsoft.com/office/officeart/2016/7/layout/LinearBlockProcessNumbered"/>
    <dgm:cxn modelId="{2AD7C2CC-1EC2-49B8-838F-49B41478382C}" type="presParOf" srcId="{EA92BB06-A7DA-4C49-8D1D-3B20B47321BD}" destId="{C6410EBA-36A1-45A4-B866-38FD3032E3C5}" srcOrd="6" destOrd="0" presId="urn:microsoft.com/office/officeart/2016/7/layout/LinearBlockProcessNumbered"/>
    <dgm:cxn modelId="{A1ED0FE5-9FC7-4EEA-B96B-8FB916398558}" type="presParOf" srcId="{C6410EBA-36A1-45A4-B866-38FD3032E3C5}" destId="{DA4D1B2C-8E2B-4DA8-9FCC-C16C47561BE5}" srcOrd="0" destOrd="0" presId="urn:microsoft.com/office/officeart/2016/7/layout/LinearBlockProcessNumbered"/>
    <dgm:cxn modelId="{D3EF997F-5190-49D9-B4DA-55FB3EB3DD5A}" type="presParOf" srcId="{C6410EBA-36A1-45A4-B866-38FD3032E3C5}" destId="{947297FD-D758-4A94-BF87-B8BE6F9510D8}" srcOrd="1" destOrd="0" presId="urn:microsoft.com/office/officeart/2016/7/layout/LinearBlockProcessNumbered"/>
    <dgm:cxn modelId="{B3BCD19F-CE89-4CDE-9873-2F87FA7FD32A}" type="presParOf" srcId="{C6410EBA-36A1-45A4-B866-38FD3032E3C5}" destId="{7EA3ABDF-FC1C-40BF-A6F8-4B75DA8FF95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CED43-F23B-44CC-BD1B-C26BFFA8D282}">
      <dsp:nvSpPr>
        <dsp:cNvPr id="0" name=""/>
        <dsp:cNvSpPr/>
      </dsp:nvSpPr>
      <dsp:spPr>
        <a:xfrm>
          <a:off x="1200" y="586273"/>
          <a:ext cx="4370082" cy="2185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/>
            <a:t>Mimari Tasarım Dokümanı hazırlandı.</a:t>
          </a:r>
          <a:endParaRPr lang="en-US" sz="2900" kern="1200"/>
        </a:p>
      </dsp:txBody>
      <dsp:txXfrm>
        <a:off x="65198" y="650271"/>
        <a:ext cx="4242086" cy="2057045"/>
      </dsp:txXfrm>
    </dsp:sp>
    <dsp:sp modelId="{B3C4C78A-8B9A-4736-A498-FA76B9A9D33E}">
      <dsp:nvSpPr>
        <dsp:cNvPr id="0" name=""/>
        <dsp:cNvSpPr/>
      </dsp:nvSpPr>
      <dsp:spPr>
        <a:xfrm>
          <a:off x="5463803" y="586273"/>
          <a:ext cx="4370082" cy="2185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900" kern="1200" dirty="0"/>
            <a:t>UML diyagramlarla sistemin tüm bileşenleri çizildi.</a:t>
          </a:r>
          <a:endParaRPr lang="en-US" sz="2900" kern="1200" dirty="0"/>
        </a:p>
      </dsp:txBody>
      <dsp:txXfrm>
        <a:off x="5527801" y="650271"/>
        <a:ext cx="4242086" cy="2057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9D219C-9906-46C6-B287-A484DBAE504F}">
      <dsp:nvSpPr>
        <dsp:cNvPr id="0" name=""/>
        <dsp:cNvSpPr/>
      </dsp:nvSpPr>
      <dsp:spPr>
        <a:xfrm>
          <a:off x="0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6579E-21C2-47CD-B7ED-9E34121FA7DC}">
      <dsp:nvSpPr>
        <dsp:cNvPr id="0" name=""/>
        <dsp:cNvSpPr/>
      </dsp:nvSpPr>
      <dsp:spPr>
        <a:xfrm>
          <a:off x="307346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JWT altyapısı kuruldu</a:t>
          </a:r>
          <a:endParaRPr lang="en-US" sz="1200" kern="1200"/>
        </a:p>
      </dsp:txBody>
      <dsp:txXfrm>
        <a:off x="358792" y="997987"/>
        <a:ext cx="2663226" cy="1653593"/>
      </dsp:txXfrm>
    </dsp:sp>
    <dsp:sp modelId="{34868597-0D93-4D5E-9E58-290610F33A6B}">
      <dsp:nvSpPr>
        <dsp:cNvPr id="0" name=""/>
        <dsp:cNvSpPr/>
      </dsp:nvSpPr>
      <dsp:spPr>
        <a:xfrm>
          <a:off x="3380811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2296F-BB41-45D2-82A1-2D9091F84286}">
      <dsp:nvSpPr>
        <dsp:cNvPr id="0" name=""/>
        <dsp:cNvSpPr/>
      </dsp:nvSpPr>
      <dsp:spPr>
        <a:xfrm>
          <a:off x="3688157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 err="1"/>
            <a:t>register</a:t>
          </a:r>
          <a:r>
            <a:rPr lang="tr-TR" sz="1200" b="1" kern="1200" dirty="0"/>
            <a:t>: </a:t>
          </a:r>
          <a:r>
            <a:rPr lang="tr-TR" sz="1200" kern="1200" dirty="0" err="1"/>
            <a:t>user</a:t>
          </a:r>
          <a:r>
            <a:rPr lang="tr-TR" sz="1200" kern="1200" dirty="0"/>
            <a:t> kaydediliyor, şifre </a:t>
          </a:r>
          <a:r>
            <a:rPr lang="tr-TR" sz="1200" kern="1200" dirty="0" err="1"/>
            <a:t>hashleniyor</a:t>
          </a:r>
          <a:r>
            <a:rPr lang="tr-TR" sz="1200" kern="1200" dirty="0"/>
            <a:t>, </a:t>
          </a:r>
          <a:r>
            <a:rPr lang="tr-TR" sz="1200" kern="1200" dirty="0" err="1"/>
            <a:t>token</a:t>
          </a:r>
          <a:r>
            <a:rPr lang="tr-TR" sz="1200" kern="1200" dirty="0"/>
            <a:t> üretiliyor</a:t>
          </a:r>
          <a:endParaRPr lang="en-US" sz="1200" kern="1200" dirty="0"/>
        </a:p>
      </dsp:txBody>
      <dsp:txXfrm>
        <a:off x="3739603" y="997987"/>
        <a:ext cx="2663226" cy="1653593"/>
      </dsp:txXfrm>
    </dsp:sp>
    <dsp:sp modelId="{D20C0F7F-5BEA-4BE0-8F60-A685E1233D07}">
      <dsp:nvSpPr>
        <dsp:cNvPr id="0" name=""/>
        <dsp:cNvSpPr/>
      </dsp:nvSpPr>
      <dsp:spPr>
        <a:xfrm>
          <a:off x="6761622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BF518-3724-46BB-B259-DAAAF283F245}">
      <dsp:nvSpPr>
        <dsp:cNvPr id="0" name=""/>
        <dsp:cNvSpPr/>
      </dsp:nvSpPr>
      <dsp:spPr>
        <a:xfrm>
          <a:off x="7068968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login: </a:t>
          </a:r>
          <a:r>
            <a:rPr lang="tr-TR" sz="1200" kern="1200" dirty="0"/>
            <a:t>kullanıcı doğrulanıyor, </a:t>
          </a:r>
          <a:r>
            <a:rPr lang="tr-TR" sz="1200" kern="1200" dirty="0" err="1"/>
            <a:t>token</a:t>
          </a:r>
          <a:r>
            <a:rPr lang="tr-TR" sz="1200" kern="1200" dirty="0"/>
            <a:t> dönüyor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 dirty="0" err="1"/>
            <a:t>Token</a:t>
          </a:r>
          <a:r>
            <a:rPr lang="tr-TR" sz="1200" kern="1200" dirty="0"/>
            <a:t>: </a:t>
          </a:r>
          <a:r>
            <a:rPr lang="tr-TR" sz="1200" kern="1200" dirty="0" err="1"/>
            <a:t>subject</a:t>
          </a:r>
          <a:r>
            <a:rPr lang="tr-TR" sz="1200" kern="1200" dirty="0"/>
            <a:t>, </a:t>
          </a:r>
          <a:r>
            <a:rPr lang="tr-TR" sz="1200" kern="1200" dirty="0" err="1"/>
            <a:t>issuer</a:t>
          </a:r>
          <a:r>
            <a:rPr lang="tr-TR" sz="1200" kern="1200" dirty="0"/>
            <a:t>, </a:t>
          </a:r>
          <a:r>
            <a:rPr lang="tr-TR" sz="1200" kern="1200" dirty="0" err="1"/>
            <a:t>issuedAt</a:t>
          </a:r>
          <a:r>
            <a:rPr lang="tr-TR" sz="1200" kern="1200" dirty="0"/>
            <a:t>, </a:t>
          </a:r>
          <a:r>
            <a:rPr lang="tr-TR" sz="1200" kern="1200" dirty="0" err="1"/>
            <a:t>expiresAt</a:t>
          </a:r>
          <a:r>
            <a:rPr lang="tr-TR" sz="1200" kern="1200" dirty="0"/>
            <a:t>, </a:t>
          </a:r>
          <a:r>
            <a:rPr lang="tr-TR" sz="1200" kern="1200" dirty="0" err="1"/>
            <a:t>userId</a:t>
          </a:r>
          <a:r>
            <a:rPr lang="tr-TR" sz="1200" kern="1200" dirty="0"/>
            <a:t> gibi </a:t>
          </a:r>
          <a:r>
            <a:rPr lang="tr-TR" sz="1200" kern="1200" dirty="0" err="1"/>
            <a:t>claim’ler</a:t>
          </a:r>
          <a:r>
            <a:rPr lang="tr-TR" sz="1200" kern="1200" dirty="0"/>
            <a:t> içeriyor</a:t>
          </a:r>
          <a:endParaRPr lang="en-US" sz="1200" kern="1200" dirty="0"/>
        </a:p>
      </dsp:txBody>
      <dsp:txXfrm>
        <a:off x="7120414" y="997987"/>
        <a:ext cx="2663226" cy="165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607A6-3B94-48D8-94F4-C2EC0B59802D}">
      <dsp:nvSpPr>
        <dsp:cNvPr id="0" name=""/>
        <dsp:cNvSpPr/>
      </dsp:nvSpPr>
      <dsp:spPr>
        <a:xfrm>
          <a:off x="1200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B3486-6FA8-438C-A28F-C6052C50775E}">
      <dsp:nvSpPr>
        <dsp:cNvPr id="0" name=""/>
        <dsp:cNvSpPr/>
      </dsp:nvSpPr>
      <dsp:spPr>
        <a:xfrm>
          <a:off x="469423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baseline="0" dirty="0"/>
            <a:t>logback-spring.xml dosyası her serviste özelleştirildi.</a:t>
          </a:r>
          <a:endParaRPr lang="en-US" sz="2000" kern="1200" dirty="0"/>
        </a:p>
      </dsp:txBody>
      <dsp:txXfrm>
        <a:off x="547797" y="641626"/>
        <a:ext cx="4057260" cy="2519147"/>
      </dsp:txXfrm>
    </dsp:sp>
    <dsp:sp modelId="{0507DEDA-BE3F-4C12-A679-97360E527D89}">
      <dsp:nvSpPr>
        <dsp:cNvPr id="0" name=""/>
        <dsp:cNvSpPr/>
      </dsp:nvSpPr>
      <dsp:spPr>
        <a:xfrm>
          <a:off x="5151655" y="118440"/>
          <a:ext cx="4214008" cy="2675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5CFA6-5EA0-41D3-A4E1-AC481CE8E318}">
      <dsp:nvSpPr>
        <dsp:cNvPr id="0" name=""/>
        <dsp:cNvSpPr/>
      </dsp:nvSpPr>
      <dsp:spPr>
        <a:xfrm>
          <a:off x="5619878" y="563252"/>
          <a:ext cx="4214008" cy="2675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 baseline="0"/>
            <a:t>Loglar logs/servisadı/servisadı.log dosyasına yazıldı.</a:t>
          </a:r>
          <a:endParaRPr lang="en-US" sz="2000" kern="1200"/>
        </a:p>
      </dsp:txBody>
      <dsp:txXfrm>
        <a:off x="5698252" y="641626"/>
        <a:ext cx="4057260" cy="25191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54FB9-93AF-46CA-BE72-3987AEE26B74}">
      <dsp:nvSpPr>
        <dsp:cNvPr id="0" name=""/>
        <dsp:cNvSpPr/>
      </dsp:nvSpPr>
      <dsp:spPr>
        <a:xfrm>
          <a:off x="192" y="287090"/>
          <a:ext cx="2319505" cy="2783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0" rIns="2291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Jira üzerinde proje açıldı.</a:t>
          </a:r>
          <a:endParaRPr lang="en-US" sz="1400" kern="1200"/>
        </a:p>
      </dsp:txBody>
      <dsp:txXfrm>
        <a:off x="192" y="1400453"/>
        <a:ext cx="2319505" cy="1670043"/>
      </dsp:txXfrm>
    </dsp:sp>
    <dsp:sp modelId="{6A57E5A9-FBB2-4DCC-B455-9554B78E0304}">
      <dsp:nvSpPr>
        <dsp:cNvPr id="0" name=""/>
        <dsp:cNvSpPr/>
      </dsp:nvSpPr>
      <dsp:spPr>
        <a:xfrm>
          <a:off x="192" y="287090"/>
          <a:ext cx="2319505" cy="11133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165100" rIns="229116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01</a:t>
          </a:r>
        </a:p>
      </dsp:txBody>
      <dsp:txXfrm>
        <a:off x="192" y="287090"/>
        <a:ext cx="2319505" cy="1113362"/>
      </dsp:txXfrm>
    </dsp:sp>
    <dsp:sp modelId="{DB36D91A-1B2D-4A6D-8802-C318F18F7529}">
      <dsp:nvSpPr>
        <dsp:cNvPr id="0" name=""/>
        <dsp:cNvSpPr/>
      </dsp:nvSpPr>
      <dsp:spPr>
        <a:xfrm>
          <a:off x="2505257" y="287090"/>
          <a:ext cx="2319505" cy="2783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0" rIns="2291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Kanban</a:t>
          </a:r>
          <a:r>
            <a:rPr lang="tr-TR" sz="1400" kern="1200" dirty="0"/>
            <a:t> metodolojisi araştırıldı ve son 2 haftaya uygulandı.</a:t>
          </a:r>
          <a:endParaRPr lang="en-US" sz="1400" kern="1200" dirty="0"/>
        </a:p>
      </dsp:txBody>
      <dsp:txXfrm>
        <a:off x="2505257" y="1400453"/>
        <a:ext cx="2319505" cy="1670043"/>
      </dsp:txXfrm>
    </dsp:sp>
    <dsp:sp modelId="{608EF606-3A92-4566-8F17-A37A28BE4C6C}">
      <dsp:nvSpPr>
        <dsp:cNvPr id="0" name=""/>
        <dsp:cNvSpPr/>
      </dsp:nvSpPr>
      <dsp:spPr>
        <a:xfrm>
          <a:off x="2505257" y="287090"/>
          <a:ext cx="2319505" cy="11133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165100" rIns="229116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02</a:t>
          </a:r>
        </a:p>
      </dsp:txBody>
      <dsp:txXfrm>
        <a:off x="2505257" y="287090"/>
        <a:ext cx="2319505" cy="1113362"/>
      </dsp:txXfrm>
    </dsp:sp>
    <dsp:sp modelId="{220CA529-4F58-4DDD-A974-6F1C390DB3E9}">
      <dsp:nvSpPr>
        <dsp:cNvPr id="0" name=""/>
        <dsp:cNvSpPr/>
      </dsp:nvSpPr>
      <dsp:spPr>
        <a:xfrm>
          <a:off x="5010323" y="287090"/>
          <a:ext cx="2319505" cy="2783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0" rIns="2291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Github–Jira entegrasyonu sağlandı.</a:t>
          </a:r>
          <a:endParaRPr lang="en-US" sz="1400" kern="1200"/>
        </a:p>
      </dsp:txBody>
      <dsp:txXfrm>
        <a:off x="5010323" y="1400453"/>
        <a:ext cx="2319505" cy="1670043"/>
      </dsp:txXfrm>
    </dsp:sp>
    <dsp:sp modelId="{ED0AC595-4AFC-49F9-B2DE-10D1B41447C6}">
      <dsp:nvSpPr>
        <dsp:cNvPr id="0" name=""/>
        <dsp:cNvSpPr/>
      </dsp:nvSpPr>
      <dsp:spPr>
        <a:xfrm>
          <a:off x="5010323" y="287090"/>
          <a:ext cx="2319505" cy="11133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165100" rIns="229116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03</a:t>
          </a:r>
        </a:p>
      </dsp:txBody>
      <dsp:txXfrm>
        <a:off x="5010323" y="287090"/>
        <a:ext cx="2319505" cy="1113362"/>
      </dsp:txXfrm>
    </dsp:sp>
    <dsp:sp modelId="{DA4D1B2C-8E2B-4DA8-9FCC-C16C47561BE5}">
      <dsp:nvSpPr>
        <dsp:cNvPr id="0" name=""/>
        <dsp:cNvSpPr/>
      </dsp:nvSpPr>
      <dsp:spPr>
        <a:xfrm>
          <a:off x="7515389" y="287090"/>
          <a:ext cx="2319505" cy="2783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0" rIns="2291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Commit</a:t>
          </a:r>
          <a:r>
            <a:rPr lang="tr-TR" sz="1400" kern="1200" dirty="0"/>
            <a:t> mesajlarında </a:t>
          </a:r>
          <a:r>
            <a:rPr lang="tr-TR" sz="1400" kern="1200" dirty="0" err="1"/>
            <a:t>Jira</a:t>
          </a:r>
          <a:r>
            <a:rPr lang="tr-TR" sz="1400" kern="1200" dirty="0"/>
            <a:t> </a:t>
          </a:r>
          <a:r>
            <a:rPr lang="tr-TR" sz="1400" kern="1200" dirty="0" err="1"/>
            <a:t>ticket</a:t>
          </a:r>
          <a:r>
            <a:rPr lang="tr-TR" sz="1400" kern="1200" dirty="0"/>
            <a:t> formatı kullanıldı.</a:t>
          </a:r>
          <a:endParaRPr lang="en-US" sz="1400" kern="1200" dirty="0"/>
        </a:p>
      </dsp:txBody>
      <dsp:txXfrm>
        <a:off x="7515389" y="1400453"/>
        <a:ext cx="2319505" cy="1670043"/>
      </dsp:txXfrm>
    </dsp:sp>
    <dsp:sp modelId="{947297FD-D758-4A94-BF87-B8BE6F9510D8}">
      <dsp:nvSpPr>
        <dsp:cNvPr id="0" name=""/>
        <dsp:cNvSpPr/>
      </dsp:nvSpPr>
      <dsp:spPr>
        <a:xfrm>
          <a:off x="7515389" y="287090"/>
          <a:ext cx="2319505" cy="1113362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9116" tIns="165100" rIns="229116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04</a:t>
          </a:r>
        </a:p>
      </dsp:txBody>
      <dsp:txXfrm>
        <a:off x="7515389" y="287090"/>
        <a:ext cx="2319505" cy="111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UserServiceImpl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7824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Kullanıcıdan gelen e-posta ve şifre önce </a:t>
            </a:r>
            <a:r>
              <a:rPr lang="tr-TR" dirty="0" err="1"/>
              <a:t>Spring’in</a:t>
            </a:r>
            <a:r>
              <a:rPr lang="tr-TR" dirty="0"/>
              <a:t> </a:t>
            </a:r>
            <a:r>
              <a:rPr lang="tr-TR" dirty="0" err="1"/>
              <a:t>authentication</a:t>
            </a:r>
            <a:r>
              <a:rPr lang="tr-TR" dirty="0"/>
              <a:t> mekanizmasıyla kontrol edilir. Eğer doğruysa, sistemdeki </a:t>
            </a:r>
            <a:r>
              <a:rPr lang="tr-TR" dirty="0" err="1"/>
              <a:t>user</a:t>
            </a:r>
            <a:r>
              <a:rPr lang="tr-TR" dirty="0"/>
              <a:t> nesnesi </a:t>
            </a:r>
            <a:r>
              <a:rPr lang="tr-TR" dirty="0" err="1"/>
              <a:t>veritabanından</a:t>
            </a:r>
            <a:r>
              <a:rPr lang="tr-TR" dirty="0"/>
              <a:t> alınır. Ardından kullanıcıya özel bir JWT </a:t>
            </a:r>
            <a:r>
              <a:rPr lang="tr-TR" dirty="0" err="1"/>
              <a:t>token</a:t>
            </a:r>
            <a:r>
              <a:rPr lang="tr-TR" dirty="0"/>
              <a:t> oluşturularak döndürülür. Bu </a:t>
            </a:r>
            <a:r>
              <a:rPr lang="tr-TR" dirty="0" err="1"/>
              <a:t>token</a:t>
            </a:r>
            <a:r>
              <a:rPr lang="tr-TR" dirty="0"/>
              <a:t> artık </a:t>
            </a:r>
            <a:r>
              <a:rPr lang="tr-TR" dirty="0" err="1"/>
              <a:t>mikroservisler</a:t>
            </a:r>
            <a:r>
              <a:rPr lang="tr-TR" dirty="0"/>
              <a:t> arasında onun kimliğini temsil eder.</a:t>
            </a:r>
          </a:p>
          <a:p>
            <a:endParaRPr lang="tr-TR" dirty="0"/>
          </a:p>
          <a:p>
            <a:r>
              <a:rPr lang="tr-TR" b="0" dirty="0" err="1"/>
              <a:t>SecurityConfig</a:t>
            </a:r>
            <a:r>
              <a:rPr lang="tr-TR" b="0" dirty="0"/>
              <a:t> içinde bir @Bean (</a:t>
            </a:r>
            <a:r>
              <a:rPr kumimoji="0" lang="en-US" altLang="tr-TR" sz="12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AuthenticationManager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967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0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51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Gateway katmanında gelen her isteğin yoluna bakıyoruz. Eğer istek login, </a:t>
            </a:r>
            <a:r>
              <a:rPr lang="tr-TR" dirty="0" err="1"/>
              <a:t>register</a:t>
            </a:r>
            <a:r>
              <a:rPr lang="tr-TR" dirty="0"/>
              <a:t> veya dokümantasyon </a:t>
            </a:r>
            <a:r>
              <a:rPr lang="tr-TR" dirty="0" err="1"/>
              <a:t>endpoint’lerine</a:t>
            </a:r>
            <a:r>
              <a:rPr lang="tr-TR" dirty="0"/>
              <a:t> geldiyse </a:t>
            </a:r>
            <a:r>
              <a:rPr lang="tr-TR" dirty="0" err="1"/>
              <a:t>token</a:t>
            </a:r>
            <a:r>
              <a:rPr lang="tr-TR" dirty="0"/>
              <a:t> kontrolü yapmadan izin veriyoruz. Geri kalan tüm isteklerde JWT doğrulama zorunlu.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828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Gateway katmanında gelen JWT </a:t>
            </a:r>
            <a:r>
              <a:rPr lang="tr-TR" dirty="0" err="1"/>
              <a:t>token’ı</a:t>
            </a:r>
            <a:r>
              <a:rPr lang="tr-TR" dirty="0"/>
              <a:t> doğrulayıp içindeki kullanıcı bilgilerini çıkarıyoruz. Ardından bu bilgileri özel </a:t>
            </a:r>
            <a:r>
              <a:rPr lang="tr-TR" dirty="0" err="1"/>
              <a:t>header’lara</a:t>
            </a:r>
            <a:r>
              <a:rPr lang="tr-TR" dirty="0"/>
              <a:t> (X-User-</a:t>
            </a:r>
            <a:r>
              <a:rPr lang="tr-TR" dirty="0" err="1"/>
              <a:t>Email</a:t>
            </a:r>
            <a:r>
              <a:rPr lang="tr-TR" dirty="0"/>
              <a:t>, X-User-</a:t>
            </a:r>
            <a:r>
              <a:rPr lang="tr-TR" dirty="0" err="1"/>
              <a:t>Id</a:t>
            </a:r>
            <a:r>
              <a:rPr lang="tr-TR" dirty="0"/>
              <a:t>) koyarak </a:t>
            </a:r>
            <a:r>
              <a:rPr lang="tr-TR" dirty="0" err="1"/>
              <a:t>downstream</a:t>
            </a:r>
            <a:r>
              <a:rPr lang="tr-TR" dirty="0"/>
              <a:t> </a:t>
            </a:r>
            <a:r>
              <a:rPr lang="tr-TR" dirty="0" err="1"/>
              <a:t>mikroservislere</a:t>
            </a:r>
            <a:r>
              <a:rPr lang="tr-TR" dirty="0"/>
              <a:t> iletiyoruz. Bu sayede </a:t>
            </a:r>
            <a:r>
              <a:rPr lang="tr-TR" dirty="0" err="1"/>
              <a:t>mikroservisler</a:t>
            </a:r>
            <a:r>
              <a:rPr lang="tr-TR" dirty="0"/>
              <a:t> JWT çözümlemek zorunda kalmadan güvenli kullanıcı bilgisini kullanabiliyor.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75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Eğer gelen </a:t>
            </a:r>
            <a:r>
              <a:rPr lang="tr-TR" dirty="0" err="1"/>
              <a:t>token</a:t>
            </a:r>
            <a:r>
              <a:rPr lang="tr-TR" dirty="0"/>
              <a:t> geçersizse (JWT imzası bozuksa, süresi dolduysa), istemciye 401 </a:t>
            </a:r>
            <a:r>
              <a:rPr lang="tr-TR" dirty="0" err="1"/>
              <a:t>Unauthorized</a:t>
            </a:r>
            <a:r>
              <a:rPr lang="tr-TR" dirty="0"/>
              <a:t> hatası dönülür. Böylece kullanıcı tekrar login olmak zorunda kalır.</a:t>
            </a:r>
          </a:p>
          <a:p>
            <a:endParaRPr lang="tr-TR" dirty="0"/>
          </a:p>
          <a:p>
            <a:r>
              <a:rPr lang="tr-TR" dirty="0"/>
              <a:t>Kullanıcı login olur → Access </a:t>
            </a:r>
            <a:r>
              <a:rPr lang="tr-TR" dirty="0" err="1"/>
              <a:t>token</a:t>
            </a:r>
            <a:r>
              <a:rPr lang="tr-TR" dirty="0"/>
              <a:t> + </a:t>
            </a:r>
            <a:r>
              <a:rPr lang="tr-TR" dirty="0" err="1"/>
              <a:t>Refresh</a:t>
            </a:r>
            <a:r>
              <a:rPr lang="tr-TR" dirty="0"/>
              <a:t> </a:t>
            </a:r>
            <a:r>
              <a:rPr lang="tr-TR" dirty="0" err="1"/>
              <a:t>token</a:t>
            </a:r>
            <a:r>
              <a:rPr lang="tr-TR" dirty="0"/>
              <a:t> alır</a:t>
            </a:r>
          </a:p>
          <a:p>
            <a:r>
              <a:rPr lang="tr-TR" dirty="0"/>
              <a:t>Access </a:t>
            </a:r>
            <a:r>
              <a:rPr lang="tr-TR" dirty="0" err="1"/>
              <a:t>token</a:t>
            </a:r>
            <a:r>
              <a:rPr lang="tr-TR" dirty="0"/>
              <a:t> süresi dolunca:</a:t>
            </a:r>
          </a:p>
          <a:p>
            <a:r>
              <a:rPr lang="tr-TR" dirty="0" err="1"/>
              <a:t>Refresh</a:t>
            </a:r>
            <a:r>
              <a:rPr lang="tr-TR" dirty="0"/>
              <a:t> </a:t>
            </a:r>
            <a:r>
              <a:rPr lang="tr-TR" dirty="0" err="1"/>
              <a:t>token</a:t>
            </a:r>
            <a:r>
              <a:rPr lang="tr-TR" dirty="0"/>
              <a:t> sunucuya gönderilir</a:t>
            </a:r>
          </a:p>
          <a:p>
            <a:r>
              <a:rPr lang="tr-TR" dirty="0"/>
              <a:t>Geçerliyse yeni bir </a:t>
            </a:r>
            <a:r>
              <a:rPr lang="tr-TR" dirty="0" err="1"/>
              <a:t>access</a:t>
            </a:r>
            <a:r>
              <a:rPr lang="tr-TR" dirty="0"/>
              <a:t> </a:t>
            </a:r>
            <a:r>
              <a:rPr lang="tr-TR" dirty="0" err="1"/>
              <a:t>token</a:t>
            </a:r>
            <a:r>
              <a:rPr lang="tr-TR" dirty="0"/>
              <a:t> verilir</a:t>
            </a:r>
          </a:p>
          <a:p>
            <a:r>
              <a:rPr lang="tr-TR" dirty="0" err="1"/>
              <a:t>Refresh</a:t>
            </a:r>
            <a:r>
              <a:rPr lang="tr-TR" dirty="0"/>
              <a:t> </a:t>
            </a:r>
            <a:r>
              <a:rPr lang="tr-TR" dirty="0" err="1"/>
              <a:t>token</a:t>
            </a:r>
            <a:r>
              <a:rPr lang="tr-TR" dirty="0"/>
              <a:t> da geçersizse → Kullanıcıdan tekrar giriş yapması istenir</a:t>
            </a:r>
          </a:p>
          <a:p>
            <a:endParaRPr lang="tr-TR" dirty="0"/>
          </a:p>
          <a:p>
            <a:r>
              <a:rPr lang="tr-TR" b="1" dirty="0"/>
              <a:t>Access </a:t>
            </a:r>
            <a:r>
              <a:rPr lang="tr-TR" b="1" dirty="0" err="1"/>
              <a:t>token</a:t>
            </a:r>
            <a:r>
              <a:rPr lang="tr-TR" dirty="0"/>
              <a:t>: Genelde 15 dk – 1 saat arası geçerlidir.</a:t>
            </a:r>
          </a:p>
          <a:p>
            <a:r>
              <a:rPr lang="tr-TR" b="1" dirty="0" err="1"/>
              <a:t>Refresh</a:t>
            </a:r>
            <a:r>
              <a:rPr lang="tr-TR" b="1" dirty="0"/>
              <a:t> </a:t>
            </a:r>
            <a:r>
              <a:rPr lang="tr-TR" b="1" dirty="0" err="1"/>
              <a:t>token</a:t>
            </a:r>
            <a:r>
              <a:rPr lang="tr-TR" dirty="0"/>
              <a:t>: Genelde 7 gün, 30 gün gibi daha uzun süre geçerlidir.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828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Gateway servisimiz, gelen JWT </a:t>
            </a:r>
            <a:r>
              <a:rPr lang="tr-TR" dirty="0" err="1"/>
              <a:t>token’ın</a:t>
            </a:r>
            <a:r>
              <a:rPr lang="tr-TR" dirty="0"/>
              <a:t> gerçekten bizim sistem tarafından üretilip üretilmediğini anlamak için app.pub içindeki RSA </a:t>
            </a: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key’i</a:t>
            </a:r>
            <a:r>
              <a:rPr lang="tr-TR" dirty="0"/>
              <a:t> kullanıyor. Bu işlem sırasında JWT imzası doğrulanıyor ve eğer geçerliyse </a:t>
            </a:r>
            <a:r>
              <a:rPr lang="tr-TR" dirty="0" err="1"/>
              <a:t>token</a:t>
            </a:r>
            <a:r>
              <a:rPr lang="tr-TR" dirty="0"/>
              <a:t> içeriği çözülüyor. Böylece sistem hem güvenli hem de merkezi doğrulama yapabiliyor.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596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yapı sayesinde her servis loglarını hem terminale hem de </a:t>
            </a:r>
            <a:r>
              <a:rPr lang="tr-TR" dirty="0" err="1"/>
              <a:t>logs</a:t>
            </a:r>
            <a:r>
              <a:rPr lang="tr-TR" dirty="0"/>
              <a:t>/&lt;servis-adı&gt;/&lt;servis-adı&gt;.log şeklinde günlük dosyalara yazar. </a:t>
            </a:r>
            <a:r>
              <a:rPr lang="tr-TR" dirty="0" err="1"/>
              <a:t>Prod</a:t>
            </a:r>
            <a:r>
              <a:rPr lang="tr-TR" dirty="0"/>
              <a:t> ortamı için güçlü, geliştirici için kullanışlıdır.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158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openjdk:21:</a:t>
            </a:r>
            <a:r>
              <a:rPr lang="tr-TR" dirty="0"/>
              <a:t> Java 21 yüklü bir temel imaj kullanılarak uygulamanın çalışacağı ortam hazırlanır.</a:t>
            </a:r>
          </a:p>
          <a:p>
            <a:r>
              <a:rPr lang="tr-TR" b="1" dirty="0"/>
              <a:t>JAR kopyalama:</a:t>
            </a:r>
            <a:r>
              <a:rPr lang="tr-TR" dirty="0"/>
              <a:t> Derlenmiş .</a:t>
            </a:r>
            <a:r>
              <a:rPr lang="tr-TR" dirty="0" err="1"/>
              <a:t>jar</a:t>
            </a:r>
            <a:r>
              <a:rPr lang="tr-TR" dirty="0"/>
              <a:t> dosyası </a:t>
            </a:r>
            <a:r>
              <a:rPr lang="tr-TR" dirty="0" err="1"/>
              <a:t>Docker</a:t>
            </a:r>
            <a:r>
              <a:rPr lang="tr-TR" dirty="0"/>
              <a:t> imajının içine kopyalanarak çalıştırılmaya hazır hale getirilir.</a:t>
            </a:r>
          </a:p>
          <a:p>
            <a:r>
              <a:rPr lang="tr-TR" b="1" dirty="0"/>
              <a:t>ENTRYPOINT:</a:t>
            </a:r>
            <a:r>
              <a:rPr lang="tr-TR" dirty="0"/>
              <a:t> Konteyner başlatıldığında çalışacak olan java -</a:t>
            </a:r>
            <a:r>
              <a:rPr lang="tr-TR" dirty="0" err="1"/>
              <a:t>jar</a:t>
            </a:r>
            <a:r>
              <a:rPr lang="tr-TR" dirty="0"/>
              <a:t> komutu tanımlanır ve uygulama otomatik olarak başlatılır.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0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49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Projeye yapay zeka desteği eklemek için </a:t>
            </a:r>
            <a:r>
              <a:rPr lang="tr-TR" dirty="0" err="1"/>
              <a:t>HuggingFace</a:t>
            </a:r>
            <a:r>
              <a:rPr lang="tr-TR" dirty="0"/>
              <a:t> </a:t>
            </a:r>
            <a:r>
              <a:rPr lang="tr-TR" dirty="0" err="1"/>
              <a:t>API’sini</a:t>
            </a:r>
            <a:r>
              <a:rPr lang="tr-TR" dirty="0"/>
              <a:t> entegre ettim.</a:t>
            </a:r>
            <a:br>
              <a:rPr lang="tr-TR" dirty="0"/>
            </a:br>
            <a:r>
              <a:rPr lang="tr-TR" dirty="0"/>
              <a:t>Ama sadece </a:t>
            </a:r>
            <a:r>
              <a:rPr lang="tr-TR" dirty="0" err="1"/>
              <a:t>API’ye</a:t>
            </a:r>
            <a:r>
              <a:rPr lang="tr-TR" dirty="0"/>
              <a:t> veri göndermedim, önce duyguyu analiz ettirecek anlamlı cümleleri biz oluşturdum.</a:t>
            </a:r>
          </a:p>
          <a:p>
            <a:r>
              <a:rPr lang="tr-TR" dirty="0"/>
              <a:t>Kullanıcının yaptığı aktiviteler günlük olarak toplanıyor.</a:t>
            </a:r>
            <a:br>
              <a:rPr lang="tr-TR" dirty="0"/>
            </a:br>
            <a:r>
              <a:rPr lang="tr-TR" dirty="0"/>
              <a:t>Beslenme, yürüyüş, oyun, temizlik gibi eylemler sayılıyor ve buna göre bir metin oluşturuluyor.</a:t>
            </a:r>
          </a:p>
          <a:p>
            <a:r>
              <a:rPr lang="tr-TR" dirty="0"/>
              <a:t>Bu işlem </a:t>
            </a:r>
            <a:r>
              <a:rPr lang="tr-TR" dirty="0" err="1"/>
              <a:t>PetMoodSentenceGenerator</a:t>
            </a:r>
            <a:r>
              <a:rPr lang="tr-TR" dirty="0"/>
              <a:t> sınıfında yapılıyor.</a:t>
            </a:r>
            <a:br>
              <a:rPr lang="tr-TR" dirty="0"/>
            </a:br>
            <a:r>
              <a:rPr lang="tr-TR" dirty="0"/>
              <a:t>Örnek üretilen cümle:</a:t>
            </a:r>
          </a:p>
          <a:p>
            <a:r>
              <a:rPr lang="tr-TR" dirty="0"/>
              <a:t>“</a:t>
            </a:r>
            <a:r>
              <a:rPr lang="tr-TR" dirty="0" err="1"/>
              <a:t>Today</a:t>
            </a:r>
            <a:r>
              <a:rPr lang="tr-TR" dirty="0"/>
              <a:t>, </a:t>
            </a:r>
            <a:r>
              <a:rPr lang="tr-TR" dirty="0" err="1"/>
              <a:t>my</a:t>
            </a:r>
            <a:r>
              <a:rPr lang="tr-TR" dirty="0"/>
              <a:t> pet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fed,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had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fun</a:t>
            </a:r>
            <a:r>
              <a:rPr lang="tr-TR" dirty="0"/>
              <a:t>,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fresh</a:t>
            </a:r>
            <a:r>
              <a:rPr lang="tr-TR" dirty="0"/>
              <a:t>, but </a:t>
            </a:r>
            <a:r>
              <a:rPr lang="tr-TR" dirty="0" err="1"/>
              <a:t>stayed</a:t>
            </a:r>
            <a:r>
              <a:rPr lang="tr-TR" dirty="0"/>
              <a:t> inside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fresh</a:t>
            </a:r>
            <a:r>
              <a:rPr lang="tr-TR" dirty="0"/>
              <a:t> </a:t>
            </a:r>
            <a:r>
              <a:rPr lang="tr-TR" dirty="0" err="1"/>
              <a:t>air</a:t>
            </a:r>
            <a:r>
              <a:rPr lang="tr-TR" dirty="0"/>
              <a:t>.”</a:t>
            </a:r>
          </a:p>
          <a:p>
            <a:r>
              <a:rPr lang="tr-TR" dirty="0"/>
              <a:t>Bu cümle doğrudan AI modeline gönderiliyor.</a:t>
            </a:r>
          </a:p>
          <a:p>
            <a:endParaRPr lang="tr-TR" dirty="0"/>
          </a:p>
          <a:p>
            <a:r>
              <a:rPr lang="tr-TR" dirty="0"/>
              <a:t>Ürettiğimiz bu İngilizce cümleyi </a:t>
            </a:r>
            <a:r>
              <a:rPr lang="tr-TR" dirty="0" err="1"/>
              <a:t>HuggingFace’in</a:t>
            </a:r>
            <a:r>
              <a:rPr lang="tr-TR" dirty="0"/>
              <a:t> duygu tanıma </a:t>
            </a:r>
            <a:r>
              <a:rPr lang="tr-TR" dirty="0" err="1"/>
              <a:t>API’sine</a:t>
            </a:r>
            <a:r>
              <a:rPr lang="tr-TR" dirty="0"/>
              <a:t> gönderiyoruz.</a:t>
            </a:r>
            <a:br>
              <a:rPr lang="tr-TR" dirty="0"/>
            </a:br>
            <a:r>
              <a:rPr lang="tr-TR" dirty="0"/>
              <a:t>Kullandığımız model: j-</a:t>
            </a:r>
            <a:r>
              <a:rPr lang="tr-TR" dirty="0" err="1"/>
              <a:t>hartmann</a:t>
            </a:r>
            <a:r>
              <a:rPr lang="tr-TR" dirty="0"/>
              <a:t>/</a:t>
            </a:r>
            <a:r>
              <a:rPr lang="tr-TR" dirty="0" err="1"/>
              <a:t>emotion-english-distilroberta-base</a:t>
            </a:r>
            <a:endParaRPr lang="tr-TR" dirty="0"/>
          </a:p>
          <a:p>
            <a:r>
              <a:rPr lang="tr-TR" dirty="0"/>
              <a:t>Girdi: Oluşturduğumuz cümle</a:t>
            </a:r>
            <a:br>
              <a:rPr lang="tr-TR" dirty="0"/>
            </a:br>
            <a:r>
              <a:rPr lang="tr-TR" dirty="0"/>
              <a:t>Çıktı: </a:t>
            </a:r>
            <a:r>
              <a:rPr lang="tr-TR" dirty="0" err="1"/>
              <a:t>joy</a:t>
            </a:r>
            <a:r>
              <a:rPr lang="tr-TR" dirty="0"/>
              <a:t>, </a:t>
            </a:r>
            <a:r>
              <a:rPr lang="tr-TR" dirty="0" err="1"/>
              <a:t>sadness</a:t>
            </a:r>
            <a:r>
              <a:rPr lang="tr-TR" dirty="0"/>
              <a:t>, </a:t>
            </a:r>
            <a:r>
              <a:rPr lang="tr-TR" dirty="0" err="1"/>
              <a:t>anger</a:t>
            </a:r>
            <a:r>
              <a:rPr lang="tr-TR" dirty="0"/>
              <a:t>, </a:t>
            </a:r>
            <a:r>
              <a:rPr lang="tr-TR" dirty="0" err="1"/>
              <a:t>neutral</a:t>
            </a:r>
            <a:r>
              <a:rPr lang="tr-TR" dirty="0"/>
              <a:t> gibi bir </a:t>
            </a:r>
            <a:r>
              <a:rPr lang="tr-TR" dirty="0" err="1"/>
              <a:t>mood</a:t>
            </a:r>
            <a:r>
              <a:rPr lang="tr-TR" dirty="0"/>
              <a:t> etiketi</a:t>
            </a:r>
          </a:p>
          <a:p>
            <a:r>
              <a:rPr lang="tr-TR" dirty="0"/>
              <a:t>Bu işlem </a:t>
            </a:r>
            <a:r>
              <a:rPr lang="tr-TR" dirty="0" err="1"/>
              <a:t>PetMoodService</a:t>
            </a:r>
            <a:r>
              <a:rPr lang="tr-TR" dirty="0"/>
              <a:t> içinde yapılıyor.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65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/>
              <a:t>Kanban</a:t>
            </a:r>
            <a:r>
              <a:rPr lang="tr-TR" b="1" dirty="0"/>
              <a:t> metodolojisi</a:t>
            </a:r>
            <a:r>
              <a:rPr lang="tr-TR" dirty="0"/>
              <a:t>, yazılım geliştirme ve proje yönetiminde işlerin görselleştirilerek yönetilmesini sağlayan çevik (agile) bir yöntemdir. Temel amacı, işleri küçük parçalara bölerek </a:t>
            </a:r>
            <a:r>
              <a:rPr lang="tr-TR" b="1" dirty="0"/>
              <a:t>akış odaklı</a:t>
            </a:r>
            <a:r>
              <a:rPr lang="tr-TR" dirty="0"/>
              <a:t> ve </a:t>
            </a:r>
            <a:r>
              <a:rPr lang="tr-TR" b="1" dirty="0"/>
              <a:t>sürekli teslim</a:t>
            </a:r>
            <a:r>
              <a:rPr lang="tr-TR" dirty="0"/>
              <a:t> sağlayan bir sistem kurmaktır.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56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53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Burda</a:t>
            </a:r>
            <a:r>
              <a:rPr lang="tr-TR" dirty="0"/>
              <a:t> dokuman açılıp </a:t>
            </a:r>
            <a:r>
              <a:rPr lang="tr-TR" dirty="0" err="1"/>
              <a:t>diagramlar</a:t>
            </a:r>
            <a:r>
              <a:rPr lang="tr-TR" dirty="0"/>
              <a:t> gösterilebilir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45E37-4DFA-4E25-8A8E-D33A1EFA3C4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73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45E37-4DFA-4E25-8A8E-D33A1EFA3C4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189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slaytta, domain analizi sonucunda projemizi hangi servis yapısına böldüğümüzü görüyorsunuz.</a:t>
            </a:r>
          </a:p>
          <a:p>
            <a:r>
              <a:rPr lang="tr-TR" dirty="0"/>
              <a:t>“Kullanıcı işlemleri için </a:t>
            </a:r>
            <a:r>
              <a:rPr lang="tr-TR" dirty="0" err="1"/>
              <a:t>UserService</a:t>
            </a:r>
            <a:r>
              <a:rPr lang="tr-TR" dirty="0"/>
              <a:t>, evcil hayvan verileri için </a:t>
            </a:r>
            <a:r>
              <a:rPr lang="tr-TR" dirty="0" err="1"/>
              <a:t>PetService</a:t>
            </a:r>
            <a:r>
              <a:rPr lang="tr-TR" dirty="0"/>
              <a:t>, aktiviteler için de ayrı bir </a:t>
            </a:r>
            <a:r>
              <a:rPr lang="tr-TR" dirty="0" err="1"/>
              <a:t>ActivityService</a:t>
            </a:r>
            <a:r>
              <a:rPr lang="tr-TR" dirty="0"/>
              <a:t> tanımladık.</a:t>
            </a:r>
            <a:br>
              <a:rPr lang="tr-TR" dirty="0"/>
            </a:br>
            <a:r>
              <a:rPr lang="tr-TR" dirty="0"/>
              <a:t>“Bildirimleri yönetmek için </a:t>
            </a:r>
            <a:r>
              <a:rPr lang="tr-TR" dirty="0" err="1"/>
              <a:t>NotificationService</a:t>
            </a:r>
            <a:r>
              <a:rPr lang="tr-TR" dirty="0"/>
              <a:t> oluşturduk ve bunu </a:t>
            </a:r>
            <a:r>
              <a:rPr lang="tr-TR" dirty="0" err="1"/>
              <a:t>RabbitMQ</a:t>
            </a:r>
            <a:r>
              <a:rPr lang="tr-TR" dirty="0"/>
              <a:t> ile asenkron hale getirdik.</a:t>
            </a:r>
            <a:br>
              <a:rPr lang="tr-TR" dirty="0"/>
            </a:br>
            <a:r>
              <a:rPr lang="tr-TR" dirty="0"/>
              <a:t>Hava durumu verisini almak için de dış API kullanan bir </a:t>
            </a:r>
            <a:r>
              <a:rPr lang="tr-TR" dirty="0" err="1"/>
              <a:t>WeatherService</a:t>
            </a:r>
            <a:r>
              <a:rPr lang="tr-TR" dirty="0"/>
              <a:t> geliştirdik.”</a:t>
            </a:r>
          </a:p>
          <a:p>
            <a:r>
              <a:rPr lang="tr-TR" dirty="0"/>
              <a:t>“Tüm bu servislerin yönetimini API Gateway, </a:t>
            </a:r>
            <a:r>
              <a:rPr lang="tr-TR" dirty="0" err="1"/>
              <a:t>Config</a:t>
            </a:r>
            <a:r>
              <a:rPr lang="tr-TR" dirty="0"/>
              <a:t> Server ve </a:t>
            </a:r>
            <a:r>
              <a:rPr lang="tr-TR" dirty="0" err="1"/>
              <a:t>Eureka</a:t>
            </a:r>
            <a:r>
              <a:rPr lang="tr-TR" dirty="0"/>
              <a:t> ile sağladık.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27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“Projede servisleri ayağa kaldırmak için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Compose</a:t>
            </a:r>
            <a:r>
              <a:rPr lang="tr-TR" dirty="0"/>
              <a:t> kullandık.”</a:t>
            </a:r>
          </a:p>
          <a:p>
            <a:r>
              <a:rPr lang="tr-TR" dirty="0"/>
              <a:t>“</a:t>
            </a:r>
            <a:r>
              <a:rPr lang="tr-TR" dirty="0" err="1"/>
              <a:t>PostgreSQL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ve </a:t>
            </a:r>
            <a:r>
              <a:rPr lang="tr-TR" dirty="0" err="1"/>
              <a:t>RabbitMQ</a:t>
            </a:r>
            <a:r>
              <a:rPr lang="tr-TR" dirty="0"/>
              <a:t> mesaj kuyruğu sistemini çalıştırdık.</a:t>
            </a:r>
            <a:br>
              <a:rPr lang="tr-TR" dirty="0"/>
            </a:br>
            <a:r>
              <a:rPr lang="tr-TR" dirty="0" err="1"/>
              <a:t>RabbitMQ’nun</a:t>
            </a:r>
            <a:r>
              <a:rPr lang="tr-TR" dirty="0"/>
              <a:t> arayüzü de olan rabbitmq:3-management imajını tercih ettik.”</a:t>
            </a:r>
          </a:p>
          <a:p>
            <a:r>
              <a:rPr lang="tr-TR" dirty="0"/>
              <a:t>“Her servis için özel </a:t>
            </a:r>
            <a:r>
              <a:rPr lang="tr-TR" dirty="0" err="1"/>
              <a:t>container</a:t>
            </a:r>
            <a:r>
              <a:rPr lang="tr-TR" dirty="0"/>
              <a:t> tanımları yaptık ve </a:t>
            </a:r>
            <a:r>
              <a:rPr lang="tr-TR" dirty="0" err="1"/>
              <a:t>RabbitMQ</a:t>
            </a:r>
            <a:r>
              <a:rPr lang="tr-TR" dirty="0"/>
              <a:t> ile </a:t>
            </a:r>
            <a:r>
              <a:rPr lang="tr-TR" dirty="0" err="1"/>
              <a:t>PostgreSQL’e</a:t>
            </a:r>
            <a:r>
              <a:rPr lang="tr-TR" dirty="0"/>
              <a:t> bağlantı testlerini sorunsuz tamamladık.”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45E37-4DFA-4E25-8A8E-D33A1EFA3C44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5107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“Bu aşamada, Spring </a:t>
            </a:r>
            <a:r>
              <a:rPr lang="tr-TR" dirty="0" err="1"/>
              <a:t>Initializr</a:t>
            </a:r>
            <a:r>
              <a:rPr lang="tr-TR" dirty="0"/>
              <a:t> üzerinden gerekli bağımlılıkları belirleyip ilk servislerin iskelet yapısını oluşturduk.”</a:t>
            </a:r>
          </a:p>
          <a:p>
            <a:r>
              <a:rPr lang="tr-TR" dirty="0"/>
              <a:t>“</a:t>
            </a:r>
            <a:r>
              <a:rPr lang="tr-TR" dirty="0" err="1"/>
              <a:t>UserService</a:t>
            </a:r>
            <a:r>
              <a:rPr lang="tr-TR" dirty="0"/>
              <a:t>, </a:t>
            </a:r>
            <a:r>
              <a:rPr lang="tr-TR" dirty="0" err="1"/>
              <a:t>PetService</a:t>
            </a:r>
            <a:r>
              <a:rPr lang="tr-TR" dirty="0"/>
              <a:t>, </a:t>
            </a:r>
            <a:r>
              <a:rPr lang="tr-TR" dirty="0" err="1"/>
              <a:t>ConfigServer</a:t>
            </a:r>
            <a:r>
              <a:rPr lang="tr-TR" dirty="0"/>
              <a:t> ve API Gateway projeleri tanımlandı.</a:t>
            </a:r>
            <a:br>
              <a:rPr lang="tr-TR" dirty="0"/>
            </a:br>
            <a:r>
              <a:rPr lang="tr-TR" dirty="0"/>
              <a:t>Her biri için </a:t>
            </a:r>
            <a:r>
              <a:rPr lang="tr-TR" dirty="0" err="1"/>
              <a:t>controller</a:t>
            </a:r>
            <a:r>
              <a:rPr lang="tr-TR" dirty="0"/>
              <a:t>, service ve </a:t>
            </a:r>
            <a:r>
              <a:rPr lang="tr-TR" dirty="0" err="1"/>
              <a:t>repository</a:t>
            </a:r>
            <a:r>
              <a:rPr lang="tr-TR" dirty="0"/>
              <a:t> katmanları hazırlandı ama henüz detaylar yazılmadı.”</a:t>
            </a:r>
          </a:p>
          <a:p>
            <a:r>
              <a:rPr lang="tr-TR" dirty="0"/>
              <a:t>“Kullandığımız kütüphaneler arasında Spring Web, Security, JPA, </a:t>
            </a:r>
            <a:r>
              <a:rPr lang="tr-TR" dirty="0" err="1"/>
              <a:t>Lombok</a:t>
            </a:r>
            <a:r>
              <a:rPr lang="tr-TR" dirty="0"/>
              <a:t>, </a:t>
            </a:r>
            <a:r>
              <a:rPr lang="tr-TR" dirty="0" err="1"/>
              <a:t>PostgreSQL</a:t>
            </a:r>
            <a:r>
              <a:rPr lang="tr-TR" dirty="0"/>
              <a:t> gibi temel bileşenler yer aldı.”</a:t>
            </a:r>
          </a:p>
          <a:p>
            <a:endParaRPr lang="tr-TR" dirty="0"/>
          </a:p>
          <a:p>
            <a:r>
              <a:rPr lang="tr-TR" b="1" dirty="0"/>
              <a:t>Controller:</a:t>
            </a:r>
            <a:endParaRPr lang="tr-TR" dirty="0"/>
          </a:p>
          <a:p>
            <a:r>
              <a:rPr lang="tr-TR" dirty="0"/>
              <a:t>Kullanıcıdan gelen HTTP isteklerini ilk karşılayan katmandır.</a:t>
            </a:r>
            <a:br>
              <a:rPr lang="tr-TR" dirty="0"/>
            </a:br>
            <a:r>
              <a:rPr lang="tr-TR" dirty="0"/>
              <a:t>Mesela bir kayıt isteği burada alınır.</a:t>
            </a:r>
          </a:p>
          <a:p>
            <a:r>
              <a:rPr lang="tr-TR" b="1" dirty="0"/>
              <a:t>Service:</a:t>
            </a:r>
            <a:endParaRPr lang="tr-TR" dirty="0"/>
          </a:p>
          <a:p>
            <a:r>
              <a:rPr lang="tr-TR" dirty="0"/>
              <a:t>Uygulama mantığını barındırır.</a:t>
            </a:r>
            <a:br>
              <a:rPr lang="tr-TR" dirty="0"/>
            </a:br>
            <a:r>
              <a:rPr lang="tr-TR" dirty="0"/>
              <a:t>Yani ne yapılması gerekiyorsa burada karar verilir.</a:t>
            </a:r>
          </a:p>
          <a:p>
            <a:r>
              <a:rPr lang="tr-TR" b="1" dirty="0" err="1"/>
              <a:t>Repository</a:t>
            </a:r>
            <a:r>
              <a:rPr lang="tr-TR" b="1" dirty="0"/>
              <a:t>:</a:t>
            </a:r>
            <a:endParaRPr lang="tr-TR" dirty="0"/>
          </a:p>
          <a:p>
            <a:r>
              <a:rPr lang="tr-TR" dirty="0" err="1"/>
              <a:t>Veritabanı</a:t>
            </a:r>
            <a:r>
              <a:rPr lang="tr-TR" dirty="0"/>
              <a:t> işlemleriyle ilgilenir.</a:t>
            </a:r>
            <a:br>
              <a:rPr lang="tr-TR" dirty="0"/>
            </a:br>
            <a:r>
              <a:rPr lang="tr-TR" dirty="0"/>
              <a:t>Kaydetme, silme, listeleme gibi işlemleri bu katman yapar.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81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“İkinci hafta sonunda hem </a:t>
            </a:r>
            <a:r>
              <a:rPr lang="tr-TR" dirty="0" err="1"/>
              <a:t>PetService</a:t>
            </a:r>
            <a:r>
              <a:rPr lang="tr-TR" dirty="0"/>
              <a:t> hem de </a:t>
            </a:r>
            <a:r>
              <a:rPr lang="tr-TR" dirty="0" err="1"/>
              <a:t>UserService’i</a:t>
            </a:r>
            <a:r>
              <a:rPr lang="tr-TR" dirty="0"/>
              <a:t> tamamladık.”</a:t>
            </a:r>
          </a:p>
          <a:p>
            <a:r>
              <a:rPr lang="tr-TR" dirty="0"/>
              <a:t>“</a:t>
            </a:r>
            <a:r>
              <a:rPr lang="tr-TR" dirty="0" err="1"/>
              <a:t>PetService</a:t>
            </a:r>
            <a:r>
              <a:rPr lang="tr-TR" dirty="0"/>
              <a:t> tarafında hayvan ekleme, silme ve listeleme gibi CRUD işlemleri çalışır hale getirildi.”</a:t>
            </a:r>
          </a:p>
          <a:p>
            <a:r>
              <a:rPr lang="tr-TR" dirty="0"/>
              <a:t>“</a:t>
            </a:r>
            <a:r>
              <a:rPr lang="tr-TR" dirty="0" err="1"/>
              <a:t>UserService</a:t>
            </a:r>
            <a:r>
              <a:rPr lang="tr-TR" dirty="0"/>
              <a:t> tarafında ise kullanıcı kayıt ve login işlemleri geliştirildi.</a:t>
            </a:r>
            <a:br>
              <a:rPr lang="tr-TR" dirty="0"/>
            </a:br>
            <a:r>
              <a:rPr lang="tr-TR" dirty="0"/>
              <a:t>Her servis kendi bağımsız </a:t>
            </a:r>
            <a:r>
              <a:rPr lang="tr-TR" dirty="0" err="1"/>
              <a:t>PostgreSQL</a:t>
            </a:r>
            <a:r>
              <a:rPr lang="tr-TR" dirty="0"/>
              <a:t> </a:t>
            </a:r>
            <a:r>
              <a:rPr lang="tr-TR" dirty="0" err="1"/>
              <a:t>veritabanına</a:t>
            </a:r>
            <a:r>
              <a:rPr lang="tr-TR" dirty="0"/>
              <a:t> bağlı şekilde çalışıyor.”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79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endpoint’i</a:t>
            </a:r>
            <a:r>
              <a:rPr lang="tr-TR" dirty="0"/>
              <a:t> yeni kullanıcıyı </a:t>
            </a:r>
            <a:r>
              <a:rPr lang="tr-TR" dirty="0" err="1"/>
              <a:t>veritabanına</a:t>
            </a:r>
            <a:r>
              <a:rPr lang="tr-TR" dirty="0"/>
              <a:t> kaydeder ve ona ait bir JWT </a:t>
            </a:r>
            <a:r>
              <a:rPr lang="tr-TR" dirty="0" err="1"/>
              <a:t>token</a:t>
            </a:r>
            <a:r>
              <a:rPr lang="tr-TR" dirty="0"/>
              <a:t> üretip hemen döner. Böylece kullanıcı doğrudan giriş yapmış olur.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3AA2-B8B3-4DE9-A6A6-6BF6B43D60A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37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C61DF6-3A2D-55DA-8448-C2D07707E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40BB-A35D-C47D-F28F-6FBE043F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DAB0E-1B08-9A3E-38B2-E60401CC0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A4B38-C41B-0C14-CB28-67E972112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99EC-B9CC-A1AC-EFF4-B65977F54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80CA-3626-981C-CF19-E559E0DA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9117-F419-BD57-1080-86A4D1360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54386-29C8-95E0-C9D9-78F27AD2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825687"/>
            <a:ext cx="9408078" cy="520173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tr-TR" sz="3600" dirty="0" err="1"/>
              <a:t>PetVerse</a:t>
            </a:r>
            <a:r>
              <a:rPr lang="tr-TR" sz="3600" dirty="0"/>
              <a:t> </a:t>
            </a:r>
            <a:r>
              <a:rPr lang="tr-TR" dirty="0"/>
              <a:t> </a:t>
            </a:r>
            <a:br>
              <a:rPr lang="tr-TR" dirty="0"/>
            </a:br>
            <a:r>
              <a:rPr lang="tr-TR" sz="1800" dirty="0"/>
              <a:t>Sanal Evcil Hayvan Yönetim Sistemi</a:t>
            </a:r>
            <a:br>
              <a:rPr lang="tr-TR" sz="1800" dirty="0"/>
            </a:br>
            <a:br>
              <a:rPr lang="tr-TR" sz="1800" dirty="0"/>
            </a:br>
            <a:br>
              <a:rPr lang="tr-TR" sz="1800" dirty="0"/>
            </a:br>
            <a:r>
              <a:rPr lang="tr-TR" sz="1800" dirty="0"/>
              <a:t>2025 Yaz Stajı | Yazılım Mimari Müdürlüğü</a:t>
            </a:r>
            <a:br>
              <a:rPr lang="tr-TR" sz="1800" dirty="0"/>
            </a:br>
            <a:br>
              <a:rPr lang="tr-TR" sz="1800" dirty="0"/>
            </a:br>
            <a:r>
              <a:rPr lang="tr-TR" sz="1800" dirty="0"/>
              <a:t>Sedanur Ayhan</a:t>
            </a:r>
            <a:br>
              <a:rPr lang="tr-TR" sz="1800" dirty="0"/>
            </a:br>
            <a:r>
              <a:rPr lang="tr-TR" sz="1800" dirty="0"/>
              <a:t>YAĞMUR BAŞOĞLU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13CD7F-736E-4AF7-AB2B-473CAA9E1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-2732"/>
            <a:ext cx="4626864" cy="157678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263F21-FD5C-49D9-B5D3-5B94A4C99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16941"/>
            <a:ext cx="1000102" cy="35728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5FEE01-7E1C-48BD-8FD4-2790F781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102" y="1616941"/>
            <a:ext cx="6547110" cy="35728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A4DBA-3A0A-C187-E2BD-1C413DD8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936224"/>
            <a:ext cx="5516324" cy="293427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3800" b="0" cap="all" dirty="0">
                <a:solidFill>
                  <a:schemeClr val="bg1"/>
                </a:solidFill>
              </a:rPr>
              <a:t>2. </a:t>
            </a:r>
            <a:r>
              <a:rPr lang="en-US" sz="3800" b="0" cap="all" dirty="0" err="1">
                <a:solidFill>
                  <a:schemeClr val="bg1"/>
                </a:solidFill>
              </a:rPr>
              <a:t>Hafta</a:t>
            </a:r>
            <a:r>
              <a:rPr lang="en-US" sz="3800" b="0" cap="all" dirty="0">
                <a:solidFill>
                  <a:schemeClr val="bg1"/>
                </a:solidFill>
              </a:rPr>
              <a:t>: </a:t>
            </a:r>
            <a:r>
              <a:rPr lang="en-US" sz="3800" b="0" cap="all" dirty="0" err="1">
                <a:solidFill>
                  <a:schemeClr val="bg1"/>
                </a:solidFill>
              </a:rPr>
              <a:t>Çek</a:t>
            </a:r>
            <a:r>
              <a:rPr lang="tr-TR" sz="3800" b="0" cap="all" dirty="0">
                <a:solidFill>
                  <a:schemeClr val="bg1"/>
                </a:solidFill>
              </a:rPr>
              <a:t>i</a:t>
            </a:r>
            <a:r>
              <a:rPr lang="en-US" sz="3800" b="0" cap="all" dirty="0" err="1">
                <a:solidFill>
                  <a:schemeClr val="bg1"/>
                </a:solidFill>
              </a:rPr>
              <a:t>rdek</a:t>
            </a:r>
            <a:r>
              <a:rPr lang="en-US" sz="3800" b="0" cap="all" dirty="0">
                <a:solidFill>
                  <a:schemeClr val="bg1"/>
                </a:solidFill>
              </a:rPr>
              <a:t> Serv</a:t>
            </a:r>
            <a:r>
              <a:rPr lang="tr-TR" sz="3800" b="0" cap="all" dirty="0">
                <a:solidFill>
                  <a:schemeClr val="bg1"/>
                </a:solidFill>
              </a:rPr>
              <a:t>i</a:t>
            </a:r>
            <a:r>
              <a:rPr lang="en-US" sz="3800" b="0" cap="all" dirty="0" err="1">
                <a:solidFill>
                  <a:schemeClr val="bg1"/>
                </a:solidFill>
              </a:rPr>
              <a:t>sler</a:t>
            </a:r>
            <a:r>
              <a:rPr lang="en-US" sz="3800" b="0" cap="all" dirty="0">
                <a:solidFill>
                  <a:schemeClr val="bg1"/>
                </a:solidFill>
              </a:rPr>
              <a:t> </a:t>
            </a:r>
            <a:r>
              <a:rPr lang="en-US" sz="3800" b="0" cap="all" dirty="0" err="1">
                <a:solidFill>
                  <a:schemeClr val="bg1"/>
                </a:solidFill>
              </a:rPr>
              <a:t>ve</a:t>
            </a:r>
            <a:r>
              <a:rPr lang="en-US" sz="3800" b="0" cap="all" dirty="0">
                <a:solidFill>
                  <a:schemeClr val="bg1"/>
                </a:solidFill>
              </a:rPr>
              <a:t> </a:t>
            </a:r>
            <a:r>
              <a:rPr lang="en-US" sz="3800" b="0" cap="all" dirty="0" err="1">
                <a:solidFill>
                  <a:schemeClr val="bg1"/>
                </a:solidFill>
              </a:rPr>
              <a:t>İlet</a:t>
            </a:r>
            <a:r>
              <a:rPr lang="tr-TR" sz="3800" b="0" cap="all" dirty="0">
                <a:solidFill>
                  <a:schemeClr val="bg1"/>
                </a:solidFill>
              </a:rPr>
              <a:t>i</a:t>
            </a:r>
            <a:r>
              <a:rPr lang="en-US" sz="3800" b="0" cap="all" dirty="0">
                <a:solidFill>
                  <a:schemeClr val="bg1"/>
                </a:solidFill>
              </a:rPr>
              <a:t>ş</a:t>
            </a:r>
            <a:r>
              <a:rPr lang="tr-TR" sz="3800" b="0" cap="all" dirty="0">
                <a:solidFill>
                  <a:schemeClr val="bg1"/>
                </a:solidFill>
              </a:rPr>
              <a:t>i</a:t>
            </a:r>
            <a:r>
              <a:rPr lang="en-US" sz="3800" b="0" cap="all" dirty="0">
                <a:solidFill>
                  <a:schemeClr val="bg1"/>
                </a:solidFill>
              </a:rPr>
              <a:t>m </a:t>
            </a:r>
            <a:r>
              <a:rPr lang="en-US" sz="3800" b="0" cap="all" dirty="0" err="1">
                <a:solidFill>
                  <a:schemeClr val="bg1"/>
                </a:solidFill>
              </a:rPr>
              <a:t>Yapıları</a:t>
            </a:r>
            <a:endParaRPr lang="en-US" sz="3800" b="0" cap="all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0AB6C7-ECE6-4D0A-85D7-607621F7A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8" y="1638059"/>
            <a:ext cx="4626862" cy="355171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36EA07-E1C7-4DE1-B196-FBCA4D1A0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74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598E82-FBBE-4514-AC7D-75D1347F8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254388"/>
            <a:ext cx="7498081" cy="159725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C17599-20C8-4B64-8853-7E2891FC7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808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B342F4-B533-4771-B828-654C3615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17705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7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A2E63-0957-21C7-0D93-27A701A0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PetService ve UserService Tamamlandı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DEBFC-8DCD-B63A-7FBD-E9ED18AFC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tr-TR" dirty="0" err="1"/>
              <a:t>PetService</a:t>
            </a:r>
            <a:r>
              <a:rPr lang="tr-TR" dirty="0"/>
              <a:t> tamamlandı: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/>
              <a:t>Hayvan ekleme, silme, listeleme (CRUD)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/>
          </a:p>
          <a:p>
            <a:r>
              <a:rPr lang="tr-TR" dirty="0" err="1"/>
              <a:t>UserService</a:t>
            </a:r>
            <a:r>
              <a:rPr lang="tr-TR" dirty="0"/>
              <a:t> tamamlandı: Kullanıcı kayıt ve login işlemleri</a:t>
            </a:r>
          </a:p>
          <a:p>
            <a:r>
              <a:rPr lang="tr-TR" dirty="0"/>
              <a:t>Her servis bağımsız </a:t>
            </a:r>
            <a:r>
              <a:rPr lang="tr-TR" dirty="0" err="1"/>
              <a:t>PostgreSQL</a:t>
            </a:r>
            <a:r>
              <a:rPr lang="tr-TR" dirty="0"/>
              <a:t> </a:t>
            </a:r>
            <a:r>
              <a:rPr lang="tr-TR" dirty="0" err="1"/>
              <a:t>veritabanına</a:t>
            </a:r>
            <a:r>
              <a:rPr lang="tr-TR" dirty="0"/>
              <a:t> bağlandı</a:t>
            </a:r>
          </a:p>
          <a:p>
            <a:r>
              <a:rPr lang="tr-TR" dirty="0" err="1"/>
              <a:t>UserService</a:t>
            </a:r>
            <a:r>
              <a:rPr lang="tr-TR" dirty="0"/>
              <a:t> içinde şifreler </a:t>
            </a:r>
            <a:r>
              <a:rPr lang="tr-TR" dirty="0" err="1"/>
              <a:t>BCrypt</a:t>
            </a:r>
            <a:r>
              <a:rPr lang="tr-TR" dirty="0"/>
              <a:t> ile </a:t>
            </a:r>
            <a:r>
              <a:rPr lang="tr-TR" dirty="0" err="1"/>
              <a:t>hash’lendi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147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ED29-F0F9-2A09-04E4-B4B579A5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JWT </a:t>
            </a:r>
            <a:r>
              <a:rPr lang="tr-TR" dirty="0" err="1">
                <a:solidFill>
                  <a:schemeClr val="bg1"/>
                </a:solidFill>
              </a:rPr>
              <a:t>Authentication</a:t>
            </a:r>
            <a:r>
              <a:rPr lang="tr-TR" dirty="0">
                <a:solidFill>
                  <a:schemeClr val="bg1"/>
                </a:solidFill>
              </a:rPr>
              <a:t> Yapısı Kuruldu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9D2A1-5450-C972-37E3-0F40C0E95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267848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06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27C85-9D5D-A817-C7FF-BF7BF8E6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/>
              <a:t>Yeni kullanıcı oluşturma (REGISTER)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35BBE3F-8096-49EF-B20E-FB4190C8A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4" y="293445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0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/api/auth/register endpoint'ine gelen kullanıcı bilgileri (UserDto) servis katmanına iletilir.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0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userService.registerUser() çağrılır: Kullanıcı veritabanına kaydedilir, şifresi hash’lenir.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0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Ardından, jwtService.generateToken() ile kullanıcıya özel JWT üretilir.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0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Üretilen token response olarak kullanıcıya döner.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8D5FD-0A84-71C0-C5BC-B93455CD6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8714" y="2052818"/>
            <a:ext cx="6514470" cy="27523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9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CE3542-9F3D-2E4F-1FD5-BCA565A1F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4" y="163397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e-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posta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daha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önce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alınmış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kontrol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eder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Uygunsa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yeni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User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nesnesi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oluşturur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Şifreyi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passwordEncoder.encode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hash’ler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Veritabanına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kaydeder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userRepository.save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(user)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861103-A124-5DA6-9DA6-8725C3FD9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2879" y="1936286"/>
            <a:ext cx="7167710" cy="29029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1A7C6A-247F-E83A-FF18-2E38536CA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4583" y="812585"/>
            <a:ext cx="3611029" cy="15570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3200" dirty="0" err="1"/>
              <a:t>Kullanıcı</a:t>
            </a:r>
            <a:r>
              <a:rPr lang="en-US" sz="3200" dirty="0"/>
              <a:t> </a:t>
            </a:r>
            <a:r>
              <a:rPr lang="en-US" sz="3200" dirty="0" err="1"/>
              <a:t>Giriş</a:t>
            </a:r>
            <a:r>
              <a:rPr lang="en-US" sz="3200" dirty="0"/>
              <a:t> (Login)</a:t>
            </a:r>
            <a:endParaRPr kumimoji="0" lang="en-US" altLang="tr-TR" sz="3200" i="0" u="none" strike="noStrike" cap="none" normalizeH="0" dirty="0">
              <a:ln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FEC9B9-A6FF-3080-F98F-E4B27503E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83" y="1866804"/>
            <a:ext cx="3616073" cy="36184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endParaRPr kumimoji="0" lang="en-US" altLang="tr-TR" sz="16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AuthenticationManager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+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şifre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doğrulaması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yapar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Giriş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başarılıysa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UserDetails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nesnesi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döner.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Email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kullanıcıyı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bulur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findByEmail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()).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Kullanıcının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bilgileriyle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JWT token </a:t>
            </a:r>
            <a:r>
              <a:rPr kumimoji="0" lang="en-US" altLang="tr-TR" sz="16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üretir</a:t>
            </a:r>
            <a:r>
              <a:rPr kumimoji="0" lang="en-US" altLang="tr-TR" sz="16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5340E6-4796-8145-513E-0D2CD1310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3955" y="1996873"/>
            <a:ext cx="7116162" cy="28642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5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A26B6-EB90-B318-683A-8053813B0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42" y="2164465"/>
            <a:ext cx="4342386" cy="218204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9BEB0-0836-DDBC-4B3B-F8DB245A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857" y="740265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JWT Token </a:t>
            </a:r>
            <a:r>
              <a:rPr lang="en-US" dirty="0" err="1"/>
              <a:t>Oluşturma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3C9B5A-77D1-97DA-F4BD-BD8CAB2EB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857" y="1259716"/>
            <a:ext cx="6627226" cy="3940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endParaRPr kumimoji="0" lang="en-US" altLang="tr-TR" sz="14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Anlık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zaman (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Instant.now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())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alınır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Token'ın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içeriği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(claims)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hazırlanır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</a:t>
            </a: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subject: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Kullanıcının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email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veya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username’i</a:t>
            </a:r>
            <a:endParaRPr kumimoji="0" lang="en-US" altLang="tr-TR" sz="14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issuer: Token'ı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kimin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oluşturduğu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örn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 "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petverse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-app")</a:t>
            </a: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issuedAt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Token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oluşturulma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zamanı</a:t>
            </a:r>
            <a:endParaRPr kumimoji="0" lang="en-US" altLang="tr-TR" sz="14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expiresAt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Geçerlilik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süresi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ttl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</a:t>
            </a: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userId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Ekstra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bilgi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olarak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kullanıcı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ID’si</a:t>
            </a:r>
            <a:endParaRPr lang="en-US" altLang="tr-T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1" indent="-3429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AutoNum type="arabicPeriod"/>
              <a:tabLst/>
            </a:pPr>
            <a:endParaRPr lang="en-US" altLang="tr-T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</a:pP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bilgilerle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JWT token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üretilir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döndürülür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0" marR="0" lvl="1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tabLst/>
            </a:pPr>
            <a:endParaRPr lang="en-US" altLang="tr-TR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1E083-F0F4-5966-D6A8-3FB24DB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API Gateway Üzerinde Token Kontrolü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40ADA-B9D4-DFB7-247C-9D16DD112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2246933"/>
          </a:xfrm>
        </p:spPr>
        <p:txBody>
          <a:bodyPr anchor="t">
            <a:normAutofit/>
          </a:bodyPr>
          <a:lstStyle/>
          <a:p>
            <a:r>
              <a:rPr lang="tr-TR" dirty="0"/>
              <a:t>API Gateway gelen isteklerde şu işlemleri yapar:</a:t>
            </a:r>
          </a:p>
          <a:p>
            <a:pPr lvl="1"/>
            <a:r>
              <a:rPr lang="tr-TR" dirty="0"/>
              <a:t>Eğer istek /</a:t>
            </a:r>
            <a:r>
              <a:rPr lang="tr-TR" dirty="0" err="1"/>
              <a:t>auth</a:t>
            </a:r>
            <a:r>
              <a:rPr lang="tr-TR" dirty="0"/>
              <a:t>, /</a:t>
            </a:r>
            <a:r>
              <a:rPr lang="tr-TR" dirty="0" err="1"/>
              <a:t>swagger-ui</a:t>
            </a:r>
            <a:r>
              <a:rPr lang="tr-TR" dirty="0"/>
              <a:t>, /v3/</a:t>
            </a:r>
            <a:r>
              <a:rPr lang="tr-TR" dirty="0" err="1"/>
              <a:t>api-docs</a:t>
            </a:r>
            <a:r>
              <a:rPr lang="tr-TR" dirty="0"/>
              <a:t> değilse: JWT zorunlu</a:t>
            </a:r>
          </a:p>
          <a:p>
            <a:pPr lvl="1"/>
            <a:r>
              <a:rPr lang="tr-TR" dirty="0" err="1"/>
              <a:t>Token</a:t>
            </a:r>
            <a:r>
              <a:rPr lang="tr-TR" dirty="0"/>
              <a:t> varsa çözülür, </a:t>
            </a:r>
            <a:r>
              <a:rPr lang="tr-TR" dirty="0" err="1"/>
              <a:t>userId</a:t>
            </a:r>
            <a:r>
              <a:rPr lang="tr-TR" dirty="0"/>
              <a:t> ve </a:t>
            </a:r>
            <a:r>
              <a:rPr lang="tr-TR" dirty="0" err="1"/>
              <a:t>email</a:t>
            </a:r>
            <a:r>
              <a:rPr lang="tr-TR" dirty="0"/>
              <a:t> </a:t>
            </a:r>
            <a:r>
              <a:rPr lang="tr-TR" dirty="0" err="1"/>
              <a:t>header’a</a:t>
            </a:r>
            <a:r>
              <a:rPr lang="tr-TR" dirty="0"/>
              <a:t> eklenir</a:t>
            </a:r>
          </a:p>
          <a:p>
            <a:pPr lvl="1"/>
            <a:r>
              <a:rPr lang="tr-TR" dirty="0" err="1"/>
              <a:t>Token</a:t>
            </a:r>
            <a:r>
              <a:rPr lang="tr-TR" dirty="0"/>
              <a:t> geçersizse: 401 </a:t>
            </a:r>
            <a:r>
              <a:rPr lang="tr-TR" dirty="0" err="1"/>
              <a:t>Unauthorized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3414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9A7E0-61C1-2DC1-4AC4-718BDC4A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 dirty="0"/>
              <a:t>API </a:t>
            </a:r>
            <a:r>
              <a:rPr lang="en-US" sz="2500" dirty="0" err="1"/>
              <a:t>Gateway'de</a:t>
            </a:r>
            <a:r>
              <a:rPr lang="en-US" sz="2500" dirty="0"/>
              <a:t> Token </a:t>
            </a:r>
            <a:r>
              <a:rPr lang="en-US" sz="2500" dirty="0" err="1"/>
              <a:t>Doğrulama</a:t>
            </a:r>
            <a:endParaRPr lang="en-US" sz="25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1948E4-8804-3BB7-7501-1AD904EBE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4" y="293445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indent="-28575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Bu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kısımda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gelen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isteğin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URI’si</a:t>
            </a:r>
            <a:r>
              <a:rPr lang="en-US" altLang="tr-T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alınır</a:t>
            </a:r>
            <a:r>
              <a:rPr lang="en-US" altLang="tr-T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path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değeri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kontrol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edilir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tabLst/>
            </a:pPr>
            <a:endParaRPr lang="en-US" altLang="tr-TR" sz="12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R="0" lvl="0" indent="-28575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Eğer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istek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/auth, /swagger-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/v3/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api</a:t>
            </a:r>
            <a:r>
              <a:rPr lang="en-US" altLang="tr-TR" sz="12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docs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gibi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açık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erişime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izin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verilen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endpoint’lerden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birine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gidiyorsa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JWT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doğrulaması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yapılmadan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doğrudan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devam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ettirilir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(return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chain.filter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(exchange)).</a:t>
            </a:r>
          </a:p>
          <a:p>
            <a:pPr marR="0" lvl="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tabLst/>
            </a:pPr>
            <a:endParaRPr kumimoji="0" lang="en-US" altLang="tr-TR" sz="12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 lvl="0" indent="-28575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endpoint’ler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login, register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API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dökümantasyonu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gibi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herkese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açık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servislere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aittir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endParaRPr kumimoji="0" lang="en-US" altLang="tr-TR" sz="12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7" name="Content Placeholder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41D4DB-FC85-C974-C929-607621D5F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14" y="1824812"/>
            <a:ext cx="6514470" cy="32083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Yüklenmiş görüntü">
            <a:extLst>
              <a:ext uri="{FF2B5EF4-FFF2-40B4-BE49-F238E27FC236}">
                <a16:creationId xmlns:a16="http://schemas.microsoft.com/office/drawing/2014/main" id="{6B389A2B-3ACF-F9AD-03D7-5E6799AD4D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924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2A8C9-322C-7000-03BA-DA91074C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000" dirty="0"/>
              <a:t>Token </a:t>
            </a:r>
            <a:r>
              <a:rPr lang="en-US" sz="2000" dirty="0" err="1"/>
              <a:t>Doğrulama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Header’a</a:t>
            </a:r>
            <a:r>
              <a:rPr lang="en-US" sz="2000" dirty="0"/>
              <a:t> </a:t>
            </a:r>
            <a:r>
              <a:rPr lang="en-US" sz="2000" dirty="0" err="1"/>
              <a:t>Kullanıcı</a:t>
            </a:r>
            <a:r>
              <a:rPr lang="en-US" sz="2000" dirty="0"/>
              <a:t> </a:t>
            </a:r>
            <a:r>
              <a:rPr lang="en-US" sz="2000" dirty="0" err="1"/>
              <a:t>Bilgisi</a:t>
            </a:r>
            <a:r>
              <a:rPr lang="en-US" sz="2000" dirty="0"/>
              <a:t> </a:t>
            </a:r>
            <a:r>
              <a:rPr lang="en-US" sz="2000" dirty="0" err="1"/>
              <a:t>Ekleme</a:t>
            </a: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4C41E6F-D769-1BD7-C473-ADFABAB35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4" y="293445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1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Authorization header alınır, yoksa veya "Bearer " ile başlamıyorsa 401 döner.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1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Token çıkarılır ve JwtUtil ile doğrulanır.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1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Email ve userId bilgileri elde edilip header’a eklenir.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100" b="0" i="0" u="none" strike="noStrike" cap="none" spc="150" normalizeH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Böylece mikroservisler doğrudan bu bilgileri kullanabilir.</a:t>
            </a: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C346DE4-9412-BA48-F40F-F9EFD041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"/>
          <a:stretch>
            <a:fillRect/>
          </a:stretch>
        </p:blipFill>
        <p:spPr>
          <a:xfrm>
            <a:off x="5188714" y="1426830"/>
            <a:ext cx="6514470" cy="40043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0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0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95508"/>
            <a:ext cx="91583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9DA19-A7F7-DBF9-6479-B97FA480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16" y="2679438"/>
            <a:ext cx="7366236" cy="1499124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0" cap="all" dirty="0">
                <a:solidFill>
                  <a:schemeClr val="tx2"/>
                </a:solidFill>
              </a:rPr>
              <a:t>1. </a:t>
            </a:r>
            <a:r>
              <a:rPr lang="en-US" b="0" cap="all" dirty="0" err="1">
                <a:solidFill>
                  <a:schemeClr val="tx2"/>
                </a:solidFill>
              </a:rPr>
              <a:t>Hafta</a:t>
            </a:r>
            <a:r>
              <a:rPr lang="en-US" b="0" cap="all" dirty="0">
                <a:solidFill>
                  <a:schemeClr val="tx2"/>
                </a:solidFill>
              </a:rPr>
              <a:t>: </a:t>
            </a:r>
            <a:r>
              <a:rPr lang="en-US" b="0" cap="all" dirty="0" err="1">
                <a:solidFill>
                  <a:schemeClr val="tx2"/>
                </a:solidFill>
              </a:rPr>
              <a:t>Teorik</a:t>
            </a:r>
            <a:r>
              <a:rPr lang="en-US" b="0" cap="all" dirty="0">
                <a:solidFill>
                  <a:schemeClr val="tx2"/>
                </a:solidFill>
              </a:rPr>
              <a:t> </a:t>
            </a:r>
            <a:r>
              <a:rPr lang="en-US" b="0" cap="all" dirty="0" err="1">
                <a:solidFill>
                  <a:schemeClr val="tx2"/>
                </a:solidFill>
              </a:rPr>
              <a:t>Hazırlık</a:t>
            </a:r>
            <a:r>
              <a:rPr lang="en-US" b="0" cap="all" dirty="0">
                <a:solidFill>
                  <a:schemeClr val="tx2"/>
                </a:solidFill>
              </a:rPr>
              <a:t> </a:t>
            </a:r>
            <a:r>
              <a:rPr lang="en-US" b="0" cap="all" dirty="0" err="1">
                <a:solidFill>
                  <a:schemeClr val="tx2"/>
                </a:solidFill>
              </a:rPr>
              <a:t>ve</a:t>
            </a:r>
            <a:r>
              <a:rPr lang="en-US" b="0" cap="all" dirty="0">
                <a:solidFill>
                  <a:schemeClr val="tx2"/>
                </a:solidFill>
              </a:rPr>
              <a:t> </a:t>
            </a:r>
            <a:r>
              <a:rPr lang="en-US" b="0" cap="all" dirty="0" err="1">
                <a:solidFill>
                  <a:schemeClr val="tx2"/>
                </a:solidFill>
              </a:rPr>
              <a:t>Proje</a:t>
            </a:r>
            <a:r>
              <a:rPr lang="en-US" b="0" cap="all" dirty="0">
                <a:solidFill>
                  <a:schemeClr val="tx2"/>
                </a:solidFill>
              </a:rPr>
              <a:t> </a:t>
            </a:r>
            <a:r>
              <a:rPr lang="en-US" b="0" cap="all" dirty="0" err="1">
                <a:solidFill>
                  <a:schemeClr val="tx2"/>
                </a:solidFill>
              </a:rPr>
              <a:t>Başlangıcı</a:t>
            </a:r>
            <a:endParaRPr lang="en-US" b="0" cap="all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47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1"/>
            <a:ext cx="11153231" cy="30584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50C89-85D1-3E0D-5D56-7603F021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84" y="3076212"/>
            <a:ext cx="9919296" cy="103036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Hataların Yakalanması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23E504C-8E68-8DBE-BCF1-34D2AD952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4804"/>
          <a:stretch>
            <a:fillRect/>
          </a:stretch>
        </p:blipFill>
        <p:spPr>
          <a:xfrm>
            <a:off x="1742739" y="459030"/>
            <a:ext cx="7267790" cy="226803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C432F29-D75E-12E4-A4C7-F5511BBB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84" y="4324236"/>
            <a:ext cx="9841158" cy="19394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Eğer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token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geçersizse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örneğin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süresi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dolmuşsa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veya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imzası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tutmuyorsa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),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JwtException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fırlatılır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401 Unauthorized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hatası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döner.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Beklenmeyen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hata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olursa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500 Internal Server Error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sonlandırılır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Her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şey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yolundaysa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sonunda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chain.filter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(exchange)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çağrılır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istek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başarılı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şekilde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4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yönlendirilir</a:t>
            </a:r>
            <a:r>
              <a:rPr kumimoji="0" lang="en-US" altLang="tr-TR" sz="14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869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1BB6B-0664-208C-A9EC-0AD26F5C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822254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500" dirty="0" err="1"/>
              <a:t>JwtUtil</a:t>
            </a:r>
            <a:r>
              <a:rPr lang="en-US" sz="2500" dirty="0"/>
              <a:t> – Public Key </a:t>
            </a:r>
            <a:r>
              <a:rPr lang="en-US" sz="2500" dirty="0" err="1"/>
              <a:t>Yükleme</a:t>
            </a:r>
            <a:r>
              <a:rPr lang="en-US" sz="2500" dirty="0"/>
              <a:t> </a:t>
            </a:r>
            <a:r>
              <a:rPr lang="en-US" sz="2500" dirty="0" err="1"/>
              <a:t>ve</a:t>
            </a:r>
            <a:r>
              <a:rPr lang="en-US" sz="2500" dirty="0"/>
              <a:t> Token </a:t>
            </a:r>
            <a:r>
              <a:rPr lang="en-US" sz="2500" dirty="0" err="1"/>
              <a:t>Doğrulama</a:t>
            </a:r>
            <a:endParaRPr lang="en-US" sz="2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1113E2-F330-F9C6-B1ED-45B9575B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4" y="204093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109728" tIns="109728" rIns="109728" bIns="9144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tabLst/>
            </a:pPr>
            <a:endParaRPr kumimoji="0" lang="en-US" altLang="tr-TR" sz="12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/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jwt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/app.pub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dosyasından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RSA public key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okunur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Anahtar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Base64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formatından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çözümlenir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PublicKey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nesnesine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dönüştürülür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validateToken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()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metodu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ile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token,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public key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kullanılarak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doğrulanır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Eğer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token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başarılı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şekilde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çözümlenirse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Claims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nesnesi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döner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ve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içindeki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bilgileri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(email,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userId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gibi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) </a:t>
            </a:r>
            <a:r>
              <a:rPr kumimoji="0" lang="en-US" altLang="tr-TR" sz="1200" b="0" i="0" u="none" strike="noStrike" cap="none" spc="150" normalizeH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kullanabiliriz</a:t>
            </a:r>
            <a:r>
              <a:rPr kumimoji="0" lang="en-US" altLang="tr-TR" sz="1200" b="0" i="0" u="none" strike="noStrike" cap="none" spc="150" normalizeH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R="0" lvl="0" indent="-228600" fontAlgn="base">
              <a:lnSpc>
                <a:spcPct val="130000"/>
              </a:lnSpc>
              <a:spcBef>
                <a:spcPts val="930"/>
              </a:spcBef>
              <a:spcAft>
                <a:spcPts val="600"/>
              </a:spcAft>
              <a:buClrTx/>
              <a:buSzTx/>
              <a:buFont typeface="Corbel" panose="020B0503020204020204" pitchFamily="34" charset="0"/>
              <a:buChar char="•"/>
              <a:tabLst/>
            </a:pPr>
            <a:endParaRPr kumimoji="0" lang="en-US" altLang="tr-TR" sz="1200" b="0" i="0" u="none" strike="noStrike" cap="none" spc="150" normalizeH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BC26C39-0144-E204-83C7-E221C9DD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629"/>
          <a:stretch>
            <a:fillRect/>
          </a:stretch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1E75-E7AA-9320-DCAB-159F3554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705113"/>
            <a:ext cx="3776682" cy="5197498"/>
          </a:xfrm>
        </p:spPr>
        <p:txBody>
          <a:bodyPr/>
          <a:lstStyle/>
          <a:p>
            <a:r>
              <a:rPr lang="tr-TR" dirty="0" err="1"/>
              <a:t>ActivityService</a:t>
            </a:r>
            <a:r>
              <a:rPr lang="tr-TR" dirty="0"/>
              <a:t> ile </a:t>
            </a:r>
            <a:r>
              <a:rPr lang="tr-TR" dirty="0" err="1"/>
              <a:t>RabbitMQ</a:t>
            </a:r>
            <a:r>
              <a:rPr lang="tr-TR" dirty="0"/>
              <a:t> Mesajlaşması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C7B0-D93A-D5D4-9D06-9C495F2A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07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22D9-15B3-F082-A55E-F70718E8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Swagger</a:t>
            </a:r>
            <a:r>
              <a:rPr lang="tr-TR" dirty="0"/>
              <a:t> / </a:t>
            </a:r>
            <a:r>
              <a:rPr lang="tr-TR" dirty="0" err="1"/>
              <a:t>OpenAPI</a:t>
            </a:r>
            <a:r>
              <a:rPr lang="tr-TR" dirty="0"/>
              <a:t> Dokümantasyonu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E6DC-8AE1-0225-39CA-AF7CA71F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437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8E52-CD45-8BD1-4747-CE2AD2D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Hafta: </a:t>
            </a:r>
            <a:r>
              <a:rPr lang="tr-TR" b="1" dirty="0" err="1"/>
              <a:t>Gözlemlenebilirlik</a:t>
            </a:r>
            <a:r>
              <a:rPr lang="tr-TR" b="1" dirty="0"/>
              <a:t> ve Dayanıklılık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DB8D-79FF-9B2B-A910-2EB7B35A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982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B7C0A-5AC2-7835-6735-F631D836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Logback ile Dosya Tabanlı Loglama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82A14-B14A-C92F-B728-C3869BE18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25383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94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DFE35-7BEA-E5A7-54AE-5CB61898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Logback Yapılandırması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1250D5-AAC2-55CA-4A95-101D37509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874" y="2934455"/>
            <a:ext cx="3616073" cy="28401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Loglar hem terminale (</a:t>
            </a:r>
            <a:r>
              <a:rPr kumimoji="0" lang="tr-TR" altLang="tr-TR" sz="1500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hem de günlük dosyalara (</a:t>
            </a:r>
            <a:r>
              <a:rPr kumimoji="0" lang="tr-TR" altLang="tr-TR" sz="1500" b="0" i="0" u="none" strike="noStrike" cap="none" normalizeH="0" baseline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rolling</a:t>
            </a: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file) yazılır.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serviste logback-spring.xml içinde kendi servis adı (APP_NAME) tanımlanır.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Dosya yolu ve isimlendirme parametrelerle dinamik tutulur.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tr-TR" altLang="tr-TR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tr-TR" altLang="tr-TR" sz="15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A0CB8-97DA-7347-8293-88F0EC04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274" y="2148172"/>
            <a:ext cx="3000004" cy="271318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CE50A25-23E4-44AC-A4E5-38C15E086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0792" y="773513"/>
            <a:ext cx="64008" cy="53858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70C86-DB14-E2B6-C1D5-53E7791D7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291" y="1751798"/>
            <a:ext cx="3728839" cy="34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D05F0-55EE-EFD2-F0BB-360931C8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Dosya Sistemi Yapısı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14BC9-9600-8951-D59A-A73E89624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2778" y="3707541"/>
            <a:ext cx="5449097" cy="25058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 servis kendi adına özel klasörde log tutar.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Örneğin: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apigateway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logları →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apigateway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/apigateway.log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activityservice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logları →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activityservice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/activityservice.log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Günlük olarak dönen log dosyaları burada saklanır.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FB5FC9-DC31-FBDC-8B46-597B1A1BD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565" y="857693"/>
            <a:ext cx="4362798" cy="511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13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D387-6C8B-EFAE-D6DA-C6840094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Health</a:t>
            </a:r>
            <a:r>
              <a:rPr lang="tr-TR" dirty="0"/>
              <a:t> </a:t>
            </a:r>
            <a:r>
              <a:rPr lang="tr-TR" dirty="0" err="1"/>
              <a:t>Check</a:t>
            </a:r>
            <a:r>
              <a:rPr lang="tr-TR" dirty="0"/>
              <a:t> </a:t>
            </a:r>
            <a:r>
              <a:rPr lang="tr-TR" dirty="0" err="1"/>
              <a:t>Endpoint’leri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AED4-5339-AC0B-C545-168B389A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4351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2B6B-23F7-A1ED-5952-C1398D8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Prometheus &amp; Grafana ile Metrik Takibi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455-3247-A94B-BD14-DE98A982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73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94C54-D063-1735-ADAA-784415CC0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tr-TR" sz="3100">
                <a:solidFill>
                  <a:schemeClr val="bg1"/>
                </a:solidFill>
              </a:rPr>
              <a:t>Akademik Hazırlık ve Mimari Araştırmalar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F0208D-2B57-DF52-89A3-76A4FCF76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371" y="2702257"/>
            <a:ext cx="9935571" cy="34261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Mikroservis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mimarisi, d</a:t>
            </a:r>
            <a:r>
              <a:rPr lang="tr-TR" b="0" dirty="0"/>
              <a:t>ağıtık sistemler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event-driven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gibi yapılar üzerine akademik makaleler okundu.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Okuduklarımızdan şunları çıkardık: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 işlev için bağımsız servis tasarımı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RabbitMQ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ile asenkron yapı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 servise özel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veritabanı</a:t>
            </a: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9328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E26D-3A7B-B970-4E8A-B49FA6E8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Breaker</a:t>
            </a:r>
            <a:r>
              <a:rPr lang="tr-TR" dirty="0"/>
              <a:t> (Resilience4j)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5F97-606D-DED2-8F56-31054AE8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6409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CFC91-8C4A-BE6A-E2C3-D2308AD6D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Rate Limiting (API Gateway)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3E7D-4BDF-B4E0-A384-9E8EC1001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r>
              <a:rPr lang="tr-TR" dirty="0"/>
              <a:t>Spring Cloud </a:t>
            </a:r>
            <a:r>
              <a:rPr lang="tr-TR" dirty="0" err="1"/>
              <a:t>Gateway’de</a:t>
            </a:r>
            <a:r>
              <a:rPr lang="tr-TR" dirty="0"/>
              <a:t> </a:t>
            </a:r>
            <a:r>
              <a:rPr lang="tr-TR" dirty="0" err="1"/>
              <a:t>RequestRateLimiter</a:t>
            </a:r>
            <a:r>
              <a:rPr lang="tr-TR" dirty="0"/>
              <a:t> aktifleştirildi.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userKeyResolver</a:t>
            </a:r>
            <a:r>
              <a:rPr lang="tr-TR" dirty="0"/>
              <a:t>: JWT içinden </a:t>
            </a:r>
            <a:r>
              <a:rPr lang="tr-TR" dirty="0" err="1"/>
              <a:t>userId</a:t>
            </a:r>
            <a:r>
              <a:rPr lang="tr-TR" dirty="0"/>
              <a:t> çıkartır → kullanıcıya özel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ipKeyResolver</a:t>
            </a:r>
            <a:r>
              <a:rPr lang="tr-TR" dirty="0"/>
              <a:t>: IP bazlı limit (anonim kullanıcılar için)</a:t>
            </a:r>
          </a:p>
          <a:p>
            <a:pPr marL="0" indent="0">
              <a:buNone/>
            </a:pPr>
            <a:r>
              <a:rPr lang="tr-TR" dirty="0"/>
              <a:t>Örnek:</a:t>
            </a:r>
          </a:p>
          <a:p>
            <a:pPr marL="0" indent="0">
              <a:buNone/>
            </a:pPr>
            <a:r>
              <a:rPr lang="tr-TR" dirty="0" err="1"/>
              <a:t>userservice</a:t>
            </a:r>
            <a:r>
              <a:rPr lang="tr-TR" dirty="0"/>
              <a:t>: IP bazlı → saniyede 3 istek </a:t>
            </a:r>
          </a:p>
          <a:p>
            <a:pPr marL="0" indent="0">
              <a:buNone/>
            </a:pPr>
            <a:r>
              <a:rPr lang="tr-TR" dirty="0" err="1"/>
              <a:t>petservice</a:t>
            </a:r>
            <a:r>
              <a:rPr lang="tr-TR" dirty="0"/>
              <a:t>: Kullanıcı bazlı → saniyede 2 istek</a:t>
            </a:r>
          </a:p>
        </p:txBody>
      </p:sp>
    </p:spTree>
    <p:extLst>
      <p:ext uri="{BB962C8B-B14F-4D97-AF65-F5344CB8AC3E}">
        <p14:creationId xmlns:p14="http://schemas.microsoft.com/office/powerpoint/2010/main" val="340793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6C3C5-93A0-78BB-D169-D16432D9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Dockerfile’lar ve Image Üretimi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8FA1-8AE7-A47A-D69F-5B601F3C9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tr-TR" dirty="0"/>
              <a:t>Her servis için </a:t>
            </a:r>
            <a:r>
              <a:rPr lang="tr-TR" dirty="0" err="1"/>
              <a:t>Dockerfile</a:t>
            </a:r>
            <a:r>
              <a:rPr lang="tr-TR" dirty="0"/>
              <a:t> yazıldı.</a:t>
            </a:r>
          </a:p>
          <a:p>
            <a:r>
              <a:rPr lang="tr-TR" dirty="0"/>
              <a:t>Temel yapı: openjdk:21, JAR kopyalama, ENTRYPOINT.</a:t>
            </a:r>
          </a:p>
          <a:p>
            <a:r>
              <a:rPr lang="tr-TR" dirty="0" err="1"/>
              <a:t>docker-compose.yml</a:t>
            </a:r>
            <a:r>
              <a:rPr lang="tr-TR" dirty="0"/>
              <a:t> üzerinden </a:t>
            </a:r>
            <a:r>
              <a:rPr lang="tr-TR" dirty="0" err="1"/>
              <a:t>build</a:t>
            </a:r>
            <a:r>
              <a:rPr lang="tr-TR" dirty="0"/>
              <a:t> ve çalıştırma işlemleri otomatikleştirildi.</a:t>
            </a:r>
          </a:p>
        </p:txBody>
      </p:sp>
    </p:spTree>
    <p:extLst>
      <p:ext uri="{BB962C8B-B14F-4D97-AF65-F5344CB8AC3E}">
        <p14:creationId xmlns:p14="http://schemas.microsoft.com/office/powerpoint/2010/main" val="1973869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32EC5928-6E58-2593-3184-538BC7B3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3" y="2433624"/>
            <a:ext cx="4098409" cy="1956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3B2BC-C5CE-04A0-911E-BA6C75DB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>
            <a:normAutofit/>
          </a:bodyPr>
          <a:lstStyle/>
          <a:p>
            <a:r>
              <a:rPr lang="tr-TR" dirty="0"/>
              <a:t>Harici API: Meteoroloji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273D8-DEC2-F2E8-97BB-9B232901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857" y="2268656"/>
            <a:ext cx="6627226" cy="3505938"/>
          </a:xfrm>
        </p:spPr>
        <p:txBody>
          <a:bodyPr anchor="t">
            <a:normAutofit/>
          </a:bodyPr>
          <a:lstStyle/>
          <a:p>
            <a:r>
              <a:rPr lang="tr-TR" dirty="0" err="1"/>
              <a:t>WeatherService</a:t>
            </a:r>
            <a:r>
              <a:rPr lang="tr-TR" dirty="0"/>
              <a:t>, Open-</a:t>
            </a:r>
            <a:r>
              <a:rPr lang="tr-TR" dirty="0" err="1"/>
              <a:t>Meteo</a:t>
            </a:r>
            <a:r>
              <a:rPr lang="tr-TR" dirty="0"/>
              <a:t> </a:t>
            </a:r>
            <a:r>
              <a:rPr lang="tr-TR" dirty="0" err="1"/>
              <a:t>API’yi</a:t>
            </a:r>
            <a:r>
              <a:rPr lang="tr-TR" dirty="0"/>
              <a:t> çağırarak Ankara için hava durumu aldı.</a:t>
            </a:r>
          </a:p>
          <a:p>
            <a:r>
              <a:rPr lang="tr-TR" dirty="0"/>
              <a:t>Dış </a:t>
            </a:r>
            <a:r>
              <a:rPr lang="tr-TR" dirty="0" err="1"/>
              <a:t>API’den</a:t>
            </a:r>
            <a:r>
              <a:rPr lang="tr-TR" dirty="0"/>
              <a:t> </a:t>
            </a:r>
            <a:r>
              <a:rPr lang="tr-TR" dirty="0" err="1"/>
              <a:t>current_weather</a:t>
            </a:r>
            <a:r>
              <a:rPr lang="tr-TR" dirty="0"/>
              <a:t>, sıcaklık, rüzgar gibi veriler alındı.</a:t>
            </a:r>
          </a:p>
          <a:p>
            <a:r>
              <a:rPr lang="tr-TR" dirty="0"/>
              <a:t>Yürüyüş aktivitesinde karar verici olarak kullanıldı.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50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6454-24D6-AA92-B8A1-C5B2CBE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Yapay Zeka Entegrasyonu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A1E5-6AC9-F6DD-4499-534BE270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 lnSpcReduction="10000"/>
          </a:bodyPr>
          <a:lstStyle/>
          <a:p>
            <a:r>
              <a:rPr lang="tr-TR" dirty="0"/>
              <a:t>Kullanıcının yaptığı aktiviteler metin olarak analiz edilir.</a:t>
            </a:r>
          </a:p>
          <a:p>
            <a:r>
              <a:rPr lang="tr-TR" dirty="0" err="1"/>
              <a:t>HuggingFace</a:t>
            </a:r>
            <a:r>
              <a:rPr lang="tr-TR" dirty="0"/>
              <a:t> API ile duygu analizi yapılır (</a:t>
            </a:r>
            <a:r>
              <a:rPr lang="tr-TR" dirty="0" err="1"/>
              <a:t>örn</a:t>
            </a:r>
            <a:r>
              <a:rPr lang="tr-TR" dirty="0"/>
              <a:t>. "</a:t>
            </a:r>
            <a:r>
              <a:rPr lang="tr-TR" dirty="0" err="1"/>
              <a:t>joy</a:t>
            </a:r>
            <a:r>
              <a:rPr lang="tr-TR" dirty="0"/>
              <a:t>", "</a:t>
            </a:r>
            <a:r>
              <a:rPr lang="tr-TR" dirty="0" err="1"/>
              <a:t>sadness</a:t>
            </a:r>
            <a:r>
              <a:rPr lang="tr-TR" dirty="0"/>
              <a:t>").</a:t>
            </a:r>
          </a:p>
          <a:p>
            <a:r>
              <a:rPr lang="tr-TR" dirty="0" err="1"/>
              <a:t>ActivityService</a:t>
            </a:r>
            <a:r>
              <a:rPr lang="tr-TR" dirty="0"/>
              <a:t> içinde </a:t>
            </a:r>
            <a:r>
              <a:rPr lang="tr-TR" dirty="0" err="1"/>
              <a:t>mood</a:t>
            </a:r>
            <a:r>
              <a:rPr lang="tr-TR" dirty="0"/>
              <a:t> otomatik atanır hale gelir.</a:t>
            </a:r>
          </a:p>
          <a:p>
            <a:endParaRPr lang="tr-TR" dirty="0"/>
          </a:p>
          <a:p>
            <a:r>
              <a:rPr lang="tr-TR" dirty="0"/>
              <a:t>Örnek üretilen cümle:</a:t>
            </a:r>
          </a:p>
          <a:p>
            <a:r>
              <a:rPr lang="tr-TR" dirty="0"/>
              <a:t>“</a:t>
            </a:r>
            <a:r>
              <a:rPr lang="tr-TR" dirty="0" err="1"/>
              <a:t>Today</a:t>
            </a:r>
            <a:r>
              <a:rPr lang="tr-TR" dirty="0"/>
              <a:t>, </a:t>
            </a:r>
            <a:r>
              <a:rPr lang="tr-TR" dirty="0" err="1"/>
              <a:t>my</a:t>
            </a:r>
            <a:r>
              <a:rPr lang="tr-TR" dirty="0"/>
              <a:t> pet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well</a:t>
            </a:r>
            <a:r>
              <a:rPr lang="tr-TR" dirty="0"/>
              <a:t> fed, </a:t>
            </a:r>
            <a:r>
              <a:rPr lang="tr-TR" dirty="0" err="1"/>
              <a:t>played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had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fun</a:t>
            </a:r>
            <a:r>
              <a:rPr lang="tr-TR" dirty="0"/>
              <a:t>,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clean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fresh</a:t>
            </a:r>
            <a:r>
              <a:rPr lang="tr-TR" dirty="0"/>
              <a:t>, but </a:t>
            </a:r>
            <a:r>
              <a:rPr lang="tr-TR" dirty="0" err="1"/>
              <a:t>stayed</a:t>
            </a:r>
            <a:r>
              <a:rPr lang="tr-TR" dirty="0"/>
              <a:t> inside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day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fresh</a:t>
            </a:r>
            <a:r>
              <a:rPr lang="tr-TR" dirty="0"/>
              <a:t> </a:t>
            </a:r>
            <a:r>
              <a:rPr lang="tr-TR" dirty="0" err="1"/>
              <a:t>air</a:t>
            </a:r>
            <a:r>
              <a:rPr lang="tr-TR" dirty="0"/>
              <a:t>.”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51245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D439-A1AF-CD53-7C34-4DF33E7B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Actions ile CI/CD </a:t>
            </a:r>
            <a:r>
              <a:rPr lang="fr-FR" dirty="0" err="1"/>
              <a:t>Süreci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E276-4743-F631-32F5-FF8B722E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2045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EC8F-207A-EE2C-F495-83E0A373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JUnit</a:t>
            </a:r>
            <a:r>
              <a:rPr lang="tr-TR" dirty="0"/>
              <a:t> + </a:t>
            </a:r>
            <a:r>
              <a:rPr lang="tr-TR" dirty="0" err="1"/>
              <a:t>Testcontainers</a:t>
            </a:r>
            <a:r>
              <a:rPr lang="tr-TR" dirty="0"/>
              <a:t> ile Testler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44B7-184A-0BFB-44BC-DDD5AD879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2630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7D76-B578-2FCF-9679-4677AE10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SonarQube ile Kod Kalitesi Analizi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CC5E-3D8B-89E7-D003-05E5FDB1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0872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BD3FA-B180-8354-6EC4-F102A867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Jira ve Kanban Takibi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4A005-B904-BDF8-3C4D-3B9EFD69C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419768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5781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628EE-A71F-BBF5-30E5-0282F5E8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159" y="382355"/>
            <a:ext cx="7219682" cy="54147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8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1D586-92D2-7917-DB14-69D4C219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 sz="3300">
                <a:solidFill>
                  <a:schemeClr val="bg1"/>
                </a:solidFill>
              </a:rPr>
              <a:t>Mimari Tasarım Dokümanı Oluşturulması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600768-36F4-B532-410B-409A5BF08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462341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2707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82AA-E99F-7EA5-69CF-E4D9B94F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2" y="4872251"/>
            <a:ext cx="10013709" cy="103036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React.js ile </a:t>
            </a:r>
            <a:r>
              <a:rPr lang="tr-TR" dirty="0" err="1">
                <a:solidFill>
                  <a:schemeClr val="bg1"/>
                </a:solidFill>
              </a:rPr>
              <a:t>frontend</a:t>
            </a:r>
            <a:r>
              <a:rPr lang="tr-TR" dirty="0">
                <a:solidFill>
                  <a:schemeClr val="bg1"/>
                </a:solidFill>
              </a:rPr>
              <a:t> geliştirilmesi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AB49-3450-A8F0-305A-39741914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2" y="705114"/>
            <a:ext cx="9935571" cy="3703114"/>
          </a:xfrm>
        </p:spPr>
        <p:txBody>
          <a:bodyPr>
            <a:normAutofit/>
          </a:bodyPr>
          <a:lstStyle/>
          <a:p>
            <a:r>
              <a:rPr lang="tr-TR" dirty="0"/>
              <a:t>React.js tabanlı </a:t>
            </a:r>
            <a:r>
              <a:rPr lang="tr-TR" dirty="0" err="1"/>
              <a:t>frontend</a:t>
            </a:r>
            <a:r>
              <a:rPr lang="tr-TR" dirty="0"/>
              <a:t> geliştirilmeye başlandı.</a:t>
            </a:r>
          </a:p>
          <a:p>
            <a:r>
              <a:rPr lang="tr-TR" dirty="0" err="1"/>
              <a:t>Swagger</a:t>
            </a:r>
            <a:r>
              <a:rPr lang="tr-TR" dirty="0"/>
              <a:t> UI’dan test edilen </a:t>
            </a:r>
            <a:r>
              <a:rPr lang="tr-TR" dirty="0" err="1"/>
              <a:t>API’ler</a:t>
            </a:r>
            <a:r>
              <a:rPr lang="tr-TR" dirty="0"/>
              <a:t> artık </a:t>
            </a:r>
            <a:r>
              <a:rPr lang="tr-TR" dirty="0" err="1"/>
              <a:t>frontend</a:t>
            </a:r>
            <a:r>
              <a:rPr lang="tr-TR" dirty="0"/>
              <a:t> tarafından da çağrılabiliyor.</a:t>
            </a:r>
          </a:p>
          <a:p>
            <a:r>
              <a:rPr lang="tr-TR" dirty="0"/>
              <a:t>CORS ayarları </a:t>
            </a:r>
            <a:r>
              <a:rPr lang="tr-TR" dirty="0" err="1"/>
              <a:t>Gateway'de</a:t>
            </a:r>
            <a:r>
              <a:rPr lang="tr-TR" dirty="0"/>
              <a:t> yapıldı.</a:t>
            </a:r>
          </a:p>
        </p:txBody>
      </p:sp>
    </p:spTree>
    <p:extLst>
      <p:ext uri="{BB962C8B-B14F-4D97-AF65-F5344CB8AC3E}">
        <p14:creationId xmlns:p14="http://schemas.microsoft.com/office/powerpoint/2010/main" val="27692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project&#10;&#10;AI-generated content may be incorrect.">
            <a:extLst>
              <a:ext uri="{FF2B5EF4-FFF2-40B4-BE49-F238E27FC236}">
                <a16:creationId xmlns:a16="http://schemas.microsoft.com/office/drawing/2014/main" id="{6E48B8D7-B41C-F8F3-432C-8231861D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6988" y="0"/>
            <a:ext cx="4814975" cy="6075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23EFB5-5855-497F-AC57-6C194148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84551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4E7B50-D68C-43EB-930F-EA442A13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11DA2B-4CF7-4A57-82AC-FA120DE4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037230"/>
            <a:ext cx="9158373" cy="507517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CB2AE-DF38-64FD-066B-C56F9B04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475399"/>
            <a:ext cx="7610536" cy="1140580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300" dirty="0"/>
              <a:t>Domain </a:t>
            </a:r>
            <a:r>
              <a:rPr lang="en-US" sz="2300" dirty="0" err="1"/>
              <a:t>Analizi</a:t>
            </a:r>
            <a:r>
              <a:rPr lang="en-US" sz="2300" dirty="0"/>
              <a:t> </a:t>
            </a:r>
            <a:r>
              <a:rPr lang="en-US" sz="2300" dirty="0" err="1"/>
              <a:t>ve</a:t>
            </a:r>
            <a:r>
              <a:rPr lang="en-US" sz="2300" dirty="0"/>
              <a:t> </a:t>
            </a:r>
            <a:r>
              <a:rPr lang="en-US" sz="2300" dirty="0" err="1"/>
              <a:t>Servislerin</a:t>
            </a:r>
            <a:r>
              <a:rPr lang="en-US" sz="2300" dirty="0"/>
              <a:t> </a:t>
            </a:r>
            <a:r>
              <a:rPr lang="en-US" sz="2300" dirty="0" err="1"/>
              <a:t>Belirlenmesi</a:t>
            </a:r>
            <a:endParaRPr lang="en-US" sz="23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822754-E01B-4742-88B9-BE0984BA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1" y="-4078"/>
            <a:ext cx="3027529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04E59-B4DC-4CA3-89F1-5C88000EB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1420" y="6167615"/>
            <a:ext cx="3027529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F7BFC-0A02-4106-88A8-CCC0D9444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9201530" cy="7345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1079DE-42AC-4D2A-8027-2E9A51B36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4472" y="1052464"/>
            <a:ext cx="3027528" cy="511515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C5BBA-BBE2-4821-96CF-38FC49570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7E8FF-BD97-DC56-99D7-062C8D4F5DA8}"/>
              </a:ext>
            </a:extLst>
          </p:cNvPr>
          <p:cNvSpPr txBox="1"/>
          <p:nvPr/>
        </p:nvSpPr>
        <p:spPr>
          <a:xfrm>
            <a:off x="787179" y="2743995"/>
            <a:ext cx="7610536" cy="303059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lvl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PetVerse’in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işlevleri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domain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analizine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göre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şu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şekilde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servisleştirildi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UserService</a:t>
            </a: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Kullanıcı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kayıt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login, JWT.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PetService</a:t>
            </a: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CRUD.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ActivityService</a:t>
            </a: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Oyun,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beslenme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yürüyüş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vb.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NotificationService</a:t>
            </a: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Bildirim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sistemi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asenkron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WeatherService</a:t>
            </a: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Dış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API’den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hava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durumu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spc="1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çekme</a:t>
            </a:r>
            <a:r>
              <a:rPr lang="en-US" sz="1400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r>
              <a:rPr lang="en-US" sz="1400" b="1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Gateway, Config Server, Eureka</a:t>
            </a: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</a:pPr>
            <a:endParaRPr lang="en-US" sz="14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167A8C-FFEF-4D1B-8459-E2BB5C04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3DFBE-30A6-4BDE-9238-14F3652B4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1767385"/>
            <a:ext cx="12188950" cy="436728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82B0E-94A2-078F-7A1F-C7DDDF77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2138901"/>
            <a:ext cx="3411973" cy="3635693"/>
          </a:xfrm>
        </p:spPr>
        <p:txBody>
          <a:bodyPr>
            <a:normAutofit/>
          </a:bodyPr>
          <a:lstStyle/>
          <a:p>
            <a:r>
              <a:rPr lang="tr-TR" sz="3100"/>
              <a:t>Git Branch Yapısı ve Organizasyon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FCFAAC-083D-4AB4-F763-39A57FEF89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4637" y="2138901"/>
            <a:ext cx="6754446" cy="36356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İlk olarak iki ayrı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branch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açıldı: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dev_seda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dev_yağmur</a:t>
            </a:r>
            <a:r>
              <a:rPr lang="tr-TR" altLang="tr-TR" dirty="0"/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Ancak bu yapı sürdürülemezdi →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feature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branch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modeline geçildi: </a:t>
            </a:r>
          </a:p>
          <a:p>
            <a:pPr marL="285750" lvl="3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Örn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feature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user-register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feature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/pet-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add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938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B426D6-FD66-4A48-A6EB-235CF4081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9873" y="-10597"/>
            <a:ext cx="4067173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047" y="717163"/>
            <a:ext cx="8068913" cy="545045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A708F-CCA5-6B8C-F67E-7A965E86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536" y="1056362"/>
            <a:ext cx="6754446" cy="115410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tr-TR" sz="2300"/>
              <a:t>Docker Compose ile Ortam Kurulumu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09E6C1-B33E-49E8-8D77-7D2A9B49E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9872" y="717163"/>
            <a:ext cx="4059075" cy="53922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2FAFCC-3F45-48D1-BBA6-EF5A828B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536" y="2268656"/>
            <a:ext cx="6627226" cy="3505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Docker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Compose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ile geliştirme ortamı ayağa kaldırıldı: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postgres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</a:rPr>
              <a:t>veritabanı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rabbitmq:3-management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</a:rPr>
              <a:t> (mesaj kuyruğu + GUI)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 servise özel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container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konfigürasyonları yazıldı.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tr-TR" altLang="tr-TR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RabbitMQ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PostgreSQL</a:t>
            </a:r>
            <a:r>
              <a:rPr kumimoji="0" lang="tr-TR" altLang="tr-TR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bağlantıları başarılı şekilde yapıldı.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67615"/>
            <a:ext cx="8063866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91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D0687CC-D1D8-44B2-9573-CC65510EC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32924" y="6134669"/>
            <a:ext cx="4059075" cy="723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6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2BABA-32D6-72D2-FBDC-F46A030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Spring Boot ile İlk Servislerin İskeleti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6BFD47-3FCB-B3B7-A3CF-88D87FBF6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909" y="1621175"/>
            <a:ext cx="6431173" cy="41862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Spring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Initializr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üzerinden bağımlılıklar belirlendi: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Spring Web, Spring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Boot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DevTools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Spring Security, Spring Data JPA,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Lombok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PostgreSQL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Config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Client vb.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Oluşturulan servisler:</a:t>
            </a: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userservice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petservice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configserver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Apigateway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Temel yapı: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controller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-service-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repository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effectLst/>
              </a:rPr>
              <a:t> katmanı oluşturuldu ama içerikleri henüz doldurulmadı.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66605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ShojiVTI</Template>
  <TotalTime>157</TotalTime>
  <Words>2068</Words>
  <Application>Microsoft Office PowerPoint</Application>
  <PresentationFormat>Widescreen</PresentationFormat>
  <Paragraphs>243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Meiryo</vt:lpstr>
      <vt:lpstr>Arial</vt:lpstr>
      <vt:lpstr>Arial Unicode MS</vt:lpstr>
      <vt:lpstr>Calibri</vt:lpstr>
      <vt:lpstr>Corbel</vt:lpstr>
      <vt:lpstr>Courier New</vt:lpstr>
      <vt:lpstr>Times New Roman</vt:lpstr>
      <vt:lpstr>Wingdings</vt:lpstr>
      <vt:lpstr>ShojiVTI</vt:lpstr>
      <vt:lpstr>PetVerse   Sanal Evcil Hayvan Yönetim Sistemi   2025 Yaz Stajı | Yazılım Mimari Müdürlüğü  Sedanur Ayhan YAĞMUR BAŞOĞLU</vt:lpstr>
      <vt:lpstr>1. Hafta: Teorik Hazırlık ve Proje Başlangıcı</vt:lpstr>
      <vt:lpstr>Akademik Hazırlık ve Mimari Araştırmalar</vt:lpstr>
      <vt:lpstr>Mimari Tasarım Dokümanı Oluşturulması</vt:lpstr>
      <vt:lpstr>PowerPoint Presentation</vt:lpstr>
      <vt:lpstr>Domain Analizi ve Servislerin Belirlenmesi</vt:lpstr>
      <vt:lpstr>Git Branch Yapısı ve Organizasyon</vt:lpstr>
      <vt:lpstr>Docker Compose ile Ortam Kurulumu</vt:lpstr>
      <vt:lpstr>Spring Boot ile İlk Servislerin İskeleti</vt:lpstr>
      <vt:lpstr>2. Hafta: Çekirdek Servisler ve İletişim Yapıları</vt:lpstr>
      <vt:lpstr>PetService ve UserService Tamamlandı</vt:lpstr>
      <vt:lpstr>JWT Authentication Yapısı Kuruldu</vt:lpstr>
      <vt:lpstr>Yeni kullanıcı oluşturma (REGISTER)</vt:lpstr>
      <vt:lpstr>PowerPoint Presentation</vt:lpstr>
      <vt:lpstr>Kullanıcı Giriş (Login)</vt:lpstr>
      <vt:lpstr>JWT Token Oluşturma</vt:lpstr>
      <vt:lpstr>API Gateway Üzerinde Token Kontrolü</vt:lpstr>
      <vt:lpstr>API Gateway'de Token Doğrulama</vt:lpstr>
      <vt:lpstr>Token Doğrulama ve Header’a Kullanıcı Bilgisi Ekleme</vt:lpstr>
      <vt:lpstr>Hataların Yakalanması</vt:lpstr>
      <vt:lpstr>JwtUtil – Public Key Yükleme ve Token Doğrulama</vt:lpstr>
      <vt:lpstr>ActivityService ile RabbitMQ Mesajlaşması</vt:lpstr>
      <vt:lpstr>Swagger / OpenAPI Dokümantasyonu</vt:lpstr>
      <vt:lpstr>3. Hafta: Gözlemlenebilirlik ve Dayanıklılık</vt:lpstr>
      <vt:lpstr>Logback ile Dosya Tabanlı Loglama</vt:lpstr>
      <vt:lpstr>Logback Yapılandırması</vt:lpstr>
      <vt:lpstr>Dosya Sistemi Yapısı</vt:lpstr>
      <vt:lpstr>Health Check Endpoint’leri</vt:lpstr>
      <vt:lpstr>Prometheus &amp; Grafana ile Metrik Takibi</vt:lpstr>
      <vt:lpstr>Circuit Breaker (Resilience4j)</vt:lpstr>
      <vt:lpstr>Rate Limiting (API Gateway)</vt:lpstr>
      <vt:lpstr>Dockerfile’lar ve Image Üretimi</vt:lpstr>
      <vt:lpstr>Harici API: Meteoroloji</vt:lpstr>
      <vt:lpstr>Yapay Zeka Entegrasyonu </vt:lpstr>
      <vt:lpstr>GitHub Actions ile CI/CD Süreci</vt:lpstr>
      <vt:lpstr>JUnit + Testcontainers ile Testler</vt:lpstr>
      <vt:lpstr>SonarQube ile Kod Kalitesi Analizi</vt:lpstr>
      <vt:lpstr>Jira ve Kanban Takibi</vt:lpstr>
      <vt:lpstr>PowerPoint Presentation</vt:lpstr>
      <vt:lpstr>React.js ile frontend geliştirilmesi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Sedanur Ayhan</dc:creator>
  <cp:lastModifiedBy>SEDANUR AYHAN</cp:lastModifiedBy>
  <cp:revision>5</cp:revision>
  <dcterms:created xsi:type="dcterms:W3CDTF">2024-02-14T18:58:31Z</dcterms:created>
  <dcterms:modified xsi:type="dcterms:W3CDTF">2025-07-28T20:52:30Z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