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83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79413" y="685800"/>
            <a:ext cx="60991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79413" y="685800"/>
            <a:ext cx="60991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4b045e1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f4b045e195_0_132:notes"/>
          <p:cNvSpPr/>
          <p:nvPr>
            <p:ph idx="2" type="sldImg"/>
          </p:nvPr>
        </p:nvSpPr>
        <p:spPr>
          <a:xfrm>
            <a:off x="379413" y="685800"/>
            <a:ext cx="609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79413" y="685800"/>
            <a:ext cx="60991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4b045e195_0_322:notes"/>
          <p:cNvSpPr/>
          <p:nvPr>
            <p:ph idx="2" type="sldImg"/>
          </p:nvPr>
        </p:nvSpPr>
        <p:spPr>
          <a:xfrm>
            <a:off x="379413" y="685800"/>
            <a:ext cx="609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4b045e19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f4b045e195_0_3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79413" y="685800"/>
            <a:ext cx="60991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79413" y="685800"/>
            <a:ext cx="60991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842" y="4594421"/>
            <a:ext cx="3182840" cy="176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0" y="-1"/>
            <a:ext cx="12198349" cy="4521941"/>
          </a:xfrm>
          <a:prstGeom prst="rect">
            <a:avLst/>
          </a:prstGeom>
          <a:solidFill>
            <a:srgbClr val="8592BC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" y="1"/>
            <a:ext cx="12198350" cy="37193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1490663" y="3934610"/>
            <a:ext cx="691832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0" y="6453336"/>
            <a:ext cx="12198350" cy="404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313" y="6543376"/>
            <a:ext cx="358875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6099174" y="6453336"/>
            <a:ext cx="6099175" cy="404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100%">
  <p:cSld name="Graph 100%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chart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solidFill>
            <a:srgbClr val="E5E8F1"/>
          </a:solidFill>
          <a:ln>
            <a:noFill/>
          </a:ln>
        </p:spPr>
        <p:txBody>
          <a:bodyPr anchorCtr="0" anchor="ctr" bIns="180000" lIns="0" spcFirstLastPara="1" rIns="0" wrap="square" tIns="0">
            <a:noAutofit/>
          </a:bodyPr>
          <a:lstStyle>
            <a:lvl1pPr lvl="0" marR="0" rtl="0" algn="ctr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100%">
  <p:cSld name="Video 100%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/>
          <p:nvPr>
            <p:ph idx="2" type="media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solidFill>
            <a:srgbClr val="E5E8F1"/>
          </a:solidFill>
          <a:ln>
            <a:noFill/>
          </a:ln>
        </p:spPr>
        <p:txBody>
          <a:bodyPr anchorCtr="0" anchor="ctr" bIns="180000" lIns="0" spcFirstLastPara="1" rIns="0" wrap="square" tIns="0">
            <a:noAutofit/>
          </a:bodyPr>
          <a:lstStyle>
            <a:lvl1pPr lvl="0" marR="0" rtl="0" algn="ctr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1" y="1"/>
            <a:ext cx="12198350" cy="45219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/>
          <p:nvPr/>
        </p:nvSpPr>
        <p:spPr>
          <a:xfrm>
            <a:off x="0" y="6453336"/>
            <a:ext cx="12198350" cy="404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2313" y="6543376"/>
            <a:ext cx="358875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42" y="4594421"/>
            <a:ext cx="3182840" cy="176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>
  <p:cSld name="Index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04663" y="1252836"/>
            <a:ext cx="6846640" cy="47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AutoNum type="arabicPeriod"/>
              <a:defRPr sz="2400">
                <a:solidFill>
                  <a:schemeClr val="lt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AutoNum type="arabicPeriod"/>
              <a:defRPr sz="2400">
                <a:solidFill>
                  <a:schemeClr val="lt2"/>
                </a:solidFill>
              </a:defRPr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>
                <a:solidFill>
                  <a:schemeClr val="lt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Google Shape;27;p3"/>
          <p:cNvSpPr/>
          <p:nvPr>
            <p:ph idx="2" type="pic"/>
          </p:nvPr>
        </p:nvSpPr>
        <p:spPr>
          <a:xfrm>
            <a:off x="7453634" y="1252538"/>
            <a:ext cx="4339905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100%">
  <p:cSld name="Text 100%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75%/25%">
  <p:cSld name="Text &amp; Image 75%/25%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04662" y="1252836"/>
            <a:ext cx="7926761" cy="47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2" type="pic"/>
          </p:nvPr>
        </p:nvSpPr>
        <p:spPr>
          <a:xfrm>
            <a:off x="8533755" y="1252538"/>
            <a:ext cx="3259784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50%/50%">
  <p:cSld name="Text &amp; Image 50%/50%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04662" y="1252836"/>
            <a:ext cx="5593347" cy="47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6200775" y="1252538"/>
            <a:ext cx="5592763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25%/75%">
  <p:cSld name="Text &amp; Image 25%/75%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04662" y="1252836"/>
            <a:ext cx="3534273" cy="47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4141267" y="1252538"/>
            <a:ext cx="7652271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100%">
  <p:cSld name="Image 100%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>
            <p:ph idx="2" type="pic"/>
          </p:nvPr>
        </p:nvSpPr>
        <p:spPr>
          <a:xfrm>
            <a:off x="404663" y="1252538"/>
            <a:ext cx="11388876" cy="4795837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4x">
  <p:cSld name="Text &amp; Image 4x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04662" y="1252836"/>
            <a:ext cx="5593347" cy="47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6200776" y="1252538"/>
            <a:ext cx="2695072" cy="2297049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56" name="Google Shape;56;p9"/>
          <p:cNvSpPr/>
          <p:nvPr>
            <p:ph idx="3" type="pic"/>
          </p:nvPr>
        </p:nvSpPr>
        <p:spPr>
          <a:xfrm>
            <a:off x="9098614" y="1252538"/>
            <a:ext cx="2695072" cy="2297049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57" name="Google Shape;57;p9"/>
          <p:cNvSpPr/>
          <p:nvPr>
            <p:ph idx="4" type="pic"/>
          </p:nvPr>
        </p:nvSpPr>
        <p:spPr>
          <a:xfrm>
            <a:off x="6200776" y="3751623"/>
            <a:ext cx="2695072" cy="2297049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58" name="Google Shape;58;p9"/>
          <p:cNvSpPr/>
          <p:nvPr>
            <p:ph idx="5" type="pic"/>
          </p:nvPr>
        </p:nvSpPr>
        <p:spPr>
          <a:xfrm>
            <a:off x="9098614" y="3751623"/>
            <a:ext cx="2695072" cy="2297049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2x">
  <p:cSld name="Text &amp; Image 2x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04662" y="1252836"/>
            <a:ext cx="5593347" cy="47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6200341" y="1252538"/>
            <a:ext cx="2695072" cy="4796134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64" name="Google Shape;64;p10"/>
          <p:cNvSpPr/>
          <p:nvPr>
            <p:ph idx="3" type="pic"/>
          </p:nvPr>
        </p:nvSpPr>
        <p:spPr>
          <a:xfrm>
            <a:off x="9098179" y="1252538"/>
            <a:ext cx="2695072" cy="4796134"/>
          </a:xfrm>
          <a:prstGeom prst="rect">
            <a:avLst/>
          </a:prstGeom>
          <a:solidFill>
            <a:srgbClr val="E5E8F1"/>
          </a:solidFill>
          <a:ln>
            <a:noFill/>
          </a:ln>
        </p:spPr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  <a:defRPr b="1" i="0" sz="40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453336"/>
            <a:ext cx="12198350" cy="4046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4662" y="6543376"/>
            <a:ext cx="3588750" cy="27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obots.ox.ac.uk/~vgg/data/voxceleb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25" y="-236475"/>
            <a:ext cx="12198300" cy="366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r>
              <a:t/>
            </a:r>
            <a:endParaRPr b="1"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680800" y="92850"/>
            <a:ext cx="111762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</a:pPr>
            <a:r>
              <a:rPr lang="nl-NL" sz="5000"/>
              <a:t>Celebrity Voice Match: Identifying and Comparing Voices with Celebrity Voices Dataset</a:t>
            </a:r>
            <a:endParaRPr sz="5000"/>
          </a:p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4170813" y="3682248"/>
            <a:ext cx="691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nl-NL"/>
              <a:t>Cyberpunk 2024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nl-NL"/>
              <a:t> project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5" y="3429000"/>
            <a:ext cx="12198300" cy="72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59782" y="3593550"/>
            <a:ext cx="1067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Giulia Rivetti (s4026543),</a:t>
            </a:r>
            <a:r>
              <a:rPr lang="nl-NL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Yağmur Doğan (s3910024), Evan Meltz (s3817911), Kacper Kadziolka (s4115945)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99375" y="1118850"/>
            <a:ext cx="103989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Char char="●"/>
            </a:pPr>
            <a:r>
              <a:rPr lang="nl-NL"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Process the voice of celebrities from a dataset</a:t>
            </a:r>
            <a:endParaRPr sz="24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Char char="○"/>
            </a:pPr>
            <a:r>
              <a:rPr lang="nl-NL"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Dataset: </a:t>
            </a:r>
            <a:r>
              <a:rPr lang="nl-NL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VoxCeleb</a:t>
            </a:r>
            <a:r>
              <a:rPr lang="nl-NL"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/ MavCeleb</a:t>
            </a:r>
            <a:endParaRPr sz="24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Char char="●"/>
            </a:pPr>
            <a:r>
              <a:rPr lang="nl-NL"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Match the voice to the correct celebrity</a:t>
            </a:r>
            <a:endParaRPr sz="24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Char char="●"/>
            </a:pPr>
            <a:r>
              <a:rPr lang="nl-NL"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Match a test sample audio to the most similar celebrity’s voice </a:t>
            </a:r>
            <a:endParaRPr sz="24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9132784" y="6473105"/>
            <a:ext cx="274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-125" y="0"/>
            <a:ext cx="12198300" cy="13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562075" y="1200"/>
            <a:ext cx="106485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nl-NL">
                <a:solidFill>
                  <a:schemeClr val="lt1"/>
                </a:solidFill>
              </a:rPr>
              <a:t>Problem Description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575" y="3582625"/>
            <a:ext cx="7781499" cy="27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-125" y="0"/>
            <a:ext cx="12198300" cy="13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562075" y="1200"/>
            <a:ext cx="106485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nl-NL">
                <a:solidFill>
                  <a:schemeClr val="lt1"/>
                </a:solidFill>
              </a:rPr>
              <a:t>Challenges and Novelty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2075" y="1869175"/>
            <a:ext cx="112191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Novelty: </a:t>
            </a:r>
            <a:r>
              <a:rPr lang="nl-NL" sz="2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finding the celebrity whose voice is most similar to a given test sample, which </a:t>
            </a:r>
            <a:endParaRPr sz="22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           will comprise our voices.</a:t>
            </a:r>
            <a:endParaRPr sz="22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Challenges: </a:t>
            </a:r>
            <a:endParaRPr b="1" sz="22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Georgia"/>
              <a:buAutoNum type="arabicPeriod"/>
            </a:pPr>
            <a:r>
              <a:rPr lang="nl-NL" sz="2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Properly matching people’s voices to celebrities from dataset</a:t>
            </a:r>
            <a:endParaRPr sz="22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Georgia"/>
              <a:buAutoNum type="arabicPeriod"/>
            </a:pPr>
            <a:r>
              <a:rPr lang="nl-NL" sz="2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Noise in dataset (data drift - using different microphones)</a:t>
            </a:r>
            <a:endParaRPr sz="22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Georgia"/>
              <a:buAutoNum type="arabicPeriod"/>
            </a:pPr>
            <a:r>
              <a:rPr lang="nl-NL" sz="2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Deciding which features would be more important for our task</a:t>
            </a:r>
            <a:endParaRPr sz="22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Georgia"/>
              <a:buAutoNum type="arabicPeriod"/>
            </a:pPr>
            <a:r>
              <a:rPr lang="nl-NL" sz="2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Handling shorter audios</a:t>
            </a:r>
            <a:endParaRPr sz="22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Georgia"/>
              <a:buAutoNum type="arabicPeriod"/>
            </a:pPr>
            <a:r>
              <a:rPr lang="nl-NL" sz="22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Unbalanced distribution of dataset (40% of celebrities are from U.S.A)</a:t>
            </a:r>
            <a:endParaRPr sz="22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9132784" y="6473105"/>
            <a:ext cx="2744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9132784" y="6473105"/>
            <a:ext cx="274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-125" y="0"/>
            <a:ext cx="12198300" cy="13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562075" y="1200"/>
            <a:ext cx="106485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nl-NL">
                <a:solidFill>
                  <a:schemeClr val="lt1"/>
                </a:solidFill>
              </a:rPr>
              <a:t>Goals for the Demo 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-17735475" y="3405275"/>
            <a:ext cx="107150" cy="206475"/>
          </a:xfrm>
          <a:custGeom>
            <a:rect b="b" l="l" r="r" t="t"/>
            <a:pathLst>
              <a:path extrusionOk="0" h="8259" w="4286">
                <a:moveTo>
                  <a:pt x="1797" y="2931"/>
                </a:moveTo>
                <a:cubicBezTo>
                  <a:pt x="2017" y="2931"/>
                  <a:pt x="2175" y="3088"/>
                  <a:pt x="2175" y="3277"/>
                </a:cubicBezTo>
                <a:cubicBezTo>
                  <a:pt x="2175" y="3466"/>
                  <a:pt x="2017" y="3624"/>
                  <a:pt x="1797" y="3624"/>
                </a:cubicBezTo>
                <a:cubicBezTo>
                  <a:pt x="1608" y="3624"/>
                  <a:pt x="1450" y="3466"/>
                  <a:pt x="1450" y="3277"/>
                </a:cubicBezTo>
                <a:cubicBezTo>
                  <a:pt x="1450" y="3088"/>
                  <a:pt x="1608" y="2931"/>
                  <a:pt x="1797" y="2931"/>
                </a:cubicBezTo>
                <a:close/>
                <a:moveTo>
                  <a:pt x="2805" y="1"/>
                </a:moveTo>
                <a:lnTo>
                  <a:pt x="1545" y="788"/>
                </a:lnTo>
                <a:cubicBezTo>
                  <a:pt x="1009" y="1103"/>
                  <a:pt x="694" y="1702"/>
                  <a:pt x="694" y="2300"/>
                </a:cubicBezTo>
                <a:lnTo>
                  <a:pt x="694" y="4506"/>
                </a:lnTo>
                <a:lnTo>
                  <a:pt x="694" y="4695"/>
                </a:lnTo>
                <a:cubicBezTo>
                  <a:pt x="694" y="4789"/>
                  <a:pt x="694" y="4852"/>
                  <a:pt x="662" y="4947"/>
                </a:cubicBezTo>
                <a:lnTo>
                  <a:pt x="662" y="4978"/>
                </a:lnTo>
                <a:cubicBezTo>
                  <a:pt x="568" y="5293"/>
                  <a:pt x="253" y="5514"/>
                  <a:pt x="1" y="5640"/>
                </a:cubicBezTo>
                <a:lnTo>
                  <a:pt x="1" y="7310"/>
                </a:lnTo>
                <a:cubicBezTo>
                  <a:pt x="1" y="7562"/>
                  <a:pt x="158" y="7845"/>
                  <a:pt x="442" y="8003"/>
                </a:cubicBezTo>
                <a:cubicBezTo>
                  <a:pt x="777" y="8174"/>
                  <a:pt x="1139" y="8258"/>
                  <a:pt x="1503" y="8258"/>
                </a:cubicBezTo>
                <a:cubicBezTo>
                  <a:pt x="2884" y="8258"/>
                  <a:pt x="4285" y="7039"/>
                  <a:pt x="4285" y="4695"/>
                </a:cubicBezTo>
                <a:cubicBezTo>
                  <a:pt x="4285" y="3246"/>
                  <a:pt x="3750" y="1418"/>
                  <a:pt x="280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171525" y="2343050"/>
            <a:ext cx="9016800" cy="3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62075" y="2007425"/>
            <a:ext cx="84375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5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System consisting of:</a:t>
            </a:r>
            <a:endParaRPr sz="25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eorgia"/>
              <a:buChar char="●"/>
            </a:pPr>
            <a:r>
              <a:rPr lang="nl-NL" sz="25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Data pre-processing pipeline</a:t>
            </a:r>
            <a:endParaRPr sz="25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eorgia"/>
              <a:buChar char="●"/>
            </a:pPr>
            <a:r>
              <a:rPr lang="nl-NL" sz="25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Fine-tune model</a:t>
            </a:r>
            <a:endParaRPr sz="25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eorgia"/>
              <a:buChar char="●"/>
            </a:pPr>
            <a:r>
              <a:rPr lang="nl-NL" sz="25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Voice matching algorithm from microphone input</a:t>
            </a:r>
            <a:endParaRPr sz="25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eorgia"/>
              <a:buChar char="●"/>
            </a:pPr>
            <a:r>
              <a:rPr lang="nl-NL" sz="25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Resulted in selected celebrity with most similar voice</a:t>
            </a:r>
            <a:endParaRPr sz="25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-125" y="0"/>
            <a:ext cx="12198300" cy="13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562075" y="1200"/>
            <a:ext cx="106485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eorgia"/>
              <a:buNone/>
            </a:pPr>
            <a:r>
              <a:rPr lang="nl-NL">
                <a:solidFill>
                  <a:schemeClr val="lt1"/>
                </a:solidFill>
              </a:rPr>
              <a:t>Division of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62075" y="2046900"/>
            <a:ext cx="96882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5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Equal division of work between the 4 of us among all the tasks.</a:t>
            </a:r>
            <a:endParaRPr sz="25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" y="1"/>
            <a:ext cx="12198350" cy="45219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1490663" y="1052736"/>
            <a:ext cx="10225136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</a:pPr>
            <a:r>
              <a:rPr lang="nl-NL"/>
              <a:t>T</a:t>
            </a:r>
            <a:r>
              <a:rPr lang="nl-NL"/>
              <a:t>hanks for your attention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