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11994c6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11994c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11994c6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11994c6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11994c6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11994c6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11994c6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11994c6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0f29d3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0f29d3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0f29d3a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0f29d3a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09c009d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09c009d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09c009d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09c009d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09c009d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09c009d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110c174d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110c174d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096cad3a6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096cad3a6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110c174d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110c174d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110c174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110c174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0f29d3a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0f29d3a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0f8df09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50f8df09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09c009d5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09c009d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096cad3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096cad3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096cad3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096cad3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10c174d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110c174d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096cad3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096cad3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096cad3a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096cad3a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110c174d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110c174d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11994c61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11994c61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210 Group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39"/>
            <a:ext cx="53613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Deniz Durmuşoğlu			28972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Berkant Umut Özbölük		29577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Gülnihal Seda Erdemli		 29057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Serra Yakupoğlu                              31106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Yağmur Dolunay                              29323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32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Total Tobacco Expenditures by Educational Status of Household Head For 1 Year</a:t>
            </a:r>
            <a:endParaRPr b="1" sz="3400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625" y="788275"/>
            <a:ext cx="4834749" cy="39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/>
        </p:nvSpPr>
        <p:spPr>
          <a:xfrm>
            <a:off x="327850" y="474725"/>
            <a:ext cx="458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E1E1E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Number of People Employed in Different Job Levels by Year</a:t>
            </a:r>
            <a:endParaRPr b="1" sz="1300">
              <a:solidFill>
                <a:srgbClr val="1E1E1E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4640175" y="4299600"/>
            <a:ext cx="4227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E1E1E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Money Spent for Tobacco Grouped by Employement Type Throughout the Years</a:t>
            </a:r>
            <a:endParaRPr b="1" sz="1200">
              <a:solidFill>
                <a:srgbClr val="1E1E1E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25" y="928858"/>
            <a:ext cx="4403550" cy="357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800" y="914075"/>
            <a:ext cx="4122276" cy="3402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375" y="538025"/>
            <a:ext cx="5506001" cy="40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50" y="231625"/>
            <a:ext cx="6201514" cy="4248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401100" y="4412650"/>
            <a:ext cx="6511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1E1E1E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Correlation: 0.9350885565137862</a:t>
            </a:r>
            <a:endParaRPr b="1" sz="2400">
              <a:solidFill>
                <a:srgbClr val="1E1E1E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6038475" y="1648050"/>
            <a:ext cx="2882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This means the proportion of the population that purchases tobacco in Turkiye, was not affected by the increases in prices.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Berkant regresion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917725" y="385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base code we developed for linear regression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4705300" y="1656825"/>
            <a:ext cx="3619800" cy="27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→ merging features to conclude </a:t>
            </a:r>
            <a:r>
              <a:rPr lang="en" sz="1600"/>
              <a:t>meaningful</a:t>
            </a:r>
            <a:r>
              <a:rPr lang="en" sz="1600"/>
              <a:t> conclusion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→</a:t>
            </a:r>
            <a:r>
              <a:rPr lang="en" sz="1600"/>
              <a:t>regression</a:t>
            </a:r>
            <a:r>
              <a:rPr lang="en" sz="1600"/>
              <a:t> graf </a:t>
            </a:r>
            <a:r>
              <a:rPr lang="en" sz="1600"/>
              <a:t>demonstrated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→MSE calculated </a:t>
            </a:r>
            <a:endParaRPr sz="1600"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56825"/>
            <a:ext cx="4267201" cy="287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For Medium Socio-Economic Class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819150" y="1990725"/>
            <a:ext cx="3253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trained the data using the medium-class’s aspects, such as high school graduates, daily labor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75" y="1695475"/>
            <a:ext cx="3943584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For Medium Socio-Economic Class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974000" y="2001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We tested the model with an upper class’ aspect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is being an employer and the owner of the job.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we can see, the MSE value is really high. </a:t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650" y="1329300"/>
            <a:ext cx="3911850" cy="331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For Medium Socio-Economic Class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after that we tried with a medium class’s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Aspect. As it can be seen the MSE value,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is decreased.</a:t>
            </a: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700" y="1361850"/>
            <a:ext cx="4450913" cy="34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4818500" y="1588525"/>
            <a:ext cx="3753000" cy="24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clearly undershoot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→acknowledges that the data is not at the lower socioeconomic 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also </a:t>
            </a:r>
            <a:r>
              <a:rPr lang="en"/>
              <a:t>tobacco</a:t>
            </a:r>
            <a:r>
              <a:rPr lang="en"/>
              <a:t> price </a:t>
            </a:r>
            <a:r>
              <a:rPr lang="en"/>
              <a:t>increase</a:t>
            </a:r>
            <a:r>
              <a:rPr lang="en"/>
              <a:t> :)</a:t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65375"/>
            <a:ext cx="4267199" cy="2545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4210525"/>
            <a:ext cx="3989674" cy="5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>
            <p:ph type="title"/>
          </p:nvPr>
        </p:nvSpPr>
        <p:spPr>
          <a:xfrm>
            <a:off x="819150" y="252200"/>
            <a:ext cx="7505700" cy="12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for lower socio-economic level- testing upper  socio-economic level ( PhD graduate)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0" y="1649875"/>
            <a:ext cx="9467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what extent does the socio-economic conditions of households determine their cigarette consumption behavior?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704100" y="516950"/>
            <a:ext cx="7505700" cy="12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for lower socioeconomic level- testing middle socio-economic level ( high school graduate)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4572000" y="2032200"/>
            <a:ext cx="3753000" cy="24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 lower undershoot compare to Phd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→acknowledges that the data is not at the lower socioeconomic 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also tobacco price increase :)</a:t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75" y="4371450"/>
            <a:ext cx="3618209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75" y="1952600"/>
            <a:ext cx="3761343" cy="22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819150" y="270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Linear Regression Model for lower socio-economic level- testing low socio-economic level  (families with many</a:t>
            </a:r>
            <a:r>
              <a:rPr lang="en"/>
              <a:t> children)</a:t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4771025" y="1522775"/>
            <a:ext cx="35538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 fit fata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→acknowledges that the data is at the lower socioeconomic 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also tobacco price increase :)</a:t>
            </a:r>
            <a:endParaRPr/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25" y="1677438"/>
            <a:ext cx="4226149" cy="26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222" y="4328599"/>
            <a:ext cx="3752700" cy="51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397575" y="413400"/>
            <a:ext cx="7927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for the upperclass of socio-economic status</a:t>
            </a:r>
            <a:endParaRPr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25" y="1368000"/>
            <a:ext cx="3935772" cy="33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 txBox="1"/>
          <p:nvPr/>
        </p:nvSpPr>
        <p:spPr>
          <a:xfrm>
            <a:off x="4688475" y="1666175"/>
            <a:ext cx="3935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frames: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-&gt; University and masters degree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-&gt; employer/job owner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-&gt;in the first 20%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-&gt;number of rooms in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house 5+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-&gt;the breadwinner between ages 44-65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-&gt;one person family or only spouses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819150" y="274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model for testing</a:t>
            </a:r>
            <a:endParaRPr/>
          </a:p>
        </p:txBody>
      </p:sp>
      <p:pic>
        <p:nvPicPr>
          <p:cNvPr id="283" name="Google Shape;283;p35"/>
          <p:cNvPicPr preferRelativeResize="0"/>
          <p:nvPr/>
        </p:nvPicPr>
        <p:blipFill rotWithShape="1">
          <a:blip r:embed="rId3">
            <a:alphaModFix/>
          </a:blip>
          <a:srcRect b="0" l="0" r="10506" t="0"/>
          <a:stretch/>
        </p:blipFill>
        <p:spPr>
          <a:xfrm>
            <a:off x="281075" y="911225"/>
            <a:ext cx="4529076" cy="3601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/>
        </p:nvSpPr>
        <p:spPr>
          <a:xfrm>
            <a:off x="5005750" y="1014200"/>
            <a:ext cx="3471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Changing factors to fit the lowerclass such as adding illiterate people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MSE decreases.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Proves our point!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Deniz Durmuşoğlu			28972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Berkant Umut Özbölük		29577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Gülnihal Seda Erdemli		          29057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Serra Yakupoğlu                               31106 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Yağmur Dolunay                              29323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The data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236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hy we chose Tuik to collect data?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4572000" y="1128400"/>
            <a:ext cx="4260300" cy="3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</a:t>
            </a:r>
            <a:r>
              <a:rPr lang="en" sz="2600"/>
              <a:t>eliable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Easy to access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Suitable for use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Ethical reason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COICOP(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Classification of Individual Consumption by Purpose)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28388"/>
            <a:ext cx="4267199" cy="31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449950"/>
            <a:ext cx="72699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</a:t>
            </a:r>
            <a:r>
              <a:rPr lang="en"/>
              <a:t>cleaned and formed the data?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25" y="1459525"/>
            <a:ext cx="8110898" cy="32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654825" y="303325"/>
            <a:ext cx="75057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difficulties we faced after collecting data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4393050" y="1149050"/>
            <a:ext cx="45543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→</a:t>
            </a:r>
            <a:r>
              <a:rPr lang="en" sz="2400"/>
              <a:t>Ready to use for </a:t>
            </a:r>
            <a:r>
              <a:rPr lang="en" sz="2400"/>
              <a:t>graph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→Ready to use for data analysis</a:t>
            </a:r>
            <a:endParaRPr sz="24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50" y="1036163"/>
            <a:ext cx="3982250" cy="364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3489300" y="323175"/>
            <a:ext cx="53430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r>
              <a:rPr lang="en"/>
              <a:t> shape of data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3489250" y="1221025"/>
            <a:ext cx="5343000" cy="3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→number of rooms in house  - tobacco use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→education level - tobacco use 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→income level - tobacco use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→household size - tobacco use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→status at work - tobacco use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→home ownership - tobacco use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→etc.</a:t>
            </a:r>
            <a:endParaRPr sz="190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50" y="323175"/>
            <a:ext cx="2678900" cy="44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401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final shape of data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475" y="1356497"/>
            <a:ext cx="4115375" cy="1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322675"/>
            <a:ext cx="2078050" cy="28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083" y="3001695"/>
            <a:ext cx="4524175" cy="7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638275" y="393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75" y="1280200"/>
            <a:ext cx="4215551" cy="35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>
            <p:ph type="title"/>
          </p:nvPr>
        </p:nvSpPr>
        <p:spPr>
          <a:xfrm>
            <a:off x="175575" y="969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Income Types: Household Disposable Income and 20% Income Groups</a:t>
            </a:r>
            <a:endParaRPr b="1"/>
          </a:p>
        </p:txBody>
      </p:sp>
      <p:sp>
        <p:nvSpPr>
          <p:cNvPr id="185" name="Google Shape;185;p21"/>
          <p:cNvSpPr txBox="1"/>
          <p:nvPr/>
        </p:nvSpPr>
        <p:spPr>
          <a:xfrm>
            <a:off x="4421925" y="4444500"/>
            <a:ext cx="4770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Yearly Spent Turkish Liras in Households for Tobacco (in Billions)</a:t>
            </a:r>
            <a:endParaRPr b="1" sz="13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462" y="1280200"/>
            <a:ext cx="3902774" cy="32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