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D81931-9F3C-4899-8848-037EC554E47E}">
  <a:tblStyle styleId="{55D81931-9F3C-4899-8848-037EC554E4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9a235f0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9a235f0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9a235f0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9a235f0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9a235f0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9a235f0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9a235f08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9a235f08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9a235f08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9a235f08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9a235f08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9a235f08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9a235f08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9a235f08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8e24b8570_1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8e24b8570_1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9a235f08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9a235f08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9bf509304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9bf509304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8ddcbc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8ddcbc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8ddcbc5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8ddcbc5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9a235f0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9a235f0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9bf5093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9bf5093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9bf5093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9bf5093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9a235f0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9a235f0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9a235f0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9a235f0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9a235f0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9a235f0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3.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200"/>
              </a:spcAft>
              <a:buClr>
                <a:schemeClr val="dk1"/>
              </a:buClr>
              <a:buSzPts val="990"/>
              <a:buFont typeface="Arial"/>
              <a:buNone/>
            </a:pPr>
            <a:r>
              <a:rPr lang="tr" sz="4760"/>
              <a:t>Solecia Güneş Kremi </a:t>
            </a:r>
            <a:r>
              <a:rPr lang="tr" sz="4760"/>
              <a:t>Dijital Pazarlama Stratejisi</a:t>
            </a:r>
            <a:endParaRPr sz="476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tr"/>
              <a:t>Yağmur Kalaycı</a:t>
            </a:r>
            <a:endParaRPr/>
          </a:p>
          <a:p>
            <a:pPr indent="0" lvl="0" marL="0" rtl="0" algn="ctr">
              <a:spcBef>
                <a:spcPts val="0"/>
              </a:spcBef>
              <a:spcAft>
                <a:spcPts val="0"/>
              </a:spcAft>
              <a:buNone/>
            </a:pPr>
            <a:r>
              <a:rPr lang="tr"/>
              <a:t>Zeynep Hacıibrahimoğlu</a:t>
            </a:r>
            <a:endParaRPr/>
          </a:p>
          <a:p>
            <a:pPr indent="0" lvl="0" marL="0" rtl="0" algn="ctr">
              <a:spcBef>
                <a:spcPts val="0"/>
              </a:spcBef>
              <a:spcAft>
                <a:spcPts val="0"/>
              </a:spcAft>
              <a:buNone/>
            </a:pPr>
            <a:r>
              <a:rPr lang="tr"/>
              <a:t>Burak Porsuk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22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Rakip analizi</a:t>
            </a:r>
            <a:endParaRPr/>
          </a:p>
        </p:txBody>
      </p:sp>
      <p:sp>
        <p:nvSpPr>
          <p:cNvPr id="134" name="Google Shape;134;p22"/>
          <p:cNvSpPr txBox="1"/>
          <p:nvPr>
            <p:ph idx="1" type="body"/>
          </p:nvPr>
        </p:nvSpPr>
        <p:spPr>
          <a:xfrm>
            <a:off x="311700" y="1258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400"/>
              <a:t>Bizim b</a:t>
            </a:r>
            <a:r>
              <a:rPr b="1" lang="tr" sz="1400"/>
              <a:t>enzersiz değerlerimiz:</a:t>
            </a:r>
            <a:r>
              <a:rPr lang="tr" sz="1400"/>
              <a:t> Uzun süreli koruma sağlayan, günlük kullanıma uygun, güçlü koruma sağlayan, suya/tere dayanıklı bir ürün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35" name="Google Shape;135;p22"/>
          <p:cNvPicPr preferRelativeResize="0"/>
          <p:nvPr/>
        </p:nvPicPr>
        <p:blipFill rotWithShape="1">
          <a:blip r:embed="rId3">
            <a:alphaModFix/>
          </a:blip>
          <a:srcRect b="14214" l="0" r="0" t="0"/>
          <a:stretch/>
        </p:blipFill>
        <p:spPr>
          <a:xfrm>
            <a:off x="4785400" y="2326600"/>
            <a:ext cx="4358599" cy="2103875"/>
          </a:xfrm>
          <a:prstGeom prst="rect">
            <a:avLst/>
          </a:prstGeom>
          <a:noFill/>
          <a:ln>
            <a:noFill/>
          </a:ln>
        </p:spPr>
      </p:pic>
      <p:sp>
        <p:nvSpPr>
          <p:cNvPr id="136" name="Google Shape;136;p22"/>
          <p:cNvSpPr txBox="1"/>
          <p:nvPr/>
        </p:nvSpPr>
        <p:spPr>
          <a:xfrm>
            <a:off x="311700" y="2230475"/>
            <a:ext cx="46146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b="1" lang="tr">
                <a:solidFill>
                  <a:schemeClr val="dk2"/>
                </a:solidFill>
                <a:latin typeface="Open Sans"/>
                <a:ea typeface="Open Sans"/>
                <a:cs typeface="Open Sans"/>
                <a:sym typeface="Open Sans"/>
              </a:rPr>
              <a:t>Neden tercih edilmeliyiz?:</a:t>
            </a:r>
            <a:r>
              <a:rPr lang="tr">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tr">
                <a:solidFill>
                  <a:schemeClr val="dk2"/>
                </a:solidFill>
                <a:latin typeface="Open Sans"/>
                <a:ea typeface="Open Sans"/>
                <a:cs typeface="Open Sans"/>
                <a:sym typeface="Open Sans"/>
              </a:rPr>
              <a:t>Rakiplerimize göre uygun fiyat öneriyoruz ve genel olarak güçlü koruma sağlayan ve yenileme gerektirmeyen bir ürün öneriyoruz.</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tr">
                <a:solidFill>
                  <a:schemeClr val="dk2"/>
                </a:solidFill>
                <a:latin typeface="Open Sans"/>
                <a:ea typeface="Open Sans"/>
                <a:cs typeface="Open Sans"/>
                <a:sym typeface="Open Sans"/>
              </a:rPr>
              <a:t>Ürünün kalıcılığına verdiğimiz önem ve ciltte bıraktığı his bizim ürünümüzü rakiplerden ayırıyor.</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Odaklandığımız dijital pazarlama alanları</a:t>
            </a:r>
            <a:endParaRPr/>
          </a:p>
        </p:txBody>
      </p:sp>
      <p:sp>
        <p:nvSpPr>
          <p:cNvPr id="142" name="Google Shape;14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3" name="Google Shape;143;p23"/>
          <p:cNvSpPr/>
          <p:nvPr/>
        </p:nvSpPr>
        <p:spPr>
          <a:xfrm>
            <a:off x="1367250" y="1683275"/>
            <a:ext cx="6409500" cy="28200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800">
              <a:solidFill>
                <a:schemeClr val="dk2"/>
              </a:solidFill>
            </a:endParaRPr>
          </a:p>
        </p:txBody>
      </p:sp>
      <p:cxnSp>
        <p:nvCxnSpPr>
          <p:cNvPr id="144" name="Google Shape;144;p23"/>
          <p:cNvCxnSpPr/>
          <p:nvPr/>
        </p:nvCxnSpPr>
        <p:spPr>
          <a:xfrm>
            <a:off x="3454650" y="1683275"/>
            <a:ext cx="15900" cy="28200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3"/>
          <p:cNvCxnSpPr/>
          <p:nvPr/>
        </p:nvCxnSpPr>
        <p:spPr>
          <a:xfrm>
            <a:off x="5577925" y="1683275"/>
            <a:ext cx="15900" cy="28200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23"/>
          <p:cNvSpPr txBox="1"/>
          <p:nvPr/>
        </p:nvSpPr>
        <p:spPr>
          <a:xfrm>
            <a:off x="1347075" y="2587325"/>
            <a:ext cx="2123400" cy="1045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b="1" lang="tr" sz="2600">
                <a:solidFill>
                  <a:schemeClr val="lt1"/>
                </a:solidFill>
              </a:rPr>
              <a:t>Influencer marketing</a:t>
            </a:r>
            <a:endParaRPr b="1" sz="2600">
              <a:solidFill>
                <a:schemeClr val="lt1"/>
              </a:solidFill>
            </a:endParaRPr>
          </a:p>
        </p:txBody>
      </p:sp>
      <p:sp>
        <p:nvSpPr>
          <p:cNvPr id="147" name="Google Shape;147;p23"/>
          <p:cNvSpPr txBox="1"/>
          <p:nvPr/>
        </p:nvSpPr>
        <p:spPr>
          <a:xfrm>
            <a:off x="3454662" y="2570675"/>
            <a:ext cx="2123400" cy="1045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tr" sz="2600">
                <a:solidFill>
                  <a:schemeClr val="lt1"/>
                </a:solidFill>
              </a:rPr>
              <a:t>İçerik pazarlaması </a:t>
            </a:r>
            <a:endParaRPr b="1" sz="2600">
              <a:solidFill>
                <a:schemeClr val="lt1"/>
              </a:solidFill>
            </a:endParaRPr>
          </a:p>
        </p:txBody>
      </p:sp>
      <p:sp>
        <p:nvSpPr>
          <p:cNvPr id="148" name="Google Shape;148;p23"/>
          <p:cNvSpPr txBox="1"/>
          <p:nvPr/>
        </p:nvSpPr>
        <p:spPr>
          <a:xfrm>
            <a:off x="5578050" y="2800775"/>
            <a:ext cx="21987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b="1" lang="tr" sz="2600">
                <a:solidFill>
                  <a:schemeClr val="lt1"/>
                </a:solidFill>
              </a:rPr>
              <a:t>E-ticaret</a:t>
            </a:r>
            <a:endParaRPr b="1" sz="2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D</a:t>
            </a:r>
            <a:r>
              <a:rPr lang="tr"/>
              <a:t>ijital platformlar</a:t>
            </a:r>
            <a:endParaRPr/>
          </a:p>
        </p:txBody>
      </p:sp>
      <p:sp>
        <p:nvSpPr>
          <p:cNvPr id="154" name="Google Shape;154;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36550" lvl="0" marL="457200" rtl="0" algn="l">
              <a:spcBef>
                <a:spcPts val="0"/>
              </a:spcBef>
              <a:spcAft>
                <a:spcPts val="0"/>
              </a:spcAft>
              <a:buSzPts val="1700"/>
              <a:buChar char="●"/>
            </a:pPr>
            <a:r>
              <a:rPr lang="tr" sz="1700"/>
              <a:t>E- ticaret siteleri</a:t>
            </a:r>
            <a:endParaRPr sz="1700"/>
          </a:p>
          <a:p>
            <a:pPr indent="-336550" lvl="0" marL="457200" rtl="0" algn="l">
              <a:spcBef>
                <a:spcPts val="0"/>
              </a:spcBef>
              <a:spcAft>
                <a:spcPts val="0"/>
              </a:spcAft>
              <a:buSzPts val="1700"/>
              <a:buChar char="●"/>
            </a:pPr>
            <a:r>
              <a:rPr lang="tr" sz="1700"/>
              <a:t>Kendi websitemiz (İçerik pazarlama ve SEO)</a:t>
            </a:r>
            <a:endParaRPr sz="1700"/>
          </a:p>
          <a:p>
            <a:pPr indent="-336550" lvl="0" marL="457200" rtl="0" algn="l">
              <a:spcBef>
                <a:spcPts val="0"/>
              </a:spcBef>
              <a:spcAft>
                <a:spcPts val="0"/>
              </a:spcAft>
              <a:buSzPts val="1700"/>
              <a:buChar char="●"/>
            </a:pPr>
            <a:r>
              <a:rPr lang="tr" sz="1700"/>
              <a:t>Sosyal medya (Instagram, Tiktok ve Youtube)</a:t>
            </a:r>
            <a:endParaRPr sz="1700"/>
          </a:p>
        </p:txBody>
      </p:sp>
      <p:pic>
        <p:nvPicPr>
          <p:cNvPr id="155" name="Google Shape;155;p24"/>
          <p:cNvPicPr preferRelativeResize="0"/>
          <p:nvPr/>
        </p:nvPicPr>
        <p:blipFill>
          <a:blip r:embed="rId3">
            <a:alphaModFix/>
          </a:blip>
          <a:stretch>
            <a:fillRect/>
          </a:stretch>
        </p:blipFill>
        <p:spPr>
          <a:xfrm>
            <a:off x="508875" y="2681300"/>
            <a:ext cx="3558450" cy="214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39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İçerik Stratejisi</a:t>
            </a:r>
            <a:endParaRPr/>
          </a:p>
        </p:txBody>
      </p:sp>
      <p:sp>
        <p:nvSpPr>
          <p:cNvPr id="161" name="Google Shape;161;p25"/>
          <p:cNvSpPr/>
          <p:nvPr/>
        </p:nvSpPr>
        <p:spPr>
          <a:xfrm>
            <a:off x="484825" y="2982700"/>
            <a:ext cx="3319800" cy="17544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5"/>
          <p:cNvSpPr/>
          <p:nvPr/>
        </p:nvSpPr>
        <p:spPr>
          <a:xfrm>
            <a:off x="484825" y="1119900"/>
            <a:ext cx="3319800" cy="17544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rgbClr val="FF0000"/>
              </a:highlight>
            </a:endParaRPr>
          </a:p>
        </p:txBody>
      </p:sp>
      <p:sp>
        <p:nvSpPr>
          <p:cNvPr id="163" name="Google Shape;163;p25"/>
          <p:cNvSpPr/>
          <p:nvPr/>
        </p:nvSpPr>
        <p:spPr>
          <a:xfrm>
            <a:off x="3920400" y="1119900"/>
            <a:ext cx="3398100" cy="17544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25"/>
          <p:cNvSpPr/>
          <p:nvPr/>
        </p:nvSpPr>
        <p:spPr>
          <a:xfrm>
            <a:off x="3920400" y="2982700"/>
            <a:ext cx="3435000" cy="17544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5"/>
          <p:cNvSpPr txBox="1"/>
          <p:nvPr>
            <p:ph idx="1" type="body"/>
          </p:nvPr>
        </p:nvSpPr>
        <p:spPr>
          <a:xfrm>
            <a:off x="662475" y="1290850"/>
            <a:ext cx="2754300" cy="1708200"/>
          </a:xfrm>
          <a:prstGeom prst="rect">
            <a:avLst/>
          </a:prstGeom>
        </p:spPr>
        <p:txBody>
          <a:bodyPr anchorCtr="0" anchor="t" bIns="91425" lIns="91425" spcFirstLastPara="1" rIns="91425" wrap="square" tIns="91425">
            <a:normAutofit fontScale="25000"/>
          </a:bodyPr>
          <a:lstStyle/>
          <a:p>
            <a:pPr indent="0" lvl="0" marL="0" rtl="0" algn="l">
              <a:lnSpc>
                <a:spcPct val="115000"/>
              </a:lnSpc>
              <a:spcBef>
                <a:spcPts val="0"/>
              </a:spcBef>
              <a:spcAft>
                <a:spcPts val="0"/>
              </a:spcAft>
              <a:buNone/>
            </a:pPr>
            <a:r>
              <a:rPr b="1" lang="tr" sz="5750">
                <a:solidFill>
                  <a:schemeClr val="lt1"/>
                </a:solidFill>
              </a:rPr>
              <a:t>Hedef Kitle :</a:t>
            </a:r>
            <a:endParaRPr b="1" sz="1850">
              <a:solidFill>
                <a:schemeClr val="lt1"/>
              </a:solidFill>
            </a:endParaRPr>
          </a:p>
          <a:p>
            <a:pPr indent="-311150" lvl="0" marL="457200" rtl="0" algn="l">
              <a:lnSpc>
                <a:spcPct val="115000"/>
              </a:lnSpc>
              <a:spcBef>
                <a:spcPts val="0"/>
              </a:spcBef>
              <a:spcAft>
                <a:spcPts val="0"/>
              </a:spcAft>
              <a:buClr>
                <a:schemeClr val="lt1"/>
              </a:buClr>
              <a:buSzPct val="100000"/>
              <a:buChar char="●"/>
            </a:pPr>
            <a:r>
              <a:rPr lang="tr" sz="5200">
                <a:solidFill>
                  <a:schemeClr val="lt1"/>
                </a:solidFill>
              </a:rPr>
              <a:t>Sporla uğraşan</a:t>
            </a:r>
            <a:endParaRPr sz="5200">
              <a:solidFill>
                <a:schemeClr val="lt1"/>
              </a:solidFill>
            </a:endParaRPr>
          </a:p>
          <a:p>
            <a:pPr indent="-311150" lvl="0" marL="457200" rtl="0" algn="l">
              <a:lnSpc>
                <a:spcPct val="115000"/>
              </a:lnSpc>
              <a:spcBef>
                <a:spcPts val="0"/>
              </a:spcBef>
              <a:spcAft>
                <a:spcPts val="0"/>
              </a:spcAft>
              <a:buClr>
                <a:schemeClr val="lt1"/>
              </a:buClr>
              <a:buSzPct val="100000"/>
              <a:buChar char="●"/>
            </a:pPr>
            <a:r>
              <a:rPr lang="tr" sz="5200">
                <a:solidFill>
                  <a:schemeClr val="lt1"/>
                </a:solidFill>
              </a:rPr>
              <a:t>Cilt bakımına önem veren</a:t>
            </a:r>
            <a:endParaRPr sz="4800">
              <a:solidFill>
                <a:schemeClr val="lt1"/>
              </a:solidFill>
            </a:endParaRPr>
          </a:p>
          <a:p>
            <a:pPr indent="0" lvl="0" marL="457200" rtl="0" algn="l">
              <a:lnSpc>
                <a:spcPct val="115000"/>
              </a:lnSpc>
              <a:spcBef>
                <a:spcPts val="0"/>
              </a:spcBef>
              <a:spcAft>
                <a:spcPts val="0"/>
              </a:spcAft>
              <a:buNone/>
            </a:pPr>
            <a:r>
              <a:t/>
            </a:r>
            <a:endParaRPr sz="100">
              <a:solidFill>
                <a:schemeClr val="lt1"/>
              </a:solidFill>
            </a:endParaRPr>
          </a:p>
          <a:p>
            <a:pPr indent="-311150" lvl="0" marL="457200" rtl="0" algn="l">
              <a:lnSpc>
                <a:spcPct val="115000"/>
              </a:lnSpc>
              <a:spcBef>
                <a:spcPts val="0"/>
              </a:spcBef>
              <a:spcAft>
                <a:spcPts val="0"/>
              </a:spcAft>
              <a:buClr>
                <a:schemeClr val="lt1"/>
              </a:buClr>
              <a:buSzPct val="100000"/>
              <a:buChar char="●"/>
            </a:pPr>
            <a:r>
              <a:rPr lang="tr" sz="5200">
                <a:solidFill>
                  <a:schemeClr val="lt1"/>
                </a:solidFill>
              </a:rPr>
              <a:t>Açık alanda çalışan insanlar</a:t>
            </a:r>
            <a:endParaRPr sz="5200">
              <a:solidFill>
                <a:schemeClr val="lt1"/>
              </a:solidFill>
            </a:endParaRPr>
          </a:p>
          <a:p>
            <a:pPr indent="0" lvl="0" marL="457200" rtl="0" algn="l">
              <a:lnSpc>
                <a:spcPct val="115000"/>
              </a:lnSpc>
              <a:spcBef>
                <a:spcPts val="0"/>
              </a:spcBef>
              <a:spcAft>
                <a:spcPts val="0"/>
              </a:spcAft>
              <a:buNone/>
            </a:pPr>
            <a:r>
              <a:t/>
            </a:r>
            <a:endParaRPr>
              <a:solidFill>
                <a:schemeClr val="lt1"/>
              </a:solidFill>
            </a:endParaRPr>
          </a:p>
          <a:p>
            <a:pPr indent="0" lvl="0" marL="457200" rtl="0" algn="l">
              <a:lnSpc>
                <a:spcPct val="115000"/>
              </a:lnSpc>
              <a:spcBef>
                <a:spcPts val="0"/>
              </a:spcBef>
              <a:spcAft>
                <a:spcPts val="0"/>
              </a:spcAft>
              <a:buNone/>
            </a:pPr>
            <a:r>
              <a:t/>
            </a:r>
            <a:endParaRPr sz="1400">
              <a:solidFill>
                <a:schemeClr val="lt1"/>
              </a:solidFill>
            </a:endParaRPr>
          </a:p>
          <a:p>
            <a:pPr indent="0" lvl="0" marL="457200" rtl="0" algn="l">
              <a:lnSpc>
                <a:spcPct val="115000"/>
              </a:lnSpc>
              <a:spcBef>
                <a:spcPts val="0"/>
              </a:spcBef>
              <a:spcAft>
                <a:spcPts val="0"/>
              </a:spcAft>
              <a:buNone/>
            </a:pPr>
            <a:r>
              <a:t/>
            </a:r>
            <a:endParaRPr>
              <a:solidFill>
                <a:schemeClr val="lt1"/>
              </a:solidFill>
            </a:endParaRPr>
          </a:p>
        </p:txBody>
      </p:sp>
      <p:sp>
        <p:nvSpPr>
          <p:cNvPr id="166" name="Google Shape;166;p25"/>
          <p:cNvSpPr txBox="1"/>
          <p:nvPr/>
        </p:nvSpPr>
        <p:spPr>
          <a:xfrm>
            <a:off x="3999050" y="1290850"/>
            <a:ext cx="3176700" cy="8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a:solidFill>
                  <a:schemeClr val="lt1"/>
                </a:solidFill>
              </a:rPr>
              <a:t>Hangi Tür İçerikler Hedef Kitlemizin İlgisini Çeker?:</a:t>
            </a:r>
            <a:endParaRPr>
              <a:solidFill>
                <a:schemeClr val="lt1"/>
              </a:solidFill>
            </a:endParaRPr>
          </a:p>
          <a:p>
            <a:pPr indent="-311150" lvl="0" marL="457200" rtl="0" algn="l">
              <a:lnSpc>
                <a:spcPct val="115000"/>
              </a:lnSpc>
              <a:spcBef>
                <a:spcPts val="0"/>
              </a:spcBef>
              <a:spcAft>
                <a:spcPts val="0"/>
              </a:spcAft>
              <a:buClr>
                <a:schemeClr val="lt1"/>
              </a:buClr>
              <a:buSzPts val="1300"/>
              <a:buChar char="●"/>
            </a:pPr>
            <a:r>
              <a:rPr lang="tr" sz="1300">
                <a:solidFill>
                  <a:schemeClr val="lt1"/>
                </a:solidFill>
              </a:rPr>
              <a:t>Spor ve güzellik</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tr" sz="1300">
                <a:solidFill>
                  <a:schemeClr val="lt1"/>
                </a:solidFill>
              </a:rPr>
              <a:t>Dönemsel kampanyalar</a:t>
            </a:r>
            <a:endParaRPr sz="1300">
              <a:solidFill>
                <a:schemeClr val="lt1"/>
              </a:solidFill>
            </a:endParaRPr>
          </a:p>
        </p:txBody>
      </p:sp>
      <p:sp>
        <p:nvSpPr>
          <p:cNvPr id="167" name="Google Shape;167;p25"/>
          <p:cNvSpPr txBox="1"/>
          <p:nvPr/>
        </p:nvSpPr>
        <p:spPr>
          <a:xfrm>
            <a:off x="526425" y="3222700"/>
            <a:ext cx="3026400" cy="12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a:solidFill>
                  <a:schemeClr val="lt1"/>
                </a:solidFill>
              </a:rPr>
              <a:t>İç</a:t>
            </a:r>
            <a:r>
              <a:rPr b="1" lang="tr">
                <a:solidFill>
                  <a:schemeClr val="lt1"/>
                </a:solidFill>
              </a:rPr>
              <a:t>eriklerimiz: </a:t>
            </a:r>
            <a:endParaRPr>
              <a:solidFill>
                <a:schemeClr val="lt1"/>
              </a:solidFill>
            </a:endParaRPr>
          </a:p>
          <a:p>
            <a:pPr indent="-311150" lvl="0" marL="457200" rtl="0" algn="l">
              <a:spcBef>
                <a:spcPts val="0"/>
              </a:spcBef>
              <a:spcAft>
                <a:spcPts val="0"/>
              </a:spcAft>
              <a:buClr>
                <a:schemeClr val="lt1"/>
              </a:buClr>
              <a:buSzPts val="1300"/>
              <a:buChar char="●"/>
            </a:pPr>
            <a:r>
              <a:rPr lang="tr" sz="1300">
                <a:solidFill>
                  <a:schemeClr val="lt1"/>
                </a:solidFill>
              </a:rPr>
              <a:t>Güzellik ve c</a:t>
            </a:r>
            <a:r>
              <a:rPr lang="tr" sz="1300">
                <a:solidFill>
                  <a:schemeClr val="lt1"/>
                </a:solidFill>
              </a:rPr>
              <a:t>ilt Bakımı</a:t>
            </a:r>
            <a:endParaRPr sz="1300">
              <a:solidFill>
                <a:schemeClr val="lt1"/>
              </a:solidFill>
            </a:endParaRPr>
          </a:p>
          <a:p>
            <a:pPr indent="-311150" lvl="0" marL="457200" rtl="0" algn="l">
              <a:spcBef>
                <a:spcPts val="0"/>
              </a:spcBef>
              <a:spcAft>
                <a:spcPts val="0"/>
              </a:spcAft>
              <a:buClr>
                <a:schemeClr val="lt1"/>
              </a:buClr>
              <a:buSzPts val="1300"/>
              <a:buChar char="●"/>
            </a:pPr>
            <a:r>
              <a:rPr lang="tr" sz="1300">
                <a:solidFill>
                  <a:schemeClr val="lt1"/>
                </a:solidFill>
              </a:rPr>
              <a:t>Açık hava sporları</a:t>
            </a:r>
            <a:endParaRPr sz="1300">
              <a:solidFill>
                <a:schemeClr val="lt1"/>
              </a:solidFill>
            </a:endParaRPr>
          </a:p>
          <a:p>
            <a:pPr indent="-311150" lvl="0" marL="457200" rtl="0" algn="l">
              <a:spcBef>
                <a:spcPts val="0"/>
              </a:spcBef>
              <a:spcAft>
                <a:spcPts val="0"/>
              </a:spcAft>
              <a:buClr>
                <a:schemeClr val="lt1"/>
              </a:buClr>
              <a:buSzPts val="1300"/>
              <a:buChar char="●"/>
            </a:pPr>
            <a:r>
              <a:rPr lang="tr" sz="1300">
                <a:solidFill>
                  <a:schemeClr val="lt1"/>
                </a:solidFill>
              </a:rPr>
              <a:t>Güneşten korunma </a:t>
            </a:r>
            <a:r>
              <a:rPr lang="tr" sz="1300">
                <a:solidFill>
                  <a:schemeClr val="lt1"/>
                </a:solidFill>
              </a:rPr>
              <a:t>ilgili içerikler</a:t>
            </a:r>
            <a:endParaRPr sz="1300">
              <a:solidFill>
                <a:schemeClr val="lt1"/>
              </a:solidFill>
            </a:endParaRPr>
          </a:p>
        </p:txBody>
      </p:sp>
      <p:sp>
        <p:nvSpPr>
          <p:cNvPr id="168" name="Google Shape;168;p25"/>
          <p:cNvSpPr txBox="1"/>
          <p:nvPr/>
        </p:nvSpPr>
        <p:spPr>
          <a:xfrm>
            <a:off x="4079175" y="3222700"/>
            <a:ext cx="3435000" cy="15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a:solidFill>
                  <a:schemeClr val="lt1"/>
                </a:solidFill>
              </a:rPr>
              <a:t>Dağıtımı:</a:t>
            </a:r>
            <a:endParaRPr>
              <a:solidFill>
                <a:schemeClr val="lt1"/>
              </a:solidFill>
            </a:endParaRPr>
          </a:p>
          <a:p>
            <a:pPr indent="-311150" lvl="0" marL="457200" rtl="0" algn="l">
              <a:spcBef>
                <a:spcPts val="0"/>
              </a:spcBef>
              <a:spcAft>
                <a:spcPts val="0"/>
              </a:spcAft>
              <a:buClr>
                <a:schemeClr val="lt1"/>
              </a:buClr>
              <a:buSzPts val="1300"/>
              <a:buChar char="●"/>
            </a:pPr>
            <a:r>
              <a:rPr lang="tr" sz="1300">
                <a:solidFill>
                  <a:schemeClr val="lt1"/>
                </a:solidFill>
              </a:rPr>
              <a:t>Kendi websitemiz </a:t>
            </a:r>
            <a:endParaRPr sz="1300">
              <a:solidFill>
                <a:schemeClr val="lt1"/>
              </a:solidFill>
            </a:endParaRPr>
          </a:p>
          <a:p>
            <a:pPr indent="-311150" lvl="0" marL="457200" rtl="0" algn="l">
              <a:spcBef>
                <a:spcPts val="0"/>
              </a:spcBef>
              <a:spcAft>
                <a:spcPts val="0"/>
              </a:spcAft>
              <a:buClr>
                <a:schemeClr val="lt1"/>
              </a:buClr>
              <a:buSzPts val="1300"/>
              <a:buChar char="●"/>
            </a:pPr>
            <a:r>
              <a:rPr lang="tr" sz="1300">
                <a:solidFill>
                  <a:schemeClr val="lt1"/>
                </a:solidFill>
              </a:rPr>
              <a:t>Sosyal medya içerik üreticileri aracılığı</a:t>
            </a:r>
            <a:endParaRPr sz="1300">
              <a:solidFill>
                <a:schemeClr val="lt1"/>
              </a:solidFill>
            </a:endParaRPr>
          </a:p>
          <a:p>
            <a:pPr indent="-311150" lvl="0" marL="457200" rtl="0" algn="l">
              <a:spcBef>
                <a:spcPts val="0"/>
              </a:spcBef>
              <a:spcAft>
                <a:spcPts val="0"/>
              </a:spcAft>
              <a:buClr>
                <a:schemeClr val="lt1"/>
              </a:buClr>
              <a:buSzPts val="1300"/>
              <a:buChar char="●"/>
            </a:pPr>
            <a:r>
              <a:rPr lang="tr" sz="1300">
                <a:solidFill>
                  <a:schemeClr val="lt1"/>
                </a:solidFill>
              </a:rPr>
              <a:t>Sosyal medya hesapları</a:t>
            </a:r>
            <a:endParaRPr sz="1300">
              <a:solidFill>
                <a:schemeClr val="lt1"/>
              </a:solidFill>
            </a:endParaRPr>
          </a:p>
        </p:txBody>
      </p:sp>
      <p:pic>
        <p:nvPicPr>
          <p:cNvPr id="169" name="Google Shape;169;p25"/>
          <p:cNvPicPr preferRelativeResize="0"/>
          <p:nvPr/>
        </p:nvPicPr>
        <p:blipFill rotWithShape="1">
          <a:blip r:embed="rId3">
            <a:alphaModFix/>
          </a:blip>
          <a:srcRect b="20417" l="17734" r="20192" t="19479"/>
          <a:stretch/>
        </p:blipFill>
        <p:spPr>
          <a:xfrm>
            <a:off x="7336950" y="1912900"/>
            <a:ext cx="1709725" cy="1655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p:nvPr/>
        </p:nvSpPr>
        <p:spPr>
          <a:xfrm>
            <a:off x="5808525" y="3989600"/>
            <a:ext cx="3230400" cy="461700"/>
          </a:xfrm>
          <a:prstGeom prst="roundRect">
            <a:avLst>
              <a:gd fmla="val 16667"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5" name="Google Shape;175;p26"/>
          <p:cNvSpPr/>
          <p:nvPr/>
        </p:nvSpPr>
        <p:spPr>
          <a:xfrm>
            <a:off x="311700" y="3989600"/>
            <a:ext cx="5370900" cy="461700"/>
          </a:xfrm>
          <a:prstGeom prst="roundRect">
            <a:avLst>
              <a:gd fmla="val 16667"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6" name="Google Shape;176;p26"/>
          <p:cNvSpPr txBox="1"/>
          <p:nvPr/>
        </p:nvSpPr>
        <p:spPr>
          <a:xfrm>
            <a:off x="6036188" y="3989600"/>
            <a:ext cx="28986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tr" sz="1800">
                <a:solidFill>
                  <a:schemeClr val="dk2"/>
                </a:solidFill>
              </a:rPr>
              <a:t>Ads (Video Reklamlar)</a:t>
            </a:r>
            <a:endParaRPr>
              <a:solidFill>
                <a:schemeClr val="dk2"/>
              </a:solidFill>
            </a:endParaRPr>
          </a:p>
        </p:txBody>
      </p:sp>
      <p:sp>
        <p:nvSpPr>
          <p:cNvPr id="177" name="Google Shape;17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Sosyal Medya Planlaması</a:t>
            </a:r>
            <a:endParaRPr/>
          </a:p>
        </p:txBody>
      </p:sp>
      <p:pic>
        <p:nvPicPr>
          <p:cNvPr id="178" name="Google Shape;178;p26"/>
          <p:cNvPicPr preferRelativeResize="0"/>
          <p:nvPr/>
        </p:nvPicPr>
        <p:blipFill rotWithShape="1">
          <a:blip r:embed="rId3">
            <a:alphaModFix/>
          </a:blip>
          <a:srcRect b="16474" l="14255" r="14928" t="14938"/>
          <a:stretch/>
        </p:blipFill>
        <p:spPr>
          <a:xfrm>
            <a:off x="280550" y="1270525"/>
            <a:ext cx="2685375" cy="2600976"/>
          </a:xfrm>
          <a:prstGeom prst="rect">
            <a:avLst/>
          </a:prstGeom>
          <a:noFill/>
          <a:ln>
            <a:noFill/>
          </a:ln>
        </p:spPr>
      </p:pic>
      <p:pic>
        <p:nvPicPr>
          <p:cNvPr id="179" name="Google Shape;179;p26"/>
          <p:cNvPicPr preferRelativeResize="0"/>
          <p:nvPr/>
        </p:nvPicPr>
        <p:blipFill>
          <a:blip r:embed="rId4">
            <a:alphaModFix/>
          </a:blip>
          <a:stretch>
            <a:fillRect/>
          </a:stretch>
        </p:blipFill>
        <p:spPr>
          <a:xfrm>
            <a:off x="3008137" y="1270537"/>
            <a:ext cx="2600960" cy="2600960"/>
          </a:xfrm>
          <a:prstGeom prst="rect">
            <a:avLst/>
          </a:prstGeom>
          <a:noFill/>
          <a:ln>
            <a:noFill/>
          </a:ln>
        </p:spPr>
      </p:pic>
      <p:pic>
        <p:nvPicPr>
          <p:cNvPr id="180" name="Google Shape;180;p26"/>
          <p:cNvPicPr preferRelativeResize="0"/>
          <p:nvPr/>
        </p:nvPicPr>
        <p:blipFill>
          <a:blip r:embed="rId5">
            <a:alphaModFix/>
          </a:blip>
          <a:stretch>
            <a:fillRect/>
          </a:stretch>
        </p:blipFill>
        <p:spPr>
          <a:xfrm>
            <a:off x="5651300" y="1524925"/>
            <a:ext cx="3387626" cy="2341674"/>
          </a:xfrm>
          <a:prstGeom prst="rect">
            <a:avLst/>
          </a:prstGeom>
          <a:noFill/>
          <a:ln>
            <a:noFill/>
          </a:ln>
        </p:spPr>
      </p:pic>
      <p:sp>
        <p:nvSpPr>
          <p:cNvPr id="181" name="Google Shape;181;p26"/>
          <p:cNvSpPr txBox="1"/>
          <p:nvPr/>
        </p:nvSpPr>
        <p:spPr>
          <a:xfrm>
            <a:off x="426200" y="3989600"/>
            <a:ext cx="4835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tr" sz="1800">
                <a:solidFill>
                  <a:schemeClr val="dk2"/>
                </a:solidFill>
              </a:rPr>
              <a:t>Spor ve cilt bakımı influencerları</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Ölçüm ve Analiz</a:t>
            </a:r>
            <a:endParaRPr/>
          </a:p>
        </p:txBody>
      </p:sp>
      <p:sp>
        <p:nvSpPr>
          <p:cNvPr id="187" name="Google Shape;187;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0"/>
              </a:spcAft>
              <a:buSzPts val="688"/>
              <a:buNone/>
            </a:pPr>
            <a:r>
              <a:rPr lang="tr" sz="1225"/>
              <a:t>Ölçüm araçlarımız:</a:t>
            </a:r>
            <a:endParaRPr sz="1225"/>
          </a:p>
          <a:p>
            <a:pPr indent="-306387" lvl="0" marL="457200" rtl="0" algn="l">
              <a:lnSpc>
                <a:spcPct val="105000"/>
              </a:lnSpc>
              <a:spcBef>
                <a:spcPts val="1200"/>
              </a:spcBef>
              <a:spcAft>
                <a:spcPts val="0"/>
              </a:spcAft>
              <a:buSzPts val="1225"/>
              <a:buChar char="●"/>
            </a:pPr>
            <a:r>
              <a:rPr lang="tr" sz="1225"/>
              <a:t>Websitesi trafiği ve d</a:t>
            </a:r>
            <a:r>
              <a:rPr lang="tr" sz="1225"/>
              <a:t>önüşüm oranı </a:t>
            </a:r>
            <a:r>
              <a:rPr lang="tr" sz="1225"/>
              <a:t>(Google Analytics raporları)</a:t>
            </a:r>
            <a:endParaRPr sz="1225"/>
          </a:p>
          <a:p>
            <a:pPr indent="-306387" lvl="0" marL="457200" rtl="0" algn="l">
              <a:lnSpc>
                <a:spcPct val="105000"/>
              </a:lnSpc>
              <a:spcBef>
                <a:spcPts val="0"/>
              </a:spcBef>
              <a:spcAft>
                <a:spcPts val="0"/>
              </a:spcAft>
              <a:buSzPts val="1225"/>
              <a:buChar char="●"/>
            </a:pPr>
            <a:r>
              <a:rPr lang="tr" sz="1225"/>
              <a:t>Sosyal medya görüntülenmesi (ziyaretçi sayısı, paylaşımların görüntülenme sayısı, takipçi), </a:t>
            </a:r>
            <a:endParaRPr sz="1225"/>
          </a:p>
          <a:p>
            <a:pPr indent="-306387" lvl="0" marL="457200" rtl="0" algn="l">
              <a:lnSpc>
                <a:spcPct val="105000"/>
              </a:lnSpc>
              <a:spcBef>
                <a:spcPts val="0"/>
              </a:spcBef>
              <a:spcAft>
                <a:spcPts val="0"/>
              </a:spcAft>
              <a:buSzPts val="1225"/>
              <a:buChar char="●"/>
            </a:pPr>
            <a:r>
              <a:rPr lang="tr" sz="1225"/>
              <a:t>E-ticaret ve sosyal medya takipçi sayısı</a:t>
            </a:r>
            <a:endParaRPr sz="1225"/>
          </a:p>
          <a:p>
            <a:pPr indent="0" lvl="0" marL="0" rtl="0" algn="l">
              <a:lnSpc>
                <a:spcPct val="105000"/>
              </a:lnSpc>
              <a:spcBef>
                <a:spcPts val="1200"/>
              </a:spcBef>
              <a:spcAft>
                <a:spcPts val="0"/>
              </a:spcAft>
              <a:buSzPts val="688"/>
              <a:buNone/>
            </a:pPr>
            <a:r>
              <a:t/>
            </a:r>
            <a:endParaRPr sz="1225"/>
          </a:p>
          <a:p>
            <a:pPr indent="0" lvl="0" marL="0" rtl="0" algn="l">
              <a:lnSpc>
                <a:spcPct val="105000"/>
              </a:lnSpc>
              <a:spcBef>
                <a:spcPts val="1200"/>
              </a:spcBef>
              <a:spcAft>
                <a:spcPts val="0"/>
              </a:spcAft>
              <a:buSzPts val="688"/>
              <a:buNone/>
            </a:pPr>
            <a:r>
              <a:rPr lang="tr" sz="1225"/>
              <a:t>Hedeflerimiz:</a:t>
            </a:r>
            <a:endParaRPr sz="1225"/>
          </a:p>
          <a:p>
            <a:pPr indent="-306387" lvl="0" marL="457200" rtl="0" algn="l">
              <a:lnSpc>
                <a:spcPct val="105000"/>
              </a:lnSpc>
              <a:spcBef>
                <a:spcPts val="1200"/>
              </a:spcBef>
              <a:spcAft>
                <a:spcPts val="0"/>
              </a:spcAft>
              <a:buSzPts val="1225"/>
              <a:buChar char="●"/>
            </a:pPr>
            <a:r>
              <a:rPr lang="tr" sz="1225"/>
              <a:t>Websitesi CTR (Tıklama Oranı) → %10</a:t>
            </a:r>
            <a:endParaRPr sz="1225"/>
          </a:p>
          <a:p>
            <a:pPr indent="-306387" lvl="0" marL="457200" rtl="0" algn="l">
              <a:lnSpc>
                <a:spcPct val="105000"/>
              </a:lnSpc>
              <a:spcBef>
                <a:spcPts val="0"/>
              </a:spcBef>
              <a:spcAft>
                <a:spcPts val="0"/>
              </a:spcAft>
              <a:buSzPts val="1225"/>
              <a:buChar char="●"/>
            </a:pPr>
            <a:r>
              <a:rPr lang="tr" sz="1225"/>
              <a:t>CRR (Müşteri Tutma Oranı) oranının düşük olması</a:t>
            </a:r>
            <a:endParaRPr sz="1225"/>
          </a:p>
          <a:p>
            <a:pPr indent="-306387" lvl="0" marL="457200" rtl="0" algn="l">
              <a:lnSpc>
                <a:spcPct val="105000"/>
              </a:lnSpc>
              <a:spcBef>
                <a:spcPts val="0"/>
              </a:spcBef>
              <a:spcAft>
                <a:spcPts val="0"/>
              </a:spcAft>
              <a:buSzPts val="1225"/>
              <a:buChar char="●"/>
            </a:pPr>
            <a:r>
              <a:rPr lang="tr" sz="1225"/>
              <a:t>ROAS (Return on Ad Spend) &gt;101</a:t>
            </a:r>
            <a:endParaRPr sz="1225"/>
          </a:p>
          <a:p>
            <a:pPr indent="0" lvl="0" marL="0" rtl="0" algn="l">
              <a:lnSpc>
                <a:spcPct val="105000"/>
              </a:lnSpc>
              <a:spcBef>
                <a:spcPts val="1200"/>
              </a:spcBef>
              <a:spcAft>
                <a:spcPts val="0"/>
              </a:spcAft>
              <a:buSzPts val="688"/>
              <a:buNone/>
            </a:pPr>
            <a:r>
              <a:t/>
            </a:r>
            <a:endParaRPr sz="1225"/>
          </a:p>
          <a:p>
            <a:pPr indent="0" lvl="0" marL="0" rtl="0" algn="l">
              <a:lnSpc>
                <a:spcPct val="105000"/>
              </a:lnSpc>
              <a:spcBef>
                <a:spcPts val="1200"/>
              </a:spcBef>
              <a:spcAft>
                <a:spcPts val="1200"/>
              </a:spcAft>
              <a:buSzPts val="688"/>
              <a:buNone/>
            </a:pPr>
            <a:r>
              <a:t/>
            </a:r>
            <a:endParaRPr sz="1225"/>
          </a:p>
        </p:txBody>
      </p:sp>
      <p:pic>
        <p:nvPicPr>
          <p:cNvPr id="188" name="Google Shape;188;p27"/>
          <p:cNvPicPr preferRelativeResize="0"/>
          <p:nvPr/>
        </p:nvPicPr>
        <p:blipFill>
          <a:blip r:embed="rId3">
            <a:alphaModFix/>
          </a:blip>
          <a:stretch>
            <a:fillRect/>
          </a:stretch>
        </p:blipFill>
        <p:spPr>
          <a:xfrm>
            <a:off x="975500" y="2571750"/>
            <a:ext cx="2625201" cy="2625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Bütçe ve Kaynak Planlaması</a:t>
            </a:r>
            <a:endParaRPr/>
          </a:p>
        </p:txBody>
      </p:sp>
      <p:sp>
        <p:nvSpPr>
          <p:cNvPr id="194" name="Google Shape;194;p28"/>
          <p:cNvSpPr txBox="1"/>
          <p:nvPr>
            <p:ph idx="2" type="body"/>
          </p:nvPr>
        </p:nvSpPr>
        <p:spPr>
          <a:xfrm>
            <a:off x="4939500" y="724075"/>
            <a:ext cx="3837000" cy="509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tr"/>
              <a:t>Bütçe dönemi:</a:t>
            </a:r>
            <a:r>
              <a:rPr lang="tr"/>
              <a:t> 1 yıl</a:t>
            </a:r>
            <a:endParaRPr/>
          </a:p>
        </p:txBody>
      </p:sp>
      <p:pic>
        <p:nvPicPr>
          <p:cNvPr id="195" name="Google Shape;195;p28"/>
          <p:cNvPicPr preferRelativeResize="0"/>
          <p:nvPr/>
        </p:nvPicPr>
        <p:blipFill>
          <a:blip r:embed="rId3">
            <a:alphaModFix/>
          </a:blip>
          <a:stretch>
            <a:fillRect/>
          </a:stretch>
        </p:blipFill>
        <p:spPr>
          <a:xfrm>
            <a:off x="1240474" y="2803075"/>
            <a:ext cx="2168474" cy="1507101"/>
          </a:xfrm>
          <a:prstGeom prst="rect">
            <a:avLst/>
          </a:prstGeom>
          <a:noFill/>
          <a:ln>
            <a:noFill/>
          </a:ln>
        </p:spPr>
      </p:pic>
      <p:graphicFrame>
        <p:nvGraphicFramePr>
          <p:cNvPr id="196" name="Google Shape;196;p28"/>
          <p:cNvGraphicFramePr/>
          <p:nvPr/>
        </p:nvGraphicFramePr>
        <p:xfrm>
          <a:off x="4939500" y="1337238"/>
          <a:ext cx="3000000" cy="3000000"/>
        </p:xfrm>
        <a:graphic>
          <a:graphicData uri="http://schemas.openxmlformats.org/drawingml/2006/table">
            <a:tbl>
              <a:tblPr>
                <a:noFill/>
                <a:tableStyleId>{55D81931-9F3C-4899-8848-037EC554E47E}</a:tableStyleId>
              </a:tblPr>
              <a:tblGrid>
                <a:gridCol w="2738875"/>
                <a:gridCol w="1239925"/>
              </a:tblGrid>
              <a:tr h="400025">
                <a:tc>
                  <a:txBody>
                    <a:bodyPr/>
                    <a:lstStyle/>
                    <a:p>
                      <a:pPr indent="0" lvl="0" marL="0" rtl="0" algn="l">
                        <a:spcBef>
                          <a:spcPts val="0"/>
                        </a:spcBef>
                        <a:spcAft>
                          <a:spcPts val="0"/>
                        </a:spcAft>
                        <a:buNone/>
                      </a:pPr>
                      <a:r>
                        <a:rPr b="1" lang="tr">
                          <a:solidFill>
                            <a:schemeClr val="lt1"/>
                          </a:solidFill>
                        </a:rPr>
                        <a:t>Harcama alanı</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tr">
                          <a:solidFill>
                            <a:schemeClr val="lt1"/>
                          </a:solidFill>
                        </a:rPr>
                        <a:t>Miktar</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47750">
                <a:tc>
                  <a:txBody>
                    <a:bodyPr/>
                    <a:lstStyle/>
                    <a:p>
                      <a:pPr indent="0" lvl="0" marL="0" rtl="0" algn="l">
                        <a:lnSpc>
                          <a:spcPct val="115000"/>
                        </a:lnSpc>
                        <a:spcBef>
                          <a:spcPts val="0"/>
                        </a:spcBef>
                        <a:spcAft>
                          <a:spcPts val="1200"/>
                        </a:spcAft>
                        <a:buNone/>
                      </a:pPr>
                      <a:r>
                        <a:rPr lang="tr">
                          <a:solidFill>
                            <a:schemeClr val="lt1"/>
                          </a:solidFill>
                        </a:rPr>
                        <a:t>Websitesi (Web tasarımı ajansı, SEO içerik üreticileri)</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tr">
                          <a:solidFill>
                            <a:schemeClr val="lt1"/>
                          </a:solidFill>
                        </a:rPr>
                        <a:t>900.000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0025">
                <a:tc>
                  <a:txBody>
                    <a:bodyPr/>
                    <a:lstStyle/>
                    <a:p>
                      <a:pPr indent="0" lvl="0" marL="0" rtl="0" algn="l">
                        <a:lnSpc>
                          <a:spcPct val="115000"/>
                        </a:lnSpc>
                        <a:spcBef>
                          <a:spcPts val="0"/>
                        </a:spcBef>
                        <a:spcAft>
                          <a:spcPts val="1200"/>
                        </a:spcAft>
                        <a:buNone/>
                      </a:pPr>
                      <a:r>
                        <a:rPr lang="tr">
                          <a:solidFill>
                            <a:schemeClr val="lt1"/>
                          </a:solidFill>
                        </a:rPr>
                        <a:t>Sosyal medya influencer: </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tr">
                          <a:solidFill>
                            <a:schemeClr val="lt1"/>
                          </a:solidFill>
                        </a:rPr>
                        <a:t>1.000.000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0025">
                <a:tc>
                  <a:txBody>
                    <a:bodyPr/>
                    <a:lstStyle/>
                    <a:p>
                      <a:pPr indent="0" lvl="0" marL="0" rtl="0" algn="l">
                        <a:lnSpc>
                          <a:spcPct val="115000"/>
                        </a:lnSpc>
                        <a:spcBef>
                          <a:spcPts val="0"/>
                        </a:spcBef>
                        <a:spcAft>
                          <a:spcPts val="1200"/>
                        </a:spcAft>
                        <a:buNone/>
                      </a:pPr>
                      <a:r>
                        <a:rPr lang="tr">
                          <a:solidFill>
                            <a:schemeClr val="lt1"/>
                          </a:solidFill>
                        </a:rPr>
                        <a:t>Sosyal medya yönetimi ajansı:</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lt1"/>
                          </a:solidFill>
                        </a:rPr>
                        <a:t>600.000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0025">
                <a:tc>
                  <a:txBody>
                    <a:bodyPr/>
                    <a:lstStyle/>
                    <a:p>
                      <a:pPr indent="0" lvl="0" marL="0" rtl="0" algn="l">
                        <a:lnSpc>
                          <a:spcPct val="115000"/>
                        </a:lnSpc>
                        <a:spcBef>
                          <a:spcPts val="0"/>
                        </a:spcBef>
                        <a:spcAft>
                          <a:spcPts val="1200"/>
                        </a:spcAft>
                        <a:buNone/>
                      </a:pPr>
                      <a:r>
                        <a:rPr lang="tr">
                          <a:solidFill>
                            <a:schemeClr val="lt1"/>
                          </a:solidFill>
                        </a:rPr>
                        <a:t>Ads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tr">
                          <a:solidFill>
                            <a:schemeClr val="lt1"/>
                          </a:solidFill>
                        </a:rPr>
                        <a:t>2.000.000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0025">
                <a:tc>
                  <a:txBody>
                    <a:bodyPr/>
                    <a:lstStyle/>
                    <a:p>
                      <a:pPr indent="0" lvl="0" marL="0" rtl="0" algn="l">
                        <a:spcBef>
                          <a:spcPts val="0"/>
                        </a:spcBef>
                        <a:spcAft>
                          <a:spcPts val="0"/>
                        </a:spcAft>
                        <a:buNone/>
                      </a:pPr>
                      <a:r>
                        <a:rPr lang="tr">
                          <a:solidFill>
                            <a:schemeClr val="lt1"/>
                          </a:solidFill>
                        </a:rPr>
                        <a:t>Kampanya ve reklam çekimi</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lt1"/>
                          </a:solidFill>
                        </a:rPr>
                        <a:t>1.000.000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15450">
                <a:tc>
                  <a:txBody>
                    <a:bodyPr/>
                    <a:lstStyle/>
                    <a:p>
                      <a:pPr indent="0" lvl="0" marL="0" rtl="0" algn="l">
                        <a:spcBef>
                          <a:spcPts val="0"/>
                        </a:spcBef>
                        <a:spcAft>
                          <a:spcPts val="0"/>
                        </a:spcAft>
                        <a:buNone/>
                      </a:pPr>
                      <a:r>
                        <a:rPr b="1" lang="tr">
                          <a:solidFill>
                            <a:schemeClr val="lt1"/>
                          </a:solidFill>
                        </a:rPr>
                        <a:t>Toplam</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lt1"/>
                          </a:solidFill>
                          <a:latin typeface="Open Sans"/>
                          <a:ea typeface="Open Sans"/>
                          <a:cs typeface="Open Sans"/>
                          <a:sym typeface="Open Sans"/>
                        </a:rPr>
                        <a:t>5</a:t>
                      </a:r>
                      <a:r>
                        <a:rPr lang="tr">
                          <a:solidFill>
                            <a:schemeClr val="lt1"/>
                          </a:solidFill>
                          <a:latin typeface="Open Sans"/>
                          <a:ea typeface="Open Sans"/>
                          <a:cs typeface="Open Sans"/>
                          <a:sym typeface="Open Sans"/>
                        </a:rPr>
                        <a:t>.500.000 TL</a:t>
                      </a:r>
                      <a:endParaRPr>
                        <a:solidFill>
                          <a:schemeClr val="lt1"/>
                        </a:solidFill>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29"/>
          <p:cNvGrpSpPr/>
          <p:nvPr/>
        </p:nvGrpSpPr>
        <p:grpSpPr>
          <a:xfrm>
            <a:off x="310500" y="1852850"/>
            <a:ext cx="2561448" cy="2644150"/>
            <a:chOff x="2900100" y="1852850"/>
            <a:chExt cx="2561448" cy="2644150"/>
          </a:xfrm>
        </p:grpSpPr>
        <p:sp>
          <p:nvSpPr>
            <p:cNvPr id="202" name="Google Shape;202;p29"/>
            <p:cNvSpPr/>
            <p:nvPr/>
          </p:nvSpPr>
          <p:spPr>
            <a:xfrm>
              <a:off x="3485717" y="3079475"/>
              <a:ext cx="12948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txBox="1"/>
            <p:nvPr/>
          </p:nvSpPr>
          <p:spPr>
            <a:xfrm>
              <a:off x="2900100" y="3216600"/>
              <a:ext cx="1517700" cy="12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tr" sz="1200">
                  <a:latin typeface="Roboto"/>
                  <a:ea typeface="Roboto"/>
                  <a:cs typeface="Roboto"/>
                  <a:sym typeface="Roboto"/>
                </a:rPr>
                <a:t>Ekim-Kasım-Aralık-Ocak-Şubat-Mart</a:t>
              </a:r>
              <a:endParaRPr b="1" sz="1200">
                <a:latin typeface="Roboto"/>
                <a:ea typeface="Roboto"/>
                <a:cs typeface="Roboto"/>
                <a:sym typeface="Roboto"/>
              </a:endParaRPr>
            </a:p>
          </p:txBody>
        </p:sp>
        <p:sp>
          <p:nvSpPr>
            <p:cNvPr id="204" name="Google Shape;204;p29"/>
            <p:cNvSpPr txBox="1"/>
            <p:nvPr/>
          </p:nvSpPr>
          <p:spPr>
            <a:xfrm>
              <a:off x="3386748" y="1852850"/>
              <a:ext cx="20748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tr" sz="1100">
                  <a:solidFill>
                    <a:srgbClr val="FF9900"/>
                  </a:solidFill>
                  <a:latin typeface="Roboto"/>
                  <a:ea typeface="Roboto"/>
                  <a:cs typeface="Roboto"/>
                  <a:sym typeface="Roboto"/>
                </a:rPr>
                <a:t>Cilt Bakım Influencerları</a:t>
              </a:r>
              <a:endParaRPr b="1" sz="1100">
                <a:solidFill>
                  <a:srgbClr val="FF9900"/>
                </a:solidFill>
                <a:latin typeface="Roboto"/>
                <a:ea typeface="Roboto"/>
                <a:cs typeface="Roboto"/>
                <a:sym typeface="Roboto"/>
              </a:endParaRPr>
            </a:p>
          </p:txBody>
        </p:sp>
        <p:grpSp>
          <p:nvGrpSpPr>
            <p:cNvPr id="205" name="Google Shape;205;p29"/>
            <p:cNvGrpSpPr/>
            <p:nvPr/>
          </p:nvGrpSpPr>
          <p:grpSpPr>
            <a:xfrm>
              <a:off x="3435870" y="2800065"/>
              <a:ext cx="92400" cy="411825"/>
              <a:chOff x="845575" y="2563700"/>
              <a:chExt cx="92400" cy="411825"/>
            </a:xfrm>
          </p:grpSpPr>
          <p:sp>
            <p:nvSpPr>
              <p:cNvPr id="206" name="Google Shape;206;p2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208" name="Google Shape;208;p29"/>
          <p:cNvGrpSpPr/>
          <p:nvPr/>
        </p:nvGrpSpPr>
        <p:grpSpPr>
          <a:xfrm>
            <a:off x="1828203" y="2702600"/>
            <a:ext cx="1905147" cy="1732500"/>
            <a:chOff x="1828203" y="2702600"/>
            <a:chExt cx="1905147" cy="1732500"/>
          </a:xfrm>
        </p:grpSpPr>
        <p:sp>
          <p:nvSpPr>
            <p:cNvPr id="209" name="Google Shape;209;p29"/>
            <p:cNvSpPr/>
            <p:nvPr/>
          </p:nvSpPr>
          <p:spPr>
            <a:xfrm>
              <a:off x="2191011" y="3079475"/>
              <a:ext cx="12948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txBox="1"/>
            <p:nvPr/>
          </p:nvSpPr>
          <p:spPr>
            <a:xfrm>
              <a:off x="1828203" y="2702600"/>
              <a:ext cx="1294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tr" sz="1200">
                  <a:latin typeface="Roboto"/>
                  <a:ea typeface="Roboto"/>
                  <a:cs typeface="Roboto"/>
                  <a:sym typeface="Roboto"/>
                </a:rPr>
                <a:t>Nisan-Mayıs</a:t>
              </a:r>
              <a:endParaRPr b="1" sz="1200">
                <a:latin typeface="Roboto"/>
                <a:ea typeface="Roboto"/>
                <a:cs typeface="Roboto"/>
                <a:sym typeface="Roboto"/>
              </a:endParaRPr>
            </a:p>
          </p:txBody>
        </p:sp>
        <p:sp>
          <p:nvSpPr>
            <p:cNvPr id="211" name="Google Shape;211;p29"/>
            <p:cNvSpPr txBox="1"/>
            <p:nvPr/>
          </p:nvSpPr>
          <p:spPr>
            <a:xfrm>
              <a:off x="1950750" y="3491300"/>
              <a:ext cx="1782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9900"/>
                </a:solidFill>
                <a:latin typeface="Roboto"/>
                <a:ea typeface="Roboto"/>
                <a:cs typeface="Roboto"/>
                <a:sym typeface="Roboto"/>
              </a:endParaRPr>
            </a:p>
            <a:p>
              <a:pPr indent="0" lvl="0" marL="0" rtl="0" algn="l">
                <a:spcBef>
                  <a:spcPts val="0"/>
                </a:spcBef>
                <a:spcAft>
                  <a:spcPts val="0"/>
                </a:spcAft>
                <a:buNone/>
              </a:pPr>
              <a:r>
                <a:t/>
              </a:r>
              <a:endParaRPr b="1" sz="800">
                <a:solidFill>
                  <a:srgbClr val="FF9900"/>
                </a:solidFill>
                <a:latin typeface="Roboto"/>
                <a:ea typeface="Roboto"/>
                <a:cs typeface="Roboto"/>
                <a:sym typeface="Roboto"/>
              </a:endParaRPr>
            </a:p>
            <a:p>
              <a:pPr indent="0" lvl="0" marL="0" rtl="0" algn="l">
                <a:spcBef>
                  <a:spcPts val="0"/>
                </a:spcBef>
                <a:spcAft>
                  <a:spcPts val="0"/>
                </a:spcAft>
                <a:buNone/>
              </a:pPr>
              <a:r>
                <a:t/>
              </a:r>
              <a:endParaRPr b="1" sz="1100">
                <a:solidFill>
                  <a:srgbClr val="FF9900"/>
                </a:solidFill>
                <a:latin typeface="Roboto"/>
                <a:ea typeface="Roboto"/>
                <a:cs typeface="Roboto"/>
                <a:sym typeface="Roboto"/>
              </a:endParaRPr>
            </a:p>
            <a:p>
              <a:pPr indent="0" lvl="0" marL="0" rtl="0" algn="l">
                <a:spcBef>
                  <a:spcPts val="0"/>
                </a:spcBef>
                <a:spcAft>
                  <a:spcPts val="0"/>
                </a:spcAft>
                <a:buNone/>
              </a:pPr>
              <a:r>
                <a:rPr b="1" lang="tr" sz="1100">
                  <a:solidFill>
                    <a:srgbClr val="FF9900"/>
                  </a:solidFill>
                  <a:latin typeface="Roboto"/>
                  <a:ea typeface="Roboto"/>
                  <a:cs typeface="Roboto"/>
                  <a:sym typeface="Roboto"/>
                </a:rPr>
                <a:t>Influencer (Cilt+Spor)+ İçerik Pazarlaması </a:t>
              </a:r>
              <a:endParaRPr b="1" sz="1100">
                <a:solidFill>
                  <a:srgbClr val="FF9900"/>
                </a:solidFill>
                <a:latin typeface="Roboto"/>
                <a:ea typeface="Roboto"/>
                <a:cs typeface="Roboto"/>
                <a:sym typeface="Roboto"/>
              </a:endParaRPr>
            </a:p>
          </p:txBody>
        </p:sp>
        <p:grpSp>
          <p:nvGrpSpPr>
            <p:cNvPr id="212" name="Google Shape;212;p29"/>
            <p:cNvGrpSpPr/>
            <p:nvPr/>
          </p:nvGrpSpPr>
          <p:grpSpPr>
            <a:xfrm rot="10800000">
              <a:off x="2149293" y="3079467"/>
              <a:ext cx="92400" cy="411825"/>
              <a:chOff x="2072481" y="2563700"/>
              <a:chExt cx="92400" cy="411825"/>
            </a:xfrm>
          </p:grpSpPr>
          <p:cxnSp>
            <p:nvCxnSpPr>
              <p:cNvPr id="213" name="Google Shape;213;p29"/>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14" name="Google Shape;214;p29"/>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5" name="Google Shape;215;p29"/>
          <p:cNvGrpSpPr/>
          <p:nvPr/>
        </p:nvGrpSpPr>
        <p:grpSpPr>
          <a:xfrm>
            <a:off x="3154224" y="1852850"/>
            <a:ext cx="2186424" cy="1735150"/>
            <a:chOff x="3154224" y="1852850"/>
            <a:chExt cx="2186424" cy="1735150"/>
          </a:xfrm>
        </p:grpSpPr>
        <p:sp>
          <p:nvSpPr>
            <p:cNvPr id="216" name="Google Shape;216;p29"/>
            <p:cNvSpPr/>
            <p:nvPr/>
          </p:nvSpPr>
          <p:spPr>
            <a:xfrm>
              <a:off x="3485717" y="3079475"/>
              <a:ext cx="12948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txBox="1"/>
            <p:nvPr/>
          </p:nvSpPr>
          <p:spPr>
            <a:xfrm>
              <a:off x="3154224" y="3216600"/>
              <a:ext cx="753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tr" sz="1200">
                  <a:latin typeface="Roboto"/>
                  <a:ea typeface="Roboto"/>
                  <a:cs typeface="Roboto"/>
                  <a:sym typeface="Roboto"/>
                </a:rPr>
                <a:t>Haziran</a:t>
              </a:r>
              <a:endParaRPr b="1" sz="1200">
                <a:latin typeface="Roboto"/>
                <a:ea typeface="Roboto"/>
                <a:cs typeface="Roboto"/>
                <a:sym typeface="Roboto"/>
              </a:endParaRPr>
            </a:p>
          </p:txBody>
        </p:sp>
        <p:sp>
          <p:nvSpPr>
            <p:cNvPr id="218" name="Google Shape;218;p29"/>
            <p:cNvSpPr txBox="1"/>
            <p:nvPr/>
          </p:nvSpPr>
          <p:spPr>
            <a:xfrm>
              <a:off x="3386748" y="1852850"/>
              <a:ext cx="19539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9900"/>
                </a:solidFill>
                <a:latin typeface="Roboto"/>
                <a:ea typeface="Roboto"/>
                <a:cs typeface="Roboto"/>
                <a:sym typeface="Roboto"/>
              </a:endParaRPr>
            </a:p>
            <a:p>
              <a:pPr indent="0" lvl="0" marL="0" rtl="0" algn="l">
                <a:spcBef>
                  <a:spcPts val="0"/>
                </a:spcBef>
                <a:spcAft>
                  <a:spcPts val="0"/>
                </a:spcAft>
                <a:buNone/>
              </a:pPr>
              <a:r>
                <a:t/>
              </a:r>
              <a:endParaRPr b="1" sz="800">
                <a:solidFill>
                  <a:srgbClr val="FF9900"/>
                </a:solidFill>
                <a:latin typeface="Roboto"/>
                <a:ea typeface="Roboto"/>
                <a:cs typeface="Roboto"/>
                <a:sym typeface="Roboto"/>
              </a:endParaRPr>
            </a:p>
            <a:p>
              <a:pPr indent="0" lvl="0" marL="0" rtl="0" algn="l">
                <a:spcBef>
                  <a:spcPts val="0"/>
                </a:spcBef>
                <a:spcAft>
                  <a:spcPts val="0"/>
                </a:spcAft>
                <a:buNone/>
              </a:pPr>
              <a:r>
                <a:rPr b="1" lang="tr" sz="1100">
                  <a:solidFill>
                    <a:srgbClr val="FF9900"/>
                  </a:solidFill>
                  <a:latin typeface="Roboto"/>
                  <a:ea typeface="Roboto"/>
                  <a:cs typeface="Roboto"/>
                  <a:sym typeface="Roboto"/>
                </a:rPr>
                <a:t>Yaza Merhaba Kampanyası (Ads Ağırlıklı)</a:t>
              </a:r>
              <a:endParaRPr b="1" sz="1100">
                <a:solidFill>
                  <a:srgbClr val="FF9900"/>
                </a:solidFill>
                <a:latin typeface="Roboto"/>
                <a:ea typeface="Roboto"/>
                <a:cs typeface="Roboto"/>
                <a:sym typeface="Roboto"/>
              </a:endParaRPr>
            </a:p>
          </p:txBody>
        </p:sp>
        <p:grpSp>
          <p:nvGrpSpPr>
            <p:cNvPr id="219" name="Google Shape;219;p29"/>
            <p:cNvGrpSpPr/>
            <p:nvPr/>
          </p:nvGrpSpPr>
          <p:grpSpPr>
            <a:xfrm>
              <a:off x="3435870" y="2800065"/>
              <a:ext cx="92400" cy="411825"/>
              <a:chOff x="845575" y="2563700"/>
              <a:chExt cx="92400" cy="411825"/>
            </a:xfrm>
          </p:grpSpPr>
          <p:sp>
            <p:nvSpPr>
              <p:cNvPr id="220" name="Google Shape;220;p2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222" name="Google Shape;222;p29"/>
          <p:cNvGrpSpPr/>
          <p:nvPr/>
        </p:nvGrpSpPr>
        <p:grpSpPr>
          <a:xfrm>
            <a:off x="4413173" y="2702600"/>
            <a:ext cx="2052327" cy="1744200"/>
            <a:chOff x="4413173" y="2702600"/>
            <a:chExt cx="2052327" cy="1744200"/>
          </a:xfrm>
        </p:grpSpPr>
        <p:sp>
          <p:nvSpPr>
            <p:cNvPr id="223" name="Google Shape;223;p29"/>
            <p:cNvSpPr/>
            <p:nvPr/>
          </p:nvSpPr>
          <p:spPr>
            <a:xfrm>
              <a:off x="4780421" y="3079475"/>
              <a:ext cx="12948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9"/>
            <p:cNvGrpSpPr/>
            <p:nvPr/>
          </p:nvGrpSpPr>
          <p:grpSpPr>
            <a:xfrm rot="10800000">
              <a:off x="4737413" y="3079467"/>
              <a:ext cx="92400" cy="411825"/>
              <a:chOff x="2070100" y="2563700"/>
              <a:chExt cx="92400" cy="411825"/>
            </a:xfrm>
          </p:grpSpPr>
          <p:cxnSp>
            <p:nvCxnSpPr>
              <p:cNvPr id="225" name="Google Shape;225;p2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26" name="Google Shape;226;p2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9"/>
            <p:cNvSpPr txBox="1"/>
            <p:nvPr/>
          </p:nvSpPr>
          <p:spPr>
            <a:xfrm>
              <a:off x="4413173" y="2702600"/>
              <a:ext cx="859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tr" sz="1200">
                  <a:latin typeface="Roboto"/>
                  <a:ea typeface="Roboto"/>
                  <a:cs typeface="Roboto"/>
                  <a:sym typeface="Roboto"/>
                </a:rPr>
                <a:t>Temmuz</a:t>
              </a:r>
              <a:endParaRPr b="1" sz="1200">
                <a:latin typeface="Roboto"/>
                <a:ea typeface="Roboto"/>
                <a:cs typeface="Roboto"/>
                <a:sym typeface="Roboto"/>
              </a:endParaRPr>
            </a:p>
          </p:txBody>
        </p:sp>
        <p:sp>
          <p:nvSpPr>
            <p:cNvPr id="228" name="Google Shape;228;p29"/>
            <p:cNvSpPr txBox="1"/>
            <p:nvPr/>
          </p:nvSpPr>
          <p:spPr>
            <a:xfrm>
              <a:off x="4665200" y="3503000"/>
              <a:ext cx="18003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9900"/>
                </a:solidFill>
                <a:latin typeface="Roboto"/>
                <a:ea typeface="Roboto"/>
                <a:cs typeface="Roboto"/>
                <a:sym typeface="Roboto"/>
              </a:endParaRPr>
            </a:p>
            <a:p>
              <a:pPr indent="0" lvl="0" marL="0" rtl="0" algn="l">
                <a:spcBef>
                  <a:spcPts val="0"/>
                </a:spcBef>
                <a:spcAft>
                  <a:spcPts val="0"/>
                </a:spcAft>
                <a:buNone/>
              </a:pPr>
              <a:r>
                <a:t/>
              </a:r>
              <a:endParaRPr b="1" sz="800">
                <a:solidFill>
                  <a:srgbClr val="FF9900"/>
                </a:solidFill>
                <a:latin typeface="Roboto"/>
                <a:ea typeface="Roboto"/>
                <a:cs typeface="Roboto"/>
                <a:sym typeface="Roboto"/>
              </a:endParaRPr>
            </a:p>
            <a:p>
              <a:pPr indent="0" lvl="0" marL="0" rtl="0" algn="l">
                <a:spcBef>
                  <a:spcPts val="0"/>
                </a:spcBef>
                <a:spcAft>
                  <a:spcPts val="0"/>
                </a:spcAft>
                <a:buNone/>
              </a:pPr>
              <a:r>
                <a:t/>
              </a:r>
              <a:endParaRPr b="1" sz="800">
                <a:solidFill>
                  <a:srgbClr val="FF9900"/>
                </a:solidFill>
                <a:latin typeface="Roboto"/>
                <a:ea typeface="Roboto"/>
                <a:cs typeface="Roboto"/>
                <a:sym typeface="Roboto"/>
              </a:endParaRPr>
            </a:p>
            <a:p>
              <a:pPr indent="0" lvl="0" marL="0" rtl="0" algn="l">
                <a:spcBef>
                  <a:spcPts val="0"/>
                </a:spcBef>
                <a:spcAft>
                  <a:spcPts val="0"/>
                </a:spcAft>
                <a:buNone/>
              </a:pPr>
              <a:r>
                <a:rPr b="1" lang="tr" sz="1100">
                  <a:solidFill>
                    <a:srgbClr val="FF9900"/>
                  </a:solidFill>
                  <a:latin typeface="Roboto"/>
                  <a:ea typeface="Roboto"/>
                  <a:cs typeface="Roboto"/>
                  <a:sym typeface="Roboto"/>
                </a:rPr>
                <a:t>Spor Influencerları + Ads</a:t>
              </a:r>
              <a:r>
                <a:rPr lang="tr" sz="1100">
                  <a:solidFill>
                    <a:srgbClr val="FF9900"/>
                  </a:solidFill>
                  <a:latin typeface="Roboto"/>
                  <a:ea typeface="Roboto"/>
                  <a:cs typeface="Roboto"/>
                  <a:sym typeface="Roboto"/>
                </a:rPr>
                <a:t>.</a:t>
              </a:r>
              <a:endParaRPr b="1" sz="1100">
                <a:solidFill>
                  <a:srgbClr val="FF9900"/>
                </a:solidFill>
                <a:latin typeface="Roboto"/>
                <a:ea typeface="Roboto"/>
                <a:cs typeface="Roboto"/>
                <a:sym typeface="Roboto"/>
              </a:endParaRPr>
            </a:p>
          </p:txBody>
        </p:sp>
      </p:grpSp>
      <p:grpSp>
        <p:nvGrpSpPr>
          <p:cNvPr id="229" name="Google Shape;229;p29"/>
          <p:cNvGrpSpPr/>
          <p:nvPr/>
        </p:nvGrpSpPr>
        <p:grpSpPr>
          <a:xfrm>
            <a:off x="5707749" y="1852850"/>
            <a:ext cx="1953781" cy="1735150"/>
            <a:chOff x="5707749" y="1852850"/>
            <a:chExt cx="1953781" cy="1735150"/>
          </a:xfrm>
        </p:grpSpPr>
        <p:sp>
          <p:nvSpPr>
            <p:cNvPr id="230" name="Google Shape;230;p29"/>
            <p:cNvSpPr/>
            <p:nvPr/>
          </p:nvSpPr>
          <p:spPr>
            <a:xfrm>
              <a:off x="6075125" y="3079475"/>
              <a:ext cx="12948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29"/>
            <p:cNvGrpSpPr/>
            <p:nvPr/>
          </p:nvGrpSpPr>
          <p:grpSpPr>
            <a:xfrm>
              <a:off x="6031394" y="2800065"/>
              <a:ext cx="92400" cy="411825"/>
              <a:chOff x="845575" y="2563700"/>
              <a:chExt cx="92400" cy="411825"/>
            </a:xfrm>
          </p:grpSpPr>
          <p:cxnSp>
            <p:nvCxnSpPr>
              <p:cNvPr id="232" name="Google Shape;232;p2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33" name="Google Shape;233;p2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9"/>
            <p:cNvSpPr txBox="1"/>
            <p:nvPr/>
          </p:nvSpPr>
          <p:spPr>
            <a:xfrm>
              <a:off x="5707749" y="3216600"/>
              <a:ext cx="830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tr" sz="1200">
                  <a:latin typeface="Roboto"/>
                  <a:ea typeface="Roboto"/>
                  <a:cs typeface="Roboto"/>
                  <a:sym typeface="Roboto"/>
                </a:rPr>
                <a:t>Ağustos</a:t>
              </a:r>
              <a:endParaRPr b="1" sz="1200">
                <a:latin typeface="Roboto"/>
                <a:ea typeface="Roboto"/>
                <a:cs typeface="Roboto"/>
                <a:sym typeface="Roboto"/>
              </a:endParaRPr>
            </a:p>
          </p:txBody>
        </p:sp>
        <p:sp>
          <p:nvSpPr>
            <p:cNvPr id="235" name="Google Shape;235;p29"/>
            <p:cNvSpPr txBox="1"/>
            <p:nvPr/>
          </p:nvSpPr>
          <p:spPr>
            <a:xfrm>
              <a:off x="5978530" y="1852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1600"/>
                </a:spcBef>
                <a:spcAft>
                  <a:spcPts val="0"/>
                </a:spcAft>
                <a:buNone/>
              </a:pPr>
              <a:r>
                <a:rPr b="1" lang="tr" sz="1100">
                  <a:solidFill>
                    <a:srgbClr val="FF9900"/>
                  </a:solidFill>
                  <a:latin typeface="Roboto"/>
                  <a:ea typeface="Roboto"/>
                  <a:cs typeface="Roboto"/>
                  <a:sym typeface="Roboto"/>
                </a:rPr>
                <a:t>Influencer Eventi + Ads</a:t>
              </a:r>
              <a:endParaRPr b="1" sz="1100">
                <a:solidFill>
                  <a:srgbClr val="FF9900"/>
                </a:solidFill>
                <a:latin typeface="Roboto"/>
                <a:ea typeface="Roboto"/>
                <a:cs typeface="Roboto"/>
                <a:sym typeface="Roboto"/>
              </a:endParaRPr>
            </a:p>
            <a:p>
              <a:pPr indent="0" lvl="0" marL="0" rtl="0" algn="l">
                <a:spcBef>
                  <a:spcPts val="1600"/>
                </a:spcBef>
                <a:spcAft>
                  <a:spcPts val="1600"/>
                </a:spcAft>
                <a:buNone/>
              </a:pPr>
              <a:r>
                <a:t/>
              </a:r>
              <a:endParaRPr b="1" sz="800">
                <a:latin typeface="Roboto"/>
                <a:ea typeface="Roboto"/>
                <a:cs typeface="Roboto"/>
                <a:sym typeface="Roboto"/>
              </a:endParaRPr>
            </a:p>
          </p:txBody>
        </p:sp>
      </p:grpSp>
      <p:grpSp>
        <p:nvGrpSpPr>
          <p:cNvPr id="236" name="Google Shape;236;p29"/>
          <p:cNvGrpSpPr/>
          <p:nvPr/>
        </p:nvGrpSpPr>
        <p:grpSpPr>
          <a:xfrm>
            <a:off x="7003996" y="2703600"/>
            <a:ext cx="2142441" cy="1744206"/>
            <a:chOff x="7003996" y="2702596"/>
            <a:chExt cx="2142441" cy="1744206"/>
          </a:xfrm>
        </p:grpSpPr>
        <p:sp>
          <p:nvSpPr>
            <p:cNvPr id="237" name="Google Shape;237;p29"/>
            <p:cNvSpPr/>
            <p:nvPr/>
          </p:nvSpPr>
          <p:spPr>
            <a:xfrm>
              <a:off x="7369837" y="3079475"/>
              <a:ext cx="17766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9"/>
            <p:cNvGrpSpPr/>
            <p:nvPr/>
          </p:nvGrpSpPr>
          <p:grpSpPr>
            <a:xfrm rot="10800000">
              <a:off x="7328221" y="3079467"/>
              <a:ext cx="92400" cy="411825"/>
              <a:chOff x="2070100" y="2563700"/>
              <a:chExt cx="92400" cy="411825"/>
            </a:xfrm>
          </p:grpSpPr>
          <p:cxnSp>
            <p:nvCxnSpPr>
              <p:cNvPr id="239" name="Google Shape;239;p2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40" name="Google Shape;240;p2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9"/>
            <p:cNvSpPr txBox="1"/>
            <p:nvPr/>
          </p:nvSpPr>
          <p:spPr>
            <a:xfrm>
              <a:off x="7256967" y="35030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9900"/>
                </a:solidFill>
                <a:latin typeface="Roboto"/>
                <a:ea typeface="Roboto"/>
                <a:cs typeface="Roboto"/>
                <a:sym typeface="Roboto"/>
              </a:endParaRPr>
            </a:p>
            <a:p>
              <a:pPr indent="0" lvl="0" marL="0" rtl="0" algn="l">
                <a:spcBef>
                  <a:spcPts val="1600"/>
                </a:spcBef>
                <a:spcAft>
                  <a:spcPts val="1600"/>
                </a:spcAft>
                <a:buNone/>
              </a:pPr>
              <a:r>
                <a:rPr b="1" lang="tr" sz="1100">
                  <a:solidFill>
                    <a:srgbClr val="FF9900"/>
                  </a:solidFill>
                  <a:latin typeface="Roboto"/>
                  <a:ea typeface="Roboto"/>
                  <a:cs typeface="Roboto"/>
                  <a:sym typeface="Roboto"/>
                </a:rPr>
                <a:t>Yaza Veda İndirimi + Ads</a:t>
              </a:r>
              <a:endParaRPr b="1" sz="1100">
                <a:solidFill>
                  <a:srgbClr val="FF9900"/>
                </a:solidFill>
                <a:latin typeface="Roboto"/>
                <a:ea typeface="Roboto"/>
                <a:cs typeface="Roboto"/>
                <a:sym typeface="Roboto"/>
              </a:endParaRPr>
            </a:p>
          </p:txBody>
        </p:sp>
        <p:sp>
          <p:nvSpPr>
            <p:cNvPr id="242" name="Google Shape;242;p29"/>
            <p:cNvSpPr txBox="1"/>
            <p:nvPr/>
          </p:nvSpPr>
          <p:spPr>
            <a:xfrm>
              <a:off x="70039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tr" sz="1200">
                  <a:latin typeface="Roboto"/>
                  <a:ea typeface="Roboto"/>
                  <a:cs typeface="Roboto"/>
                  <a:sym typeface="Roboto"/>
                </a:rPr>
                <a:t>Eylül</a:t>
              </a:r>
              <a:endParaRPr b="1" sz="1200">
                <a:latin typeface="Roboto"/>
                <a:ea typeface="Roboto"/>
                <a:cs typeface="Roboto"/>
                <a:sym typeface="Roboto"/>
              </a:endParaRPr>
            </a:p>
          </p:txBody>
        </p:sp>
      </p:grpSp>
      <p:sp>
        <p:nvSpPr>
          <p:cNvPr id="243" name="Google Shape;24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Zaman çizelgesi</a:t>
            </a:r>
            <a:endParaRPr/>
          </a:p>
        </p:txBody>
      </p:sp>
      <p:pic>
        <p:nvPicPr>
          <p:cNvPr id="244" name="Google Shape;244;p29"/>
          <p:cNvPicPr preferRelativeResize="0"/>
          <p:nvPr/>
        </p:nvPicPr>
        <p:blipFill>
          <a:blip r:embed="rId3">
            <a:alphaModFix/>
          </a:blip>
          <a:stretch>
            <a:fillRect/>
          </a:stretch>
        </p:blipFill>
        <p:spPr>
          <a:xfrm>
            <a:off x="7343775" y="0"/>
            <a:ext cx="1800226" cy="1800226"/>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İzleme ve Sürekli İyileştirme</a:t>
            </a:r>
            <a:endParaRPr/>
          </a:p>
        </p:txBody>
      </p:sp>
      <p:sp>
        <p:nvSpPr>
          <p:cNvPr id="250" name="Google Shape;250;p30"/>
          <p:cNvSpPr txBox="1"/>
          <p:nvPr>
            <p:ph idx="2" type="body"/>
          </p:nvPr>
        </p:nvSpPr>
        <p:spPr>
          <a:xfrm>
            <a:off x="4917150" y="869425"/>
            <a:ext cx="3837000" cy="3695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tr"/>
              <a:t>Ads raporları</a:t>
            </a:r>
            <a:endParaRPr/>
          </a:p>
          <a:p>
            <a:pPr indent="-342900" lvl="0" marL="457200" rtl="0" algn="l">
              <a:spcBef>
                <a:spcPts val="0"/>
              </a:spcBef>
              <a:spcAft>
                <a:spcPts val="0"/>
              </a:spcAft>
              <a:buSzPts val="1800"/>
              <a:buChar char="●"/>
            </a:pPr>
            <a:r>
              <a:rPr lang="tr"/>
              <a:t>Müşteri geri bildirimi ve yorumları</a:t>
            </a:r>
            <a:endParaRPr/>
          </a:p>
          <a:p>
            <a:pPr indent="-342900" lvl="0" marL="457200" rtl="0" algn="l">
              <a:spcBef>
                <a:spcPts val="0"/>
              </a:spcBef>
              <a:spcAft>
                <a:spcPts val="0"/>
              </a:spcAft>
              <a:buSzPts val="1800"/>
              <a:buChar char="●"/>
            </a:pPr>
            <a:r>
              <a:rPr lang="tr"/>
              <a:t>Satış oranları ve metrikleri (hangi platformdan ne kadar?)</a:t>
            </a:r>
            <a:endParaRPr/>
          </a:p>
          <a:p>
            <a:pPr indent="0" lvl="0" marL="0" rtl="0" algn="l">
              <a:spcBef>
                <a:spcPts val="1200"/>
              </a:spcBef>
              <a:spcAft>
                <a:spcPts val="1200"/>
              </a:spcAft>
              <a:buNone/>
            </a:pPr>
            <a:r>
              <a:t/>
            </a:r>
            <a:endParaRPr/>
          </a:p>
        </p:txBody>
      </p:sp>
      <p:pic>
        <p:nvPicPr>
          <p:cNvPr id="251" name="Google Shape;251;p30"/>
          <p:cNvPicPr preferRelativeResize="0"/>
          <p:nvPr/>
        </p:nvPicPr>
        <p:blipFill>
          <a:blip r:embed="rId3">
            <a:alphaModFix/>
          </a:blip>
          <a:stretch>
            <a:fillRect/>
          </a:stretch>
        </p:blipFill>
        <p:spPr>
          <a:xfrm>
            <a:off x="681299" y="2591838"/>
            <a:ext cx="2749300" cy="1833775"/>
          </a:xfrm>
          <a:prstGeom prst="rect">
            <a:avLst/>
          </a:prstGeom>
          <a:noFill/>
          <a:ln>
            <a:noFill/>
          </a:ln>
        </p:spPr>
      </p:pic>
      <p:pic>
        <p:nvPicPr>
          <p:cNvPr id="252" name="Google Shape;252;p30"/>
          <p:cNvPicPr preferRelativeResize="0"/>
          <p:nvPr/>
        </p:nvPicPr>
        <p:blipFill>
          <a:blip r:embed="rId4">
            <a:alphaModFix/>
          </a:blip>
          <a:stretch>
            <a:fillRect/>
          </a:stretch>
        </p:blipFill>
        <p:spPr>
          <a:xfrm flipH="1">
            <a:off x="7111476" y="190075"/>
            <a:ext cx="1797725" cy="179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tr" sz="6900"/>
              <a:t>Dinlediğiniz için teşekkürler..</a:t>
            </a:r>
            <a:endParaRPr sz="6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sz="1500"/>
              <a:t>Tere ve suya dayanıklı güneş kremidir.</a:t>
            </a:r>
            <a:endParaRPr sz="1500"/>
          </a:p>
          <a:p>
            <a:pPr indent="0" lvl="0" marL="0" rtl="0" algn="l">
              <a:lnSpc>
                <a:spcPct val="100000"/>
              </a:lnSpc>
              <a:spcBef>
                <a:spcPts val="1200"/>
              </a:spcBef>
              <a:spcAft>
                <a:spcPts val="0"/>
              </a:spcAft>
              <a:buNone/>
            </a:pPr>
            <a:r>
              <a:rPr lang="tr" sz="1500"/>
              <a:t>Vegan, hayvan dostu, doğal ve sürdürülebilir bir markadır.</a:t>
            </a:r>
            <a:endParaRPr sz="1500"/>
          </a:p>
          <a:p>
            <a:pPr indent="0" lvl="0" marL="0" rtl="0" algn="l">
              <a:lnSpc>
                <a:spcPct val="100000"/>
              </a:lnSpc>
              <a:spcBef>
                <a:spcPts val="1200"/>
              </a:spcBef>
              <a:spcAft>
                <a:spcPts val="1200"/>
              </a:spcAft>
              <a:buClr>
                <a:schemeClr val="dk1"/>
              </a:buClr>
              <a:buSzPts val="1100"/>
              <a:buFont typeface="Arial"/>
              <a:buNone/>
            </a:pPr>
            <a:r>
              <a:rPr lang="tr" sz="1500"/>
              <a:t>Yenilikçi, enerjik, sportif ve kullanıcı dostu bir kişiliğe sahiptir. </a:t>
            </a:r>
            <a:endParaRPr sz="1500"/>
          </a:p>
        </p:txBody>
      </p:sp>
      <p:sp>
        <p:nvSpPr>
          <p:cNvPr id="73" name="Google Shape;73;p14"/>
          <p:cNvSpPr txBox="1"/>
          <p:nvPr/>
        </p:nvSpPr>
        <p:spPr>
          <a:xfrm>
            <a:off x="0" y="0"/>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solidFill>
                  <a:schemeClr val="dk1"/>
                </a:solidFill>
              </a:rPr>
              <a:t>		 	 	 		</a:t>
            </a:r>
            <a:endParaRPr sz="1100">
              <a:solidFill>
                <a:schemeClr val="dk1"/>
              </a:solidFill>
            </a:endParaRPr>
          </a:p>
          <a:p>
            <a:pPr indent="0" lvl="0" marL="0" rtl="0" algn="l">
              <a:spcBef>
                <a:spcPts val="0"/>
              </a:spcBef>
              <a:spcAft>
                <a:spcPts val="0"/>
              </a:spcAft>
              <a:buNone/>
            </a:pPr>
            <a:r>
              <a:rPr lang="tr" sz="1100">
                <a:solidFill>
                  <a:schemeClr val="dk1"/>
                </a:solidFill>
              </a:rPr>
              <a:t>			</a:t>
            </a:r>
            <a:endParaRPr sz="1100">
              <a:solidFill>
                <a:schemeClr val="dk1"/>
              </a:solidFill>
            </a:endParaRPr>
          </a:p>
          <a:p>
            <a:pPr indent="0" lvl="0" marL="0" rtl="0" algn="l">
              <a:spcBef>
                <a:spcPts val="0"/>
              </a:spcBef>
              <a:spcAft>
                <a:spcPts val="0"/>
              </a:spcAft>
              <a:buNone/>
            </a:pPr>
            <a:r>
              <a:rPr lang="tr"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tr" sz="1100">
                <a:solidFill>
                  <a:schemeClr val="dk1"/>
                </a:solidFill>
              </a:rPr>
              <a:t>		</a:t>
            </a:r>
            <a:endParaRPr sz="1100">
              <a:solidFill>
                <a:schemeClr val="dk1"/>
              </a:solidFill>
            </a:endParaRPr>
          </a:p>
        </p:txBody>
      </p:sp>
      <p:pic>
        <p:nvPicPr>
          <p:cNvPr id="74" name="Google Shape;74;p14"/>
          <p:cNvPicPr preferRelativeResize="0"/>
          <p:nvPr/>
        </p:nvPicPr>
        <p:blipFill>
          <a:blip r:embed="rId3">
            <a:alphaModFix/>
          </a:blip>
          <a:stretch>
            <a:fillRect/>
          </a:stretch>
        </p:blipFill>
        <p:spPr>
          <a:xfrm>
            <a:off x="442250" y="697000"/>
            <a:ext cx="3749475" cy="374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Ürünlerimiz</a:t>
            </a:r>
            <a:endParaRPr/>
          </a:p>
        </p:txBody>
      </p:sp>
      <p:pic>
        <p:nvPicPr>
          <p:cNvPr id="80" name="Google Shape;80;p15"/>
          <p:cNvPicPr preferRelativeResize="0"/>
          <p:nvPr/>
        </p:nvPicPr>
        <p:blipFill>
          <a:blip r:embed="rId3">
            <a:alphaModFix/>
          </a:blip>
          <a:stretch>
            <a:fillRect/>
          </a:stretch>
        </p:blipFill>
        <p:spPr>
          <a:xfrm>
            <a:off x="5129449" y="658575"/>
            <a:ext cx="3508724" cy="3826350"/>
          </a:xfrm>
          <a:prstGeom prst="rect">
            <a:avLst/>
          </a:prstGeom>
          <a:noFill/>
          <a:ln>
            <a:noFill/>
          </a:ln>
        </p:spPr>
      </p:pic>
      <p:sp>
        <p:nvSpPr>
          <p:cNvPr id="81" name="Google Shape;81;p1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Char char="●"/>
            </a:pPr>
            <a:r>
              <a:rPr lang="tr" sz="1800"/>
              <a:t>Suya ve tere karşı dayanıklı</a:t>
            </a:r>
            <a:endParaRPr sz="1800"/>
          </a:p>
          <a:p>
            <a:pPr indent="-317182" lvl="0" marL="457200" rtl="0" algn="l">
              <a:lnSpc>
                <a:spcPct val="115000"/>
              </a:lnSpc>
              <a:spcBef>
                <a:spcPts val="0"/>
              </a:spcBef>
              <a:spcAft>
                <a:spcPts val="0"/>
              </a:spcAft>
              <a:buSzPct val="100000"/>
              <a:buChar char="●"/>
            </a:pPr>
            <a:r>
              <a:rPr lang="tr" sz="1800"/>
              <a:t>Kullanım süresi uzun</a:t>
            </a:r>
            <a:endParaRPr sz="1800"/>
          </a:p>
          <a:p>
            <a:pPr indent="-317182" lvl="0" marL="457200" rtl="0" algn="l">
              <a:lnSpc>
                <a:spcPct val="115000"/>
              </a:lnSpc>
              <a:spcBef>
                <a:spcPts val="0"/>
              </a:spcBef>
              <a:spcAft>
                <a:spcPts val="0"/>
              </a:spcAft>
              <a:buSzPct val="100000"/>
              <a:buChar char="●"/>
            </a:pPr>
            <a:r>
              <a:rPr lang="tr" sz="1800"/>
              <a:t>Her cilt tipine uygun</a:t>
            </a:r>
            <a:endParaRPr sz="1800"/>
          </a:p>
          <a:p>
            <a:pPr indent="-317182" lvl="0" marL="457200" rtl="0" algn="l">
              <a:lnSpc>
                <a:spcPct val="115000"/>
              </a:lnSpc>
              <a:spcBef>
                <a:spcPts val="0"/>
              </a:spcBef>
              <a:spcAft>
                <a:spcPts val="0"/>
              </a:spcAft>
              <a:buSzPct val="100000"/>
              <a:buChar char="●"/>
            </a:pPr>
            <a:r>
              <a:rPr lang="tr" sz="1800"/>
              <a:t>Yüksek koruma</a:t>
            </a:r>
            <a:endParaRPr sz="1800"/>
          </a:p>
          <a:p>
            <a:pPr indent="-317182" lvl="0" marL="457200" rtl="0" algn="l">
              <a:lnSpc>
                <a:spcPct val="115000"/>
              </a:lnSpc>
              <a:spcBef>
                <a:spcPts val="0"/>
              </a:spcBef>
              <a:spcAft>
                <a:spcPts val="0"/>
              </a:spcAft>
              <a:buSzPct val="100000"/>
              <a:buChar char="●"/>
            </a:pPr>
            <a:r>
              <a:rPr lang="tr" sz="1800"/>
              <a:t>Rahatlık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a:t>
            </a:r>
            <a:r>
              <a:rPr lang="tr"/>
              <a:t>isyonumuz, vizyonumuz ve değerlerimiz</a:t>
            </a:r>
            <a:endParaRPr/>
          </a:p>
        </p:txBody>
      </p:sp>
      <p:sp>
        <p:nvSpPr>
          <p:cNvPr id="87" name="Google Shape;87;p16"/>
          <p:cNvSpPr txBox="1"/>
          <p:nvPr>
            <p:ph idx="1" type="body"/>
          </p:nvPr>
        </p:nvSpPr>
        <p:spPr>
          <a:xfrm>
            <a:off x="1860425" y="1155125"/>
            <a:ext cx="7011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05"/>
              <a:buNone/>
            </a:pPr>
            <a:r>
              <a:rPr lang="tr" sz="1200"/>
              <a:t>Markamız, herkesin sağlıklı bir yaşam tarzına erişebilmesini ve sürdürebilmesini amaçlar. Cilt sağlığının bir lüks olmadığını, her bireyin hak ettiğini ve erişebilirliğin temel bir insan hakkı olduğunu düşünüyoruz. Ürünlerimizi orta segment fiyatlarla sunarak, yüksek kaliteyi uygun fiyatlarla sunmaya odaklanıyoruz</a:t>
            </a:r>
            <a:endParaRPr sz="1200"/>
          </a:p>
          <a:p>
            <a:pPr indent="0" lvl="0" marL="0" rtl="0" algn="l">
              <a:lnSpc>
                <a:spcPct val="115000"/>
              </a:lnSpc>
              <a:spcBef>
                <a:spcPts val="0"/>
              </a:spcBef>
              <a:spcAft>
                <a:spcPts val="0"/>
              </a:spcAft>
              <a:buClr>
                <a:schemeClr val="dk1"/>
              </a:buClr>
              <a:buSzPts val="605"/>
              <a:buFont typeface="Arial"/>
              <a:buNone/>
            </a:pPr>
            <a:r>
              <a:t/>
            </a:r>
            <a:endParaRPr sz="1200"/>
          </a:p>
          <a:p>
            <a:pPr indent="0" lvl="0" marL="0" rtl="0" algn="l">
              <a:lnSpc>
                <a:spcPct val="115000"/>
              </a:lnSpc>
              <a:spcBef>
                <a:spcPts val="0"/>
              </a:spcBef>
              <a:spcAft>
                <a:spcPts val="0"/>
              </a:spcAft>
              <a:buClr>
                <a:schemeClr val="dk1"/>
              </a:buClr>
              <a:buSzPts val="605"/>
              <a:buFont typeface="Arial"/>
              <a:buNone/>
            </a:pPr>
            <a:r>
              <a:rPr lang="tr" sz="1200"/>
              <a:t>Ayrıca, çevresel sürdürülebilirliğe de büyük önem veriyor ve ürünlerimizi çevre dostu ambalajlarla sunarak doğaya olan sorumluluğumuzu yerine getiriyoruz.</a:t>
            </a:r>
            <a:endParaRPr sz="1200"/>
          </a:p>
          <a:p>
            <a:pPr indent="0" lvl="0" marL="0" rtl="0" algn="l">
              <a:lnSpc>
                <a:spcPct val="115000"/>
              </a:lnSpc>
              <a:spcBef>
                <a:spcPts val="0"/>
              </a:spcBef>
              <a:spcAft>
                <a:spcPts val="0"/>
              </a:spcAft>
              <a:buClr>
                <a:schemeClr val="dk1"/>
              </a:buClr>
              <a:buSzPts val="605"/>
              <a:buFont typeface="Arial"/>
              <a:buNone/>
            </a:pPr>
            <a:r>
              <a:t/>
            </a:r>
            <a:endParaRPr sz="1200"/>
          </a:p>
          <a:p>
            <a:pPr indent="0" lvl="0" marL="0" rtl="0" algn="l">
              <a:lnSpc>
                <a:spcPct val="115000"/>
              </a:lnSpc>
              <a:spcBef>
                <a:spcPts val="0"/>
              </a:spcBef>
              <a:spcAft>
                <a:spcPts val="0"/>
              </a:spcAft>
              <a:buClr>
                <a:schemeClr val="dk1"/>
              </a:buClr>
              <a:buSzPts val="605"/>
              <a:buFont typeface="Arial"/>
              <a:buNone/>
            </a:pPr>
            <a:r>
              <a:rPr lang="tr" sz="1200"/>
              <a:t>Misyonumuz, insanların daha sağlıklı ve mutlu bir yaşam sürdürebilmeleri için her adımda yanlarında olmak ve bu fırsatı herkes için erişilebilir kılmaktır. </a:t>
            </a:r>
            <a:endParaRPr sz="1200"/>
          </a:p>
          <a:p>
            <a:pPr indent="0" lvl="0" marL="0" rtl="0" algn="l">
              <a:lnSpc>
                <a:spcPct val="115000"/>
              </a:lnSpc>
              <a:spcBef>
                <a:spcPts val="0"/>
              </a:spcBef>
              <a:spcAft>
                <a:spcPts val="0"/>
              </a:spcAft>
              <a:buClr>
                <a:schemeClr val="dk1"/>
              </a:buClr>
              <a:buSzPts val="605"/>
              <a:buFont typeface="Arial"/>
              <a:buNone/>
            </a:pPr>
            <a:r>
              <a:t/>
            </a:r>
            <a:endParaRPr sz="1200"/>
          </a:p>
          <a:p>
            <a:pPr indent="0" lvl="0" marL="0" rtl="0" algn="l">
              <a:lnSpc>
                <a:spcPct val="115000"/>
              </a:lnSpc>
              <a:spcBef>
                <a:spcPts val="0"/>
              </a:spcBef>
              <a:spcAft>
                <a:spcPts val="0"/>
              </a:spcAft>
              <a:buClr>
                <a:schemeClr val="dk1"/>
              </a:buClr>
              <a:buSzPts val="605"/>
              <a:buFont typeface="Arial"/>
              <a:buNone/>
            </a:pPr>
            <a:r>
              <a:rPr lang="tr" sz="1200"/>
              <a:t>Müşterilerimize uzun süre kalıcı ve dayanıklı bir ürün sunarak gün içinde rahat ve korumalı bir şekilde güneşi hissetme söz veriyoruz.</a:t>
            </a:r>
            <a:endParaRPr sz="1200"/>
          </a:p>
          <a:p>
            <a:pPr indent="0" lvl="0" marL="0" rtl="0" algn="ctr">
              <a:lnSpc>
                <a:spcPct val="115000"/>
              </a:lnSpc>
              <a:spcBef>
                <a:spcPts val="0"/>
              </a:spcBef>
              <a:spcAft>
                <a:spcPts val="0"/>
              </a:spcAft>
              <a:buClr>
                <a:schemeClr val="dk1"/>
              </a:buClr>
              <a:buSzPts val="605"/>
              <a:buFont typeface="Arial"/>
              <a:buNone/>
            </a:pPr>
            <a:r>
              <a:t/>
            </a:r>
            <a:endParaRPr sz="1200"/>
          </a:p>
          <a:p>
            <a:pPr indent="0" lvl="0" marL="0" rtl="0" algn="l">
              <a:lnSpc>
                <a:spcPct val="115000"/>
              </a:lnSpc>
              <a:spcBef>
                <a:spcPts val="0"/>
              </a:spcBef>
              <a:spcAft>
                <a:spcPts val="0"/>
              </a:spcAft>
              <a:buClr>
                <a:schemeClr val="dk1"/>
              </a:buClr>
              <a:buSzPts val="605"/>
              <a:buFont typeface="Arial"/>
              <a:buNone/>
            </a:pPr>
            <a:r>
              <a:t/>
            </a:r>
            <a:endParaRPr sz="1200"/>
          </a:p>
        </p:txBody>
      </p:sp>
      <p:pic>
        <p:nvPicPr>
          <p:cNvPr id="88" name="Google Shape;88;p16"/>
          <p:cNvPicPr preferRelativeResize="0"/>
          <p:nvPr/>
        </p:nvPicPr>
        <p:blipFill>
          <a:blip r:embed="rId3">
            <a:alphaModFix/>
          </a:blip>
          <a:stretch>
            <a:fillRect/>
          </a:stretch>
        </p:blipFill>
        <p:spPr>
          <a:xfrm>
            <a:off x="1196463" y="1075800"/>
            <a:ext cx="535750" cy="535750"/>
          </a:xfrm>
          <a:prstGeom prst="rect">
            <a:avLst/>
          </a:prstGeom>
          <a:noFill/>
          <a:ln>
            <a:noFill/>
          </a:ln>
        </p:spPr>
      </p:pic>
      <p:pic>
        <p:nvPicPr>
          <p:cNvPr id="89" name="Google Shape;89;p16"/>
          <p:cNvPicPr preferRelativeResize="0"/>
          <p:nvPr/>
        </p:nvPicPr>
        <p:blipFill>
          <a:blip r:embed="rId4">
            <a:alphaModFix/>
          </a:blip>
          <a:stretch>
            <a:fillRect/>
          </a:stretch>
        </p:blipFill>
        <p:spPr>
          <a:xfrm>
            <a:off x="223550" y="1354650"/>
            <a:ext cx="1508676" cy="30173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555600"/>
            <a:ext cx="46332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Pazarlama hedeflerimiz ve yöntemlerimiz</a:t>
            </a:r>
            <a:endParaRPr/>
          </a:p>
        </p:txBody>
      </p:sp>
      <p:sp>
        <p:nvSpPr>
          <p:cNvPr id="95" name="Google Shape;95;p17"/>
          <p:cNvSpPr/>
          <p:nvPr/>
        </p:nvSpPr>
        <p:spPr>
          <a:xfrm>
            <a:off x="458275" y="1357175"/>
            <a:ext cx="3357000" cy="312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7"/>
          <p:cNvSpPr/>
          <p:nvPr/>
        </p:nvSpPr>
        <p:spPr>
          <a:xfrm>
            <a:off x="4752725" y="1357175"/>
            <a:ext cx="3357000" cy="312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7"/>
          <p:cNvSpPr txBox="1"/>
          <p:nvPr>
            <p:ph idx="1" type="body"/>
          </p:nvPr>
        </p:nvSpPr>
        <p:spPr>
          <a:xfrm>
            <a:off x="1091225" y="1528175"/>
            <a:ext cx="2964300" cy="28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0"/>
              </a:spcAft>
              <a:buNone/>
            </a:pPr>
            <a:r>
              <a:rPr b="1" lang="tr" sz="1400"/>
              <a:t>P</a:t>
            </a:r>
            <a:r>
              <a:rPr b="1" lang="tr" sz="1400"/>
              <a:t>azarlama amacı: </a:t>
            </a:r>
            <a:endParaRPr b="1" sz="1400"/>
          </a:p>
          <a:p>
            <a:pPr indent="-317500" lvl="0" marL="457200" rtl="0" algn="l">
              <a:spcBef>
                <a:spcPts val="1200"/>
              </a:spcBef>
              <a:spcAft>
                <a:spcPts val="0"/>
              </a:spcAft>
              <a:buSzPts val="1400"/>
              <a:buChar char="●"/>
            </a:pPr>
            <a:r>
              <a:rPr lang="tr" sz="1400"/>
              <a:t>Marka bilinirliğini yükseltmek,</a:t>
            </a:r>
            <a:endParaRPr sz="1400"/>
          </a:p>
          <a:p>
            <a:pPr indent="-317500" lvl="0" marL="457200" rtl="0" algn="l">
              <a:spcBef>
                <a:spcPts val="0"/>
              </a:spcBef>
              <a:spcAft>
                <a:spcPts val="0"/>
              </a:spcAft>
              <a:buSzPts val="1400"/>
              <a:buChar char="●"/>
            </a:pPr>
            <a:r>
              <a:rPr lang="tr" sz="1400"/>
              <a:t>Müşteri sadakatini kazanmak,</a:t>
            </a:r>
            <a:endParaRPr sz="1400"/>
          </a:p>
          <a:p>
            <a:pPr indent="-317500" lvl="0" marL="457200" rtl="0" algn="l">
              <a:spcBef>
                <a:spcPts val="0"/>
              </a:spcBef>
              <a:spcAft>
                <a:spcPts val="0"/>
              </a:spcAft>
              <a:buSzPts val="1400"/>
              <a:buChar char="●"/>
            </a:pPr>
            <a:r>
              <a:rPr lang="tr" sz="1400"/>
              <a:t>Satış yapmak</a:t>
            </a:r>
            <a:endParaRPr sz="1400"/>
          </a:p>
        </p:txBody>
      </p:sp>
      <p:sp>
        <p:nvSpPr>
          <p:cNvPr id="98" name="Google Shape;98;p17"/>
          <p:cNvSpPr txBox="1"/>
          <p:nvPr>
            <p:ph idx="1" type="body"/>
          </p:nvPr>
        </p:nvSpPr>
        <p:spPr>
          <a:xfrm>
            <a:off x="4572000" y="1497575"/>
            <a:ext cx="3116700" cy="29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0"/>
              </a:spcAft>
              <a:buNone/>
            </a:pPr>
            <a:r>
              <a:rPr b="1" lang="tr" sz="1400"/>
              <a:t>Anahtar Performans Göstergeleri (KPI'lar):</a:t>
            </a:r>
            <a:endParaRPr sz="1400"/>
          </a:p>
          <a:p>
            <a:pPr indent="-317500" lvl="0" marL="457200" rtl="0" algn="l">
              <a:spcBef>
                <a:spcPts val="1200"/>
              </a:spcBef>
              <a:spcAft>
                <a:spcPts val="0"/>
              </a:spcAft>
              <a:buSzPts val="1400"/>
              <a:buChar char="●"/>
            </a:pPr>
            <a:r>
              <a:rPr lang="tr" sz="1400"/>
              <a:t>Dönüşüm oranı,</a:t>
            </a:r>
            <a:endParaRPr sz="1400"/>
          </a:p>
          <a:p>
            <a:pPr indent="-317500" lvl="0" marL="457200" rtl="0" algn="l">
              <a:spcBef>
                <a:spcPts val="0"/>
              </a:spcBef>
              <a:spcAft>
                <a:spcPts val="0"/>
              </a:spcAft>
              <a:buSzPts val="1400"/>
              <a:buChar char="●"/>
            </a:pPr>
            <a:r>
              <a:rPr lang="tr" sz="1400"/>
              <a:t>Web sitesi trafiği,</a:t>
            </a:r>
            <a:endParaRPr sz="1400"/>
          </a:p>
          <a:p>
            <a:pPr indent="-317500" lvl="0" marL="457200" rtl="0" algn="l">
              <a:spcBef>
                <a:spcPts val="0"/>
              </a:spcBef>
              <a:spcAft>
                <a:spcPts val="0"/>
              </a:spcAft>
              <a:buSzPts val="1400"/>
              <a:buChar char="●"/>
            </a:pPr>
            <a:r>
              <a:rPr lang="tr" sz="1400"/>
              <a:t>Müşteri memnuniyeti,</a:t>
            </a:r>
            <a:endParaRPr sz="1400"/>
          </a:p>
          <a:p>
            <a:pPr indent="-317500" lvl="0" marL="457200" rtl="0" algn="l">
              <a:spcBef>
                <a:spcPts val="0"/>
              </a:spcBef>
              <a:spcAft>
                <a:spcPts val="0"/>
              </a:spcAft>
              <a:buSzPts val="1400"/>
              <a:buChar char="●"/>
            </a:pPr>
            <a:r>
              <a:rPr lang="tr" sz="1400"/>
              <a:t>CRR (tekrarlı alışveriş oranları)</a:t>
            </a:r>
            <a:endParaRPr sz="1400"/>
          </a:p>
          <a:p>
            <a:pPr indent="0" lvl="0" marL="0" rtl="0" algn="l">
              <a:spcBef>
                <a:spcPts val="1200"/>
              </a:spcBef>
              <a:spcAft>
                <a:spcPts val="1200"/>
              </a:spcAft>
              <a:buClr>
                <a:schemeClr val="dk1"/>
              </a:buClr>
              <a:buSzPts val="1100"/>
              <a:buFont typeface="Arial"/>
              <a:buNone/>
            </a:pPr>
            <a:r>
              <a:t/>
            </a:r>
            <a:endParaRPr sz="1400"/>
          </a:p>
        </p:txBody>
      </p:sp>
      <p:pic>
        <p:nvPicPr>
          <p:cNvPr id="99" name="Google Shape;99;p17"/>
          <p:cNvPicPr preferRelativeResize="0"/>
          <p:nvPr/>
        </p:nvPicPr>
        <p:blipFill>
          <a:blip r:embed="rId3">
            <a:alphaModFix/>
          </a:blip>
          <a:stretch>
            <a:fillRect/>
          </a:stretch>
        </p:blipFill>
        <p:spPr>
          <a:xfrm>
            <a:off x="0" y="2975550"/>
            <a:ext cx="2223525" cy="2306300"/>
          </a:xfrm>
          <a:prstGeom prst="rect">
            <a:avLst/>
          </a:prstGeom>
          <a:noFill/>
          <a:ln>
            <a:noFill/>
          </a:ln>
        </p:spPr>
      </p:pic>
      <p:pic>
        <p:nvPicPr>
          <p:cNvPr id="100" name="Google Shape;100;p17"/>
          <p:cNvPicPr preferRelativeResize="0"/>
          <p:nvPr/>
        </p:nvPicPr>
        <p:blipFill>
          <a:blip r:embed="rId4">
            <a:alphaModFix/>
          </a:blip>
          <a:stretch>
            <a:fillRect/>
          </a:stretch>
        </p:blipFill>
        <p:spPr>
          <a:xfrm>
            <a:off x="7060201" y="2909275"/>
            <a:ext cx="1915550" cy="223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Hedef kitlemiz</a:t>
            </a:r>
            <a:endParaRPr/>
          </a:p>
        </p:txBody>
      </p:sp>
      <p:sp>
        <p:nvSpPr>
          <p:cNvPr id="106" name="Google Shape;106;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tr" sz="1200"/>
              <a:t>Demografik dağılım: </a:t>
            </a:r>
            <a:r>
              <a:rPr lang="tr" sz="1200"/>
              <a:t>14-35 yaşları arası , Kadın ve erkek , Y ve Z Kuşağı</a:t>
            </a:r>
            <a:endParaRPr sz="1200"/>
          </a:p>
          <a:p>
            <a:pPr indent="0" lvl="0" marL="0" rtl="0" algn="l">
              <a:lnSpc>
                <a:spcPct val="115000"/>
              </a:lnSpc>
              <a:spcBef>
                <a:spcPts val="0"/>
              </a:spcBef>
              <a:spcAft>
                <a:spcPts val="0"/>
              </a:spcAft>
              <a:buNone/>
            </a:pPr>
            <a:r>
              <a:rPr b="1" lang="tr" sz="1200"/>
              <a:t>Cinsiyet dağılımı:</a:t>
            </a:r>
            <a:r>
              <a:rPr lang="tr" sz="1200"/>
              <a:t> %50 Kadınlar  %50 Erkek  </a:t>
            </a:r>
            <a:endParaRPr sz="1200"/>
          </a:p>
          <a:p>
            <a:pPr indent="0" lvl="0" marL="0" rtl="0" algn="l">
              <a:lnSpc>
                <a:spcPct val="115000"/>
              </a:lnSpc>
              <a:spcBef>
                <a:spcPts val="0"/>
              </a:spcBef>
              <a:spcAft>
                <a:spcPts val="0"/>
              </a:spcAft>
              <a:buNone/>
            </a:pPr>
            <a:r>
              <a:rPr b="1" lang="tr" sz="1200"/>
              <a:t>Gelir Modeli: </a:t>
            </a:r>
            <a:r>
              <a:rPr lang="tr" sz="1200"/>
              <a:t>B, B+, C</a:t>
            </a:r>
            <a:endParaRPr sz="1200"/>
          </a:p>
          <a:p>
            <a:pPr indent="0" lvl="0" marL="0" rtl="0" algn="l">
              <a:lnSpc>
                <a:spcPct val="115000"/>
              </a:lnSpc>
              <a:spcBef>
                <a:spcPts val="0"/>
              </a:spcBef>
              <a:spcAft>
                <a:spcPts val="0"/>
              </a:spcAft>
              <a:buNone/>
            </a:pPr>
            <a:r>
              <a:rPr b="1" lang="tr" sz="1200"/>
              <a:t>Yerleşim alanları:</a:t>
            </a:r>
            <a:endParaRPr b="1" sz="1200"/>
          </a:p>
          <a:p>
            <a:pPr indent="0" lvl="0" marL="0" rtl="0" algn="l">
              <a:lnSpc>
                <a:spcPct val="115000"/>
              </a:lnSpc>
              <a:spcBef>
                <a:spcPts val="0"/>
              </a:spcBef>
              <a:spcAft>
                <a:spcPts val="0"/>
              </a:spcAft>
              <a:buNone/>
            </a:pPr>
            <a:r>
              <a:rPr lang="tr" sz="1200"/>
              <a:t>	1. Faz : Akdeniz, Ege, Güneydoğu Anadolu, Marmara</a:t>
            </a:r>
            <a:endParaRPr sz="1200"/>
          </a:p>
          <a:p>
            <a:pPr indent="0" lvl="0" marL="0" rtl="0" algn="l">
              <a:lnSpc>
                <a:spcPct val="115000"/>
              </a:lnSpc>
              <a:spcBef>
                <a:spcPts val="0"/>
              </a:spcBef>
              <a:spcAft>
                <a:spcPts val="0"/>
              </a:spcAft>
              <a:buNone/>
            </a:pPr>
            <a:r>
              <a:rPr lang="tr" sz="1200"/>
              <a:t>	2. Faz: Karadeniz, Doğu Anadolu, İç Anadolu</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None/>
            </a:pPr>
            <a:r>
              <a:rPr b="1" lang="tr" sz="1200"/>
              <a:t>İlgi alanları:</a:t>
            </a:r>
            <a:r>
              <a:rPr lang="tr" sz="1200"/>
              <a:t> Sağlık, Spor, Dışarıda vakit geçirmek</a:t>
            </a:r>
            <a:endParaRPr sz="1200"/>
          </a:p>
          <a:p>
            <a:pPr indent="0" lvl="0" marL="0" rtl="0" algn="l">
              <a:lnSpc>
                <a:spcPct val="115000"/>
              </a:lnSpc>
              <a:spcBef>
                <a:spcPts val="0"/>
              </a:spcBef>
              <a:spcAft>
                <a:spcPts val="0"/>
              </a:spcAft>
              <a:buNone/>
            </a:pPr>
            <a:r>
              <a:rPr b="1" lang="tr" sz="1200"/>
              <a:t>İhtiyaçları: </a:t>
            </a:r>
            <a:r>
              <a:rPr lang="tr" sz="1200"/>
              <a:t>Suya ve tere dayanıklı, uzun süre koruma sağlayan, uygun maliyetli ürünler</a:t>
            </a:r>
            <a:endParaRPr sz="1200"/>
          </a:p>
          <a:p>
            <a:pPr indent="0" lvl="0" marL="0" rtl="0" algn="l">
              <a:lnSpc>
                <a:spcPct val="115000"/>
              </a:lnSpc>
              <a:spcBef>
                <a:spcPts val="0"/>
              </a:spcBef>
              <a:spcAft>
                <a:spcPts val="0"/>
              </a:spcAft>
              <a:buNone/>
            </a:pPr>
            <a:r>
              <a:rPr b="1" lang="tr" sz="1200"/>
              <a:t>Alışkanlıkları: </a:t>
            </a:r>
            <a:r>
              <a:rPr lang="tr" sz="1200"/>
              <a:t>Sık sık güneş altında uzun süre vakit geçirmek, açık hava aktiviteleri ile uğraşmak (spor, iş vs.)</a:t>
            </a:r>
            <a:endParaRPr sz="1200"/>
          </a:p>
        </p:txBody>
      </p:sp>
      <p:pic>
        <p:nvPicPr>
          <p:cNvPr id="107" name="Google Shape;107;p18"/>
          <p:cNvPicPr preferRelativeResize="0"/>
          <p:nvPr/>
        </p:nvPicPr>
        <p:blipFill rotWithShape="1">
          <a:blip r:embed="rId3">
            <a:alphaModFix/>
          </a:blip>
          <a:srcRect b="14416" l="-3035" r="-2350" t="-19801"/>
          <a:stretch/>
        </p:blipFill>
        <p:spPr>
          <a:xfrm>
            <a:off x="5834100" y="64200"/>
            <a:ext cx="2693750" cy="269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Müşteri Personası</a:t>
            </a:r>
            <a:endParaRPr/>
          </a:p>
        </p:txBody>
      </p:sp>
      <p:sp>
        <p:nvSpPr>
          <p:cNvPr id="113" name="Google Shape;113;p19"/>
          <p:cNvSpPr txBox="1"/>
          <p:nvPr>
            <p:ph idx="1" type="body"/>
          </p:nvPr>
        </p:nvSpPr>
        <p:spPr>
          <a:xfrm>
            <a:off x="2004525" y="1152475"/>
            <a:ext cx="68280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None/>
            </a:pPr>
            <a:r>
              <a:rPr b="1" lang="tr" sz="1600"/>
              <a:t>İsim: </a:t>
            </a:r>
            <a:r>
              <a:rPr lang="tr" sz="1600"/>
              <a:t>Buse</a:t>
            </a:r>
            <a:br>
              <a:rPr b="1" lang="tr" sz="1600"/>
            </a:br>
            <a:r>
              <a:rPr b="1" lang="tr" sz="1600"/>
              <a:t>Yaş:</a:t>
            </a:r>
            <a:r>
              <a:rPr lang="tr" sz="1600"/>
              <a:t> 21</a:t>
            </a:r>
            <a:br>
              <a:rPr lang="tr" sz="1600"/>
            </a:br>
            <a:r>
              <a:rPr b="1" lang="tr" sz="1600"/>
              <a:t>Cinsiyet:</a:t>
            </a:r>
            <a:r>
              <a:rPr lang="tr" sz="1600"/>
              <a:t> Kadın</a:t>
            </a:r>
            <a:endParaRPr sz="1600"/>
          </a:p>
          <a:p>
            <a:pPr indent="0" lvl="0" marL="0" rtl="0" algn="l">
              <a:lnSpc>
                <a:spcPct val="150000"/>
              </a:lnSpc>
              <a:spcBef>
                <a:spcPts val="0"/>
              </a:spcBef>
              <a:spcAft>
                <a:spcPts val="0"/>
              </a:spcAft>
              <a:buNone/>
            </a:pPr>
            <a:r>
              <a:rPr b="1" lang="tr" sz="1600"/>
              <a:t>Konum:</a:t>
            </a:r>
            <a:r>
              <a:rPr lang="tr" sz="1600"/>
              <a:t> İzmir</a:t>
            </a:r>
            <a:endParaRPr sz="1600"/>
          </a:p>
          <a:p>
            <a:pPr indent="0" lvl="0" marL="0" rtl="0" algn="l">
              <a:lnSpc>
                <a:spcPct val="150000"/>
              </a:lnSpc>
              <a:spcBef>
                <a:spcPts val="0"/>
              </a:spcBef>
              <a:spcAft>
                <a:spcPts val="0"/>
              </a:spcAft>
              <a:buNone/>
            </a:pPr>
            <a:r>
              <a:rPr b="1" lang="tr" sz="1600"/>
              <a:t>Ortalama gelir:</a:t>
            </a:r>
            <a:r>
              <a:rPr lang="tr" sz="1600"/>
              <a:t> 15000</a:t>
            </a:r>
            <a:endParaRPr sz="1600"/>
          </a:p>
          <a:p>
            <a:pPr indent="0" lvl="0" marL="0" rtl="0" algn="l">
              <a:lnSpc>
                <a:spcPct val="150000"/>
              </a:lnSpc>
              <a:spcBef>
                <a:spcPts val="0"/>
              </a:spcBef>
              <a:spcAft>
                <a:spcPts val="0"/>
              </a:spcAft>
              <a:buNone/>
            </a:pPr>
            <a:r>
              <a:rPr b="1" lang="tr" sz="1600"/>
              <a:t>Çalıştığı e</a:t>
            </a:r>
            <a:r>
              <a:rPr b="1" lang="tr" sz="1600"/>
              <a:t>ndüstri:</a:t>
            </a:r>
            <a:r>
              <a:rPr lang="tr" sz="1600"/>
              <a:t> Turizm</a:t>
            </a:r>
            <a:endParaRPr sz="1600"/>
          </a:p>
          <a:p>
            <a:pPr indent="0" lvl="0" marL="0" rtl="0" algn="l">
              <a:lnSpc>
                <a:spcPct val="150000"/>
              </a:lnSpc>
              <a:spcBef>
                <a:spcPts val="0"/>
              </a:spcBef>
              <a:spcAft>
                <a:spcPts val="0"/>
              </a:spcAft>
              <a:buNone/>
            </a:pPr>
            <a:r>
              <a:rPr b="1" lang="tr" sz="1600"/>
              <a:t>Eğitim seviyesi:</a:t>
            </a:r>
            <a:r>
              <a:rPr lang="tr" sz="1600"/>
              <a:t> Lisans</a:t>
            </a:r>
            <a:endParaRPr sz="1600"/>
          </a:p>
          <a:p>
            <a:pPr indent="0" lvl="0" marL="0" rtl="0" algn="l">
              <a:lnSpc>
                <a:spcPct val="150000"/>
              </a:lnSpc>
              <a:spcBef>
                <a:spcPts val="0"/>
              </a:spcBef>
              <a:spcAft>
                <a:spcPts val="0"/>
              </a:spcAft>
              <a:buNone/>
            </a:pPr>
            <a:r>
              <a:rPr b="1" lang="tr" sz="1600"/>
              <a:t>İş:</a:t>
            </a:r>
            <a:r>
              <a:rPr lang="tr" sz="1600"/>
              <a:t> Plaj garson</a:t>
            </a:r>
            <a:endParaRPr sz="1600"/>
          </a:p>
          <a:p>
            <a:pPr indent="0" lvl="0" marL="0" rtl="0" algn="l">
              <a:lnSpc>
                <a:spcPct val="150000"/>
              </a:lnSpc>
              <a:spcBef>
                <a:spcPts val="0"/>
              </a:spcBef>
              <a:spcAft>
                <a:spcPts val="0"/>
              </a:spcAft>
              <a:buNone/>
            </a:pPr>
            <a:r>
              <a:rPr b="1" lang="tr" sz="1600"/>
              <a:t>Hedefler:</a:t>
            </a:r>
            <a:r>
              <a:rPr lang="tr" sz="1600"/>
              <a:t> Zararlı güneş ışınlarından korunmak, cildinin lekelenmesini önlemek</a:t>
            </a:r>
            <a:endParaRPr sz="1600"/>
          </a:p>
          <a:p>
            <a:pPr indent="0" lvl="0" marL="0" rtl="0" algn="l">
              <a:lnSpc>
                <a:spcPct val="150000"/>
              </a:lnSpc>
              <a:spcBef>
                <a:spcPts val="0"/>
              </a:spcBef>
              <a:spcAft>
                <a:spcPts val="0"/>
              </a:spcAft>
              <a:buNone/>
            </a:pPr>
            <a:r>
              <a:rPr b="1" lang="tr" sz="1600"/>
              <a:t>Zorluklar:</a:t>
            </a:r>
            <a:r>
              <a:rPr lang="tr" sz="1600"/>
              <a:t> Sürekli güneş altında çalışmak</a:t>
            </a:r>
            <a:endParaRPr sz="1600"/>
          </a:p>
          <a:p>
            <a:pPr indent="0" lvl="0" marL="0" rtl="0" algn="l">
              <a:lnSpc>
                <a:spcPct val="150000"/>
              </a:lnSpc>
              <a:spcBef>
                <a:spcPts val="0"/>
              </a:spcBef>
              <a:spcAft>
                <a:spcPts val="0"/>
              </a:spcAft>
              <a:buNone/>
            </a:pPr>
            <a:r>
              <a:rPr b="1" lang="tr" sz="1600"/>
              <a:t>Değerler:</a:t>
            </a:r>
            <a:r>
              <a:rPr lang="tr" sz="1600"/>
              <a:t> Sağlığa önem veren birisi</a:t>
            </a:r>
            <a:endParaRPr sz="1600"/>
          </a:p>
          <a:p>
            <a:pPr indent="0" lvl="0" marL="0" rtl="0" algn="l">
              <a:lnSpc>
                <a:spcPct val="150000"/>
              </a:lnSpc>
              <a:spcBef>
                <a:spcPts val="0"/>
              </a:spcBef>
              <a:spcAft>
                <a:spcPts val="0"/>
              </a:spcAft>
              <a:buNone/>
            </a:pPr>
            <a:r>
              <a:rPr b="1" lang="tr" sz="1600"/>
              <a:t>Sevdikleri:</a:t>
            </a:r>
            <a:r>
              <a:rPr lang="tr" sz="1600"/>
              <a:t> Dışarıda vakit geçirmek, spor yapmak ve doğal içerikli ürünler</a:t>
            </a:r>
            <a:endParaRPr sz="1600"/>
          </a:p>
          <a:p>
            <a:pPr indent="0" lvl="0" marL="0" rtl="0" algn="l">
              <a:lnSpc>
                <a:spcPct val="150000"/>
              </a:lnSpc>
              <a:spcBef>
                <a:spcPts val="0"/>
              </a:spcBef>
              <a:spcAft>
                <a:spcPts val="0"/>
              </a:spcAft>
              <a:buNone/>
            </a:pPr>
            <a:r>
              <a:rPr b="1" lang="tr" sz="1600"/>
              <a:t>Sevmedikleri:</a:t>
            </a:r>
            <a:r>
              <a:rPr lang="tr" sz="1600"/>
              <a:t> Yanında ürün taşımayı sevmeyen, endüstriyel ürünlere karşı</a:t>
            </a:r>
            <a:endParaRPr sz="1600"/>
          </a:p>
        </p:txBody>
      </p:sp>
      <p:pic>
        <p:nvPicPr>
          <p:cNvPr id="114" name="Google Shape;114;p19"/>
          <p:cNvPicPr preferRelativeResize="0"/>
          <p:nvPr/>
        </p:nvPicPr>
        <p:blipFill>
          <a:blip r:embed="rId3">
            <a:alphaModFix/>
          </a:blip>
          <a:stretch>
            <a:fillRect/>
          </a:stretch>
        </p:blipFill>
        <p:spPr>
          <a:xfrm>
            <a:off x="311700" y="1191850"/>
            <a:ext cx="1628775" cy="3257550"/>
          </a:xfrm>
          <a:prstGeom prst="rect">
            <a:avLst/>
          </a:prstGeom>
          <a:noFill/>
          <a:ln>
            <a:noFill/>
          </a:ln>
        </p:spPr>
      </p:pic>
      <p:pic>
        <p:nvPicPr>
          <p:cNvPr id="115" name="Google Shape;115;p19"/>
          <p:cNvPicPr preferRelativeResize="0"/>
          <p:nvPr/>
        </p:nvPicPr>
        <p:blipFill>
          <a:blip r:embed="rId4">
            <a:alphaModFix/>
          </a:blip>
          <a:stretch>
            <a:fillRect/>
          </a:stretch>
        </p:blipFill>
        <p:spPr>
          <a:xfrm>
            <a:off x="6275502" y="445025"/>
            <a:ext cx="1951424" cy="1833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Rakip analizi</a:t>
            </a:r>
            <a:endParaRPr/>
          </a:p>
        </p:txBody>
      </p:sp>
      <p:graphicFrame>
        <p:nvGraphicFramePr>
          <p:cNvPr id="121" name="Google Shape;121;p20"/>
          <p:cNvGraphicFramePr/>
          <p:nvPr/>
        </p:nvGraphicFramePr>
        <p:xfrm>
          <a:off x="453400" y="1131475"/>
          <a:ext cx="3000000" cy="3000000"/>
        </p:xfrm>
        <a:graphic>
          <a:graphicData uri="http://schemas.openxmlformats.org/drawingml/2006/table">
            <a:tbl>
              <a:tblPr>
                <a:noFill/>
                <a:tableStyleId>{55D81931-9F3C-4899-8848-037EC554E47E}</a:tableStyleId>
              </a:tblPr>
              <a:tblGrid>
                <a:gridCol w="1395850"/>
                <a:gridCol w="2883400"/>
                <a:gridCol w="2772550"/>
                <a:gridCol w="1218275"/>
              </a:tblGrid>
              <a:tr h="372825">
                <a:tc>
                  <a:txBody>
                    <a:bodyPr/>
                    <a:lstStyle/>
                    <a:p>
                      <a:pPr indent="0" lvl="0" marL="0" rtl="0" algn="l">
                        <a:spcBef>
                          <a:spcPts val="0"/>
                        </a:spcBef>
                        <a:spcAft>
                          <a:spcPts val="0"/>
                        </a:spcAft>
                        <a:buNone/>
                      </a:pPr>
                      <a:r>
                        <a:rPr lang="tr">
                          <a:solidFill>
                            <a:schemeClr val="lt1"/>
                          </a:solidFill>
                        </a:rPr>
                        <a:t>Marka/Ürün</a:t>
                      </a:r>
                      <a:endParaRPr>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tr">
                          <a:solidFill>
                            <a:schemeClr val="lt1"/>
                          </a:solidFill>
                        </a:rPr>
                        <a:t>Güçlü yönleri</a:t>
                      </a:r>
                      <a:endParaRPr>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tr">
                          <a:solidFill>
                            <a:schemeClr val="lt1"/>
                          </a:solidFill>
                        </a:rPr>
                        <a:t>Zayıf yönleri</a:t>
                      </a:r>
                      <a:endParaRPr>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tr">
                          <a:solidFill>
                            <a:schemeClr val="lt1"/>
                          </a:solidFill>
                        </a:rPr>
                        <a:t>Fiyat</a:t>
                      </a:r>
                      <a:endParaRPr>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774375">
                <a:tc>
                  <a:txBody>
                    <a:bodyPr/>
                    <a:lstStyle/>
                    <a:p>
                      <a:pPr indent="0" lvl="0" marL="0" rtl="0" algn="l">
                        <a:spcBef>
                          <a:spcPts val="0"/>
                        </a:spcBef>
                        <a:spcAft>
                          <a:spcPts val="0"/>
                        </a:spcAft>
                        <a:buNone/>
                      </a:pPr>
                      <a:r>
                        <a:rPr b="1" lang="tr">
                          <a:solidFill>
                            <a:schemeClr val="lt1"/>
                          </a:solidFill>
                        </a:rPr>
                        <a:t>La roche posay</a:t>
                      </a:r>
                      <a:endParaRPr b="1">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tr">
                          <a:solidFill>
                            <a:schemeClr val="dk2"/>
                          </a:solidFill>
                        </a:rPr>
                        <a:t>Yüksek koruma,hassas ciltler, ürün çeşidi geniş,marka güvenilirliği</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Kokusu, her cilt tipine uygun değil</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400-600 TL</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3525">
                <a:tc>
                  <a:txBody>
                    <a:bodyPr/>
                    <a:lstStyle/>
                    <a:p>
                      <a:pPr indent="0" lvl="0" marL="0" rtl="0" algn="l">
                        <a:spcBef>
                          <a:spcPts val="0"/>
                        </a:spcBef>
                        <a:spcAft>
                          <a:spcPts val="0"/>
                        </a:spcAft>
                        <a:buNone/>
                      </a:pPr>
                      <a:r>
                        <a:rPr b="1" lang="tr">
                          <a:solidFill>
                            <a:schemeClr val="lt1"/>
                          </a:solidFill>
                        </a:rPr>
                        <a:t>Bioderma</a:t>
                      </a:r>
                      <a:endParaRPr b="1">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tr">
                          <a:solidFill>
                            <a:schemeClr val="dk2"/>
                          </a:solidFill>
                        </a:rPr>
                        <a:t>Yüksek koruma,hassas-akneli ciltler, bebekler için</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BB</a:t>
                      </a:r>
                      <a:r>
                        <a:rPr lang="tr">
                          <a:solidFill>
                            <a:schemeClr val="dk2"/>
                          </a:solidFill>
                        </a:rPr>
                        <a:t> renkleri her cilde uygun değil</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450-550 TL</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73600">
                <a:tc>
                  <a:txBody>
                    <a:bodyPr/>
                    <a:lstStyle/>
                    <a:p>
                      <a:pPr indent="0" lvl="0" marL="0" rtl="0" algn="l">
                        <a:spcBef>
                          <a:spcPts val="0"/>
                        </a:spcBef>
                        <a:spcAft>
                          <a:spcPts val="0"/>
                        </a:spcAft>
                        <a:buNone/>
                      </a:pPr>
                      <a:r>
                        <a:rPr b="1" lang="tr">
                          <a:solidFill>
                            <a:schemeClr val="lt1"/>
                          </a:solidFill>
                        </a:rPr>
                        <a:t>Nivea </a:t>
                      </a:r>
                      <a:endParaRPr b="1">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tr">
                          <a:solidFill>
                            <a:schemeClr val="dk2"/>
                          </a:solidFill>
                        </a:rPr>
                        <a:t>Yüksek korumalı ürünler, ürün çeşidi geniş</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Her cilde uygun değil,</a:t>
                      </a:r>
                      <a:endParaRPr>
                        <a:solidFill>
                          <a:schemeClr val="dk2"/>
                        </a:solidFill>
                      </a:endParaRPr>
                    </a:p>
                    <a:p>
                      <a:pPr indent="0" lvl="0" marL="0" rtl="0" algn="l">
                        <a:spcBef>
                          <a:spcPts val="0"/>
                        </a:spcBef>
                        <a:spcAft>
                          <a:spcPts val="0"/>
                        </a:spcAft>
                        <a:buNone/>
                      </a:pPr>
                      <a:r>
                        <a:rPr lang="tr">
                          <a:solidFill>
                            <a:schemeClr val="dk2"/>
                          </a:solidFill>
                        </a:rPr>
                        <a:t>kalıcılık süresi az</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250-350 TL</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3525">
                <a:tc>
                  <a:txBody>
                    <a:bodyPr/>
                    <a:lstStyle/>
                    <a:p>
                      <a:pPr indent="0" lvl="0" marL="0" rtl="0" algn="l">
                        <a:spcBef>
                          <a:spcPts val="0"/>
                        </a:spcBef>
                        <a:spcAft>
                          <a:spcPts val="0"/>
                        </a:spcAft>
                        <a:buNone/>
                      </a:pPr>
                      <a:r>
                        <a:rPr b="1" lang="tr">
                          <a:solidFill>
                            <a:schemeClr val="lt1"/>
                          </a:solidFill>
                        </a:rPr>
                        <a:t>Missha</a:t>
                      </a:r>
                      <a:endParaRPr b="1">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tr">
                          <a:solidFill>
                            <a:schemeClr val="dk2"/>
                          </a:solidFill>
                        </a:rPr>
                        <a:t>Güvenilirlik, Kore markası olması</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Hassas cilde uygun değil, yüzde beyazlık bırakması</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470-600 TL</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3525">
                <a:tc>
                  <a:txBody>
                    <a:bodyPr/>
                    <a:lstStyle/>
                    <a:p>
                      <a:pPr indent="0" lvl="0" marL="0" rtl="0" algn="l">
                        <a:spcBef>
                          <a:spcPts val="0"/>
                        </a:spcBef>
                        <a:spcAft>
                          <a:spcPts val="0"/>
                        </a:spcAft>
                        <a:buNone/>
                      </a:pPr>
                      <a:r>
                        <a:rPr b="1" lang="tr">
                          <a:solidFill>
                            <a:schemeClr val="lt1"/>
                          </a:solidFill>
                        </a:rPr>
                        <a:t>Dermoskin</a:t>
                      </a:r>
                      <a:endParaRPr b="1">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tr">
                          <a:solidFill>
                            <a:schemeClr val="dk2"/>
                          </a:solidFill>
                        </a:rPr>
                        <a:t>Spf 97 ürünü var (güçlü koruma)</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Göz yakması, yüzde parlama ve sivilce yapıyor</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tr">
                          <a:solidFill>
                            <a:schemeClr val="dk2"/>
                          </a:solidFill>
                        </a:rPr>
                        <a:t>200-300 TL</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Rakip SWOT analizi</a:t>
            </a:r>
            <a:endParaRPr/>
          </a:p>
        </p:txBody>
      </p:sp>
      <p:sp>
        <p:nvSpPr>
          <p:cNvPr id="127" name="Google Shape;127;p21"/>
          <p:cNvSpPr txBox="1"/>
          <p:nvPr>
            <p:ph idx="1" type="body"/>
          </p:nvPr>
        </p:nvSpPr>
        <p:spPr>
          <a:xfrm>
            <a:off x="85400" y="12165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tr"/>
              <a:t>Rakipler: Diğer kozmetik markaları</a:t>
            </a:r>
            <a:endParaRPr/>
          </a:p>
        </p:txBody>
      </p:sp>
      <p:graphicFrame>
        <p:nvGraphicFramePr>
          <p:cNvPr id="128" name="Google Shape;128;p21"/>
          <p:cNvGraphicFramePr/>
          <p:nvPr/>
        </p:nvGraphicFramePr>
        <p:xfrm>
          <a:off x="1270550" y="1671625"/>
          <a:ext cx="3000000" cy="3000000"/>
        </p:xfrm>
        <a:graphic>
          <a:graphicData uri="http://schemas.openxmlformats.org/drawingml/2006/table">
            <a:tbl>
              <a:tblPr>
                <a:noFill/>
                <a:tableStyleId>{55D81931-9F3C-4899-8848-037EC554E47E}</a:tableStyleId>
              </a:tblPr>
              <a:tblGrid>
                <a:gridCol w="3075150"/>
                <a:gridCol w="3075150"/>
              </a:tblGrid>
              <a:tr h="1497150">
                <a:tc>
                  <a:txBody>
                    <a:bodyPr/>
                    <a:lstStyle/>
                    <a:p>
                      <a:pPr indent="0" lvl="0" marL="0" rtl="0" algn="ctr">
                        <a:lnSpc>
                          <a:spcPct val="115000"/>
                        </a:lnSpc>
                        <a:spcBef>
                          <a:spcPts val="0"/>
                        </a:spcBef>
                        <a:spcAft>
                          <a:spcPts val="0"/>
                        </a:spcAft>
                        <a:buNone/>
                      </a:pPr>
                      <a:r>
                        <a:rPr b="1" lang="tr" sz="2400">
                          <a:solidFill>
                            <a:schemeClr val="lt1"/>
                          </a:solidFill>
                          <a:latin typeface="Open Sans"/>
                          <a:ea typeface="Open Sans"/>
                          <a:cs typeface="Open Sans"/>
                          <a:sym typeface="Open Sans"/>
                        </a:rPr>
                        <a:t>G</a:t>
                      </a:r>
                      <a:r>
                        <a:rPr b="1" lang="tr" sz="2400">
                          <a:solidFill>
                            <a:schemeClr val="lt1"/>
                          </a:solidFill>
                          <a:latin typeface="Open Sans"/>
                          <a:ea typeface="Open Sans"/>
                          <a:cs typeface="Open Sans"/>
                          <a:sym typeface="Open Sans"/>
                        </a:rPr>
                        <a:t>üçlü yönleri</a:t>
                      </a:r>
                      <a:endParaRPr b="1" sz="2400">
                        <a:solidFill>
                          <a:schemeClr val="lt1"/>
                        </a:solidFill>
                        <a:latin typeface="Open Sans"/>
                        <a:ea typeface="Open Sans"/>
                        <a:cs typeface="Open Sans"/>
                        <a:sym typeface="Open Sans"/>
                      </a:endParaRPr>
                    </a:p>
                    <a:p>
                      <a:pPr indent="0" lvl="0" marL="0" rtl="0" algn="ctr">
                        <a:lnSpc>
                          <a:spcPct val="115000"/>
                        </a:lnSpc>
                        <a:spcBef>
                          <a:spcPts val="1200"/>
                        </a:spcBef>
                        <a:spcAft>
                          <a:spcPts val="1200"/>
                        </a:spcAft>
                        <a:buClr>
                          <a:schemeClr val="dk1"/>
                        </a:buClr>
                        <a:buSzPts val="1100"/>
                        <a:buFont typeface="Arial"/>
                        <a:buNone/>
                      </a:pPr>
                      <a:r>
                        <a:rPr lang="tr" sz="1700">
                          <a:solidFill>
                            <a:schemeClr val="lt1"/>
                          </a:solidFill>
                          <a:latin typeface="Open Sans"/>
                          <a:ea typeface="Open Sans"/>
                          <a:cs typeface="Open Sans"/>
                          <a:sym typeface="Open Sans"/>
                        </a:rPr>
                        <a:t>Marka bilinirliği</a:t>
                      </a:r>
                      <a:endParaRPr sz="1300">
                        <a:solidFill>
                          <a:schemeClr val="lt1"/>
                        </a:solidFill>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b="1" lang="tr" sz="2400">
                          <a:solidFill>
                            <a:schemeClr val="lt1"/>
                          </a:solidFill>
                          <a:latin typeface="Open Sans"/>
                          <a:ea typeface="Open Sans"/>
                          <a:cs typeface="Open Sans"/>
                          <a:sym typeface="Open Sans"/>
                        </a:rPr>
                        <a:t>Z</a:t>
                      </a:r>
                      <a:r>
                        <a:rPr b="1" lang="tr" sz="2400">
                          <a:solidFill>
                            <a:schemeClr val="lt1"/>
                          </a:solidFill>
                          <a:latin typeface="Open Sans"/>
                          <a:ea typeface="Open Sans"/>
                          <a:cs typeface="Open Sans"/>
                          <a:sym typeface="Open Sans"/>
                        </a:rPr>
                        <a:t>ayıf yönleri</a:t>
                      </a:r>
                      <a:endParaRPr b="1" sz="2400">
                        <a:solidFill>
                          <a:schemeClr val="lt1"/>
                        </a:solidFill>
                        <a:latin typeface="Open Sans"/>
                        <a:ea typeface="Open Sans"/>
                        <a:cs typeface="Open Sans"/>
                        <a:sym typeface="Open Sans"/>
                      </a:endParaRPr>
                    </a:p>
                    <a:p>
                      <a:pPr indent="0" lvl="0" marL="0" rtl="0" algn="ctr">
                        <a:lnSpc>
                          <a:spcPct val="115000"/>
                        </a:lnSpc>
                        <a:spcBef>
                          <a:spcPts val="1200"/>
                        </a:spcBef>
                        <a:spcAft>
                          <a:spcPts val="1200"/>
                        </a:spcAft>
                        <a:buNone/>
                      </a:pPr>
                      <a:r>
                        <a:rPr lang="tr" sz="1700">
                          <a:solidFill>
                            <a:schemeClr val="lt1"/>
                          </a:solidFill>
                          <a:latin typeface="Open Sans"/>
                          <a:ea typeface="Open Sans"/>
                          <a:cs typeface="Open Sans"/>
                          <a:sym typeface="Open Sans"/>
                        </a:rPr>
                        <a:t>Kullanıcı ihtiyacını karşılayamama ve fiyat</a:t>
                      </a:r>
                      <a:endParaRPr sz="1700">
                        <a:solidFill>
                          <a:schemeClr val="lt1"/>
                        </a:solidFill>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1783850">
                <a:tc>
                  <a:txBody>
                    <a:bodyPr/>
                    <a:lstStyle/>
                    <a:p>
                      <a:pPr indent="0" lvl="0" marL="0" rtl="0" algn="ctr">
                        <a:lnSpc>
                          <a:spcPct val="115000"/>
                        </a:lnSpc>
                        <a:spcBef>
                          <a:spcPts val="0"/>
                        </a:spcBef>
                        <a:spcAft>
                          <a:spcPts val="0"/>
                        </a:spcAft>
                        <a:buNone/>
                      </a:pPr>
                      <a:r>
                        <a:rPr b="1" lang="tr" sz="2400">
                          <a:solidFill>
                            <a:schemeClr val="lt1"/>
                          </a:solidFill>
                          <a:latin typeface="Open Sans"/>
                          <a:ea typeface="Open Sans"/>
                          <a:cs typeface="Open Sans"/>
                          <a:sym typeface="Open Sans"/>
                        </a:rPr>
                        <a:t>Boşluklar/Fırsatlar</a:t>
                      </a:r>
                      <a:endParaRPr b="1" sz="2400">
                        <a:solidFill>
                          <a:schemeClr val="lt1"/>
                        </a:solidFill>
                        <a:latin typeface="Open Sans"/>
                        <a:ea typeface="Open Sans"/>
                        <a:cs typeface="Open Sans"/>
                        <a:sym typeface="Open Sans"/>
                      </a:endParaRPr>
                    </a:p>
                    <a:p>
                      <a:pPr indent="0" lvl="0" marL="0" rtl="0" algn="ctr">
                        <a:lnSpc>
                          <a:spcPct val="115000"/>
                        </a:lnSpc>
                        <a:spcBef>
                          <a:spcPts val="1200"/>
                        </a:spcBef>
                        <a:spcAft>
                          <a:spcPts val="1200"/>
                        </a:spcAft>
                        <a:buNone/>
                      </a:pPr>
                      <a:r>
                        <a:rPr lang="tr" sz="1700">
                          <a:solidFill>
                            <a:schemeClr val="lt1"/>
                          </a:solidFill>
                          <a:latin typeface="Open Sans"/>
                          <a:ea typeface="Open Sans"/>
                          <a:cs typeface="Open Sans"/>
                          <a:sym typeface="Open Sans"/>
                        </a:rPr>
                        <a:t>Uygun fiyatlı ve güçlü koruma sağlayan ürün eksiği var </a:t>
                      </a:r>
                      <a:endParaRPr sz="1300">
                        <a:solidFill>
                          <a:schemeClr val="lt1"/>
                        </a:solidFill>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b="1" lang="tr" sz="2400">
                          <a:solidFill>
                            <a:schemeClr val="lt1"/>
                          </a:solidFill>
                          <a:latin typeface="Open Sans"/>
                          <a:ea typeface="Open Sans"/>
                          <a:cs typeface="Open Sans"/>
                          <a:sym typeface="Open Sans"/>
                        </a:rPr>
                        <a:t>Tehditler</a:t>
                      </a:r>
                      <a:endParaRPr b="1" sz="2400">
                        <a:solidFill>
                          <a:schemeClr val="lt1"/>
                        </a:solidFill>
                        <a:latin typeface="Open Sans"/>
                        <a:ea typeface="Open Sans"/>
                        <a:cs typeface="Open Sans"/>
                        <a:sym typeface="Open Sans"/>
                      </a:endParaRPr>
                    </a:p>
                    <a:p>
                      <a:pPr indent="0" lvl="0" marL="0" rtl="0" algn="ctr">
                        <a:lnSpc>
                          <a:spcPct val="115000"/>
                        </a:lnSpc>
                        <a:spcBef>
                          <a:spcPts val="1200"/>
                        </a:spcBef>
                        <a:spcAft>
                          <a:spcPts val="1200"/>
                        </a:spcAft>
                        <a:buNone/>
                      </a:pPr>
                      <a:r>
                        <a:rPr lang="tr" sz="1700">
                          <a:solidFill>
                            <a:schemeClr val="lt1"/>
                          </a:solidFill>
                          <a:latin typeface="Open Sans"/>
                          <a:ea typeface="Open Sans"/>
                          <a:cs typeface="Open Sans"/>
                          <a:sym typeface="Open Sans"/>
                        </a:rPr>
                        <a:t>Rakiplerin ürün teknolojisini geliştirmeleri ve taklit edilmek</a:t>
                      </a:r>
                      <a:endParaRPr sz="1700">
                        <a:solidFill>
                          <a:schemeClr val="lt1"/>
                        </a:solidFill>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