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43"/>
  </p:notesMasterIdLst>
  <p:sldIdLst>
    <p:sldId id="285" r:id="rId5"/>
    <p:sldId id="295" r:id="rId6"/>
    <p:sldId id="328" r:id="rId7"/>
    <p:sldId id="293" r:id="rId8"/>
    <p:sldId id="302" r:id="rId9"/>
    <p:sldId id="327" r:id="rId10"/>
    <p:sldId id="296" r:id="rId11"/>
    <p:sldId id="298" r:id="rId12"/>
    <p:sldId id="300" r:id="rId13"/>
    <p:sldId id="329" r:id="rId14"/>
    <p:sldId id="332" r:id="rId15"/>
    <p:sldId id="330" r:id="rId16"/>
    <p:sldId id="334" r:id="rId17"/>
    <p:sldId id="333" r:id="rId18"/>
    <p:sldId id="336" r:id="rId19"/>
    <p:sldId id="337" r:id="rId20"/>
    <p:sldId id="338" r:id="rId21"/>
    <p:sldId id="339" r:id="rId22"/>
    <p:sldId id="340" r:id="rId23"/>
    <p:sldId id="341" r:id="rId24"/>
    <p:sldId id="331" r:id="rId25"/>
    <p:sldId id="342" r:id="rId26"/>
    <p:sldId id="343" r:id="rId27"/>
    <p:sldId id="344" r:id="rId28"/>
    <p:sldId id="345" r:id="rId29"/>
    <p:sldId id="346" r:id="rId30"/>
    <p:sldId id="357" r:id="rId31"/>
    <p:sldId id="348" r:id="rId32"/>
    <p:sldId id="349" r:id="rId33"/>
    <p:sldId id="350" r:id="rId34"/>
    <p:sldId id="351" r:id="rId35"/>
    <p:sldId id="352" r:id="rId36"/>
    <p:sldId id="353" r:id="rId37"/>
    <p:sldId id="354" r:id="rId38"/>
    <p:sldId id="355" r:id="rId39"/>
    <p:sldId id="356" r:id="rId40"/>
    <p:sldId id="306" r:id="rId41"/>
    <p:sldId id="2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71E1D"/>
    <a:srgbClr val="262626"/>
    <a:srgbClr val="5B0D14"/>
    <a:srgbClr val="268A70"/>
    <a:srgbClr val="3FE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293" autoAdjust="0"/>
  </p:normalViewPr>
  <p:slideViewPr>
    <p:cSldViewPr snapToGrid="0">
      <p:cViewPr varScale="1">
        <p:scale>
          <a:sx n="73" d="100"/>
          <a:sy n="73" d="100"/>
        </p:scale>
        <p:origin x="5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3217842762035284"/>
          <c:w val="1"/>
          <c:h val="0.72308371784002257"/>
        </c:manualLayout>
      </c:layout>
      <c:pie3DChart>
        <c:varyColors val="1"/>
        <c:ser>
          <c:idx val="0"/>
          <c:order val="0"/>
          <c:tx>
            <c:strRef>
              <c:f>Sheet1!$B$1</c:f>
              <c:strCache>
                <c:ptCount val="1"/>
                <c:pt idx="0">
                  <c:v>Highest Cyber Attacke</c:v>
                </c:pt>
              </c:strCache>
            </c:strRef>
          </c:tx>
          <c:dPt>
            <c:idx val="0"/>
            <c:bubble3D val="0"/>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9-DA8A-4C01-B493-864849ECC06D}"/>
              </c:ext>
            </c:extLst>
          </c:dPt>
          <c:dPt>
            <c:idx val="1"/>
            <c:bubble3D val="0"/>
            <c:spPr>
              <a:solidFill>
                <a:srgbClr val="3FEF31"/>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8-DA8A-4C01-B493-864849ECC06D}"/>
              </c:ext>
            </c:extLst>
          </c:dPt>
          <c:dPt>
            <c:idx val="2"/>
            <c:bubble3D val="0"/>
            <c:spPr>
              <a:solidFill>
                <a:srgbClr val="00B050"/>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2-DA8A-4C01-B493-864849ECC06D}"/>
              </c:ext>
            </c:extLst>
          </c:dPt>
          <c:dPt>
            <c:idx val="3"/>
            <c:bubble3D val="0"/>
            <c:spPr>
              <a:solidFill>
                <a:srgbClr val="0070C0"/>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3-DA8A-4C01-B493-864849ECC06D}"/>
              </c:ext>
            </c:extLst>
          </c:dPt>
          <c:dPt>
            <c:idx val="4"/>
            <c:bubble3D val="0"/>
            <c:spPr>
              <a:solidFill>
                <a:srgbClr val="C00000"/>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1-DA8A-4C01-B493-864849ECC06D}"/>
              </c:ext>
            </c:extLst>
          </c:dPt>
          <c:dPt>
            <c:idx val="5"/>
            <c:bubble3D val="0"/>
            <c:spPr>
              <a:solidFill>
                <a:srgbClr val="7030A0"/>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4-DA8A-4C01-B493-864849ECC06D}"/>
              </c:ext>
            </c:extLst>
          </c:dPt>
          <c:dPt>
            <c:idx val="6"/>
            <c:bubble3D val="0"/>
            <c:spPr>
              <a:gradFill rotWithShape="1">
                <a:gsLst>
                  <a:gs pos="0">
                    <a:schemeClr val="accent1">
                      <a:lumMod val="80000"/>
                      <a:lumOff val="20000"/>
                      <a:tint val="97000"/>
                      <a:satMod val="100000"/>
                      <a:lumMod val="102000"/>
                    </a:schemeClr>
                  </a:gs>
                  <a:gs pos="50000">
                    <a:schemeClr val="accent1">
                      <a:lumMod val="80000"/>
                      <a:lumOff val="20000"/>
                      <a:shade val="100000"/>
                      <a:satMod val="103000"/>
                      <a:lumMod val="100000"/>
                    </a:schemeClr>
                  </a:gs>
                  <a:gs pos="100000">
                    <a:schemeClr val="accent1">
                      <a:lumMod val="80000"/>
                      <a:lumOff val="20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5-DA8A-4C01-B493-864849ECC06D}"/>
              </c:ext>
            </c:extLst>
          </c:dPt>
          <c:dPt>
            <c:idx val="7"/>
            <c:bubble3D val="0"/>
            <c:spPr>
              <a:solidFill>
                <a:srgbClr val="5B0D14"/>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7-DA8A-4C01-B493-864849ECC06D}"/>
              </c:ext>
            </c:extLst>
          </c:dPt>
          <c:dPt>
            <c:idx val="8"/>
            <c:bubble3D val="0"/>
            <c:spPr>
              <a:solidFill>
                <a:srgbClr val="268A70"/>
              </a:soli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6-DA8A-4C01-B493-864849ECC06D}"/>
              </c:ext>
            </c:extLst>
          </c:dPt>
          <c:dLbls>
            <c:dLbl>
              <c:idx val="0"/>
              <c:tx>
                <c:rich>
                  <a:bodyPr/>
                  <a:lstStyle/>
                  <a:p>
                    <a:fld id="{440853BD-FB16-4C68-9BD1-8E05D7140D95}" type="CATEGORYNAME">
                      <a:rPr lang="en-US" sz="1300">
                        <a:latin typeface="Calibri" panose="020F0502020204030204" pitchFamily="34" charset="0"/>
                        <a:cs typeface="Calibri" panose="020F0502020204030204" pitchFamily="34" charset="0"/>
                      </a:rPr>
                      <a:pPr/>
                      <a:t>[CATEGORY NAME]</a:t>
                    </a:fld>
                    <a:r>
                      <a:rPr lang="en-US" sz="1300" baseline="0" dirty="0">
                        <a:latin typeface="Calibri" panose="020F0502020204030204" pitchFamily="34" charset="0"/>
                        <a:cs typeface="Calibri" panose="020F0502020204030204" pitchFamily="34" charset="0"/>
                      </a:rPr>
                      <a:t>
</a:t>
                    </a:r>
                    <a:fld id="{9653D0BD-756C-4311-8941-6EB6DF3D7F63}" type="PERCENTAGE">
                      <a:rPr lang="en-US" sz="1300" baseline="0">
                        <a:latin typeface="Calibri" panose="020F0502020204030204" pitchFamily="34" charset="0"/>
                        <a:cs typeface="Calibri" panose="020F0502020204030204" pitchFamily="34" charset="0"/>
                      </a:rPr>
                      <a:pPr/>
                      <a:t>[PERCENTAGE]</a:t>
                    </a:fld>
                    <a:endParaRPr lang="en-US" sz="1300" baseline="0" dirty="0">
                      <a:latin typeface="Calibri" panose="020F0502020204030204" pitchFamily="34" charset="0"/>
                      <a:cs typeface="Calibri" panose="020F0502020204030204" pitchFamily="34" charset="0"/>
                    </a:endParaRPr>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DA8A-4C01-B493-864849ECC06D}"/>
                </c:ext>
              </c:extLst>
            </c:dLbl>
            <c:dLbl>
              <c:idx val="1"/>
              <c:layout>
                <c:manualLayout>
                  <c:x val="-0.17345322943906311"/>
                  <c:y val="-0.29662572841695239"/>
                </c:manualLayout>
              </c:layout>
              <c:tx>
                <c:rich>
                  <a:bodyPr/>
                  <a:lstStyle/>
                  <a:p>
                    <a:fld id="{1B0EEEF1-A12E-4EC7-AFD1-6BEF6BFB8463}" type="CATEGORYNAME">
                      <a:rPr lang="en-US" sz="1300">
                        <a:solidFill>
                          <a:schemeClr val="bg1"/>
                        </a:solidFill>
                        <a:latin typeface="Calibri" panose="020F0502020204030204" pitchFamily="34" charset="0"/>
                        <a:cs typeface="Calibri" panose="020F0502020204030204" pitchFamily="34" charset="0"/>
                      </a:rPr>
                      <a:pPr/>
                      <a:t>[CATEGORY NAME]</a:t>
                    </a:fld>
                    <a:r>
                      <a:rPr lang="en-US" sz="1300" baseline="0" dirty="0">
                        <a:solidFill>
                          <a:schemeClr val="bg1"/>
                        </a:solidFill>
                        <a:latin typeface="Calibri" panose="020F0502020204030204" pitchFamily="34" charset="0"/>
                        <a:cs typeface="Calibri" panose="020F0502020204030204" pitchFamily="34" charset="0"/>
                      </a:rPr>
                      <a:t>
</a:t>
                    </a:r>
                    <a:fld id="{38F8ACF4-E466-4D33-AF58-59C5C06F8DCE}" type="PERCENTAGE">
                      <a:rPr lang="en-US" sz="1300" baseline="0">
                        <a:solidFill>
                          <a:schemeClr val="bg1"/>
                        </a:solidFill>
                        <a:latin typeface="Calibri" panose="020F0502020204030204" pitchFamily="34" charset="0"/>
                        <a:cs typeface="Calibri" panose="020F0502020204030204" pitchFamily="34" charset="0"/>
                      </a:rPr>
                      <a:pPr/>
                      <a:t>[PERCENTAGE]</a:t>
                    </a:fld>
                    <a:endParaRPr lang="en-US" sz="1300" baseline="0" dirty="0">
                      <a:solidFill>
                        <a:schemeClr val="bg1"/>
                      </a:solidFill>
                      <a:latin typeface="Calibri" panose="020F0502020204030204" pitchFamily="34" charset="0"/>
                      <a:cs typeface="Calibri" panose="020F0502020204030204" pitchFamily="34" charset="0"/>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DA8A-4C01-B493-864849ECC06D}"/>
                </c:ext>
              </c:extLst>
            </c:dLbl>
            <c:dLbl>
              <c:idx val="2"/>
              <c:layout>
                <c:manualLayout>
                  <c:x val="0.11320474995661267"/>
                  <c:y val="-0.19283220917924904"/>
                </c:manualLayout>
              </c:layout>
              <c:tx>
                <c:rich>
                  <a:bodyPr/>
                  <a:lstStyle/>
                  <a:p>
                    <a:fld id="{43BA99CF-8C90-4B88-A0EF-53EBD5C1713B}" type="CATEGORYNAME">
                      <a:rPr lang="en-US" sz="1300">
                        <a:latin typeface="Calibri" panose="020F0502020204030204" pitchFamily="34" charset="0"/>
                        <a:cs typeface="Calibri" panose="020F0502020204030204" pitchFamily="34" charset="0"/>
                      </a:rPr>
                      <a:pPr/>
                      <a:t>[CATEGORY NAME]</a:t>
                    </a:fld>
                    <a:r>
                      <a:rPr lang="en-US" sz="1300" baseline="0" dirty="0">
                        <a:latin typeface="Calibri" panose="020F0502020204030204" pitchFamily="34" charset="0"/>
                        <a:cs typeface="Calibri" panose="020F0502020204030204" pitchFamily="34" charset="0"/>
                      </a:rPr>
                      <a:t>
</a:t>
                    </a:r>
                    <a:fld id="{DB9960DF-EE2E-4633-9FE2-8B52D031FA2C}" type="PERCENTAGE">
                      <a:rPr lang="en-US" sz="1300" baseline="0">
                        <a:latin typeface="Calibri" panose="020F0502020204030204" pitchFamily="34" charset="0"/>
                        <a:cs typeface="Calibri" panose="020F0502020204030204" pitchFamily="34" charset="0"/>
                      </a:rPr>
                      <a:pPr/>
                      <a:t>[PERCENTAGE]</a:t>
                    </a:fld>
                    <a:endParaRPr lang="en-US" sz="1300" baseline="0" dirty="0">
                      <a:latin typeface="Calibri" panose="020F0502020204030204" pitchFamily="34" charset="0"/>
                      <a:cs typeface="Calibri" panose="020F0502020204030204" pitchFamily="34" charset="0"/>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DA8A-4C01-B493-864849ECC06D}"/>
                </c:ext>
              </c:extLst>
            </c:dLbl>
            <c:dLbl>
              <c:idx val="3"/>
              <c:layout>
                <c:manualLayout>
                  <c:x val="5.8227071144435198E-2"/>
                  <c:y val="-0.10495691855558592"/>
                </c:manualLayout>
              </c:layout>
              <c:tx>
                <c:rich>
                  <a:bodyPr/>
                  <a:lstStyle/>
                  <a:p>
                    <a:fld id="{CA1E395C-5275-42EA-B4A8-53D30B59C7BD}" type="CATEGORYNAME">
                      <a:rPr lang="en-US" sz="1300">
                        <a:latin typeface="Calibri" panose="020F0502020204030204" pitchFamily="34" charset="0"/>
                        <a:cs typeface="Calibri" panose="020F0502020204030204" pitchFamily="34" charset="0"/>
                      </a:rPr>
                      <a:pPr/>
                      <a:t>[CATEGORY NAME]</a:t>
                    </a:fld>
                    <a:r>
                      <a:rPr lang="en-US" sz="1300" baseline="0" dirty="0">
                        <a:latin typeface="Calibri" panose="020F0502020204030204" pitchFamily="34" charset="0"/>
                        <a:cs typeface="Calibri" panose="020F0502020204030204" pitchFamily="34" charset="0"/>
                      </a:rPr>
                      <a:t>
</a:t>
                    </a:r>
                    <a:fld id="{10E3E766-197C-4D69-A917-C6D95A83D0AA}" type="PERCENTAGE">
                      <a:rPr lang="en-US" sz="1300" baseline="0">
                        <a:latin typeface="Calibri" panose="020F0502020204030204" pitchFamily="34" charset="0"/>
                        <a:cs typeface="Calibri" panose="020F0502020204030204" pitchFamily="34" charset="0"/>
                      </a:rPr>
                      <a:pPr/>
                      <a:t>[PERCENTAGE]</a:t>
                    </a:fld>
                    <a:endParaRPr lang="en-US" sz="1300" baseline="0" dirty="0">
                      <a:latin typeface="Calibri" panose="020F0502020204030204" pitchFamily="34" charset="0"/>
                      <a:cs typeface="Calibri" panose="020F0502020204030204" pitchFamily="34" charset="0"/>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A8A-4C01-B493-864849ECC06D}"/>
                </c:ext>
              </c:extLst>
            </c:dLbl>
            <c:dLbl>
              <c:idx val="4"/>
              <c:layout>
                <c:manualLayout>
                  <c:x val="2.2272236590864341E-2"/>
                  <c:y val="1.0201821447611259E-2"/>
                </c:manualLayout>
              </c:layout>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lt1">
                          <a:lumMod val="8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A8A-4C01-B493-864849ECC06D}"/>
                </c:ext>
              </c:extLst>
            </c:dLbl>
            <c:dLbl>
              <c:idx val="5"/>
              <c:layout>
                <c:manualLayout>
                  <c:x val="-1.5707522929789632E-2"/>
                  <c:y val="-7.6046924414280336E-3"/>
                </c:manualLayout>
              </c:layout>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lt1">
                          <a:lumMod val="8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DA8A-4C01-B493-864849ECC06D}"/>
                </c:ext>
              </c:extLst>
            </c:dLbl>
            <c:dLbl>
              <c:idx val="6"/>
              <c:layout>
                <c:manualLayout>
                  <c:x val="2.3387923247523337E-2"/>
                  <c:y val="2.243561745313075E-3"/>
                </c:manualLayout>
              </c:layout>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lt1">
                          <a:lumMod val="8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A8A-4C01-B493-864849ECC06D}"/>
                </c:ext>
              </c:extLst>
            </c:dLbl>
            <c:dLbl>
              <c:idx val="7"/>
              <c:layout>
                <c:manualLayout>
                  <c:x val="4.0775761141969111E-2"/>
                  <c:y val="-6.0853212656417207E-3"/>
                </c:manualLayout>
              </c:layout>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lt1">
                          <a:lumMod val="8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A8A-4C01-B493-864849ECC06D}"/>
                </c:ext>
              </c:extLst>
            </c:dLbl>
            <c:dLbl>
              <c:idx val="8"/>
              <c:layout>
                <c:manualLayout>
                  <c:x val="8.8298545398692294E-2"/>
                  <c:y val="-2.1154108997825816E-3"/>
                </c:manualLayout>
              </c:layout>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lt1">
                          <a:lumMod val="8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DA8A-4C01-B493-864849ECC06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extLst>
          </c:dLbls>
          <c:cat>
            <c:strRef>
              <c:f>Sheet1!$A$2:$A$10</c:f>
              <c:strCache>
                <c:ptCount val="9"/>
                <c:pt idx="0">
                  <c:v>China</c:v>
                </c:pt>
                <c:pt idx="1">
                  <c:v>US</c:v>
                </c:pt>
                <c:pt idx="2">
                  <c:v>Brazil</c:v>
                </c:pt>
                <c:pt idx="3">
                  <c:v>India</c:v>
                </c:pt>
                <c:pt idx="4">
                  <c:v>Germany</c:v>
                </c:pt>
                <c:pt idx="5">
                  <c:v>Vietnam</c:v>
                </c:pt>
                <c:pt idx="6">
                  <c:v>Thailand</c:v>
                </c:pt>
                <c:pt idx="7">
                  <c:v>Russia</c:v>
                </c:pt>
                <c:pt idx="8">
                  <c:v>Indonesia</c:v>
                </c:pt>
              </c:strCache>
            </c:strRef>
          </c:cat>
          <c:val>
            <c:numRef>
              <c:f>Sheet1!$B$2:$B$10</c:f>
              <c:numCache>
                <c:formatCode>0%</c:formatCode>
                <c:ptCount val="9"/>
                <c:pt idx="0" formatCode="0.00%">
                  <c:v>0.188</c:v>
                </c:pt>
                <c:pt idx="1">
                  <c:v>0.17</c:v>
                </c:pt>
                <c:pt idx="2" formatCode="0.00%">
                  <c:v>5.6000000000000001E-2</c:v>
                </c:pt>
                <c:pt idx="3" formatCode="0.00%">
                  <c:v>5.2999999999999999E-2</c:v>
                </c:pt>
                <c:pt idx="4" formatCode="0.00%">
                  <c:v>5.0999999999999997E-2</c:v>
                </c:pt>
                <c:pt idx="5" formatCode="0.00%">
                  <c:v>4.2000000000000003E-2</c:v>
                </c:pt>
                <c:pt idx="6" formatCode="0.00%">
                  <c:v>2.5000000000000001E-2</c:v>
                </c:pt>
                <c:pt idx="7" formatCode="0.00%">
                  <c:v>2.4E-2</c:v>
                </c:pt>
                <c:pt idx="8" formatCode="0.00%">
                  <c:v>2.4E-2</c:v>
                </c:pt>
              </c:numCache>
            </c:numRef>
          </c:val>
          <c:extLst>
            <c:ext xmlns:c16="http://schemas.microsoft.com/office/drawing/2014/chart" uri="{C3380CC4-5D6E-409C-BE32-E72D297353CC}">
              <c16:uniqueId val="{00000000-DA8A-4C01-B493-864849ECC06D}"/>
            </c:ext>
          </c:extLst>
        </c:ser>
        <c:dLbls>
          <c:dLblPos val="ctr"/>
          <c:showLegendKey val="0"/>
          <c:showVal val="0"/>
          <c:showCatName val="1"/>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CCE48C87-18B2-4D11-BE4C-A287CD962877}" type="datetime1">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4A143-BE9C-4A48-8D17-FCCA2C8734FF}" type="datetime1">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AA378-22F3-446D-9694-F09E2B56922A}" type="datetime1">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071591-7DD5-4C2A-A7DB-2DD58DCCE407}" type="datetime1">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85AFD87-24A1-4665-8F8D-75A36AAF36DA}" type="datetime1">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98FEDA8D-0BB8-4697-AE98-3A4166DB427B}" type="datetime1">
              <a:rPr lang="en-US" smtClean="0"/>
              <a:t>2/17/2024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85811A9-1866-4E50-9529-EAE936EA0181}" type="datetime1">
              <a:rPr lang="en-US" smtClean="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F095CC-298E-4CFD-BB4B-3A9FF7E9A131}" type="datetime1">
              <a:rPr lang="en-US" smtClean="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ACE70-82C6-443B-B7B9-DB3C82DD37D8}" type="datetime1">
              <a:rPr lang="en-US" smtClean="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CBF7024-C3A8-45B6-8A75-44E84A2557CF}" type="datetime1">
              <a:rPr lang="en-US" smtClean="0"/>
              <a:t>2/17/2024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B654474-D2F6-4DD2-8A1C-6D79B9406B79}" type="datetime1">
              <a:rPr lang="en-US" smtClean="0"/>
              <a:t>2/17/2024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F76E8F2-77D4-471D-8D1C-FB3D1CFF5CB5}" type="datetime1">
              <a:rPr lang="en-US" smtClean="0"/>
              <a:t>2/17/2024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dfreephotos.com/Free-Stock-Photos/lock-and-key.jpg.php"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goodfreephotos.com/Free-Stock-Photos/lock-and-key.jpg.php"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7CF875-7865-4B60-BE3C-F759090A4D58}"/>
              </a:ext>
            </a:extLst>
          </p:cNvPr>
          <p:cNvPicPr>
            <a:picLocks noChangeAspect="1"/>
          </p:cNvPicPr>
          <p:nvPr/>
        </p:nvPicPr>
        <p:blipFill>
          <a:blip r:embed="rId2">
            <a:extLst>
              <a:ext uri="{837473B0-CC2E-450A-ABE3-18F120FF3D39}">
                <a1611:picAttrSrcUrl xmlns:a1611="http://schemas.microsoft.com/office/drawing/2016/11/main" r:id="rId3"/>
              </a:ext>
            </a:extLst>
          </a:blip>
          <a:srcRect t="78" b="78"/>
          <a:stretch/>
        </p:blipFill>
        <p:spPr>
          <a:xfrm>
            <a:off x="20" y="34846"/>
            <a:ext cx="12191980" cy="6857990"/>
          </a:xfrm>
          <a:prstGeom prst="rect">
            <a:avLst/>
          </a:prstGeom>
        </p:spPr>
      </p:pic>
      <p:sp>
        <p:nvSpPr>
          <p:cNvPr id="2" name="Title 1">
            <a:extLst>
              <a:ext uri="{FF2B5EF4-FFF2-40B4-BE49-F238E27FC236}">
                <a16:creationId xmlns:a16="http://schemas.microsoft.com/office/drawing/2014/main" id="{646D0423-92ED-41A8-B13E-ED2A99FC380C}"/>
              </a:ext>
            </a:extLst>
          </p:cNvPr>
          <p:cNvSpPr>
            <a:spLocks noGrp="1"/>
          </p:cNvSpPr>
          <p:nvPr>
            <p:ph type="ctrTitle"/>
          </p:nvPr>
        </p:nvSpPr>
        <p:spPr>
          <a:xfrm>
            <a:off x="1600200" y="1356479"/>
            <a:ext cx="8991600" cy="1645920"/>
          </a:xfrm>
          <a:solidFill>
            <a:schemeClr val="bg1">
              <a:alpha val="60000"/>
            </a:schemeClr>
          </a:solidFill>
          <a:ln w="38100" cap="sq">
            <a:solidFill>
              <a:schemeClr val="tx1"/>
            </a:solidFill>
            <a:miter lim="800000"/>
          </a:ln>
        </p:spPr>
        <p:txBody>
          <a:bodyPr anchor="ctr">
            <a:normAutofit/>
          </a:bodyPr>
          <a:lstStyle/>
          <a:p>
            <a:r>
              <a:rPr lang="en-US" b="1" dirty="0">
                <a:solidFill>
                  <a:schemeClr val="tx1"/>
                </a:solidFill>
              </a:rPr>
              <a:t>Hacking awareness</a:t>
            </a:r>
          </a:p>
        </p:txBody>
      </p:sp>
      <p:sp>
        <p:nvSpPr>
          <p:cNvPr id="3" name="Subtitle 2">
            <a:extLst>
              <a:ext uri="{FF2B5EF4-FFF2-40B4-BE49-F238E27FC236}">
                <a16:creationId xmlns:a16="http://schemas.microsoft.com/office/drawing/2014/main" id="{74B4D8F8-4E82-4BDB-B682-C4008F4B24EF}"/>
              </a:ext>
            </a:extLst>
          </p:cNvPr>
          <p:cNvSpPr>
            <a:spLocks noGrp="1"/>
          </p:cNvSpPr>
          <p:nvPr>
            <p:ph type="subTitle" idx="1"/>
          </p:nvPr>
        </p:nvSpPr>
        <p:spPr>
          <a:xfrm>
            <a:off x="145957" y="5817326"/>
            <a:ext cx="8180624" cy="888264"/>
          </a:xfrm>
        </p:spPr>
        <p:txBody>
          <a:bodyPr>
            <a:normAutofit/>
          </a:bodyPr>
          <a:lstStyle/>
          <a:p>
            <a:pPr algn="l"/>
            <a:r>
              <a:rPr lang="en-US" sz="2400" b="1" dirty="0">
                <a:solidFill>
                  <a:srgbClr val="FFFFFF"/>
                </a:solidFill>
                <a:latin typeface="Calibri" panose="020F0502020204030204" pitchFamily="34" charset="0"/>
                <a:cs typeface="Calibri" panose="020F0502020204030204" pitchFamily="34" charset="0"/>
              </a:rPr>
              <a:t>MENTOR :- NIMASH PATEL </a:t>
            </a:r>
          </a:p>
          <a:p>
            <a:pPr algn="l"/>
            <a:r>
              <a:rPr lang="en-US" sz="1800" b="1" dirty="0">
                <a:solidFill>
                  <a:srgbClr val="FFFFFF"/>
                </a:solidFill>
                <a:latin typeface="Calibri" panose="020F0502020204030204" pitchFamily="34" charset="0"/>
                <a:cs typeface="Calibri" panose="020F0502020204030204" pitchFamily="34" charset="0"/>
              </a:rPr>
              <a:t>21BECE30003: ACHARYA YAGNANG		21BECE30014: BAROT PARTH</a:t>
            </a:r>
          </a:p>
          <a:p>
            <a:pPr algn="l"/>
            <a:endParaRPr lang="en-US" b="1" dirty="0">
              <a:solidFill>
                <a:srgbClr val="FFFFFF"/>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63A02D3-035E-0E74-023F-B119BF67EEDC}"/>
              </a:ext>
            </a:extLst>
          </p:cNvPr>
          <p:cNvSpPr>
            <a:spLocks noGrp="1"/>
          </p:cNvSpPr>
          <p:nvPr>
            <p:ph type="sldNum" sz="quarter" idx="12"/>
          </p:nvPr>
        </p:nvSpPr>
        <p:spPr/>
        <p:txBody>
          <a:bodyPr/>
          <a:lstStyle/>
          <a:p>
            <a:fld id="{8A7A6979-0714-4377-B894-6BE4C2D6E202}" type="slidenum">
              <a:rPr lang="en-US" smtClean="0"/>
              <a:pPr/>
              <a:t>1</a:t>
            </a:fld>
            <a:endParaRPr lang="en-US"/>
          </a:p>
        </p:txBody>
      </p:sp>
    </p:spTree>
    <p:extLst>
      <p:ext uri="{BB962C8B-B14F-4D97-AF65-F5344CB8AC3E}">
        <p14:creationId xmlns:p14="http://schemas.microsoft.com/office/powerpoint/2010/main" val="2401068040"/>
      </p:ext>
    </p:extLst>
  </p:cSld>
  <p:clrMapOvr>
    <a:masterClrMapping/>
  </p:clrMapOvr>
  <mc:AlternateContent xmlns:mc="http://schemas.openxmlformats.org/markup-compatibility/2006" xmlns:p14="http://schemas.microsoft.com/office/powerpoint/2010/main">
    <mc:Choice Requires="p14">
      <p:transition spd="slow" p14:dur="15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7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7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solidFill>
            <a:schemeClr val="tx1"/>
          </a:solidFill>
          <a:ln>
            <a:solidFill>
              <a:schemeClr val="bg1"/>
            </a:solidFill>
          </a:ln>
        </p:spPr>
        <p:txBody>
          <a:bodyPr>
            <a:normAutofit/>
          </a:bodyPr>
          <a:lstStyle/>
          <a:p>
            <a:r>
              <a:rPr lang="en-IN" sz="32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Understanding Vulnerabilities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638045"/>
            <a:ext cx="7729728" cy="1886822"/>
          </a:xfrm>
          <a:solidFill>
            <a:srgbClr val="000000">
              <a:alpha val="50196"/>
            </a:srgbClr>
          </a:solidFill>
          <a:ln>
            <a:solidFill>
              <a:schemeClr val="bg1"/>
            </a:solidFill>
          </a:ln>
        </p:spPr>
        <p:txBody>
          <a:bodyPr>
            <a:normAutofit/>
          </a:bodyPr>
          <a:lstStyle/>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Identify common attack vectors (e.g., phishing scams, malware, social engineering).</a:t>
            </a:r>
          </a:p>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Explain how weak passwords and insecure networks create vulnerabilities.</a:t>
            </a:r>
          </a:p>
        </p:txBody>
      </p:sp>
      <p:sp>
        <p:nvSpPr>
          <p:cNvPr id="2" name="Slide Number Placeholder 1">
            <a:extLst>
              <a:ext uri="{FF2B5EF4-FFF2-40B4-BE49-F238E27FC236}">
                <a16:creationId xmlns:a16="http://schemas.microsoft.com/office/drawing/2014/main" id="{61724B36-702A-3B0E-592C-EB53B9C4549C}"/>
              </a:ext>
            </a:extLst>
          </p:cNvPr>
          <p:cNvSpPr>
            <a:spLocks noGrp="1"/>
          </p:cNvSpPr>
          <p:nvPr>
            <p:ph type="sldNum" sz="quarter" idx="12"/>
          </p:nvPr>
        </p:nvSpPr>
        <p:spPr/>
        <p:txBody>
          <a:bodyPr/>
          <a:lstStyle/>
          <a:p>
            <a:fld id="{8A7A6979-0714-4377-B894-6BE4C2D6E202}" type="slidenum">
              <a:rPr lang="en-US" smtClean="0"/>
              <a:pPr/>
              <a:t>10</a:t>
            </a:fld>
            <a:endParaRPr lang="en-US"/>
          </a:p>
        </p:txBody>
      </p:sp>
    </p:spTree>
    <p:extLst>
      <p:ext uri="{BB962C8B-B14F-4D97-AF65-F5344CB8AC3E}">
        <p14:creationId xmlns:p14="http://schemas.microsoft.com/office/powerpoint/2010/main" val="21613772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1310640" y="1878008"/>
            <a:ext cx="9570720" cy="3101983"/>
          </a:xfrm>
        </p:spPr>
        <p:txBody>
          <a:bodyPr>
            <a:normAutofit/>
          </a:bodyPr>
          <a:lstStyle/>
          <a:p>
            <a:pPr marL="0" indent="0" algn="just">
              <a:buNone/>
            </a:pPr>
            <a:r>
              <a:rPr lang="en-US" sz="2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Imagine your computer system as a fortified castle. Attack vectors are like the secret passages, unguarded gates, and treacherous cliffs that hackers can exploit to gain entry and wreak havoc. Let's explore some common vulnerabilities that act as these weak points:</a:t>
            </a:r>
          </a:p>
        </p:txBody>
      </p:sp>
      <p:sp>
        <p:nvSpPr>
          <p:cNvPr id="2" name="Slide Number Placeholder 1">
            <a:extLst>
              <a:ext uri="{FF2B5EF4-FFF2-40B4-BE49-F238E27FC236}">
                <a16:creationId xmlns:a16="http://schemas.microsoft.com/office/drawing/2014/main" id="{E0C94ACF-915D-FF10-5C7F-5A793DE18DE1}"/>
              </a:ext>
            </a:extLst>
          </p:cNvPr>
          <p:cNvSpPr>
            <a:spLocks noGrp="1"/>
          </p:cNvSpPr>
          <p:nvPr>
            <p:ph type="sldNum" sz="quarter" idx="12"/>
          </p:nvPr>
        </p:nvSpPr>
        <p:spPr/>
        <p:txBody>
          <a:bodyPr/>
          <a:lstStyle/>
          <a:p>
            <a:fld id="{8A7A6979-0714-4377-B894-6BE4C2D6E202}" type="slidenum">
              <a:rPr lang="en-US" smtClean="0"/>
              <a:pPr/>
              <a:t>11</a:t>
            </a:fld>
            <a:endParaRPr lang="en-US"/>
          </a:p>
        </p:txBody>
      </p:sp>
    </p:spTree>
    <p:extLst>
      <p:ext uri="{BB962C8B-B14F-4D97-AF65-F5344CB8AC3E}">
        <p14:creationId xmlns:p14="http://schemas.microsoft.com/office/powerpoint/2010/main" val="113630035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Attack Vectors: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153412"/>
            <a:ext cx="7729728" cy="3739896"/>
          </a:xfrm>
        </p:spPr>
        <p:txBody>
          <a:bodyPr>
            <a:noAutofit/>
          </a:bodyPr>
          <a:lstStyle/>
          <a:p>
            <a:pPr algn="just">
              <a:buFont typeface="Arial" panose="020B0604020202020204" pitchFamily="34" charset="0"/>
              <a:buChar char="•"/>
            </a:pPr>
            <a:r>
              <a:rPr lang="en-IN" sz="20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Phishing Scams</a:t>
            </a:r>
            <a:r>
              <a:rPr lang="en-IN"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Deceptive emails, texts, or websites masquerading as legitimate entities (banks, social media platforms, etc.) to trick users into revealing sensitive information like passwords or financial data.</a:t>
            </a:r>
          </a:p>
          <a:p>
            <a:pPr algn="just">
              <a:buFont typeface="Arial" panose="020B0604020202020204" pitchFamily="34" charset="0"/>
              <a:buChar char="•"/>
            </a:pPr>
            <a:r>
              <a:rPr lang="en-US" sz="20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Malware</a:t>
            </a: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Malicious software like viruses, worms, and Trojans that infect systems and steal data, disrupt operations, or spy on user activity.</a:t>
            </a:r>
            <a:endParaRPr lang="en-IN" sz="2000" dirty="0">
              <a:solidFill>
                <a:srgbClr val="E3E3E3"/>
              </a:solidFill>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20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Social Engineering</a:t>
            </a: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Manipulating human psychology through persuasion, fear, or deception to gain access to information or systems. This can involve pretexting (fake identities), tailgating (sneaking in behind authorized personnel), or quid pro quo (offering favors in exchange for access).</a:t>
            </a:r>
            <a:endParaRPr lang="en-IN"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69C9B49A-8EF5-E369-E4C2-7D2001160D61}"/>
              </a:ext>
            </a:extLst>
          </p:cNvPr>
          <p:cNvSpPr>
            <a:spLocks noGrp="1"/>
          </p:cNvSpPr>
          <p:nvPr>
            <p:ph type="sldNum" sz="quarter" idx="12"/>
          </p:nvPr>
        </p:nvSpPr>
        <p:spPr/>
        <p:txBody>
          <a:bodyPr/>
          <a:lstStyle/>
          <a:p>
            <a:fld id="{8A7A6979-0714-4377-B894-6BE4C2D6E202}" type="slidenum">
              <a:rPr lang="en-US" smtClean="0"/>
              <a:pPr/>
              <a:t>12</a:t>
            </a:fld>
            <a:endParaRPr lang="en-US"/>
          </a:p>
        </p:txBody>
      </p:sp>
    </p:spTree>
    <p:extLst>
      <p:ext uri="{BB962C8B-B14F-4D97-AF65-F5344CB8AC3E}">
        <p14:creationId xmlns:p14="http://schemas.microsoft.com/office/powerpoint/2010/main" val="35012907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1776549" y="964692"/>
            <a:ext cx="8412479" cy="1188720"/>
          </a:xfrm>
          <a:noFill/>
          <a:ln>
            <a:noFill/>
          </a:ln>
        </p:spPr>
        <p:txBody>
          <a:bodyPr>
            <a:normAutofit/>
          </a:bodyPr>
          <a:lstStyle/>
          <a:p>
            <a:pPr algn="l"/>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Weak Passwords and Insecure Networks: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1776549" y="2153412"/>
            <a:ext cx="8184315" cy="2662428"/>
          </a:xfrm>
        </p:spPr>
        <p:txBody>
          <a:bodyPr>
            <a:noAutofit/>
          </a:bodyPr>
          <a:lstStyle/>
          <a:p>
            <a:pPr algn="just">
              <a:buFont typeface="Arial" panose="020B0604020202020204" pitchFamily="34" charset="0"/>
              <a:buChar char="•"/>
            </a:pPr>
            <a:r>
              <a:rPr lang="en-US" sz="20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Weak Passwords</a:t>
            </a: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Short, predictable, or reused passwords are easily cracked by hackers using brute force attacks (systematically trying different combinations) or dictionary attacks (using lists of common words).</a:t>
            </a:r>
          </a:p>
          <a:p>
            <a:pPr algn="just">
              <a:buFont typeface="Arial" panose="020B0604020202020204" pitchFamily="34" charset="0"/>
              <a:buChar char="•"/>
            </a:pPr>
            <a:r>
              <a:rPr lang="en-IN" sz="20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Insecure Networks</a:t>
            </a:r>
            <a:r>
              <a:rPr lang="en-IN"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Unencrypted Wi-Fi networks, outdated firmware, and lack of multi-factor authentication create openings for hackers to intercept data, sniff passwords, and infiltrate systems. </a:t>
            </a:r>
          </a:p>
        </p:txBody>
      </p:sp>
      <p:sp>
        <p:nvSpPr>
          <p:cNvPr id="2" name="Slide Number Placeholder 1">
            <a:extLst>
              <a:ext uri="{FF2B5EF4-FFF2-40B4-BE49-F238E27FC236}">
                <a16:creationId xmlns:a16="http://schemas.microsoft.com/office/drawing/2014/main" id="{5BD62CF1-84B2-D791-BE3D-B1D4674C3C3B}"/>
              </a:ext>
            </a:extLst>
          </p:cNvPr>
          <p:cNvSpPr>
            <a:spLocks noGrp="1"/>
          </p:cNvSpPr>
          <p:nvPr>
            <p:ph type="sldNum" sz="quarter" idx="12"/>
          </p:nvPr>
        </p:nvSpPr>
        <p:spPr/>
        <p:txBody>
          <a:bodyPr/>
          <a:lstStyle/>
          <a:p>
            <a:fld id="{8A7A6979-0714-4377-B894-6BE4C2D6E202}" type="slidenum">
              <a:rPr lang="en-US" smtClean="0"/>
              <a:pPr/>
              <a:t>13</a:t>
            </a:fld>
            <a:endParaRPr lang="en-US"/>
          </a:p>
        </p:txBody>
      </p:sp>
    </p:spTree>
    <p:extLst>
      <p:ext uri="{BB962C8B-B14F-4D97-AF65-F5344CB8AC3E}">
        <p14:creationId xmlns:p14="http://schemas.microsoft.com/office/powerpoint/2010/main" val="5412928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231136" y="625057"/>
            <a:ext cx="7729728" cy="1188720"/>
          </a:xfrm>
          <a:solidFill>
            <a:srgbClr val="000000">
              <a:alpha val="50196"/>
            </a:srgbClr>
          </a:solidFill>
          <a:ln>
            <a:solidFill>
              <a:schemeClr val="bg1"/>
            </a:solidFill>
          </a:ln>
        </p:spPr>
        <p:txBody>
          <a:bodyPr>
            <a:normAutofit/>
          </a:bodyPr>
          <a:lstStyle/>
          <a:p>
            <a:r>
              <a:rPr lang="en-IN" sz="32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Building Your Defences</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155371" y="2095717"/>
            <a:ext cx="7881257" cy="3756443"/>
          </a:xfrm>
          <a:solidFill>
            <a:srgbClr val="000000">
              <a:alpha val="50196"/>
            </a:srgbClr>
          </a:solidFill>
          <a:ln>
            <a:solidFill>
              <a:schemeClr val="bg1"/>
            </a:solidFill>
          </a:ln>
        </p:spPr>
        <p:txBody>
          <a:bodyPr>
            <a:noAutofit/>
          </a:bodyPr>
          <a:lstStyle/>
          <a:p>
            <a:pPr algn="just">
              <a:buFont typeface="Arial" panose="020B0604020202020204" pitchFamily="34" charset="0"/>
              <a:buChar char="•"/>
            </a:pPr>
            <a:r>
              <a:rPr lang="en-US" sz="22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Implement strong password hygiene practices.</a:t>
            </a:r>
          </a:p>
          <a:p>
            <a:pPr algn="just">
              <a:buFont typeface="Arial" panose="020B0604020202020204" pitchFamily="34" charset="0"/>
              <a:buChar char="•"/>
            </a:pPr>
            <a:r>
              <a:rPr lang="en-US" sz="22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Enable two-factor authentication for added security.</a:t>
            </a:r>
          </a:p>
          <a:p>
            <a:pPr algn="just">
              <a:buFont typeface="Arial" panose="020B0604020202020204" pitchFamily="34" charset="0"/>
              <a:buChar char="•"/>
            </a:pPr>
            <a:r>
              <a:rPr lang="en-US" sz="22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Practice safe browsing habits and be wary of suspicious links and attachments.</a:t>
            </a:r>
          </a:p>
          <a:p>
            <a:pPr algn="just">
              <a:buFont typeface="Arial" panose="020B0604020202020204" pitchFamily="34" charset="0"/>
              <a:buChar char="•"/>
            </a:pPr>
            <a:r>
              <a:rPr lang="en-US" sz="22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Install and maintain robust antivirus and anti-malware software.</a:t>
            </a:r>
          </a:p>
          <a:p>
            <a:pPr algn="just">
              <a:buFont typeface="Arial" panose="020B0604020202020204" pitchFamily="34" charset="0"/>
              <a:buChar char="•"/>
            </a:pPr>
            <a:r>
              <a:rPr lang="en-US" sz="22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Regularly update software and operating systems to patch vulnerabilities.</a:t>
            </a:r>
          </a:p>
          <a:p>
            <a:pPr algn="just">
              <a:buFont typeface="Arial" panose="020B0604020202020204" pitchFamily="34" charset="0"/>
              <a:buChar char="•"/>
            </a:pPr>
            <a:r>
              <a:rPr lang="en-US" sz="22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Back up your data regularly to mitigate the impact of potential attacks.</a:t>
            </a:r>
          </a:p>
        </p:txBody>
      </p:sp>
      <p:sp>
        <p:nvSpPr>
          <p:cNvPr id="2" name="Slide Number Placeholder 1">
            <a:extLst>
              <a:ext uri="{FF2B5EF4-FFF2-40B4-BE49-F238E27FC236}">
                <a16:creationId xmlns:a16="http://schemas.microsoft.com/office/drawing/2014/main" id="{5BF4A660-ADEA-FD24-2411-82F0B1D96857}"/>
              </a:ext>
            </a:extLst>
          </p:cNvPr>
          <p:cNvSpPr>
            <a:spLocks noGrp="1"/>
          </p:cNvSpPr>
          <p:nvPr>
            <p:ph type="sldNum" sz="quarter" idx="12"/>
          </p:nvPr>
        </p:nvSpPr>
        <p:spPr/>
        <p:txBody>
          <a:bodyPr/>
          <a:lstStyle/>
          <a:p>
            <a:fld id="{8A7A6979-0714-4377-B894-6BE4C2D6E202}" type="slidenum">
              <a:rPr lang="en-US" smtClean="0"/>
              <a:pPr/>
              <a:t>14</a:t>
            </a:fld>
            <a:endParaRPr lang="en-US"/>
          </a:p>
        </p:txBody>
      </p:sp>
    </p:spTree>
    <p:extLst>
      <p:ext uri="{BB962C8B-B14F-4D97-AF65-F5344CB8AC3E}">
        <p14:creationId xmlns:p14="http://schemas.microsoft.com/office/powerpoint/2010/main" val="4523536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231136" y="964692"/>
            <a:ext cx="7729728"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Strong Password Hygiene</a:t>
            </a:r>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153411"/>
            <a:ext cx="7729728" cy="3324279"/>
          </a:xfrm>
        </p:spPr>
        <p:txBody>
          <a:bodyPr>
            <a:noAutofit/>
          </a:bodyPr>
          <a:lstStyle/>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Use unique and complex passwords for each account. Avoid birthdays, pet names, or dictionary words. </a:t>
            </a:r>
            <a:r>
              <a:rPr lang="en-US" sz="2000" b="0" i="0" dirty="0" err="1">
                <a:solidFill>
                  <a:srgbClr val="E3E3E3"/>
                </a:solidFill>
                <a:effectLst/>
                <a:latin typeface="Calibri" panose="020F0502020204030204" pitchFamily="34" charset="0"/>
                <a:ea typeface="Calibri" panose="020F0502020204030204" pitchFamily="34" charset="0"/>
                <a:cs typeface="Calibri" panose="020F0502020204030204" pitchFamily="34" charset="0"/>
              </a:rPr>
              <a:t>Opt</a:t>
            </a: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for a mix of uppercase and lowercase letters, numbers, and symbols. Password managers can be helpful tools to manage these complexities.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Never share your passwords or write them down. Don't fall for phishing scams disguised as legitimate entities asking for login credentials.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Change your passwords regularly, especially for critical accounts like banking or email.</a:t>
            </a:r>
          </a:p>
        </p:txBody>
      </p:sp>
      <p:sp>
        <p:nvSpPr>
          <p:cNvPr id="2" name="Slide Number Placeholder 1">
            <a:extLst>
              <a:ext uri="{FF2B5EF4-FFF2-40B4-BE49-F238E27FC236}">
                <a16:creationId xmlns:a16="http://schemas.microsoft.com/office/drawing/2014/main" id="{2A78A3C3-F3B8-F177-8D00-A76D58CC7321}"/>
              </a:ext>
            </a:extLst>
          </p:cNvPr>
          <p:cNvSpPr>
            <a:spLocks noGrp="1"/>
          </p:cNvSpPr>
          <p:nvPr>
            <p:ph type="sldNum" sz="quarter" idx="12"/>
          </p:nvPr>
        </p:nvSpPr>
        <p:spPr/>
        <p:txBody>
          <a:bodyPr/>
          <a:lstStyle/>
          <a:p>
            <a:fld id="{8A7A6979-0714-4377-B894-6BE4C2D6E202}" type="slidenum">
              <a:rPr lang="en-US" smtClean="0"/>
              <a:pPr/>
              <a:t>15</a:t>
            </a:fld>
            <a:endParaRPr lang="en-US"/>
          </a:p>
        </p:txBody>
      </p:sp>
    </p:spTree>
    <p:extLst>
      <p:ext uri="{BB962C8B-B14F-4D97-AF65-F5344CB8AC3E}">
        <p14:creationId xmlns:p14="http://schemas.microsoft.com/office/powerpoint/2010/main" val="229386606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231136" y="964692"/>
            <a:ext cx="7729728"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Two-Factor Authentication (2FA)</a:t>
            </a:r>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153411"/>
            <a:ext cx="7729728" cy="3324279"/>
          </a:xfrm>
        </p:spPr>
        <p:txBody>
          <a:bodyPr>
            <a:noAutofit/>
          </a:bodyPr>
          <a:lstStyle/>
          <a:p>
            <a:pPr algn="just"/>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This adds an extra layer of security beyond passwords. It requires a second verification factor, such as a code sent to your phone or a fingerprint scan, to gain access. Implement 2FA wherever possible.</a:t>
            </a:r>
          </a:p>
        </p:txBody>
      </p:sp>
      <p:sp>
        <p:nvSpPr>
          <p:cNvPr id="2" name="Slide Number Placeholder 1">
            <a:extLst>
              <a:ext uri="{FF2B5EF4-FFF2-40B4-BE49-F238E27FC236}">
                <a16:creationId xmlns:a16="http://schemas.microsoft.com/office/drawing/2014/main" id="{7BBC4AD0-6B3F-836D-1D17-B4E120FDC2AF}"/>
              </a:ext>
            </a:extLst>
          </p:cNvPr>
          <p:cNvSpPr>
            <a:spLocks noGrp="1"/>
          </p:cNvSpPr>
          <p:nvPr>
            <p:ph type="sldNum" sz="quarter" idx="12"/>
          </p:nvPr>
        </p:nvSpPr>
        <p:spPr/>
        <p:txBody>
          <a:bodyPr/>
          <a:lstStyle/>
          <a:p>
            <a:fld id="{8A7A6979-0714-4377-B894-6BE4C2D6E202}" type="slidenum">
              <a:rPr lang="en-US" smtClean="0"/>
              <a:pPr/>
              <a:t>16</a:t>
            </a:fld>
            <a:endParaRPr lang="en-US"/>
          </a:p>
        </p:txBody>
      </p:sp>
    </p:spTree>
    <p:extLst>
      <p:ext uri="{BB962C8B-B14F-4D97-AF65-F5344CB8AC3E}">
        <p14:creationId xmlns:p14="http://schemas.microsoft.com/office/powerpoint/2010/main" val="1535945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231136" y="964692"/>
            <a:ext cx="7729728"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Safe Browsing Habits</a:t>
            </a:r>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153411"/>
            <a:ext cx="7729728" cy="3324279"/>
          </a:xfrm>
        </p:spPr>
        <p:txBody>
          <a:bodyPr>
            <a:noAutofit/>
          </a:bodyPr>
          <a:lstStyle/>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Be cautious about clicking on links or downloading files from unknown sources. Hover over links to see the actual destination URL before clicking.</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Avoid suspicious websites and pop-up ads. If something seems too good to be true, it probably is.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Use caution when opening email attachments, even from seemingly familiar senders. Verify their legitimacy before opening.</a:t>
            </a:r>
          </a:p>
          <a:p>
            <a:pPr marL="0" indent="0" algn="just">
              <a:buNone/>
            </a:pPr>
            <a:endPar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74A579E8-ED4A-AD09-57BE-7C45DEFE238D}"/>
              </a:ext>
            </a:extLst>
          </p:cNvPr>
          <p:cNvSpPr>
            <a:spLocks noGrp="1"/>
          </p:cNvSpPr>
          <p:nvPr>
            <p:ph type="sldNum" sz="quarter" idx="12"/>
          </p:nvPr>
        </p:nvSpPr>
        <p:spPr/>
        <p:txBody>
          <a:bodyPr/>
          <a:lstStyle/>
          <a:p>
            <a:fld id="{8A7A6979-0714-4377-B894-6BE4C2D6E202}" type="slidenum">
              <a:rPr lang="en-US" smtClean="0"/>
              <a:pPr/>
              <a:t>17</a:t>
            </a:fld>
            <a:endParaRPr lang="en-US"/>
          </a:p>
        </p:txBody>
      </p:sp>
    </p:spTree>
    <p:extLst>
      <p:ext uri="{BB962C8B-B14F-4D97-AF65-F5344CB8AC3E}">
        <p14:creationId xmlns:p14="http://schemas.microsoft.com/office/powerpoint/2010/main" val="6122963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103991" y="964691"/>
            <a:ext cx="7984018" cy="1188720"/>
          </a:xfrm>
          <a:noFill/>
          <a:ln>
            <a:noFill/>
          </a:ln>
        </p:spPr>
        <p:txBody>
          <a:bodyPr>
            <a:normAutofit/>
          </a:bodyPr>
          <a:lstStyle/>
          <a:p>
            <a:pPr algn="l"/>
            <a:r>
              <a:rPr lang="en-IN" b="1" i="0" dirty="0">
                <a:solidFill>
                  <a:srgbClr val="E3E3E3"/>
                </a:solidFill>
                <a:effectLst/>
                <a:latin typeface="Google Sans"/>
              </a:rPr>
              <a:t>Antivirus and Anti-Malware Software: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173222"/>
            <a:ext cx="7729728" cy="3324279"/>
          </a:xfrm>
        </p:spPr>
        <p:txBody>
          <a:bodyPr>
            <a:noAutofit/>
          </a:bodyPr>
          <a:lstStyle/>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Install reputable antivirus and anti-malware software on your devices and keep them updated with the latest definitions.</a:t>
            </a:r>
          </a:p>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Schedule regular scans to detect and remove potential threats.</a:t>
            </a:r>
          </a:p>
        </p:txBody>
      </p:sp>
      <p:sp>
        <p:nvSpPr>
          <p:cNvPr id="2" name="Slide Number Placeholder 1">
            <a:extLst>
              <a:ext uri="{FF2B5EF4-FFF2-40B4-BE49-F238E27FC236}">
                <a16:creationId xmlns:a16="http://schemas.microsoft.com/office/drawing/2014/main" id="{93544E68-B768-553E-24EA-7F7553FA3FC9}"/>
              </a:ext>
            </a:extLst>
          </p:cNvPr>
          <p:cNvSpPr>
            <a:spLocks noGrp="1"/>
          </p:cNvSpPr>
          <p:nvPr>
            <p:ph type="sldNum" sz="quarter" idx="12"/>
          </p:nvPr>
        </p:nvSpPr>
        <p:spPr/>
        <p:txBody>
          <a:bodyPr/>
          <a:lstStyle/>
          <a:p>
            <a:fld id="{8A7A6979-0714-4377-B894-6BE4C2D6E202}" type="slidenum">
              <a:rPr lang="en-US" smtClean="0"/>
              <a:pPr/>
              <a:t>18</a:t>
            </a:fld>
            <a:endParaRPr lang="en-US"/>
          </a:p>
        </p:txBody>
      </p:sp>
    </p:spTree>
    <p:extLst>
      <p:ext uri="{BB962C8B-B14F-4D97-AF65-F5344CB8AC3E}">
        <p14:creationId xmlns:p14="http://schemas.microsoft.com/office/powerpoint/2010/main" val="258865862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231136" y="964692"/>
            <a:ext cx="7729728"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Software and OS Updates</a:t>
            </a:r>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153411"/>
            <a:ext cx="7729728" cy="3324279"/>
          </a:xfrm>
        </p:spPr>
        <p:txBody>
          <a:bodyPr>
            <a:noAutofit/>
          </a:bodyPr>
          <a:lstStyle/>
          <a:p>
            <a:pPr algn="just">
              <a:buFont typeface="Arial" panose="020B0604020202020204" pitchFamily="34" charset="0"/>
              <a:buChar char="•"/>
            </a:pPr>
            <a:r>
              <a:rPr lang="en-US" sz="200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Don't postpone updates! They often contain security patches to fix vulnerabilities exploited by hackers. Set your devices to automatically install updates whenever available.</a:t>
            </a:r>
          </a:p>
          <a:p>
            <a:pPr algn="just">
              <a:buFont typeface="Arial" panose="020B0604020202020204" pitchFamily="34" charset="0"/>
              <a:buChar char="•"/>
            </a:pPr>
            <a:r>
              <a:rPr lang="en-US" sz="200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Consider using a patch management tool for larger organizations to ensure timely updates across all systems.</a:t>
            </a:r>
          </a:p>
        </p:txBody>
      </p:sp>
      <p:sp>
        <p:nvSpPr>
          <p:cNvPr id="2" name="Slide Number Placeholder 1">
            <a:extLst>
              <a:ext uri="{FF2B5EF4-FFF2-40B4-BE49-F238E27FC236}">
                <a16:creationId xmlns:a16="http://schemas.microsoft.com/office/drawing/2014/main" id="{99A97B26-F617-8382-2498-7015C42CD60F}"/>
              </a:ext>
            </a:extLst>
          </p:cNvPr>
          <p:cNvSpPr>
            <a:spLocks noGrp="1"/>
          </p:cNvSpPr>
          <p:nvPr>
            <p:ph type="sldNum" sz="quarter" idx="12"/>
          </p:nvPr>
        </p:nvSpPr>
        <p:spPr/>
        <p:txBody>
          <a:bodyPr/>
          <a:lstStyle/>
          <a:p>
            <a:fld id="{8A7A6979-0714-4377-B894-6BE4C2D6E202}" type="slidenum">
              <a:rPr lang="en-US" smtClean="0"/>
              <a:pPr/>
              <a:t>19</a:t>
            </a:fld>
            <a:endParaRPr lang="en-US"/>
          </a:p>
        </p:txBody>
      </p:sp>
    </p:spTree>
    <p:extLst>
      <p:ext uri="{BB962C8B-B14F-4D97-AF65-F5344CB8AC3E}">
        <p14:creationId xmlns:p14="http://schemas.microsoft.com/office/powerpoint/2010/main" val="15634650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ABD8FB-48B9-C9C0-0813-EAF329DC6598}"/>
              </a:ext>
            </a:extLst>
          </p:cNvPr>
          <p:cNvPicPr>
            <a:picLocks noChangeAspect="1"/>
          </p:cNvPicPr>
          <p:nvPr/>
        </p:nvPicPr>
        <p:blipFill>
          <a:blip r:embed="rId3">
            <a:extLst>
              <a:ext uri="{837473B0-CC2E-450A-ABE3-18F120FF3D39}">
                <a1611:picAttrSrcUrl xmlns:a1611="http://schemas.microsoft.com/office/drawing/2016/11/main" r:id="rId4"/>
              </a:ext>
            </a:extLst>
          </a:blip>
          <a:srcRect t="78" b="78"/>
          <a:stretch/>
        </p:blipFill>
        <p:spPr>
          <a:xfrm>
            <a:off x="20" y="17416"/>
            <a:ext cx="12191980" cy="6857990"/>
          </a:xfrm>
          <a:prstGeom prst="rect">
            <a:avLst/>
          </a:prstGeom>
        </p:spPr>
      </p:pic>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162930" y="492936"/>
            <a:ext cx="9866140" cy="1188720"/>
          </a:xfrm>
          <a:solidFill>
            <a:srgbClr val="000000">
              <a:alpha val="50196"/>
            </a:srgbClr>
          </a:solidFill>
          <a:ln>
            <a:solidFill>
              <a:schemeClr val="bg1">
                <a:lumMod val="95000"/>
              </a:schemeClr>
            </a:solidFill>
          </a:ln>
        </p:spPr>
        <p:txBody>
          <a:bodyPr>
            <a:normAutofit/>
          </a:bodyPr>
          <a:lstStyle/>
          <a:p>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Hacking Awareness Seminar</a:t>
            </a:r>
            <a:br>
              <a:rPr lang="en-US" b="1" dirty="0">
                <a:solidFill>
                  <a:srgbClr val="E3E3E3"/>
                </a:solidFill>
                <a:latin typeface="Calibri" panose="020F0502020204030204" pitchFamily="34" charset="0"/>
                <a:ea typeface="Calibri" panose="020F0502020204030204" pitchFamily="34" charset="0"/>
                <a:cs typeface="Calibri" panose="020F0502020204030204" pitchFamily="34" charset="0"/>
              </a:rPr>
            </a:br>
            <a:r>
              <a:rPr lang="en-US" sz="1600" b="1" dirty="0">
                <a:solidFill>
                  <a:srgbClr val="E3E3E3"/>
                </a:solidFill>
                <a:latin typeface="Calibri" panose="020F0502020204030204" pitchFamily="34" charset="0"/>
                <a:ea typeface="Calibri" panose="020F0502020204030204" pitchFamily="34" charset="0"/>
                <a:cs typeface="Calibri" panose="020F0502020204030204" pitchFamily="34" charset="0"/>
              </a:rPr>
              <a:t>(</a:t>
            </a:r>
            <a:r>
              <a:rPr lang="en-US" sz="16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Stay Safe in the Digital Jungle)</a:t>
            </a:r>
          </a:p>
        </p:txBody>
      </p:sp>
      <p:sp>
        <p:nvSpPr>
          <p:cNvPr id="7" name="Content Placeholder 6">
            <a:extLst>
              <a:ext uri="{FF2B5EF4-FFF2-40B4-BE49-F238E27FC236}">
                <a16:creationId xmlns:a16="http://schemas.microsoft.com/office/drawing/2014/main" id="{B9CF9902-2415-3E6C-A10B-E75931731A47}"/>
              </a:ext>
            </a:extLst>
          </p:cNvPr>
          <p:cNvSpPr>
            <a:spLocks noGrp="1"/>
          </p:cNvSpPr>
          <p:nvPr>
            <p:ph idx="1"/>
          </p:nvPr>
        </p:nvSpPr>
        <p:spPr>
          <a:xfrm>
            <a:off x="1162930" y="1969038"/>
            <a:ext cx="9866140" cy="4084497"/>
          </a:xfrm>
          <a:solidFill>
            <a:srgbClr val="000000">
              <a:alpha val="50196"/>
            </a:srgbClr>
          </a:solidFill>
          <a:ln>
            <a:solidFill>
              <a:schemeClr val="bg1"/>
            </a:solidFill>
          </a:ln>
        </p:spPr>
        <p:txBody>
          <a:bodyPr>
            <a:normAutofit/>
          </a:bodyPr>
          <a:lstStyle/>
          <a:p>
            <a:pPr marL="0" indent="0" algn="l">
              <a:buNone/>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 today's hyper-connected world, where we entrust our personal and professional lives to the digital realm, understanding hacking and its implications is crucial. A hacking awareness seminar can empower individuals and organizations to navigate the online landscape with confidence and vigilance.</a:t>
            </a:r>
          </a:p>
          <a:p>
            <a:pPr algn="l"/>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Seminar Objectives:</a:t>
            </a:r>
          </a:p>
          <a:p>
            <a:pPr lvl="1"/>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Demystify hacking concepts and techniques.</a:t>
            </a:r>
          </a:p>
          <a:p>
            <a:pPr lvl="1"/>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Highlight common cyber threats and vulnerabilities.</a:t>
            </a:r>
          </a:p>
          <a:p>
            <a:pPr lvl="1"/>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Equip participants with practical strategies for online security.</a:t>
            </a:r>
          </a:p>
          <a:p>
            <a:pPr lvl="1"/>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Foster a culture of cybersecurity awareness and preparedness.</a:t>
            </a:r>
          </a:p>
          <a:p>
            <a:endParaRPr lang="en-IN" dirty="0"/>
          </a:p>
        </p:txBody>
      </p:sp>
      <p:sp>
        <p:nvSpPr>
          <p:cNvPr id="3" name="Slide Number Placeholder 2">
            <a:extLst>
              <a:ext uri="{FF2B5EF4-FFF2-40B4-BE49-F238E27FC236}">
                <a16:creationId xmlns:a16="http://schemas.microsoft.com/office/drawing/2014/main" id="{3538A1BF-FC39-DFBC-16C0-C090AA7B8C62}"/>
              </a:ext>
            </a:extLst>
          </p:cNvPr>
          <p:cNvSpPr>
            <a:spLocks noGrp="1"/>
          </p:cNvSpPr>
          <p:nvPr>
            <p:ph type="sldNum" sz="quarter" idx="12"/>
          </p:nvPr>
        </p:nvSpPr>
        <p:spPr/>
        <p:txBody>
          <a:bodyPr/>
          <a:lstStyle/>
          <a:p>
            <a:fld id="{8A7A6979-0714-4377-B894-6BE4C2D6E202}" type="slidenum">
              <a:rPr lang="en-US" smtClean="0"/>
              <a:pPr/>
              <a:t>2</a:t>
            </a:fld>
            <a:endParaRPr lang="en-US"/>
          </a:p>
        </p:txBody>
      </p:sp>
    </p:spTree>
    <p:extLst>
      <p:ext uri="{BB962C8B-B14F-4D97-AF65-F5344CB8AC3E}">
        <p14:creationId xmlns:p14="http://schemas.microsoft.com/office/powerpoint/2010/main" val="181149889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231136" y="964692"/>
            <a:ext cx="7729728"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Data Backups</a:t>
            </a:r>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153411"/>
            <a:ext cx="7729728" cy="3324279"/>
          </a:xfrm>
        </p:spPr>
        <p:txBody>
          <a:bodyPr>
            <a:noAutofit/>
          </a:bodyPr>
          <a:lstStyle/>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Regularly back up your important data to an external drive or cloud storage service. This ensures you have a clean copy to restore from in case of an attack or ransomware infection.</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Follow the 3-2-1 rule: have at least 3 copies of your data, on 2 different storage mediums, with 1 stored off-site.</a:t>
            </a:r>
          </a:p>
        </p:txBody>
      </p:sp>
      <p:sp>
        <p:nvSpPr>
          <p:cNvPr id="2" name="Slide Number Placeholder 1">
            <a:extLst>
              <a:ext uri="{FF2B5EF4-FFF2-40B4-BE49-F238E27FC236}">
                <a16:creationId xmlns:a16="http://schemas.microsoft.com/office/drawing/2014/main" id="{CB7F834C-8A70-8C2C-2F83-A779B390C613}"/>
              </a:ext>
            </a:extLst>
          </p:cNvPr>
          <p:cNvSpPr>
            <a:spLocks noGrp="1"/>
          </p:cNvSpPr>
          <p:nvPr>
            <p:ph type="sldNum" sz="quarter" idx="12"/>
          </p:nvPr>
        </p:nvSpPr>
        <p:spPr/>
        <p:txBody>
          <a:bodyPr/>
          <a:lstStyle/>
          <a:p>
            <a:fld id="{8A7A6979-0714-4377-B894-6BE4C2D6E202}" type="slidenum">
              <a:rPr lang="en-US" smtClean="0"/>
              <a:pPr/>
              <a:t>20</a:t>
            </a:fld>
            <a:endParaRPr lang="en-US"/>
          </a:p>
        </p:txBody>
      </p:sp>
    </p:spTree>
    <p:extLst>
      <p:ext uri="{BB962C8B-B14F-4D97-AF65-F5344CB8AC3E}">
        <p14:creationId xmlns:p14="http://schemas.microsoft.com/office/powerpoint/2010/main" val="6360118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solidFill>
            <a:srgbClr val="000000">
              <a:alpha val="50196"/>
            </a:srgbClr>
          </a:solidFill>
          <a:ln>
            <a:solidFill>
              <a:schemeClr val="bg1"/>
            </a:solidFill>
          </a:ln>
        </p:spPr>
        <p:txBody>
          <a:bodyPr>
            <a:normAutofit/>
          </a:bodyPr>
          <a:lstStyle/>
          <a:p>
            <a:r>
              <a:rPr lang="en-IN" sz="32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Securing Your Organization</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solidFill>
            <a:srgbClr val="000000">
              <a:alpha val="50196"/>
            </a:srgbClr>
          </a:solidFill>
          <a:ln>
            <a:solidFill>
              <a:schemeClr val="bg1"/>
            </a:solidFill>
          </a:ln>
        </p:spPr>
        <p:txBody>
          <a:bodyPr>
            <a:normAutofit lnSpcReduction="10000"/>
          </a:bodyPr>
          <a:lstStyle/>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Implement data security policies and procedures.</a:t>
            </a:r>
          </a:p>
          <a:p>
            <a:pPr algn="just">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Train employees on cybersecurity best practices.</a:t>
            </a:r>
          </a:p>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Regularly conduct vulnerability assessments and penetration testing.</a:t>
            </a:r>
          </a:p>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Invest in robust network security solutions.</a:t>
            </a:r>
          </a:p>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Develop an incident response plan to handle cyberattacks effectively.</a:t>
            </a:r>
          </a:p>
        </p:txBody>
      </p:sp>
      <p:sp>
        <p:nvSpPr>
          <p:cNvPr id="2" name="Slide Number Placeholder 1">
            <a:extLst>
              <a:ext uri="{FF2B5EF4-FFF2-40B4-BE49-F238E27FC236}">
                <a16:creationId xmlns:a16="http://schemas.microsoft.com/office/drawing/2014/main" id="{DF87AB75-105C-3623-6616-BE475152F4A8}"/>
              </a:ext>
            </a:extLst>
          </p:cNvPr>
          <p:cNvSpPr>
            <a:spLocks noGrp="1"/>
          </p:cNvSpPr>
          <p:nvPr>
            <p:ph type="sldNum" sz="quarter" idx="12"/>
          </p:nvPr>
        </p:nvSpPr>
        <p:spPr/>
        <p:txBody>
          <a:bodyPr/>
          <a:lstStyle/>
          <a:p>
            <a:fld id="{8A7A6979-0714-4377-B894-6BE4C2D6E202}" type="slidenum">
              <a:rPr lang="en-US" smtClean="0"/>
              <a:pPr/>
              <a:t>21</a:t>
            </a:fld>
            <a:endParaRPr lang="en-US"/>
          </a:p>
        </p:txBody>
      </p:sp>
    </p:spTree>
    <p:extLst>
      <p:ext uri="{BB962C8B-B14F-4D97-AF65-F5344CB8AC3E}">
        <p14:creationId xmlns:p14="http://schemas.microsoft.com/office/powerpoint/2010/main" val="23439786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055223" y="964692"/>
            <a:ext cx="7905641" cy="1188720"/>
          </a:xfrm>
          <a:noFill/>
          <a:ln>
            <a:noFill/>
          </a:ln>
        </p:spPr>
        <p:txBody>
          <a:bodyPr>
            <a:normAutofit/>
          </a:bodyPr>
          <a:lstStyle/>
          <a:p>
            <a:pPr algn="l"/>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Data Security Policies and Procedures: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055223" y="2153411"/>
            <a:ext cx="7905641" cy="3324279"/>
          </a:xfrm>
        </p:spPr>
        <p:txBody>
          <a:bodyPr>
            <a:noAutofit/>
          </a:bodyPr>
          <a:lstStyle/>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Develop and document clear policies on data handling, access control, password management, incident reporting, and acceptable use of technology. These policies should be tailored to your specific organization and context.</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Regularly review and update these policies to reflect technological advancements and evolving threats.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Train employees on these policies and procedures to ensure everyone understands their responsibilities and how to handle sensitive data securely.</a:t>
            </a:r>
          </a:p>
        </p:txBody>
      </p:sp>
      <p:sp>
        <p:nvSpPr>
          <p:cNvPr id="2" name="Slide Number Placeholder 1">
            <a:extLst>
              <a:ext uri="{FF2B5EF4-FFF2-40B4-BE49-F238E27FC236}">
                <a16:creationId xmlns:a16="http://schemas.microsoft.com/office/drawing/2014/main" id="{7874AE86-29C4-2D3F-EC2F-73A389E50B1A}"/>
              </a:ext>
            </a:extLst>
          </p:cNvPr>
          <p:cNvSpPr>
            <a:spLocks noGrp="1"/>
          </p:cNvSpPr>
          <p:nvPr>
            <p:ph type="sldNum" sz="quarter" idx="12"/>
          </p:nvPr>
        </p:nvSpPr>
        <p:spPr/>
        <p:txBody>
          <a:bodyPr/>
          <a:lstStyle/>
          <a:p>
            <a:fld id="{8A7A6979-0714-4377-B894-6BE4C2D6E202}" type="slidenum">
              <a:rPr lang="en-US" smtClean="0"/>
              <a:pPr/>
              <a:t>22</a:t>
            </a:fld>
            <a:endParaRPr lang="en-US"/>
          </a:p>
        </p:txBody>
      </p:sp>
    </p:spTree>
    <p:extLst>
      <p:ext uri="{BB962C8B-B14F-4D97-AF65-F5344CB8AC3E}">
        <p14:creationId xmlns:p14="http://schemas.microsoft.com/office/powerpoint/2010/main" val="18993671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055223" y="964692"/>
            <a:ext cx="7905641"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Cybersecurity Training for Employees: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055223" y="2153412"/>
            <a:ext cx="7905641" cy="3324279"/>
          </a:xfrm>
        </p:spPr>
        <p:txBody>
          <a:bodyPr>
            <a:noAutofit/>
          </a:bodyPr>
          <a:lstStyle/>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Educate employees on common cyber threats and attack vectors like phishing, malware, and social engineering.</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Equip them with best practices for safe browsing, password hygiene, email security, and responsible use of social media.</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Conduct regular cybersecurity awareness campaigns and simulations to keep employees engaged and proactive in protecting the organization's data.</a:t>
            </a:r>
          </a:p>
        </p:txBody>
      </p:sp>
      <p:sp>
        <p:nvSpPr>
          <p:cNvPr id="2" name="Slide Number Placeholder 1">
            <a:extLst>
              <a:ext uri="{FF2B5EF4-FFF2-40B4-BE49-F238E27FC236}">
                <a16:creationId xmlns:a16="http://schemas.microsoft.com/office/drawing/2014/main" id="{6C2766FB-98DF-C6E3-5D87-1B6F9B036FFE}"/>
              </a:ext>
            </a:extLst>
          </p:cNvPr>
          <p:cNvSpPr>
            <a:spLocks noGrp="1"/>
          </p:cNvSpPr>
          <p:nvPr>
            <p:ph type="sldNum" sz="quarter" idx="12"/>
          </p:nvPr>
        </p:nvSpPr>
        <p:spPr/>
        <p:txBody>
          <a:bodyPr/>
          <a:lstStyle/>
          <a:p>
            <a:fld id="{8A7A6979-0714-4377-B894-6BE4C2D6E202}" type="slidenum">
              <a:rPr lang="en-US" smtClean="0"/>
              <a:pPr/>
              <a:t>23</a:t>
            </a:fld>
            <a:endParaRPr lang="en-US"/>
          </a:p>
        </p:txBody>
      </p:sp>
    </p:spTree>
    <p:extLst>
      <p:ext uri="{BB962C8B-B14F-4D97-AF65-F5344CB8AC3E}">
        <p14:creationId xmlns:p14="http://schemas.microsoft.com/office/powerpoint/2010/main" val="14981608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055223" y="964692"/>
            <a:ext cx="7905641" cy="1188720"/>
          </a:xfrm>
          <a:noFill/>
          <a:ln>
            <a:noFill/>
          </a:ln>
        </p:spPr>
        <p:txBody>
          <a:bodyPr>
            <a:normAutofit/>
          </a:bodyPr>
          <a:lstStyle/>
          <a:p>
            <a:pPr algn="l"/>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Vulnerability Assessments and Penetration Testing:</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055223" y="2153412"/>
            <a:ext cx="7905641" cy="3324279"/>
          </a:xfrm>
        </p:spPr>
        <p:txBody>
          <a:bodyPr>
            <a:noAutofit/>
          </a:bodyPr>
          <a:lstStyle/>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Proactively identify vulnerabilities in your systems and networks through regular vulnerability assessments and penetration testing.</a:t>
            </a:r>
          </a:p>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Prioritize and address the most critical vulnerabilities promptly to patch security holes before attackers can exploit them.</a:t>
            </a:r>
          </a:p>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Consider external penetration testing by ethical hackers to simulate real-world attacks and uncover blind spots in your defenses.</a:t>
            </a:r>
          </a:p>
        </p:txBody>
      </p:sp>
      <p:sp>
        <p:nvSpPr>
          <p:cNvPr id="2" name="Slide Number Placeholder 1">
            <a:extLst>
              <a:ext uri="{FF2B5EF4-FFF2-40B4-BE49-F238E27FC236}">
                <a16:creationId xmlns:a16="http://schemas.microsoft.com/office/drawing/2014/main" id="{EAA72E99-673C-6CD6-16A9-F103F522FDE9}"/>
              </a:ext>
            </a:extLst>
          </p:cNvPr>
          <p:cNvSpPr>
            <a:spLocks noGrp="1"/>
          </p:cNvSpPr>
          <p:nvPr>
            <p:ph type="sldNum" sz="quarter" idx="12"/>
          </p:nvPr>
        </p:nvSpPr>
        <p:spPr/>
        <p:txBody>
          <a:bodyPr/>
          <a:lstStyle/>
          <a:p>
            <a:fld id="{8A7A6979-0714-4377-B894-6BE4C2D6E202}" type="slidenum">
              <a:rPr lang="en-US" smtClean="0"/>
              <a:pPr/>
              <a:t>24</a:t>
            </a:fld>
            <a:endParaRPr lang="en-US"/>
          </a:p>
        </p:txBody>
      </p:sp>
    </p:spTree>
    <p:extLst>
      <p:ext uri="{BB962C8B-B14F-4D97-AF65-F5344CB8AC3E}">
        <p14:creationId xmlns:p14="http://schemas.microsoft.com/office/powerpoint/2010/main" val="3739290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055223" y="964692"/>
            <a:ext cx="7905641"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Robust Network Security Solutions: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055223" y="2153411"/>
            <a:ext cx="7905641" cy="3324279"/>
          </a:xfrm>
        </p:spPr>
        <p:txBody>
          <a:bodyPr>
            <a:noAutofit/>
          </a:bodyPr>
          <a:lstStyle/>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Invest in firewalls, intrusion detection/prevention systems (IDS/IPS), and data encryption tools to control network traffic, identify and block suspicious activity, and protect sensitive data from unauthorized access.</a:t>
            </a:r>
          </a:p>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Segment your network to limit the damage potential of breaches by isolating critical systems.</a:t>
            </a:r>
          </a:p>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Monitor your network activity regularly for suspicious behavior and potential breaches.</a:t>
            </a:r>
          </a:p>
        </p:txBody>
      </p:sp>
      <p:sp>
        <p:nvSpPr>
          <p:cNvPr id="2" name="Slide Number Placeholder 1">
            <a:extLst>
              <a:ext uri="{FF2B5EF4-FFF2-40B4-BE49-F238E27FC236}">
                <a16:creationId xmlns:a16="http://schemas.microsoft.com/office/drawing/2014/main" id="{718C7143-136B-B885-171F-1565F85ED1BC}"/>
              </a:ext>
            </a:extLst>
          </p:cNvPr>
          <p:cNvSpPr>
            <a:spLocks noGrp="1"/>
          </p:cNvSpPr>
          <p:nvPr>
            <p:ph type="sldNum" sz="quarter" idx="12"/>
          </p:nvPr>
        </p:nvSpPr>
        <p:spPr/>
        <p:txBody>
          <a:bodyPr/>
          <a:lstStyle/>
          <a:p>
            <a:fld id="{8A7A6979-0714-4377-B894-6BE4C2D6E202}" type="slidenum">
              <a:rPr lang="en-US" smtClean="0"/>
              <a:pPr/>
              <a:t>25</a:t>
            </a:fld>
            <a:endParaRPr lang="en-US"/>
          </a:p>
        </p:txBody>
      </p:sp>
    </p:spTree>
    <p:extLst>
      <p:ext uri="{BB962C8B-B14F-4D97-AF65-F5344CB8AC3E}">
        <p14:creationId xmlns:p14="http://schemas.microsoft.com/office/powerpoint/2010/main" val="701959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xfrm>
            <a:off x="2055223" y="964692"/>
            <a:ext cx="7905641" cy="1188720"/>
          </a:xfrm>
          <a:noFill/>
          <a:ln>
            <a:noFill/>
          </a:ln>
        </p:spPr>
        <p:txBody>
          <a:bodyPr>
            <a:normAutofit/>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Incident Response Plan</a:t>
            </a:r>
            <a:r>
              <a:rPr lang="en-US"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055223" y="2153411"/>
            <a:ext cx="7905641" cy="3324279"/>
          </a:xfrm>
        </p:spPr>
        <p:txBody>
          <a:bodyPr>
            <a:noAutofit/>
          </a:bodyPr>
          <a:lstStyle/>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Develop a comprehensive incident response plan outlining how your organization will react to and recover from cyberattacks.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Define roles and responsibilities for each team member during an incident.</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Practice and test your incident response plan to ensure everyone knows their tasks and can respond effectively under pressure.</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Have a clear communication plan to keep stakeholders informed during and after an incident.</a:t>
            </a:r>
          </a:p>
        </p:txBody>
      </p:sp>
      <p:sp>
        <p:nvSpPr>
          <p:cNvPr id="2" name="Slide Number Placeholder 1">
            <a:extLst>
              <a:ext uri="{FF2B5EF4-FFF2-40B4-BE49-F238E27FC236}">
                <a16:creationId xmlns:a16="http://schemas.microsoft.com/office/drawing/2014/main" id="{857DA828-150F-7EFA-FA69-0377730CF589}"/>
              </a:ext>
            </a:extLst>
          </p:cNvPr>
          <p:cNvSpPr>
            <a:spLocks noGrp="1"/>
          </p:cNvSpPr>
          <p:nvPr>
            <p:ph type="sldNum" sz="quarter" idx="12"/>
          </p:nvPr>
        </p:nvSpPr>
        <p:spPr/>
        <p:txBody>
          <a:bodyPr/>
          <a:lstStyle/>
          <a:p>
            <a:fld id="{8A7A6979-0714-4377-B894-6BE4C2D6E202}" type="slidenum">
              <a:rPr lang="en-US" smtClean="0"/>
              <a:pPr/>
              <a:t>26</a:t>
            </a:fld>
            <a:endParaRPr lang="en-US"/>
          </a:p>
        </p:txBody>
      </p:sp>
    </p:spTree>
    <p:extLst>
      <p:ext uri="{BB962C8B-B14F-4D97-AF65-F5344CB8AC3E}">
        <p14:creationId xmlns:p14="http://schemas.microsoft.com/office/powerpoint/2010/main" val="1600930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E647B469-CCD1-9DAF-650B-8AA484353CA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4F9003F-FD82-2CBC-9082-E86317BDFF2A}"/>
              </a:ext>
            </a:extLst>
          </p:cNvPr>
          <p:cNvSpPr>
            <a:spLocks noGrp="1"/>
          </p:cNvSpPr>
          <p:nvPr>
            <p:ph type="title"/>
          </p:nvPr>
        </p:nvSpPr>
        <p:spPr>
          <a:xfrm>
            <a:off x="2231136" y="2834640"/>
            <a:ext cx="7729728" cy="1188720"/>
          </a:xfrm>
          <a:solidFill>
            <a:srgbClr val="000000">
              <a:alpha val="50196"/>
            </a:srgbClr>
          </a:solidFill>
          <a:ln>
            <a:solidFill>
              <a:schemeClr val="bg1"/>
            </a:solidFill>
          </a:ln>
        </p:spPr>
        <p:txBody>
          <a:bodyPr>
            <a:normAutofit/>
          </a:bodyPr>
          <a:lstStyle/>
          <a:p>
            <a:r>
              <a:rPr lang="en-IN" sz="3200" b="1"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Essential Cybersecurity Tools</a:t>
            </a:r>
            <a:endParaRPr lang="en-IN" sz="4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4F3A1F68-8CB2-3184-7459-F4573B067295}"/>
              </a:ext>
            </a:extLst>
          </p:cNvPr>
          <p:cNvSpPr>
            <a:spLocks noGrp="1"/>
          </p:cNvSpPr>
          <p:nvPr>
            <p:ph type="sldNum" sz="quarter" idx="12"/>
          </p:nvPr>
        </p:nvSpPr>
        <p:spPr/>
        <p:txBody>
          <a:bodyPr/>
          <a:lstStyle/>
          <a:p>
            <a:fld id="{8A7A6979-0714-4377-B894-6BE4C2D6E202}" type="slidenum">
              <a:rPr lang="en-US" smtClean="0"/>
              <a:pPr/>
              <a:t>27</a:t>
            </a:fld>
            <a:endParaRPr lang="en-US"/>
          </a:p>
        </p:txBody>
      </p:sp>
    </p:spTree>
    <p:extLst>
      <p:ext uri="{BB962C8B-B14F-4D97-AF65-F5344CB8AC3E}">
        <p14:creationId xmlns:p14="http://schemas.microsoft.com/office/powerpoint/2010/main" val="141369960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A7227F02-CF61-54D4-762B-0985D57841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A15390D-A399-7E97-D202-BF776D77DC7E}"/>
              </a:ext>
            </a:extLst>
          </p:cNvPr>
          <p:cNvSpPr>
            <a:spLocks noGrp="1"/>
          </p:cNvSpPr>
          <p:nvPr>
            <p:ph type="title"/>
          </p:nvPr>
        </p:nvSpPr>
        <p:spPr>
          <a:xfrm>
            <a:off x="2055222" y="964691"/>
            <a:ext cx="7905641" cy="1188720"/>
          </a:xfrm>
          <a:noFill/>
          <a:ln>
            <a:noFill/>
          </a:ln>
        </p:spPr>
        <p:txBody>
          <a:bodyPr>
            <a:normAutofit/>
          </a:bodyPr>
          <a:lstStyle/>
          <a:p>
            <a:pPr algn="l"/>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LiveAction </a:t>
            </a: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Advanced Network Monitoring and Analysis Tool</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C18CB479-5C4F-103D-880B-56913052DBF8}"/>
              </a:ext>
            </a:extLst>
          </p:cNvPr>
          <p:cNvSpPr>
            <a:spLocks noGrp="1"/>
          </p:cNvSpPr>
          <p:nvPr>
            <p:ph idx="1"/>
          </p:nvPr>
        </p:nvSpPr>
        <p:spPr>
          <a:xfrm>
            <a:off x="2055221" y="2153411"/>
            <a:ext cx="7905641" cy="3324279"/>
          </a:xfrm>
        </p:spPr>
        <p:txBody>
          <a:bodyPr>
            <a:noAutofit/>
          </a:bodyPr>
          <a:lstStyle/>
          <a:p>
            <a:pPr algn="l">
              <a:buFont typeface="Arial" panose="020B0604020202020204" pitchFamily="34" charset="0"/>
              <a:buChar char="•"/>
            </a:pPr>
            <a:r>
              <a:rPr lang="en-US" sz="2000" b="1" i="0" dirty="0">
                <a:solidFill>
                  <a:srgbClr val="ECECEC"/>
                </a:solidFill>
                <a:effectLst/>
                <a:latin typeface="Söhne"/>
              </a:rPr>
              <a:t>Overview</a:t>
            </a:r>
            <a:r>
              <a:rPr lang="en-US" sz="2000" b="0" i="0" dirty="0">
                <a:solidFill>
                  <a:srgbClr val="ECECEC"/>
                </a:solidFill>
                <a:effectLst/>
                <a:latin typeface="Söhne"/>
              </a:rPr>
              <a:t>: LiveAction is a comprehensive network monitoring tool designed for enhanced visibility, forensics, and application performance monitoring.</a:t>
            </a:r>
          </a:p>
          <a:p>
            <a:pPr algn="l">
              <a:buFont typeface="Arial" panose="020B0604020202020204" pitchFamily="34" charset="0"/>
              <a:buChar char="•"/>
            </a:pPr>
            <a:r>
              <a:rPr lang="en-US" sz="2000" b="1" i="0" dirty="0">
                <a:solidFill>
                  <a:srgbClr val="ECECEC"/>
                </a:solidFill>
                <a:effectLst/>
                <a:latin typeface="Söhne"/>
              </a:rPr>
              <a:t>Features</a:t>
            </a:r>
            <a:r>
              <a:rPr lang="en-US" sz="2000" b="0" i="0" dirty="0">
                <a:solidFill>
                  <a:srgbClr val="ECECEC"/>
                </a:solidFill>
                <a:effectLst/>
                <a:latin typeface="Söhne"/>
              </a:rPr>
              <a:t>: Real-time analytics, customizable dashboards, detailed reporting, and actionable casebooks streamline network management tasks.</a:t>
            </a:r>
          </a:p>
          <a:p>
            <a:pPr algn="l">
              <a:buFont typeface="Arial" panose="020B0604020202020204" pitchFamily="34" charset="0"/>
              <a:buChar char="•"/>
            </a:pPr>
            <a:r>
              <a:rPr lang="en-US" sz="2000" b="1" i="0" dirty="0">
                <a:solidFill>
                  <a:srgbClr val="ECECEC"/>
                </a:solidFill>
                <a:effectLst/>
                <a:latin typeface="Söhne"/>
              </a:rPr>
              <a:t>Benefits</a:t>
            </a:r>
            <a:r>
              <a:rPr lang="en-US" sz="2000" b="0" i="0" dirty="0">
                <a:solidFill>
                  <a:srgbClr val="ECECEC"/>
                </a:solidFill>
                <a:effectLst/>
                <a:latin typeface="Söhne"/>
              </a:rPr>
              <a:t>: Simplifies complex tasks, provides clarity and efficiency in network monitoring, and offers security and threat detection features.</a:t>
            </a:r>
          </a:p>
        </p:txBody>
      </p:sp>
      <p:sp>
        <p:nvSpPr>
          <p:cNvPr id="2" name="Slide Number Placeholder 1">
            <a:extLst>
              <a:ext uri="{FF2B5EF4-FFF2-40B4-BE49-F238E27FC236}">
                <a16:creationId xmlns:a16="http://schemas.microsoft.com/office/drawing/2014/main" id="{51DD4872-8EEC-C2CB-E119-3ECFEE3F14B2}"/>
              </a:ext>
            </a:extLst>
          </p:cNvPr>
          <p:cNvSpPr>
            <a:spLocks noGrp="1"/>
          </p:cNvSpPr>
          <p:nvPr>
            <p:ph type="sldNum" sz="quarter" idx="12"/>
          </p:nvPr>
        </p:nvSpPr>
        <p:spPr/>
        <p:txBody>
          <a:bodyPr/>
          <a:lstStyle/>
          <a:p>
            <a:fld id="{8A7A6979-0714-4377-B894-6BE4C2D6E202}" type="slidenum">
              <a:rPr lang="en-US" smtClean="0"/>
              <a:pPr/>
              <a:t>28</a:t>
            </a:fld>
            <a:endParaRPr lang="en-US"/>
          </a:p>
        </p:txBody>
      </p:sp>
    </p:spTree>
    <p:extLst>
      <p:ext uri="{BB962C8B-B14F-4D97-AF65-F5344CB8AC3E}">
        <p14:creationId xmlns:p14="http://schemas.microsoft.com/office/powerpoint/2010/main" val="396077966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DCCB4656-2A7C-4F2A-9667-4B0F2F7639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3782F72-5E4F-D77D-A45A-BCD5CB4448F3}"/>
              </a:ext>
            </a:extLst>
          </p:cNvPr>
          <p:cNvSpPr>
            <a:spLocks noGrp="1"/>
          </p:cNvSpPr>
          <p:nvPr>
            <p:ph type="title"/>
          </p:nvPr>
        </p:nvSpPr>
        <p:spPr>
          <a:xfrm>
            <a:off x="2055222" y="964691"/>
            <a:ext cx="7905641" cy="1188720"/>
          </a:xfrm>
          <a:noFill/>
          <a:ln>
            <a:noFill/>
          </a:ln>
        </p:spPr>
        <p:txBody>
          <a:bodyPr>
            <a:normAutofit/>
          </a:bodyPr>
          <a:lstStyle/>
          <a:p>
            <a:pPr algn="l"/>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Nmap</a:t>
            </a: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Free Network Discovery and Security Auditing Tool</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B57F4310-F17C-8611-351F-4987E026EF0E}"/>
              </a:ext>
            </a:extLst>
          </p:cNvPr>
          <p:cNvSpPr>
            <a:spLocks noGrp="1"/>
          </p:cNvSpPr>
          <p:nvPr>
            <p:ph idx="1"/>
          </p:nvPr>
        </p:nvSpPr>
        <p:spPr>
          <a:xfrm>
            <a:off x="2055221" y="2153411"/>
            <a:ext cx="7905641" cy="3324279"/>
          </a:xfrm>
        </p:spPr>
        <p:txBody>
          <a:bodyPr>
            <a:noAutofit/>
          </a:bodyPr>
          <a:lstStyle/>
          <a:p>
            <a:pPr algn="l">
              <a:buFont typeface="Arial" panose="020B0604020202020204" pitchFamily="34" charset="0"/>
              <a:buChar char="•"/>
            </a:pPr>
            <a:r>
              <a:rPr lang="en-US" sz="2000" b="1" i="0" dirty="0">
                <a:solidFill>
                  <a:srgbClr val="ECECEC"/>
                </a:solidFill>
                <a:effectLst/>
                <a:latin typeface="Söhne"/>
              </a:rPr>
              <a:t>Overview</a:t>
            </a:r>
            <a:r>
              <a:rPr lang="en-US" sz="2000" b="0" i="0" dirty="0">
                <a:solidFill>
                  <a:srgbClr val="ECECEC"/>
                </a:solidFill>
                <a:effectLst/>
                <a:latin typeface="Söhne"/>
              </a:rPr>
              <a:t>: Nmap is a free, command-line network scanning tool renowned for its efficiency in network discovery and security auditing.</a:t>
            </a:r>
          </a:p>
          <a:p>
            <a:pPr algn="l">
              <a:buFont typeface="Arial" panose="020B0604020202020204" pitchFamily="34" charset="0"/>
              <a:buChar char="•"/>
            </a:pPr>
            <a:r>
              <a:rPr lang="en-US" sz="2000" b="1" i="0" dirty="0">
                <a:solidFill>
                  <a:srgbClr val="ECECEC"/>
                </a:solidFill>
                <a:effectLst/>
                <a:latin typeface="Söhne"/>
              </a:rPr>
              <a:t>Features</a:t>
            </a:r>
            <a:r>
              <a:rPr lang="en-US" sz="2000" b="0" i="0" dirty="0">
                <a:solidFill>
                  <a:srgbClr val="ECECEC"/>
                </a:solidFill>
                <a:effectLst/>
                <a:latin typeface="Söhne"/>
              </a:rPr>
              <a:t>: Offers comprehensive network mapping, detailed information about connected devices, and service version detection for port services.</a:t>
            </a:r>
          </a:p>
          <a:p>
            <a:pPr algn="l">
              <a:buFont typeface="Arial" panose="020B0604020202020204" pitchFamily="34" charset="0"/>
              <a:buChar char="•"/>
            </a:pPr>
            <a:r>
              <a:rPr lang="en-US" sz="2000" b="1" i="0" dirty="0">
                <a:solidFill>
                  <a:srgbClr val="ECECEC"/>
                </a:solidFill>
                <a:effectLst/>
                <a:latin typeface="Söhne"/>
              </a:rPr>
              <a:t>Benefits</a:t>
            </a:r>
            <a:r>
              <a:rPr lang="en-US" sz="2000" b="0" i="0" dirty="0">
                <a:solidFill>
                  <a:srgbClr val="ECECEC"/>
                </a:solidFill>
                <a:effectLst/>
                <a:latin typeface="Söhne"/>
              </a:rPr>
              <a:t>: Provides valuable insights into network composition, aiding in network security strategies and vulnerability assessments.</a:t>
            </a:r>
          </a:p>
        </p:txBody>
      </p:sp>
      <p:sp>
        <p:nvSpPr>
          <p:cNvPr id="2" name="Slide Number Placeholder 1">
            <a:extLst>
              <a:ext uri="{FF2B5EF4-FFF2-40B4-BE49-F238E27FC236}">
                <a16:creationId xmlns:a16="http://schemas.microsoft.com/office/drawing/2014/main" id="{96572936-E322-1E09-431D-5021074EE8E8}"/>
              </a:ext>
            </a:extLst>
          </p:cNvPr>
          <p:cNvSpPr>
            <a:spLocks noGrp="1"/>
          </p:cNvSpPr>
          <p:nvPr>
            <p:ph type="sldNum" sz="quarter" idx="12"/>
          </p:nvPr>
        </p:nvSpPr>
        <p:spPr/>
        <p:txBody>
          <a:bodyPr/>
          <a:lstStyle/>
          <a:p>
            <a:fld id="{8A7A6979-0714-4377-B894-6BE4C2D6E202}" type="slidenum">
              <a:rPr lang="en-US" smtClean="0"/>
              <a:pPr/>
              <a:t>29</a:t>
            </a:fld>
            <a:endParaRPr lang="en-US"/>
          </a:p>
        </p:txBody>
      </p:sp>
    </p:spTree>
    <p:extLst>
      <p:ext uri="{BB962C8B-B14F-4D97-AF65-F5344CB8AC3E}">
        <p14:creationId xmlns:p14="http://schemas.microsoft.com/office/powerpoint/2010/main" val="409520739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8EC3-05CD-EC8F-891E-FAF0FC007ABF}"/>
              </a:ext>
            </a:extLst>
          </p:cNvPr>
          <p:cNvSpPr>
            <a:spLocks noGrp="1"/>
          </p:cNvSpPr>
          <p:nvPr>
            <p:ph type="title"/>
          </p:nvPr>
        </p:nvSpPr>
        <p:spPr>
          <a:solidFill>
            <a:srgbClr val="000000">
              <a:alpha val="50196"/>
            </a:srgbClr>
          </a:solidFill>
          <a:ln>
            <a:solidFill>
              <a:schemeClr val="bg1"/>
            </a:solidFill>
          </a:ln>
        </p:spPr>
        <p:txBody>
          <a:bodyPr>
            <a:normAutofit/>
          </a:bodyPr>
          <a:lstStyle/>
          <a:p>
            <a:r>
              <a:rPr lang="en-IN" sz="3200"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Introduction to Hacking</a:t>
            </a:r>
            <a:endParaRPr lang="en-IN" sz="32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265DAFF-FE95-8C0A-EF94-3F1CB701D44F}"/>
              </a:ext>
            </a:extLst>
          </p:cNvPr>
          <p:cNvSpPr>
            <a:spLocks noGrp="1"/>
          </p:cNvSpPr>
          <p:nvPr>
            <p:ph idx="1"/>
          </p:nvPr>
        </p:nvSpPr>
        <p:spPr>
          <a:xfrm>
            <a:off x="2231136" y="2638044"/>
            <a:ext cx="7729728" cy="2587099"/>
          </a:xfrm>
          <a:solidFill>
            <a:srgbClr val="000000">
              <a:alpha val="50196"/>
            </a:srgbClr>
          </a:solidFill>
          <a:ln>
            <a:solidFill>
              <a:schemeClr val="bg1"/>
            </a:solidFill>
          </a:ln>
        </p:spPr>
        <p:txBody>
          <a:bodyPr/>
          <a:lstStyle/>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Define hacking and its various forms (e.g., black hat, white hat, gray hat).</a:t>
            </a:r>
          </a:p>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Explore common hacking motivations (e.g., financial gain, cyber espionage, activism).</a:t>
            </a:r>
          </a:p>
          <a:p>
            <a:pPr algn="l">
              <a:buFont typeface="Arial" panose="020B0604020202020204" pitchFamily="34" charset="0"/>
              <a:buChar char="•"/>
            </a:pPr>
            <a:r>
              <a:rPr lang="en-US" sz="24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Discuss the evolving landscape of cyber threats.</a:t>
            </a:r>
          </a:p>
          <a:p>
            <a:pPr marL="0" indent="0">
              <a:buNone/>
            </a:pPr>
            <a:endParaRPr lang="en-IN" dirty="0"/>
          </a:p>
        </p:txBody>
      </p:sp>
      <p:sp>
        <p:nvSpPr>
          <p:cNvPr id="2" name="Slide Number Placeholder 1">
            <a:extLst>
              <a:ext uri="{FF2B5EF4-FFF2-40B4-BE49-F238E27FC236}">
                <a16:creationId xmlns:a16="http://schemas.microsoft.com/office/drawing/2014/main" id="{2DC434ED-379F-8B2D-3E8A-0D1B3952271E}"/>
              </a:ext>
            </a:extLst>
          </p:cNvPr>
          <p:cNvSpPr>
            <a:spLocks noGrp="1"/>
          </p:cNvSpPr>
          <p:nvPr>
            <p:ph type="sldNum" sz="quarter" idx="12"/>
          </p:nvPr>
        </p:nvSpPr>
        <p:spPr/>
        <p:txBody>
          <a:bodyPr/>
          <a:lstStyle/>
          <a:p>
            <a:fld id="{8A7A6979-0714-4377-B894-6BE4C2D6E202}" type="slidenum">
              <a:rPr lang="en-US" smtClean="0"/>
              <a:pPr/>
              <a:t>3</a:t>
            </a:fld>
            <a:endParaRPr lang="en-US"/>
          </a:p>
        </p:txBody>
      </p:sp>
    </p:spTree>
    <p:extLst>
      <p:ext uri="{BB962C8B-B14F-4D97-AF65-F5344CB8AC3E}">
        <p14:creationId xmlns:p14="http://schemas.microsoft.com/office/powerpoint/2010/main" val="1101939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27077830-B318-E87C-7275-C4E597CF74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9E1112-9CD4-88EE-09D6-6D49E9DE31B1}"/>
              </a:ext>
            </a:extLst>
          </p:cNvPr>
          <p:cNvSpPr>
            <a:spLocks noGrp="1"/>
          </p:cNvSpPr>
          <p:nvPr>
            <p:ph type="title"/>
          </p:nvPr>
        </p:nvSpPr>
        <p:spPr>
          <a:xfrm>
            <a:off x="2055222" y="964691"/>
            <a:ext cx="7905641" cy="1188720"/>
          </a:xfrm>
          <a:noFill/>
          <a:ln>
            <a:noFill/>
          </a:ln>
        </p:spPr>
        <p:txBody>
          <a:bodyPr>
            <a:normAutofit/>
          </a:bodyPr>
          <a:lstStyle/>
          <a:p>
            <a:pPr algn="l"/>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Nessus</a:t>
            </a: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Advanced Network Vulnerability Scanning Tool</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EC2E229F-D1C9-51EF-2036-FEFA1342EB5B}"/>
              </a:ext>
            </a:extLst>
          </p:cNvPr>
          <p:cNvSpPr>
            <a:spLocks noGrp="1"/>
          </p:cNvSpPr>
          <p:nvPr>
            <p:ph idx="1"/>
          </p:nvPr>
        </p:nvSpPr>
        <p:spPr>
          <a:xfrm>
            <a:off x="2055221" y="2153411"/>
            <a:ext cx="7905641" cy="3324279"/>
          </a:xfrm>
        </p:spPr>
        <p:txBody>
          <a:bodyPr>
            <a:noAutofit/>
          </a:bodyPr>
          <a:lstStyle/>
          <a:p>
            <a:pPr algn="l">
              <a:buFont typeface="Arial" panose="020B0604020202020204" pitchFamily="34" charset="0"/>
              <a:buChar char="•"/>
            </a:pPr>
            <a:r>
              <a:rPr lang="en-US" sz="2000" b="1" i="0" dirty="0">
                <a:solidFill>
                  <a:srgbClr val="ECECEC"/>
                </a:solidFill>
                <a:effectLst/>
                <a:latin typeface="Söhne"/>
              </a:rPr>
              <a:t>Overview</a:t>
            </a:r>
            <a:r>
              <a:rPr lang="en-US" sz="2000" b="0" i="0" dirty="0">
                <a:solidFill>
                  <a:srgbClr val="ECECEC"/>
                </a:solidFill>
                <a:effectLst/>
                <a:latin typeface="Söhne"/>
              </a:rPr>
              <a:t>: Nessus is a paid network vulnerability scanning tool with a free 'Essentials' version available, supporting Windows, Linux, and Mac platforms.</a:t>
            </a:r>
          </a:p>
          <a:p>
            <a:pPr algn="l">
              <a:buFont typeface="Arial" panose="020B0604020202020204" pitchFamily="34" charset="0"/>
              <a:buChar char="•"/>
            </a:pPr>
            <a:r>
              <a:rPr lang="en-US" sz="2000" b="1" i="0" dirty="0">
                <a:solidFill>
                  <a:srgbClr val="ECECEC"/>
                </a:solidFill>
                <a:effectLst/>
                <a:latin typeface="Söhne"/>
              </a:rPr>
              <a:t>Features</a:t>
            </a:r>
            <a:r>
              <a:rPr lang="en-US" sz="2000" b="0" i="0" dirty="0">
                <a:solidFill>
                  <a:srgbClr val="ECECEC"/>
                </a:solidFill>
                <a:effectLst/>
                <a:latin typeface="Söhne"/>
              </a:rPr>
              <a:t>: Key feature includes network vulnerability scanning, utilizing the Nessus Attack Scripting Language (NASL) for threat identification and mitigation guidance.</a:t>
            </a:r>
          </a:p>
          <a:p>
            <a:pPr algn="l">
              <a:buFont typeface="Arial" panose="020B0604020202020204" pitchFamily="34" charset="0"/>
              <a:buChar char="•"/>
            </a:pPr>
            <a:r>
              <a:rPr lang="en-US" sz="2000" b="1" i="0" dirty="0">
                <a:solidFill>
                  <a:srgbClr val="ECECEC"/>
                </a:solidFill>
                <a:effectLst/>
                <a:latin typeface="Söhne"/>
              </a:rPr>
              <a:t>Benefits</a:t>
            </a:r>
            <a:r>
              <a:rPr lang="en-US" sz="2000" b="0" i="0" dirty="0">
                <a:solidFill>
                  <a:srgbClr val="ECECEC"/>
                </a:solidFill>
                <a:effectLst/>
                <a:latin typeface="Söhne"/>
              </a:rPr>
              <a:t>: Simplifies complex security data, offers compatibility with CVE architecture for interoperability with other security tools, and provides actionable steps to address identified threats.</a:t>
            </a:r>
          </a:p>
        </p:txBody>
      </p:sp>
      <p:sp>
        <p:nvSpPr>
          <p:cNvPr id="2" name="Slide Number Placeholder 1">
            <a:extLst>
              <a:ext uri="{FF2B5EF4-FFF2-40B4-BE49-F238E27FC236}">
                <a16:creationId xmlns:a16="http://schemas.microsoft.com/office/drawing/2014/main" id="{6FA4D0EE-F0D0-D2F3-64F4-50B9069B570F}"/>
              </a:ext>
            </a:extLst>
          </p:cNvPr>
          <p:cNvSpPr>
            <a:spLocks noGrp="1"/>
          </p:cNvSpPr>
          <p:nvPr>
            <p:ph type="sldNum" sz="quarter" idx="12"/>
          </p:nvPr>
        </p:nvSpPr>
        <p:spPr/>
        <p:txBody>
          <a:bodyPr/>
          <a:lstStyle/>
          <a:p>
            <a:fld id="{8A7A6979-0714-4377-B894-6BE4C2D6E202}" type="slidenum">
              <a:rPr lang="en-US" smtClean="0"/>
              <a:pPr/>
              <a:t>30</a:t>
            </a:fld>
            <a:endParaRPr lang="en-US"/>
          </a:p>
        </p:txBody>
      </p:sp>
    </p:spTree>
    <p:extLst>
      <p:ext uri="{BB962C8B-B14F-4D97-AF65-F5344CB8AC3E}">
        <p14:creationId xmlns:p14="http://schemas.microsoft.com/office/powerpoint/2010/main" val="36329640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BDC69FD6-3A28-E1EF-2349-29B6F7FF74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3FAB7C-5A16-2A42-E30A-0E5DFA84541E}"/>
              </a:ext>
            </a:extLst>
          </p:cNvPr>
          <p:cNvSpPr>
            <a:spLocks noGrp="1"/>
          </p:cNvSpPr>
          <p:nvPr>
            <p:ph type="title"/>
          </p:nvPr>
        </p:nvSpPr>
        <p:spPr>
          <a:xfrm>
            <a:off x="2055222" y="964691"/>
            <a:ext cx="7905641" cy="1188720"/>
          </a:xfrm>
          <a:noFill/>
          <a:ln>
            <a:noFill/>
          </a:ln>
        </p:spPr>
        <p:txBody>
          <a:bodyPr>
            <a:normAutofit/>
          </a:bodyPr>
          <a:lstStyle/>
          <a:p>
            <a:pPr algn="l"/>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SQLMap</a:t>
            </a: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Automated SQL Injection Detection and Exploitation Tool</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F837D04A-E759-7B0F-8239-D2070E47D172}"/>
              </a:ext>
            </a:extLst>
          </p:cNvPr>
          <p:cNvSpPr>
            <a:spLocks noGrp="1"/>
          </p:cNvSpPr>
          <p:nvPr>
            <p:ph idx="1"/>
          </p:nvPr>
        </p:nvSpPr>
        <p:spPr>
          <a:xfrm>
            <a:off x="2055221" y="2153411"/>
            <a:ext cx="7905641" cy="3324279"/>
          </a:xfrm>
        </p:spPr>
        <p:txBody>
          <a:bodyPr>
            <a:noAutofit/>
          </a:bodyPr>
          <a:lstStyle/>
          <a:p>
            <a:pPr algn="l">
              <a:buFont typeface="Arial" panose="020B0604020202020204" pitchFamily="34" charset="0"/>
              <a:buChar char="•"/>
            </a:pPr>
            <a:r>
              <a:rPr lang="en-US" sz="2000" b="1" i="0" dirty="0">
                <a:solidFill>
                  <a:srgbClr val="ECECEC"/>
                </a:solidFill>
                <a:effectLst/>
                <a:latin typeface="Söhne"/>
              </a:rPr>
              <a:t>Overview</a:t>
            </a:r>
            <a:r>
              <a:rPr lang="en-US" sz="2000" b="0" i="0" dirty="0">
                <a:solidFill>
                  <a:srgbClr val="ECECEC"/>
                </a:solidFill>
                <a:effectLst/>
                <a:latin typeface="Söhne"/>
              </a:rPr>
              <a:t>: SQLMap is a free tool designed to automate the detection and exploitation of SQL injection flaws, aiding in taking over database servers. It supports Windows, Linux, and Mac platforms.</a:t>
            </a:r>
          </a:p>
          <a:p>
            <a:pPr algn="l">
              <a:buFont typeface="Arial" panose="020B0604020202020204" pitchFamily="34" charset="0"/>
              <a:buChar char="•"/>
            </a:pPr>
            <a:r>
              <a:rPr lang="en-US" sz="2000" b="1" i="0" dirty="0">
                <a:solidFill>
                  <a:srgbClr val="ECECEC"/>
                </a:solidFill>
                <a:effectLst/>
                <a:latin typeface="Söhne"/>
              </a:rPr>
              <a:t>Features</a:t>
            </a:r>
            <a:r>
              <a:rPr lang="en-US" sz="2000" b="0" i="0" dirty="0">
                <a:solidFill>
                  <a:srgbClr val="ECECEC"/>
                </a:solidFill>
                <a:effectLst/>
                <a:latin typeface="Söhne"/>
              </a:rPr>
              <a:t>: Key feature includes automated discovery of SQL injections on web applications, supporting various types of SQL injections and performing advanced queries.</a:t>
            </a:r>
          </a:p>
          <a:p>
            <a:pPr algn="l">
              <a:buFont typeface="Arial" panose="020B0604020202020204" pitchFamily="34" charset="0"/>
              <a:buChar char="•"/>
            </a:pPr>
            <a:r>
              <a:rPr lang="en-US" sz="2000" b="1" i="0" dirty="0">
                <a:solidFill>
                  <a:srgbClr val="ECECEC"/>
                </a:solidFill>
                <a:effectLst/>
                <a:latin typeface="Söhne"/>
              </a:rPr>
              <a:t>Benefits</a:t>
            </a:r>
            <a:r>
              <a:rPr lang="en-US" sz="2000" b="0" i="0" dirty="0">
                <a:solidFill>
                  <a:srgbClr val="ECECEC"/>
                </a:solidFill>
                <a:effectLst/>
                <a:latin typeface="Söhne"/>
              </a:rPr>
              <a:t>: Streamlines the process of identifying and exploiting SQL injection vulnerabilities, acting as an expert assistant dedicated to SQL injections.</a:t>
            </a:r>
          </a:p>
        </p:txBody>
      </p:sp>
      <p:sp>
        <p:nvSpPr>
          <p:cNvPr id="2" name="Slide Number Placeholder 1">
            <a:extLst>
              <a:ext uri="{FF2B5EF4-FFF2-40B4-BE49-F238E27FC236}">
                <a16:creationId xmlns:a16="http://schemas.microsoft.com/office/drawing/2014/main" id="{C643053B-0E19-DA95-88BD-5CEB7C1603F4}"/>
              </a:ext>
            </a:extLst>
          </p:cNvPr>
          <p:cNvSpPr>
            <a:spLocks noGrp="1"/>
          </p:cNvSpPr>
          <p:nvPr>
            <p:ph type="sldNum" sz="quarter" idx="12"/>
          </p:nvPr>
        </p:nvSpPr>
        <p:spPr/>
        <p:txBody>
          <a:bodyPr/>
          <a:lstStyle/>
          <a:p>
            <a:fld id="{8A7A6979-0714-4377-B894-6BE4C2D6E202}" type="slidenum">
              <a:rPr lang="en-US" smtClean="0"/>
              <a:pPr/>
              <a:t>31</a:t>
            </a:fld>
            <a:endParaRPr lang="en-US"/>
          </a:p>
        </p:txBody>
      </p:sp>
    </p:spTree>
    <p:extLst>
      <p:ext uri="{BB962C8B-B14F-4D97-AF65-F5344CB8AC3E}">
        <p14:creationId xmlns:p14="http://schemas.microsoft.com/office/powerpoint/2010/main" val="2663359954"/>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61C5831B-6C83-D31E-6AC8-DAB4EDB91C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408BAD-59E8-65B3-0868-8DB58F9B5EA1}"/>
              </a:ext>
            </a:extLst>
          </p:cNvPr>
          <p:cNvSpPr>
            <a:spLocks noGrp="1"/>
          </p:cNvSpPr>
          <p:nvPr>
            <p:ph type="title"/>
          </p:nvPr>
        </p:nvSpPr>
        <p:spPr>
          <a:solidFill>
            <a:srgbClr val="000000">
              <a:alpha val="50196"/>
            </a:srgbClr>
          </a:solidFill>
          <a:ln>
            <a:solidFill>
              <a:schemeClr val="bg1"/>
            </a:solidFill>
          </a:ln>
        </p:spPr>
        <p:txBody>
          <a:bodyPr>
            <a:normAutofit fontScale="90000"/>
          </a:bodyPr>
          <a:lstStyle/>
          <a:p>
            <a:r>
              <a:rPr lang="en-US" sz="3200"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Infamous Hacking Cases in History</a:t>
            </a:r>
            <a:endParaRPr lang="en-IN" sz="44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DFF3C2A7-C667-F19B-C1E5-6EA4BF481DB3}"/>
              </a:ext>
            </a:extLst>
          </p:cNvPr>
          <p:cNvSpPr>
            <a:spLocks noGrp="1"/>
          </p:cNvSpPr>
          <p:nvPr>
            <p:ph idx="1"/>
          </p:nvPr>
        </p:nvSpPr>
        <p:spPr>
          <a:xfrm>
            <a:off x="2231136" y="2834640"/>
            <a:ext cx="7729728" cy="1188720"/>
          </a:xfrm>
          <a:solidFill>
            <a:srgbClr val="000000">
              <a:alpha val="50196"/>
            </a:srgbClr>
          </a:solidFill>
          <a:ln>
            <a:solidFill>
              <a:schemeClr val="bg1"/>
            </a:solidFill>
          </a:ln>
        </p:spPr>
        <p:txBody>
          <a:bodyPr>
            <a:normAutofit/>
          </a:bodyPr>
          <a:lstStyle/>
          <a:p>
            <a:pPr algn="l">
              <a:buFont typeface="Arial" panose="020B0604020202020204" pitchFamily="34" charset="0"/>
              <a:buChar char="•"/>
            </a:pPr>
            <a:r>
              <a:rPr lang="en-US" sz="2400" b="0" i="0" dirty="0">
                <a:solidFill>
                  <a:srgbClr val="ECECEC"/>
                </a:solidFill>
                <a:effectLst/>
                <a:latin typeface="Söhne"/>
              </a:rPr>
              <a:t>Introduction to the topic</a:t>
            </a:r>
          </a:p>
          <a:p>
            <a:pPr algn="l">
              <a:buFont typeface="Arial" panose="020B0604020202020204" pitchFamily="34" charset="0"/>
              <a:buChar char="•"/>
            </a:pPr>
            <a:r>
              <a:rPr lang="en-US" sz="2400" b="0" i="0" dirty="0">
                <a:solidFill>
                  <a:srgbClr val="ECECEC"/>
                </a:solidFill>
                <a:effectLst/>
                <a:latin typeface="Söhne"/>
              </a:rPr>
              <a:t>Brief overview of the significance of hacking incidents</a:t>
            </a:r>
          </a:p>
        </p:txBody>
      </p:sp>
      <p:sp>
        <p:nvSpPr>
          <p:cNvPr id="2" name="Slide Number Placeholder 1">
            <a:extLst>
              <a:ext uri="{FF2B5EF4-FFF2-40B4-BE49-F238E27FC236}">
                <a16:creationId xmlns:a16="http://schemas.microsoft.com/office/drawing/2014/main" id="{B15B8E2A-B6BB-BFA2-D938-1E6FC8C5734E}"/>
              </a:ext>
            </a:extLst>
          </p:cNvPr>
          <p:cNvSpPr>
            <a:spLocks noGrp="1"/>
          </p:cNvSpPr>
          <p:nvPr>
            <p:ph type="sldNum" sz="quarter" idx="12"/>
          </p:nvPr>
        </p:nvSpPr>
        <p:spPr/>
        <p:txBody>
          <a:bodyPr/>
          <a:lstStyle/>
          <a:p>
            <a:fld id="{8A7A6979-0714-4377-B894-6BE4C2D6E202}" type="slidenum">
              <a:rPr lang="en-US" smtClean="0"/>
              <a:pPr/>
              <a:t>32</a:t>
            </a:fld>
            <a:endParaRPr lang="en-US"/>
          </a:p>
        </p:txBody>
      </p:sp>
    </p:spTree>
    <p:extLst>
      <p:ext uri="{BB962C8B-B14F-4D97-AF65-F5344CB8AC3E}">
        <p14:creationId xmlns:p14="http://schemas.microsoft.com/office/powerpoint/2010/main" val="128467746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B2E3B181-7492-F48A-04A0-9F5EEFFA5FF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39CA9C6-DD74-8FEE-A7D1-655DBE454EAE}"/>
              </a:ext>
            </a:extLst>
          </p:cNvPr>
          <p:cNvSpPr>
            <a:spLocks noGrp="1"/>
          </p:cNvSpPr>
          <p:nvPr>
            <p:ph type="title"/>
          </p:nvPr>
        </p:nvSpPr>
        <p:spPr>
          <a:xfrm>
            <a:off x="2055222" y="964691"/>
            <a:ext cx="7905641" cy="1188720"/>
          </a:xfrm>
          <a:noFill/>
          <a:ln>
            <a:noFill/>
          </a:ln>
        </p:spPr>
        <p:txBody>
          <a:bodyPr>
            <a:normAutofit/>
          </a:bodyPr>
          <a:lstStyle/>
          <a:p>
            <a:pPr algn="l"/>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Kevin Mitnick</a:t>
            </a: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The Legendary Hacker</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8ECE0004-4C67-0196-3F02-C5F65E877AE6}"/>
              </a:ext>
            </a:extLst>
          </p:cNvPr>
          <p:cNvSpPr>
            <a:spLocks noGrp="1"/>
          </p:cNvSpPr>
          <p:nvPr>
            <p:ph idx="1"/>
          </p:nvPr>
        </p:nvSpPr>
        <p:spPr>
          <a:xfrm>
            <a:off x="2055221" y="2153411"/>
            <a:ext cx="7905641" cy="3739898"/>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Kevin Mitnick gained notoriety in the 1980s and 1990s for his prolific hacking activities.</a:t>
            </a:r>
          </a:p>
          <a:p>
            <a:pPr algn="l">
              <a:buFont typeface="Arial" panose="020B0604020202020204" pitchFamily="34" charset="0"/>
              <a:buChar char="•"/>
            </a:pPr>
            <a:r>
              <a:rPr lang="en-US" sz="2000" b="0" i="0" dirty="0">
                <a:solidFill>
                  <a:srgbClr val="ECECEC"/>
                </a:solidFill>
                <a:effectLst/>
                <a:latin typeface="Söhne"/>
              </a:rPr>
              <a:t>He was adept at social engineering techniques, gaining unauthorized access to computer systems.</a:t>
            </a:r>
          </a:p>
          <a:p>
            <a:pPr algn="l">
              <a:buFont typeface="Arial" panose="020B0604020202020204" pitchFamily="34" charset="0"/>
              <a:buChar char="•"/>
            </a:pPr>
            <a:r>
              <a:rPr lang="en-US" sz="2000" b="0" i="0" dirty="0">
                <a:solidFill>
                  <a:srgbClr val="ECECEC"/>
                </a:solidFill>
                <a:effectLst/>
                <a:latin typeface="Söhne"/>
              </a:rPr>
              <a:t>Mitnick's exploits included stealing software, altering computer records, and wiretapping.</a:t>
            </a:r>
          </a:p>
          <a:p>
            <a:pPr algn="l">
              <a:buFont typeface="Arial" panose="020B0604020202020204" pitchFamily="34" charset="0"/>
              <a:buChar char="•"/>
            </a:pPr>
            <a:r>
              <a:rPr lang="en-US" sz="2000" b="0" i="0" dirty="0">
                <a:solidFill>
                  <a:srgbClr val="ECECEC"/>
                </a:solidFill>
                <a:effectLst/>
                <a:latin typeface="Söhne"/>
              </a:rPr>
              <a:t>His arrest in 1995 marked the end of a high-profile cat-and-mouse game with law enforcement.</a:t>
            </a:r>
          </a:p>
          <a:p>
            <a:pPr algn="l">
              <a:buFont typeface="Arial" panose="020B0604020202020204" pitchFamily="34" charset="0"/>
              <a:buChar char="•"/>
            </a:pPr>
            <a:r>
              <a:rPr lang="en-US" sz="2000" b="0" i="0" dirty="0">
                <a:solidFill>
                  <a:srgbClr val="ECECEC"/>
                </a:solidFill>
                <a:effectLst/>
                <a:latin typeface="Söhne"/>
              </a:rPr>
              <a:t>Mitnick's prosecution and subsequent five-year prison sentence brought attention to the need for improved cybersecurity measures.</a:t>
            </a:r>
          </a:p>
        </p:txBody>
      </p:sp>
      <p:sp>
        <p:nvSpPr>
          <p:cNvPr id="2" name="Slide Number Placeholder 1">
            <a:extLst>
              <a:ext uri="{FF2B5EF4-FFF2-40B4-BE49-F238E27FC236}">
                <a16:creationId xmlns:a16="http://schemas.microsoft.com/office/drawing/2014/main" id="{882D3F94-D32A-1939-C8E3-D04896B3049B}"/>
              </a:ext>
            </a:extLst>
          </p:cNvPr>
          <p:cNvSpPr>
            <a:spLocks noGrp="1"/>
          </p:cNvSpPr>
          <p:nvPr>
            <p:ph type="sldNum" sz="quarter" idx="12"/>
          </p:nvPr>
        </p:nvSpPr>
        <p:spPr/>
        <p:txBody>
          <a:bodyPr/>
          <a:lstStyle/>
          <a:p>
            <a:fld id="{8A7A6979-0714-4377-B894-6BE4C2D6E202}" type="slidenum">
              <a:rPr lang="en-US" smtClean="0"/>
              <a:pPr/>
              <a:t>33</a:t>
            </a:fld>
            <a:endParaRPr lang="en-US"/>
          </a:p>
        </p:txBody>
      </p:sp>
    </p:spTree>
    <p:extLst>
      <p:ext uri="{BB962C8B-B14F-4D97-AF65-F5344CB8AC3E}">
        <p14:creationId xmlns:p14="http://schemas.microsoft.com/office/powerpoint/2010/main" val="3168682493"/>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F0020395-C781-69D9-D077-9DF6580F73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1A5499-F03F-D7E8-0BB2-7B168FA23A04}"/>
              </a:ext>
            </a:extLst>
          </p:cNvPr>
          <p:cNvSpPr>
            <a:spLocks noGrp="1"/>
          </p:cNvSpPr>
          <p:nvPr>
            <p:ph type="title"/>
          </p:nvPr>
        </p:nvSpPr>
        <p:spPr>
          <a:xfrm>
            <a:off x="2055222" y="964691"/>
            <a:ext cx="7905641" cy="1188720"/>
          </a:xfrm>
          <a:noFill/>
          <a:ln>
            <a:noFill/>
          </a:ln>
        </p:spPr>
        <p:txBody>
          <a:bodyPr>
            <a:normAutofit/>
          </a:bodyPr>
          <a:lstStyle/>
          <a:p>
            <a:pPr algn="l"/>
            <a:r>
              <a:rPr lang="en-IN"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Stuxnet</a:t>
            </a:r>
            <a:r>
              <a:rPr lang="en-IN"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lang="en-IN"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The Cyber Weapon</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3E6A6AA2-487C-8F4F-D21D-A080ADB0C9AA}"/>
              </a:ext>
            </a:extLst>
          </p:cNvPr>
          <p:cNvSpPr>
            <a:spLocks noGrp="1"/>
          </p:cNvSpPr>
          <p:nvPr>
            <p:ph idx="1"/>
          </p:nvPr>
        </p:nvSpPr>
        <p:spPr>
          <a:xfrm>
            <a:off x="2055221" y="2153411"/>
            <a:ext cx="7905641" cy="3739898"/>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Stuxnet, discovered in 2010, was a highly sophisticated computer worm designed to sabotage industrial control systems.</a:t>
            </a:r>
          </a:p>
          <a:p>
            <a:pPr algn="l">
              <a:buFont typeface="Arial" panose="020B0604020202020204" pitchFamily="34" charset="0"/>
              <a:buChar char="•"/>
            </a:pPr>
            <a:r>
              <a:rPr lang="en-US" sz="2000" b="0" i="0" dirty="0">
                <a:solidFill>
                  <a:srgbClr val="ECECEC"/>
                </a:solidFill>
                <a:effectLst/>
                <a:latin typeface="Söhne"/>
              </a:rPr>
              <a:t>It specifically targeted programmable logic controllers (PLCs) used in Iran's nuclear facilities.</a:t>
            </a:r>
          </a:p>
          <a:p>
            <a:pPr algn="l">
              <a:buFont typeface="Arial" panose="020B0604020202020204" pitchFamily="34" charset="0"/>
              <a:buChar char="•"/>
            </a:pPr>
            <a:r>
              <a:rPr lang="en-US" sz="2000" b="0" i="0" dirty="0">
                <a:solidFill>
                  <a:srgbClr val="ECECEC"/>
                </a:solidFill>
                <a:effectLst/>
                <a:latin typeface="Söhne"/>
              </a:rPr>
              <a:t>Stuxnet exploited zero-day vulnerabilities in Microsoft Windows to propagate and spread.</a:t>
            </a:r>
          </a:p>
          <a:p>
            <a:pPr algn="l">
              <a:buFont typeface="Arial" panose="020B0604020202020204" pitchFamily="34" charset="0"/>
              <a:buChar char="•"/>
            </a:pPr>
            <a:r>
              <a:rPr lang="en-US" sz="2000" b="0" i="0" dirty="0">
                <a:solidFill>
                  <a:srgbClr val="ECECEC"/>
                </a:solidFill>
                <a:effectLst/>
                <a:latin typeface="Söhne"/>
              </a:rPr>
              <a:t>The complexity of Stuxnet suggested the involvement of a nation-state or advanced cybercriminal group.</a:t>
            </a:r>
          </a:p>
          <a:p>
            <a:pPr algn="l">
              <a:buFont typeface="Arial" panose="020B0604020202020204" pitchFamily="34" charset="0"/>
              <a:buChar char="•"/>
            </a:pPr>
            <a:r>
              <a:rPr lang="en-US" sz="2000" b="0" i="0" dirty="0">
                <a:solidFill>
                  <a:srgbClr val="ECECEC"/>
                </a:solidFill>
                <a:effectLst/>
                <a:latin typeface="Söhne"/>
              </a:rPr>
              <a:t>Its discovery shed light on the potential for cyber warfare and the vulnerabilities of critical infrastructure systems.</a:t>
            </a:r>
          </a:p>
        </p:txBody>
      </p:sp>
      <p:sp>
        <p:nvSpPr>
          <p:cNvPr id="2" name="Slide Number Placeholder 1">
            <a:extLst>
              <a:ext uri="{FF2B5EF4-FFF2-40B4-BE49-F238E27FC236}">
                <a16:creationId xmlns:a16="http://schemas.microsoft.com/office/drawing/2014/main" id="{326F3470-6AD8-8BBB-625D-DC124C48C2B5}"/>
              </a:ext>
            </a:extLst>
          </p:cNvPr>
          <p:cNvSpPr>
            <a:spLocks noGrp="1"/>
          </p:cNvSpPr>
          <p:nvPr>
            <p:ph type="sldNum" sz="quarter" idx="12"/>
          </p:nvPr>
        </p:nvSpPr>
        <p:spPr/>
        <p:txBody>
          <a:bodyPr/>
          <a:lstStyle/>
          <a:p>
            <a:fld id="{8A7A6979-0714-4377-B894-6BE4C2D6E202}" type="slidenum">
              <a:rPr lang="en-US" smtClean="0"/>
              <a:pPr/>
              <a:t>34</a:t>
            </a:fld>
            <a:endParaRPr lang="en-US"/>
          </a:p>
        </p:txBody>
      </p:sp>
    </p:spTree>
    <p:extLst>
      <p:ext uri="{BB962C8B-B14F-4D97-AF65-F5344CB8AC3E}">
        <p14:creationId xmlns:p14="http://schemas.microsoft.com/office/powerpoint/2010/main" val="53366936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F7F3CF3A-5D82-4705-55BF-D041E5AE69E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D2A599B-BCE8-05FD-8AAD-27E561B02949}"/>
              </a:ext>
            </a:extLst>
          </p:cNvPr>
          <p:cNvSpPr>
            <a:spLocks noGrp="1"/>
          </p:cNvSpPr>
          <p:nvPr>
            <p:ph type="title"/>
          </p:nvPr>
        </p:nvSpPr>
        <p:spPr>
          <a:xfrm>
            <a:off x="2055222" y="964691"/>
            <a:ext cx="7905641" cy="1188720"/>
          </a:xfrm>
          <a:noFill/>
          <a:ln>
            <a:noFill/>
          </a:ln>
        </p:spPr>
        <p:txBody>
          <a:bodyPr>
            <a:normAutofit/>
          </a:bodyPr>
          <a:lstStyle/>
          <a:p>
            <a:pPr algn="l"/>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Target Data Breach</a:t>
            </a:r>
            <a:r>
              <a:rPr lang="en-US"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Millions Affected</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B3771030-9ECB-66D9-C446-EF15706F0444}"/>
              </a:ext>
            </a:extLst>
          </p:cNvPr>
          <p:cNvSpPr>
            <a:spLocks noGrp="1"/>
          </p:cNvSpPr>
          <p:nvPr>
            <p:ph idx="1"/>
          </p:nvPr>
        </p:nvSpPr>
        <p:spPr>
          <a:xfrm>
            <a:off x="2055221" y="2153411"/>
            <a:ext cx="7905641" cy="3739898"/>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In 2013, Target experienced one of the largest retail data breaches in history.</a:t>
            </a:r>
          </a:p>
          <a:p>
            <a:pPr algn="l">
              <a:buFont typeface="Arial" panose="020B0604020202020204" pitchFamily="34" charset="0"/>
              <a:buChar char="•"/>
            </a:pPr>
            <a:r>
              <a:rPr lang="en-US" sz="2000" b="0" i="0" dirty="0">
                <a:solidFill>
                  <a:srgbClr val="ECECEC"/>
                </a:solidFill>
                <a:effectLst/>
                <a:latin typeface="Söhne"/>
              </a:rPr>
              <a:t>Hackers gained access to Target's point-of-sale systems, compromising credit card information and personal data.</a:t>
            </a:r>
          </a:p>
          <a:p>
            <a:pPr algn="l">
              <a:buFont typeface="Arial" panose="020B0604020202020204" pitchFamily="34" charset="0"/>
              <a:buChar char="•"/>
            </a:pPr>
            <a:r>
              <a:rPr lang="en-US" sz="2000" b="0" i="0" dirty="0">
                <a:solidFill>
                  <a:srgbClr val="ECECEC"/>
                </a:solidFill>
                <a:effectLst/>
                <a:latin typeface="Söhne"/>
              </a:rPr>
              <a:t>The breach affected approximately 41 million customer payment card accounts.</a:t>
            </a:r>
          </a:p>
          <a:p>
            <a:pPr algn="l">
              <a:buFont typeface="Arial" panose="020B0604020202020204" pitchFamily="34" charset="0"/>
              <a:buChar char="•"/>
            </a:pPr>
            <a:r>
              <a:rPr lang="en-US" sz="2000" b="0" i="0" dirty="0">
                <a:solidFill>
                  <a:srgbClr val="ECECEC"/>
                </a:solidFill>
                <a:effectLst/>
                <a:latin typeface="Söhne"/>
              </a:rPr>
              <a:t>Target faced significant financial losses, including a drop in sales and costly legal settlements.</a:t>
            </a:r>
          </a:p>
          <a:p>
            <a:pPr algn="l">
              <a:buFont typeface="Arial" panose="020B0604020202020204" pitchFamily="34" charset="0"/>
              <a:buChar char="•"/>
            </a:pPr>
            <a:r>
              <a:rPr lang="en-US" sz="2000" b="0" i="0" dirty="0">
                <a:solidFill>
                  <a:srgbClr val="ECECEC"/>
                </a:solidFill>
                <a:effectLst/>
                <a:latin typeface="Söhne"/>
              </a:rPr>
              <a:t>The incident highlighted the importance of data security and spurred increased efforts to protect consumer information.</a:t>
            </a:r>
          </a:p>
        </p:txBody>
      </p:sp>
      <p:sp>
        <p:nvSpPr>
          <p:cNvPr id="2" name="Slide Number Placeholder 1">
            <a:extLst>
              <a:ext uri="{FF2B5EF4-FFF2-40B4-BE49-F238E27FC236}">
                <a16:creationId xmlns:a16="http://schemas.microsoft.com/office/drawing/2014/main" id="{5D294A54-1E94-F09C-15C9-587AEAFD6483}"/>
              </a:ext>
            </a:extLst>
          </p:cNvPr>
          <p:cNvSpPr>
            <a:spLocks noGrp="1"/>
          </p:cNvSpPr>
          <p:nvPr>
            <p:ph type="sldNum" sz="quarter" idx="12"/>
          </p:nvPr>
        </p:nvSpPr>
        <p:spPr/>
        <p:txBody>
          <a:bodyPr/>
          <a:lstStyle/>
          <a:p>
            <a:fld id="{8A7A6979-0714-4377-B894-6BE4C2D6E202}" type="slidenum">
              <a:rPr lang="en-US" smtClean="0"/>
              <a:pPr/>
              <a:t>35</a:t>
            </a:fld>
            <a:endParaRPr lang="en-US"/>
          </a:p>
        </p:txBody>
      </p:sp>
    </p:spTree>
    <p:extLst>
      <p:ext uri="{BB962C8B-B14F-4D97-AF65-F5344CB8AC3E}">
        <p14:creationId xmlns:p14="http://schemas.microsoft.com/office/powerpoint/2010/main" val="255789193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a:extLst>
            <a:ext uri="{FF2B5EF4-FFF2-40B4-BE49-F238E27FC236}">
              <a16:creationId xmlns:a16="http://schemas.microsoft.com/office/drawing/2014/main" id="{1E2EBBA9-82B8-DAD0-EF99-6672EEF750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69962C-943F-7771-7465-8E17D1EC1DD4}"/>
              </a:ext>
            </a:extLst>
          </p:cNvPr>
          <p:cNvSpPr>
            <a:spLocks noGrp="1"/>
          </p:cNvSpPr>
          <p:nvPr>
            <p:ph type="title"/>
          </p:nvPr>
        </p:nvSpPr>
        <p:spPr>
          <a:xfrm>
            <a:off x="2055222" y="964691"/>
            <a:ext cx="7905641" cy="1188720"/>
          </a:xfrm>
          <a:noFill/>
          <a:ln>
            <a:noFill/>
          </a:ln>
        </p:spPr>
        <p:txBody>
          <a:bodyPr>
            <a:normAutofit/>
          </a:bodyPr>
          <a:lstStyle/>
          <a:p>
            <a:pPr algn="l"/>
            <a:r>
              <a:rPr lang="en-IN" b="1" i="0" dirty="0">
                <a:solidFill>
                  <a:srgbClr val="ECECEC"/>
                </a:solidFill>
                <a:effectLst/>
                <a:latin typeface="Söhne"/>
              </a:rPr>
              <a:t>Equifax Data Breach</a:t>
            </a:r>
            <a:r>
              <a:rPr lang="en-IN" b="0" i="0" dirty="0">
                <a:solidFill>
                  <a:srgbClr val="ECECEC"/>
                </a:solidFill>
                <a:effectLst/>
                <a:latin typeface="Söhne"/>
              </a:rPr>
              <a:t>: </a:t>
            </a:r>
            <a:r>
              <a:rPr lang="en-IN" sz="2000" b="0" i="0" dirty="0">
                <a:solidFill>
                  <a:srgbClr val="ECECEC"/>
                </a:solidFill>
                <a:effectLst/>
                <a:latin typeface="Söhne"/>
              </a:rPr>
              <a:t>Massive Data Compromise</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DF2FA25A-6666-E36F-ED0C-DB02A5A1F55A}"/>
              </a:ext>
            </a:extLst>
          </p:cNvPr>
          <p:cNvSpPr>
            <a:spLocks noGrp="1"/>
          </p:cNvSpPr>
          <p:nvPr>
            <p:ph idx="1"/>
          </p:nvPr>
        </p:nvSpPr>
        <p:spPr>
          <a:xfrm>
            <a:off x="2055221" y="2153410"/>
            <a:ext cx="7905641" cy="3968715"/>
          </a:xfrm>
        </p:spPr>
        <p:txBody>
          <a:bodyPr>
            <a:noAutofit/>
          </a:bodyPr>
          <a:lstStyle/>
          <a:p>
            <a:pPr algn="l">
              <a:buFont typeface="Arial" panose="020B0604020202020204" pitchFamily="34" charset="0"/>
              <a:buChar char="•"/>
            </a:pPr>
            <a:r>
              <a:rPr lang="en-US" sz="2000" b="0" i="0" dirty="0">
                <a:solidFill>
                  <a:srgbClr val="ECECEC"/>
                </a:solidFill>
                <a:effectLst/>
                <a:latin typeface="Söhne"/>
              </a:rPr>
              <a:t>The Equifax data breach, discovered in 2017, exposed the personal information of over 147 million people.</a:t>
            </a:r>
          </a:p>
          <a:p>
            <a:pPr algn="l">
              <a:buFont typeface="Arial" panose="020B0604020202020204" pitchFamily="34" charset="0"/>
              <a:buChar char="•"/>
            </a:pPr>
            <a:r>
              <a:rPr lang="en-US" sz="2000" b="0" i="0" dirty="0">
                <a:solidFill>
                  <a:srgbClr val="ECECEC"/>
                </a:solidFill>
                <a:effectLst/>
                <a:latin typeface="Söhne"/>
              </a:rPr>
              <a:t>Hackers exploited a vulnerability in Equifax's web application to gain access to sensitive data, including Social Security numbers and birth dates.</a:t>
            </a:r>
          </a:p>
          <a:p>
            <a:pPr algn="l">
              <a:buFont typeface="Arial" panose="020B0604020202020204" pitchFamily="34" charset="0"/>
              <a:buChar char="•"/>
            </a:pPr>
            <a:r>
              <a:rPr lang="en-US" sz="2000" b="0" i="0" dirty="0">
                <a:solidFill>
                  <a:srgbClr val="ECECEC"/>
                </a:solidFill>
                <a:effectLst/>
                <a:latin typeface="Söhne"/>
              </a:rPr>
              <a:t>The breach had far-reaching consequences, leading to identity theft, financial fraud, and damage to individuals' credit scores.</a:t>
            </a:r>
          </a:p>
          <a:p>
            <a:pPr algn="l">
              <a:buFont typeface="Arial" panose="020B0604020202020204" pitchFamily="34" charset="0"/>
              <a:buChar char="•"/>
            </a:pPr>
            <a:r>
              <a:rPr lang="en-US" sz="2000" b="0" i="0" dirty="0">
                <a:solidFill>
                  <a:srgbClr val="ECECEC"/>
                </a:solidFill>
                <a:effectLst/>
                <a:latin typeface="Söhne"/>
              </a:rPr>
              <a:t>Equifax faced intense scrutiny and criticism for its handling of the breach, including delays in disclosure and inadequate security measures.</a:t>
            </a:r>
          </a:p>
          <a:p>
            <a:pPr algn="l">
              <a:buFont typeface="Arial" panose="020B0604020202020204" pitchFamily="34" charset="0"/>
              <a:buChar char="•"/>
            </a:pPr>
            <a:r>
              <a:rPr lang="en-US" sz="2000" b="0" i="0" dirty="0">
                <a:solidFill>
                  <a:srgbClr val="ECECEC"/>
                </a:solidFill>
                <a:effectLst/>
                <a:latin typeface="Söhne"/>
              </a:rPr>
              <a:t>The incident prompted calls for stricter regulations on data protection and greater accountability for companies handling sensitive information.</a:t>
            </a:r>
          </a:p>
        </p:txBody>
      </p:sp>
      <p:sp>
        <p:nvSpPr>
          <p:cNvPr id="2" name="Slide Number Placeholder 1">
            <a:extLst>
              <a:ext uri="{FF2B5EF4-FFF2-40B4-BE49-F238E27FC236}">
                <a16:creationId xmlns:a16="http://schemas.microsoft.com/office/drawing/2014/main" id="{B57D1814-2E96-4CB6-2BD2-D772FD2874B0}"/>
              </a:ext>
            </a:extLst>
          </p:cNvPr>
          <p:cNvSpPr>
            <a:spLocks noGrp="1"/>
          </p:cNvSpPr>
          <p:nvPr>
            <p:ph type="sldNum" sz="quarter" idx="12"/>
          </p:nvPr>
        </p:nvSpPr>
        <p:spPr/>
        <p:txBody>
          <a:bodyPr/>
          <a:lstStyle/>
          <a:p>
            <a:fld id="{8A7A6979-0714-4377-B894-6BE4C2D6E202}" type="slidenum">
              <a:rPr lang="en-US" smtClean="0"/>
              <a:pPr/>
              <a:t>36</a:t>
            </a:fld>
            <a:endParaRPr lang="en-US"/>
          </a:p>
        </p:txBody>
      </p:sp>
    </p:spTree>
    <p:extLst>
      <p:ext uri="{BB962C8B-B14F-4D97-AF65-F5344CB8AC3E}">
        <p14:creationId xmlns:p14="http://schemas.microsoft.com/office/powerpoint/2010/main" val="64957905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724699" y="472323"/>
            <a:ext cx="7729728" cy="1188720"/>
          </a:xfrm>
          <a:solidFill>
            <a:schemeClr val="bg1">
              <a:lumMod val="75000"/>
              <a:alpha val="0"/>
            </a:schemeClr>
          </a:solidFill>
          <a:ln>
            <a:noFill/>
          </a:ln>
        </p:spPr>
        <p:txBody>
          <a:bodyPr/>
          <a:lstStyle/>
          <a:p>
            <a:pPr marL="0" indent="0" algn="just">
              <a:buNone/>
            </a:pPr>
            <a:r>
              <a:rPr lang="en-US" sz="2800" b="1" i="0" dirty="0">
                <a:solidFill>
                  <a:schemeClr val="bg1"/>
                </a:solidFill>
                <a:effectLst/>
                <a:latin typeface="Calibri" panose="020F0502020204030204" pitchFamily="34" charset="0"/>
                <a:cs typeface="Calibri" panose="020F0502020204030204" pitchFamily="34" charset="0"/>
              </a:rPr>
              <a:t>Highest Countries for Cyber Attacks</a:t>
            </a:r>
            <a:endParaRPr lang="en-IN" sz="2800" b="1" i="0" dirty="0">
              <a:solidFill>
                <a:schemeClr val="bg1"/>
              </a:solidFill>
              <a:effectLst/>
              <a:latin typeface="Calibri" panose="020F0502020204030204" pitchFamily="34" charset="0"/>
              <a:cs typeface="Calibri" panose="020F0502020204030204" pitchFamily="34" charset="0"/>
            </a:endParaRPr>
          </a:p>
        </p:txBody>
      </p:sp>
      <p:graphicFrame>
        <p:nvGraphicFramePr>
          <p:cNvPr id="6" name="Content Placeholder 5">
            <a:extLst>
              <a:ext uri="{FF2B5EF4-FFF2-40B4-BE49-F238E27FC236}">
                <a16:creationId xmlns:a16="http://schemas.microsoft.com/office/drawing/2014/main" id="{39BCB3DD-2C8A-F8AE-4E0F-990B05988811}"/>
              </a:ext>
            </a:extLst>
          </p:cNvPr>
          <p:cNvGraphicFramePr>
            <a:graphicFrameLocks noGrp="1"/>
          </p:cNvGraphicFramePr>
          <p:nvPr>
            <p:ph idx="1"/>
            <p:extLst>
              <p:ext uri="{D42A27DB-BD31-4B8C-83A1-F6EECF244321}">
                <p14:modId xmlns:p14="http://schemas.microsoft.com/office/powerpoint/2010/main" val="3531658080"/>
              </p:ext>
            </p:extLst>
          </p:nvPr>
        </p:nvGraphicFramePr>
        <p:xfrm>
          <a:off x="5297714" y="2075996"/>
          <a:ext cx="5897562" cy="419780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6">
            <a:extLst>
              <a:ext uri="{FF2B5EF4-FFF2-40B4-BE49-F238E27FC236}">
                <a16:creationId xmlns:a16="http://schemas.microsoft.com/office/drawing/2014/main" id="{AF4C2691-ACE3-965C-6BFC-1E1F9927CA49}"/>
              </a:ext>
            </a:extLst>
          </p:cNvPr>
          <p:cNvSpPr>
            <a:spLocks noGrp="1"/>
          </p:cNvSpPr>
          <p:nvPr>
            <p:ph type="body" sz="half" idx="4294967295"/>
          </p:nvPr>
        </p:nvSpPr>
        <p:spPr>
          <a:xfrm>
            <a:off x="1335314" y="1980973"/>
            <a:ext cx="3794125" cy="4292826"/>
          </a:xfrm>
        </p:spPr>
        <p:txBody>
          <a:bodyPr>
            <a:noAutofit/>
          </a:bodyPr>
          <a:lstStyle/>
          <a:p>
            <a:pPr algn="just" fontAlgn="base"/>
            <a:r>
              <a:rPr lang="en-US" sz="2000" b="0" i="0" dirty="0">
                <a:solidFill>
                  <a:schemeClr val="bg1"/>
                </a:solidFill>
                <a:effectLst/>
                <a:latin typeface="Calibri" panose="020F0502020204030204" pitchFamily="34" charset="0"/>
                <a:cs typeface="Calibri" panose="020F0502020204030204" pitchFamily="34" charset="0"/>
              </a:rPr>
              <a:t>China – 30%</a:t>
            </a:r>
          </a:p>
          <a:p>
            <a:pPr algn="just" fontAlgn="base"/>
            <a:r>
              <a:rPr lang="en-US" sz="2000" b="0" i="0" dirty="0">
                <a:solidFill>
                  <a:schemeClr val="bg1"/>
                </a:solidFill>
                <a:effectLst/>
                <a:latin typeface="Calibri" panose="020F0502020204030204" pitchFamily="34" charset="0"/>
                <a:cs typeface="Calibri" panose="020F0502020204030204" pitchFamily="34" charset="0"/>
              </a:rPr>
              <a:t>United States – 27%</a:t>
            </a:r>
          </a:p>
          <a:p>
            <a:pPr algn="just" fontAlgn="base"/>
            <a:r>
              <a:rPr lang="en-US" sz="2000" b="0" i="0" dirty="0">
                <a:solidFill>
                  <a:schemeClr val="bg1"/>
                </a:solidFill>
                <a:effectLst/>
                <a:latin typeface="Calibri" panose="020F0502020204030204" pitchFamily="34" charset="0"/>
                <a:cs typeface="Calibri" panose="020F0502020204030204" pitchFamily="34" charset="0"/>
              </a:rPr>
              <a:t>Brazil – 9%</a:t>
            </a:r>
          </a:p>
          <a:p>
            <a:pPr algn="just" fontAlgn="base"/>
            <a:r>
              <a:rPr lang="en-US" sz="2000" b="0" i="0" dirty="0">
                <a:solidFill>
                  <a:schemeClr val="bg1"/>
                </a:solidFill>
                <a:effectLst/>
                <a:latin typeface="Calibri" panose="020F0502020204030204" pitchFamily="34" charset="0"/>
                <a:cs typeface="Calibri" panose="020F0502020204030204" pitchFamily="34" charset="0"/>
              </a:rPr>
              <a:t>India – 8%</a:t>
            </a:r>
          </a:p>
          <a:p>
            <a:pPr algn="just" fontAlgn="base"/>
            <a:r>
              <a:rPr lang="en-US" sz="2000" b="0" i="0" dirty="0">
                <a:solidFill>
                  <a:schemeClr val="bg1"/>
                </a:solidFill>
                <a:effectLst/>
                <a:latin typeface="Calibri" panose="020F0502020204030204" pitchFamily="34" charset="0"/>
                <a:cs typeface="Calibri" panose="020F0502020204030204" pitchFamily="34" charset="0"/>
              </a:rPr>
              <a:t>Germany – 8%</a:t>
            </a:r>
          </a:p>
          <a:p>
            <a:pPr algn="just" fontAlgn="base"/>
            <a:r>
              <a:rPr lang="en-US" sz="2000" b="0" i="0" dirty="0">
                <a:solidFill>
                  <a:schemeClr val="bg1"/>
                </a:solidFill>
                <a:effectLst/>
                <a:latin typeface="Calibri" panose="020F0502020204030204" pitchFamily="34" charset="0"/>
                <a:cs typeface="Calibri" panose="020F0502020204030204" pitchFamily="34" charset="0"/>
              </a:rPr>
              <a:t>Vietnam – 6%</a:t>
            </a:r>
          </a:p>
          <a:p>
            <a:pPr algn="just" fontAlgn="base"/>
            <a:r>
              <a:rPr lang="en-US" sz="2000" b="0" i="0" dirty="0">
                <a:solidFill>
                  <a:schemeClr val="bg1"/>
                </a:solidFill>
                <a:effectLst/>
                <a:latin typeface="Calibri" panose="020F0502020204030204" pitchFamily="34" charset="0"/>
                <a:cs typeface="Calibri" panose="020F0502020204030204" pitchFamily="34" charset="0"/>
              </a:rPr>
              <a:t>Thailand – 4%</a:t>
            </a:r>
          </a:p>
          <a:p>
            <a:pPr algn="just" fontAlgn="base"/>
            <a:r>
              <a:rPr lang="en-US" sz="2000" b="0" i="0" dirty="0">
                <a:solidFill>
                  <a:schemeClr val="bg1"/>
                </a:solidFill>
                <a:effectLst/>
                <a:latin typeface="Calibri" panose="020F0502020204030204" pitchFamily="34" charset="0"/>
                <a:cs typeface="Calibri" panose="020F0502020204030204" pitchFamily="34" charset="0"/>
              </a:rPr>
              <a:t>Russia – 4%</a:t>
            </a:r>
          </a:p>
          <a:p>
            <a:pPr algn="just" fontAlgn="base"/>
            <a:r>
              <a:rPr lang="en-US" sz="2000" b="0" i="0" dirty="0">
                <a:solidFill>
                  <a:schemeClr val="bg1"/>
                </a:solidFill>
                <a:effectLst/>
                <a:latin typeface="Calibri" panose="020F0502020204030204" pitchFamily="34" charset="0"/>
                <a:cs typeface="Calibri" panose="020F0502020204030204" pitchFamily="34" charset="0"/>
              </a:rPr>
              <a:t>Indonesia – 4%</a:t>
            </a:r>
          </a:p>
        </p:txBody>
      </p:sp>
      <p:sp>
        <p:nvSpPr>
          <p:cNvPr id="3" name="Slide Number Placeholder 2">
            <a:extLst>
              <a:ext uri="{FF2B5EF4-FFF2-40B4-BE49-F238E27FC236}">
                <a16:creationId xmlns:a16="http://schemas.microsoft.com/office/drawing/2014/main" id="{E84815F1-6476-6AE3-3969-0F832C4FEE5F}"/>
              </a:ext>
            </a:extLst>
          </p:cNvPr>
          <p:cNvSpPr>
            <a:spLocks noGrp="1"/>
          </p:cNvSpPr>
          <p:nvPr>
            <p:ph type="sldNum" sz="quarter" idx="12"/>
          </p:nvPr>
        </p:nvSpPr>
        <p:spPr/>
        <p:txBody>
          <a:bodyPr/>
          <a:lstStyle/>
          <a:p>
            <a:fld id="{8A7A6979-0714-4377-B894-6BE4C2D6E202}" type="slidenum">
              <a:rPr lang="en-US" smtClean="0"/>
              <a:pPr/>
              <a:t>37</a:t>
            </a:fld>
            <a:endParaRPr lang="en-US"/>
          </a:p>
        </p:txBody>
      </p:sp>
    </p:spTree>
    <p:extLst>
      <p:ext uri="{BB962C8B-B14F-4D97-AF65-F5344CB8AC3E}">
        <p14:creationId xmlns:p14="http://schemas.microsoft.com/office/powerpoint/2010/main" val="26337875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7CF875-7865-4B60-BE3C-F759090A4D58}"/>
              </a:ext>
            </a:extLst>
          </p:cNvPr>
          <p:cNvPicPr>
            <a:picLocks noChangeAspect="1"/>
          </p:cNvPicPr>
          <p:nvPr/>
        </p:nvPicPr>
        <p:blipFill>
          <a:blip r:embed="rId2"/>
          <a:srcRect t="7812" b="7812"/>
          <a:stretch/>
        </p:blipFill>
        <p:spPr>
          <a:xfrm>
            <a:off x="20" y="10"/>
            <a:ext cx="12191980" cy="6857990"/>
          </a:xfrm>
          <a:prstGeom prst="rect">
            <a:avLst/>
          </a:prstGeom>
        </p:spPr>
      </p:pic>
      <p:sp>
        <p:nvSpPr>
          <p:cNvPr id="2" name="Title 1">
            <a:extLst>
              <a:ext uri="{FF2B5EF4-FFF2-40B4-BE49-F238E27FC236}">
                <a16:creationId xmlns:a16="http://schemas.microsoft.com/office/drawing/2014/main" id="{646D0423-92ED-41A8-B13E-ED2A99FC380C}"/>
              </a:ext>
            </a:extLst>
          </p:cNvPr>
          <p:cNvSpPr>
            <a:spLocks noGrp="1"/>
          </p:cNvSpPr>
          <p:nvPr>
            <p:ph type="ctrTitle"/>
          </p:nvPr>
        </p:nvSpPr>
        <p:spPr>
          <a:xfrm>
            <a:off x="1600200" y="2386744"/>
            <a:ext cx="8991600" cy="1645920"/>
          </a:xfrm>
          <a:solidFill>
            <a:schemeClr val="bg1">
              <a:alpha val="60000"/>
            </a:schemeClr>
          </a:solidFill>
          <a:ln w="38100" cap="sq">
            <a:solidFill>
              <a:schemeClr val="tx1"/>
            </a:solidFill>
            <a:miter lim="800000"/>
          </a:ln>
        </p:spPr>
        <p:txBody>
          <a:bodyPr anchor="ctr">
            <a:normAutofit/>
          </a:bodyPr>
          <a:lstStyle/>
          <a:p>
            <a:r>
              <a:rPr lang="en-US" b="1">
                <a:solidFill>
                  <a:schemeClr val="tx1"/>
                </a:solidFill>
              </a:rPr>
              <a:t>Thank you…</a:t>
            </a:r>
            <a:endParaRPr lang="en-US" b="1" dirty="0">
              <a:solidFill>
                <a:schemeClr val="tx1"/>
              </a:solidFill>
            </a:endParaRPr>
          </a:p>
        </p:txBody>
      </p:sp>
      <p:sp>
        <p:nvSpPr>
          <p:cNvPr id="3" name="Slide Number Placeholder 2">
            <a:extLst>
              <a:ext uri="{FF2B5EF4-FFF2-40B4-BE49-F238E27FC236}">
                <a16:creationId xmlns:a16="http://schemas.microsoft.com/office/drawing/2014/main" id="{606B7ECF-8955-C7BD-7071-B579026EFFCE}"/>
              </a:ext>
            </a:extLst>
          </p:cNvPr>
          <p:cNvSpPr>
            <a:spLocks noGrp="1"/>
          </p:cNvSpPr>
          <p:nvPr>
            <p:ph type="sldNum" sz="quarter" idx="12"/>
          </p:nvPr>
        </p:nvSpPr>
        <p:spPr/>
        <p:txBody>
          <a:bodyPr/>
          <a:lstStyle/>
          <a:p>
            <a:fld id="{8A7A6979-0714-4377-B894-6BE4C2D6E202}" type="slidenum">
              <a:rPr lang="en-US" smtClean="0"/>
              <a:pPr/>
              <a:t>38</a:t>
            </a:fld>
            <a:endParaRPr lang="en-US"/>
          </a:p>
        </p:txBody>
      </p:sp>
    </p:spTree>
    <p:extLst>
      <p:ext uri="{BB962C8B-B14F-4D97-AF65-F5344CB8AC3E}">
        <p14:creationId xmlns:p14="http://schemas.microsoft.com/office/powerpoint/2010/main" val="63630270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7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6409F-4439-8F12-0B1D-A151600E9749}"/>
              </a:ext>
            </a:extLst>
          </p:cNvPr>
          <p:cNvSpPr>
            <a:spLocks noGrp="1"/>
          </p:cNvSpPr>
          <p:nvPr>
            <p:ph idx="1"/>
          </p:nvPr>
        </p:nvSpPr>
        <p:spPr>
          <a:xfrm>
            <a:off x="1583333" y="1814945"/>
            <a:ext cx="8548255" cy="4576245"/>
          </a:xfrm>
        </p:spPr>
        <p:txBody>
          <a:bodyPr>
            <a:normAutofit/>
          </a:bodyPr>
          <a:lstStyle/>
          <a:p>
            <a:pPr lvl="1" algn="just">
              <a:buClr>
                <a:schemeClr val="bg1"/>
              </a:buClr>
            </a:pPr>
            <a:r>
              <a:rPr lang="en-US" sz="2000" b="0" i="0" dirty="0">
                <a:solidFill>
                  <a:srgbClr val="E3E3E3"/>
                </a:solidFill>
                <a:effectLst/>
                <a:latin typeface="Google Sans"/>
              </a:rPr>
              <a:t>Hacking, often shrouded in mystery and misconception, encompasses a broad spectrum of activities related to computer systems and networks. At its core, it involves finding and exploiting vulnerabilities to gain unauthorized access, modify data, or disrupt operations. However, the motivations and consequences of hacking vary greatly, creating a diverse landscape with distinct ethical and legal implications.</a:t>
            </a:r>
            <a:endParaRPr lang="en-IN" sz="2000" dirty="0">
              <a:solidFill>
                <a:schemeClr val="bg1"/>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821872" y="466810"/>
            <a:ext cx="7729728" cy="1188720"/>
          </a:xfrm>
          <a:solidFill>
            <a:schemeClr val="bg1">
              <a:lumMod val="75000"/>
              <a:alpha val="0"/>
            </a:schemeClr>
          </a:solidFill>
          <a:ln>
            <a:noFill/>
          </a:ln>
        </p:spPr>
        <p:txBody>
          <a:bodyPr/>
          <a:lstStyle/>
          <a:p>
            <a:pPr marL="0" indent="0" algn="just">
              <a:buNone/>
            </a:pPr>
            <a:r>
              <a:rPr lang="en-IN" sz="2800" b="1" i="0" dirty="0">
                <a:solidFill>
                  <a:schemeClr val="bg1"/>
                </a:solidFill>
                <a:effectLst/>
                <a:latin typeface="Calibri" panose="020F0502020204030204" pitchFamily="34" charset="0"/>
                <a:cs typeface="Calibri" panose="020F0502020204030204" pitchFamily="34" charset="0"/>
              </a:rPr>
              <a:t>What is Hacking?</a:t>
            </a:r>
          </a:p>
        </p:txBody>
      </p:sp>
      <p:pic>
        <p:nvPicPr>
          <p:cNvPr id="6" name="Picture 5">
            <a:extLst>
              <a:ext uri="{FF2B5EF4-FFF2-40B4-BE49-F238E27FC236}">
                <a16:creationId xmlns:a16="http://schemas.microsoft.com/office/drawing/2014/main" id="{8C0C22D8-C774-16A8-C797-51E82A90104E}"/>
              </a:ext>
            </a:extLst>
          </p:cNvPr>
          <p:cNvPicPr>
            <a:picLocks noChangeAspect="1"/>
          </p:cNvPicPr>
          <p:nvPr/>
        </p:nvPicPr>
        <p:blipFill>
          <a:blip r:embed="rId3"/>
          <a:stretch>
            <a:fillRect/>
          </a:stretch>
        </p:blipFill>
        <p:spPr>
          <a:xfrm>
            <a:off x="3663918" y="3787085"/>
            <a:ext cx="4864164" cy="2763520"/>
          </a:xfrm>
          <a:prstGeom prst="rect">
            <a:avLst/>
          </a:prstGeom>
        </p:spPr>
      </p:pic>
      <p:sp>
        <p:nvSpPr>
          <p:cNvPr id="4" name="Slide Number Placeholder 3">
            <a:extLst>
              <a:ext uri="{FF2B5EF4-FFF2-40B4-BE49-F238E27FC236}">
                <a16:creationId xmlns:a16="http://schemas.microsoft.com/office/drawing/2014/main" id="{F8E77F93-7C71-0F23-1314-71E54892B7EA}"/>
              </a:ext>
            </a:extLst>
          </p:cNvPr>
          <p:cNvSpPr>
            <a:spLocks noGrp="1"/>
          </p:cNvSpPr>
          <p:nvPr>
            <p:ph type="sldNum" sz="quarter" idx="12"/>
          </p:nvPr>
        </p:nvSpPr>
        <p:spPr/>
        <p:txBody>
          <a:bodyPr/>
          <a:lstStyle/>
          <a:p>
            <a:fld id="{8A7A6979-0714-4377-B894-6BE4C2D6E202}" type="slidenum">
              <a:rPr lang="en-US" smtClean="0"/>
              <a:pPr/>
              <a:t>4</a:t>
            </a:fld>
            <a:endParaRPr lang="en-US"/>
          </a:p>
        </p:txBody>
      </p:sp>
    </p:spTree>
    <p:extLst>
      <p:ext uri="{BB962C8B-B14F-4D97-AF65-F5344CB8AC3E}">
        <p14:creationId xmlns:p14="http://schemas.microsoft.com/office/powerpoint/2010/main" val="29774108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6409F-4439-8F12-0B1D-A151600E9749}"/>
              </a:ext>
            </a:extLst>
          </p:cNvPr>
          <p:cNvSpPr>
            <a:spLocks noGrp="1"/>
          </p:cNvSpPr>
          <p:nvPr>
            <p:ph idx="1"/>
          </p:nvPr>
        </p:nvSpPr>
        <p:spPr>
          <a:xfrm>
            <a:off x="1821872" y="2076204"/>
            <a:ext cx="8548255" cy="3671454"/>
          </a:xfrm>
        </p:spPr>
        <p:txBody>
          <a:bodyPr>
            <a:normAutofit/>
          </a:bodyPr>
          <a:lstStyle/>
          <a:p>
            <a:pPr algn="l"/>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Hacking, like any tool, can be used for good or evil. It's the intentions behind the actions that determine its impact.</a:t>
            </a:r>
          </a:p>
          <a:p>
            <a:pPr lvl="1" algn="just">
              <a:buClr>
                <a:schemeClr val="bg1"/>
              </a:buClr>
            </a:pPr>
            <a:r>
              <a:rPr lang="en-IN"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On the positive side:</a:t>
            </a:r>
          </a:p>
          <a:p>
            <a:pPr lvl="3" algn="just">
              <a:buClr>
                <a:schemeClr val="bg1"/>
              </a:buClr>
            </a:pPr>
            <a:r>
              <a:rPr lang="en-US" sz="1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Ethical hackers: These cybersecurity experts identify and patch </a:t>
            </a:r>
            <a:r>
              <a:rPr lang="en-US" sz="1800" b="0" i="0" dirty="0" err="1">
                <a:solidFill>
                  <a:srgbClr val="E3E3E3"/>
                </a:solidFill>
                <a:effectLst/>
                <a:latin typeface="Calibri" panose="020F0502020204030204" pitchFamily="34" charset="0"/>
                <a:ea typeface="Calibri" panose="020F0502020204030204" pitchFamily="34" charset="0"/>
                <a:cs typeface="Calibri" panose="020F0502020204030204" pitchFamily="34" charset="0"/>
              </a:rPr>
              <a:t>vulnerabilitie</a:t>
            </a:r>
            <a:r>
              <a:rPr lang="en-US" sz="1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before malicious actors exploit them, keeping our online infrastructure secure. </a:t>
            </a:r>
          </a:p>
          <a:p>
            <a:pPr lvl="3" algn="just">
              <a:buClr>
                <a:schemeClr val="bg1"/>
              </a:buClr>
            </a:pPr>
            <a:r>
              <a:rPr lang="en-US" sz="1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Hacktivists: They use their skills to expose corruption, raise awareness about important issues, and hold powerful institutions accountable. </a:t>
            </a:r>
            <a:endParaRPr lang="en-US" sz="1800" dirty="0">
              <a:solidFill>
                <a:srgbClr val="E3E3E3"/>
              </a:solidFill>
              <a:latin typeface="Calibri" panose="020F0502020204030204" pitchFamily="34" charset="0"/>
              <a:ea typeface="Calibri" panose="020F0502020204030204" pitchFamily="34" charset="0"/>
              <a:cs typeface="Calibri" panose="020F0502020204030204" pitchFamily="34" charset="0"/>
            </a:endParaRPr>
          </a:p>
          <a:p>
            <a:pPr lvl="3" algn="just">
              <a:buClr>
                <a:schemeClr val="bg1"/>
              </a:buClr>
            </a:pPr>
            <a:r>
              <a:rPr lang="en-US" sz="1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Open-source software: Many projects rely on hackers to contribute code, fix bugs, and improve functionality, leading to popular software like Linux and Apache. </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821872" y="515982"/>
            <a:ext cx="7729728" cy="1188720"/>
          </a:xfrm>
          <a:solidFill>
            <a:schemeClr val="bg1">
              <a:lumMod val="75000"/>
              <a:alpha val="0"/>
            </a:schemeClr>
          </a:solidFill>
          <a:ln>
            <a:noFill/>
          </a:ln>
        </p:spPr>
        <p:txBody>
          <a:bodyPr>
            <a:normAutofit/>
          </a:bodyPr>
          <a:lstStyle/>
          <a:p>
            <a:pPr algn="l"/>
            <a:r>
              <a:rPr lang="en-US" sz="2700" b="1" i="0" dirty="0">
                <a:solidFill>
                  <a:schemeClr val="bg1"/>
                </a:solidFill>
                <a:effectLst/>
                <a:latin typeface="Calibri" panose="020F0502020204030204" pitchFamily="34" charset="0"/>
                <a:cs typeface="Calibri" panose="020F0502020204030204" pitchFamily="34" charset="0"/>
              </a:rPr>
              <a:t>Why is hacking Awareness important?</a:t>
            </a:r>
            <a:endParaRPr lang="en-IN" sz="2700" b="1" i="0" dirty="0">
              <a:solidFill>
                <a:schemeClr val="bg1"/>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832DAC0-7D89-9ABE-D6C2-0EEB94508EA9}"/>
              </a:ext>
            </a:extLst>
          </p:cNvPr>
          <p:cNvSpPr>
            <a:spLocks noGrp="1"/>
          </p:cNvSpPr>
          <p:nvPr>
            <p:ph type="sldNum" sz="quarter" idx="12"/>
          </p:nvPr>
        </p:nvSpPr>
        <p:spPr/>
        <p:txBody>
          <a:bodyPr/>
          <a:lstStyle/>
          <a:p>
            <a:fld id="{8A7A6979-0714-4377-B894-6BE4C2D6E202}" type="slidenum">
              <a:rPr lang="en-US" smtClean="0"/>
              <a:pPr/>
              <a:t>5</a:t>
            </a:fld>
            <a:endParaRPr lang="en-US"/>
          </a:p>
        </p:txBody>
      </p:sp>
    </p:spTree>
    <p:extLst>
      <p:ext uri="{BB962C8B-B14F-4D97-AF65-F5344CB8AC3E}">
        <p14:creationId xmlns:p14="http://schemas.microsoft.com/office/powerpoint/2010/main" val="6867351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6409F-4439-8F12-0B1D-A151600E9749}"/>
              </a:ext>
            </a:extLst>
          </p:cNvPr>
          <p:cNvSpPr>
            <a:spLocks noGrp="1"/>
          </p:cNvSpPr>
          <p:nvPr>
            <p:ph idx="1"/>
          </p:nvPr>
        </p:nvSpPr>
        <p:spPr>
          <a:xfrm>
            <a:off x="1821872" y="1814945"/>
            <a:ext cx="8548255" cy="4576245"/>
          </a:xfrm>
        </p:spPr>
        <p:txBody>
          <a:bodyPr>
            <a:normAutofit/>
          </a:bodyPr>
          <a:lstStyle/>
          <a:p>
            <a:pPr lvl="1" algn="just">
              <a:buClr>
                <a:schemeClr val="bg1"/>
              </a:buClr>
            </a:pPr>
            <a:r>
              <a:rPr lang="en-IN"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On the negative side:</a:t>
            </a:r>
          </a:p>
          <a:p>
            <a:pPr lvl="3" algn="just">
              <a:buClr>
                <a:schemeClr val="bg1"/>
              </a:buClr>
            </a:pPr>
            <a:r>
              <a:rPr lang="en-US" sz="1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Cybercrime: Hackers steal data, extort money, disrupt critical infrastructure, and even cause physical harm. The WannaCry ransomware attack in 2017 is a prime example.</a:t>
            </a:r>
            <a:r>
              <a:rPr lang="en-US"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 </a:t>
            </a:r>
          </a:p>
          <a:p>
            <a:pPr lvl="3" algn="just">
              <a:buClr>
                <a:schemeClr val="bg1"/>
              </a:buClr>
            </a:pPr>
            <a:r>
              <a:rPr lang="en-US" sz="1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Espionage: Governments and organizations use hacking to spy on rivals and steal classified information, impacting national security and international relations.</a:t>
            </a:r>
          </a:p>
          <a:p>
            <a:pPr lvl="3" algn="just">
              <a:buClr>
                <a:schemeClr val="bg1"/>
              </a:buClr>
            </a:pPr>
            <a:r>
              <a:rPr lang="en-US" sz="18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Privacy violations: Hackers can invade people's privacy, steal personal information, and commit identity theft, with devastating consequences for the victims.</a:t>
            </a:r>
          </a:p>
          <a:p>
            <a:pPr marL="228600" lvl="1" indent="0" algn="just">
              <a:buClr>
                <a:schemeClr val="bg1"/>
              </a:buClr>
              <a:buNone/>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Ultimately, the importance of hacking depends on the user's intentions. It can   be a powerful force for good or a devastating tool for harm.</a:t>
            </a:r>
          </a:p>
        </p:txBody>
      </p:sp>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821872" y="466810"/>
            <a:ext cx="7729728" cy="1188720"/>
          </a:xfrm>
          <a:solidFill>
            <a:schemeClr val="bg1">
              <a:lumMod val="75000"/>
              <a:alpha val="0"/>
            </a:schemeClr>
          </a:solidFill>
          <a:ln>
            <a:noFill/>
          </a:ln>
        </p:spPr>
        <p:txBody>
          <a:bodyPr>
            <a:normAutofit/>
          </a:bodyPr>
          <a:lstStyle/>
          <a:p>
            <a:pPr algn="l"/>
            <a:r>
              <a:rPr lang="en-US" sz="2700" b="1" i="0" dirty="0">
                <a:solidFill>
                  <a:schemeClr val="bg1"/>
                </a:solidFill>
                <a:effectLst/>
                <a:latin typeface="Calibri" panose="020F0502020204030204" pitchFamily="34" charset="0"/>
                <a:cs typeface="Calibri" panose="020F0502020204030204" pitchFamily="34" charset="0"/>
              </a:rPr>
              <a:t>Why is hacking Awareness important?</a:t>
            </a:r>
            <a:endParaRPr lang="en-IN" sz="2700" b="1" i="0" dirty="0">
              <a:solidFill>
                <a:schemeClr val="bg1"/>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41AFE16-FA45-A11E-97DD-744FC9B4D83A}"/>
              </a:ext>
            </a:extLst>
          </p:cNvPr>
          <p:cNvSpPr>
            <a:spLocks noGrp="1"/>
          </p:cNvSpPr>
          <p:nvPr>
            <p:ph type="sldNum" sz="quarter" idx="12"/>
          </p:nvPr>
        </p:nvSpPr>
        <p:spPr/>
        <p:txBody>
          <a:bodyPr/>
          <a:lstStyle/>
          <a:p>
            <a:fld id="{8A7A6979-0714-4377-B894-6BE4C2D6E202}" type="slidenum">
              <a:rPr lang="en-US" smtClean="0"/>
              <a:pPr/>
              <a:t>6</a:t>
            </a:fld>
            <a:endParaRPr lang="en-US"/>
          </a:p>
        </p:txBody>
      </p:sp>
    </p:spTree>
    <p:extLst>
      <p:ext uri="{BB962C8B-B14F-4D97-AF65-F5344CB8AC3E}">
        <p14:creationId xmlns:p14="http://schemas.microsoft.com/office/powerpoint/2010/main" val="20875568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6409F-4439-8F12-0B1D-A151600E9749}"/>
              </a:ext>
            </a:extLst>
          </p:cNvPr>
          <p:cNvSpPr>
            <a:spLocks noGrp="1"/>
          </p:cNvSpPr>
          <p:nvPr>
            <p:ph idx="1"/>
          </p:nvPr>
        </p:nvSpPr>
        <p:spPr>
          <a:xfrm>
            <a:off x="1821872" y="1814945"/>
            <a:ext cx="8548255" cy="4576245"/>
          </a:xfrm>
        </p:spPr>
        <p:txBody>
          <a:bodyPr>
            <a:normAutofit/>
          </a:bodyPr>
          <a:lstStyle/>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Black Hat Hackers: Driven by malicious intent, these individuals exploit vulnerabilities for personal gain (financial, data theft, etc.) or disruption (cyberattacks, vandalism). They employ various techniques like phishing, malware, zero-day exploits, and social engineering.</a:t>
            </a:r>
          </a:p>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White Hat Hackers: Also known as "ethical hackers," they utilize their skills to identify and patch vulnerabilities before they can be exploited by black hats. They often work for security firms, governments, or organizations to test and strengthen defensive measures.</a:t>
            </a:r>
          </a:p>
          <a:p>
            <a:pPr algn="l">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Gray Hat Hackers: Operating in a blurred zone, these individuals may hack for fun, curiosity, or to expose security flaws with mixed intentions. While not inherently malicious, their actions can have unintended consequences and raise ethical concerns.</a:t>
            </a:r>
          </a:p>
        </p:txBody>
      </p:sp>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821872" y="469794"/>
            <a:ext cx="7729728" cy="1188720"/>
          </a:xfrm>
          <a:solidFill>
            <a:schemeClr val="bg1">
              <a:lumMod val="75000"/>
              <a:alpha val="0"/>
            </a:schemeClr>
          </a:solidFill>
          <a:ln>
            <a:noFill/>
          </a:ln>
        </p:spPr>
        <p:txBody>
          <a:bodyPr/>
          <a:lstStyle/>
          <a:p>
            <a:pPr marL="0" indent="0" algn="l">
              <a:buNone/>
            </a:pPr>
            <a:r>
              <a:rPr lang="en-IN" sz="2800" b="1" i="0" dirty="0">
                <a:solidFill>
                  <a:schemeClr val="bg1"/>
                </a:solidFill>
                <a:effectLst/>
                <a:latin typeface="Calibri" panose="020F0502020204030204" pitchFamily="34" charset="0"/>
                <a:cs typeface="Calibri" panose="020F0502020204030204" pitchFamily="34" charset="0"/>
              </a:rPr>
              <a:t>Forms of</a:t>
            </a:r>
            <a:r>
              <a:rPr lang="en-IN" b="1" dirty="0">
                <a:solidFill>
                  <a:schemeClr val="bg1"/>
                </a:solidFill>
                <a:latin typeface="Calibri" panose="020F0502020204030204" pitchFamily="34" charset="0"/>
                <a:cs typeface="Calibri" panose="020F0502020204030204" pitchFamily="34" charset="0"/>
              </a:rPr>
              <a:t> hacking:</a:t>
            </a:r>
            <a:endParaRPr lang="en-IN" sz="2800" b="1" i="0" dirty="0">
              <a:solidFill>
                <a:schemeClr val="bg1"/>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385C7FF-EF1C-7B94-DCB7-4A245945B9A8}"/>
              </a:ext>
            </a:extLst>
          </p:cNvPr>
          <p:cNvSpPr>
            <a:spLocks noGrp="1"/>
          </p:cNvSpPr>
          <p:nvPr>
            <p:ph type="sldNum" sz="quarter" idx="12"/>
          </p:nvPr>
        </p:nvSpPr>
        <p:spPr/>
        <p:txBody>
          <a:bodyPr/>
          <a:lstStyle/>
          <a:p>
            <a:fld id="{8A7A6979-0714-4377-B894-6BE4C2D6E202}" type="slidenum">
              <a:rPr lang="en-US" smtClean="0"/>
              <a:pPr/>
              <a:t>7</a:t>
            </a:fld>
            <a:endParaRPr lang="en-US"/>
          </a:p>
        </p:txBody>
      </p:sp>
    </p:spTree>
    <p:extLst>
      <p:ext uri="{BB962C8B-B14F-4D97-AF65-F5344CB8AC3E}">
        <p14:creationId xmlns:p14="http://schemas.microsoft.com/office/powerpoint/2010/main" val="8085558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6409F-4439-8F12-0B1D-A151600E9749}"/>
              </a:ext>
            </a:extLst>
          </p:cNvPr>
          <p:cNvSpPr>
            <a:spLocks noGrp="1"/>
          </p:cNvSpPr>
          <p:nvPr>
            <p:ph idx="1"/>
          </p:nvPr>
        </p:nvSpPr>
        <p:spPr>
          <a:xfrm>
            <a:off x="1821872" y="1858884"/>
            <a:ext cx="8506492" cy="3140232"/>
          </a:xfrm>
        </p:spPr>
        <p:txBody>
          <a:bodyPr>
            <a:normAutofit/>
          </a:bodyPr>
          <a:lstStyle/>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Financial Gain: Stealing financial data, cryptocurrency, or extorting victims for ransom are common motivations, particularly for black hat hackers.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Cyber Espionage: Governments and organizations may engage in hacking to steal sensitive information from rivals or adversaries.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Activism: Hacktivists use their skills to protest government policies, raise awareness about social issues, or disable websites they deem unethical.</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Personal Gain: Hacking can be used to gain an edge in online gaming, access restricted information, or simply demonstrate technical prowess.</a:t>
            </a:r>
          </a:p>
        </p:txBody>
      </p:sp>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821872" y="466810"/>
            <a:ext cx="7729728" cy="1188720"/>
          </a:xfrm>
          <a:solidFill>
            <a:schemeClr val="bg1">
              <a:lumMod val="75000"/>
              <a:alpha val="0"/>
            </a:schemeClr>
          </a:solidFill>
          <a:ln>
            <a:noFill/>
          </a:ln>
        </p:spPr>
        <p:txBody>
          <a:bodyPr>
            <a:normAutofit/>
          </a:bodyPr>
          <a:lstStyle/>
          <a:p>
            <a:pPr algn="l"/>
            <a:r>
              <a:rPr lang="en-IN" b="1" i="0" dirty="0">
                <a:solidFill>
                  <a:srgbClr val="E3E3E3"/>
                </a:solidFill>
                <a:effectLst/>
                <a:latin typeface="Google Sans"/>
              </a:rPr>
              <a:t>Motivations for Hacking:</a:t>
            </a:r>
            <a:endParaRPr lang="en-US" sz="2800" b="1" i="0" dirty="0">
              <a:solidFill>
                <a:schemeClr val="bg1"/>
              </a:solidFill>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BD4FEB42-40C8-BB77-5C86-F11DD6DE48E1}"/>
              </a:ext>
            </a:extLst>
          </p:cNvPr>
          <p:cNvSpPr>
            <a:spLocks noGrp="1"/>
          </p:cNvSpPr>
          <p:nvPr>
            <p:ph type="sldNum" sz="quarter" idx="12"/>
          </p:nvPr>
        </p:nvSpPr>
        <p:spPr/>
        <p:txBody>
          <a:bodyPr/>
          <a:lstStyle/>
          <a:p>
            <a:fld id="{8A7A6979-0714-4377-B894-6BE4C2D6E202}" type="slidenum">
              <a:rPr lang="en-US" smtClean="0"/>
              <a:pPr/>
              <a:t>8</a:t>
            </a:fld>
            <a:endParaRPr lang="en-US"/>
          </a:p>
        </p:txBody>
      </p:sp>
    </p:spTree>
    <p:extLst>
      <p:ext uri="{BB962C8B-B14F-4D97-AF65-F5344CB8AC3E}">
        <p14:creationId xmlns:p14="http://schemas.microsoft.com/office/powerpoint/2010/main" val="16853341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6409F-4439-8F12-0B1D-A151600E9749}"/>
              </a:ext>
            </a:extLst>
          </p:cNvPr>
          <p:cNvSpPr>
            <a:spLocks noGrp="1"/>
          </p:cNvSpPr>
          <p:nvPr>
            <p:ph idx="1"/>
          </p:nvPr>
        </p:nvSpPr>
        <p:spPr>
          <a:xfrm>
            <a:off x="1821873" y="1614959"/>
            <a:ext cx="7729728" cy="4710546"/>
          </a:xfrm>
        </p:spPr>
        <p:txBody>
          <a:bodyPr/>
          <a:lstStyle/>
          <a:p>
            <a:pPr marL="0" indent="0" algn="just">
              <a:buNone/>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The cyber threat landscape is constantly evolving, with hackers developing increasingly sophisticated techniques. Emerging trends include:</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Rise of Automation: Automated hacking tools and AI-powered attacks make it easier for less skilled individuals to exploit vulnerabilities.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Supply Chain Attacks: Targeting third-party vendors or software dependencies to infiltrate larger organizations.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Ransomware: Encrypting vital data and demanding payment for its decryption, causing significant financial losses and operational disruptions.</a:t>
            </a:r>
          </a:p>
          <a:p>
            <a:pPr algn="just">
              <a:buFont typeface="Arial" panose="020B0604020202020204" pitchFamily="34" charset="0"/>
              <a:buChar char="•"/>
            </a:pPr>
            <a:r>
              <a:rPr lang="en-US" sz="2000" b="0"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Social Engineering: Exploiting human vulnerabilities through phishing, spear-phishing, and other psychological manipulations.</a:t>
            </a:r>
          </a:p>
        </p:txBody>
      </p:sp>
      <p:sp>
        <p:nvSpPr>
          <p:cNvPr id="2" name="Title 1">
            <a:extLst>
              <a:ext uri="{FF2B5EF4-FFF2-40B4-BE49-F238E27FC236}">
                <a16:creationId xmlns:a16="http://schemas.microsoft.com/office/drawing/2014/main" id="{A95B2669-8E9A-7F15-1092-A6D69B13DE02}"/>
              </a:ext>
            </a:extLst>
          </p:cNvPr>
          <p:cNvSpPr>
            <a:spLocks noGrp="1"/>
          </p:cNvSpPr>
          <p:nvPr>
            <p:ph type="title"/>
          </p:nvPr>
        </p:nvSpPr>
        <p:spPr>
          <a:xfrm>
            <a:off x="1821873" y="426239"/>
            <a:ext cx="7729728" cy="1188720"/>
          </a:xfrm>
          <a:solidFill>
            <a:schemeClr val="bg1">
              <a:lumMod val="75000"/>
              <a:alpha val="0"/>
            </a:schemeClr>
          </a:solidFill>
          <a:ln>
            <a:noFill/>
          </a:ln>
        </p:spPr>
        <p:txBody>
          <a:bodyPr/>
          <a:lstStyle/>
          <a:p>
            <a:pPr algn="l"/>
            <a:r>
              <a:rPr lang="en-IN" b="1" i="0" dirty="0">
                <a:solidFill>
                  <a:srgbClr val="E3E3E3"/>
                </a:solidFill>
                <a:effectLst/>
                <a:latin typeface="Calibri" panose="020F0502020204030204" pitchFamily="34" charset="0"/>
                <a:ea typeface="Calibri" panose="020F0502020204030204" pitchFamily="34" charset="0"/>
                <a:cs typeface="Calibri" panose="020F0502020204030204" pitchFamily="34" charset="0"/>
              </a:rPr>
              <a:t>Evolving Cyber Threats:</a:t>
            </a:r>
          </a:p>
        </p:txBody>
      </p:sp>
      <p:sp>
        <p:nvSpPr>
          <p:cNvPr id="4" name="Slide Number Placeholder 3">
            <a:extLst>
              <a:ext uri="{FF2B5EF4-FFF2-40B4-BE49-F238E27FC236}">
                <a16:creationId xmlns:a16="http://schemas.microsoft.com/office/drawing/2014/main" id="{1F132FA3-4EBD-EB87-BAAB-1A8D0AA65605}"/>
              </a:ext>
            </a:extLst>
          </p:cNvPr>
          <p:cNvSpPr>
            <a:spLocks noGrp="1"/>
          </p:cNvSpPr>
          <p:nvPr>
            <p:ph type="sldNum" sz="quarter" idx="12"/>
          </p:nvPr>
        </p:nvSpPr>
        <p:spPr/>
        <p:txBody>
          <a:bodyPr/>
          <a:lstStyle/>
          <a:p>
            <a:fld id="{8A7A6979-0714-4377-B894-6BE4C2D6E202}" type="slidenum">
              <a:rPr lang="en-US" smtClean="0"/>
              <a:pPr/>
              <a:t>9</a:t>
            </a:fld>
            <a:endParaRPr lang="en-US"/>
          </a:p>
        </p:txBody>
      </p:sp>
    </p:spTree>
    <p:extLst>
      <p:ext uri="{BB962C8B-B14F-4D97-AF65-F5344CB8AC3E}">
        <p14:creationId xmlns:p14="http://schemas.microsoft.com/office/powerpoint/2010/main" val="10514331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A451F4C-A3A1-4FF3-AEA5-AE3EFF175B02}">
  <ds:schemaRefs>
    <ds:schemaRef ds:uri="http://schemas.microsoft.com/sharepoint/v3/contenttype/forms"/>
  </ds:schemaRefs>
</ds:datastoreItem>
</file>

<file path=customXml/itemProps2.xml><?xml version="1.0" encoding="utf-8"?>
<ds:datastoreItem xmlns:ds="http://schemas.openxmlformats.org/officeDocument/2006/customXml" ds:itemID="{F009F5EF-575C-40E7-A9C5-EC1F2A554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775A23-75CA-4614-9647-C9B2CE742CA2}">
  <ds:schemaRefs>
    <ds:schemaRef ds:uri="http://schemas.microsoft.com/office/2006/metadata/properties"/>
    <ds:schemaRef ds:uri="http://purl.org/dc/elements/1.1/"/>
    <ds:schemaRef ds:uri="http://purl.org/dc/dcmitype/"/>
    <ds:schemaRef ds:uri="71af3243-3dd4-4a8d-8c0d-dd76da1f02a5"/>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Parcel design</Template>
  <TotalTime>754</TotalTime>
  <Words>2635</Words>
  <Application>Microsoft Office PowerPoint</Application>
  <PresentationFormat>Widescreen</PresentationFormat>
  <Paragraphs>209</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Gill Sans MT</vt:lpstr>
      <vt:lpstr>Google Sans</vt:lpstr>
      <vt:lpstr>Söhne</vt:lpstr>
      <vt:lpstr>Parcel</vt:lpstr>
      <vt:lpstr>Hacking awareness</vt:lpstr>
      <vt:lpstr>Hacking Awareness Seminar (Stay Safe in the Digital Jungle)</vt:lpstr>
      <vt:lpstr>Introduction to Hacking</vt:lpstr>
      <vt:lpstr>What is Hacking?</vt:lpstr>
      <vt:lpstr>Why is hacking Awareness important?</vt:lpstr>
      <vt:lpstr>Why is hacking Awareness important?</vt:lpstr>
      <vt:lpstr>Forms of hacking:</vt:lpstr>
      <vt:lpstr>Motivations for Hacking:</vt:lpstr>
      <vt:lpstr>Evolving Cyber Threats:</vt:lpstr>
      <vt:lpstr>Understanding Vulnerabilities</vt:lpstr>
      <vt:lpstr>PowerPoint Presentation</vt:lpstr>
      <vt:lpstr>Attack Vectors:</vt:lpstr>
      <vt:lpstr>Weak Passwords and Insecure Networks:</vt:lpstr>
      <vt:lpstr>Building Your Defences</vt:lpstr>
      <vt:lpstr>Strong Password Hygiene:</vt:lpstr>
      <vt:lpstr>Two-Factor Authentication (2FA):</vt:lpstr>
      <vt:lpstr>Safe Browsing Habits:</vt:lpstr>
      <vt:lpstr>Antivirus and Anti-Malware Software:</vt:lpstr>
      <vt:lpstr>Software and OS Updates:</vt:lpstr>
      <vt:lpstr>Data Backups:</vt:lpstr>
      <vt:lpstr>Securing Your Organization</vt:lpstr>
      <vt:lpstr>Data Security Policies and Procedures:</vt:lpstr>
      <vt:lpstr>Cybersecurity Training for Employees:</vt:lpstr>
      <vt:lpstr>Vulnerability Assessments and Penetration Testing:</vt:lpstr>
      <vt:lpstr>Robust Network Security Solutions:</vt:lpstr>
      <vt:lpstr>Incident Response Plan:</vt:lpstr>
      <vt:lpstr>Essential Cybersecurity Tools</vt:lpstr>
      <vt:lpstr>LiveAction : Advanced Network Monitoring and Analysis Tool</vt:lpstr>
      <vt:lpstr>Nmap: Free Network Discovery and Security Auditing Tool</vt:lpstr>
      <vt:lpstr>Nessus: Advanced Network Vulnerability Scanning Tool</vt:lpstr>
      <vt:lpstr>SQLMap: Automated SQL Injection Detection and Exploitation Tool</vt:lpstr>
      <vt:lpstr>Infamous Hacking Cases in History</vt:lpstr>
      <vt:lpstr>Kevin Mitnick: The Legendary Hacker</vt:lpstr>
      <vt:lpstr>Stuxnet: The Cyber Weapon</vt:lpstr>
      <vt:lpstr>Target Data Breach: Millions Affected</vt:lpstr>
      <vt:lpstr>Equifax Data Breach: Massive Data Compromise</vt:lpstr>
      <vt:lpstr>Highest Countries for Cyber Attacks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Hardik Prajapati</dc:creator>
  <cp:lastModifiedBy>YAGNANG ACHARYA</cp:lastModifiedBy>
  <cp:revision>67</cp:revision>
  <dcterms:created xsi:type="dcterms:W3CDTF">2022-12-15T14:46:52Z</dcterms:created>
  <dcterms:modified xsi:type="dcterms:W3CDTF">2024-02-17T16:58:17Z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