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71" r:id="rId3"/>
    <p:sldId id="274" r:id="rId4"/>
    <p:sldId id="273" r:id="rId5"/>
    <p:sldId id="275" r:id="rId6"/>
    <p:sldId id="277" r:id="rId7"/>
    <p:sldId id="278" r:id="rId8"/>
    <p:sldId id="279" r:id="rId9"/>
    <p:sldId id="280" r:id="rId10"/>
    <p:sldId id="283" r:id="rId11"/>
    <p:sldId id="286" r:id="rId12"/>
    <p:sldId id="288" r:id="rId13"/>
    <p:sldId id="308" r:id="rId14"/>
    <p:sldId id="287" r:id="rId15"/>
    <p:sldId id="304" r:id="rId16"/>
    <p:sldId id="305" r:id="rId17"/>
    <p:sldId id="307" r:id="rId18"/>
  </p:sldIdLst>
  <p:sldSz cx="12192000" cy="6858000"/>
  <p:notesSz cx="6858000" cy="9144000"/>
  <p:embeddedFontLst>
    <p:embeddedFont>
      <p:font typeface="Manrope SemiBold" panose="020B0604020202020204" charset="0"/>
      <p:bold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3" userDrawn="1">
          <p15:clr>
            <a:srgbClr val="A4A3A4"/>
          </p15:clr>
        </p15:guide>
        <p15:guide id="4" pos="27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7A0"/>
    <a:srgbClr val="323163"/>
    <a:srgbClr val="3B3A76"/>
    <a:srgbClr val="6F7190"/>
    <a:srgbClr val="BBA198"/>
    <a:srgbClr val="0FBFEA"/>
    <a:srgbClr val="343F62"/>
    <a:srgbClr val="2C3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2E86F5-C290-07A6-80F6-BB2C3F9F9F42}" v="9" dt="2024-05-08T05:17:18.881"/>
    <p1510:client id="{DE71603F-C45E-46DB-93A4-DC1ECFD77175}" v="54" dt="2024-05-08T05:15:56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20" y="564"/>
      </p:cViewPr>
      <p:guideLst>
        <p:guide orient="horz" pos="2160"/>
        <p:guide pos="3840"/>
        <p:guide pos="393"/>
        <p:guide pos="27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  <a:t>2024/5/7</a:t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Manrope SemiBold" charset="0"/>
                <a:ea typeface="Manrope SemiBold" charset="0"/>
                <a:cs typeface="Roboto Black" panose="02000000000000000000" charset="0"/>
              </a:rPr>
              <a:t>‹#›</a:t>
            </a:fld>
            <a:endParaRPr lang="zh-CN" altLang="en-US">
              <a:latin typeface="Manrope SemiBold" charset="0"/>
              <a:ea typeface="Manrope SemiBold" charset="0"/>
              <a:cs typeface="Roboto Black" panose="020000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B65BA75C-DA83-481D-8D61-044CC0180EF6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anrope SemiBold" charset="0"/>
                <a:ea typeface="Manrope SemiBold" charset="0"/>
                <a:cs typeface="Roboto Black" panose="02000000000000000000" charset="0"/>
              </a:defRPr>
            </a:lvl1pPr>
          </a:lstStyle>
          <a:p>
            <a:fld id="{DC1341B6-F231-417A-9BEF-E840E1D054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anrope SemiBold" charset="0"/>
        <a:ea typeface="Manrope SemiBold" charset="0"/>
        <a:cs typeface="Roboto Black" panose="02000000000000000000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1341B6-F231-417A-9BEF-E840E1D054F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EE4EE59F-0A2F-41A6-85FA-F09A85FC169F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Manrope SemiBold" charset="0"/>
                <a:cs typeface="Roboto Black" panose="02000000000000000000" charset="0"/>
              </a:defRPr>
            </a:lvl1pPr>
          </a:lstStyle>
          <a:p>
            <a:fld id="{7FC3113B-E4A1-4C41-A32D-BE09577AC227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4514" y="0"/>
            <a:ext cx="12203339" cy="6858000"/>
            <a:chOff x="-14514" y="0"/>
            <a:chExt cx="12203339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88825" cy="6858000"/>
            </a:xfrm>
            <a:prstGeom prst="rect">
              <a:avLst/>
            </a:prstGeom>
            <a:solidFill>
              <a:srgbClr val="3231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Manrope SemiBold" charset="0"/>
                <a:cs typeface="Roboto Black" panose="02000000000000000000" charset="0"/>
              </a:endParaRPr>
            </a:p>
          </p:txBody>
        </p:sp>
        <p:sp>
          <p:nvSpPr>
            <p:cNvPr id="9" name="Rectangle 34"/>
            <p:cNvSpPr>
              <a:spLocks noChangeArrowheads="1"/>
            </p:cNvSpPr>
            <p:nvPr/>
          </p:nvSpPr>
          <p:spPr bwMode="auto">
            <a:xfrm>
              <a:off x="-14514" y="6623502"/>
              <a:ext cx="2020789" cy="127000"/>
            </a:xfrm>
            <a:prstGeom prst="rect">
              <a:avLst/>
            </a:prstGeom>
            <a:gradFill flip="none" rotWithShape="1">
              <a:gsLst>
                <a:gs pos="0">
                  <a:srgbClr val="FCC896"/>
                </a:gs>
                <a:gs pos="70000">
                  <a:srgbClr val="F7E7E1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zh-CN" altLang="en-US">
                <a:solidFill>
                  <a:schemeClr val="lt1"/>
                </a:solidFill>
                <a:ea typeface="Manrope SemiBold" charset="0"/>
                <a:cs typeface="Roboto Black" panose="02000000000000000000" charset="0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8054221" y="73025"/>
              <a:ext cx="4134604" cy="670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ea typeface="Manrope SemiBold" charset="0"/>
                <a:cs typeface="Roboto Black" panose="02000000000000000000" charset="0"/>
              </a:endParaRPr>
            </a:p>
          </p:txBody>
        </p:sp>
        <p:sp>
          <p:nvSpPr>
            <p:cNvPr id="11" name="Freeform 33"/>
            <p:cNvSpPr/>
            <p:nvPr/>
          </p:nvSpPr>
          <p:spPr bwMode="auto">
            <a:xfrm>
              <a:off x="10943771" y="315132"/>
              <a:ext cx="1245054" cy="45719"/>
            </a:xfrm>
            <a:custGeom>
              <a:avLst/>
              <a:gdLst>
                <a:gd name="T0" fmla="*/ 0 w 985"/>
                <a:gd name="T1" fmla="*/ 61 h 123"/>
                <a:gd name="T2" fmla="*/ 0 w 985"/>
                <a:gd name="T3" fmla="*/ 61 h 123"/>
                <a:gd name="T4" fmla="*/ 62 w 985"/>
                <a:gd name="T5" fmla="*/ 123 h 123"/>
                <a:gd name="T6" fmla="*/ 985 w 985"/>
                <a:gd name="T7" fmla="*/ 123 h 123"/>
                <a:gd name="T8" fmla="*/ 985 w 985"/>
                <a:gd name="T9" fmla="*/ 0 h 123"/>
                <a:gd name="T10" fmla="*/ 62 w 985"/>
                <a:gd name="T11" fmla="*/ 0 h 123"/>
                <a:gd name="T12" fmla="*/ 0 w 985"/>
                <a:gd name="T13" fmla="*/ 61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85" h="123">
                  <a:moveTo>
                    <a:pt x="0" y="61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985" y="123"/>
                    <a:pt x="985" y="123"/>
                    <a:pt x="985" y="123"/>
                  </a:cubicBezTo>
                  <a:cubicBezTo>
                    <a:pt x="985" y="0"/>
                    <a:pt x="985" y="0"/>
                    <a:pt x="985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7"/>
                    <a:pt x="0" y="61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CC896"/>
                </a:gs>
                <a:gs pos="70000">
                  <a:srgbClr val="F7E7E1">
                    <a:alpha val="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defTabSz="457200"/>
              <a:endParaRPr lang="zh-CN" altLang="en-US">
                <a:solidFill>
                  <a:schemeClr val="lt1"/>
                </a:solidFill>
                <a:ea typeface="Manrope SemiBold" charset="0"/>
                <a:cs typeface="Roboto Black" panose="02000000000000000000" charset="0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514" y="387705"/>
              <a:ext cx="704527" cy="497668"/>
              <a:chOff x="0" y="315132"/>
              <a:chExt cx="1440540" cy="1017577"/>
            </a:xfrm>
          </p:grpSpPr>
          <p:sp>
            <p:nvSpPr>
              <p:cNvPr id="13" name="Freeform 46"/>
              <p:cNvSpPr>
                <a:spLocks noEditPoints="1"/>
              </p:cNvSpPr>
              <p:nvPr/>
            </p:nvSpPr>
            <p:spPr bwMode="auto">
              <a:xfrm>
                <a:off x="0" y="315132"/>
                <a:ext cx="1440540" cy="458621"/>
              </a:xfrm>
              <a:custGeom>
                <a:avLst/>
                <a:gdLst>
                  <a:gd name="T0" fmla="*/ 11 w 511"/>
                  <a:gd name="T1" fmla="*/ 22 h 162"/>
                  <a:gd name="T2" fmla="*/ 11 w 511"/>
                  <a:gd name="T3" fmla="*/ 0 h 162"/>
                  <a:gd name="T4" fmla="*/ 81 w 511"/>
                  <a:gd name="T5" fmla="*/ 0 h 162"/>
                  <a:gd name="T6" fmla="*/ 81 w 511"/>
                  <a:gd name="T7" fmla="*/ 22 h 162"/>
                  <a:gd name="T8" fmla="*/ 81 w 511"/>
                  <a:gd name="T9" fmla="*/ 0 h 162"/>
                  <a:gd name="T10" fmla="*/ 11 w 511"/>
                  <a:gd name="T11" fmla="*/ 70 h 162"/>
                  <a:gd name="T12" fmla="*/ 11 w 511"/>
                  <a:gd name="T13" fmla="*/ 92 h 162"/>
                  <a:gd name="T14" fmla="*/ 151 w 511"/>
                  <a:gd name="T15" fmla="*/ 0 h 162"/>
                  <a:gd name="T16" fmla="*/ 151 w 511"/>
                  <a:gd name="T17" fmla="*/ 22 h 162"/>
                  <a:gd name="T18" fmla="*/ 151 w 511"/>
                  <a:gd name="T19" fmla="*/ 0 h 162"/>
                  <a:gd name="T20" fmla="*/ 209 w 511"/>
                  <a:gd name="T21" fmla="*/ 11 h 162"/>
                  <a:gd name="T22" fmla="*/ 231 w 511"/>
                  <a:gd name="T23" fmla="*/ 11 h 162"/>
                  <a:gd name="T24" fmla="*/ 290 w 511"/>
                  <a:gd name="T25" fmla="*/ 0 h 162"/>
                  <a:gd name="T26" fmla="*/ 290 w 511"/>
                  <a:gd name="T27" fmla="*/ 22 h 162"/>
                  <a:gd name="T28" fmla="*/ 290 w 511"/>
                  <a:gd name="T29" fmla="*/ 0 h 162"/>
                  <a:gd name="T30" fmla="*/ 349 w 511"/>
                  <a:gd name="T31" fmla="*/ 11 h 162"/>
                  <a:gd name="T32" fmla="*/ 371 w 511"/>
                  <a:gd name="T33" fmla="*/ 11 h 162"/>
                  <a:gd name="T34" fmla="*/ 430 w 511"/>
                  <a:gd name="T35" fmla="*/ 0 h 162"/>
                  <a:gd name="T36" fmla="*/ 430 w 511"/>
                  <a:gd name="T37" fmla="*/ 22 h 162"/>
                  <a:gd name="T38" fmla="*/ 430 w 511"/>
                  <a:gd name="T39" fmla="*/ 0 h 162"/>
                  <a:gd name="T40" fmla="*/ 489 w 511"/>
                  <a:gd name="T41" fmla="*/ 11 h 162"/>
                  <a:gd name="T42" fmla="*/ 511 w 511"/>
                  <a:gd name="T43" fmla="*/ 11 h 162"/>
                  <a:gd name="T44" fmla="*/ 81 w 511"/>
                  <a:gd name="T45" fmla="*/ 70 h 162"/>
                  <a:gd name="T46" fmla="*/ 81 w 511"/>
                  <a:gd name="T47" fmla="*/ 92 h 162"/>
                  <a:gd name="T48" fmla="*/ 81 w 511"/>
                  <a:gd name="T49" fmla="*/ 70 h 162"/>
                  <a:gd name="T50" fmla="*/ 139 w 511"/>
                  <a:gd name="T51" fmla="*/ 81 h 162"/>
                  <a:gd name="T52" fmla="*/ 162 w 511"/>
                  <a:gd name="T53" fmla="*/ 81 h 162"/>
                  <a:gd name="T54" fmla="*/ 220 w 511"/>
                  <a:gd name="T55" fmla="*/ 70 h 162"/>
                  <a:gd name="T56" fmla="*/ 220 w 511"/>
                  <a:gd name="T57" fmla="*/ 92 h 162"/>
                  <a:gd name="T58" fmla="*/ 220 w 511"/>
                  <a:gd name="T59" fmla="*/ 70 h 162"/>
                  <a:gd name="T60" fmla="*/ 279 w 511"/>
                  <a:gd name="T61" fmla="*/ 81 h 162"/>
                  <a:gd name="T62" fmla="*/ 301 w 511"/>
                  <a:gd name="T63" fmla="*/ 81 h 162"/>
                  <a:gd name="T64" fmla="*/ 360 w 511"/>
                  <a:gd name="T65" fmla="*/ 70 h 162"/>
                  <a:gd name="T66" fmla="*/ 360 w 511"/>
                  <a:gd name="T67" fmla="*/ 92 h 162"/>
                  <a:gd name="T68" fmla="*/ 360 w 511"/>
                  <a:gd name="T69" fmla="*/ 70 h 162"/>
                  <a:gd name="T70" fmla="*/ 419 w 511"/>
                  <a:gd name="T71" fmla="*/ 81 h 162"/>
                  <a:gd name="T72" fmla="*/ 441 w 511"/>
                  <a:gd name="T73" fmla="*/ 81 h 162"/>
                  <a:gd name="T74" fmla="*/ 500 w 511"/>
                  <a:gd name="T75" fmla="*/ 70 h 162"/>
                  <a:gd name="T76" fmla="*/ 500 w 511"/>
                  <a:gd name="T77" fmla="*/ 92 h 162"/>
                  <a:gd name="T78" fmla="*/ 500 w 511"/>
                  <a:gd name="T79" fmla="*/ 70 h 162"/>
                  <a:gd name="T80" fmla="*/ 0 w 511"/>
                  <a:gd name="T81" fmla="*/ 150 h 162"/>
                  <a:gd name="T82" fmla="*/ 22 w 511"/>
                  <a:gd name="T83" fmla="*/ 150 h 162"/>
                  <a:gd name="T84" fmla="*/ 81 w 511"/>
                  <a:gd name="T85" fmla="*/ 139 h 162"/>
                  <a:gd name="T86" fmla="*/ 81 w 511"/>
                  <a:gd name="T87" fmla="*/ 162 h 162"/>
                  <a:gd name="T88" fmla="*/ 81 w 511"/>
                  <a:gd name="T89" fmla="*/ 139 h 162"/>
                  <a:gd name="T90" fmla="*/ 139 w 511"/>
                  <a:gd name="T91" fmla="*/ 150 h 162"/>
                  <a:gd name="T92" fmla="*/ 162 w 511"/>
                  <a:gd name="T93" fmla="*/ 150 h 162"/>
                  <a:gd name="T94" fmla="*/ 220 w 511"/>
                  <a:gd name="T95" fmla="*/ 139 h 162"/>
                  <a:gd name="T96" fmla="*/ 220 w 511"/>
                  <a:gd name="T97" fmla="*/ 162 h 162"/>
                  <a:gd name="T98" fmla="*/ 220 w 511"/>
                  <a:gd name="T99" fmla="*/ 139 h 162"/>
                  <a:gd name="T100" fmla="*/ 279 w 511"/>
                  <a:gd name="T101" fmla="*/ 150 h 162"/>
                  <a:gd name="T102" fmla="*/ 301 w 511"/>
                  <a:gd name="T103" fmla="*/ 150 h 162"/>
                  <a:gd name="T104" fmla="*/ 360 w 511"/>
                  <a:gd name="T105" fmla="*/ 139 h 162"/>
                  <a:gd name="T106" fmla="*/ 360 w 511"/>
                  <a:gd name="T107" fmla="*/ 162 h 162"/>
                  <a:gd name="T108" fmla="*/ 360 w 511"/>
                  <a:gd name="T109" fmla="*/ 139 h 162"/>
                  <a:gd name="T110" fmla="*/ 419 w 511"/>
                  <a:gd name="T111" fmla="*/ 150 h 162"/>
                  <a:gd name="T112" fmla="*/ 441 w 511"/>
                  <a:gd name="T113" fmla="*/ 150 h 162"/>
                  <a:gd name="T114" fmla="*/ 500 w 511"/>
                  <a:gd name="T115" fmla="*/ 139 h 162"/>
                  <a:gd name="T116" fmla="*/ 500 w 511"/>
                  <a:gd name="T117" fmla="*/ 162 h 162"/>
                  <a:gd name="T118" fmla="*/ 500 w 511"/>
                  <a:gd name="T119" fmla="*/ 1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1" h="162">
                    <a:moveTo>
                      <a:pt x="22" y="11"/>
                    </a:moveTo>
                    <a:cubicBezTo>
                      <a:pt x="22" y="17"/>
                      <a:pt x="17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lose/>
                    <a:moveTo>
                      <a:pt x="81" y="0"/>
                    </a:moveTo>
                    <a:cubicBezTo>
                      <a:pt x="75" y="0"/>
                      <a:pt x="70" y="5"/>
                      <a:pt x="70" y="11"/>
                    </a:cubicBezTo>
                    <a:cubicBezTo>
                      <a:pt x="70" y="17"/>
                      <a:pt x="75" y="22"/>
                      <a:pt x="81" y="22"/>
                    </a:cubicBezTo>
                    <a:cubicBezTo>
                      <a:pt x="87" y="22"/>
                      <a:pt x="92" y="17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  <a:moveTo>
                      <a:pt x="22" y="81"/>
                    </a:moveTo>
                    <a:cubicBezTo>
                      <a:pt x="22" y="75"/>
                      <a:pt x="17" y="70"/>
                      <a:pt x="11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7"/>
                      <a:pt x="5" y="92"/>
                      <a:pt x="11" y="92"/>
                    </a:cubicBezTo>
                    <a:cubicBezTo>
                      <a:pt x="17" y="92"/>
                      <a:pt x="22" y="87"/>
                      <a:pt x="22" y="81"/>
                    </a:cubicBezTo>
                    <a:close/>
                    <a:moveTo>
                      <a:pt x="151" y="0"/>
                    </a:moveTo>
                    <a:cubicBezTo>
                      <a:pt x="144" y="0"/>
                      <a:pt x="139" y="5"/>
                      <a:pt x="139" y="11"/>
                    </a:cubicBezTo>
                    <a:cubicBezTo>
                      <a:pt x="139" y="17"/>
                      <a:pt x="144" y="22"/>
                      <a:pt x="151" y="22"/>
                    </a:cubicBezTo>
                    <a:cubicBezTo>
                      <a:pt x="157" y="22"/>
                      <a:pt x="162" y="17"/>
                      <a:pt x="162" y="11"/>
                    </a:cubicBezTo>
                    <a:cubicBezTo>
                      <a:pt x="162" y="5"/>
                      <a:pt x="157" y="0"/>
                      <a:pt x="151" y="0"/>
                    </a:cubicBezTo>
                    <a:close/>
                    <a:moveTo>
                      <a:pt x="220" y="0"/>
                    </a:moveTo>
                    <a:cubicBezTo>
                      <a:pt x="214" y="0"/>
                      <a:pt x="209" y="5"/>
                      <a:pt x="209" y="11"/>
                    </a:cubicBezTo>
                    <a:cubicBezTo>
                      <a:pt x="209" y="17"/>
                      <a:pt x="214" y="22"/>
                      <a:pt x="220" y="22"/>
                    </a:cubicBezTo>
                    <a:cubicBezTo>
                      <a:pt x="226" y="22"/>
                      <a:pt x="231" y="17"/>
                      <a:pt x="231" y="11"/>
                    </a:cubicBezTo>
                    <a:cubicBezTo>
                      <a:pt x="231" y="5"/>
                      <a:pt x="226" y="0"/>
                      <a:pt x="220" y="0"/>
                    </a:cubicBezTo>
                    <a:close/>
                    <a:moveTo>
                      <a:pt x="290" y="0"/>
                    </a:moveTo>
                    <a:cubicBezTo>
                      <a:pt x="284" y="0"/>
                      <a:pt x="279" y="5"/>
                      <a:pt x="279" y="11"/>
                    </a:cubicBezTo>
                    <a:cubicBezTo>
                      <a:pt x="279" y="17"/>
                      <a:pt x="284" y="22"/>
                      <a:pt x="290" y="22"/>
                    </a:cubicBezTo>
                    <a:cubicBezTo>
                      <a:pt x="296" y="22"/>
                      <a:pt x="301" y="17"/>
                      <a:pt x="301" y="11"/>
                    </a:cubicBezTo>
                    <a:cubicBezTo>
                      <a:pt x="301" y="5"/>
                      <a:pt x="296" y="0"/>
                      <a:pt x="290" y="0"/>
                    </a:cubicBezTo>
                    <a:close/>
                    <a:moveTo>
                      <a:pt x="360" y="0"/>
                    </a:moveTo>
                    <a:cubicBezTo>
                      <a:pt x="354" y="0"/>
                      <a:pt x="349" y="5"/>
                      <a:pt x="349" y="11"/>
                    </a:cubicBezTo>
                    <a:cubicBezTo>
                      <a:pt x="349" y="17"/>
                      <a:pt x="354" y="22"/>
                      <a:pt x="360" y="22"/>
                    </a:cubicBezTo>
                    <a:cubicBezTo>
                      <a:pt x="366" y="22"/>
                      <a:pt x="371" y="17"/>
                      <a:pt x="371" y="11"/>
                    </a:cubicBezTo>
                    <a:cubicBezTo>
                      <a:pt x="371" y="5"/>
                      <a:pt x="366" y="0"/>
                      <a:pt x="360" y="0"/>
                    </a:cubicBezTo>
                    <a:close/>
                    <a:moveTo>
                      <a:pt x="430" y="0"/>
                    </a:moveTo>
                    <a:cubicBezTo>
                      <a:pt x="424" y="0"/>
                      <a:pt x="419" y="5"/>
                      <a:pt x="419" y="11"/>
                    </a:cubicBezTo>
                    <a:cubicBezTo>
                      <a:pt x="419" y="17"/>
                      <a:pt x="424" y="22"/>
                      <a:pt x="430" y="22"/>
                    </a:cubicBezTo>
                    <a:cubicBezTo>
                      <a:pt x="436" y="22"/>
                      <a:pt x="441" y="17"/>
                      <a:pt x="441" y="11"/>
                    </a:cubicBezTo>
                    <a:cubicBezTo>
                      <a:pt x="441" y="5"/>
                      <a:pt x="436" y="0"/>
                      <a:pt x="430" y="0"/>
                    </a:cubicBezTo>
                    <a:close/>
                    <a:moveTo>
                      <a:pt x="500" y="0"/>
                    </a:moveTo>
                    <a:cubicBezTo>
                      <a:pt x="494" y="0"/>
                      <a:pt x="489" y="5"/>
                      <a:pt x="489" y="11"/>
                    </a:cubicBezTo>
                    <a:cubicBezTo>
                      <a:pt x="489" y="17"/>
                      <a:pt x="494" y="22"/>
                      <a:pt x="500" y="22"/>
                    </a:cubicBezTo>
                    <a:cubicBezTo>
                      <a:pt x="506" y="22"/>
                      <a:pt x="511" y="17"/>
                      <a:pt x="511" y="11"/>
                    </a:cubicBezTo>
                    <a:cubicBezTo>
                      <a:pt x="511" y="5"/>
                      <a:pt x="506" y="0"/>
                      <a:pt x="500" y="0"/>
                    </a:cubicBezTo>
                    <a:close/>
                    <a:moveTo>
                      <a:pt x="81" y="70"/>
                    </a:moveTo>
                    <a:cubicBezTo>
                      <a:pt x="75" y="70"/>
                      <a:pt x="70" y="75"/>
                      <a:pt x="70" y="81"/>
                    </a:cubicBezTo>
                    <a:cubicBezTo>
                      <a:pt x="70" y="87"/>
                      <a:pt x="75" y="92"/>
                      <a:pt x="81" y="92"/>
                    </a:cubicBezTo>
                    <a:cubicBezTo>
                      <a:pt x="87" y="92"/>
                      <a:pt x="92" y="87"/>
                      <a:pt x="92" y="81"/>
                    </a:cubicBezTo>
                    <a:cubicBezTo>
                      <a:pt x="92" y="75"/>
                      <a:pt x="87" y="70"/>
                      <a:pt x="81" y="70"/>
                    </a:cubicBezTo>
                    <a:close/>
                    <a:moveTo>
                      <a:pt x="151" y="70"/>
                    </a:moveTo>
                    <a:cubicBezTo>
                      <a:pt x="144" y="70"/>
                      <a:pt x="139" y="75"/>
                      <a:pt x="139" y="81"/>
                    </a:cubicBezTo>
                    <a:cubicBezTo>
                      <a:pt x="139" y="87"/>
                      <a:pt x="144" y="92"/>
                      <a:pt x="151" y="92"/>
                    </a:cubicBezTo>
                    <a:cubicBezTo>
                      <a:pt x="157" y="92"/>
                      <a:pt x="162" y="87"/>
                      <a:pt x="162" y="81"/>
                    </a:cubicBezTo>
                    <a:cubicBezTo>
                      <a:pt x="162" y="75"/>
                      <a:pt x="157" y="70"/>
                      <a:pt x="151" y="70"/>
                    </a:cubicBezTo>
                    <a:close/>
                    <a:moveTo>
                      <a:pt x="220" y="70"/>
                    </a:moveTo>
                    <a:cubicBezTo>
                      <a:pt x="214" y="70"/>
                      <a:pt x="209" y="75"/>
                      <a:pt x="209" y="81"/>
                    </a:cubicBezTo>
                    <a:cubicBezTo>
                      <a:pt x="209" y="87"/>
                      <a:pt x="214" y="92"/>
                      <a:pt x="220" y="92"/>
                    </a:cubicBezTo>
                    <a:cubicBezTo>
                      <a:pt x="226" y="92"/>
                      <a:pt x="231" y="87"/>
                      <a:pt x="231" y="81"/>
                    </a:cubicBezTo>
                    <a:cubicBezTo>
                      <a:pt x="231" y="75"/>
                      <a:pt x="226" y="70"/>
                      <a:pt x="220" y="70"/>
                    </a:cubicBezTo>
                    <a:close/>
                    <a:moveTo>
                      <a:pt x="290" y="70"/>
                    </a:moveTo>
                    <a:cubicBezTo>
                      <a:pt x="284" y="70"/>
                      <a:pt x="279" y="75"/>
                      <a:pt x="279" y="81"/>
                    </a:cubicBezTo>
                    <a:cubicBezTo>
                      <a:pt x="279" y="87"/>
                      <a:pt x="284" y="92"/>
                      <a:pt x="290" y="92"/>
                    </a:cubicBezTo>
                    <a:cubicBezTo>
                      <a:pt x="296" y="92"/>
                      <a:pt x="301" y="87"/>
                      <a:pt x="301" y="81"/>
                    </a:cubicBezTo>
                    <a:cubicBezTo>
                      <a:pt x="301" y="75"/>
                      <a:pt x="296" y="70"/>
                      <a:pt x="290" y="70"/>
                    </a:cubicBezTo>
                    <a:close/>
                    <a:moveTo>
                      <a:pt x="360" y="70"/>
                    </a:moveTo>
                    <a:cubicBezTo>
                      <a:pt x="354" y="70"/>
                      <a:pt x="349" y="75"/>
                      <a:pt x="349" y="81"/>
                    </a:cubicBezTo>
                    <a:cubicBezTo>
                      <a:pt x="349" y="87"/>
                      <a:pt x="354" y="92"/>
                      <a:pt x="360" y="92"/>
                    </a:cubicBezTo>
                    <a:cubicBezTo>
                      <a:pt x="366" y="92"/>
                      <a:pt x="371" y="87"/>
                      <a:pt x="371" y="81"/>
                    </a:cubicBezTo>
                    <a:cubicBezTo>
                      <a:pt x="371" y="75"/>
                      <a:pt x="366" y="70"/>
                      <a:pt x="360" y="70"/>
                    </a:cubicBezTo>
                    <a:close/>
                    <a:moveTo>
                      <a:pt x="430" y="70"/>
                    </a:moveTo>
                    <a:cubicBezTo>
                      <a:pt x="424" y="70"/>
                      <a:pt x="419" y="75"/>
                      <a:pt x="419" y="81"/>
                    </a:cubicBezTo>
                    <a:cubicBezTo>
                      <a:pt x="419" y="87"/>
                      <a:pt x="424" y="92"/>
                      <a:pt x="430" y="92"/>
                    </a:cubicBezTo>
                    <a:cubicBezTo>
                      <a:pt x="436" y="92"/>
                      <a:pt x="441" y="87"/>
                      <a:pt x="441" y="81"/>
                    </a:cubicBezTo>
                    <a:cubicBezTo>
                      <a:pt x="441" y="75"/>
                      <a:pt x="436" y="70"/>
                      <a:pt x="430" y="70"/>
                    </a:cubicBezTo>
                    <a:close/>
                    <a:moveTo>
                      <a:pt x="500" y="70"/>
                    </a:moveTo>
                    <a:cubicBezTo>
                      <a:pt x="494" y="70"/>
                      <a:pt x="489" y="75"/>
                      <a:pt x="489" y="81"/>
                    </a:cubicBezTo>
                    <a:cubicBezTo>
                      <a:pt x="489" y="87"/>
                      <a:pt x="494" y="92"/>
                      <a:pt x="500" y="92"/>
                    </a:cubicBezTo>
                    <a:cubicBezTo>
                      <a:pt x="506" y="92"/>
                      <a:pt x="511" y="87"/>
                      <a:pt x="511" y="81"/>
                    </a:cubicBezTo>
                    <a:cubicBezTo>
                      <a:pt x="511" y="75"/>
                      <a:pt x="506" y="70"/>
                      <a:pt x="500" y="70"/>
                    </a:cubicBezTo>
                    <a:close/>
                    <a:moveTo>
                      <a:pt x="11" y="139"/>
                    </a:moveTo>
                    <a:cubicBezTo>
                      <a:pt x="5" y="139"/>
                      <a:pt x="0" y="144"/>
                      <a:pt x="0" y="150"/>
                    </a:cubicBezTo>
                    <a:cubicBezTo>
                      <a:pt x="0" y="157"/>
                      <a:pt x="5" y="162"/>
                      <a:pt x="11" y="162"/>
                    </a:cubicBezTo>
                    <a:cubicBezTo>
                      <a:pt x="17" y="162"/>
                      <a:pt x="22" y="157"/>
                      <a:pt x="22" y="150"/>
                    </a:cubicBezTo>
                    <a:cubicBezTo>
                      <a:pt x="22" y="144"/>
                      <a:pt x="17" y="139"/>
                      <a:pt x="11" y="139"/>
                    </a:cubicBezTo>
                    <a:close/>
                    <a:moveTo>
                      <a:pt x="81" y="139"/>
                    </a:moveTo>
                    <a:cubicBezTo>
                      <a:pt x="75" y="139"/>
                      <a:pt x="70" y="144"/>
                      <a:pt x="70" y="150"/>
                    </a:cubicBezTo>
                    <a:cubicBezTo>
                      <a:pt x="70" y="157"/>
                      <a:pt x="75" y="162"/>
                      <a:pt x="81" y="162"/>
                    </a:cubicBezTo>
                    <a:cubicBezTo>
                      <a:pt x="87" y="162"/>
                      <a:pt x="92" y="157"/>
                      <a:pt x="92" y="150"/>
                    </a:cubicBezTo>
                    <a:cubicBezTo>
                      <a:pt x="92" y="144"/>
                      <a:pt x="87" y="139"/>
                      <a:pt x="81" y="139"/>
                    </a:cubicBezTo>
                    <a:close/>
                    <a:moveTo>
                      <a:pt x="151" y="139"/>
                    </a:moveTo>
                    <a:cubicBezTo>
                      <a:pt x="144" y="139"/>
                      <a:pt x="139" y="144"/>
                      <a:pt x="139" y="150"/>
                    </a:cubicBezTo>
                    <a:cubicBezTo>
                      <a:pt x="139" y="157"/>
                      <a:pt x="144" y="162"/>
                      <a:pt x="151" y="162"/>
                    </a:cubicBezTo>
                    <a:cubicBezTo>
                      <a:pt x="157" y="162"/>
                      <a:pt x="162" y="157"/>
                      <a:pt x="162" y="150"/>
                    </a:cubicBezTo>
                    <a:cubicBezTo>
                      <a:pt x="162" y="144"/>
                      <a:pt x="157" y="139"/>
                      <a:pt x="151" y="139"/>
                    </a:cubicBezTo>
                    <a:close/>
                    <a:moveTo>
                      <a:pt x="220" y="139"/>
                    </a:moveTo>
                    <a:cubicBezTo>
                      <a:pt x="214" y="139"/>
                      <a:pt x="209" y="144"/>
                      <a:pt x="209" y="150"/>
                    </a:cubicBezTo>
                    <a:cubicBezTo>
                      <a:pt x="209" y="157"/>
                      <a:pt x="214" y="162"/>
                      <a:pt x="220" y="162"/>
                    </a:cubicBezTo>
                    <a:cubicBezTo>
                      <a:pt x="226" y="162"/>
                      <a:pt x="231" y="157"/>
                      <a:pt x="231" y="150"/>
                    </a:cubicBezTo>
                    <a:cubicBezTo>
                      <a:pt x="231" y="144"/>
                      <a:pt x="226" y="139"/>
                      <a:pt x="220" y="139"/>
                    </a:cubicBezTo>
                    <a:close/>
                    <a:moveTo>
                      <a:pt x="290" y="139"/>
                    </a:moveTo>
                    <a:cubicBezTo>
                      <a:pt x="284" y="139"/>
                      <a:pt x="279" y="144"/>
                      <a:pt x="279" y="150"/>
                    </a:cubicBezTo>
                    <a:cubicBezTo>
                      <a:pt x="279" y="157"/>
                      <a:pt x="284" y="162"/>
                      <a:pt x="290" y="162"/>
                    </a:cubicBezTo>
                    <a:cubicBezTo>
                      <a:pt x="296" y="162"/>
                      <a:pt x="301" y="157"/>
                      <a:pt x="301" y="150"/>
                    </a:cubicBezTo>
                    <a:cubicBezTo>
                      <a:pt x="301" y="144"/>
                      <a:pt x="296" y="139"/>
                      <a:pt x="290" y="139"/>
                    </a:cubicBezTo>
                    <a:close/>
                    <a:moveTo>
                      <a:pt x="360" y="139"/>
                    </a:moveTo>
                    <a:cubicBezTo>
                      <a:pt x="354" y="139"/>
                      <a:pt x="349" y="144"/>
                      <a:pt x="349" y="150"/>
                    </a:cubicBezTo>
                    <a:cubicBezTo>
                      <a:pt x="349" y="157"/>
                      <a:pt x="354" y="162"/>
                      <a:pt x="360" y="162"/>
                    </a:cubicBezTo>
                    <a:cubicBezTo>
                      <a:pt x="366" y="162"/>
                      <a:pt x="371" y="157"/>
                      <a:pt x="371" y="150"/>
                    </a:cubicBezTo>
                    <a:cubicBezTo>
                      <a:pt x="371" y="144"/>
                      <a:pt x="366" y="139"/>
                      <a:pt x="360" y="139"/>
                    </a:cubicBezTo>
                    <a:close/>
                    <a:moveTo>
                      <a:pt x="430" y="139"/>
                    </a:moveTo>
                    <a:cubicBezTo>
                      <a:pt x="424" y="139"/>
                      <a:pt x="419" y="144"/>
                      <a:pt x="419" y="150"/>
                    </a:cubicBezTo>
                    <a:cubicBezTo>
                      <a:pt x="419" y="157"/>
                      <a:pt x="424" y="162"/>
                      <a:pt x="430" y="162"/>
                    </a:cubicBezTo>
                    <a:cubicBezTo>
                      <a:pt x="436" y="162"/>
                      <a:pt x="441" y="157"/>
                      <a:pt x="441" y="150"/>
                    </a:cubicBezTo>
                    <a:cubicBezTo>
                      <a:pt x="441" y="144"/>
                      <a:pt x="436" y="139"/>
                      <a:pt x="430" y="139"/>
                    </a:cubicBezTo>
                    <a:close/>
                    <a:moveTo>
                      <a:pt x="500" y="139"/>
                    </a:moveTo>
                    <a:cubicBezTo>
                      <a:pt x="494" y="139"/>
                      <a:pt x="489" y="144"/>
                      <a:pt x="489" y="150"/>
                    </a:cubicBezTo>
                    <a:cubicBezTo>
                      <a:pt x="489" y="157"/>
                      <a:pt x="494" y="162"/>
                      <a:pt x="500" y="162"/>
                    </a:cubicBezTo>
                    <a:cubicBezTo>
                      <a:pt x="506" y="162"/>
                      <a:pt x="511" y="157"/>
                      <a:pt x="511" y="150"/>
                    </a:cubicBezTo>
                    <a:cubicBezTo>
                      <a:pt x="511" y="144"/>
                      <a:pt x="506" y="139"/>
                      <a:pt x="500" y="139"/>
                    </a:cubicBezTo>
                    <a:close/>
                  </a:path>
                </a:pathLst>
              </a:custGeom>
              <a:solidFill>
                <a:srgbClr val="F7C7A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  <p:sp>
            <p:nvSpPr>
              <p:cNvPr id="14" name="Freeform 46"/>
              <p:cNvSpPr>
                <a:spLocks noEditPoints="1"/>
              </p:cNvSpPr>
              <p:nvPr/>
            </p:nvSpPr>
            <p:spPr bwMode="auto">
              <a:xfrm>
                <a:off x="0" y="874088"/>
                <a:ext cx="1440540" cy="458621"/>
              </a:xfrm>
              <a:custGeom>
                <a:avLst/>
                <a:gdLst>
                  <a:gd name="T0" fmla="*/ 11 w 511"/>
                  <a:gd name="T1" fmla="*/ 22 h 162"/>
                  <a:gd name="T2" fmla="*/ 11 w 511"/>
                  <a:gd name="T3" fmla="*/ 0 h 162"/>
                  <a:gd name="T4" fmla="*/ 81 w 511"/>
                  <a:gd name="T5" fmla="*/ 0 h 162"/>
                  <a:gd name="T6" fmla="*/ 81 w 511"/>
                  <a:gd name="T7" fmla="*/ 22 h 162"/>
                  <a:gd name="T8" fmla="*/ 81 w 511"/>
                  <a:gd name="T9" fmla="*/ 0 h 162"/>
                  <a:gd name="T10" fmla="*/ 11 w 511"/>
                  <a:gd name="T11" fmla="*/ 70 h 162"/>
                  <a:gd name="T12" fmla="*/ 11 w 511"/>
                  <a:gd name="T13" fmla="*/ 92 h 162"/>
                  <a:gd name="T14" fmla="*/ 151 w 511"/>
                  <a:gd name="T15" fmla="*/ 0 h 162"/>
                  <a:gd name="T16" fmla="*/ 151 w 511"/>
                  <a:gd name="T17" fmla="*/ 22 h 162"/>
                  <a:gd name="T18" fmla="*/ 151 w 511"/>
                  <a:gd name="T19" fmla="*/ 0 h 162"/>
                  <a:gd name="T20" fmla="*/ 209 w 511"/>
                  <a:gd name="T21" fmla="*/ 11 h 162"/>
                  <a:gd name="T22" fmla="*/ 231 w 511"/>
                  <a:gd name="T23" fmla="*/ 11 h 162"/>
                  <a:gd name="T24" fmla="*/ 290 w 511"/>
                  <a:gd name="T25" fmla="*/ 0 h 162"/>
                  <a:gd name="T26" fmla="*/ 290 w 511"/>
                  <a:gd name="T27" fmla="*/ 22 h 162"/>
                  <a:gd name="T28" fmla="*/ 290 w 511"/>
                  <a:gd name="T29" fmla="*/ 0 h 162"/>
                  <a:gd name="T30" fmla="*/ 349 w 511"/>
                  <a:gd name="T31" fmla="*/ 11 h 162"/>
                  <a:gd name="T32" fmla="*/ 371 w 511"/>
                  <a:gd name="T33" fmla="*/ 11 h 162"/>
                  <a:gd name="T34" fmla="*/ 430 w 511"/>
                  <a:gd name="T35" fmla="*/ 0 h 162"/>
                  <a:gd name="T36" fmla="*/ 430 w 511"/>
                  <a:gd name="T37" fmla="*/ 22 h 162"/>
                  <a:gd name="T38" fmla="*/ 430 w 511"/>
                  <a:gd name="T39" fmla="*/ 0 h 162"/>
                  <a:gd name="T40" fmla="*/ 489 w 511"/>
                  <a:gd name="T41" fmla="*/ 11 h 162"/>
                  <a:gd name="T42" fmla="*/ 511 w 511"/>
                  <a:gd name="T43" fmla="*/ 11 h 162"/>
                  <a:gd name="T44" fmla="*/ 81 w 511"/>
                  <a:gd name="T45" fmla="*/ 70 h 162"/>
                  <a:gd name="T46" fmla="*/ 81 w 511"/>
                  <a:gd name="T47" fmla="*/ 92 h 162"/>
                  <a:gd name="T48" fmla="*/ 81 w 511"/>
                  <a:gd name="T49" fmla="*/ 70 h 162"/>
                  <a:gd name="T50" fmla="*/ 139 w 511"/>
                  <a:gd name="T51" fmla="*/ 81 h 162"/>
                  <a:gd name="T52" fmla="*/ 162 w 511"/>
                  <a:gd name="T53" fmla="*/ 81 h 162"/>
                  <a:gd name="T54" fmla="*/ 220 w 511"/>
                  <a:gd name="T55" fmla="*/ 70 h 162"/>
                  <a:gd name="T56" fmla="*/ 220 w 511"/>
                  <a:gd name="T57" fmla="*/ 92 h 162"/>
                  <a:gd name="T58" fmla="*/ 220 w 511"/>
                  <a:gd name="T59" fmla="*/ 70 h 162"/>
                  <a:gd name="T60" fmla="*/ 279 w 511"/>
                  <a:gd name="T61" fmla="*/ 81 h 162"/>
                  <a:gd name="T62" fmla="*/ 301 w 511"/>
                  <a:gd name="T63" fmla="*/ 81 h 162"/>
                  <a:gd name="T64" fmla="*/ 360 w 511"/>
                  <a:gd name="T65" fmla="*/ 70 h 162"/>
                  <a:gd name="T66" fmla="*/ 360 w 511"/>
                  <a:gd name="T67" fmla="*/ 92 h 162"/>
                  <a:gd name="T68" fmla="*/ 360 w 511"/>
                  <a:gd name="T69" fmla="*/ 70 h 162"/>
                  <a:gd name="T70" fmla="*/ 419 w 511"/>
                  <a:gd name="T71" fmla="*/ 81 h 162"/>
                  <a:gd name="T72" fmla="*/ 441 w 511"/>
                  <a:gd name="T73" fmla="*/ 81 h 162"/>
                  <a:gd name="T74" fmla="*/ 500 w 511"/>
                  <a:gd name="T75" fmla="*/ 70 h 162"/>
                  <a:gd name="T76" fmla="*/ 500 w 511"/>
                  <a:gd name="T77" fmla="*/ 92 h 162"/>
                  <a:gd name="T78" fmla="*/ 500 w 511"/>
                  <a:gd name="T79" fmla="*/ 70 h 162"/>
                  <a:gd name="T80" fmla="*/ 0 w 511"/>
                  <a:gd name="T81" fmla="*/ 150 h 162"/>
                  <a:gd name="T82" fmla="*/ 22 w 511"/>
                  <a:gd name="T83" fmla="*/ 150 h 162"/>
                  <a:gd name="T84" fmla="*/ 81 w 511"/>
                  <a:gd name="T85" fmla="*/ 139 h 162"/>
                  <a:gd name="T86" fmla="*/ 81 w 511"/>
                  <a:gd name="T87" fmla="*/ 162 h 162"/>
                  <a:gd name="T88" fmla="*/ 81 w 511"/>
                  <a:gd name="T89" fmla="*/ 139 h 162"/>
                  <a:gd name="T90" fmla="*/ 139 w 511"/>
                  <a:gd name="T91" fmla="*/ 150 h 162"/>
                  <a:gd name="T92" fmla="*/ 162 w 511"/>
                  <a:gd name="T93" fmla="*/ 150 h 162"/>
                  <a:gd name="T94" fmla="*/ 220 w 511"/>
                  <a:gd name="T95" fmla="*/ 139 h 162"/>
                  <a:gd name="T96" fmla="*/ 220 w 511"/>
                  <a:gd name="T97" fmla="*/ 162 h 162"/>
                  <a:gd name="T98" fmla="*/ 220 w 511"/>
                  <a:gd name="T99" fmla="*/ 139 h 162"/>
                  <a:gd name="T100" fmla="*/ 279 w 511"/>
                  <a:gd name="T101" fmla="*/ 150 h 162"/>
                  <a:gd name="T102" fmla="*/ 301 w 511"/>
                  <a:gd name="T103" fmla="*/ 150 h 162"/>
                  <a:gd name="T104" fmla="*/ 360 w 511"/>
                  <a:gd name="T105" fmla="*/ 139 h 162"/>
                  <a:gd name="T106" fmla="*/ 360 w 511"/>
                  <a:gd name="T107" fmla="*/ 162 h 162"/>
                  <a:gd name="T108" fmla="*/ 360 w 511"/>
                  <a:gd name="T109" fmla="*/ 139 h 162"/>
                  <a:gd name="T110" fmla="*/ 419 w 511"/>
                  <a:gd name="T111" fmla="*/ 150 h 162"/>
                  <a:gd name="T112" fmla="*/ 441 w 511"/>
                  <a:gd name="T113" fmla="*/ 150 h 162"/>
                  <a:gd name="T114" fmla="*/ 500 w 511"/>
                  <a:gd name="T115" fmla="*/ 139 h 162"/>
                  <a:gd name="T116" fmla="*/ 500 w 511"/>
                  <a:gd name="T117" fmla="*/ 162 h 162"/>
                  <a:gd name="T118" fmla="*/ 500 w 511"/>
                  <a:gd name="T119" fmla="*/ 139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511" h="162">
                    <a:moveTo>
                      <a:pt x="22" y="11"/>
                    </a:moveTo>
                    <a:cubicBezTo>
                      <a:pt x="22" y="17"/>
                      <a:pt x="17" y="22"/>
                      <a:pt x="11" y="22"/>
                    </a:cubicBezTo>
                    <a:cubicBezTo>
                      <a:pt x="5" y="22"/>
                      <a:pt x="0" y="17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17" y="0"/>
                      <a:pt x="22" y="5"/>
                      <a:pt x="22" y="11"/>
                    </a:cubicBezTo>
                    <a:close/>
                    <a:moveTo>
                      <a:pt x="81" y="0"/>
                    </a:moveTo>
                    <a:cubicBezTo>
                      <a:pt x="75" y="0"/>
                      <a:pt x="70" y="5"/>
                      <a:pt x="70" y="11"/>
                    </a:cubicBezTo>
                    <a:cubicBezTo>
                      <a:pt x="70" y="17"/>
                      <a:pt x="75" y="22"/>
                      <a:pt x="81" y="22"/>
                    </a:cubicBezTo>
                    <a:cubicBezTo>
                      <a:pt x="87" y="22"/>
                      <a:pt x="92" y="17"/>
                      <a:pt x="92" y="11"/>
                    </a:cubicBezTo>
                    <a:cubicBezTo>
                      <a:pt x="92" y="5"/>
                      <a:pt x="87" y="0"/>
                      <a:pt x="81" y="0"/>
                    </a:cubicBezTo>
                    <a:close/>
                    <a:moveTo>
                      <a:pt x="22" y="81"/>
                    </a:moveTo>
                    <a:cubicBezTo>
                      <a:pt x="22" y="75"/>
                      <a:pt x="17" y="70"/>
                      <a:pt x="11" y="70"/>
                    </a:cubicBezTo>
                    <a:cubicBezTo>
                      <a:pt x="5" y="70"/>
                      <a:pt x="0" y="75"/>
                      <a:pt x="0" y="81"/>
                    </a:cubicBezTo>
                    <a:cubicBezTo>
                      <a:pt x="0" y="87"/>
                      <a:pt x="5" y="92"/>
                      <a:pt x="11" y="92"/>
                    </a:cubicBezTo>
                    <a:cubicBezTo>
                      <a:pt x="17" y="92"/>
                      <a:pt x="22" y="87"/>
                      <a:pt x="22" y="81"/>
                    </a:cubicBezTo>
                    <a:close/>
                    <a:moveTo>
                      <a:pt x="151" y="0"/>
                    </a:moveTo>
                    <a:cubicBezTo>
                      <a:pt x="144" y="0"/>
                      <a:pt x="139" y="5"/>
                      <a:pt x="139" y="11"/>
                    </a:cubicBezTo>
                    <a:cubicBezTo>
                      <a:pt x="139" y="17"/>
                      <a:pt x="144" y="22"/>
                      <a:pt x="151" y="22"/>
                    </a:cubicBezTo>
                    <a:cubicBezTo>
                      <a:pt x="157" y="22"/>
                      <a:pt x="162" y="17"/>
                      <a:pt x="162" y="11"/>
                    </a:cubicBezTo>
                    <a:cubicBezTo>
                      <a:pt x="162" y="5"/>
                      <a:pt x="157" y="0"/>
                      <a:pt x="151" y="0"/>
                    </a:cubicBezTo>
                    <a:close/>
                    <a:moveTo>
                      <a:pt x="220" y="0"/>
                    </a:moveTo>
                    <a:cubicBezTo>
                      <a:pt x="214" y="0"/>
                      <a:pt x="209" y="5"/>
                      <a:pt x="209" y="11"/>
                    </a:cubicBezTo>
                    <a:cubicBezTo>
                      <a:pt x="209" y="17"/>
                      <a:pt x="214" y="22"/>
                      <a:pt x="220" y="22"/>
                    </a:cubicBezTo>
                    <a:cubicBezTo>
                      <a:pt x="226" y="22"/>
                      <a:pt x="231" y="17"/>
                      <a:pt x="231" y="11"/>
                    </a:cubicBezTo>
                    <a:cubicBezTo>
                      <a:pt x="231" y="5"/>
                      <a:pt x="226" y="0"/>
                      <a:pt x="220" y="0"/>
                    </a:cubicBezTo>
                    <a:close/>
                    <a:moveTo>
                      <a:pt x="290" y="0"/>
                    </a:moveTo>
                    <a:cubicBezTo>
                      <a:pt x="284" y="0"/>
                      <a:pt x="279" y="5"/>
                      <a:pt x="279" y="11"/>
                    </a:cubicBezTo>
                    <a:cubicBezTo>
                      <a:pt x="279" y="17"/>
                      <a:pt x="284" y="22"/>
                      <a:pt x="290" y="22"/>
                    </a:cubicBezTo>
                    <a:cubicBezTo>
                      <a:pt x="296" y="22"/>
                      <a:pt x="301" y="17"/>
                      <a:pt x="301" y="11"/>
                    </a:cubicBezTo>
                    <a:cubicBezTo>
                      <a:pt x="301" y="5"/>
                      <a:pt x="296" y="0"/>
                      <a:pt x="290" y="0"/>
                    </a:cubicBezTo>
                    <a:close/>
                    <a:moveTo>
                      <a:pt x="360" y="0"/>
                    </a:moveTo>
                    <a:cubicBezTo>
                      <a:pt x="354" y="0"/>
                      <a:pt x="349" y="5"/>
                      <a:pt x="349" y="11"/>
                    </a:cubicBezTo>
                    <a:cubicBezTo>
                      <a:pt x="349" y="17"/>
                      <a:pt x="354" y="22"/>
                      <a:pt x="360" y="22"/>
                    </a:cubicBezTo>
                    <a:cubicBezTo>
                      <a:pt x="366" y="22"/>
                      <a:pt x="371" y="17"/>
                      <a:pt x="371" y="11"/>
                    </a:cubicBezTo>
                    <a:cubicBezTo>
                      <a:pt x="371" y="5"/>
                      <a:pt x="366" y="0"/>
                      <a:pt x="360" y="0"/>
                    </a:cubicBezTo>
                    <a:close/>
                    <a:moveTo>
                      <a:pt x="430" y="0"/>
                    </a:moveTo>
                    <a:cubicBezTo>
                      <a:pt x="424" y="0"/>
                      <a:pt x="419" y="5"/>
                      <a:pt x="419" y="11"/>
                    </a:cubicBezTo>
                    <a:cubicBezTo>
                      <a:pt x="419" y="17"/>
                      <a:pt x="424" y="22"/>
                      <a:pt x="430" y="22"/>
                    </a:cubicBezTo>
                    <a:cubicBezTo>
                      <a:pt x="436" y="22"/>
                      <a:pt x="441" y="17"/>
                      <a:pt x="441" y="11"/>
                    </a:cubicBezTo>
                    <a:cubicBezTo>
                      <a:pt x="441" y="5"/>
                      <a:pt x="436" y="0"/>
                      <a:pt x="430" y="0"/>
                    </a:cubicBezTo>
                    <a:close/>
                    <a:moveTo>
                      <a:pt x="500" y="0"/>
                    </a:moveTo>
                    <a:cubicBezTo>
                      <a:pt x="494" y="0"/>
                      <a:pt x="489" y="5"/>
                      <a:pt x="489" y="11"/>
                    </a:cubicBezTo>
                    <a:cubicBezTo>
                      <a:pt x="489" y="17"/>
                      <a:pt x="494" y="22"/>
                      <a:pt x="500" y="22"/>
                    </a:cubicBezTo>
                    <a:cubicBezTo>
                      <a:pt x="506" y="22"/>
                      <a:pt x="511" y="17"/>
                      <a:pt x="511" y="11"/>
                    </a:cubicBezTo>
                    <a:cubicBezTo>
                      <a:pt x="511" y="5"/>
                      <a:pt x="506" y="0"/>
                      <a:pt x="500" y="0"/>
                    </a:cubicBezTo>
                    <a:close/>
                    <a:moveTo>
                      <a:pt x="81" y="70"/>
                    </a:moveTo>
                    <a:cubicBezTo>
                      <a:pt x="75" y="70"/>
                      <a:pt x="70" y="75"/>
                      <a:pt x="70" y="81"/>
                    </a:cubicBezTo>
                    <a:cubicBezTo>
                      <a:pt x="70" y="87"/>
                      <a:pt x="75" y="92"/>
                      <a:pt x="81" y="92"/>
                    </a:cubicBezTo>
                    <a:cubicBezTo>
                      <a:pt x="87" y="92"/>
                      <a:pt x="92" y="87"/>
                      <a:pt x="92" y="81"/>
                    </a:cubicBezTo>
                    <a:cubicBezTo>
                      <a:pt x="92" y="75"/>
                      <a:pt x="87" y="70"/>
                      <a:pt x="81" y="70"/>
                    </a:cubicBezTo>
                    <a:close/>
                    <a:moveTo>
                      <a:pt x="151" y="70"/>
                    </a:moveTo>
                    <a:cubicBezTo>
                      <a:pt x="144" y="70"/>
                      <a:pt x="139" y="75"/>
                      <a:pt x="139" y="81"/>
                    </a:cubicBezTo>
                    <a:cubicBezTo>
                      <a:pt x="139" y="87"/>
                      <a:pt x="144" y="92"/>
                      <a:pt x="151" y="92"/>
                    </a:cubicBezTo>
                    <a:cubicBezTo>
                      <a:pt x="157" y="92"/>
                      <a:pt x="162" y="87"/>
                      <a:pt x="162" y="81"/>
                    </a:cubicBezTo>
                    <a:cubicBezTo>
                      <a:pt x="162" y="75"/>
                      <a:pt x="157" y="70"/>
                      <a:pt x="151" y="70"/>
                    </a:cubicBezTo>
                    <a:close/>
                    <a:moveTo>
                      <a:pt x="220" y="70"/>
                    </a:moveTo>
                    <a:cubicBezTo>
                      <a:pt x="214" y="70"/>
                      <a:pt x="209" y="75"/>
                      <a:pt x="209" y="81"/>
                    </a:cubicBezTo>
                    <a:cubicBezTo>
                      <a:pt x="209" y="87"/>
                      <a:pt x="214" y="92"/>
                      <a:pt x="220" y="92"/>
                    </a:cubicBezTo>
                    <a:cubicBezTo>
                      <a:pt x="226" y="92"/>
                      <a:pt x="231" y="87"/>
                      <a:pt x="231" y="81"/>
                    </a:cubicBezTo>
                    <a:cubicBezTo>
                      <a:pt x="231" y="75"/>
                      <a:pt x="226" y="70"/>
                      <a:pt x="220" y="70"/>
                    </a:cubicBezTo>
                    <a:close/>
                    <a:moveTo>
                      <a:pt x="290" y="70"/>
                    </a:moveTo>
                    <a:cubicBezTo>
                      <a:pt x="284" y="70"/>
                      <a:pt x="279" y="75"/>
                      <a:pt x="279" y="81"/>
                    </a:cubicBezTo>
                    <a:cubicBezTo>
                      <a:pt x="279" y="87"/>
                      <a:pt x="284" y="92"/>
                      <a:pt x="290" y="92"/>
                    </a:cubicBezTo>
                    <a:cubicBezTo>
                      <a:pt x="296" y="92"/>
                      <a:pt x="301" y="87"/>
                      <a:pt x="301" y="81"/>
                    </a:cubicBezTo>
                    <a:cubicBezTo>
                      <a:pt x="301" y="75"/>
                      <a:pt x="296" y="70"/>
                      <a:pt x="290" y="70"/>
                    </a:cubicBezTo>
                    <a:close/>
                    <a:moveTo>
                      <a:pt x="360" y="70"/>
                    </a:moveTo>
                    <a:cubicBezTo>
                      <a:pt x="354" y="70"/>
                      <a:pt x="349" y="75"/>
                      <a:pt x="349" y="81"/>
                    </a:cubicBezTo>
                    <a:cubicBezTo>
                      <a:pt x="349" y="87"/>
                      <a:pt x="354" y="92"/>
                      <a:pt x="360" y="92"/>
                    </a:cubicBezTo>
                    <a:cubicBezTo>
                      <a:pt x="366" y="92"/>
                      <a:pt x="371" y="87"/>
                      <a:pt x="371" y="81"/>
                    </a:cubicBezTo>
                    <a:cubicBezTo>
                      <a:pt x="371" y="75"/>
                      <a:pt x="366" y="70"/>
                      <a:pt x="360" y="70"/>
                    </a:cubicBezTo>
                    <a:close/>
                    <a:moveTo>
                      <a:pt x="430" y="70"/>
                    </a:moveTo>
                    <a:cubicBezTo>
                      <a:pt x="424" y="70"/>
                      <a:pt x="419" y="75"/>
                      <a:pt x="419" y="81"/>
                    </a:cubicBezTo>
                    <a:cubicBezTo>
                      <a:pt x="419" y="87"/>
                      <a:pt x="424" y="92"/>
                      <a:pt x="430" y="92"/>
                    </a:cubicBezTo>
                    <a:cubicBezTo>
                      <a:pt x="436" y="92"/>
                      <a:pt x="441" y="87"/>
                      <a:pt x="441" y="81"/>
                    </a:cubicBezTo>
                    <a:cubicBezTo>
                      <a:pt x="441" y="75"/>
                      <a:pt x="436" y="70"/>
                      <a:pt x="430" y="70"/>
                    </a:cubicBezTo>
                    <a:close/>
                    <a:moveTo>
                      <a:pt x="500" y="70"/>
                    </a:moveTo>
                    <a:cubicBezTo>
                      <a:pt x="494" y="70"/>
                      <a:pt x="489" y="75"/>
                      <a:pt x="489" y="81"/>
                    </a:cubicBezTo>
                    <a:cubicBezTo>
                      <a:pt x="489" y="87"/>
                      <a:pt x="494" y="92"/>
                      <a:pt x="500" y="92"/>
                    </a:cubicBezTo>
                    <a:cubicBezTo>
                      <a:pt x="506" y="92"/>
                      <a:pt x="511" y="87"/>
                      <a:pt x="511" y="81"/>
                    </a:cubicBezTo>
                    <a:cubicBezTo>
                      <a:pt x="511" y="75"/>
                      <a:pt x="506" y="70"/>
                      <a:pt x="500" y="70"/>
                    </a:cubicBezTo>
                    <a:close/>
                    <a:moveTo>
                      <a:pt x="11" y="139"/>
                    </a:moveTo>
                    <a:cubicBezTo>
                      <a:pt x="5" y="139"/>
                      <a:pt x="0" y="144"/>
                      <a:pt x="0" y="150"/>
                    </a:cubicBezTo>
                    <a:cubicBezTo>
                      <a:pt x="0" y="157"/>
                      <a:pt x="5" y="162"/>
                      <a:pt x="11" y="162"/>
                    </a:cubicBezTo>
                    <a:cubicBezTo>
                      <a:pt x="17" y="162"/>
                      <a:pt x="22" y="157"/>
                      <a:pt x="22" y="150"/>
                    </a:cubicBezTo>
                    <a:cubicBezTo>
                      <a:pt x="22" y="144"/>
                      <a:pt x="17" y="139"/>
                      <a:pt x="11" y="139"/>
                    </a:cubicBezTo>
                    <a:close/>
                    <a:moveTo>
                      <a:pt x="81" y="139"/>
                    </a:moveTo>
                    <a:cubicBezTo>
                      <a:pt x="75" y="139"/>
                      <a:pt x="70" y="144"/>
                      <a:pt x="70" y="150"/>
                    </a:cubicBezTo>
                    <a:cubicBezTo>
                      <a:pt x="70" y="157"/>
                      <a:pt x="75" y="162"/>
                      <a:pt x="81" y="162"/>
                    </a:cubicBezTo>
                    <a:cubicBezTo>
                      <a:pt x="87" y="162"/>
                      <a:pt x="92" y="157"/>
                      <a:pt x="92" y="150"/>
                    </a:cubicBezTo>
                    <a:cubicBezTo>
                      <a:pt x="92" y="144"/>
                      <a:pt x="87" y="139"/>
                      <a:pt x="81" y="139"/>
                    </a:cubicBezTo>
                    <a:close/>
                    <a:moveTo>
                      <a:pt x="151" y="139"/>
                    </a:moveTo>
                    <a:cubicBezTo>
                      <a:pt x="144" y="139"/>
                      <a:pt x="139" y="144"/>
                      <a:pt x="139" y="150"/>
                    </a:cubicBezTo>
                    <a:cubicBezTo>
                      <a:pt x="139" y="157"/>
                      <a:pt x="144" y="162"/>
                      <a:pt x="151" y="162"/>
                    </a:cubicBezTo>
                    <a:cubicBezTo>
                      <a:pt x="157" y="162"/>
                      <a:pt x="162" y="157"/>
                      <a:pt x="162" y="150"/>
                    </a:cubicBezTo>
                    <a:cubicBezTo>
                      <a:pt x="162" y="144"/>
                      <a:pt x="157" y="139"/>
                      <a:pt x="151" y="139"/>
                    </a:cubicBezTo>
                    <a:close/>
                    <a:moveTo>
                      <a:pt x="220" y="139"/>
                    </a:moveTo>
                    <a:cubicBezTo>
                      <a:pt x="214" y="139"/>
                      <a:pt x="209" y="144"/>
                      <a:pt x="209" y="150"/>
                    </a:cubicBezTo>
                    <a:cubicBezTo>
                      <a:pt x="209" y="157"/>
                      <a:pt x="214" y="162"/>
                      <a:pt x="220" y="162"/>
                    </a:cubicBezTo>
                    <a:cubicBezTo>
                      <a:pt x="226" y="162"/>
                      <a:pt x="231" y="157"/>
                      <a:pt x="231" y="150"/>
                    </a:cubicBezTo>
                    <a:cubicBezTo>
                      <a:pt x="231" y="144"/>
                      <a:pt x="226" y="139"/>
                      <a:pt x="220" y="139"/>
                    </a:cubicBezTo>
                    <a:close/>
                    <a:moveTo>
                      <a:pt x="290" y="139"/>
                    </a:moveTo>
                    <a:cubicBezTo>
                      <a:pt x="284" y="139"/>
                      <a:pt x="279" y="144"/>
                      <a:pt x="279" y="150"/>
                    </a:cubicBezTo>
                    <a:cubicBezTo>
                      <a:pt x="279" y="157"/>
                      <a:pt x="284" y="162"/>
                      <a:pt x="290" y="162"/>
                    </a:cubicBezTo>
                    <a:cubicBezTo>
                      <a:pt x="296" y="162"/>
                      <a:pt x="301" y="157"/>
                      <a:pt x="301" y="150"/>
                    </a:cubicBezTo>
                    <a:cubicBezTo>
                      <a:pt x="301" y="144"/>
                      <a:pt x="296" y="139"/>
                      <a:pt x="290" y="139"/>
                    </a:cubicBezTo>
                    <a:close/>
                    <a:moveTo>
                      <a:pt x="360" y="139"/>
                    </a:moveTo>
                    <a:cubicBezTo>
                      <a:pt x="354" y="139"/>
                      <a:pt x="349" y="144"/>
                      <a:pt x="349" y="150"/>
                    </a:cubicBezTo>
                    <a:cubicBezTo>
                      <a:pt x="349" y="157"/>
                      <a:pt x="354" y="162"/>
                      <a:pt x="360" y="162"/>
                    </a:cubicBezTo>
                    <a:cubicBezTo>
                      <a:pt x="366" y="162"/>
                      <a:pt x="371" y="157"/>
                      <a:pt x="371" y="150"/>
                    </a:cubicBezTo>
                    <a:cubicBezTo>
                      <a:pt x="371" y="144"/>
                      <a:pt x="366" y="139"/>
                      <a:pt x="360" y="139"/>
                    </a:cubicBezTo>
                    <a:close/>
                    <a:moveTo>
                      <a:pt x="430" y="139"/>
                    </a:moveTo>
                    <a:cubicBezTo>
                      <a:pt x="424" y="139"/>
                      <a:pt x="419" y="144"/>
                      <a:pt x="419" y="150"/>
                    </a:cubicBezTo>
                    <a:cubicBezTo>
                      <a:pt x="419" y="157"/>
                      <a:pt x="424" y="162"/>
                      <a:pt x="430" y="162"/>
                    </a:cubicBezTo>
                    <a:cubicBezTo>
                      <a:pt x="436" y="162"/>
                      <a:pt x="441" y="157"/>
                      <a:pt x="441" y="150"/>
                    </a:cubicBezTo>
                    <a:cubicBezTo>
                      <a:pt x="441" y="144"/>
                      <a:pt x="436" y="139"/>
                      <a:pt x="430" y="139"/>
                    </a:cubicBezTo>
                    <a:close/>
                    <a:moveTo>
                      <a:pt x="500" y="139"/>
                    </a:moveTo>
                    <a:cubicBezTo>
                      <a:pt x="494" y="139"/>
                      <a:pt x="489" y="144"/>
                      <a:pt x="489" y="150"/>
                    </a:cubicBezTo>
                    <a:cubicBezTo>
                      <a:pt x="489" y="157"/>
                      <a:pt x="494" y="162"/>
                      <a:pt x="500" y="162"/>
                    </a:cubicBezTo>
                    <a:cubicBezTo>
                      <a:pt x="506" y="162"/>
                      <a:pt x="511" y="157"/>
                      <a:pt x="511" y="150"/>
                    </a:cubicBezTo>
                    <a:cubicBezTo>
                      <a:pt x="511" y="144"/>
                      <a:pt x="506" y="139"/>
                      <a:pt x="500" y="139"/>
                    </a:cubicBezTo>
                    <a:close/>
                  </a:path>
                </a:pathLst>
              </a:custGeom>
              <a:solidFill>
                <a:srgbClr val="F7C7A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ea typeface="Manrope SemiBold" charset="0"/>
                  <a:cs typeface="Roboto Black" panose="02000000000000000000" charset="0"/>
                </a:endParaRPr>
              </a:p>
            </p:txBody>
          </p: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Roboto Black" panose="02000000000000000000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anrope SemiBold" charset="0"/>
          <a:cs typeface="Roboto Black" panose="0200000000000000000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3970366" y="609600"/>
            <a:ext cx="5691265" cy="1351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44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Claim Span Task 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2AB84-48FA-4751-EF96-B909965FB8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35" r="16566" b="4"/>
          <a:stretch/>
        </p:blipFill>
        <p:spPr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Text Box 2"/>
          <p:cNvSpPr txBox="1"/>
          <p:nvPr/>
        </p:nvSpPr>
        <p:spPr>
          <a:xfrm>
            <a:off x="4198966" y="2147357"/>
            <a:ext cx="5458917" cy="41010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Uncovering Truth in Social Media through Claim Detection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712200" y="4591050"/>
            <a:ext cx="4064000" cy="103105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Aft>
                <a:spcPts val="600"/>
              </a:spcAft>
            </a:pPr>
            <a:r>
              <a:rPr lang="en-IN" altLang="en-US" sz="2800" dirty="0">
                <a:latin typeface="Times New Roman"/>
                <a:cs typeface="Times New Roman"/>
              </a:rPr>
              <a:t>M Yagnesh</a:t>
            </a:r>
          </a:p>
          <a:p>
            <a:pPr>
              <a:spcAft>
                <a:spcPts val="600"/>
              </a:spcAft>
            </a:pPr>
            <a:r>
              <a:rPr lang="en-IN" altLang="en-US" sz="2800" dirty="0">
                <a:latin typeface="Times New Roman"/>
                <a:cs typeface="Times New Roman"/>
              </a:rPr>
              <a:t>2023AIB2069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Hyper-Parameters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74925" y="2148840"/>
          <a:ext cx="704215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5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Hyperparameter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Value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sym typeface="+mn-ea"/>
                        </a:rPr>
                        <a:t>Maximum Length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128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Batch Size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Learning Rate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1e-5 (Initially), reduce 20% in each epoch for upto 8 epochs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Class Weights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based on class distribution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Number of Epocs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20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Validation Results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609840" y="1691005"/>
          <a:ext cx="4062730" cy="2583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Metric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Value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Accuracy </a:t>
                      </a:r>
                      <a:endParaRPr lang="en-I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0.8965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Macro F1 Score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0.7032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Precision 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0.9081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Recall 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0.98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F1 Score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  <a:sym typeface="+mn-ea"/>
                        </a:rPr>
                        <a:t> 0.9427</a:t>
                      </a:r>
                      <a:endParaRPr lang="en-IN" altLang="en-US">
                        <a:solidFill>
                          <a:schemeClr val="bg1"/>
                        </a:solidFill>
                        <a:highlight>
                          <a:srgbClr val="000000">
                            <a:alpha val="0"/>
                          </a:srgbClr>
                        </a:highlight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467485" y="1691005"/>
            <a:ext cx="4286250" cy="702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84580" y="1659255"/>
            <a:ext cx="619950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</a:rPr>
              <a:t>Since the dataset is skewed, the metrics accuracy, Precision donot explain the model clearly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</a:rPr>
              <a:t>Hence, we use Macro F1 score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altLang="en-US" sz="2400">
                <a:solidFill>
                  <a:schemeClr val="bg1"/>
                </a:solidFill>
                <a:highlight>
                  <a:srgbClr val="000000">
                    <a:alpha val="0"/>
                  </a:srgbClr>
                </a:highlight>
              </a:rPr>
              <a:t>The macro F1 score is avg(F1 scores) of all the classes with no regard for classs weights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sz="4000">
                <a:solidFill>
                  <a:schemeClr val="bg1"/>
                </a:solidFill>
              </a:rPr>
              <a:t>Results</a:t>
            </a:r>
          </a:p>
        </p:txBody>
      </p:sp>
      <p:pic>
        <p:nvPicPr>
          <p:cNvPr id="11" name="Content Placeholder 10" descr="Training_history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095500"/>
            <a:ext cx="5443855" cy="3811270"/>
          </a:xfrm>
          <a:prstGeom prst="rect">
            <a:avLst/>
          </a:prstGeom>
        </p:spPr>
      </p:pic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1800">
                <a:solidFill>
                  <a:schemeClr val="bg1"/>
                </a:solidFill>
              </a:rPr>
              <a:t>During training, validation loss increases across epochs while training loss decreases, indicating potential overfitting.</a:t>
            </a:r>
          </a:p>
          <a:p>
            <a:r>
              <a:rPr lang="en-US" sz="1800">
                <a:solidFill>
                  <a:schemeClr val="bg1"/>
                </a:solidFill>
              </a:rPr>
              <a:t>To address overfitting, regularization techniques such as dropout, L2 regularization, and early stopping are employed.</a:t>
            </a:r>
          </a:p>
          <a:p>
            <a:r>
              <a:rPr lang="en-US" sz="1800">
                <a:solidFill>
                  <a:schemeClr val="bg1"/>
                </a:solidFill>
              </a:rPr>
              <a:t>Although early stopping is not implemented, the model is saved at the epoch with optimal values of Macro-F1 score and accuracy on the validation data.</a:t>
            </a:r>
          </a:p>
          <a:p>
            <a:r>
              <a:rPr lang="en-US" sz="1800">
                <a:solidFill>
                  <a:schemeClr val="bg1"/>
                </a:solidFill>
              </a:rPr>
              <a:t>This allows for further evaluation of the model to ensure it recovers or reduces loss in subsequent steps.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IN" sz="4000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913151" y="1825625"/>
            <a:ext cx="5181600" cy="4351338"/>
          </a:xfrm>
        </p:spPr>
        <p:txBody>
          <a:bodyPr>
            <a:normAutofit fontScale="90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graph shows that the model starts with good scores and gradually improves during training, reaching a plateau after some epochs.</a:t>
            </a:r>
          </a:p>
          <a:p>
            <a:r>
              <a:rPr lang="en-US" dirty="0">
                <a:solidFill>
                  <a:schemeClr val="bg1"/>
                </a:solidFill>
              </a:rPr>
              <a:t>This suggests that the hyperparameters are well-suited for the model, providing a good starting point and facilitating better performance, particularly with a small training dataset.</a:t>
            </a:r>
          </a:p>
          <a:p>
            <a:endParaRPr lang="en-US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Losses_vs_epochs">
            <a:extLst>
              <a:ext uri="{FF2B5EF4-FFF2-40B4-BE49-F238E27FC236}">
                <a16:creationId xmlns:a16="http://schemas.microsoft.com/office/drawing/2014/main" id="{E6DFDAC7-8DD6-194E-570A-77D3F6B55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192" y="1939196"/>
            <a:ext cx="519112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Performance in competetion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Claim Scan Task A</a:t>
            </a:r>
            <a:endParaRPr lang="en-IN" altLang="en-US" sz="2400">
              <a:solidFill>
                <a:schemeClr val="bg1"/>
              </a:solidFill>
              <a:sym typeface="+mn-ea"/>
            </a:endParaRPr>
          </a:p>
          <a:p>
            <a:pPr lvl="1" algn="just"/>
            <a:endParaRPr lang="en-IN" altLang="en-US" sz="2055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</p:nvPr>
        </p:nvGraphicFramePr>
        <p:xfrm>
          <a:off x="838200" y="2839085"/>
          <a:ext cx="5181600" cy="232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6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Index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Name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Accuracy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sym typeface="+mn-ea"/>
                        </a:rPr>
                        <a:t>Benchmark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1.0000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test_claim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0.90448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Yagnesh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0.89971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cehen44936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0.98780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Samarth Singla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0.89398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>
            <a:spLocks noGrp="1"/>
          </p:cNvSpPr>
          <p:nvPr/>
        </p:nvSpPr>
        <p:spPr>
          <a:xfrm>
            <a:off x="632968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Manrope SemiBold" charset="0"/>
                <a:cs typeface="Roboto Black" panose="02000000000000000000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altLang="en-US">
                <a:solidFill>
                  <a:schemeClr val="bg1"/>
                </a:solidFill>
                <a:sym typeface="+mn-ea"/>
              </a:rPr>
              <a:t>ClaimScan 2023</a:t>
            </a:r>
            <a:endParaRPr lang="en-IN" altLang="en-US" sz="2400">
              <a:solidFill>
                <a:schemeClr val="bg1"/>
              </a:solidFill>
              <a:sym typeface="+mn-ea"/>
            </a:endParaRPr>
          </a:p>
          <a:p>
            <a:pPr lvl="1" algn="just"/>
            <a:endParaRPr lang="en-IN" altLang="en-US" sz="2055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6172200" y="2839085"/>
          <a:ext cx="5181600" cy="2324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8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0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7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Rank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Macro-F1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IN" altLang="en-US" sz="18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 b="1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  <a:sym typeface="+mn-ea"/>
                        </a:rPr>
                        <a:t>Yagnesh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b="1">
                          <a:solidFill>
                            <a:schemeClr val="bg1"/>
                          </a:solidFill>
                          <a:highlight>
                            <a:srgbClr val="808080"/>
                          </a:highlight>
                        </a:rPr>
                        <a:t>0.7032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NLytics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0.7002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bhoomeendra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0.6900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amar8ta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0.6324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pakapro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0.4321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BERTClass class defines the claim detection model, initializing the pre-trained BERT model (bert-base-uncased) and adding additional FFN layers on top.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During initialization, the parameters of the BERT model are frozen, except for the top 4 layers, which are unfrozen for weight updates during fine-tuning.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forward method of the model takes input IDs and attention masks as input and returns the model output, representing the predicted claim label for each input text.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1. Megha Sundriyal, Md Shad Akhtar and Tanmoy Chakraborty, Overview of the CLAIMSCAN-2023: Uncovering Truth in Social Media through Claim Detection and Identification of Claim Spans https://arxiv.org/pdf/2310.19267</a:t>
            </a:r>
          </a:p>
          <a:p>
            <a:pPr algn="l"/>
            <a:r>
              <a:rPr lang="en-IN" altLang="en-US" sz="2400">
                <a:solidFill>
                  <a:schemeClr val="bg1"/>
                </a:solidFill>
                <a:sym typeface="+mn-ea"/>
              </a:rPr>
              <a:t>2. ClaimScan Task A https://www.kaggle.com/competitions/claimscan-task-a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3. M. Sundriyal, P. Singh, M. S. Akhtar,S. Sengupta, T. Chakraborty, Desyr: definition and syntactic representation based claim detection on the web, in: Proceedings of the 30thACM International Conference on Information &amp; Knowledge Management, 2021, pp. 1764–1773.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060"/>
            <a:ext cx="10515600" cy="1325563"/>
          </a:xfrm>
        </p:spPr>
        <p:txBody>
          <a:bodyPr/>
          <a:lstStyle/>
          <a:p>
            <a:pPr algn="ctr"/>
            <a:r>
              <a:rPr lang="en-IN" altLang="en-US" sz="4000">
                <a:solidFill>
                  <a:schemeClr val="bg1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bg1"/>
                </a:solidFill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 dirty="0">
                <a:solidFill>
                  <a:schemeClr val="bg1"/>
                </a:solidFill>
              </a:rPr>
              <a:t>This project addresses the challenge of identifying misinformation in COVID-19-related tweets using deep learning. </a:t>
            </a:r>
          </a:p>
          <a:p>
            <a:pPr algn="just"/>
            <a:r>
              <a:rPr lang="en-IN" altLang="en-US" sz="2400" dirty="0">
                <a:solidFill>
                  <a:schemeClr val="bg1"/>
                </a:solidFill>
              </a:rPr>
              <a:t>Given the proliferation of false news and misinformation on social media, especially concerning COVID-19, a BERT-based model is employed to detect claims. </a:t>
            </a:r>
          </a:p>
          <a:p>
            <a:pPr algn="just"/>
            <a:r>
              <a:rPr lang="en-IN" altLang="en-US" sz="2400" dirty="0">
                <a:solidFill>
                  <a:schemeClr val="bg1"/>
                </a:solidFill>
              </a:rPr>
              <a:t>The model is trained on a dataset of COVID-19 tweets </a:t>
            </a:r>
            <a:r>
              <a:rPr lang="en-IN" altLang="en-US" sz="2400" dirty="0" err="1">
                <a:solidFill>
                  <a:schemeClr val="bg1"/>
                </a:solidFill>
              </a:rPr>
              <a:t>labeled</a:t>
            </a:r>
            <a:r>
              <a:rPr lang="en-IN" altLang="en-US" sz="2400" dirty="0">
                <a:solidFill>
                  <a:schemeClr val="bg1"/>
                </a:solidFill>
              </a:rPr>
              <a:t> as claims or non-claims.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The rapid expansion of social media platforms has exacerbated the spread of misinformation, particularly during the COVID-19 "Infodemic."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Despite efforts by social media platforms to combat misinformation through content moderation, the sheer volume of data makes effective moderation challenging. 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Therefore, there is a pressing need for a robust and automated solution to detect and differentiate between true and false claims in COVID-19-related Twitter data, ensuring the reliability of shared information.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>
                <a:solidFill>
                  <a:schemeClr val="bg1"/>
                </a:solidFill>
              </a:rPr>
              <a:t>The exponential growth of social media has led to the widespread dissemination of misinformation, particularly during the COVID-19 "Infodemic."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Content moderation on social media platforms faces challenges due to the sheer volume of data.</a:t>
            </a:r>
          </a:p>
          <a:p>
            <a:pPr algn="just"/>
            <a:r>
              <a:rPr lang="en-US" sz="2400">
                <a:solidFill>
                  <a:schemeClr val="bg1"/>
                </a:solidFill>
              </a:rPr>
              <a:t>A deep learning-based technique using a BERT-based model is developed to automatically detect and differentiate between true and false claims in COVID-19-related Twitter data, providing insights into the reliability of shared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 dirty="0">
                <a:solidFill>
                  <a:schemeClr val="bg1"/>
                </a:solidFill>
              </a:rPr>
              <a:t>Dataset</a:t>
            </a:r>
            <a:r>
              <a:rPr lang="en-US" altLang="en-IN" sz="40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IN" altLang="en-US" sz="2400" dirty="0">
                <a:solidFill>
                  <a:schemeClr val="bg1"/>
                </a:solidFill>
              </a:rPr>
              <a:t>The dataset consists of tweets which are classified into claims and non claims</a:t>
            </a:r>
            <a:r>
              <a:rPr lang="en-US" altLang="en-IN" sz="2400" dirty="0">
                <a:solidFill>
                  <a:schemeClr val="bg1"/>
                </a:solidFill>
              </a:rPr>
              <a:t> and the following is the composition of tweets </a:t>
            </a:r>
            <a:r>
              <a:rPr lang="en-US" altLang="en-IN" sz="2400" dirty="0" err="1">
                <a:solidFill>
                  <a:schemeClr val="bg1"/>
                </a:solidFill>
              </a:rPr>
              <a:t>i</a:t>
            </a:r>
            <a:r>
              <a:rPr lang="en-US" altLang="en-IN" sz="2400" dirty="0">
                <a:solidFill>
                  <a:schemeClr val="bg1"/>
                </a:solidFill>
              </a:rPr>
              <a:t> the dataset</a:t>
            </a:r>
            <a:endParaRPr lang="en-IN" altLang="en-US" sz="2400" dirty="0">
              <a:solidFill>
                <a:schemeClr val="bg1"/>
              </a:solidFill>
            </a:endParaRPr>
          </a:p>
          <a:p>
            <a:pPr algn="l"/>
            <a:r>
              <a:rPr lang="en-IN" altLang="en-US" sz="2400" dirty="0">
                <a:solidFill>
                  <a:schemeClr val="bg1"/>
                </a:solidFill>
                <a:sym typeface="+mn-ea"/>
              </a:rPr>
              <a:t>The problem with this dataset is the composition of data. It is too skewed and it also contains unwanted data such as </a:t>
            </a:r>
            <a:r>
              <a:rPr lang="en-IN" altLang="en-US" sz="2400" dirty="0" err="1">
                <a:solidFill>
                  <a:schemeClr val="bg1"/>
                </a:solidFill>
                <a:sym typeface="+mn-ea"/>
              </a:rPr>
              <a:t>urls</a:t>
            </a:r>
            <a:r>
              <a:rPr lang="en-IN" altLang="en-US" sz="2400" dirty="0">
                <a:solidFill>
                  <a:schemeClr val="bg1"/>
                </a:solidFill>
                <a:sym typeface="+mn-ea"/>
              </a:rPr>
              <a:t> and emotes</a:t>
            </a:r>
          </a:p>
          <a:p>
            <a:pPr marL="0" indent="0" algn="l">
              <a:buNone/>
            </a:pPr>
            <a:endParaRPr lang="en-US" altLang="en-IN" sz="2400">
              <a:solidFill>
                <a:schemeClr val="bg1"/>
              </a:solidFill>
            </a:endParaRPr>
          </a:p>
        </p:txBody>
      </p:sp>
      <p:graphicFrame>
        <p:nvGraphicFramePr>
          <p:cNvPr id="6" name="Table 5"/>
          <p:cNvGraphicFramePr/>
          <p:nvPr/>
        </p:nvGraphicFramePr>
        <p:xfrm>
          <a:off x="6860540" y="3137535"/>
          <a:ext cx="4582795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3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Tweet Text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Claim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solidFill>
                            <a:schemeClr val="bg1"/>
                          </a:solidFill>
                          <a:sym typeface="+mn-ea"/>
                        </a:rPr>
                        <a:t>RT @meanguitar: Breaking news: #China will admit #coronavirus coming from its  P4 lab #BioWeapon  - https://t.co/JywpSu35rN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Retweet this if you still have no idea how to get tested for the #coronavirus.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8060327"/>
              </p:ext>
            </p:extLst>
          </p:nvPr>
        </p:nvGraphicFramePr>
        <p:xfrm>
          <a:off x="6860540" y="1035685"/>
          <a:ext cx="464248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2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 dirty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Data Set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Claim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000" b="0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Non-Claim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1800">
                          <a:solidFill>
                            <a:schemeClr val="bg1"/>
                          </a:solidFill>
                          <a:sym typeface="+mn-ea"/>
                        </a:rPr>
                        <a:t>Train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6106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880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Valid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1301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>
                          <a:solidFill>
                            <a:schemeClr val="bg1"/>
                          </a:solidFill>
                          <a:highlight>
                            <a:srgbClr val="000000">
                              <a:alpha val="0"/>
                            </a:srgbClr>
                          </a:highlight>
                        </a:rPr>
                        <a:t>196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Pre-processing and 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data has unnecessary information like urls and emojis which are removed during pre-processing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</a:rPr>
              <a:t>The BERT tokenizer is used to tokenize and encode preprocessed text data for training, utilizing the bert-base-uncased pre-trained model. 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</a:rPr>
              <a:t>Tokenization breaks down the input text into tokens, which are then encoded into numerical IDs, with a maximum sequence length of 128 tokens. 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</a:rPr>
              <a:t>PyTorch Dataset and DataLoader classes are employed to efficiently load the tokenized and encoded data in batches for training and evaluation.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claim detection model is based on the BERT (Bidirectional Encoder Representations from Transformers) architecture, utilizing the pre-trained BERT model bert-base-uncased with additional layers for fine-tuning.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A fully connected feed-forward neural network (FFN) is added on top of the pre-trained BERT model, consisting of dropout layers, hyperbolic tangent (Tanh) activation functions, layer normalization, and linear layers for binary classification.</a:t>
            </a:r>
          </a:p>
          <a:p>
            <a:pPr marL="0" indent="0" algn="just">
              <a:buNone/>
            </a:pPr>
            <a:endParaRPr lang="en-IN" altLang="en-US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BERTClass class defines the claim detection model, initializing the pre-trained BERT model (bert-base-uncased) and adding additional FFN layers on top.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During initialization, the parameters of the BERT model are frozen, except for the top 4 layers, which are unfrozen for weight updates during fine-tuning.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forward method of the model takes input IDs and attention masks as input and returns the model output, representing the predicted claim label for each input text.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4000">
                <a:solidFill>
                  <a:schemeClr val="bg1"/>
                </a:solidFill>
              </a:rP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65800" cy="4351655"/>
          </a:xfrm>
        </p:spPr>
        <p:txBody>
          <a:bodyPr/>
          <a:lstStyle/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architecture is as follows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A FFN is appleid on top of BERT which contains 2 layers with dropouts 0.6,0.3 and activation function tanh on 1st layer of FFN</a:t>
            </a:r>
          </a:p>
          <a:p>
            <a:pPr algn="just"/>
            <a:r>
              <a:rPr lang="en-IN" altLang="en-US" sz="2400">
                <a:solidFill>
                  <a:schemeClr val="bg1"/>
                </a:solidFill>
                <a:sym typeface="+mn-ea"/>
              </a:rPr>
              <a:t>The FFN gives single output over which sigmoid is applied and loss is calculated is BCEWithLogitsLoss</a:t>
            </a:r>
          </a:p>
          <a:p>
            <a:pPr algn="just"/>
            <a:endParaRPr lang="en-IN" altLang="en-US" sz="2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4" name="Content Placeholder 3" descr="download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94525" y="1857375"/>
            <a:ext cx="4359275" cy="39173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0120939-992b-44dc-95e3-875a28294add"/>
  <p:tag name="COMMONDATA" val="eyJoZGlkIjoiODliZWY4OTY0MGRkODE3MzUwYWNjNzJlOTZjZjEzOW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6">
      <a:majorFont>
        <a:latin typeface="Roboto Black"/>
        <a:ea typeface="Roboto Black"/>
        <a:cs typeface=""/>
      </a:majorFont>
      <a:minorFont>
        <a:latin typeface="Manrope SemiBold"/>
        <a:ea typeface="Manrope Semi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游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Manrope SemiBold"/>
        <a:ea typeface=""/>
        <a:cs typeface=""/>
        <a:font script="Jpan" typeface="ＭＳ Ｐゴシック"/>
        <a:font script="Hang" typeface="맑은 고딕"/>
        <a:font script="Hans" typeface="Manrope SemiBold"/>
        <a:font script="Hant" typeface="新細明體"/>
        <a:font script="Arab" typeface="Roboto Black"/>
        <a:font script="Hebr" typeface="Roboto Black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Roboto Black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6418</Words>
  <Application>Microsoft Office PowerPoint</Application>
  <PresentationFormat>Widescreen</PresentationFormat>
  <Paragraphs>247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主题​​</vt:lpstr>
      <vt:lpstr>PowerPoint Presentation</vt:lpstr>
      <vt:lpstr>Abstract</vt:lpstr>
      <vt:lpstr>Problem Statement</vt:lpstr>
      <vt:lpstr>Introduction</vt:lpstr>
      <vt:lpstr>Dataset </vt:lpstr>
      <vt:lpstr>Pre-processing and Tokenization</vt:lpstr>
      <vt:lpstr>Model</vt:lpstr>
      <vt:lpstr>Model</vt:lpstr>
      <vt:lpstr>Model Architecture</vt:lpstr>
      <vt:lpstr>Hyper-Parameters</vt:lpstr>
      <vt:lpstr>Validation Results</vt:lpstr>
      <vt:lpstr>Results</vt:lpstr>
      <vt:lpstr>Results</vt:lpstr>
      <vt:lpstr>Performance in competetion</vt:lpstr>
      <vt:lpstr>Future Work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Dusty</cp:lastModifiedBy>
  <cp:revision>144</cp:revision>
  <dcterms:created xsi:type="dcterms:W3CDTF">2023-04-11T06:05:00Z</dcterms:created>
  <dcterms:modified xsi:type="dcterms:W3CDTF">2024-05-08T06:52:06Z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D5BC4F317A9A49878E341814E3E8CF55_11</vt:lpwstr>
  </property>
  <property fmtid="{D5CDD505-2E9C-101B-9397-08002B2CF9AE}" pid="3" name="KSOProductBuildVer">
    <vt:lpwstr>1033-12.2.0.16731</vt:lpwstr>
  </property>
</Properties>
</file>