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Montserrat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9b0fa6a9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9b0fa6a9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ba3c63c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ba3c63c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ba3c63cd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ba3c63cd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4c39ee5f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4c39ee5f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ba3c63cd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ba3c63cd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ba3c63cd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ba3c63cd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4c39ee5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4c39ee5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4c39ee5f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4c39ee5f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4c39ee5f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4c39ee5f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4c39ee5f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4c39ee5f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b0fa6a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b0fa6a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4c39ee5f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4c39ee5f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4c39ee5f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4c39ee5f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4c39ee5fd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4c39ee5fd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9b0fa6a9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9b0fa6a9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9b0fa6a9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9b0fa6a9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9b0fa6a9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9b0fa6a9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b0fa6a9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b0fa6a9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9b0fa6a9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9b0fa6a9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ba3c63cd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ba3c63cd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9b0fa6a9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9b0fa6a9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adb70d0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adb70d0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9b0fa6a9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9b0fa6a9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9b0fa6a9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9b0fa6a9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9775" y="1114775"/>
            <a:ext cx="8512500" cy="2721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 </a:t>
            </a:r>
            <a:r>
              <a:rPr lang="en-GB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– </a:t>
            </a: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4200"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Retail </a:t>
            </a: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Sales Prediction </a:t>
            </a: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Holiday Sales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152475"/>
            <a:ext cx="800100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How Competition affects Sales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228275" y="445025"/>
            <a:ext cx="73380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00" y="1600925"/>
            <a:ext cx="4584350" cy="243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416325" y="1141475"/>
            <a:ext cx="3975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Sales VS Competition Distance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775" y="1933875"/>
            <a:ext cx="4238799" cy="28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5130075" y="1477175"/>
            <a:ext cx="3916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Competition Distance Distribution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Sales and Promotions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25" y="1323975"/>
            <a:ext cx="6714750" cy="31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537175" y="4391450"/>
            <a:ext cx="74052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Sales are increasing because of Promotion. Let’s just go ahead with Promotion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EDA Conclusion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349175" y="11683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There are very few stores open on ‘State Holiday’ and they make a good profit on those days then any average day.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On School Holidays there is no large difference in sale. So promos running on  School holidays can be reduced.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Sales for assortment type a and c seems to be less as compared to assortment type b.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At the start of month the sales increases. People might be planning to shop for the entire month in its beginning. 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322300" y="1168375"/>
            <a:ext cx="8245800" cy="3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Extraction of Year, Month and Date from the Date column.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One hot encoding for Stateholiday, Storetype, Assortment and Promo Interval.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Creating Total Competition month as a new feature by using ‘CompetitionOpenSinceYear’ and ‘CompetitionOpenSinceMonth’.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Creating Total Promotion Year and Total Promotion Week as new features by using ‘Promo2SinceYear’ and ‘Promo2SinceWeek’.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Creating ‘IsPromoMonth’ as a new feature to account for whether a month is promotional or not using ‘PromoInterval’ feature.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Creating ‘Average Sales’ and ‘Average Customers’ columns and dropping the ‘Customers’ column. 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217700" y="407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Models Used So Far For Prediction 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456600" y="11683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470025" y="1465475"/>
            <a:ext cx="7338000" cy="20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Linear Regression (Baseline Model)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Decision Tree Regressor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Random Forest Regressor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Light GBM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Importance From Linear Regression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335750" y="11683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75" y="1251425"/>
            <a:ext cx="7700600" cy="32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Importance From Decision Tree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900" y="1017725"/>
            <a:ext cx="7963700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Importance From Random Forest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5" y="1017725"/>
            <a:ext cx="8339724" cy="38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Importance From Light GBM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25" y="1152475"/>
            <a:ext cx="8071150" cy="3755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35750" y="1168375"/>
            <a:ext cx="8648700" cy="3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49175" y="11952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76025" y="1222075"/>
            <a:ext cx="7338000" cy="24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Analysis of Data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Model Selection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Stacking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Let’s Stack...</a:t>
            </a:r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311700" y="1422375"/>
            <a:ext cx="85206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Even though Random forest gave a 92% R2-Score, but was overfitting on the train dataset.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Decision Tree Regressor, Random Forest Regressor and Light GBM participated in stacking to overcome the issue of overfitting.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XGBoost Regressor has been used as meta learning algorithm.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Finally overfitting was resolved with stacking. 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Evaluation of Models</a:t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50" y="1316100"/>
            <a:ext cx="8442850" cy="35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Conclusion for features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1546"/>
            <a:ext cx="8933793" cy="3937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322300" y="118180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Handling large amount of sales data (10,17,210 observations on 13 variable).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Prediction of sales of individual stores(out of 1115) and most of stores have different pattern of sales. 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362600" y="11549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Our final optimal model would be the stack model as it resolves the issue of overfitting and gives us an R2- score of 92%.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Moreover getting lowest RMSE value for stacked model.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Applied only three model for stacking. So there are scope of applying more algorithms like SVM, Principal Component Regression. 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Q &amp; 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35750" y="1168375"/>
            <a:ext cx="8379900" cy="3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43150" y="12489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35750" y="1248950"/>
            <a:ext cx="79557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49175" y="1275800"/>
            <a:ext cx="7338000" cy="1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Rossmann operates over 3000 drug stores in 7 European countries.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Rossmann Managers are tasked with predicting their sales for 6 weeks in advance.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sales are influenced by many parameters and the task is to predict the sales based on the parameters.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35750" y="11952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The dataset spans over three years - 2013, 2014 and 2015. </a:t>
            </a:r>
            <a:endParaRPr sz="1600" b="1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Below are few important features:</a:t>
            </a:r>
            <a:endParaRPr sz="1600" b="1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Customer : - The Number of customers on a given day in a store.</a:t>
            </a:r>
            <a:endParaRPr sz="1600" b="1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State Holiday :- Indicates a state holiday.</a:t>
            </a:r>
            <a:endParaRPr sz="1600" b="1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Store Type : Differentiate between 4 different store models.</a:t>
            </a:r>
            <a:endParaRPr sz="1600" b="1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Assortment : Describes an assortment level i.e a : basic, b : extra and c : extended.</a:t>
            </a:r>
            <a:endParaRPr sz="1600" b="1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Competition Distance : Distance in meters to the nearest competition store.</a:t>
            </a:r>
            <a:endParaRPr sz="1600" b="1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Data Summary(Contd.)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11700" y="1017725"/>
            <a:ext cx="7832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62600" y="11549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 7. CompetitionOpenSince[Year/Month] :- Gives the approximate                    year and month of the time the nearest competitor is opened.</a:t>
            </a:r>
            <a:endParaRPr sz="1600" b="1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 8. Promo :-  Indicates whether a store is running a promo on that day.</a:t>
            </a:r>
            <a:endParaRPr sz="1600" b="1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9. Promo2 :- Indicates whether a store is continuing promotion.</a:t>
            </a:r>
            <a:endParaRPr sz="1600" b="1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10. Promo2Since[Year/Week] :- Gives the approximate year and calendar week of the time when the store started participating in Promo2.</a:t>
            </a:r>
            <a:endParaRPr sz="1600" b="1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11. PromoInterval :- Describes an interval or name of months when the store runs Promo2.</a:t>
            </a:r>
            <a:endParaRPr sz="1600" b="1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Sales - Distribution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22300" y="118180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00" y="1181800"/>
            <a:ext cx="4792273" cy="30916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5922400" y="1490675"/>
            <a:ext cx="3102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640400" y="1275850"/>
            <a:ext cx="3384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5449675" y="1490675"/>
            <a:ext cx="3575100" cy="14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The Sales distribution lived up to the expectation with no irregularities.</a:t>
            </a:r>
            <a:endParaRPr sz="1600" b="1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It seems to be a perfect gaussian distribution with small positive skewness.</a:t>
            </a:r>
            <a:endParaRPr sz="1600" b="1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Sales VS Store Type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50" y="1152475"/>
            <a:ext cx="8138300" cy="352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Weekly Sales Trend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fd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50" y="1323975"/>
            <a:ext cx="7627950" cy="32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Sales Trend over the years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50" y="1017725"/>
            <a:ext cx="8184901" cy="39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PresentationFormat>On-screen Show (16:9)</PresentationFormat>
  <Paragraphs>78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Montserrat</vt:lpstr>
      <vt:lpstr>Courier New</vt:lpstr>
      <vt:lpstr>Simple Light</vt:lpstr>
      <vt:lpstr>Capstone Project – 2 Retail Sales Prediction  </vt:lpstr>
      <vt:lpstr>Content</vt:lpstr>
      <vt:lpstr>Problem Statement</vt:lpstr>
      <vt:lpstr>Data Summary</vt:lpstr>
      <vt:lpstr>Data Summary(Contd.)</vt:lpstr>
      <vt:lpstr>Sales - Distribution</vt:lpstr>
      <vt:lpstr>Sales VS Store Type</vt:lpstr>
      <vt:lpstr>Weekly Sales Trend</vt:lpstr>
      <vt:lpstr>Sales Trend over the years</vt:lpstr>
      <vt:lpstr>Holiday Sales</vt:lpstr>
      <vt:lpstr>How Competition affects Sales</vt:lpstr>
      <vt:lpstr>Sales and Promotions</vt:lpstr>
      <vt:lpstr>EDA Conclusion</vt:lpstr>
      <vt:lpstr>Feature Engineering</vt:lpstr>
      <vt:lpstr>Models Used So Far For Prediction </vt:lpstr>
      <vt:lpstr>Feature Importance From Linear Regression</vt:lpstr>
      <vt:lpstr>Feature Importance From Decision Tree</vt:lpstr>
      <vt:lpstr>Feature Importance From Random Forest</vt:lpstr>
      <vt:lpstr>Feature Importance From Light GBM</vt:lpstr>
      <vt:lpstr>Let’s Stack...</vt:lpstr>
      <vt:lpstr>Evaluation of Models</vt:lpstr>
      <vt:lpstr>Conclusion for features</vt:lpstr>
      <vt:lpstr>Challenges</vt:lpstr>
      <vt:lpstr>Conclusion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- 2 Team 4 : Retail Sales Prediction  </dc:title>
  <cp:lastModifiedBy>007</cp:lastModifiedBy>
  <cp:revision>2</cp:revision>
  <dcterms:modified xsi:type="dcterms:W3CDTF">2021-02-05T12:43:02Z</dcterms:modified>
</cp:coreProperties>
</file>