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0"/>
  </p:notesMasterIdLst>
  <p:sldIdLst>
    <p:sldId id="374" r:id="rId2"/>
    <p:sldId id="352" r:id="rId3"/>
    <p:sldId id="315" r:id="rId4"/>
    <p:sldId id="355" r:id="rId5"/>
    <p:sldId id="357" r:id="rId6"/>
    <p:sldId id="358" r:id="rId7"/>
    <p:sldId id="356" r:id="rId8"/>
    <p:sldId id="359" r:id="rId9"/>
    <p:sldId id="360" r:id="rId10"/>
    <p:sldId id="320" r:id="rId11"/>
    <p:sldId id="362" r:id="rId12"/>
    <p:sldId id="406" r:id="rId13"/>
    <p:sldId id="407" r:id="rId14"/>
    <p:sldId id="363" r:id="rId15"/>
    <p:sldId id="321" r:id="rId16"/>
    <p:sldId id="322" r:id="rId17"/>
    <p:sldId id="364" r:id="rId18"/>
    <p:sldId id="353" r:id="rId19"/>
    <p:sldId id="365" r:id="rId20"/>
    <p:sldId id="323" r:id="rId21"/>
    <p:sldId id="354" r:id="rId22"/>
    <p:sldId id="366" r:id="rId23"/>
    <p:sldId id="346" r:id="rId24"/>
    <p:sldId id="367" r:id="rId25"/>
    <p:sldId id="347" r:id="rId26"/>
    <p:sldId id="368" r:id="rId27"/>
    <p:sldId id="361" r:id="rId28"/>
    <p:sldId id="369" r:id="rId29"/>
    <p:sldId id="348" r:id="rId30"/>
    <p:sldId id="370" r:id="rId31"/>
    <p:sldId id="371" r:id="rId32"/>
    <p:sldId id="349" r:id="rId33"/>
    <p:sldId id="372" r:id="rId34"/>
    <p:sldId id="373" r:id="rId35"/>
    <p:sldId id="408" r:id="rId36"/>
    <p:sldId id="375" r:id="rId37"/>
    <p:sldId id="350" r:id="rId38"/>
    <p:sldId id="376" r:id="rId39"/>
    <p:sldId id="377" r:id="rId40"/>
    <p:sldId id="351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403" r:id="rId62"/>
    <p:sldId id="404" r:id="rId63"/>
    <p:sldId id="405" r:id="rId64"/>
    <p:sldId id="398" r:id="rId65"/>
    <p:sldId id="399" r:id="rId66"/>
    <p:sldId id="400" r:id="rId67"/>
    <p:sldId id="401" r:id="rId68"/>
    <p:sldId id="402" r:id="rId69"/>
  </p:sldIdLst>
  <p:sldSz cx="12192000" cy="6858000"/>
  <p:notesSz cx="6858000" cy="9144000"/>
  <p:embeddedFontLs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  <p:embeddedFont>
      <p:font typeface="Roboto Condensed Light" panose="02000000000000000000" pitchFamily="2" charset="0"/>
      <p:regular r:id="rId79"/>
      <p:italic r:id="rId80"/>
    </p:embeddedFont>
    <p:embeddedFont>
      <p:font typeface="Wingdings 2" panose="05020102010507070707" pitchFamily="18" charset="2"/>
      <p:regular r:id="rId81"/>
    </p:embeddedFont>
    <p:embeddedFont>
      <p:font typeface="Wingdings 3" panose="05040102010807070707" pitchFamily="18" charset="2"/>
      <p:regular r:id="rId8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27"/>
    <a:srgbClr val="D81A60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2301CS404   (PP) Unit- 2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2301CS404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3886532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Unit-02.1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dirty="0"/>
              <a:t>Python Operators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&amp; Member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Identity Operator</a:t>
            </a:r>
          </a:p>
          <a:p>
            <a:pPr lvl="1"/>
            <a:r>
              <a:rPr lang="en-IN" dirty="0"/>
              <a:t>Note : consider A = [1,2], B = [1,2] and C=A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Member Operator</a:t>
            </a:r>
          </a:p>
          <a:p>
            <a:pPr lvl="1"/>
            <a:r>
              <a:rPr lang="en-IN" dirty="0"/>
              <a:t>Note : consider A = 2 and B = [1,2,3]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7173" y="1622538"/>
          <a:ext cx="8983237" cy="1813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the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same object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B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is</a:t>
                      </a:r>
                      <a:r>
                        <a:rPr lang="en-IN" sz="1900" baseline="0" dirty="0"/>
                        <a:t> 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object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not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7173" y="4328682"/>
          <a:ext cx="8983237" cy="175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present in the object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baseline="0" dirty="0"/>
                        <a:t>not in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not present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object	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not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C435-276C-1244-8962-5344CC26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67FC1-5AE1-4D4F-88D6-A05CF33FD941}"/>
              </a:ext>
            </a:extLst>
          </p:cNvPr>
          <p:cNvSpPr/>
          <p:nvPr/>
        </p:nvSpPr>
        <p:spPr>
          <a:xfrm>
            <a:off x="801829" y="1122312"/>
            <a:ext cx="5844297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x2 =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'Hello'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y2 =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'Hello'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x3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y3 = x3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'Hello world'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 = {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z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Identity Operator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"x2 is y2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,x2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y2)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"x3 is y3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,x3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y3)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"x2 is not y2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,x2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not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y2)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Membership Operator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"'H' in x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x)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"'hello' not in x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'hello'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not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x)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"5 in z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z)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"1 in y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4F24A-435D-8B48-BE29-F78559C56C31}"/>
              </a:ext>
            </a:extLst>
          </p:cNvPr>
          <p:cNvSpPr/>
          <p:nvPr/>
        </p:nvSpPr>
        <p:spPr>
          <a:xfrm>
            <a:off x="301837" y="1122312"/>
            <a:ext cx="49999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E6EBCAF-0D0F-B247-BA83-37E89C35E36D}"/>
              </a:ext>
            </a:extLst>
          </p:cNvPr>
          <p:cNvSpPr/>
          <p:nvPr/>
        </p:nvSpPr>
        <p:spPr>
          <a:xfrm>
            <a:off x="301837" y="79312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68655-6333-054B-B538-C364A37255F4}"/>
              </a:ext>
            </a:extLst>
          </p:cNvPr>
          <p:cNvSpPr/>
          <p:nvPr/>
        </p:nvSpPr>
        <p:spPr>
          <a:xfrm>
            <a:off x="7382861" y="1415978"/>
            <a:ext cx="354533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x2 is y2 = 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x3 is y3 = 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x2 is not y2 = False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'H' in x = 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'hello' not in x =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5 in z =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1 in y = True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ECE420CF-6D12-AE41-8275-CB62DCDBF9DC}"/>
              </a:ext>
            </a:extLst>
          </p:cNvPr>
          <p:cNvSpPr/>
          <p:nvPr/>
        </p:nvSpPr>
        <p:spPr>
          <a:xfrm>
            <a:off x="7382861" y="1098724"/>
            <a:ext cx="126247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139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3886532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Unit-02.2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dirty="0"/>
              <a:t>Conditional and Looping Statements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675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If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if-else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nested if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err="1"/>
              <a:t>elif</a:t>
            </a:r>
            <a:r>
              <a:rPr lang="en-US" sz="2000" dirty="0"/>
              <a:t>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For loop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While loop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break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continue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pass keywords 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1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37355"/>
          </a:xfrm>
        </p:spPr>
        <p:txBody>
          <a:bodyPr/>
          <a:lstStyle/>
          <a:p>
            <a:r>
              <a:rPr lang="en-US" dirty="0"/>
              <a:t>The statements that help us to control the flow of execution in a program called </a:t>
            </a:r>
            <a:r>
              <a:rPr lang="en-US" dirty="0">
                <a:solidFill>
                  <a:srgbClr val="C00000"/>
                </a:solidFill>
              </a:rPr>
              <a:t>control statements.</a:t>
            </a:r>
          </a:p>
          <a:p>
            <a:r>
              <a:rPr lang="en-US" dirty="0"/>
              <a:t>There are two types of control statements.</a:t>
            </a:r>
          </a:p>
          <a:p>
            <a:r>
              <a:rPr lang="en-US" b="1" dirty="0">
                <a:solidFill>
                  <a:srgbClr val="C00000"/>
                </a:solidFill>
              </a:rPr>
              <a:t>Branching Statement 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The statements that help us to select some statements for execution and skip other statements. </a:t>
            </a:r>
          </a:p>
          <a:p>
            <a:pPr lvl="1"/>
            <a:r>
              <a:rPr lang="en-US" dirty="0"/>
              <a:t>These statements are also called as </a:t>
            </a:r>
            <a:r>
              <a:rPr lang="en-US" b="1" dirty="0"/>
              <a:t>decision making statements </a:t>
            </a:r>
            <a:r>
              <a:rPr lang="en-US" dirty="0"/>
              <a:t>because they make decision based on some condition and select some statements for execution. </a:t>
            </a:r>
          </a:p>
          <a:p>
            <a:pPr lvl="1"/>
            <a:r>
              <a:rPr lang="en-US" dirty="0"/>
              <a:t>If statement </a:t>
            </a:r>
          </a:p>
          <a:p>
            <a:pPr lvl="1"/>
            <a:r>
              <a:rPr lang="en-US" dirty="0"/>
              <a:t>if-else statement </a:t>
            </a:r>
          </a:p>
          <a:p>
            <a:pPr lvl="1"/>
            <a:r>
              <a:rPr lang="en-US" dirty="0"/>
              <a:t>nested if statement </a:t>
            </a:r>
          </a:p>
          <a:p>
            <a:pPr lvl="1"/>
            <a:r>
              <a:rPr lang="en-US" dirty="0" err="1"/>
              <a:t>elif</a:t>
            </a:r>
            <a:r>
              <a:rPr lang="en-US" dirty="0"/>
              <a:t> statement </a:t>
            </a:r>
          </a:p>
          <a:p>
            <a:r>
              <a:rPr lang="en-US" b="1" dirty="0">
                <a:solidFill>
                  <a:srgbClr val="C00000"/>
                </a:solidFill>
              </a:rPr>
              <a:t>Looping statements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The statements that help us to execute set of statements repeatedly are called as looping statements.</a:t>
            </a:r>
          </a:p>
          <a:p>
            <a:pPr lvl="1"/>
            <a:r>
              <a:rPr lang="en-US" dirty="0"/>
              <a:t>For loop statement</a:t>
            </a:r>
          </a:p>
          <a:p>
            <a:pPr lvl="1"/>
            <a:r>
              <a:rPr lang="en-US" dirty="0"/>
              <a:t>While loop statement </a:t>
            </a:r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209373" y="5149701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709379" y="514970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709379" y="482051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62" y="877239"/>
            <a:ext cx="11929641" cy="2075386"/>
          </a:xfrm>
        </p:spPr>
        <p:txBody>
          <a:bodyPr/>
          <a:lstStyle/>
          <a:p>
            <a:r>
              <a:rPr lang="en-US" dirty="0"/>
              <a:t>if statement is written using the </a:t>
            </a:r>
            <a:r>
              <a:rPr lang="en-US" b="1" dirty="0"/>
              <a:t>if</a:t>
            </a:r>
            <a:r>
              <a:rPr lang="en-US" dirty="0"/>
              <a:t> keyword followed by </a:t>
            </a:r>
            <a:r>
              <a:rPr lang="en-US" b="1" dirty="0">
                <a:solidFill>
                  <a:srgbClr val="C00000"/>
                </a:solidFill>
              </a:rPr>
              <a:t>condition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colon</a:t>
            </a:r>
            <a:r>
              <a:rPr lang="en-US" dirty="0"/>
              <a:t>(</a:t>
            </a:r>
            <a:r>
              <a:rPr lang="en-US" b="1" dirty="0"/>
              <a:t>:</a:t>
            </a:r>
            <a:r>
              <a:rPr lang="en-US" dirty="0"/>
              <a:t>) .</a:t>
            </a:r>
          </a:p>
          <a:p>
            <a:r>
              <a:rPr lang="en-IN" dirty="0"/>
              <a:t>Code to execute when the condition is true will be ideally written in the next line with </a:t>
            </a:r>
            <a:r>
              <a:rPr lang="en-IN" b="1" dirty="0">
                <a:solidFill>
                  <a:srgbClr val="C00000"/>
                </a:solidFill>
              </a:rPr>
              <a:t>Indentation</a:t>
            </a:r>
            <a:r>
              <a:rPr lang="en-IN" dirty="0"/>
              <a:t> (white space).</a:t>
            </a:r>
          </a:p>
          <a:p>
            <a:r>
              <a:rPr lang="en-US" dirty="0"/>
              <a:t>Python relies on indentation to define scope in the code (Other programming languages often use curly-brackets for this purpose).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83709" y="3448532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83716" y="3448532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83716" y="3119348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4045259" y="3049964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statement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2245569" y="4065393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225835" y="5149701"/>
            <a:ext cx="4003711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25842" y="5149701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25842" y="482051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3" grpId="0" build="p"/>
      <p:bldP spid="4" grpId="0" uiExpand="1" build="p" animBg="1"/>
      <p:bldP spid="5" grpId="0" animBg="1"/>
      <p:bldP spid="6" grpId="0" animBg="1"/>
      <p:bldP spid="10" grpId="0" animBg="1"/>
      <p:bldP spid="10" grpId="1" animBg="1"/>
      <p:bldP spid="11" grpId="0" animBg="1"/>
      <p:bldP spid="11" grpId="1" animBg="1"/>
      <p:bldP spid="15" grpId="0" build="p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037093" y="4141305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less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537099" y="4141305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537099" y="38121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else statement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3348" y="2139513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3629" y="213951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3355" y="1810329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9777" y="4042617"/>
            <a:ext cx="400371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9784" y="404261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9784" y="3713433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ifelsedemo.py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D433581-105A-E74B-A642-64AA6427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62" y="877239"/>
            <a:ext cx="11929641" cy="933090"/>
          </a:xfrm>
        </p:spPr>
        <p:txBody>
          <a:bodyPr/>
          <a:lstStyle/>
          <a:p>
            <a:r>
              <a:rPr lang="en-US" dirty="0"/>
              <a:t>This is basically a </a:t>
            </a:r>
            <a:r>
              <a:rPr lang="en-US" dirty="0">
                <a:solidFill>
                  <a:srgbClr val="C00000"/>
                </a:solidFill>
              </a:rPr>
              <a:t>“two-way” </a:t>
            </a:r>
            <a:r>
              <a:rPr lang="en-US" dirty="0"/>
              <a:t>decision statement. This is used when we must choose between two alternatives.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6" grpId="0" animBg="1"/>
      <p:bldP spid="15" grpId="0" build="p" animBg="1"/>
      <p:bldP spid="16" grpId="0" animBg="1"/>
      <p:bldP spid="17" grpId="0" animBg="1"/>
      <p:bldP spid="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0B7D-8F60-0E49-89E6-050F4167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if else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65145-CDAE-4045-93D5-BD075ACCFAFC}"/>
              </a:ext>
            </a:extLst>
          </p:cNvPr>
          <p:cNvSpPr/>
          <p:nvPr/>
        </p:nvSpPr>
        <p:spPr>
          <a:xfrm>
            <a:off x="817904" y="1210207"/>
            <a:ext cx="636348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Program checks if the number is positive or negative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"Positive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"Negative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5CC2-3A89-B043-BD8A-E3175815A0AF}"/>
              </a:ext>
            </a:extLst>
          </p:cNvPr>
          <p:cNvSpPr/>
          <p:nvPr/>
        </p:nvSpPr>
        <p:spPr>
          <a:xfrm>
            <a:off x="317911" y="121020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20B5B0D4-A0BB-DB45-84B6-5E79CA39BDB9}"/>
              </a:ext>
            </a:extLst>
          </p:cNvPr>
          <p:cNvSpPr/>
          <p:nvPr/>
        </p:nvSpPr>
        <p:spPr>
          <a:xfrm>
            <a:off x="317911" y="881023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B4F37-3094-E849-9E2B-14CBE0612EF8}"/>
              </a:ext>
            </a:extLst>
          </p:cNvPr>
          <p:cNvSpPr/>
          <p:nvPr/>
        </p:nvSpPr>
        <p:spPr>
          <a:xfrm>
            <a:off x="7522016" y="1210207"/>
            <a:ext cx="36914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Enter Number = 5</a:t>
            </a:r>
          </a:p>
          <a:p>
            <a:r>
              <a:rPr lang="en-US" sz="1600" dirty="0">
                <a:latin typeface="Consolas"/>
              </a:rPr>
              <a:t>Positive number  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DBEFB88B-CA9A-664B-9952-4B4FE69CA22F}"/>
              </a:ext>
            </a:extLst>
          </p:cNvPr>
          <p:cNvSpPr/>
          <p:nvPr/>
        </p:nvSpPr>
        <p:spPr>
          <a:xfrm>
            <a:off x="7522016" y="88102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8896A-65EE-0C48-8F3B-7891AA8BE8A2}"/>
              </a:ext>
            </a:extLst>
          </p:cNvPr>
          <p:cNvSpPr/>
          <p:nvPr/>
        </p:nvSpPr>
        <p:spPr>
          <a:xfrm>
            <a:off x="817904" y="3684457"/>
            <a:ext cx="636348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Program checks if the number is Odd or Even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"Even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"Odd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225EAC-B0D2-2642-B40C-4A245AB3AFB9}"/>
              </a:ext>
            </a:extLst>
          </p:cNvPr>
          <p:cNvSpPr/>
          <p:nvPr/>
        </p:nvSpPr>
        <p:spPr>
          <a:xfrm>
            <a:off x="317911" y="368445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85AC9D8B-FA44-9647-8475-2166DC4208DE}"/>
              </a:ext>
            </a:extLst>
          </p:cNvPr>
          <p:cNvSpPr/>
          <p:nvPr/>
        </p:nvSpPr>
        <p:spPr>
          <a:xfrm>
            <a:off x="317911" y="3355273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F1A2-2578-9D4D-9165-01F387AA11B6}"/>
              </a:ext>
            </a:extLst>
          </p:cNvPr>
          <p:cNvSpPr/>
          <p:nvPr/>
        </p:nvSpPr>
        <p:spPr>
          <a:xfrm>
            <a:off x="7522016" y="3684457"/>
            <a:ext cx="36914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Enter Number = 4</a:t>
            </a:r>
          </a:p>
          <a:p>
            <a:r>
              <a:rPr lang="en-US" sz="1600" dirty="0">
                <a:latin typeface="Consolas"/>
              </a:rPr>
              <a:t>Positive number  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EEC407E8-CCAB-C24C-88D7-D630F8551F3F}"/>
              </a:ext>
            </a:extLst>
          </p:cNvPr>
          <p:cNvSpPr/>
          <p:nvPr/>
        </p:nvSpPr>
        <p:spPr>
          <a:xfrm>
            <a:off x="7522016" y="33552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4593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if statement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D433581-105A-E74B-A642-64AA6427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62" y="877236"/>
            <a:ext cx="11929641" cy="433080"/>
          </a:xfrm>
        </p:spPr>
        <p:txBody>
          <a:bodyPr/>
          <a:lstStyle/>
          <a:p>
            <a:r>
              <a:rPr lang="en-IN" dirty="0"/>
              <a:t>An if-else statement is written within </a:t>
            </a:r>
            <a:r>
              <a:rPr lang="en-IN" dirty="0">
                <a:solidFill>
                  <a:srgbClr val="C00000"/>
                </a:solidFill>
              </a:rPr>
              <a:t>another if-else </a:t>
            </a:r>
            <a:r>
              <a:rPr lang="en-IN" dirty="0"/>
              <a:t>statement is called nested if statement. 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7055F7-BBBC-384C-8822-8FC2A61C344E}"/>
              </a:ext>
            </a:extLst>
          </p:cNvPr>
          <p:cNvSpPr/>
          <p:nvPr/>
        </p:nvSpPr>
        <p:spPr>
          <a:xfrm>
            <a:off x="1029777" y="1719797"/>
            <a:ext cx="554944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some_condition1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some_condition2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C03DB8-FDAF-C746-B78E-5672348FAF06}"/>
              </a:ext>
            </a:extLst>
          </p:cNvPr>
          <p:cNvSpPr/>
          <p:nvPr/>
        </p:nvSpPr>
        <p:spPr>
          <a:xfrm>
            <a:off x="540058" y="171979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3D7655BF-CA24-7D41-BCD9-F97C7C5722A9}"/>
              </a:ext>
            </a:extLst>
          </p:cNvPr>
          <p:cNvSpPr/>
          <p:nvPr/>
        </p:nvSpPr>
        <p:spPr>
          <a:xfrm>
            <a:off x="529784" y="1390613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66395-ADD6-824A-90D3-9B4BCD50803C}"/>
              </a:ext>
            </a:extLst>
          </p:cNvPr>
          <p:cNvSpPr/>
          <p:nvPr/>
        </p:nvSpPr>
        <p:spPr>
          <a:xfrm>
            <a:off x="1040051" y="3701604"/>
            <a:ext cx="6363481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float(input(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a number: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"Zero"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"Positive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"Negative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725AA6-02FF-D14C-883F-4D6A4B1113ED}"/>
              </a:ext>
            </a:extLst>
          </p:cNvPr>
          <p:cNvSpPr/>
          <p:nvPr/>
        </p:nvSpPr>
        <p:spPr>
          <a:xfrm>
            <a:off x="540058" y="3701604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2" name="Rectangle: Top Corners Rounded 6">
            <a:extLst>
              <a:ext uri="{FF2B5EF4-FFF2-40B4-BE49-F238E27FC236}">
                <a16:creationId xmlns:a16="http://schemas.microsoft.com/office/drawing/2014/main" id="{ED29D29E-0900-9E44-9B68-619A4C32F87D}"/>
              </a:ext>
            </a:extLst>
          </p:cNvPr>
          <p:cNvSpPr/>
          <p:nvPr/>
        </p:nvSpPr>
        <p:spPr>
          <a:xfrm>
            <a:off x="540058" y="3372420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30ADCF-0409-444B-99ED-F46CD2336543}"/>
              </a:ext>
            </a:extLst>
          </p:cNvPr>
          <p:cNvSpPr/>
          <p:nvPr/>
        </p:nvSpPr>
        <p:spPr>
          <a:xfrm>
            <a:off x="7867703" y="1988460"/>
            <a:ext cx="36914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Enter a Number = 4</a:t>
            </a:r>
          </a:p>
          <a:p>
            <a:r>
              <a:rPr lang="en-US" sz="1600" dirty="0">
                <a:latin typeface="Consolas"/>
              </a:rPr>
              <a:t>Positive number  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3A2018FF-0AB6-684B-92E4-5227DF5CB6B7}"/>
              </a:ext>
            </a:extLst>
          </p:cNvPr>
          <p:cNvSpPr/>
          <p:nvPr/>
        </p:nvSpPr>
        <p:spPr>
          <a:xfrm>
            <a:off x="7867703" y="165927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4611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12" grpId="0" build="p" animBg="1"/>
      <p:bldP spid="15" grpId="0" animBg="1"/>
      <p:bldP spid="16" grpId="0" animBg="1"/>
      <p:bldP spid="17" grpId="0" build="p" animBg="1"/>
      <p:bldP spid="21" grpId="0" animBg="1"/>
      <p:bldP spid="22" grpId="0" animBg="1"/>
      <p:bldP spid="23" grpId="0" build="p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35BB-0B94-C145-9DA1-CDBD9FA8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BE88C-ACE8-C544-9FE7-58AC68CE0A6A}"/>
              </a:ext>
            </a:extLst>
          </p:cNvPr>
          <p:cNvSpPr/>
          <p:nvPr/>
        </p:nvSpPr>
        <p:spPr>
          <a:xfrm>
            <a:off x="820813" y="1272700"/>
            <a:ext cx="4877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find maximum number from three number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A="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B="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C="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a&gt;b: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a&gt;c: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g=c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b&gt;c: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g=c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"Greater  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,g)</a:t>
            </a:r>
            <a:endParaRPr lang="en-US" sz="160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0EBBE1-0CC7-1E43-9A06-8C22C45AAEA7}"/>
              </a:ext>
            </a:extLst>
          </p:cNvPr>
          <p:cNvSpPr/>
          <p:nvPr/>
        </p:nvSpPr>
        <p:spPr>
          <a:xfrm>
            <a:off x="320820" y="1272700"/>
            <a:ext cx="499993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5E94693-F33F-F64F-A741-A1A7B5E1B42A}"/>
              </a:ext>
            </a:extLst>
          </p:cNvPr>
          <p:cNvSpPr/>
          <p:nvPr/>
        </p:nvSpPr>
        <p:spPr>
          <a:xfrm>
            <a:off x="320820" y="943516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CEDBA-0B2C-CC4E-B5A3-1BC5DC5E702C}"/>
              </a:ext>
            </a:extLst>
          </p:cNvPr>
          <p:cNvSpPr/>
          <p:nvPr/>
        </p:nvSpPr>
        <p:spPr>
          <a:xfrm>
            <a:off x="6096000" y="1437292"/>
            <a:ext cx="369147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A=10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B=9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C=2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Greater  =  10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FD2C07CC-4825-6E42-BA8B-1828FA5156ED}"/>
              </a:ext>
            </a:extLst>
          </p:cNvPr>
          <p:cNvSpPr/>
          <p:nvPr/>
        </p:nvSpPr>
        <p:spPr>
          <a:xfrm>
            <a:off x="6096000" y="110810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378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Arithmetic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Assignment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Comparison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Logical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Identity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Membership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If, </a:t>
            </a:r>
            <a:r>
              <a:rPr lang="en-IN" dirty="0" err="1"/>
              <a:t>elif</a:t>
            </a:r>
            <a:r>
              <a:rPr lang="en-IN" dirty="0"/>
              <a:t> and else statement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3AF844E-5FFD-8946-A0F6-1F13B514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/>
              <a:t> is short for else if. It allows us to check for multiple expressions.</a:t>
            </a:r>
          </a:p>
          <a:p>
            <a:r>
              <a:rPr lang="en-US" dirty="0"/>
              <a:t>If the condition for if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, it checks the condition of the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block and so on.</a:t>
            </a:r>
          </a:p>
          <a:p>
            <a:r>
              <a:rPr lang="en-US" dirty="0"/>
              <a:t>If all the conditions </a:t>
            </a:r>
            <a:r>
              <a:rPr lang="en-US" dirty="0">
                <a:solidFill>
                  <a:srgbClr val="C00000"/>
                </a:solidFill>
              </a:rPr>
              <a:t>are False</a:t>
            </a:r>
            <a:r>
              <a:rPr lang="en-US" dirty="0"/>
              <a:t>, the body of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is executed.</a:t>
            </a:r>
          </a:p>
          <a:p>
            <a:r>
              <a:rPr lang="en-US" dirty="0"/>
              <a:t>Only </a:t>
            </a:r>
            <a:r>
              <a:rPr lang="en-US" dirty="0">
                <a:solidFill>
                  <a:srgbClr val="C00000"/>
                </a:solidFill>
              </a:rPr>
              <a:t>one block </a:t>
            </a:r>
            <a:r>
              <a:rPr lang="en-US" dirty="0"/>
              <a:t>among the several if...</a:t>
            </a:r>
            <a:r>
              <a:rPr lang="en-US" dirty="0" err="1"/>
              <a:t>elif</a:t>
            </a:r>
            <a:r>
              <a:rPr lang="en-US" dirty="0"/>
              <a:t>...else blocks is executed according to the condition. </a:t>
            </a:r>
          </a:p>
          <a:p>
            <a:r>
              <a:rPr lang="en-US" dirty="0"/>
              <a:t>The if a block can have only one else block, but it can have </a:t>
            </a:r>
            <a:r>
              <a:rPr lang="en-US" dirty="0">
                <a:solidFill>
                  <a:srgbClr val="C00000"/>
                </a:solidFill>
              </a:rPr>
              <a:t>multiple 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blocks.</a:t>
            </a:r>
          </a:p>
          <a:p>
            <a:r>
              <a:rPr lang="en-US" dirty="0"/>
              <a:t>This statement is alternative for nested if statement to </a:t>
            </a:r>
            <a:r>
              <a:rPr lang="en-US" dirty="0">
                <a:solidFill>
                  <a:srgbClr val="C00000"/>
                </a:solidFill>
              </a:rPr>
              <a:t>overcome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complexity problem </a:t>
            </a:r>
            <a:r>
              <a:rPr lang="en-US" dirty="0"/>
              <a:t>involved in nested if statement.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013629" y="3322944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513635" y="3322944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513635" y="299376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If, </a:t>
            </a:r>
            <a:r>
              <a:rPr lang="en-IN" dirty="0" err="1"/>
              <a:t>elif</a:t>
            </a:r>
            <a:r>
              <a:rPr lang="en-IN" dirty="0"/>
              <a:t> and else statement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83709" y="1236960"/>
            <a:ext cx="84722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some_condition_1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1 is true</a:t>
            </a: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elif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some_condition_2 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2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both conditions are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93990" y="1236960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83716" y="907776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30138" y="3322944"/>
            <a:ext cx="400371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12"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30145" y="3322944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30145" y="2993760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ifelifdemo.py</a:t>
            </a:r>
          </a:p>
        </p:txBody>
      </p:sp>
    </p:spTree>
    <p:extLst>
      <p:ext uri="{BB962C8B-B14F-4D97-AF65-F5344CB8AC3E}">
        <p14:creationId xmlns:p14="http://schemas.microsoft.com/office/powerpoint/2010/main" val="20137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6" grpId="0" animBg="1"/>
      <p:bldP spid="15" grpId="0" build="p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5CA-09AC-FC47-8B8A-613A5C9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74091-77FB-3743-8E3C-76FAC9E2B4E1}"/>
              </a:ext>
            </a:extLst>
          </p:cNvPr>
          <p:cNvSpPr/>
          <p:nvPr/>
        </p:nvSpPr>
        <p:spPr>
          <a:xfrm>
            <a:off x="820812" y="1272700"/>
            <a:ext cx="599258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# Python Program to find Student Grade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/>
              </a:rPr>
              <a:t>english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English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math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Math score: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computers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Computer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physics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Physics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chemistry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Chemistry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total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english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 math + computers + physics + chemistry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percentage = (total /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500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*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100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"Total Marks = %.2f"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 %total)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"Marks Percentage = %.2f"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 %percentage)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90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"A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80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"B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70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"D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40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"E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"Fail"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34E15-E02C-BD4F-B856-B5A41EF5DFDF}"/>
              </a:ext>
            </a:extLst>
          </p:cNvPr>
          <p:cNvSpPr/>
          <p:nvPr/>
        </p:nvSpPr>
        <p:spPr>
          <a:xfrm>
            <a:off x="320820" y="1272700"/>
            <a:ext cx="499993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6A7EA51-D479-124A-A51D-6F390FDDB2DB}"/>
              </a:ext>
            </a:extLst>
          </p:cNvPr>
          <p:cNvSpPr/>
          <p:nvPr/>
        </p:nvSpPr>
        <p:spPr>
          <a:xfrm>
            <a:off x="320820" y="943516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C85B46-C0ED-B94E-8B95-82CCA7EFDEE8}"/>
              </a:ext>
            </a:extLst>
          </p:cNvPr>
          <p:cNvSpPr/>
          <p:nvPr/>
        </p:nvSpPr>
        <p:spPr>
          <a:xfrm>
            <a:off x="7177669" y="1272700"/>
            <a:ext cx="397355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English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Math score: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Computer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Physics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Chemistry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Total Marks = 250.00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Marks Percentage = 50.00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 Grade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C188AB8C-7501-5C48-8E58-677D7183782D}"/>
              </a:ext>
            </a:extLst>
          </p:cNvPr>
          <p:cNvSpPr/>
          <p:nvPr/>
        </p:nvSpPr>
        <p:spPr>
          <a:xfrm>
            <a:off x="7177669" y="9435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833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objects in python are </a:t>
            </a:r>
            <a:r>
              <a:rPr lang="en-IN" dirty="0" err="1">
                <a:solidFill>
                  <a:srgbClr val="C00000"/>
                </a:solidFill>
              </a:rPr>
              <a:t>iterable</a:t>
            </a:r>
            <a:r>
              <a:rPr lang="en-IN" b="1" dirty="0"/>
              <a:t>, </a:t>
            </a:r>
            <a:r>
              <a:rPr lang="en-IN" dirty="0"/>
              <a:t>meaning we can iterate </a:t>
            </a:r>
            <a:r>
              <a:rPr lang="en-IN" dirty="0">
                <a:solidFill>
                  <a:srgbClr val="C00000"/>
                </a:solidFill>
              </a:rPr>
              <a:t>over every element </a:t>
            </a:r>
            <a:r>
              <a:rPr lang="en-IN" dirty="0"/>
              <a:t>in the object.</a:t>
            </a:r>
          </a:p>
          <a:p>
            <a:pPr lvl="1"/>
            <a:r>
              <a:rPr lang="en-IN" dirty="0"/>
              <a:t>such as every elements from the List, every characters from the string etc..</a:t>
            </a:r>
          </a:p>
          <a:p>
            <a:r>
              <a:rPr lang="en-IN" dirty="0"/>
              <a:t>We can use for loop to execute block of code for each element of </a:t>
            </a:r>
            <a:r>
              <a:rPr lang="en-IN" dirty="0" err="1">
                <a:solidFill>
                  <a:srgbClr val="C00000"/>
                </a:solidFill>
              </a:rPr>
              <a:t>iterable</a:t>
            </a:r>
            <a:r>
              <a:rPr lang="en-IN" dirty="0"/>
              <a:t> object.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83709" y="2582681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temp_item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iterable_object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for each object in 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iterable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83716" y="258268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83716" y="225349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675650" y="218411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19954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79186" y="4407829"/>
            <a:ext cx="400371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79193" y="440782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79193" y="407864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fordemo1.py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062511" y="4080294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70479"/>
              <a:gd name="adj4" fmla="val -415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39707" y="4407829"/>
            <a:ext cx="400371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%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039714" y="440782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039714" y="407864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fordemo2.py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101002" y="4071668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87741"/>
              <a:gd name="adj4" fmla="val -513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42C0-A469-B543-8979-A77B661F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AFC7-04C7-8E4E-9161-D90AFFA2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280877"/>
          </a:xfrm>
        </p:spPr>
        <p:txBody>
          <a:bodyPr/>
          <a:lstStyle/>
          <a:p>
            <a:r>
              <a:rPr lang="en-US" dirty="0"/>
              <a:t>The range() function returns a </a:t>
            </a:r>
            <a:r>
              <a:rPr lang="en-US" dirty="0">
                <a:solidFill>
                  <a:srgbClr val="C00000"/>
                </a:solidFill>
              </a:rPr>
              <a:t>sequence of numbers</a:t>
            </a:r>
            <a:r>
              <a:rPr lang="en-US" dirty="0"/>
              <a:t>, starting from </a:t>
            </a:r>
            <a:r>
              <a:rPr lang="en-US" dirty="0">
                <a:solidFill>
                  <a:srgbClr val="C00000"/>
                </a:solidFill>
              </a:rPr>
              <a:t>0 by default</a:t>
            </a:r>
            <a:r>
              <a:rPr lang="en-US" dirty="0"/>
              <a:t>, and increments </a:t>
            </a:r>
            <a:r>
              <a:rPr lang="en-US" dirty="0">
                <a:solidFill>
                  <a:srgbClr val="C00000"/>
                </a:solidFill>
              </a:rPr>
              <a:t>by 1 (by default), </a:t>
            </a:r>
            <a:r>
              <a:rPr lang="en-US" dirty="0"/>
              <a:t>and stops </a:t>
            </a:r>
            <a:r>
              <a:rPr lang="en-US" dirty="0">
                <a:solidFill>
                  <a:srgbClr val="C00000"/>
                </a:solidFill>
              </a:rPr>
              <a:t>before a specified number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0FB35-2143-0348-B0C0-EE683C7E1B88}"/>
              </a:ext>
            </a:extLst>
          </p:cNvPr>
          <p:cNvSpPr/>
          <p:nvPr/>
        </p:nvSpPr>
        <p:spPr>
          <a:xfrm>
            <a:off x="972197" y="2073301"/>
            <a:ext cx="338793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range(start, stop, step)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44BC3-D818-C04C-AFE7-D65C8B535247}"/>
              </a:ext>
            </a:extLst>
          </p:cNvPr>
          <p:cNvSpPr/>
          <p:nvPr/>
        </p:nvSpPr>
        <p:spPr>
          <a:xfrm>
            <a:off x="482478" y="207330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1767A9D-1B3A-3B4A-8107-937670B205DA}"/>
              </a:ext>
            </a:extLst>
          </p:cNvPr>
          <p:cNvSpPr/>
          <p:nvPr/>
        </p:nvSpPr>
        <p:spPr>
          <a:xfrm>
            <a:off x="472204" y="174411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C0E2E-94E1-7F4D-AC56-56960F2EB760}"/>
              </a:ext>
            </a:extLst>
          </p:cNvPr>
          <p:cNvSpPr/>
          <p:nvPr/>
        </p:nvSpPr>
        <p:spPr>
          <a:xfrm>
            <a:off x="982471" y="3283158"/>
            <a:ext cx="202835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27646-A304-3C4D-BA89-FADAFDDD546C}"/>
              </a:ext>
            </a:extLst>
          </p:cNvPr>
          <p:cNvSpPr/>
          <p:nvPr/>
        </p:nvSpPr>
        <p:spPr>
          <a:xfrm>
            <a:off x="482478" y="328315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4895A0A4-98F7-4E46-B5A2-02A15F7CCC16}"/>
              </a:ext>
            </a:extLst>
          </p:cNvPr>
          <p:cNvSpPr/>
          <p:nvPr/>
        </p:nvSpPr>
        <p:spPr>
          <a:xfrm>
            <a:off x="482478" y="2953974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CE2187-6590-1841-9B44-6F3FBCC8A9E2}"/>
              </a:ext>
            </a:extLst>
          </p:cNvPr>
          <p:cNvSpPr/>
          <p:nvPr/>
        </p:nvSpPr>
        <p:spPr>
          <a:xfrm>
            <a:off x="451066" y="4657607"/>
            <a:ext cx="255976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2EC2EAFE-871F-1A4A-85EC-759F5CCD24E8}"/>
              </a:ext>
            </a:extLst>
          </p:cNvPr>
          <p:cNvSpPr/>
          <p:nvPr/>
        </p:nvSpPr>
        <p:spPr>
          <a:xfrm>
            <a:off x="451065" y="432842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54C32-5EFF-CE49-958D-A78EC3DBF895}"/>
              </a:ext>
            </a:extLst>
          </p:cNvPr>
          <p:cNvSpPr/>
          <p:nvPr/>
        </p:nvSpPr>
        <p:spPr>
          <a:xfrm>
            <a:off x="3718145" y="3271309"/>
            <a:ext cx="233653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415A5-B08A-474E-866D-E0D8CDCD7CDF}"/>
              </a:ext>
            </a:extLst>
          </p:cNvPr>
          <p:cNvSpPr/>
          <p:nvPr/>
        </p:nvSpPr>
        <p:spPr>
          <a:xfrm>
            <a:off x="3218152" y="327130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6180B89B-94F7-0240-9EE5-B2A5CDF7A829}"/>
              </a:ext>
            </a:extLst>
          </p:cNvPr>
          <p:cNvSpPr/>
          <p:nvPr/>
        </p:nvSpPr>
        <p:spPr>
          <a:xfrm>
            <a:off x="3218152" y="294212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4E2A8-4B1D-D94E-B70C-EC7B5565E23D}"/>
              </a:ext>
            </a:extLst>
          </p:cNvPr>
          <p:cNvSpPr/>
          <p:nvPr/>
        </p:nvSpPr>
        <p:spPr>
          <a:xfrm>
            <a:off x="3186740" y="4645758"/>
            <a:ext cx="286794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C0F91CBE-E333-BE4A-91DE-945482FC4122}"/>
              </a:ext>
            </a:extLst>
          </p:cNvPr>
          <p:cNvSpPr/>
          <p:nvPr/>
        </p:nvSpPr>
        <p:spPr>
          <a:xfrm>
            <a:off x="3186739" y="431657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ED6068-F6C6-0344-A685-DDB9E20DFA03}"/>
              </a:ext>
            </a:extLst>
          </p:cNvPr>
          <p:cNvSpPr/>
          <p:nvPr/>
        </p:nvSpPr>
        <p:spPr>
          <a:xfrm>
            <a:off x="6785725" y="3227106"/>
            <a:ext cx="2028359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8AC9E-A71B-9148-8290-D0A99580AAB8}"/>
              </a:ext>
            </a:extLst>
          </p:cNvPr>
          <p:cNvSpPr/>
          <p:nvPr/>
        </p:nvSpPr>
        <p:spPr>
          <a:xfrm>
            <a:off x="6285732" y="322710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CB1F5832-199C-964E-A5BC-800600F03BE5}"/>
              </a:ext>
            </a:extLst>
          </p:cNvPr>
          <p:cNvSpPr/>
          <p:nvPr/>
        </p:nvSpPr>
        <p:spPr>
          <a:xfrm>
            <a:off x="6285732" y="289792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Example3.py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F1F237-D070-8A4B-9F27-BD33F76E5AC2}"/>
              </a:ext>
            </a:extLst>
          </p:cNvPr>
          <p:cNvSpPr/>
          <p:nvPr/>
        </p:nvSpPr>
        <p:spPr>
          <a:xfrm>
            <a:off x="6254320" y="4601555"/>
            <a:ext cx="2153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93817837-8EFC-7642-BF3D-3242F2B774D0}"/>
              </a:ext>
            </a:extLst>
          </p:cNvPr>
          <p:cNvSpPr/>
          <p:nvPr/>
        </p:nvSpPr>
        <p:spPr>
          <a:xfrm>
            <a:off x="6254319" y="4272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5B434F-FAF8-D746-897C-A3EC8B28D1DC}"/>
              </a:ext>
            </a:extLst>
          </p:cNvPr>
          <p:cNvSpPr/>
          <p:nvPr/>
        </p:nvSpPr>
        <p:spPr>
          <a:xfrm>
            <a:off x="9382598" y="3238377"/>
            <a:ext cx="28094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reversed(range(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7809E6-1274-F842-800D-CF6E490D54D1}"/>
              </a:ext>
            </a:extLst>
          </p:cNvPr>
          <p:cNvSpPr/>
          <p:nvPr/>
        </p:nvSpPr>
        <p:spPr>
          <a:xfrm>
            <a:off x="9034979" y="3225711"/>
            <a:ext cx="35794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id="{E90CEA1B-E1DC-1C45-BAC9-25675390A942}"/>
              </a:ext>
            </a:extLst>
          </p:cNvPr>
          <p:cNvSpPr/>
          <p:nvPr/>
        </p:nvSpPr>
        <p:spPr>
          <a:xfrm>
            <a:off x="9034979" y="2896527"/>
            <a:ext cx="189016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Example4.py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673DE1-FE2D-1A41-8D3F-71B09F6387C4}"/>
              </a:ext>
            </a:extLst>
          </p:cNvPr>
          <p:cNvSpPr/>
          <p:nvPr/>
        </p:nvSpPr>
        <p:spPr>
          <a:xfrm>
            <a:off x="8987160" y="4644363"/>
            <a:ext cx="2153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18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id="{C657EED6-BFB9-3B43-BC00-C255FF936781}"/>
              </a:ext>
            </a:extLst>
          </p:cNvPr>
          <p:cNvSpPr/>
          <p:nvPr/>
        </p:nvSpPr>
        <p:spPr>
          <a:xfrm>
            <a:off x="8987159" y="431517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1615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build="p" animBg="1"/>
      <p:bldP spid="13" grpId="0" animBg="1"/>
      <p:bldP spid="14" grpId="0" animBg="1"/>
      <p:bldP spid="15" grpId="0" build="p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  <p:bldP spid="25" grpId="0" build="p" animBg="1"/>
      <p:bldP spid="26" grpId="0" animBg="1"/>
      <p:bldP spid="27" grpId="0" animBg="1"/>
      <p:bldP spid="28" grpId="0" build="p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 (</a:t>
            </a:r>
            <a:r>
              <a:rPr lang="en-IN" dirty="0" err="1"/>
              <a:t>tuple</a:t>
            </a:r>
            <a:r>
              <a:rPr lang="en-IN" dirty="0"/>
              <a:t> unpacking)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we have nested data structure </a:t>
            </a:r>
            <a:r>
              <a:rPr lang="en-IN" dirty="0">
                <a:solidFill>
                  <a:srgbClr val="C00000"/>
                </a:solidFill>
              </a:rPr>
              <a:t>like List of </a:t>
            </a:r>
            <a:r>
              <a:rPr lang="en-IN" dirty="0" err="1">
                <a:solidFill>
                  <a:srgbClr val="C00000"/>
                </a:solidFill>
              </a:rPr>
              <a:t>tuples</a:t>
            </a:r>
            <a:r>
              <a:rPr lang="en-IN" dirty="0"/>
              <a:t>, and if we want to iterate with such list we can use </a:t>
            </a:r>
            <a:r>
              <a:rPr lang="en-IN" dirty="0" err="1">
                <a:solidFill>
                  <a:srgbClr val="C00000"/>
                </a:solidFill>
              </a:rPr>
              <a:t>tuple</a:t>
            </a:r>
            <a:r>
              <a:rPr lang="en-IN" dirty="0">
                <a:solidFill>
                  <a:srgbClr val="C00000"/>
                </a:solidFill>
              </a:rPr>
              <a:t> unpacking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79186" y="2208093"/>
            <a:ext cx="460562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79193" y="220809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79193" y="1878909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withouttupleunapacking.py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769213" y="3114136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-6307"/>
              <a:gd name="adj4" fmla="val -6855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39707" y="2208093"/>
            <a:ext cx="442446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a,b,c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print(b)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039714" y="220809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039715" y="1878909"/>
            <a:ext cx="277648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withtupleunpacking.py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8392972" y="3122762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-10473"/>
              <a:gd name="adj4" fmla="val -3972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6012081" y="3131389"/>
            <a:ext cx="1406636" cy="1449238"/>
          </a:xfrm>
          <a:prstGeom prst="borderCallout1">
            <a:avLst>
              <a:gd name="adj1" fmla="val -2067"/>
              <a:gd name="adj2" fmla="val 47836"/>
              <a:gd name="adj3" fmla="val -31307"/>
              <a:gd name="adj4" fmla="val 7495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This technique is known as </a:t>
            </a:r>
            <a:r>
              <a:rPr lang="en-IN" dirty="0" err="1">
                <a:solidFill>
                  <a:schemeClr val="tx1"/>
                </a:solidFill>
              </a:rPr>
              <a:t>tuple</a:t>
            </a:r>
            <a:r>
              <a:rPr lang="en-IN" dirty="0">
                <a:solidFill>
                  <a:schemeClr val="tx1"/>
                </a:solidFill>
              </a:rPr>
              <a:t> unpacking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uiExpand="1" build="p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 with else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3AF844E-5FFD-8946-A0F6-1F13B514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The else block just after for/while is executed only when the loop is </a:t>
            </a:r>
            <a:r>
              <a:rPr lang="en-US" dirty="0">
                <a:solidFill>
                  <a:srgbClr val="C00000"/>
                </a:solidFill>
              </a:rPr>
              <a:t>NOT terminated </a:t>
            </a:r>
            <a:r>
              <a:rPr lang="en-US" dirty="0"/>
              <a:t>by a break statement.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E434B-044D-DC42-80D1-F2F813706E5E}"/>
              </a:ext>
            </a:extLst>
          </p:cNvPr>
          <p:cNvSpPr/>
          <p:nvPr/>
        </p:nvSpPr>
        <p:spPr>
          <a:xfrm>
            <a:off x="1034581" y="2053028"/>
            <a:ext cx="362662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print(i)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 Break"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07BE7-60A8-4B49-8669-B81A21CD70D3}"/>
              </a:ext>
            </a:extLst>
          </p:cNvPr>
          <p:cNvSpPr/>
          <p:nvPr/>
        </p:nvSpPr>
        <p:spPr>
          <a:xfrm>
            <a:off x="534588" y="205302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44FCFFD0-2407-FA4F-A6AE-38ECBBEF3E7B}"/>
              </a:ext>
            </a:extLst>
          </p:cNvPr>
          <p:cNvSpPr/>
          <p:nvPr/>
        </p:nvSpPr>
        <p:spPr>
          <a:xfrm>
            <a:off x="534588" y="1723844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8611-7A58-5249-ABFB-98DCC4A2436E}"/>
              </a:ext>
            </a:extLst>
          </p:cNvPr>
          <p:cNvSpPr/>
          <p:nvPr/>
        </p:nvSpPr>
        <p:spPr>
          <a:xfrm>
            <a:off x="534588" y="4116464"/>
            <a:ext cx="397355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2 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 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No Break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0EA69AD-C86D-9B4A-A86B-1D7E1E90132B}"/>
              </a:ext>
            </a:extLst>
          </p:cNvPr>
          <p:cNvSpPr/>
          <p:nvPr/>
        </p:nvSpPr>
        <p:spPr>
          <a:xfrm>
            <a:off x="534588" y="378728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773214-FFF9-884C-9B9E-82F4494C3030}"/>
              </a:ext>
            </a:extLst>
          </p:cNvPr>
          <p:cNvSpPr/>
          <p:nvPr/>
        </p:nvSpPr>
        <p:spPr>
          <a:xfrm>
            <a:off x="6260786" y="2053028"/>
            <a:ext cx="472621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print(i)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 Not executed as there is a 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 Break"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2B7DC-AFBF-C145-B653-EE2B136837EB}"/>
              </a:ext>
            </a:extLst>
          </p:cNvPr>
          <p:cNvSpPr/>
          <p:nvPr/>
        </p:nvSpPr>
        <p:spPr>
          <a:xfrm>
            <a:off x="5760793" y="205302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931CBEE-F502-8B47-90CD-6DCB353F02B4}"/>
              </a:ext>
            </a:extLst>
          </p:cNvPr>
          <p:cNvSpPr/>
          <p:nvPr/>
        </p:nvSpPr>
        <p:spPr>
          <a:xfrm>
            <a:off x="5760793" y="1723844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B6788-FA8E-C74A-962B-076357ABB9EE}"/>
              </a:ext>
            </a:extLst>
          </p:cNvPr>
          <p:cNvSpPr/>
          <p:nvPr/>
        </p:nvSpPr>
        <p:spPr>
          <a:xfrm>
            <a:off x="5757076" y="4116464"/>
            <a:ext cx="397355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A1FD993B-C7EF-704E-B8E9-0D2DBFD473D9}"/>
              </a:ext>
            </a:extLst>
          </p:cNvPr>
          <p:cNvSpPr/>
          <p:nvPr/>
        </p:nvSpPr>
        <p:spPr>
          <a:xfrm>
            <a:off x="5757076" y="378728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967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B84E-F653-9147-9A5E-8FB14CE5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E434B-044D-DC42-80D1-F2F813706E5E}"/>
              </a:ext>
            </a:extLst>
          </p:cNvPr>
          <p:cNvSpPr/>
          <p:nvPr/>
        </p:nvSpPr>
        <p:spPr>
          <a:xfrm>
            <a:off x="786931" y="1147972"/>
            <a:ext cx="581389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#odd numbers between 1 to 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print(i)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07BE7-60A8-4B49-8669-B81A21CD70D3}"/>
              </a:ext>
            </a:extLst>
          </p:cNvPr>
          <p:cNvSpPr/>
          <p:nvPr/>
        </p:nvSpPr>
        <p:spPr>
          <a:xfrm>
            <a:off x="286938" y="1147972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44FCFFD0-2407-FA4F-A6AE-38ECBBEF3E7B}"/>
              </a:ext>
            </a:extLst>
          </p:cNvPr>
          <p:cNvSpPr/>
          <p:nvPr/>
        </p:nvSpPr>
        <p:spPr>
          <a:xfrm>
            <a:off x="286938" y="81878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8611-7A58-5249-ABFB-98DCC4A2436E}"/>
              </a:ext>
            </a:extLst>
          </p:cNvPr>
          <p:cNvSpPr/>
          <p:nvPr/>
        </p:nvSpPr>
        <p:spPr>
          <a:xfrm>
            <a:off x="8154589" y="1331795"/>
            <a:ext cx="21705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0EA69AD-C86D-9B4A-A86B-1D7E1E90132B}"/>
              </a:ext>
            </a:extLst>
          </p:cNvPr>
          <p:cNvSpPr/>
          <p:nvPr/>
        </p:nvSpPr>
        <p:spPr>
          <a:xfrm>
            <a:off x="8154588" y="100261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0E434B-044D-DC42-80D1-F2F813706E5E}"/>
              </a:ext>
            </a:extLst>
          </p:cNvPr>
          <p:cNvSpPr/>
          <p:nvPr/>
        </p:nvSpPr>
        <p:spPr>
          <a:xfrm>
            <a:off x="786931" y="3019901"/>
            <a:ext cx="58138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#series 1 + 4 + 9 + 16 + 25 + 36 + ...n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sum = sum + i**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"Sum="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,sum)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707BE7-60A8-4B49-8669-B81A21CD70D3}"/>
              </a:ext>
            </a:extLst>
          </p:cNvPr>
          <p:cNvSpPr/>
          <p:nvPr/>
        </p:nvSpPr>
        <p:spPr>
          <a:xfrm>
            <a:off x="286938" y="3019901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4FCFFD0-2407-FA4F-A6AE-38ECBBEF3E7B}"/>
              </a:ext>
            </a:extLst>
          </p:cNvPr>
          <p:cNvSpPr/>
          <p:nvPr/>
        </p:nvSpPr>
        <p:spPr>
          <a:xfrm>
            <a:off x="286938" y="269071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F08611-7A58-5249-ABFB-98DCC4A2436E}"/>
              </a:ext>
            </a:extLst>
          </p:cNvPr>
          <p:cNvSpPr/>
          <p:nvPr/>
        </p:nvSpPr>
        <p:spPr>
          <a:xfrm>
            <a:off x="8154589" y="3184493"/>
            <a:ext cx="261818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Sum= 385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0EA69AD-C86D-9B4A-A86B-1D7E1E90132B}"/>
              </a:ext>
            </a:extLst>
          </p:cNvPr>
          <p:cNvSpPr/>
          <p:nvPr/>
        </p:nvSpPr>
        <p:spPr>
          <a:xfrm>
            <a:off x="8154588" y="28553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5647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C5AD-9834-BC43-A5B0-C49238E0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0E434B-044D-DC42-80D1-F2F813706E5E}"/>
              </a:ext>
            </a:extLst>
          </p:cNvPr>
          <p:cNvSpPr/>
          <p:nvPr/>
        </p:nvSpPr>
        <p:spPr>
          <a:xfrm>
            <a:off x="762513" y="1218743"/>
            <a:ext cx="58138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Find factorial of the given number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fact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fact = fact * i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"Factorial 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fact 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707BE7-60A8-4B49-8669-B81A21CD70D3}"/>
              </a:ext>
            </a:extLst>
          </p:cNvPr>
          <p:cNvSpPr/>
          <p:nvPr/>
        </p:nvSpPr>
        <p:spPr>
          <a:xfrm>
            <a:off x="262520" y="1218743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4FCFFD0-2407-FA4F-A6AE-38ECBBEF3E7B}"/>
              </a:ext>
            </a:extLst>
          </p:cNvPr>
          <p:cNvSpPr/>
          <p:nvPr/>
        </p:nvSpPr>
        <p:spPr>
          <a:xfrm>
            <a:off x="262520" y="889559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Example3.py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F08611-7A58-5249-ABFB-98DCC4A2436E}"/>
              </a:ext>
            </a:extLst>
          </p:cNvPr>
          <p:cNvSpPr/>
          <p:nvPr/>
        </p:nvSpPr>
        <p:spPr>
          <a:xfrm>
            <a:off x="8130171" y="1383335"/>
            <a:ext cx="298550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Factorial = 120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0EA69AD-C86D-9B4A-A86B-1D7E1E90132B}"/>
              </a:ext>
            </a:extLst>
          </p:cNvPr>
          <p:cNvSpPr/>
          <p:nvPr/>
        </p:nvSpPr>
        <p:spPr>
          <a:xfrm>
            <a:off x="8130170" y="105415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E6B2D7-C293-AE40-A907-72DC2E3FA71D}"/>
              </a:ext>
            </a:extLst>
          </p:cNvPr>
          <p:cNvSpPr/>
          <p:nvPr/>
        </p:nvSpPr>
        <p:spPr>
          <a:xfrm>
            <a:off x="762513" y="3530501"/>
            <a:ext cx="581389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#series 1 – 2 + 3 – 4 + 5 – 6 + 7 ... 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sum = sum - i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sum = sum + i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"Sum="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,sum)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17884-822B-3148-8BA2-6F6645B7F3D7}"/>
              </a:ext>
            </a:extLst>
          </p:cNvPr>
          <p:cNvSpPr/>
          <p:nvPr/>
        </p:nvSpPr>
        <p:spPr>
          <a:xfrm>
            <a:off x="262520" y="3530501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44BEABCC-8962-454E-9895-A46772BC494E}"/>
              </a:ext>
            </a:extLst>
          </p:cNvPr>
          <p:cNvSpPr/>
          <p:nvPr/>
        </p:nvSpPr>
        <p:spPr>
          <a:xfrm>
            <a:off x="262520" y="320131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Example4.py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ED549-DA02-8A4C-B511-8B89D7546423}"/>
              </a:ext>
            </a:extLst>
          </p:cNvPr>
          <p:cNvSpPr/>
          <p:nvPr/>
        </p:nvSpPr>
        <p:spPr>
          <a:xfrm>
            <a:off x="8063264" y="3695093"/>
            <a:ext cx="279916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Sum= -5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CE267B41-41F1-B449-A9EB-62DCC7C352D1}"/>
              </a:ext>
            </a:extLst>
          </p:cNvPr>
          <p:cNvSpPr/>
          <p:nvPr/>
        </p:nvSpPr>
        <p:spPr>
          <a:xfrm>
            <a:off x="8063263" y="33659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231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build="p" animBg="1"/>
      <p:bldP spid="13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425843"/>
          </a:xfrm>
        </p:spPr>
        <p:txBody>
          <a:bodyPr/>
          <a:lstStyle/>
          <a:p>
            <a:r>
              <a:rPr lang="en-IN" dirty="0"/>
              <a:t>While loop will continue to </a:t>
            </a:r>
            <a:r>
              <a:rPr lang="en-IN" dirty="0">
                <a:solidFill>
                  <a:srgbClr val="C00000"/>
                </a:solidFill>
              </a:rPr>
              <a:t>execute block of code </a:t>
            </a:r>
            <a:r>
              <a:rPr lang="en-IN" dirty="0"/>
              <a:t>until some condition </a:t>
            </a:r>
            <a:r>
              <a:rPr lang="en-IN" dirty="0">
                <a:solidFill>
                  <a:srgbClr val="C00000"/>
                </a:solidFill>
              </a:rPr>
              <a:t>remains True</a:t>
            </a:r>
            <a:r>
              <a:rPr lang="en-IN" dirty="0"/>
              <a:t>.</a:t>
            </a:r>
          </a:p>
          <a:p>
            <a:r>
              <a:rPr lang="en-IN" dirty="0"/>
              <a:t>For example, </a:t>
            </a:r>
          </a:p>
          <a:p>
            <a:pPr lvl="1"/>
            <a:r>
              <a:rPr lang="en-IN" dirty="0"/>
              <a:t>while felling hungry, keep eating </a:t>
            </a:r>
          </a:p>
          <a:p>
            <a:pPr lvl="1"/>
            <a:r>
              <a:rPr lang="en-IN" dirty="0"/>
              <a:t>while have internet pack available, keep watching videos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83709" y="2798341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some_condition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in loop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83716" y="279834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83716" y="246915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675650" y="239977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5034"/>
              <a:gd name="adj4" fmla="val -4453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while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41520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79186" y="4528599"/>
            <a:ext cx="48816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invalid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in python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79193" y="452859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79193" y="419941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whiledemo.py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5494496" y="4261448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65122"/>
              <a:gd name="adj4" fmla="val -21021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14491" y="4045518"/>
            <a:ext cx="467750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invalid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in python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3"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014498" y="404551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14498" y="3716334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withelse.py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489190" y="3269409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140122"/>
              <a:gd name="adj4" fmla="val -1347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 is greater than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performing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  <a:r>
              <a:rPr lang="en-US" dirty="0"/>
              <a:t> on variables and values.</a:t>
            </a:r>
          </a:p>
          <a:p>
            <a:pPr lvl="0"/>
            <a:r>
              <a:rPr lang="en-US" dirty="0"/>
              <a:t>We can </a:t>
            </a:r>
            <a:r>
              <a:rPr lang="en-US" dirty="0">
                <a:solidFill>
                  <a:srgbClr val="C00000"/>
                </a:solidFill>
              </a:rPr>
              <a:t>segregate</a:t>
            </a:r>
            <a:r>
              <a:rPr lang="en-US" dirty="0"/>
              <a:t> python operators in following groups,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Bitwise operators</a:t>
            </a:r>
          </a:p>
          <a:p>
            <a:pPr lvl="1"/>
            <a:r>
              <a:rPr lang="en-US" dirty="0"/>
              <a:t>Identity operators</a:t>
            </a:r>
          </a:p>
          <a:p>
            <a:pPr lvl="1"/>
            <a:r>
              <a:rPr lang="en-US" dirty="0"/>
              <a:t>Membership operators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E434B-044D-DC42-80D1-F2F813706E5E}"/>
              </a:ext>
            </a:extLst>
          </p:cNvPr>
          <p:cNvSpPr/>
          <p:nvPr/>
        </p:nvSpPr>
        <p:spPr>
          <a:xfrm>
            <a:off x="786931" y="1147972"/>
            <a:ext cx="581389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#odd numbers between 1 to 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(i&lt;=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print(i)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i+=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07BE7-60A8-4B49-8669-B81A21CD70D3}"/>
              </a:ext>
            </a:extLst>
          </p:cNvPr>
          <p:cNvSpPr/>
          <p:nvPr/>
        </p:nvSpPr>
        <p:spPr>
          <a:xfrm>
            <a:off x="286938" y="1147972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44FCFFD0-2407-FA4F-A6AE-38ECBBEF3E7B}"/>
              </a:ext>
            </a:extLst>
          </p:cNvPr>
          <p:cNvSpPr/>
          <p:nvPr/>
        </p:nvSpPr>
        <p:spPr>
          <a:xfrm>
            <a:off x="286938" y="81878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8611-7A58-5249-ABFB-98DCC4A2436E}"/>
              </a:ext>
            </a:extLst>
          </p:cNvPr>
          <p:cNvSpPr/>
          <p:nvPr/>
        </p:nvSpPr>
        <p:spPr>
          <a:xfrm>
            <a:off x="8154589" y="1331795"/>
            <a:ext cx="21705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0EA69AD-C86D-9B4A-A86B-1D7E1E90132B}"/>
              </a:ext>
            </a:extLst>
          </p:cNvPr>
          <p:cNvSpPr/>
          <p:nvPr/>
        </p:nvSpPr>
        <p:spPr>
          <a:xfrm>
            <a:off x="8154588" y="100261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0E434B-044D-DC42-80D1-F2F813706E5E}"/>
              </a:ext>
            </a:extLst>
          </p:cNvPr>
          <p:cNvSpPr/>
          <p:nvPr/>
        </p:nvSpPr>
        <p:spPr>
          <a:xfrm>
            <a:off x="786932" y="3574566"/>
            <a:ext cx="581389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#series 1 + 4 + 9 + 16 + 25 + 36 + ...n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 = i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(i&lt;=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sum = sum + i**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i+=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"Sum="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,sum)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707BE7-60A8-4B49-8669-B81A21CD70D3}"/>
              </a:ext>
            </a:extLst>
          </p:cNvPr>
          <p:cNvSpPr/>
          <p:nvPr/>
        </p:nvSpPr>
        <p:spPr>
          <a:xfrm>
            <a:off x="286939" y="3574566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4FCFFD0-2407-FA4F-A6AE-38ECBBEF3E7B}"/>
              </a:ext>
            </a:extLst>
          </p:cNvPr>
          <p:cNvSpPr/>
          <p:nvPr/>
        </p:nvSpPr>
        <p:spPr>
          <a:xfrm>
            <a:off x="286939" y="324538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F08611-7A58-5249-ABFB-98DCC4A2436E}"/>
              </a:ext>
            </a:extLst>
          </p:cNvPr>
          <p:cNvSpPr/>
          <p:nvPr/>
        </p:nvSpPr>
        <p:spPr>
          <a:xfrm>
            <a:off x="8154590" y="3739158"/>
            <a:ext cx="261818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Sum= 385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0EA69AD-C86D-9B4A-A86B-1D7E1E90132B}"/>
              </a:ext>
            </a:extLst>
          </p:cNvPr>
          <p:cNvSpPr/>
          <p:nvPr/>
        </p:nvSpPr>
        <p:spPr>
          <a:xfrm>
            <a:off x="8154589" y="340997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445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Following programs using for and while loop.</a:t>
            </a:r>
          </a:p>
          <a:p>
            <a:pPr lvl="1"/>
            <a:r>
              <a:rPr lang="en-US" dirty="0"/>
              <a:t>WAP to find out sum of first and last digit of a given number</a:t>
            </a:r>
          </a:p>
          <a:p>
            <a:pPr lvl="1"/>
            <a:r>
              <a:rPr lang="en-US" dirty="0"/>
              <a:t>WAP to find whether the given number is prime or not.</a:t>
            </a:r>
          </a:p>
          <a:p>
            <a:pPr lvl="1"/>
            <a:r>
              <a:rPr lang="en-US" dirty="0"/>
              <a:t>WAP to find out prime numbers between given two numbers</a:t>
            </a:r>
          </a:p>
          <a:p>
            <a:pPr lvl="1"/>
            <a:r>
              <a:rPr lang="en-US" dirty="0"/>
              <a:t>WAP to print given number in reverse order.</a:t>
            </a:r>
          </a:p>
          <a:p>
            <a:pPr lvl="1"/>
            <a:r>
              <a:rPr lang="en-US" dirty="0"/>
              <a:t>WAP to check whether the given number is Armstrong or not.</a:t>
            </a:r>
          </a:p>
          <a:p>
            <a:pPr lvl="1"/>
            <a:r>
              <a:rPr lang="en-US" dirty="0"/>
              <a:t>WAP to find the sum of 1 + (1+2) + (1+2+3) + (1+2+3+4)+ …+(1+2+3+4+….+n).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870320" cy="2492688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Breaks</a:t>
            </a:r>
            <a:r>
              <a:rPr lang="en-IN" dirty="0"/>
              <a:t> out of the current </a:t>
            </a:r>
            <a:r>
              <a:rPr lang="en-IN" dirty="0">
                <a:solidFill>
                  <a:srgbClr val="C00000"/>
                </a:solidFill>
              </a:rPr>
              <a:t>closest enclosing loop</a:t>
            </a:r>
            <a:r>
              <a:rPr lang="en-IN" dirty="0"/>
              <a:t>.</a:t>
            </a:r>
          </a:p>
          <a:p>
            <a:r>
              <a:rPr lang="en-US" dirty="0"/>
              <a:t>Break Statement is a loop control statement that is used to </a:t>
            </a:r>
            <a:r>
              <a:rPr lang="en-US" dirty="0">
                <a:solidFill>
                  <a:srgbClr val="C00000"/>
                </a:solidFill>
              </a:rPr>
              <a:t>terminate the loop</a:t>
            </a:r>
            <a:r>
              <a:rPr lang="en-US" dirty="0"/>
              <a:t>. </a:t>
            </a:r>
          </a:p>
          <a:p>
            <a:r>
              <a:rPr lang="en-US" dirty="0"/>
              <a:t>As soon as the break statement is encountered from within a loop, the loop iterations stop there, and control returns from the loop immediately to the </a:t>
            </a:r>
            <a:r>
              <a:rPr lang="en-US" dirty="0">
                <a:solidFill>
                  <a:srgbClr val="C00000"/>
                </a:solidFill>
              </a:rPr>
              <a:t>first statement </a:t>
            </a:r>
            <a:r>
              <a:rPr lang="en-US" dirty="0"/>
              <a:t>after the loop. </a:t>
            </a:r>
          </a:p>
          <a:p>
            <a:r>
              <a:rPr lang="en-US" dirty="0"/>
              <a:t>Basically, break statements are used in situations when we are not sure about the actual number of iterations for the loop or we want to </a:t>
            </a:r>
            <a:r>
              <a:rPr lang="en-US" dirty="0">
                <a:solidFill>
                  <a:srgbClr val="C00000"/>
                </a:solidFill>
              </a:rPr>
              <a:t>terminate the loop based on some condition</a:t>
            </a:r>
            <a:r>
              <a:rPr lang="en-US" dirty="0"/>
              <a:t>.  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40611" y="3731791"/>
            <a:ext cx="1526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40618" y="373179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40618" y="340260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40611" y="4594602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40618" y="4594602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40618" y="4265418"/>
            <a:ext cx="171156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breakdemo.py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4381136" y="4198041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 animBg="1"/>
      <p:bldP spid="13" grpId="0" animBg="1"/>
      <p:bldP spid="14" grpId="0" animBg="1"/>
      <p:bldP spid="15" grpId="0" build="p" animBg="1"/>
      <p:bldP spid="16" grpId="0" animBg="1"/>
      <p:bldP spid="17" grpId="0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55FD-5826-3944-9285-B13BD18E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keyword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557487-BA34-6F4D-884C-8B766036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Goes to the top of the </a:t>
            </a:r>
            <a:r>
              <a:rPr lang="en-US" dirty="0">
                <a:solidFill>
                  <a:srgbClr val="C00000"/>
                </a:solidFill>
              </a:rPr>
              <a:t>current closest enclosing loop</a:t>
            </a:r>
            <a:r>
              <a:rPr lang="en-US" dirty="0"/>
              <a:t>.</a:t>
            </a:r>
          </a:p>
          <a:p>
            <a:r>
              <a:rPr lang="en-US" dirty="0"/>
              <a:t>Continue statement is a loop control statement that forces to execute the </a:t>
            </a:r>
            <a:r>
              <a:rPr lang="en-US" dirty="0">
                <a:solidFill>
                  <a:srgbClr val="C00000"/>
                </a:solidFill>
              </a:rPr>
              <a:t>next iteration </a:t>
            </a:r>
            <a:r>
              <a:rPr lang="en-US" dirty="0"/>
              <a:t>of the loop while </a:t>
            </a:r>
            <a:r>
              <a:rPr lang="en-US" dirty="0">
                <a:solidFill>
                  <a:srgbClr val="C00000"/>
                </a:solidFill>
              </a:rPr>
              <a:t>skipping the rest </a:t>
            </a:r>
            <a:r>
              <a:rPr lang="en-US" dirty="0"/>
              <a:t>of the code inside the loop for the current iteration only i.e. </a:t>
            </a:r>
          </a:p>
          <a:p>
            <a:r>
              <a:rPr lang="en-US" dirty="0"/>
              <a:t>When the continue statement is executed in the loop, the code inside the loop following the continue statement will be </a:t>
            </a:r>
            <a:r>
              <a:rPr lang="en-US" dirty="0">
                <a:solidFill>
                  <a:srgbClr val="C00000"/>
                </a:solidFill>
              </a:rPr>
              <a:t>skipped</a:t>
            </a:r>
            <a:r>
              <a:rPr lang="en-US" dirty="0"/>
              <a:t> for the </a:t>
            </a:r>
            <a:r>
              <a:rPr lang="en-US" dirty="0">
                <a:solidFill>
                  <a:srgbClr val="C00000"/>
                </a:solidFill>
              </a:rPr>
              <a:t>current iteration </a:t>
            </a:r>
            <a:r>
              <a:rPr lang="en-US" dirty="0"/>
              <a:t>and the next iteration of the loop will begin.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306E76-8171-FE4F-BE47-219508BA77AC}"/>
              </a:ext>
            </a:extLst>
          </p:cNvPr>
          <p:cNvSpPr/>
          <p:nvPr/>
        </p:nvSpPr>
        <p:spPr>
          <a:xfrm>
            <a:off x="940611" y="3731791"/>
            <a:ext cx="1526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84E69-6117-724A-AFE4-26E5C787745E}"/>
              </a:ext>
            </a:extLst>
          </p:cNvPr>
          <p:cNvSpPr/>
          <p:nvPr/>
        </p:nvSpPr>
        <p:spPr>
          <a:xfrm>
            <a:off x="440618" y="373179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2D9C5D7E-09AD-374C-9EFD-3F49F8874894}"/>
              </a:ext>
            </a:extLst>
          </p:cNvPr>
          <p:cNvSpPr/>
          <p:nvPr/>
        </p:nvSpPr>
        <p:spPr>
          <a:xfrm>
            <a:off x="440618" y="340260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E377BE-B153-8D4F-A1C3-73032CFED4A8}"/>
              </a:ext>
            </a:extLst>
          </p:cNvPr>
          <p:cNvSpPr/>
          <p:nvPr/>
        </p:nvSpPr>
        <p:spPr>
          <a:xfrm>
            <a:off x="854251" y="4678847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continue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087BD3-ADA5-4343-9CE8-88D9812F3107}"/>
              </a:ext>
            </a:extLst>
          </p:cNvPr>
          <p:cNvSpPr/>
          <p:nvPr/>
        </p:nvSpPr>
        <p:spPr>
          <a:xfrm>
            <a:off x="354258" y="467884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D5A555B7-C5A1-9A49-95DD-E043E10D3567}"/>
              </a:ext>
            </a:extLst>
          </p:cNvPr>
          <p:cNvSpPr/>
          <p:nvPr/>
        </p:nvSpPr>
        <p:spPr>
          <a:xfrm>
            <a:off x="354259" y="4349663"/>
            <a:ext cx="169756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continuedemo.py</a:t>
            </a:r>
          </a:p>
        </p:txBody>
      </p:sp>
      <p:sp>
        <p:nvSpPr>
          <p:cNvPr id="24" name="Line Callout 1 23">
            <a:extLst>
              <a:ext uri="{FF2B5EF4-FFF2-40B4-BE49-F238E27FC236}">
                <a16:creationId xmlns:a16="http://schemas.microsoft.com/office/drawing/2014/main" id="{FE909BD2-F445-3C42-99C1-1713155BD007}"/>
              </a:ext>
            </a:extLst>
          </p:cNvPr>
          <p:cNvSpPr/>
          <p:nvPr/>
        </p:nvSpPr>
        <p:spPr>
          <a:xfrm>
            <a:off x="4294776" y="4282286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2" grpId="0" animBg="1"/>
      <p:bldP spid="13" grpId="0" animBg="1"/>
      <p:bldP spid="21" grpId="0" build="p" animBg="1"/>
      <p:bldP spid="22" grpId="0" animBg="1"/>
      <p:bldP spid="23" grpId="0" animBg="1"/>
      <p:bldP spid="24" grpId="0" animBg="1"/>
      <p:bldP spid="2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55FD-5826-3944-9285-B13BD18E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keyword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557487-BA34-6F4D-884C-8B766036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Does nothing at all, will be used as a </a:t>
            </a:r>
            <a:r>
              <a:rPr lang="en-IN" dirty="0">
                <a:solidFill>
                  <a:srgbClr val="C00000"/>
                </a:solidFill>
              </a:rPr>
              <a:t>placeholder</a:t>
            </a:r>
            <a:r>
              <a:rPr lang="en-IN" dirty="0"/>
              <a:t> in conditions where you don’t want to write anything.</a:t>
            </a:r>
          </a:p>
          <a:p>
            <a:r>
              <a:rPr lang="en-US" dirty="0"/>
              <a:t>The pass statement is a </a:t>
            </a:r>
            <a:r>
              <a:rPr lang="en-US" dirty="0">
                <a:solidFill>
                  <a:srgbClr val="C00000"/>
                </a:solidFill>
              </a:rPr>
              <a:t>null statement</a:t>
            </a:r>
            <a:r>
              <a:rPr lang="en-US" dirty="0"/>
              <a:t>. But the difference between pass and comment is that comment is ignored by the interpreter whereas pass is not ignored. </a:t>
            </a:r>
          </a:p>
          <a:p>
            <a:endParaRPr lang="en-IN" dirty="0"/>
          </a:p>
          <a:p>
            <a:endParaRPr lang="en-US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E048D-4B78-F045-9C7B-E41C1DD7739E}"/>
              </a:ext>
            </a:extLst>
          </p:cNvPr>
          <p:cNvSpPr/>
          <p:nvPr/>
        </p:nvSpPr>
        <p:spPr>
          <a:xfrm>
            <a:off x="1086992" y="3085285"/>
            <a:ext cx="1526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4606D-01A3-0B47-BFE8-F76BBD9ADD68}"/>
              </a:ext>
            </a:extLst>
          </p:cNvPr>
          <p:cNvSpPr/>
          <p:nvPr/>
        </p:nvSpPr>
        <p:spPr>
          <a:xfrm>
            <a:off x="586999" y="3085285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FD87D6F1-678F-F34E-9A83-37292ADA8FCA}"/>
              </a:ext>
            </a:extLst>
          </p:cNvPr>
          <p:cNvSpPr/>
          <p:nvPr/>
        </p:nvSpPr>
        <p:spPr>
          <a:xfrm>
            <a:off x="586999" y="2756101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4E5A4-2084-C24E-A406-34E20D2CD840}"/>
              </a:ext>
            </a:extLst>
          </p:cNvPr>
          <p:cNvSpPr/>
          <p:nvPr/>
        </p:nvSpPr>
        <p:spPr>
          <a:xfrm>
            <a:off x="1086992" y="3947369"/>
            <a:ext cx="460562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pass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8113D-0666-A647-82C0-E49A32EE4ACA}"/>
              </a:ext>
            </a:extLst>
          </p:cNvPr>
          <p:cNvSpPr/>
          <p:nvPr/>
        </p:nvSpPr>
        <p:spPr>
          <a:xfrm>
            <a:off x="586999" y="3947369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0EEF7339-C4B8-EB4B-A7FB-3BA75A442D3C}"/>
              </a:ext>
            </a:extLst>
          </p:cNvPr>
          <p:cNvSpPr/>
          <p:nvPr/>
        </p:nvSpPr>
        <p:spPr>
          <a:xfrm>
            <a:off x="586999" y="3618185"/>
            <a:ext cx="184396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passdemo.py</a:t>
            </a:r>
          </a:p>
        </p:txBody>
      </p:sp>
      <p:sp>
        <p:nvSpPr>
          <p:cNvPr id="21" name="Line Callout 1 20">
            <a:extLst>
              <a:ext uri="{FF2B5EF4-FFF2-40B4-BE49-F238E27FC236}">
                <a16:creationId xmlns:a16="http://schemas.microsoft.com/office/drawing/2014/main" id="{3C524E1D-965B-7F46-B359-63E9207646EC}"/>
              </a:ext>
            </a:extLst>
          </p:cNvPr>
          <p:cNvSpPr/>
          <p:nvPr/>
        </p:nvSpPr>
        <p:spPr>
          <a:xfrm>
            <a:off x="5948815" y="3731715"/>
            <a:ext cx="2151383" cy="431307"/>
          </a:xfrm>
          <a:prstGeom prst="borderCallout1">
            <a:avLst>
              <a:gd name="adj1" fmla="val 53885"/>
              <a:gd name="adj2" fmla="val -612"/>
              <a:gd name="adj3" fmla="val 125771"/>
              <a:gd name="adj4" fmla="val -6732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 </a:t>
            </a:r>
            <a:r>
              <a:rPr lang="en-IN" dirty="0">
                <a:solidFill>
                  <a:schemeClr val="tx1"/>
                </a:solidFill>
              </a:rPr>
              <a:t>(nothing)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8" grpId="0" animBg="1"/>
      <p:bldP spid="19" grpId="0" animBg="1"/>
      <p:bldP spid="11" grpId="0" build="p" animBg="1"/>
      <p:bldP spid="12" grpId="0" animBg="1"/>
      <p:bldP spid="20" grpId="0" animBg="1"/>
      <p:bldP spid="21" grpId="0" animBg="1"/>
      <p:bldP spid="2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3886532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Unit-02.3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dirty="0"/>
              <a:t>Functions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6901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Creating function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DOCSTRING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Types of arguments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Calling function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return statement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Scope of 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Lambda expression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val="40761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>
                <a:solidFill>
                  <a:srgbClr val="C00000"/>
                </a:solidFill>
              </a:rPr>
              <a:t>clean repeatable code </a:t>
            </a:r>
            <a:r>
              <a:rPr lang="en-IN" dirty="0"/>
              <a:t>is a key part of becoming an effective programmer.</a:t>
            </a:r>
          </a:p>
          <a:p>
            <a:r>
              <a:rPr lang="en-US" dirty="0"/>
              <a:t>A function is a block of code which only </a:t>
            </a:r>
            <a:r>
              <a:rPr lang="en-US" dirty="0">
                <a:solidFill>
                  <a:srgbClr val="C00000"/>
                </a:solidFill>
              </a:rPr>
              <a:t>runs when it is called</a:t>
            </a:r>
            <a:r>
              <a:rPr lang="en-US" dirty="0"/>
              <a:t>.</a:t>
            </a:r>
          </a:p>
          <a:p>
            <a:r>
              <a:rPr lang="en-US" dirty="0"/>
              <a:t>In Python a function is defined using the </a:t>
            </a:r>
            <a:r>
              <a:rPr lang="en-US" dirty="0">
                <a:solidFill>
                  <a:srgbClr val="C00000"/>
                </a:solidFill>
              </a:rPr>
              <a:t>def</a:t>
            </a:r>
            <a:r>
              <a:rPr lang="en-US" dirty="0"/>
              <a:t> keyword: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83716" y="2582681"/>
            <a:ext cx="895213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function_name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83716" y="225349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675650" y="218411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5034"/>
              <a:gd name="adj4" fmla="val -5815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19954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2245"/>
              <a:gd name="adj4" fmla="val -302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79186" y="4394787"/>
            <a:ext cx="564941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'=============================='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"hello world"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"from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college"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79193" y="4394787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79193" y="4065603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Functiondemo.py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228404" y="3778370"/>
            <a:ext cx="4365497" cy="1811547"/>
          </a:xfrm>
          <a:prstGeom prst="borderCallout1">
            <a:avLst>
              <a:gd name="adj1" fmla="val 53885"/>
              <a:gd name="adj2" fmla="val -612"/>
              <a:gd name="adj3" fmla="val 109646"/>
              <a:gd name="adj4" fmla="val -4966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hello world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==============================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darshan</a:t>
            </a:r>
            <a:r>
              <a:rPr lang="en-US" dirty="0">
                <a:solidFill>
                  <a:schemeClr val="tx1"/>
                </a:solidFill>
              </a:rPr>
              <a:t> college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==============================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rajkot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D844-36DB-9F42-ABAF-47FD5970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429F-0D54-7C46-9ED8-1CD65080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functions in Python.</a:t>
            </a:r>
          </a:p>
          <a:p>
            <a:r>
              <a:rPr lang="en-US" dirty="0">
                <a:solidFill>
                  <a:srgbClr val="C00000"/>
                </a:solidFill>
              </a:rPr>
              <a:t>Built-in functions </a:t>
            </a:r>
            <a:r>
              <a:rPr lang="en-US" dirty="0"/>
              <a:t>that are provided as part of Python - input(), print()...</a:t>
            </a:r>
          </a:p>
          <a:p>
            <a:r>
              <a:rPr lang="en-US" dirty="0"/>
              <a:t>Functions that we define ourselves and then use</a:t>
            </a:r>
          </a:p>
          <a:p>
            <a:r>
              <a:rPr lang="en-US" dirty="0"/>
              <a:t>We treat the of the built-in function names as </a:t>
            </a:r>
            <a:r>
              <a:rPr lang="en-US" dirty="0">
                <a:solidFill>
                  <a:srgbClr val="C00000"/>
                </a:solidFill>
              </a:rPr>
              <a:t>"new" reserved </a:t>
            </a:r>
            <a:r>
              <a:rPr lang="en-US" dirty="0"/>
              <a:t>words (i.e. we avoid them as variable names)</a:t>
            </a:r>
          </a:p>
          <a:p>
            <a:r>
              <a:rPr lang="en-US" dirty="0"/>
              <a:t>In Python a function is some </a:t>
            </a:r>
            <a:r>
              <a:rPr lang="en-US" dirty="0">
                <a:solidFill>
                  <a:srgbClr val="C00000"/>
                </a:solidFill>
              </a:rPr>
              <a:t>reusable code </a:t>
            </a:r>
            <a:r>
              <a:rPr lang="en-US" dirty="0"/>
              <a:t>that takes </a:t>
            </a:r>
            <a:r>
              <a:rPr lang="en-US" dirty="0">
                <a:solidFill>
                  <a:srgbClr val="C00000"/>
                </a:solidFill>
              </a:rPr>
              <a:t>arguments(s)</a:t>
            </a:r>
            <a:r>
              <a:rPr lang="en-US" dirty="0"/>
              <a:t> as input does some computation and </a:t>
            </a:r>
            <a:r>
              <a:rPr lang="en-US" dirty="0">
                <a:solidFill>
                  <a:srgbClr val="C00000"/>
                </a:solidFill>
              </a:rPr>
              <a:t>then returns a result(s)</a:t>
            </a:r>
          </a:p>
          <a:p>
            <a:r>
              <a:rPr lang="en-US" dirty="0"/>
              <a:t>We call/invoke the function by using the function name, parenthesis and arguments in an expression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26724-DBBF-5A4E-8D4B-6216B8FB911A}"/>
              </a:ext>
            </a:extLst>
          </p:cNvPr>
          <p:cNvSpPr/>
          <p:nvPr/>
        </p:nvSpPr>
        <p:spPr>
          <a:xfrm>
            <a:off x="4773816" y="5409781"/>
            <a:ext cx="197624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a = max(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90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FB02A-DC1A-3D4E-AFDA-07E237A8836C}"/>
              </a:ext>
            </a:extLst>
          </p:cNvPr>
          <p:cNvSpPr/>
          <p:nvPr/>
        </p:nvSpPr>
        <p:spPr>
          <a:xfrm>
            <a:off x="4273823" y="540978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AAD17209-3736-D040-AE60-224D505578FC}"/>
              </a:ext>
            </a:extLst>
          </p:cNvPr>
          <p:cNvSpPr/>
          <p:nvPr/>
        </p:nvSpPr>
        <p:spPr>
          <a:xfrm>
            <a:off x="4273823" y="508059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Functiondemo.py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CC3F3C64-2E92-BF41-8723-C12A592B2152}"/>
              </a:ext>
            </a:extLst>
          </p:cNvPr>
          <p:cNvSpPr/>
          <p:nvPr/>
        </p:nvSpPr>
        <p:spPr>
          <a:xfrm>
            <a:off x="8375092" y="4993652"/>
            <a:ext cx="1265387" cy="416129"/>
          </a:xfrm>
          <a:prstGeom prst="borderCallout1">
            <a:avLst>
              <a:gd name="adj1" fmla="val 53885"/>
              <a:gd name="adj2" fmla="val -612"/>
              <a:gd name="adj3" fmla="val 118408"/>
              <a:gd name="adj4" fmla="val -19058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Arguments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1ADBEBC2-BDB6-8944-988E-87740C66E255}"/>
              </a:ext>
            </a:extLst>
          </p:cNvPr>
          <p:cNvSpPr/>
          <p:nvPr/>
        </p:nvSpPr>
        <p:spPr>
          <a:xfrm>
            <a:off x="2062976" y="5130450"/>
            <a:ext cx="1557467" cy="416129"/>
          </a:xfrm>
          <a:prstGeom prst="borderCallout1">
            <a:avLst>
              <a:gd name="adj1" fmla="val 51205"/>
              <a:gd name="adj2" fmla="val 100732"/>
              <a:gd name="adj3" fmla="val 102329"/>
              <a:gd name="adj4" fmla="val 22443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928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6102-78E5-C54E-8ABD-6D7BA2DA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26FE-A373-6145-84C2-7D30F33B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naming scheme</a:t>
            </a:r>
            <a:r>
              <a:rPr lang="en-US" dirty="0"/>
              <a:t>, and use it </a:t>
            </a:r>
            <a:r>
              <a:rPr lang="en-US" dirty="0">
                <a:solidFill>
                  <a:srgbClr val="C00000"/>
                </a:solidFill>
              </a:rPr>
              <a:t>consistently</a:t>
            </a:r>
            <a:r>
              <a:rPr lang="en-US" dirty="0"/>
              <a:t> (camel case syntax).</a:t>
            </a:r>
          </a:p>
          <a:p>
            <a:r>
              <a:rPr lang="en-US" dirty="0"/>
              <a:t>For all names, avoid </a:t>
            </a:r>
            <a:r>
              <a:rPr lang="en-US" dirty="0">
                <a:solidFill>
                  <a:srgbClr val="C00000"/>
                </a:solidFill>
              </a:rPr>
              <a:t>abbreviations</a:t>
            </a:r>
            <a:r>
              <a:rPr lang="en-US" dirty="0"/>
              <a:t>, unless they are both standardized and widely used. </a:t>
            </a:r>
          </a:p>
          <a:p>
            <a:r>
              <a:rPr lang="en-US" dirty="0"/>
              <a:t>The name should describe the </a:t>
            </a:r>
            <a:r>
              <a:rPr lang="en-US" dirty="0">
                <a:solidFill>
                  <a:srgbClr val="C00000"/>
                </a:solidFill>
              </a:rPr>
              <a:t>data’s meaning </a:t>
            </a:r>
            <a:r>
              <a:rPr lang="en-US" dirty="0"/>
              <a:t>rather than its </a:t>
            </a:r>
            <a:r>
              <a:rPr lang="en-US" dirty="0">
                <a:solidFill>
                  <a:srgbClr val="C00000"/>
                </a:solidFill>
              </a:rPr>
              <a:t>type</a:t>
            </a:r>
            <a:r>
              <a:rPr lang="en-US" dirty="0"/>
              <a:t> (e.g., </a:t>
            </a:r>
            <a:r>
              <a:rPr lang="en-US" dirty="0" err="1"/>
              <a:t>amount_due</a:t>
            </a:r>
            <a:r>
              <a:rPr lang="en-US" dirty="0"/>
              <a:t> rather than money), </a:t>
            </a:r>
          </a:p>
          <a:p>
            <a:r>
              <a:rPr lang="en-US" dirty="0"/>
              <a:t>Functions and methods should have names that </a:t>
            </a:r>
            <a:r>
              <a:rPr lang="en-US" dirty="0">
                <a:solidFill>
                  <a:srgbClr val="C00000"/>
                </a:solidFill>
              </a:rPr>
              <a:t>say what they do </a:t>
            </a:r>
            <a:r>
              <a:rPr lang="en-US" dirty="0"/>
              <a:t>or what they return (depending on their emphasis), but never how they do it—since that might change. </a:t>
            </a:r>
          </a:p>
          <a:p>
            <a:r>
              <a:rPr lang="en-IN" dirty="0"/>
              <a:t>All three functions below return the index position of the first occurrence of a name in a list of names, starting from the given starting index and using an algorithm that assumes the list is already sorted.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4B03-A26A-FC46-936B-AA6C718C608F}"/>
              </a:ext>
            </a:extLst>
          </p:cNvPr>
          <p:cNvSpPr/>
          <p:nvPr/>
        </p:nvSpPr>
        <p:spPr>
          <a:xfrm>
            <a:off x="1012279" y="5163559"/>
            <a:ext cx="751840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find(l, s,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BAD 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linear_search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(l, s,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BAD 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first_index_of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sorted_name_list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name, start=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GOOD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EAEBD-D882-2B41-9523-9C2AB1C5CBA6}"/>
              </a:ext>
            </a:extLst>
          </p:cNvPr>
          <p:cNvSpPr/>
          <p:nvPr/>
        </p:nvSpPr>
        <p:spPr>
          <a:xfrm>
            <a:off x="512286" y="516355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A92F2A29-3DB0-8E40-80C3-0D33919FFC3A}"/>
              </a:ext>
            </a:extLst>
          </p:cNvPr>
          <p:cNvSpPr/>
          <p:nvPr/>
        </p:nvSpPr>
        <p:spPr>
          <a:xfrm>
            <a:off x="512286" y="483437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Functiondemo.py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can be used with </a:t>
            </a:r>
            <a:r>
              <a:rPr lang="en-US" dirty="0">
                <a:solidFill>
                  <a:srgbClr val="C00000"/>
                </a:solidFill>
              </a:rPr>
              <a:t>numeric values </a:t>
            </a:r>
            <a:r>
              <a:rPr lang="en-US" dirty="0"/>
              <a:t>or variables to perform common </a:t>
            </a:r>
            <a:r>
              <a:rPr lang="en-US" dirty="0">
                <a:solidFill>
                  <a:srgbClr val="C00000"/>
                </a:solidFill>
              </a:rPr>
              <a:t>mathematical</a:t>
            </a:r>
            <a:r>
              <a:rPr lang="en-US" dirty="0"/>
              <a:t> operations</a:t>
            </a:r>
          </a:p>
          <a:p>
            <a:r>
              <a:rPr lang="en-IN" dirty="0"/>
              <a:t>Note : consider A = 10 and B = 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sz="2000" dirty="0">
                <a:solidFill>
                  <a:srgbClr val="FF0000"/>
                </a:solidFill>
              </a:rPr>
              <a:t>Imp. Point: Python does not support pre/post increment(++)/decrement(--) operators </a:t>
            </a:r>
            <a:endParaRPr lang="en-IN" sz="2000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86225" y="2102666"/>
          <a:ext cx="11413357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+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-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/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/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3.3333333333333335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*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Modulus return the remainder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%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//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division returns the quotient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//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**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**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10 * 10 * 10 = 1000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62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(cont.) (DOCSTRING &amp; return)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 string helps us to define the documentation about the function within the function itself.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b="1" dirty="0"/>
          </a:p>
          <a:p>
            <a:r>
              <a:rPr lang="en-IN" dirty="0"/>
              <a:t>Unlike conventional source code comments, the docstring should describe what the function does, not how.</a:t>
            </a:r>
          </a:p>
          <a:p>
            <a:r>
              <a:rPr lang="en-IN" dirty="0"/>
              <a:t>The docstrings can be accessed using the __doc__ method of the object or using the help function.</a:t>
            </a:r>
          </a:p>
          <a:p>
            <a:endParaRPr lang="en-IN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33BD42-6377-914D-AD67-7AB7F65EC799}"/>
              </a:ext>
            </a:extLst>
          </p:cNvPr>
          <p:cNvSpPr/>
          <p:nvPr/>
        </p:nvSpPr>
        <p:spPr>
          <a:xfrm>
            <a:off x="583715" y="1651036"/>
            <a:ext cx="537713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function_name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'''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/>
              </a:rPr>
              <a:t>        DOCSTRING: explains the function</a:t>
            </a:r>
          </a:p>
          <a:p>
            <a:r>
              <a:rPr lang="en-IN" sz="1600" dirty="0">
                <a:solidFill>
                  <a:srgbClr val="A31515"/>
                </a:solidFill>
                <a:latin typeface="Consolas"/>
              </a:rPr>
              <a:t>	INPUT: explains input</a:t>
            </a:r>
          </a:p>
          <a:p>
            <a:r>
              <a:rPr lang="en-IN" sz="1600" dirty="0">
                <a:solidFill>
                  <a:srgbClr val="A31515"/>
                </a:solidFill>
                <a:latin typeface="Consolas"/>
              </a:rPr>
              <a:t>	OUTPUT: explains output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/>
              </a:rPr>
              <a:t>    '''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0BD9A95C-320C-4E48-950F-BF49C7998E71}"/>
              </a:ext>
            </a:extLst>
          </p:cNvPr>
          <p:cNvSpPr/>
          <p:nvPr/>
        </p:nvSpPr>
        <p:spPr>
          <a:xfrm>
            <a:off x="583716" y="1321852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0" name="Line Callout 1 19">
            <a:extLst>
              <a:ext uri="{FF2B5EF4-FFF2-40B4-BE49-F238E27FC236}">
                <a16:creationId xmlns:a16="http://schemas.microsoft.com/office/drawing/2014/main" id="{5CB0AFA4-596C-FA45-99FC-B22A3595EE5E}"/>
              </a:ext>
            </a:extLst>
          </p:cNvPr>
          <p:cNvSpPr/>
          <p:nvPr/>
        </p:nvSpPr>
        <p:spPr>
          <a:xfrm>
            <a:off x="5675650" y="1252467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28078"/>
              <a:gd name="adj4" fmla="val -930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Enclosed within triple quotes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DD3D11-7461-AF44-BA3B-E212C77E9A19}"/>
              </a:ext>
            </a:extLst>
          </p:cNvPr>
          <p:cNvSpPr/>
          <p:nvPr/>
        </p:nvSpPr>
        <p:spPr>
          <a:xfrm>
            <a:off x="1083708" y="5700740"/>
            <a:ext cx="3321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__doc__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ACF25-EFAA-FD4B-B02E-7A911997F6DA}"/>
              </a:ext>
            </a:extLst>
          </p:cNvPr>
          <p:cNvSpPr/>
          <p:nvPr/>
        </p:nvSpPr>
        <p:spPr>
          <a:xfrm>
            <a:off x="583715" y="5700740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6B3F7925-1761-B84D-8E39-182CD6641873}"/>
              </a:ext>
            </a:extLst>
          </p:cNvPr>
          <p:cNvSpPr/>
          <p:nvPr/>
        </p:nvSpPr>
        <p:spPr>
          <a:xfrm>
            <a:off x="583715" y="5371556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Help.py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build="p" animBg="1"/>
      <p:bldP spid="19" grpId="0" animBg="1"/>
      <p:bldP spid="20" grpId="0" animBg="1"/>
      <p:bldP spid="20" grpId="1" animBg="1"/>
      <p:bldP spid="10" grpId="0" uiExpand="1" build="p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2BC3-73B7-6649-9A0E-6897E7B0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B29E9C-E58E-F946-8EC2-FA0A59B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488801"/>
          </a:xfrm>
        </p:spPr>
        <p:txBody>
          <a:bodyPr/>
          <a:lstStyle/>
          <a:p>
            <a:r>
              <a:rPr lang="en-IN" dirty="0"/>
              <a:t>Four kinds of functions can be created in Python: </a:t>
            </a:r>
            <a:r>
              <a:rPr lang="en-IN" dirty="0">
                <a:solidFill>
                  <a:srgbClr val="C00000"/>
                </a:solidFill>
              </a:rPr>
              <a:t>global functions, local functions, lambda functions, and methods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rgbClr val="C00000"/>
                </a:solidFill>
              </a:rPr>
              <a:t>Global function </a:t>
            </a:r>
          </a:p>
          <a:p>
            <a:pPr lvl="1"/>
            <a:r>
              <a:rPr lang="en-IN" dirty="0"/>
              <a:t>Global objects (including functions) are </a:t>
            </a:r>
            <a:r>
              <a:rPr lang="en-IN" dirty="0">
                <a:solidFill>
                  <a:srgbClr val="C00000"/>
                </a:solidFill>
              </a:rPr>
              <a:t>accessible to any code in the same module </a:t>
            </a:r>
            <a:r>
              <a:rPr lang="en-IN" dirty="0"/>
              <a:t>(i.e., the same .</a:t>
            </a:r>
            <a:r>
              <a:rPr lang="en-IN" dirty="0" err="1"/>
              <a:t>py</a:t>
            </a:r>
            <a:r>
              <a:rPr lang="en-IN" dirty="0"/>
              <a:t> file) in which the object is created. </a:t>
            </a:r>
          </a:p>
          <a:p>
            <a:r>
              <a:rPr lang="en-IN" dirty="0">
                <a:solidFill>
                  <a:srgbClr val="C00000"/>
                </a:solidFill>
              </a:rPr>
              <a:t>Local functions </a:t>
            </a:r>
          </a:p>
          <a:p>
            <a:pPr lvl="1"/>
            <a:r>
              <a:rPr lang="en-IN" dirty="0"/>
              <a:t>(also called </a:t>
            </a:r>
            <a:r>
              <a:rPr lang="en-IN" dirty="0">
                <a:solidFill>
                  <a:srgbClr val="C00000"/>
                </a:solidFill>
              </a:rPr>
              <a:t>nested functions</a:t>
            </a:r>
            <a:r>
              <a:rPr lang="en-IN" dirty="0"/>
              <a:t>) are functions that are </a:t>
            </a:r>
            <a:r>
              <a:rPr lang="en-IN" dirty="0">
                <a:solidFill>
                  <a:srgbClr val="C00000"/>
                </a:solidFill>
              </a:rPr>
              <a:t>defined inside </a:t>
            </a:r>
            <a:r>
              <a:rPr lang="en-IN" dirty="0"/>
              <a:t>other functions. These functions are visible only to the function where they are defined;</a:t>
            </a:r>
          </a:p>
          <a:p>
            <a:pPr lvl="1"/>
            <a:r>
              <a:rPr lang="en-IN" dirty="0"/>
              <a:t>They are especially useful for </a:t>
            </a:r>
            <a:r>
              <a:rPr lang="en-IN" dirty="0">
                <a:solidFill>
                  <a:srgbClr val="C00000"/>
                </a:solidFill>
              </a:rPr>
              <a:t>creating small helper </a:t>
            </a:r>
            <a:r>
              <a:rPr lang="en-IN" dirty="0"/>
              <a:t>functions that have no use elsewhere. </a:t>
            </a:r>
          </a:p>
          <a:p>
            <a:r>
              <a:rPr lang="en-IN" dirty="0">
                <a:solidFill>
                  <a:srgbClr val="C00000"/>
                </a:solidFill>
              </a:rPr>
              <a:t>Lambda functions</a:t>
            </a:r>
          </a:p>
          <a:p>
            <a:pPr lvl="1"/>
            <a:r>
              <a:rPr lang="en-IN" dirty="0"/>
              <a:t>Lambda functions are expressions, so they can be created at their point of use; </a:t>
            </a:r>
          </a:p>
          <a:p>
            <a:pPr lvl="1"/>
            <a:r>
              <a:rPr lang="en-IN" dirty="0"/>
              <a:t>however, they are much more limited than normal functions. </a:t>
            </a:r>
          </a:p>
          <a:p>
            <a:r>
              <a:rPr lang="en-IN" dirty="0">
                <a:solidFill>
                  <a:srgbClr val="C00000"/>
                </a:solidFill>
              </a:rPr>
              <a:t>Methods </a:t>
            </a:r>
          </a:p>
          <a:p>
            <a:pPr lvl="1"/>
            <a:r>
              <a:rPr lang="en-IN" i="1" dirty="0"/>
              <a:t>Methods </a:t>
            </a:r>
            <a:r>
              <a:rPr lang="en-IN" dirty="0"/>
              <a:t>are functions that are associated with a particular </a:t>
            </a:r>
            <a:r>
              <a:rPr lang="en-IN" dirty="0">
                <a:solidFill>
                  <a:srgbClr val="C00000"/>
                </a:solidFill>
              </a:rPr>
              <a:t>data type </a:t>
            </a:r>
            <a:r>
              <a:rPr lang="en-IN" dirty="0"/>
              <a:t>and can be used only in conjunction with the data type (when we cover object-oriented programming. )</a:t>
            </a:r>
          </a:p>
          <a:p>
            <a:pPr lvl="1"/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8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EE33-CD7F-1843-A7A5-ACB88154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6C0B-4CD3-D343-9A3D-81851BE6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to count simple interest using function.</a:t>
            </a:r>
          </a:p>
          <a:p>
            <a:r>
              <a:rPr lang="en-US" dirty="0"/>
              <a:t>WAP to find maximum number from given two numbers using function.</a:t>
            </a:r>
          </a:p>
          <a:p>
            <a:r>
              <a:rPr lang="en-US" dirty="0"/>
              <a:t>WAP that defines a function exchange to interchange the values of two variables, say x and y.</a:t>
            </a:r>
          </a:p>
        </p:txBody>
      </p:sp>
    </p:spTree>
    <p:extLst>
      <p:ext uri="{BB962C8B-B14F-4D97-AF65-F5344CB8AC3E}">
        <p14:creationId xmlns:p14="http://schemas.microsoft.com/office/powerpoint/2010/main" val="38899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4E9C-B391-FA40-811A-C38DD349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Function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2991-AB10-DC4C-993E-2F11E2E0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function by using the following types of formal arguments:</a:t>
            </a:r>
          </a:p>
          <a:p>
            <a:pPr lvl="1"/>
            <a:r>
              <a:rPr lang="en-US" dirty="0"/>
              <a:t>Required arguments</a:t>
            </a:r>
          </a:p>
          <a:p>
            <a:pPr lvl="1"/>
            <a:r>
              <a:rPr lang="en-US" dirty="0"/>
              <a:t>Keyword arguments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Variable-length arguments</a:t>
            </a:r>
          </a:p>
          <a:p>
            <a:r>
              <a:rPr lang="en-US" dirty="0">
                <a:solidFill>
                  <a:srgbClr val="C00000"/>
                </a:solidFill>
              </a:rPr>
              <a:t>Required arguments</a:t>
            </a:r>
          </a:p>
          <a:p>
            <a:pPr lvl="1"/>
            <a:r>
              <a:rPr lang="en-US" dirty="0"/>
              <a:t>Required arguments are the arguments passed to a function in </a:t>
            </a:r>
            <a:r>
              <a:rPr lang="en-US" dirty="0">
                <a:solidFill>
                  <a:srgbClr val="C00000"/>
                </a:solidFill>
              </a:rPr>
              <a:t>correct positional</a:t>
            </a:r>
            <a:r>
              <a:rPr lang="en-US" dirty="0"/>
              <a:t> order. </a:t>
            </a:r>
          </a:p>
          <a:p>
            <a:pPr lvl="1"/>
            <a:r>
              <a:rPr lang="en-US" dirty="0"/>
              <a:t>During a function call, values passed through arguments should be in the </a:t>
            </a:r>
            <a:r>
              <a:rPr lang="en-US" dirty="0">
                <a:solidFill>
                  <a:srgbClr val="C00000"/>
                </a:solidFill>
              </a:rPr>
              <a:t>order of parameters </a:t>
            </a:r>
            <a:r>
              <a:rPr lang="en-US" dirty="0"/>
              <a:t>in the function definition.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8069A-C35F-DF4B-B855-FEEEB76C8523}"/>
              </a:ext>
            </a:extLst>
          </p:cNvPr>
          <p:cNvSpPr/>
          <p:nvPr/>
        </p:nvSpPr>
        <p:spPr>
          <a:xfrm>
            <a:off x="1068035" y="4393970"/>
            <a:ext cx="400576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(n1,n2):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n1+n2)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B273FE-17F1-BC48-9DA3-0A7232128527}"/>
              </a:ext>
            </a:extLst>
          </p:cNvPr>
          <p:cNvSpPr/>
          <p:nvPr/>
        </p:nvSpPr>
        <p:spPr>
          <a:xfrm>
            <a:off x="568042" y="439397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89767F7-1AC7-3C4D-97CD-BAA8B28A728F}"/>
              </a:ext>
            </a:extLst>
          </p:cNvPr>
          <p:cNvSpPr/>
          <p:nvPr/>
        </p:nvSpPr>
        <p:spPr>
          <a:xfrm>
            <a:off x="568042" y="4064786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5E11F8-50CA-E943-A7B2-DA89441A36B5}"/>
              </a:ext>
            </a:extLst>
          </p:cNvPr>
          <p:cNvSpPr/>
          <p:nvPr/>
        </p:nvSpPr>
        <p:spPr>
          <a:xfrm>
            <a:off x="5659762" y="4390488"/>
            <a:ext cx="208099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5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8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EC75EAEA-EFA6-E545-859A-00DE5B0DD133}"/>
              </a:ext>
            </a:extLst>
          </p:cNvPr>
          <p:cNvSpPr/>
          <p:nvPr/>
        </p:nvSpPr>
        <p:spPr>
          <a:xfrm>
            <a:off x="5659762" y="4064786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5270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7A7C-036D-6A43-9A0D-165C7986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89C0-F3A3-494B-B83C-E8E89F11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Keyword arguments</a:t>
            </a:r>
          </a:p>
          <a:p>
            <a:pPr lvl="1"/>
            <a:r>
              <a:rPr lang="en-US" dirty="0"/>
              <a:t>When you use keyword arguments in a function call, the caller identifies the arguments by the </a:t>
            </a:r>
            <a:r>
              <a:rPr lang="en-US" dirty="0">
                <a:solidFill>
                  <a:srgbClr val="C00000"/>
                </a:solidFill>
              </a:rPr>
              <a:t>parameter name.</a:t>
            </a:r>
          </a:p>
          <a:p>
            <a:pPr lvl="1"/>
            <a:r>
              <a:rPr lang="en-US" dirty="0"/>
              <a:t>This allows you to </a:t>
            </a:r>
            <a:r>
              <a:rPr lang="en-US" dirty="0">
                <a:solidFill>
                  <a:srgbClr val="C00000"/>
                </a:solidFill>
              </a:rPr>
              <a:t>skip arguments or place them out of order</a:t>
            </a:r>
            <a:r>
              <a:rPr lang="en-US" dirty="0"/>
              <a:t> because the Python interpreter is able to use the keywords provided to match the values with parameters.</a:t>
            </a:r>
          </a:p>
          <a:p>
            <a:pPr lvl="1"/>
            <a:r>
              <a:rPr lang="en-US" dirty="0"/>
              <a:t>Functions can also be called using keyword arguments of the form </a:t>
            </a:r>
            <a:r>
              <a:rPr lang="en-US" dirty="0" err="1">
                <a:solidFill>
                  <a:srgbClr val="C00000"/>
                </a:solidFill>
              </a:rPr>
              <a:t>kwarg</a:t>
            </a:r>
            <a:r>
              <a:rPr lang="en-US" dirty="0">
                <a:solidFill>
                  <a:srgbClr val="C00000"/>
                </a:solidFill>
              </a:rPr>
              <a:t>=value</a:t>
            </a:r>
          </a:p>
          <a:p>
            <a:pPr lvl="1"/>
            <a:r>
              <a:rPr lang="en-US" dirty="0"/>
              <a:t>During a function call, values passed through arguments need not be in the </a:t>
            </a:r>
            <a:r>
              <a:rPr lang="en-US" dirty="0">
                <a:solidFill>
                  <a:schemeClr val="accent6"/>
                </a:solidFill>
              </a:rPr>
              <a:t>order of parameters </a:t>
            </a:r>
            <a:r>
              <a:rPr lang="en-US" dirty="0"/>
              <a:t>in the function definition. This can be achieved by keyword arguments.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920D8E-ED10-5445-AB39-E729FE200BB0}"/>
              </a:ext>
            </a:extLst>
          </p:cNvPr>
          <p:cNvSpPr/>
          <p:nvPr/>
        </p:nvSpPr>
        <p:spPr>
          <a:xfrm>
            <a:off x="1536384" y="4125557"/>
            <a:ext cx="614680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(n1,n2):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"Subtraction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n1-n2)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(n2=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,n1=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 Arguments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9209D-C6EB-B046-BA8A-FA98D607866A}"/>
              </a:ext>
            </a:extLst>
          </p:cNvPr>
          <p:cNvSpPr/>
          <p:nvPr/>
        </p:nvSpPr>
        <p:spPr>
          <a:xfrm>
            <a:off x="1036392" y="412555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7C8B1114-DF3B-364E-84C7-4A01736A37DE}"/>
              </a:ext>
            </a:extLst>
          </p:cNvPr>
          <p:cNvSpPr/>
          <p:nvPr/>
        </p:nvSpPr>
        <p:spPr>
          <a:xfrm>
            <a:off x="1036392" y="3796373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727406-12AD-0047-B686-632CD6BFBDA8}"/>
              </a:ext>
            </a:extLst>
          </p:cNvPr>
          <p:cNvSpPr/>
          <p:nvPr/>
        </p:nvSpPr>
        <p:spPr>
          <a:xfrm>
            <a:off x="8023820" y="4083215"/>
            <a:ext cx="243602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Subtraction =  10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Subtraction =  -10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B2B3AD81-8175-7046-BB17-6B504EBC1F11}"/>
              </a:ext>
            </a:extLst>
          </p:cNvPr>
          <p:cNvSpPr/>
          <p:nvPr/>
        </p:nvSpPr>
        <p:spPr>
          <a:xfrm>
            <a:off x="8023820" y="3757513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098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E5C2-E9C7-2049-AFB9-29D7DFF5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F94D-CD24-6F4C-AA2E-C2B2DFE7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Default arguments</a:t>
            </a:r>
          </a:p>
          <a:p>
            <a:pPr lvl="1"/>
            <a:r>
              <a:rPr lang="en-US" dirty="0"/>
              <a:t>A default argument is an argument that </a:t>
            </a:r>
            <a:r>
              <a:rPr lang="en-US" dirty="0">
                <a:solidFill>
                  <a:srgbClr val="C00000"/>
                </a:solidFill>
              </a:rPr>
              <a:t>assumes a default value </a:t>
            </a:r>
            <a:r>
              <a:rPr lang="en-US" dirty="0"/>
              <a:t>if a value is not provided in the function call for that argument.</a:t>
            </a:r>
          </a:p>
          <a:p>
            <a:pPr lvl="1"/>
            <a:r>
              <a:rPr lang="en-US" dirty="0"/>
              <a:t>Default arguments are values that are provided while </a:t>
            </a:r>
            <a:r>
              <a:rPr lang="en-US" dirty="0">
                <a:solidFill>
                  <a:srgbClr val="C00000"/>
                </a:solidFill>
              </a:rPr>
              <a:t>defining functions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assignment </a:t>
            </a:r>
            <a:r>
              <a:rPr lang="en-US" dirty="0">
                <a:solidFill>
                  <a:srgbClr val="C00000"/>
                </a:solidFill>
              </a:rPr>
              <a:t>operator = is </a:t>
            </a:r>
            <a:r>
              <a:rPr lang="en-US" dirty="0"/>
              <a:t>used to assign a default value to the argument.</a:t>
            </a:r>
          </a:p>
          <a:p>
            <a:pPr lvl="1"/>
            <a:r>
              <a:rPr lang="en-US" dirty="0"/>
              <a:t>Default arguments become </a:t>
            </a:r>
            <a:r>
              <a:rPr lang="en-US" dirty="0">
                <a:solidFill>
                  <a:srgbClr val="C00000"/>
                </a:solidFill>
              </a:rPr>
              <a:t>optional during the function calls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we provide a value to the default arguments during function calls, it overrides the default value. </a:t>
            </a:r>
          </a:p>
          <a:p>
            <a:pPr lvl="1"/>
            <a:r>
              <a:rPr lang="en-US" dirty="0"/>
              <a:t>Default arguments should follow </a:t>
            </a:r>
            <a:r>
              <a:rPr lang="en-US" dirty="0">
                <a:solidFill>
                  <a:srgbClr val="C00000"/>
                </a:solidFill>
              </a:rPr>
              <a:t>non-default </a:t>
            </a:r>
            <a:r>
              <a:rPr lang="en-US" dirty="0"/>
              <a:t>arguments.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ED380-C156-3846-A191-721B621CF0B5}"/>
              </a:ext>
            </a:extLst>
          </p:cNvPr>
          <p:cNvSpPr/>
          <p:nvPr/>
        </p:nvSpPr>
        <p:spPr>
          <a:xfrm>
            <a:off x="1536385" y="4237069"/>
            <a:ext cx="614680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(n1,n2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n1+n2)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11733-C19C-4C4A-9FDD-83CCEE84603E}"/>
              </a:ext>
            </a:extLst>
          </p:cNvPr>
          <p:cNvSpPr/>
          <p:nvPr/>
        </p:nvSpPr>
        <p:spPr>
          <a:xfrm>
            <a:off x="1036393" y="4237069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50502CA9-DC95-274F-B67A-686C4D1A4C03}"/>
              </a:ext>
            </a:extLst>
          </p:cNvPr>
          <p:cNvSpPr/>
          <p:nvPr/>
        </p:nvSpPr>
        <p:spPr>
          <a:xfrm>
            <a:off x="1036393" y="390788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1934D-EA6A-AD42-9EDC-E35CD5CFB84B}"/>
              </a:ext>
            </a:extLst>
          </p:cNvPr>
          <p:cNvSpPr/>
          <p:nvPr/>
        </p:nvSpPr>
        <p:spPr>
          <a:xfrm>
            <a:off x="8023821" y="4194727"/>
            <a:ext cx="243602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5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13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DC025F72-8B46-AB45-9F8F-E95B23254E07}"/>
              </a:ext>
            </a:extLst>
          </p:cNvPr>
          <p:cNvSpPr/>
          <p:nvPr/>
        </p:nvSpPr>
        <p:spPr>
          <a:xfrm>
            <a:off x="8023821" y="3869025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757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BA0B-D42E-D640-828D-47ED5381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083E-08A7-ED44-BF93-FAA8F1DD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Variable-length arguments</a:t>
            </a:r>
          </a:p>
          <a:p>
            <a:pPr lvl="1"/>
            <a:r>
              <a:rPr lang="en-US" dirty="0"/>
              <a:t>Variable-length arguments are also known as </a:t>
            </a:r>
            <a:r>
              <a:rPr lang="en-US" dirty="0">
                <a:solidFill>
                  <a:schemeClr val="accent6"/>
                </a:solidFill>
              </a:rPr>
              <a:t>arbitrary argume</a:t>
            </a:r>
            <a:r>
              <a:rPr lang="en-US" dirty="0"/>
              <a:t>nts. If we don’t know the number of arguments needed for the function in advance, we can use </a:t>
            </a:r>
            <a:r>
              <a:rPr lang="en-US" dirty="0">
                <a:solidFill>
                  <a:schemeClr val="accent6"/>
                </a:solidFill>
              </a:rPr>
              <a:t>arbitrary arguments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solidFill>
                  <a:schemeClr val="accent6"/>
                </a:solidFill>
              </a:rPr>
              <a:t>two types </a:t>
            </a:r>
            <a:r>
              <a:rPr lang="en-US" dirty="0"/>
              <a:t>of variable length arguments</a:t>
            </a:r>
          </a:p>
          <a:p>
            <a:r>
              <a:rPr lang="en-US" dirty="0">
                <a:solidFill>
                  <a:schemeClr val="accent6"/>
                </a:solidFill>
              </a:rPr>
              <a:t>Arbitrary positional arguments</a:t>
            </a:r>
            <a:endParaRPr lang="en-US" dirty="0"/>
          </a:p>
          <a:p>
            <a:pPr lvl="1"/>
            <a:r>
              <a:rPr lang="en-US" altLang="en-US" dirty="0"/>
              <a:t>You may need to process a function for more arguments than you specified while </a:t>
            </a:r>
            <a:r>
              <a:rPr lang="en-US" altLang="en-US" dirty="0">
                <a:solidFill>
                  <a:schemeClr val="accent6"/>
                </a:solidFill>
              </a:rPr>
              <a:t>defining the function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These arguments are called </a:t>
            </a:r>
            <a:r>
              <a:rPr lang="en-US" altLang="en-US" i="1" dirty="0"/>
              <a:t>variable-length</a:t>
            </a:r>
            <a:r>
              <a:rPr lang="en-US" altLang="en-US" dirty="0"/>
              <a:t> arguments and are not </a:t>
            </a:r>
            <a:r>
              <a:rPr lang="en-US" altLang="en-US" dirty="0">
                <a:solidFill>
                  <a:schemeClr val="accent6"/>
                </a:solidFill>
              </a:rPr>
              <a:t>named in the function definition</a:t>
            </a:r>
            <a:r>
              <a:rPr lang="en-US" altLang="en-US" dirty="0"/>
              <a:t>, unlike required and default arguments.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An </a:t>
            </a:r>
            <a:r>
              <a:rPr lang="en-US" altLang="en-US" dirty="0">
                <a:solidFill>
                  <a:schemeClr val="accent6"/>
                </a:solidFill>
              </a:rPr>
              <a:t>asterisk (*)</a:t>
            </a:r>
            <a:r>
              <a:rPr lang="en-US" altLang="en-US" dirty="0"/>
              <a:t> is placed before the variable name that will hold the values of all non keyword variable arguments. </a:t>
            </a:r>
          </a:p>
          <a:p>
            <a:pPr lvl="1"/>
            <a:r>
              <a:rPr lang="en-US" altLang="en-US" dirty="0"/>
              <a:t>This tuple remains empty if no additional arguments are specified during the function call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FAB70-DAE9-4A4A-A49E-0A01BB1B12F0}"/>
              </a:ext>
            </a:extLst>
          </p:cNvPr>
          <p:cNvSpPr/>
          <p:nvPr/>
        </p:nvSpPr>
        <p:spPr>
          <a:xfrm>
            <a:off x="918253" y="4026253"/>
            <a:ext cx="67091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functionname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formal_args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,] *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var_args_tuple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2FB8D216-D16B-BC4E-8AD6-09F0E8C86ED3}"/>
              </a:ext>
            </a:extLst>
          </p:cNvPr>
          <p:cNvSpPr/>
          <p:nvPr/>
        </p:nvSpPr>
        <p:spPr>
          <a:xfrm>
            <a:off x="918253" y="3697069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A9D09450-6B02-524C-B753-FBB5BB98F443}"/>
              </a:ext>
            </a:extLst>
          </p:cNvPr>
          <p:cNvSpPr/>
          <p:nvPr/>
        </p:nvSpPr>
        <p:spPr>
          <a:xfrm>
            <a:off x="8228981" y="3546087"/>
            <a:ext cx="2565400" cy="772553"/>
          </a:xfrm>
          <a:prstGeom prst="borderCallout1">
            <a:avLst>
              <a:gd name="adj1" fmla="val 53885"/>
              <a:gd name="adj2" fmla="val -612"/>
              <a:gd name="adj3" fmla="val 79856"/>
              <a:gd name="adj4" fmla="val -9283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Tuple representing variable length arguments</a:t>
            </a:r>
          </a:p>
        </p:txBody>
      </p:sp>
    </p:spTree>
    <p:extLst>
      <p:ext uri="{BB962C8B-B14F-4D97-AF65-F5344CB8AC3E}">
        <p14:creationId xmlns:p14="http://schemas.microsoft.com/office/powerpoint/2010/main" val="23822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  <p:bldP spid="1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6B6C-1779-0346-8014-05AF5E4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D9D9-3F2F-2044-A4F3-90323AEE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Arbitrary positional arguments example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D8444-AFA1-A04F-9BD0-1F0C585403D1}"/>
              </a:ext>
            </a:extLst>
          </p:cNvPr>
          <p:cNvSpPr/>
          <p:nvPr/>
        </p:nvSpPr>
        <p:spPr>
          <a:xfrm>
            <a:off x="878462" y="1896099"/>
            <a:ext cx="614680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(n1,*n):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n1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= sum +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0142F-EC17-5C48-8720-25C1526F4371}"/>
              </a:ext>
            </a:extLst>
          </p:cNvPr>
          <p:cNvSpPr/>
          <p:nvPr/>
        </p:nvSpPr>
        <p:spPr>
          <a:xfrm>
            <a:off x="378470" y="1896099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1C89979-E80C-444F-B4D9-BB0F388B52C6}"/>
              </a:ext>
            </a:extLst>
          </p:cNvPr>
          <p:cNvSpPr/>
          <p:nvPr/>
        </p:nvSpPr>
        <p:spPr>
          <a:xfrm>
            <a:off x="378470" y="156691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4445F-E6E5-444C-A17B-A090C0B7A5DD}"/>
              </a:ext>
            </a:extLst>
          </p:cNvPr>
          <p:cNvSpPr/>
          <p:nvPr/>
        </p:nvSpPr>
        <p:spPr>
          <a:xfrm>
            <a:off x="7365898" y="1853757"/>
            <a:ext cx="243602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2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40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94A7F754-7E73-8540-9635-1884247B9515}"/>
              </a:ext>
            </a:extLst>
          </p:cNvPr>
          <p:cNvSpPr/>
          <p:nvPr/>
        </p:nvSpPr>
        <p:spPr>
          <a:xfrm>
            <a:off x="7365898" y="1528055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31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3B95-78B6-364F-9C35-6C3C867E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6EFF-A6A8-504D-89C8-8BCB3AB2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Arbitrary keyword arguments</a:t>
            </a:r>
          </a:p>
          <a:p>
            <a:pPr lvl="1"/>
            <a:r>
              <a:rPr lang="en-US" dirty="0"/>
              <a:t>For arbitrary positional argument, </a:t>
            </a:r>
            <a:r>
              <a:rPr lang="en-US" dirty="0">
                <a:solidFill>
                  <a:schemeClr val="accent6"/>
                </a:solidFill>
              </a:rPr>
              <a:t>a double asterisk (**) </a:t>
            </a:r>
            <a:r>
              <a:rPr lang="en-US" dirty="0"/>
              <a:t>is placed before a parameter in a function which can hold keyword variable-length arguments. 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1C3C0-8B7F-A847-9FAC-A531711F10B4}"/>
              </a:ext>
            </a:extLst>
          </p:cNvPr>
          <p:cNvSpPr/>
          <p:nvPr/>
        </p:nvSpPr>
        <p:spPr>
          <a:xfrm>
            <a:off x="1056882" y="2576324"/>
            <a:ext cx="518780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(**a):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sum 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sum = a[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 + a[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"Sum="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,sum)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a.items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print(a) 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(a=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,b=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,c=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CE646-F116-BF47-BEC1-B443B60CF110}"/>
              </a:ext>
            </a:extLst>
          </p:cNvPr>
          <p:cNvSpPr/>
          <p:nvPr/>
        </p:nvSpPr>
        <p:spPr>
          <a:xfrm>
            <a:off x="556890" y="2576324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F725046E-F450-A347-85D5-E9D2729FFD9D}"/>
              </a:ext>
            </a:extLst>
          </p:cNvPr>
          <p:cNvSpPr/>
          <p:nvPr/>
        </p:nvSpPr>
        <p:spPr>
          <a:xfrm>
            <a:off x="556890" y="2247140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71B42-A6E7-D544-A26C-743D305FC054}"/>
              </a:ext>
            </a:extLst>
          </p:cNvPr>
          <p:cNvSpPr/>
          <p:nvPr/>
        </p:nvSpPr>
        <p:spPr>
          <a:xfrm>
            <a:off x="6551859" y="2572842"/>
            <a:ext cx="494221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Sum= 7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('a', 4)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('b', 3)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('c', 4)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{'a': 4, 'b': 3, 'c': 4}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5D8728C2-6CBB-9C43-9BE8-4C013D5E2519}"/>
              </a:ext>
            </a:extLst>
          </p:cNvPr>
          <p:cNvSpPr/>
          <p:nvPr/>
        </p:nvSpPr>
        <p:spPr>
          <a:xfrm>
            <a:off x="6551859" y="2247140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83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animBg="1"/>
      <p:bldP spid="12" grpId="0" animBg="1"/>
      <p:bldP spid="13" grpId="0" build="p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43DB-F29F-F848-8798-6E824035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vs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EE4-1E9B-034B-BD16-42B8E169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call by value method, the value of the </a:t>
            </a:r>
            <a:r>
              <a:rPr lang="en-US" dirty="0">
                <a:solidFill>
                  <a:srgbClr val="C00000"/>
                </a:solidFill>
              </a:rPr>
              <a:t>actual parameters is copied </a:t>
            </a:r>
            <a:r>
              <a:rPr lang="en-US" dirty="0"/>
              <a:t>into the formal parameters. </a:t>
            </a:r>
          </a:p>
          <a:p>
            <a:r>
              <a:rPr lang="en-US" dirty="0"/>
              <a:t>In call by reference, the </a:t>
            </a:r>
            <a:r>
              <a:rPr lang="en-US" dirty="0">
                <a:solidFill>
                  <a:srgbClr val="C00000"/>
                </a:solidFill>
              </a:rPr>
              <a:t>address of the variable </a:t>
            </a:r>
            <a:r>
              <a:rPr lang="en-US" dirty="0"/>
              <a:t>is passed into the function call as the </a:t>
            </a:r>
            <a:r>
              <a:rPr lang="en-US" dirty="0">
                <a:solidFill>
                  <a:srgbClr val="C00000"/>
                </a:solidFill>
              </a:rPr>
              <a:t>actual parameter.</a:t>
            </a:r>
          </a:p>
          <a:p>
            <a:r>
              <a:rPr lang="en-US" dirty="0"/>
              <a:t>In python value is passed as </a:t>
            </a:r>
            <a:r>
              <a:rPr lang="en-IN" dirty="0"/>
              <a:t>“</a:t>
            </a:r>
            <a:r>
              <a:rPr lang="en-IN" dirty="0">
                <a:solidFill>
                  <a:srgbClr val="C00000"/>
                </a:solidFill>
              </a:rPr>
              <a:t>Call by Object Reference</a:t>
            </a:r>
            <a:r>
              <a:rPr lang="en-IN" dirty="0"/>
              <a:t>” or “</a:t>
            </a:r>
            <a:r>
              <a:rPr lang="en-IN" dirty="0">
                <a:solidFill>
                  <a:srgbClr val="C00000"/>
                </a:solidFill>
              </a:rPr>
              <a:t>Call by assignment</a:t>
            </a:r>
            <a:r>
              <a:rPr lang="en-IN" dirty="0"/>
              <a:t>”.</a:t>
            </a:r>
          </a:p>
          <a:p>
            <a:r>
              <a:rPr lang="en-US" dirty="0"/>
              <a:t>When we pass </a:t>
            </a:r>
            <a:r>
              <a:rPr lang="en-IN" dirty="0"/>
              <a:t>whole numbers, strings or tuples to a function,  the passing is like </a:t>
            </a:r>
            <a:r>
              <a:rPr lang="en-IN" dirty="0">
                <a:solidFill>
                  <a:srgbClr val="C00000"/>
                </a:solidFill>
              </a:rPr>
              <a:t>call-by-value</a:t>
            </a:r>
            <a:r>
              <a:rPr lang="en-IN" dirty="0"/>
              <a:t> because you </a:t>
            </a:r>
            <a:r>
              <a:rPr lang="en-IN" dirty="0">
                <a:solidFill>
                  <a:srgbClr val="C00000"/>
                </a:solidFill>
              </a:rPr>
              <a:t>can not change the value of the immutable </a:t>
            </a:r>
            <a:r>
              <a:rPr lang="en-IN" dirty="0"/>
              <a:t>objects being passed to the function.</a:t>
            </a:r>
          </a:p>
          <a:p>
            <a:r>
              <a:rPr lang="en-IN" dirty="0"/>
              <a:t>Whereas passing mutable objects can be considered as call by reference because when their values are </a:t>
            </a:r>
            <a:r>
              <a:rPr lang="en-IN" dirty="0">
                <a:solidFill>
                  <a:srgbClr val="C00000"/>
                </a:solidFill>
              </a:rPr>
              <a:t>changed inside the function</a:t>
            </a:r>
            <a:r>
              <a:rPr lang="en-IN" dirty="0"/>
              <a:t>, then it will also be </a:t>
            </a:r>
            <a:r>
              <a:rPr lang="en-IN" dirty="0">
                <a:solidFill>
                  <a:srgbClr val="C00000"/>
                </a:solidFill>
              </a:rPr>
              <a:t>reflected outside the function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Pass by value/reference :EXPLAINED WITH SINGLE GIF (Believe me it&amp;#39;s true) -  DEV Community">
            <a:extLst>
              <a:ext uri="{FF2B5EF4-FFF2-40B4-BE49-F238E27FC236}">
                <a16:creationId xmlns:a16="http://schemas.microsoft.com/office/drawing/2014/main" id="{08C70D9C-117A-8446-AA62-A8E53399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81" y="4686660"/>
            <a:ext cx="3923371" cy="181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84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IN" dirty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 are used to </a:t>
            </a:r>
            <a:r>
              <a:rPr lang="en-US" dirty="0">
                <a:solidFill>
                  <a:srgbClr val="C00000"/>
                </a:solidFill>
              </a:rPr>
              <a:t>assigning values to variables</a:t>
            </a:r>
            <a:r>
              <a:rPr lang="en-US" dirty="0"/>
              <a:t>. </a:t>
            </a:r>
          </a:p>
          <a:p>
            <a:r>
              <a:rPr lang="en-IN" dirty="0"/>
              <a:t>Note : consider A = 3, B = 5 and C = 0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75435" y="1783080"/>
          <a:ext cx="11413357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C = A +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+=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A+=B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A-=B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*=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A*=B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/=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A/=B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%=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A%=B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//=</a:t>
                      </a:r>
                      <a:endParaRPr lang="en-IN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Divide(floor) and Assign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A//=B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3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F1B7-D796-8B43-91C3-E1AF8C52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vs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19936C-EC13-5F44-8904-73554A2A6091}"/>
              </a:ext>
            </a:extLst>
          </p:cNvPr>
          <p:cNvSpPr/>
          <p:nvPr/>
        </p:nvSpPr>
        <p:spPr>
          <a:xfrm>
            <a:off x="688892" y="1316236"/>
            <a:ext cx="436261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Call by Value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modifiy_String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"Darshan University"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Function:"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"Darshan"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modifiy_String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"Outside 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Function:"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,str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88D-77C8-F746-8317-12EA92354F7E}"/>
              </a:ext>
            </a:extLst>
          </p:cNvPr>
          <p:cNvSpPr/>
          <p:nvPr/>
        </p:nvSpPr>
        <p:spPr>
          <a:xfrm>
            <a:off x="188899" y="1316236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2743F716-0241-6447-A579-E0EB87791B51}"/>
              </a:ext>
            </a:extLst>
          </p:cNvPr>
          <p:cNvSpPr/>
          <p:nvPr/>
        </p:nvSpPr>
        <p:spPr>
          <a:xfrm>
            <a:off x="188899" y="9870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CallByValue.py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44690-AF7E-F542-9831-D0D1C22F7FB4}"/>
              </a:ext>
            </a:extLst>
          </p:cNvPr>
          <p:cNvSpPr/>
          <p:nvPr/>
        </p:nvSpPr>
        <p:spPr>
          <a:xfrm>
            <a:off x="188899" y="4390705"/>
            <a:ext cx="44723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Inside Function: Darshan University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Outside Function: Darshan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E3F65A-59EA-CA4F-B290-C55468095DB9}"/>
              </a:ext>
            </a:extLst>
          </p:cNvPr>
          <p:cNvSpPr/>
          <p:nvPr/>
        </p:nvSpPr>
        <p:spPr>
          <a:xfrm>
            <a:off x="188899" y="4065003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91ECE-AEDA-6A43-A03A-583A1BF4C04F}"/>
              </a:ext>
            </a:extLst>
          </p:cNvPr>
          <p:cNvSpPr/>
          <p:nvPr/>
        </p:nvSpPr>
        <p:spPr>
          <a:xfrm>
            <a:off x="6051487" y="1313133"/>
            <a:ext cx="49899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Call by Reference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add_more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(list):</a:t>
            </a:r>
          </a:p>
          <a:p>
            <a:pPr lvl="1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Function:"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list)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add_more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"Outside 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Function:"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,list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2A309-CB07-814B-A056-294306C33C93}"/>
              </a:ext>
            </a:extLst>
          </p:cNvPr>
          <p:cNvSpPr/>
          <p:nvPr/>
        </p:nvSpPr>
        <p:spPr>
          <a:xfrm>
            <a:off x="5551495" y="1313133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DC4ED1F-C23E-5641-8907-07FFDA00032D}"/>
              </a:ext>
            </a:extLst>
          </p:cNvPr>
          <p:cNvSpPr/>
          <p:nvPr/>
        </p:nvSpPr>
        <p:spPr>
          <a:xfrm>
            <a:off x="5551495" y="983949"/>
            <a:ext cx="18083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CallByReference.py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513B98-78CC-1F4E-9563-18953E57DCFD}"/>
              </a:ext>
            </a:extLst>
          </p:cNvPr>
          <p:cNvSpPr/>
          <p:nvPr/>
        </p:nvSpPr>
        <p:spPr>
          <a:xfrm>
            <a:off x="5551495" y="4387602"/>
            <a:ext cx="44723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Inside Function: [1, 2, 3, 4, 5, 50]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Outside Function: [1, 2, 3, 4, 5, 50]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A60E1B03-8050-3C4F-A823-3071778F9863}"/>
              </a:ext>
            </a:extLst>
          </p:cNvPr>
          <p:cNvSpPr/>
          <p:nvPr/>
        </p:nvSpPr>
        <p:spPr>
          <a:xfrm>
            <a:off x="5551495" y="4061900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319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22F4-E59D-864B-BD9F-77BCCE3C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vs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F5543-3892-7B4B-9A54-A5F699A9B3F4}"/>
              </a:ext>
            </a:extLst>
          </p:cNvPr>
          <p:cNvSpPr/>
          <p:nvPr/>
        </p:nvSpPr>
        <p:spPr>
          <a:xfrm>
            <a:off x="390293" y="994939"/>
            <a:ext cx="3088887" cy="711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07D31-52C7-6544-9416-67D30F3AA809}"/>
              </a:ext>
            </a:extLst>
          </p:cNvPr>
          <p:cNvSpPr/>
          <p:nvPr/>
        </p:nvSpPr>
        <p:spPr>
          <a:xfrm>
            <a:off x="390293" y="2306443"/>
            <a:ext cx="3088887" cy="1122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x=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printA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(x)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"A = 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,x)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FC57526A-1912-0841-94A8-35D156019CEC}"/>
              </a:ext>
            </a:extLst>
          </p:cNvPr>
          <p:cNvSpPr/>
          <p:nvPr/>
        </p:nvSpPr>
        <p:spPr>
          <a:xfrm>
            <a:off x="390293" y="5687121"/>
            <a:ext cx="825190" cy="577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B13632-C408-AD45-BC0C-45F8684AB874}"/>
              </a:ext>
            </a:extLst>
          </p:cNvPr>
          <p:cNvCxnSpPr/>
          <p:nvPr/>
        </p:nvCxnSpPr>
        <p:spPr>
          <a:xfrm>
            <a:off x="814039" y="4850780"/>
            <a:ext cx="0" cy="69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89C2C3-3114-3F48-B1C2-B668CC4FE7C4}"/>
              </a:ext>
            </a:extLst>
          </p:cNvPr>
          <p:cNvSpPr txBox="1"/>
          <p:nvPr/>
        </p:nvSpPr>
        <p:spPr>
          <a:xfrm>
            <a:off x="658387" y="4593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D858511F-9614-DA43-A1E7-5C200F3CADBA}"/>
              </a:ext>
            </a:extLst>
          </p:cNvPr>
          <p:cNvSpPr/>
          <p:nvPr/>
        </p:nvSpPr>
        <p:spPr>
          <a:xfrm>
            <a:off x="2092712" y="5687121"/>
            <a:ext cx="825190" cy="577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9C29A4-81B2-6349-A7E4-5C1A3AB5EF3F}"/>
              </a:ext>
            </a:extLst>
          </p:cNvPr>
          <p:cNvCxnSpPr/>
          <p:nvPr/>
        </p:nvCxnSpPr>
        <p:spPr>
          <a:xfrm>
            <a:off x="2516458" y="4850780"/>
            <a:ext cx="0" cy="69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063392-BF73-AF4C-9301-0228EE24B37A}"/>
              </a:ext>
            </a:extLst>
          </p:cNvPr>
          <p:cNvSpPr txBox="1"/>
          <p:nvPr/>
        </p:nvSpPr>
        <p:spPr>
          <a:xfrm>
            <a:off x="2368821" y="4481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C882D-C93F-9C44-BBAB-006E5C639835}"/>
              </a:ext>
            </a:extLst>
          </p:cNvPr>
          <p:cNvSpPr txBox="1"/>
          <p:nvPr/>
        </p:nvSpPr>
        <p:spPr>
          <a:xfrm>
            <a:off x="1142433" y="387861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by 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D0DCF3-021F-7C48-B9AB-7ADF59284282}"/>
              </a:ext>
            </a:extLst>
          </p:cNvPr>
          <p:cNvSpPr/>
          <p:nvPr/>
        </p:nvSpPr>
        <p:spPr>
          <a:xfrm>
            <a:off x="5917581" y="994939"/>
            <a:ext cx="3088887" cy="711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printList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(a):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a.append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FB2B47-E422-FA40-B517-2F66E4F45A7E}"/>
              </a:ext>
            </a:extLst>
          </p:cNvPr>
          <p:cNvSpPr/>
          <p:nvPr/>
        </p:nvSpPr>
        <p:spPr>
          <a:xfrm>
            <a:off x="5917581" y="2306443"/>
            <a:ext cx="3088887" cy="1122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 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printList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List"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AC4698FA-F0F8-B846-A162-66924F03CEAC}"/>
              </a:ext>
            </a:extLst>
          </p:cNvPr>
          <p:cNvSpPr/>
          <p:nvPr/>
        </p:nvSpPr>
        <p:spPr>
          <a:xfrm>
            <a:off x="5917581" y="5687121"/>
            <a:ext cx="825190" cy="577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[1,2]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C4B094-323A-5F41-A42B-8D40124A5475}"/>
              </a:ext>
            </a:extLst>
          </p:cNvPr>
          <p:cNvCxnSpPr/>
          <p:nvPr/>
        </p:nvCxnSpPr>
        <p:spPr>
          <a:xfrm>
            <a:off x="6341327" y="4850780"/>
            <a:ext cx="0" cy="69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FB3643-0765-FC4F-9CC5-F920A44D355D}"/>
              </a:ext>
            </a:extLst>
          </p:cNvPr>
          <p:cNvSpPr txBox="1"/>
          <p:nvPr/>
        </p:nvSpPr>
        <p:spPr>
          <a:xfrm>
            <a:off x="6185675" y="4593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1D88E2-876C-3C44-B968-9A622B728DAE}"/>
              </a:ext>
            </a:extLst>
          </p:cNvPr>
          <p:cNvCxnSpPr>
            <a:cxnSpLocks/>
          </p:cNvCxnSpPr>
          <p:nvPr/>
        </p:nvCxnSpPr>
        <p:spPr>
          <a:xfrm flipH="1">
            <a:off x="6669722" y="4868177"/>
            <a:ext cx="497028" cy="67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60EC00-41B2-1D42-B195-5F3AD44676A3}"/>
              </a:ext>
            </a:extLst>
          </p:cNvPr>
          <p:cNvSpPr txBox="1"/>
          <p:nvPr/>
        </p:nvSpPr>
        <p:spPr>
          <a:xfrm>
            <a:off x="7166750" y="45922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B2D499-C2E3-804F-9E8D-4DFC34AB1B38}"/>
              </a:ext>
            </a:extLst>
          </p:cNvPr>
          <p:cNvSpPr txBox="1"/>
          <p:nvPr/>
        </p:nvSpPr>
        <p:spPr>
          <a:xfrm>
            <a:off x="6669721" y="3878612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33781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/>
      <p:bldP spid="14" grpId="0" animBg="1"/>
      <p:bldP spid="16" grpId="0"/>
      <p:bldP spid="17" grpId="0"/>
      <p:bldP spid="28" grpId="0" animBg="1"/>
      <p:bldP spid="29" grpId="0" animBg="1"/>
      <p:bldP spid="30" grpId="0" animBg="1"/>
      <p:bldP spid="32" grpId="0"/>
      <p:bldP spid="35" grpId="0"/>
      <p:bldP spid="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64AB-0F9B-4F48-A9C0-B1A22C91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09E3-4713-E246-9FB8-C30C2258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return statement </a:t>
            </a:r>
            <a:r>
              <a:rPr lang="en-IN" dirty="0"/>
              <a:t>: return allows us to assign the output of the </a:t>
            </a:r>
            <a:r>
              <a:rPr lang="en-IN" dirty="0">
                <a:solidFill>
                  <a:srgbClr val="C00000"/>
                </a:solidFill>
              </a:rPr>
              <a:t>function to a new variable</a:t>
            </a:r>
            <a:r>
              <a:rPr lang="en-IN" dirty="0"/>
              <a:t>, return is use to send back the </a:t>
            </a:r>
            <a:r>
              <a:rPr lang="en-IN" dirty="0">
                <a:solidFill>
                  <a:srgbClr val="C00000"/>
                </a:solidFill>
              </a:rPr>
              <a:t>result of the function</a:t>
            </a:r>
            <a:r>
              <a:rPr lang="en-IN" dirty="0"/>
              <a:t>, instead of just </a:t>
            </a:r>
            <a:r>
              <a:rPr lang="en-IN" dirty="0">
                <a:solidFill>
                  <a:srgbClr val="C00000"/>
                </a:solidFill>
              </a:rPr>
              <a:t>printing it out</a:t>
            </a:r>
            <a:r>
              <a:rPr lang="en-IN" dirty="0"/>
              <a:t>.</a:t>
            </a:r>
          </a:p>
          <a:p>
            <a:r>
              <a:rPr lang="en-IN" dirty="0"/>
              <a:t>A return statement is used to </a:t>
            </a:r>
            <a:r>
              <a:rPr lang="en-IN" dirty="0">
                <a:solidFill>
                  <a:srgbClr val="C00000"/>
                </a:solidFill>
              </a:rPr>
              <a:t>end the execution </a:t>
            </a:r>
            <a:r>
              <a:rPr lang="en-IN" dirty="0"/>
              <a:t>of the function call. The statements after the return statements are </a:t>
            </a:r>
            <a:r>
              <a:rPr lang="en-IN" dirty="0">
                <a:solidFill>
                  <a:srgbClr val="C00000"/>
                </a:solidFill>
              </a:rPr>
              <a:t>not executed</a:t>
            </a:r>
            <a:r>
              <a:rPr lang="en-IN" dirty="0"/>
              <a:t>. </a:t>
            </a:r>
          </a:p>
          <a:p>
            <a:r>
              <a:rPr lang="en-IN" dirty="0"/>
              <a:t>If the return statement is without any expression, then the special value </a:t>
            </a:r>
            <a:r>
              <a:rPr lang="en-IN" dirty="0">
                <a:solidFill>
                  <a:srgbClr val="C00000"/>
                </a:solidFill>
              </a:rPr>
              <a:t>None is returned</a:t>
            </a:r>
            <a:r>
              <a:rPr lang="en-IN" dirty="0"/>
              <a:t>. </a:t>
            </a:r>
          </a:p>
          <a:p>
            <a:r>
              <a:rPr lang="en-IN" dirty="0"/>
              <a:t>In python we can return multiple values from function using </a:t>
            </a:r>
            <a:r>
              <a:rPr lang="en-IN" dirty="0">
                <a:solidFill>
                  <a:srgbClr val="C00000"/>
                </a:solidFill>
              </a:rPr>
              <a:t>object, tuple, list, Dictionary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35A4B-2506-BB40-9FFD-590B1BD9DB2D}"/>
              </a:ext>
            </a:extLst>
          </p:cNvPr>
          <p:cNvSpPr/>
          <p:nvPr/>
        </p:nvSpPr>
        <p:spPr>
          <a:xfrm>
            <a:off x="946914" y="3836412"/>
            <a:ext cx="488166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(n1,n2)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n1 + n2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sum1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sum2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print(sum1)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print(sum2)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BAEF2-01CB-3048-BAE7-826CA10D191B}"/>
              </a:ext>
            </a:extLst>
          </p:cNvPr>
          <p:cNvSpPr/>
          <p:nvPr/>
        </p:nvSpPr>
        <p:spPr>
          <a:xfrm>
            <a:off x="446921" y="3836412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3B9A112A-EFB4-7246-B9FB-B12E04580EF8}"/>
              </a:ext>
            </a:extLst>
          </p:cNvPr>
          <p:cNvSpPr/>
          <p:nvPr/>
        </p:nvSpPr>
        <p:spPr>
          <a:xfrm>
            <a:off x="446921" y="350722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returnDemo.py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74195BCD-1DFA-3446-BE37-AD48E0DDBBC0}"/>
              </a:ext>
            </a:extLst>
          </p:cNvPr>
          <p:cNvSpPr/>
          <p:nvPr/>
        </p:nvSpPr>
        <p:spPr>
          <a:xfrm>
            <a:off x="4689364" y="3983329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94290"/>
              <a:gd name="adj4" fmla="val -16238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  <p:bldP spid="10" grpId="0" animBg="1"/>
      <p:bldP spid="11" grpId="0" animBg="1"/>
      <p:bldP spid="11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B8DA-1E0E-8044-A4BE-5C0CAAAC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Multiple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849BF-8FE0-BB49-B537-7EF7A4B5E6B6}"/>
              </a:ext>
            </a:extLst>
          </p:cNvPr>
          <p:cNvSpPr/>
          <p:nvPr/>
        </p:nvSpPr>
        <p:spPr>
          <a:xfrm>
            <a:off x="790797" y="1305085"/>
            <a:ext cx="548733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test():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 multiple values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test()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test()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print(x[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"a, b, c="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7C725-8335-1947-905E-92141ABDF25E}"/>
              </a:ext>
            </a:extLst>
          </p:cNvPr>
          <p:cNvSpPr/>
          <p:nvPr/>
        </p:nvSpPr>
        <p:spPr>
          <a:xfrm>
            <a:off x="290804" y="1305085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AF8FEC0C-B3E4-7C4A-A394-4DA990671618}"/>
              </a:ext>
            </a:extLst>
          </p:cNvPr>
          <p:cNvSpPr/>
          <p:nvPr/>
        </p:nvSpPr>
        <p:spPr>
          <a:xfrm>
            <a:off x="290804" y="975901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returndemo.py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D41EB0-1D96-7A4F-B96A-E57E8D80F345}"/>
              </a:ext>
            </a:extLst>
          </p:cNvPr>
          <p:cNvSpPr/>
          <p:nvPr/>
        </p:nvSpPr>
        <p:spPr>
          <a:xfrm>
            <a:off x="6497443" y="1301603"/>
            <a:ext cx="447231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(1, 2, 3)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a, b, c= 1 2 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DB36B5C3-3AA9-F042-803F-CDE8A8766F8A}"/>
              </a:ext>
            </a:extLst>
          </p:cNvPr>
          <p:cNvSpPr/>
          <p:nvPr/>
        </p:nvSpPr>
        <p:spPr>
          <a:xfrm>
            <a:off x="6497443" y="975901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899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972C-CEBB-184E-8A07-32DBEF04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C5EC-3AF4-8044-A5A4-D06B44D5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that define a function to find factorial of given number.</a:t>
            </a:r>
          </a:p>
          <a:p>
            <a:r>
              <a:rPr lang="en-US" dirty="0"/>
              <a:t>WAP that defines a function which returns 1 if the number is prime otherwise return 0.</a:t>
            </a:r>
          </a:p>
          <a:p>
            <a:r>
              <a:rPr lang="en-US" dirty="0"/>
              <a:t>WAP to generate Fibonacci series of N given number using function name </a:t>
            </a:r>
            <a:r>
              <a:rPr lang="en-US" dirty="0" err="1"/>
              <a:t>fibbo</a:t>
            </a:r>
            <a:r>
              <a:rPr lang="en-US" dirty="0"/>
              <a:t>.</a:t>
            </a:r>
          </a:p>
          <a:p>
            <a:r>
              <a:rPr lang="en-US" dirty="0"/>
              <a:t>WAP that defines a function to add first n numbers.</a:t>
            </a:r>
          </a:p>
        </p:txBody>
      </p:sp>
    </p:spTree>
    <p:extLst>
      <p:ext uri="{BB962C8B-B14F-4D97-AF65-F5344CB8AC3E}">
        <p14:creationId xmlns:p14="http://schemas.microsoft.com/office/powerpoint/2010/main" val="386579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4257-21DC-0045-958F-445B9395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9D4F-CFFA-A849-AFF0-13F7B1CA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 in a program </a:t>
            </a:r>
            <a:r>
              <a:rPr lang="en-US" dirty="0">
                <a:solidFill>
                  <a:schemeClr val="accent6"/>
                </a:solidFill>
              </a:rPr>
              <a:t>may not be accessible at all locations</a:t>
            </a:r>
            <a:r>
              <a:rPr lang="en-US" dirty="0"/>
              <a:t> in that program. This depends on where you have </a:t>
            </a:r>
            <a:r>
              <a:rPr lang="en-US" dirty="0">
                <a:solidFill>
                  <a:schemeClr val="accent6"/>
                </a:solidFill>
              </a:rPr>
              <a:t>declared a variable</a:t>
            </a:r>
            <a:r>
              <a:rPr lang="en-US" dirty="0"/>
              <a:t>.</a:t>
            </a:r>
          </a:p>
          <a:p>
            <a:r>
              <a:rPr lang="en-US" dirty="0"/>
              <a:t>The scope of a variable determines the portion of the program where you can access a particular identifier. There are two basic scopes of variables in Python: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Local variables</a:t>
            </a:r>
          </a:p>
          <a:p>
            <a:r>
              <a:rPr lang="en-US" altLang="en-US" dirty="0"/>
              <a:t>Variables that are defined inside a </a:t>
            </a:r>
            <a:r>
              <a:rPr lang="en-US" altLang="en-US" dirty="0">
                <a:solidFill>
                  <a:schemeClr val="accent6"/>
                </a:solidFill>
              </a:rPr>
              <a:t>function body have a local scope</a:t>
            </a:r>
            <a:r>
              <a:rPr lang="en-US" altLang="en-US" dirty="0"/>
              <a:t>, and those defined outside have a </a:t>
            </a:r>
            <a:r>
              <a:rPr lang="en-US" altLang="en-US" dirty="0">
                <a:solidFill>
                  <a:schemeClr val="accent6"/>
                </a:solidFill>
              </a:rPr>
              <a:t>global scope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This means that local variables can be accessed </a:t>
            </a:r>
            <a:r>
              <a:rPr lang="en-US" altLang="en-US" dirty="0">
                <a:solidFill>
                  <a:schemeClr val="accent6"/>
                </a:solidFill>
              </a:rPr>
              <a:t>only inside the function </a:t>
            </a:r>
            <a:r>
              <a:rPr lang="en-US" altLang="en-US" dirty="0"/>
              <a:t>in which they are declared.</a:t>
            </a:r>
          </a:p>
          <a:p>
            <a:r>
              <a:rPr lang="en-US" altLang="en-US" dirty="0"/>
              <a:t>whereas global variables can be accessed throughout the </a:t>
            </a:r>
            <a:r>
              <a:rPr lang="en-US" altLang="en-US" dirty="0">
                <a:solidFill>
                  <a:schemeClr val="accent6"/>
                </a:solidFill>
              </a:rPr>
              <a:t>program body by all functions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When we call a function, the variables declared inside it are </a:t>
            </a:r>
            <a:r>
              <a:rPr lang="en-US" altLang="en-US" dirty="0">
                <a:solidFill>
                  <a:schemeClr val="accent6"/>
                </a:solidFill>
              </a:rPr>
              <a:t>brought into scope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C91D-212D-4148-837B-9B8853D9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</a:t>
            </a:r>
            <a:r>
              <a:rPr lang="en-IN" dirty="0"/>
              <a:t>(cont.)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C69DB-A9B9-D043-A01B-6DAC1D135AE7}"/>
              </a:ext>
            </a:extLst>
          </p:cNvPr>
          <p:cNvSpPr/>
          <p:nvPr/>
        </p:nvSpPr>
        <p:spPr>
          <a:xfrm>
            <a:off x="688892" y="1316236"/>
            <a:ext cx="647323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0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 arg1, arg2 ):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arg1 + arg2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the function local total :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total)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total; 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you can call sum function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"Outside the function global total :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total)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5C9D8-9231-8F40-B942-09F0136C3410}"/>
              </a:ext>
            </a:extLst>
          </p:cNvPr>
          <p:cNvSpPr/>
          <p:nvPr/>
        </p:nvSpPr>
        <p:spPr>
          <a:xfrm>
            <a:off x="188899" y="1316236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6CD528B-D059-ED4D-A937-B6EECE9F21D9}"/>
              </a:ext>
            </a:extLst>
          </p:cNvPr>
          <p:cNvSpPr/>
          <p:nvPr/>
        </p:nvSpPr>
        <p:spPr>
          <a:xfrm>
            <a:off x="188899" y="9870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Local.py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02AC2-B5BA-5746-A9E2-366CA231CFCA}"/>
              </a:ext>
            </a:extLst>
          </p:cNvPr>
          <p:cNvSpPr/>
          <p:nvPr/>
        </p:nvSpPr>
        <p:spPr>
          <a:xfrm>
            <a:off x="7356088" y="1312754"/>
            <a:ext cx="464701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Inside the function local total :  30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Outside the function global total :  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4D8C5D3-8927-FD47-A36B-D38D104D9310}"/>
              </a:ext>
            </a:extLst>
          </p:cNvPr>
          <p:cNvSpPr/>
          <p:nvPr/>
        </p:nvSpPr>
        <p:spPr>
          <a:xfrm>
            <a:off x="7356088" y="987052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ADAEE-7DA8-9F41-9492-818C624211A4}"/>
              </a:ext>
            </a:extLst>
          </p:cNvPr>
          <p:cNvSpPr/>
          <p:nvPr/>
        </p:nvSpPr>
        <p:spPr>
          <a:xfrm>
            <a:off x="688892" y="4100324"/>
            <a:ext cx="647323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0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 arg1, arg2 ):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arg1 + arg2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the function local total :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total)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total; 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you can call sum function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"Outside the function global total :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total)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7B9C8-9AD5-C447-8038-A9B4CDF0FA1C}"/>
              </a:ext>
            </a:extLst>
          </p:cNvPr>
          <p:cNvSpPr/>
          <p:nvPr/>
        </p:nvSpPr>
        <p:spPr>
          <a:xfrm>
            <a:off x="188899" y="4100324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DA56560C-80CA-E44B-A6C6-3A350CF67FCC}"/>
              </a:ext>
            </a:extLst>
          </p:cNvPr>
          <p:cNvSpPr/>
          <p:nvPr/>
        </p:nvSpPr>
        <p:spPr>
          <a:xfrm>
            <a:off x="188899" y="3771140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Global.py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5EB0A-DF87-1640-AF69-6F6E6890652A}"/>
              </a:ext>
            </a:extLst>
          </p:cNvPr>
          <p:cNvSpPr/>
          <p:nvPr/>
        </p:nvSpPr>
        <p:spPr>
          <a:xfrm>
            <a:off x="7356088" y="4096842"/>
            <a:ext cx="464701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Inside the function local total :  30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Outside the function global total :  30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ED4B0AE6-2716-C44C-9FE0-A9BEA464C609}"/>
              </a:ext>
            </a:extLst>
          </p:cNvPr>
          <p:cNvSpPr/>
          <p:nvPr/>
        </p:nvSpPr>
        <p:spPr>
          <a:xfrm>
            <a:off x="7356088" y="3771140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9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1E46-B0A0-274C-8A15-23F4D1E8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89B3-BBE1-3148-93B6-1F5D08D9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>
                <a:solidFill>
                  <a:schemeClr val="accent6"/>
                </a:solidFill>
              </a:rPr>
              <a:t>lambda keyword</a:t>
            </a:r>
            <a:r>
              <a:rPr lang="en-US" dirty="0"/>
              <a:t> to create small anonymous functions.</a:t>
            </a:r>
          </a:p>
          <a:p>
            <a:r>
              <a:rPr lang="en-US" altLang="en-US" dirty="0"/>
              <a:t>These functions are called anonymous because they are not declared in the standard manner by using the </a:t>
            </a:r>
            <a:r>
              <a:rPr lang="en-US" altLang="en-US" i="1" dirty="0">
                <a:solidFill>
                  <a:schemeClr val="accent6"/>
                </a:solidFill>
              </a:rPr>
              <a:t>def</a:t>
            </a:r>
            <a:r>
              <a:rPr lang="en-US" altLang="en-US" dirty="0">
                <a:solidFill>
                  <a:schemeClr val="accent6"/>
                </a:solidFill>
              </a:rPr>
              <a:t> keyword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Lambda forms can take any number of arguments but return </a:t>
            </a:r>
            <a:r>
              <a:rPr lang="en-US" altLang="en-US" dirty="0">
                <a:solidFill>
                  <a:schemeClr val="accent6"/>
                </a:solidFill>
              </a:rPr>
              <a:t>just one value in the form of an expression</a:t>
            </a:r>
            <a:r>
              <a:rPr lang="en-US" altLang="en-US" dirty="0"/>
              <a:t>. They cannot contain </a:t>
            </a:r>
            <a:r>
              <a:rPr lang="en-US" altLang="en-US" dirty="0">
                <a:solidFill>
                  <a:schemeClr val="accent6"/>
                </a:solidFill>
              </a:rPr>
              <a:t>multiple expressions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An anonymous function cannot be a direct call to </a:t>
            </a:r>
            <a:r>
              <a:rPr lang="en-US" altLang="en-US" dirty="0">
                <a:solidFill>
                  <a:schemeClr val="accent6"/>
                </a:solidFill>
              </a:rPr>
              <a:t>print</a:t>
            </a:r>
            <a:r>
              <a:rPr lang="en-US" altLang="en-US" dirty="0"/>
              <a:t> because lambda requires an expression.</a:t>
            </a:r>
          </a:p>
          <a:p>
            <a:r>
              <a:rPr lang="en-US" altLang="en-US" dirty="0"/>
              <a:t>Lambda functions have their own </a:t>
            </a:r>
            <a:r>
              <a:rPr lang="en-US" altLang="en-US" dirty="0">
                <a:solidFill>
                  <a:schemeClr val="accent6"/>
                </a:solidFill>
              </a:rPr>
              <a:t>local namespace and cannot access variables </a:t>
            </a:r>
            <a:r>
              <a:rPr lang="en-US" altLang="en-US" dirty="0"/>
              <a:t>other than those in their parameter list and those in the global namespace.</a:t>
            </a:r>
          </a:p>
          <a:p>
            <a:r>
              <a:rPr lang="en-US" altLang="en-US" dirty="0"/>
              <a:t>Although it appears that lambda's are a one-line version of a function, they are not equivalent to </a:t>
            </a:r>
            <a:r>
              <a:rPr lang="en-US" altLang="en-US" dirty="0">
                <a:solidFill>
                  <a:schemeClr val="accent6"/>
                </a:solidFill>
              </a:rPr>
              <a:t>inline statements </a:t>
            </a:r>
            <a:r>
              <a:rPr lang="en-US" altLang="en-US" dirty="0"/>
              <a:t>in C or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D511-1B2D-E347-BB12-D95391DE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 (cont.)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4F1BB0-B966-F44C-A9B7-F465DA5A1A9C}"/>
              </a:ext>
            </a:extLst>
          </p:cNvPr>
          <p:cNvSpPr/>
          <p:nvPr/>
        </p:nvSpPr>
        <p:spPr>
          <a:xfrm>
            <a:off x="1000793" y="1171175"/>
            <a:ext cx="47532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arg1,arg2..argN: expression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CC1BA-B59E-934F-A041-DE7253B1D8BD}"/>
              </a:ext>
            </a:extLst>
          </p:cNvPr>
          <p:cNvSpPr/>
          <p:nvPr/>
        </p:nvSpPr>
        <p:spPr>
          <a:xfrm>
            <a:off x="500800" y="1171175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03F4003D-B5E6-EE45-8FEC-E786E70CA076}"/>
              </a:ext>
            </a:extLst>
          </p:cNvPr>
          <p:cNvSpPr/>
          <p:nvPr/>
        </p:nvSpPr>
        <p:spPr>
          <a:xfrm>
            <a:off x="500800" y="84199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63901A8-FBEA-EA4B-9BB4-75308BC29795}"/>
              </a:ext>
            </a:extLst>
          </p:cNvPr>
          <p:cNvSpPr txBox="1">
            <a:spLocks/>
          </p:cNvSpPr>
          <p:nvPr/>
        </p:nvSpPr>
        <p:spPr>
          <a:xfrm>
            <a:off x="131180" y="1751091"/>
            <a:ext cx="11929641" cy="2229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parameters are </a:t>
            </a:r>
            <a:r>
              <a:rPr lang="en-US" dirty="0">
                <a:solidFill>
                  <a:schemeClr val="accent6"/>
                </a:solidFill>
              </a:rPr>
              <a:t>optional, </a:t>
            </a:r>
            <a:r>
              <a:rPr lang="en-US" dirty="0"/>
              <a:t>and if supplied they are normally just comma- separated variable names, that is, </a:t>
            </a:r>
            <a:r>
              <a:rPr lang="en-US" dirty="0">
                <a:solidFill>
                  <a:schemeClr val="accent6"/>
                </a:solidFill>
              </a:rPr>
              <a:t>positional arguments</a:t>
            </a:r>
            <a:r>
              <a:rPr lang="en-US" dirty="0"/>
              <a:t>.</a:t>
            </a:r>
          </a:p>
          <a:p>
            <a:r>
              <a:rPr lang="en-US" dirty="0"/>
              <a:t>Lambda functions accept all kinds of arguments, just like normal def function</a:t>
            </a:r>
          </a:p>
          <a:p>
            <a:r>
              <a:rPr lang="en-US" dirty="0"/>
              <a:t>The expression can </a:t>
            </a:r>
            <a:r>
              <a:rPr lang="en-US" dirty="0">
                <a:solidFill>
                  <a:schemeClr val="accent6"/>
                </a:solidFill>
              </a:rPr>
              <a:t>not contain branches or loops </a:t>
            </a:r>
            <a:r>
              <a:rPr lang="en-US" dirty="0"/>
              <a:t>(although conditional expressions are allowed), and cannot have a return statement. The result of a lambda expression is an </a:t>
            </a:r>
            <a:r>
              <a:rPr lang="en-US" dirty="0">
                <a:solidFill>
                  <a:schemeClr val="accent6"/>
                </a:solidFill>
              </a:rPr>
              <a:t>anonymous function</a:t>
            </a:r>
            <a:r>
              <a:rPr lang="en-US" dirty="0"/>
              <a:t>. </a:t>
            </a:r>
          </a:p>
          <a:p>
            <a:r>
              <a:rPr lang="en-US" dirty="0"/>
              <a:t>When a lambda function is called it </a:t>
            </a:r>
            <a:r>
              <a:rPr lang="en-US" dirty="0">
                <a:solidFill>
                  <a:schemeClr val="accent6"/>
                </a:solidFill>
              </a:rPr>
              <a:t>returns the result of computing the expression </a:t>
            </a:r>
            <a:r>
              <a:rPr lang="en-US" dirty="0"/>
              <a:t>as its result.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A8C04-9352-8E4D-A0E9-46597911841B}"/>
              </a:ext>
            </a:extLst>
          </p:cNvPr>
          <p:cNvSpPr/>
          <p:nvPr/>
        </p:nvSpPr>
        <p:spPr>
          <a:xfrm>
            <a:off x="1000793" y="4864170"/>
            <a:ext cx="426263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arg1,arg2: arg1 + arg2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Total"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,sum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77F1AB-3AE4-0F43-BA1B-D81E2560668F}"/>
              </a:ext>
            </a:extLst>
          </p:cNvPr>
          <p:cNvSpPr/>
          <p:nvPr/>
        </p:nvSpPr>
        <p:spPr>
          <a:xfrm>
            <a:off x="500800" y="4864170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id="{A281FFCC-ACB6-D141-B785-0488B2C65A70}"/>
              </a:ext>
            </a:extLst>
          </p:cNvPr>
          <p:cNvSpPr/>
          <p:nvPr/>
        </p:nvSpPr>
        <p:spPr>
          <a:xfrm>
            <a:off x="500800" y="4534986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B0B4D-F172-BD41-BDDB-A0BDB8A5E829}"/>
              </a:ext>
            </a:extLst>
          </p:cNvPr>
          <p:cNvSpPr/>
          <p:nvPr/>
        </p:nvSpPr>
        <p:spPr>
          <a:xfrm>
            <a:off x="546252" y="6016009"/>
            <a:ext cx="150562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Total 10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id="{83E483C5-A7FE-8645-9426-0D5BC7E98939}"/>
              </a:ext>
            </a:extLst>
          </p:cNvPr>
          <p:cNvSpPr/>
          <p:nvPr/>
        </p:nvSpPr>
        <p:spPr>
          <a:xfrm>
            <a:off x="546251" y="5690307"/>
            <a:ext cx="80304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0751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2" grpId="0" build="p" animBg="1"/>
      <p:bldP spid="23" grpId="0" animBg="1"/>
      <p:bldP spid="24" grpId="0" animBg="1"/>
      <p:bldP spid="25" grpId="0" build="p" animBg="1"/>
      <p:bldP spid="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AEC5-9F77-7D43-9C4F-30638DFF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A4383-2032-D943-9031-6B2A3EB43FF7}"/>
              </a:ext>
            </a:extLst>
          </p:cNvPr>
          <p:cNvSpPr/>
          <p:nvPr/>
        </p:nvSpPr>
        <p:spPr>
          <a:xfrm>
            <a:off x="688892" y="1316236"/>
            <a:ext cx="647323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cube(y):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y*y*y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lambda_cube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y: y*y*y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using the normally defined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print(cube(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using the lambda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lambda_cube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AD1EB-B8CE-6A4C-98AA-2F27F0FD3A00}"/>
              </a:ext>
            </a:extLst>
          </p:cNvPr>
          <p:cNvSpPr/>
          <p:nvPr/>
        </p:nvSpPr>
        <p:spPr>
          <a:xfrm>
            <a:off x="188899" y="1316236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B0191A9-E61F-1F44-9B40-FEBB8AB9A9DE}"/>
              </a:ext>
            </a:extLst>
          </p:cNvPr>
          <p:cNvSpPr/>
          <p:nvPr/>
        </p:nvSpPr>
        <p:spPr>
          <a:xfrm>
            <a:off x="188899" y="9870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Cube.py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1C471-BCC3-064D-A97A-A76CACA96D3D}"/>
              </a:ext>
            </a:extLst>
          </p:cNvPr>
          <p:cNvSpPr/>
          <p:nvPr/>
        </p:nvSpPr>
        <p:spPr>
          <a:xfrm>
            <a:off x="7969405" y="1312754"/>
            <a:ext cx="151486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125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125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4257248-2D0C-EA4C-9AA7-367C5378D838}"/>
              </a:ext>
            </a:extLst>
          </p:cNvPr>
          <p:cNvSpPr/>
          <p:nvPr/>
        </p:nvSpPr>
        <p:spPr>
          <a:xfrm>
            <a:off x="7969406" y="987052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695F6-67F6-1B4B-8141-FABBB05B0BFB}"/>
              </a:ext>
            </a:extLst>
          </p:cNvPr>
          <p:cNvSpPr/>
          <p:nvPr/>
        </p:nvSpPr>
        <p:spPr>
          <a:xfrm>
            <a:off x="688892" y="3879771"/>
            <a:ext cx="64732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Example of lambda function using if-else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b : a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b)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print(Max(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1C183-0DA8-5044-9767-C8FF2E86FDE6}"/>
              </a:ext>
            </a:extLst>
          </p:cNvPr>
          <p:cNvSpPr/>
          <p:nvPr/>
        </p:nvSpPr>
        <p:spPr>
          <a:xfrm>
            <a:off x="188899" y="3879771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C8CFE06-B15F-5849-B4C0-180E2AEA184E}"/>
              </a:ext>
            </a:extLst>
          </p:cNvPr>
          <p:cNvSpPr/>
          <p:nvPr/>
        </p:nvSpPr>
        <p:spPr>
          <a:xfrm>
            <a:off x="188899" y="355058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WithIfElse.py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84D73-694F-C544-8BA2-F9726DD50156}"/>
              </a:ext>
            </a:extLst>
          </p:cNvPr>
          <p:cNvSpPr/>
          <p:nvPr/>
        </p:nvSpPr>
        <p:spPr>
          <a:xfrm>
            <a:off x="7969405" y="3876289"/>
            <a:ext cx="15148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2F05F35D-DBD2-E944-999C-9B2D68F8A99A}"/>
              </a:ext>
            </a:extLst>
          </p:cNvPr>
          <p:cNvSpPr/>
          <p:nvPr/>
        </p:nvSpPr>
        <p:spPr>
          <a:xfrm>
            <a:off x="7969405" y="3550587"/>
            <a:ext cx="8512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8D68F5-B33D-8149-87C2-44546E334CB2}"/>
              </a:ext>
            </a:extLst>
          </p:cNvPr>
          <p:cNvSpPr/>
          <p:nvPr/>
        </p:nvSpPr>
        <p:spPr>
          <a:xfrm>
            <a:off x="688892" y="5212200"/>
            <a:ext cx="647323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Lambda functions can be Immediately Invoked	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print((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x*x)(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6FA0DA-7840-0549-A6C4-68E95E0B3C83}"/>
              </a:ext>
            </a:extLst>
          </p:cNvPr>
          <p:cNvSpPr/>
          <p:nvPr/>
        </p:nvSpPr>
        <p:spPr>
          <a:xfrm>
            <a:off x="188899" y="5212200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64FA6205-402F-0746-8C5E-EF4D832B1074}"/>
              </a:ext>
            </a:extLst>
          </p:cNvPr>
          <p:cNvSpPr/>
          <p:nvPr/>
        </p:nvSpPr>
        <p:spPr>
          <a:xfrm>
            <a:off x="188899" y="4883016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call.py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0B1CF3-CB81-2C4B-8CF8-9EC092C3C6B2}"/>
              </a:ext>
            </a:extLst>
          </p:cNvPr>
          <p:cNvSpPr/>
          <p:nvPr/>
        </p:nvSpPr>
        <p:spPr>
          <a:xfrm>
            <a:off x="7969405" y="5373310"/>
            <a:ext cx="15148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id="{D00B70CE-F934-F444-8B9F-C92CCC13C692}"/>
              </a:ext>
            </a:extLst>
          </p:cNvPr>
          <p:cNvSpPr/>
          <p:nvPr/>
        </p:nvSpPr>
        <p:spPr>
          <a:xfrm>
            <a:off x="7969405" y="5047608"/>
            <a:ext cx="8512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37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  <p:bldP spid="18" grpId="0" build="p" animBg="1"/>
      <p:bldP spid="24" grpId="0" animBg="1"/>
      <p:bldP spid="25" grpId="0" animBg="1"/>
      <p:bldP spid="26" grpId="0" build="p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AB9A-3BD2-AF4F-BDF0-DE6DAB38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0CF8-A27B-5F48-A09B-31FDF6AC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operators are used for </a:t>
            </a:r>
            <a:r>
              <a:rPr lang="en-US" dirty="0">
                <a:solidFill>
                  <a:srgbClr val="C00000"/>
                </a:solidFill>
              </a:rPr>
              <a:t>comparing the values</a:t>
            </a:r>
            <a:r>
              <a:rPr lang="en-US" dirty="0"/>
              <a:t>. It either returns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 according to the condition. </a:t>
            </a:r>
          </a:p>
          <a:p>
            <a:r>
              <a:rPr lang="en-IN" dirty="0"/>
              <a:t>Note : consider A = 9, B = 5 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2E19D27-DC77-9F45-B30D-34FD8E056936}"/>
              </a:ext>
            </a:extLst>
          </p:cNvPr>
          <p:cNvGraphicFramePr>
            <a:graphicFrameLocks/>
          </p:cNvGraphicFramePr>
          <p:nvPr/>
        </p:nvGraphicFramePr>
        <p:xfrm>
          <a:off x="389321" y="2218546"/>
          <a:ext cx="11413357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&lt;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&lt;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==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==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!=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to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!=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&gt;=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&gt;=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&lt;=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&lt;=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6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B5ED-1585-FC42-A468-649D9C2E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70A-B462-7D4A-BBDF-95C99F6F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to find square of given number using lambda expression.</a:t>
            </a:r>
          </a:p>
          <a:p>
            <a:r>
              <a:rPr lang="en-US" dirty="0"/>
              <a:t>WAP to find simple interest using lambda function.</a:t>
            </a:r>
          </a:p>
          <a:p>
            <a:r>
              <a:rPr lang="en-US" dirty="0"/>
              <a:t>WAP to make simple calculator using lambda expression.</a:t>
            </a:r>
          </a:p>
        </p:txBody>
      </p:sp>
    </p:spTree>
    <p:extLst>
      <p:ext uri="{BB962C8B-B14F-4D97-AF65-F5344CB8AC3E}">
        <p14:creationId xmlns:p14="http://schemas.microsoft.com/office/powerpoint/2010/main" val="23316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3AD2-453A-D16E-4A4D-E258EC48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5F5B-0C2C-28F3-FB57-51A3465C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50096"/>
          </a:xfrm>
        </p:spPr>
        <p:txBody>
          <a:bodyPr/>
          <a:lstStyle/>
          <a:p>
            <a:r>
              <a:rPr lang="en-US" dirty="0"/>
              <a:t>map() function returns a map </a:t>
            </a:r>
            <a:r>
              <a:rPr lang="en-US" dirty="0">
                <a:solidFill>
                  <a:srgbClr val="C62827"/>
                </a:solidFill>
              </a:rPr>
              <a:t>object(which is an iterator) </a:t>
            </a:r>
            <a:r>
              <a:rPr lang="en-US" dirty="0"/>
              <a:t>of the results after applying the given function to each item of a given </a:t>
            </a:r>
            <a:r>
              <a:rPr lang="en-US" dirty="0" err="1">
                <a:solidFill>
                  <a:srgbClr val="C62827"/>
                </a:solidFill>
              </a:rPr>
              <a:t>iterable</a:t>
            </a:r>
            <a:r>
              <a:rPr lang="en-US" dirty="0">
                <a:solidFill>
                  <a:srgbClr val="C62827"/>
                </a:solidFill>
              </a:rPr>
              <a:t> (list, tuple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97828A-9D7A-9F89-A43B-20AF6F1709F1}"/>
              </a:ext>
            </a:extLst>
          </p:cNvPr>
          <p:cNvSpPr/>
          <p:nvPr/>
        </p:nvSpPr>
        <p:spPr>
          <a:xfrm>
            <a:off x="1103663" y="2142725"/>
            <a:ext cx="47532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map(fun, </a:t>
            </a:r>
            <a:r>
              <a:rPr lang="en-IN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IN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0DE704-BB0E-E9E0-C45F-DC0C8CE93D44}"/>
              </a:ext>
            </a:extLst>
          </p:cNvPr>
          <p:cNvSpPr/>
          <p:nvPr/>
        </p:nvSpPr>
        <p:spPr>
          <a:xfrm>
            <a:off x="603670" y="2142725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970D219-49F2-20BA-3D1B-3A7062B0BC2E}"/>
              </a:ext>
            </a:extLst>
          </p:cNvPr>
          <p:cNvSpPr/>
          <p:nvPr/>
        </p:nvSpPr>
        <p:spPr>
          <a:xfrm>
            <a:off x="603670" y="181354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5BA6F-0CC6-3BFD-1D26-DC6F124AE18A}"/>
              </a:ext>
            </a:extLst>
          </p:cNvPr>
          <p:cNvSpPr/>
          <p:nvPr/>
        </p:nvSpPr>
        <p:spPr>
          <a:xfrm>
            <a:off x="1103663" y="3092821"/>
            <a:ext cx="647323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addition(n):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* n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list(map(addition, numbers))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result = list(map(lambda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n:n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n,numbers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print(result)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11D93-D4F5-E916-0448-186FAB9D5E22}"/>
              </a:ext>
            </a:extLst>
          </p:cNvPr>
          <p:cNvSpPr/>
          <p:nvPr/>
        </p:nvSpPr>
        <p:spPr>
          <a:xfrm>
            <a:off x="603670" y="3092821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D2228FCD-B1A6-4A51-E6AE-56AE1D88D26D}"/>
              </a:ext>
            </a:extLst>
          </p:cNvPr>
          <p:cNvSpPr/>
          <p:nvPr/>
        </p:nvSpPr>
        <p:spPr>
          <a:xfrm>
            <a:off x="603670" y="276363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demo1.py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6E3EC-4AFF-1124-D736-4D3DE8E2249F}"/>
              </a:ext>
            </a:extLst>
          </p:cNvPr>
          <p:cNvSpPr/>
          <p:nvPr/>
        </p:nvSpPr>
        <p:spPr>
          <a:xfrm>
            <a:off x="8384176" y="3089339"/>
            <a:ext cx="15148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[1, 4, 9, 16]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98F51169-E704-032E-3524-5B7BB22C2354}"/>
              </a:ext>
            </a:extLst>
          </p:cNvPr>
          <p:cNvSpPr/>
          <p:nvPr/>
        </p:nvSpPr>
        <p:spPr>
          <a:xfrm>
            <a:off x="8384177" y="2763637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B74D2-E731-FE0A-2E3C-4322DC8AE5C6}"/>
              </a:ext>
            </a:extLst>
          </p:cNvPr>
          <p:cNvSpPr/>
          <p:nvPr/>
        </p:nvSpPr>
        <p:spPr>
          <a:xfrm>
            <a:off x="1103663" y="5358636"/>
            <a:ext cx="64732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strdata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Darshan"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"University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lengthdata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len,strdata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lengthdata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F6B85-0889-DF20-88FD-A967817C1BEA}"/>
              </a:ext>
            </a:extLst>
          </p:cNvPr>
          <p:cNvSpPr/>
          <p:nvPr/>
        </p:nvSpPr>
        <p:spPr>
          <a:xfrm>
            <a:off x="603670" y="535863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BDF8E526-936F-D23A-43DA-55D5BFF17255}"/>
              </a:ext>
            </a:extLst>
          </p:cNvPr>
          <p:cNvSpPr/>
          <p:nvPr/>
        </p:nvSpPr>
        <p:spPr>
          <a:xfrm>
            <a:off x="603670" y="50294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demo2.py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3A55E4-007D-7D47-91B3-DB7E97790FF1}"/>
              </a:ext>
            </a:extLst>
          </p:cNvPr>
          <p:cNvSpPr/>
          <p:nvPr/>
        </p:nvSpPr>
        <p:spPr>
          <a:xfrm>
            <a:off x="8076892" y="5524598"/>
            <a:ext cx="15148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[7, 10]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9E02F882-F23C-0855-8191-EC4A7523E39F}"/>
              </a:ext>
            </a:extLst>
          </p:cNvPr>
          <p:cNvSpPr/>
          <p:nvPr/>
        </p:nvSpPr>
        <p:spPr>
          <a:xfrm>
            <a:off x="8076893" y="5198896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9757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build="p" animBg="1"/>
      <p:bldP spid="13" grpId="0" animBg="1"/>
      <p:bldP spid="14" grpId="0" animBg="1"/>
      <p:bldP spid="15" grpId="0" build="p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3F67-859B-947D-D381-7AD92A85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 Tools: filter and reduce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FC77-602B-C036-839D-65E2A28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19635"/>
          </a:xfrm>
        </p:spPr>
        <p:txBody>
          <a:bodyPr/>
          <a:lstStyle/>
          <a:p>
            <a:r>
              <a:rPr lang="en-US" dirty="0"/>
              <a:t>To find out items based on a test function we can use a Filter.</a:t>
            </a:r>
          </a:p>
          <a:p>
            <a:r>
              <a:rPr lang="en-US" dirty="0"/>
              <a:t>For example, the following filter call picks out items in a sequence that are divide by 2: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4DE2B-F868-91A8-0066-B436C337D2A2}"/>
              </a:ext>
            </a:extLst>
          </p:cNvPr>
          <p:cNvSpPr/>
          <p:nvPr/>
        </p:nvSpPr>
        <p:spPr>
          <a:xfrm>
            <a:off x="955073" y="2264508"/>
            <a:ext cx="64732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600" dirty="0">
                <a:solidFill>
                  <a:srgbClr val="2B91AF"/>
                </a:solidFill>
                <a:latin typeface="Menlo" panose="020B0609030804020204" pitchFamily="49" charset="0"/>
              </a:rPr>
              <a:t>list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2B91AF"/>
                </a:solidFill>
                <a:latin typeface="Menlo" panose="020B0609030804020204" pitchFamily="49" charset="0"/>
              </a:rPr>
              <a:t>filter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Menlo" panose="020B0609030804020204" pitchFamily="49" charset="0"/>
              </a:rPr>
              <a:t>x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sz="1600" dirty="0">
                <a:solidFill>
                  <a:srgbClr val="808080"/>
                </a:solidFill>
                <a:latin typeface="Menlo" panose="020B0609030804020204" pitchFamily="49" charset="0"/>
              </a:rPr>
              <a:t>x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,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B445E-7B8E-A535-3A50-CCE5DE8E7464}"/>
              </a:ext>
            </a:extLst>
          </p:cNvPr>
          <p:cNvSpPr/>
          <p:nvPr/>
        </p:nvSpPr>
        <p:spPr>
          <a:xfrm>
            <a:off x="455080" y="226450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56461F4-D8DD-B5AC-AF93-E08502149666}"/>
              </a:ext>
            </a:extLst>
          </p:cNvPr>
          <p:cNvSpPr/>
          <p:nvPr/>
        </p:nvSpPr>
        <p:spPr>
          <a:xfrm>
            <a:off x="455080" y="1935324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B9B76-5C39-7489-0679-FBF720FA53F6}"/>
              </a:ext>
            </a:extLst>
          </p:cNvPr>
          <p:cNvSpPr/>
          <p:nvPr/>
        </p:nvSpPr>
        <p:spPr>
          <a:xfrm>
            <a:off x="7928302" y="2430470"/>
            <a:ext cx="19472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[2, 4, 6, 8, 10]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8570AEE5-6C16-9D3B-1120-A77938B62F8D}"/>
              </a:ext>
            </a:extLst>
          </p:cNvPr>
          <p:cNvSpPr/>
          <p:nvPr/>
        </p:nvSpPr>
        <p:spPr>
          <a:xfrm>
            <a:off x="7928303" y="2104768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852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76EB-B4B6-98F5-9140-953C0205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Tools: filter and reduce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39C0-895E-F210-DD46-F9DAFA40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096668"/>
          </a:xfrm>
        </p:spPr>
        <p:txBody>
          <a:bodyPr/>
          <a:lstStyle/>
          <a:p>
            <a:r>
              <a:rPr lang="en-US" dirty="0"/>
              <a:t>Apply functions to pairs of items and running results (reduce(</a:t>
            </a:r>
            <a:r>
              <a:rPr lang="en-US" dirty="0" err="1"/>
              <a:t>fun,seq</a:t>
            </a:r>
            <a:r>
              <a:rPr lang="en-US" dirty="0"/>
              <a:t>)). </a:t>
            </a:r>
          </a:p>
          <a:p>
            <a:pPr lvl="1"/>
            <a:r>
              <a:rPr lang="en-US" dirty="0"/>
              <a:t>In the first step, the first two elements of the sequence are chosen, and the result is obtained. </a:t>
            </a:r>
          </a:p>
          <a:p>
            <a:pPr lvl="1"/>
            <a:r>
              <a:rPr lang="en-US" dirty="0"/>
              <a:t>The result is then stored after applying the same function to the previously obtained result and the number just succeeding the second element. </a:t>
            </a:r>
          </a:p>
          <a:p>
            <a:pPr lvl="1"/>
            <a:r>
              <a:rPr lang="en-US" dirty="0"/>
              <a:t>This process is repeated until there are no more elements in the container. </a:t>
            </a:r>
          </a:p>
          <a:p>
            <a:pPr lvl="1"/>
            <a:r>
              <a:rPr lang="en-US" dirty="0"/>
              <a:t>The final result is returned and printed to the console.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80AB1-B9CA-533F-34E5-84FF6B4D3517}"/>
              </a:ext>
            </a:extLst>
          </p:cNvPr>
          <p:cNvSpPr/>
          <p:nvPr/>
        </p:nvSpPr>
        <p:spPr>
          <a:xfrm>
            <a:off x="1355123" y="3593592"/>
            <a:ext cx="647323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functools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reduce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reduce(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808080"/>
                </a:solidFill>
                <a:latin typeface="Menlo" panose="020B0609030804020204" pitchFamily="49" charset="0"/>
              </a:rPr>
              <a:t>a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 err="1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IN" sz="1600" dirty="0" err="1">
                <a:solidFill>
                  <a:srgbClr val="808080"/>
                </a:solidFill>
                <a:latin typeface="Menlo" panose="020B0609030804020204" pitchFamily="49" charset="0"/>
              </a:rPr>
              <a:t>a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IN" sz="1600" dirty="0" err="1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,lista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62A6B-B9C1-3D37-FB65-3767EC917199}"/>
              </a:ext>
            </a:extLst>
          </p:cNvPr>
          <p:cNvSpPr/>
          <p:nvPr/>
        </p:nvSpPr>
        <p:spPr>
          <a:xfrm>
            <a:off x="855130" y="359359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47073FDF-36EF-9B20-E634-518A806448ED}"/>
              </a:ext>
            </a:extLst>
          </p:cNvPr>
          <p:cNvSpPr/>
          <p:nvPr/>
        </p:nvSpPr>
        <p:spPr>
          <a:xfrm>
            <a:off x="855130" y="326440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AC8A9-21D8-34B3-EDE6-8ED3887ECC85}"/>
              </a:ext>
            </a:extLst>
          </p:cNvPr>
          <p:cNvSpPr/>
          <p:nvPr/>
        </p:nvSpPr>
        <p:spPr>
          <a:xfrm>
            <a:off x="8328352" y="3759554"/>
            <a:ext cx="19472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4039473A-CBAD-1C81-A68B-092504428424}"/>
              </a:ext>
            </a:extLst>
          </p:cNvPr>
          <p:cNvSpPr/>
          <p:nvPr/>
        </p:nvSpPr>
        <p:spPr>
          <a:xfrm>
            <a:off x="8328353" y="3433852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6324E-1AE8-4B01-C70B-519D66C261C6}"/>
              </a:ext>
            </a:extLst>
          </p:cNvPr>
          <p:cNvSpPr/>
          <p:nvPr/>
        </p:nvSpPr>
        <p:spPr>
          <a:xfrm>
            <a:off x="1355123" y="5304289"/>
            <a:ext cx="647323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functools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reduce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reduce(lambda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: a if a&gt;b else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b,lista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065BA-FE8A-EA5E-C098-86BE05D75162}"/>
              </a:ext>
            </a:extLst>
          </p:cNvPr>
          <p:cNvSpPr/>
          <p:nvPr/>
        </p:nvSpPr>
        <p:spPr>
          <a:xfrm>
            <a:off x="855130" y="530428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F73E0197-7108-31E9-E386-4CA525767C29}"/>
              </a:ext>
            </a:extLst>
          </p:cNvPr>
          <p:cNvSpPr/>
          <p:nvPr/>
        </p:nvSpPr>
        <p:spPr>
          <a:xfrm>
            <a:off x="855130" y="497510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4144F-A5C8-99D9-7A4D-F19D9299EE7F}"/>
              </a:ext>
            </a:extLst>
          </p:cNvPr>
          <p:cNvSpPr/>
          <p:nvPr/>
        </p:nvSpPr>
        <p:spPr>
          <a:xfrm>
            <a:off x="8134042" y="5465399"/>
            <a:ext cx="19472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DA2F190F-B930-8BFA-354A-AD3B2AC1A336}"/>
              </a:ext>
            </a:extLst>
          </p:cNvPr>
          <p:cNvSpPr/>
          <p:nvPr/>
        </p:nvSpPr>
        <p:spPr>
          <a:xfrm>
            <a:off x="8134043" y="5139697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081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uiExpand="1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6C35-11AE-D641-8C00-674AA765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65A0-0874-664D-A18B-9E12D89C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which calls </a:t>
            </a:r>
            <a:r>
              <a:rPr lang="en-US" dirty="0">
                <a:solidFill>
                  <a:schemeClr val="accent6"/>
                </a:solidFill>
              </a:rPr>
              <a:t>itself is </a:t>
            </a:r>
            <a:r>
              <a:rPr lang="en-US" dirty="0"/>
              <a:t>called recursive function and such function calls are called recursive calls. </a:t>
            </a:r>
          </a:p>
          <a:p>
            <a:r>
              <a:rPr lang="en-US" dirty="0"/>
              <a:t>Recursion cannot be applied to </a:t>
            </a:r>
            <a:r>
              <a:rPr lang="en-US" dirty="0">
                <a:solidFill>
                  <a:schemeClr val="accent6"/>
                </a:solidFill>
              </a:rPr>
              <a:t>all problems</a:t>
            </a:r>
            <a:r>
              <a:rPr lang="en-US" dirty="0"/>
              <a:t>, but it is more useful for the tasks that can be defined in terms of a </a:t>
            </a:r>
            <a:r>
              <a:rPr lang="en-US" dirty="0">
                <a:solidFill>
                  <a:schemeClr val="accent6"/>
                </a:solidFill>
              </a:rPr>
              <a:t>similar subtask</a:t>
            </a:r>
            <a:r>
              <a:rPr lang="en-US" dirty="0"/>
              <a:t>.</a:t>
            </a:r>
          </a:p>
          <a:p>
            <a:r>
              <a:rPr lang="en-US" dirty="0"/>
              <a:t>It is idea of representing </a:t>
            </a:r>
            <a:r>
              <a:rPr lang="en-US" dirty="0">
                <a:solidFill>
                  <a:schemeClr val="accent6"/>
                </a:solidFill>
              </a:rPr>
              <a:t>problem a with smaller problems</a:t>
            </a:r>
            <a:r>
              <a:rPr lang="en-US" dirty="0"/>
              <a:t>.</a:t>
            </a:r>
          </a:p>
          <a:p>
            <a:r>
              <a:rPr lang="en-US" dirty="0"/>
              <a:t>Any problem that can be solved recursively can be solved </a:t>
            </a:r>
            <a:r>
              <a:rPr lang="en-US" dirty="0">
                <a:solidFill>
                  <a:schemeClr val="accent6"/>
                </a:solidFill>
              </a:rPr>
              <a:t>iteratively</a:t>
            </a:r>
            <a:r>
              <a:rPr lang="en-US" dirty="0"/>
              <a:t>.</a:t>
            </a:r>
          </a:p>
          <a:p>
            <a:r>
              <a:rPr lang="en-US" dirty="0"/>
              <a:t>When recursive function call itself, the memory for called function allocated and different copy of the local variable </a:t>
            </a:r>
            <a:r>
              <a:rPr lang="en-US" dirty="0">
                <a:solidFill>
                  <a:schemeClr val="accent6"/>
                </a:solidFill>
              </a:rPr>
              <a:t>is created for each function call</a:t>
            </a:r>
            <a:r>
              <a:rPr lang="en-US" dirty="0"/>
              <a:t>.</a:t>
            </a:r>
          </a:p>
          <a:p>
            <a:r>
              <a:rPr lang="en-US" dirty="0"/>
              <a:t>Some of the problem best suitable for recursion are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 of Hanoi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FACF-2080-C842-96A0-55E3925D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2901-72BC-3348-A7A1-A791659F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can </a:t>
            </a:r>
            <a:r>
              <a:rPr lang="en-US" dirty="0">
                <a:solidFill>
                  <a:schemeClr val="accent6"/>
                </a:solidFill>
              </a:rPr>
              <a:t>go infinite like a loop</a:t>
            </a:r>
            <a:r>
              <a:rPr lang="en-US" dirty="0"/>
              <a:t>. To avoid infinite running of recursive function, there are two properties that a recursive function must have.</a:t>
            </a:r>
          </a:p>
          <a:p>
            <a:r>
              <a:rPr lang="en-US" dirty="0">
                <a:solidFill>
                  <a:schemeClr val="accent6"/>
                </a:solidFill>
              </a:rPr>
              <a:t>Base Case or Base criteria </a:t>
            </a:r>
          </a:p>
          <a:p>
            <a:pPr lvl="1"/>
            <a:r>
              <a:rPr lang="en-US" dirty="0"/>
              <a:t>It allows the recursion algorithm to stop.</a:t>
            </a:r>
          </a:p>
          <a:p>
            <a:pPr lvl="1"/>
            <a:r>
              <a:rPr lang="en-US" dirty="0"/>
              <a:t>A base case is typically a problem that is small enough to solve directly.</a:t>
            </a:r>
          </a:p>
          <a:p>
            <a:r>
              <a:rPr lang="en-US" dirty="0">
                <a:solidFill>
                  <a:schemeClr val="accent6"/>
                </a:solidFill>
              </a:rPr>
              <a:t>Progressive approach</a:t>
            </a:r>
          </a:p>
          <a:p>
            <a:pPr lvl="1"/>
            <a:r>
              <a:rPr lang="en-US" dirty="0"/>
              <a:t>A recursive algorithm must change its state in such a way that it moves forward to the base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4029-BBBA-3A43-A984-6AD82C3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factorial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18E6-4B42-434F-9E9C-4D171FD2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factorial of a integer n, is product of</a:t>
            </a:r>
          </a:p>
          <a:p>
            <a:pPr lvl="1"/>
            <a:r>
              <a:rPr lang="en-US" dirty="0"/>
              <a:t>n * (n-1) * (n-2) *  …. * 1</a:t>
            </a:r>
          </a:p>
          <a:p>
            <a:r>
              <a:rPr lang="en-US" dirty="0"/>
              <a:t>Recursive definition of factorial</a:t>
            </a:r>
          </a:p>
          <a:p>
            <a:pPr lvl="1"/>
            <a:r>
              <a:rPr lang="en-US" dirty="0"/>
              <a:t>n! = n * (n-1)!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3! = 3 * 2 * 1</a:t>
            </a:r>
          </a:p>
          <a:p>
            <a:pPr lvl="2"/>
            <a:r>
              <a:rPr lang="en-US" dirty="0"/>
              <a:t>3! = 3 * (2 * 1)</a:t>
            </a:r>
          </a:p>
          <a:p>
            <a:pPr lvl="2"/>
            <a:r>
              <a:rPr lang="en-US" dirty="0"/>
              <a:t>3! = 3 * (2!) </a:t>
            </a:r>
          </a:p>
          <a:p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116461B-B91D-6C4D-9594-2667175E4A25}"/>
              </a:ext>
            </a:extLst>
          </p:cNvPr>
          <p:cNvSpPr/>
          <p:nvPr/>
        </p:nvSpPr>
        <p:spPr>
          <a:xfrm>
            <a:off x="5694556" y="21664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Fact(5)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80B115C-AAC7-A747-B695-327B9DF531C8}"/>
              </a:ext>
            </a:extLst>
          </p:cNvPr>
          <p:cNvSpPr/>
          <p:nvPr/>
        </p:nvSpPr>
        <p:spPr>
          <a:xfrm>
            <a:off x="6419833" y="30696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Fact(4)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2A123A8-2240-3D47-A828-DE17365DF241}"/>
              </a:ext>
            </a:extLst>
          </p:cNvPr>
          <p:cNvSpPr/>
          <p:nvPr/>
        </p:nvSpPr>
        <p:spPr>
          <a:xfrm>
            <a:off x="7132201" y="39727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Fact(3)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3070383-1E06-7E4A-84DA-5258A3BC02D3}"/>
              </a:ext>
            </a:extLst>
          </p:cNvPr>
          <p:cNvSpPr/>
          <p:nvPr/>
        </p:nvSpPr>
        <p:spPr>
          <a:xfrm>
            <a:off x="7871544" y="48759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Fact(2)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AE233B3-E4CF-2144-8FE4-9792E4604726}"/>
              </a:ext>
            </a:extLst>
          </p:cNvPr>
          <p:cNvSpPr/>
          <p:nvPr/>
        </p:nvSpPr>
        <p:spPr>
          <a:xfrm>
            <a:off x="8615127" y="5779053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Fact(1)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2AC85E9-346B-3149-B6C8-D079E7AB4B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29485" y="2456824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EC38AB0-AFB3-044D-8739-51696AF15A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1092" y="3358881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8664780-EC32-4841-ADD5-4DF4126742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0818" y="4260938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320FF02-4EF8-C146-9106-D740251EC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06472" y="514359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93CE37B-197F-764A-B5BD-4341310B6F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55153" y="5143581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4BD6038-46CE-5843-84D0-A46EFFB020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5810" y="4219430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2FE8461-7901-1349-9180-952AD89776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03442" y="3306711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FF41A4D-1A71-284C-A876-8F1C5E7D2D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8165" y="2376745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7C1453-9020-AC4A-97F3-4C11DF8B73E0}"/>
              </a:ext>
            </a:extLst>
          </p:cNvPr>
          <p:cNvSpPr txBox="1"/>
          <p:nvPr/>
        </p:nvSpPr>
        <p:spPr>
          <a:xfrm>
            <a:off x="5694556" y="266426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4B8F6E-71C1-764F-A9A3-357F3DAA2879}"/>
              </a:ext>
            </a:extLst>
          </p:cNvPr>
          <p:cNvSpPr txBox="1"/>
          <p:nvPr/>
        </p:nvSpPr>
        <p:spPr>
          <a:xfrm>
            <a:off x="6476215" y="3602895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8A1794-A3AA-9843-B46E-0BB4B7B66B54}"/>
              </a:ext>
            </a:extLst>
          </p:cNvPr>
          <p:cNvSpPr txBox="1"/>
          <p:nvPr/>
        </p:nvSpPr>
        <p:spPr>
          <a:xfrm>
            <a:off x="7149983" y="4444405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ADFFA2-EE09-C744-AFC9-CC7EA07883AD}"/>
              </a:ext>
            </a:extLst>
          </p:cNvPr>
          <p:cNvSpPr txBox="1"/>
          <p:nvPr/>
        </p:nvSpPr>
        <p:spPr>
          <a:xfrm>
            <a:off x="7871544" y="54073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B363-D36A-7047-9681-13089CE43F4E}"/>
              </a:ext>
            </a:extLst>
          </p:cNvPr>
          <p:cNvSpPr txBox="1"/>
          <p:nvPr/>
        </p:nvSpPr>
        <p:spPr>
          <a:xfrm>
            <a:off x="9867251" y="5273968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Calibri"/>
              </a:rPr>
              <a:t>return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A7229A-4F56-9C43-A908-BED15AB49E4C}"/>
              </a:ext>
            </a:extLst>
          </p:cNvPr>
          <p:cNvSpPr txBox="1"/>
          <p:nvPr/>
        </p:nvSpPr>
        <p:spPr>
          <a:xfrm>
            <a:off x="9123794" y="4306854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Calibri"/>
              </a:rPr>
              <a:t>return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2 * 1 = 2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053BA0-61C6-4E4C-9D71-1262D1C73AD8}"/>
              </a:ext>
            </a:extLst>
          </p:cNvPr>
          <p:cNvSpPr txBox="1"/>
          <p:nvPr/>
        </p:nvSpPr>
        <p:spPr>
          <a:xfrm>
            <a:off x="8372452" y="3380001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Calibri"/>
              </a:rPr>
              <a:t>return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3 * 2 = 6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10857B-A67C-0B40-AC43-D31504893EF1}"/>
              </a:ext>
            </a:extLst>
          </p:cNvPr>
          <p:cNvSpPr txBox="1"/>
          <p:nvPr/>
        </p:nvSpPr>
        <p:spPr>
          <a:xfrm>
            <a:off x="7611151" y="2507754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Calibri"/>
              </a:rPr>
              <a:t>return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4 * 6 = 24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86613D-736C-884E-9274-55EE48204294}"/>
              </a:ext>
            </a:extLst>
          </p:cNvPr>
          <p:cNvSpPr txBox="1"/>
          <p:nvPr/>
        </p:nvSpPr>
        <p:spPr>
          <a:xfrm>
            <a:off x="6814208" y="1701756"/>
            <a:ext cx="26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</a:rPr>
              <a:t>Final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Ans 5 *24 = 120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763FC1-3DC8-6543-91C0-38EB5039A1AD}"/>
              </a:ext>
            </a:extLst>
          </p:cNvPr>
          <p:cNvSpPr txBox="1"/>
          <p:nvPr/>
        </p:nvSpPr>
        <p:spPr>
          <a:xfrm>
            <a:off x="6200405" y="993513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Recursive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trace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0BF1ED-9B05-1344-BE3D-96E857CE0BE5}"/>
              </a:ext>
            </a:extLst>
          </p:cNvPr>
          <p:cNvSpPr txBox="1"/>
          <p:nvPr/>
        </p:nvSpPr>
        <p:spPr>
          <a:xfrm>
            <a:off x="10332205" y="2468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BF2E-781D-CD43-8E88-0232689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5222F-C749-494B-9C5D-43C6395137D2}"/>
              </a:ext>
            </a:extLst>
          </p:cNvPr>
          <p:cNvSpPr/>
          <p:nvPr/>
        </p:nvSpPr>
        <p:spPr>
          <a:xfrm>
            <a:off x="688892" y="1096015"/>
            <a:ext cx="742919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recursive_factorial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(n):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==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*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recursive_factorial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recursive function call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user input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int(input(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of number"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recursive_factorial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F20F0-5337-2D46-BD61-E070A23A0753}"/>
              </a:ext>
            </a:extLst>
          </p:cNvPr>
          <p:cNvSpPr/>
          <p:nvPr/>
        </p:nvSpPr>
        <p:spPr>
          <a:xfrm>
            <a:off x="188899" y="109601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E63FC7C-FB36-BE4B-AA5C-FB184EEA29CD}"/>
              </a:ext>
            </a:extLst>
          </p:cNvPr>
          <p:cNvSpPr/>
          <p:nvPr/>
        </p:nvSpPr>
        <p:spPr>
          <a:xfrm>
            <a:off x="188899" y="766831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Factorial.py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A537F-616A-474A-B208-BE28193DAB0B}"/>
              </a:ext>
            </a:extLst>
          </p:cNvPr>
          <p:cNvSpPr/>
          <p:nvPr/>
        </p:nvSpPr>
        <p:spPr>
          <a:xfrm>
            <a:off x="8618081" y="1148162"/>
            <a:ext cx="314836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Enter the number=5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Factorial of number 5 = 120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D3C90013-EDB3-874B-BFBF-53323310D11F}"/>
              </a:ext>
            </a:extLst>
          </p:cNvPr>
          <p:cNvSpPr/>
          <p:nvPr/>
        </p:nvSpPr>
        <p:spPr>
          <a:xfrm>
            <a:off x="8618081" y="822460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F9AE4-87FE-4446-9637-93FCAC3019DD}"/>
              </a:ext>
            </a:extLst>
          </p:cNvPr>
          <p:cNvSpPr/>
          <p:nvPr/>
        </p:nvSpPr>
        <p:spPr>
          <a:xfrm>
            <a:off x="688892" y="4144336"/>
            <a:ext cx="742919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r_fibonacci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n &lt;=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n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r_fibonacci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(n-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r_fibonacci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(n-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"Fibonacci series:"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range(n):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r_fibonacci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B48337-A617-1B49-9D65-B7908702D5CC}"/>
              </a:ext>
            </a:extLst>
          </p:cNvPr>
          <p:cNvSpPr/>
          <p:nvPr/>
        </p:nvSpPr>
        <p:spPr>
          <a:xfrm>
            <a:off x="188899" y="4144336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AABC27-27C4-7842-9597-4506985C59C4}"/>
              </a:ext>
            </a:extLst>
          </p:cNvPr>
          <p:cNvSpPr/>
          <p:nvPr/>
        </p:nvSpPr>
        <p:spPr>
          <a:xfrm>
            <a:off x="188899" y="38151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fibonacci.py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E381D-432C-0641-8463-4411048969C7}"/>
              </a:ext>
            </a:extLst>
          </p:cNvPr>
          <p:cNvSpPr/>
          <p:nvPr/>
        </p:nvSpPr>
        <p:spPr>
          <a:xfrm>
            <a:off x="8618081" y="4196483"/>
            <a:ext cx="3148361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Fibonacci series: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13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F31E21F5-FB7D-8741-A04A-3D5BB24E2B5D}"/>
              </a:ext>
            </a:extLst>
          </p:cNvPr>
          <p:cNvSpPr/>
          <p:nvPr/>
        </p:nvSpPr>
        <p:spPr>
          <a:xfrm>
            <a:off x="8618081" y="3870781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388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3ADC-2C74-144C-A7E5-575AAAD9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CD95-371C-9348-ABBB-BD2447BC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factorial of a given number using recursion. </a:t>
            </a:r>
          </a:p>
          <a:p>
            <a:r>
              <a:rPr lang="en-US" dirty="0"/>
              <a:t>WAP to convert decimal number into binary using recursion.</a:t>
            </a:r>
          </a:p>
          <a:p>
            <a:r>
              <a:rPr lang="en-US" dirty="0"/>
              <a:t>WAP to use recursive calls to evaluate F(x) = x – x3/3! + x5/5! – x7/7! + … + </a:t>
            </a:r>
            <a:r>
              <a:rPr lang="en-US" dirty="0" err="1"/>
              <a:t>xn</a:t>
            </a:r>
            <a:r>
              <a:rPr lang="en-US" dirty="0"/>
              <a:t>/n!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7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Operators are used to perform </a:t>
            </a:r>
            <a:r>
              <a:rPr lang="en-IN" dirty="0">
                <a:solidFill>
                  <a:srgbClr val="C00000"/>
                </a:solidFill>
              </a:rPr>
              <a:t>logical operations </a:t>
            </a:r>
            <a:r>
              <a:rPr lang="en-IN" dirty="0"/>
              <a:t>on the values of variables. The value is either </a:t>
            </a:r>
            <a:r>
              <a:rPr lang="en-IN" dirty="0">
                <a:solidFill>
                  <a:srgbClr val="C00000"/>
                </a:solidFill>
              </a:rPr>
              <a:t>true</a:t>
            </a:r>
            <a:r>
              <a:rPr lang="en-IN" dirty="0"/>
              <a:t> or </a:t>
            </a:r>
            <a:r>
              <a:rPr lang="en-IN" dirty="0">
                <a:solidFill>
                  <a:srgbClr val="C00000"/>
                </a:solidFill>
              </a:rPr>
              <a:t>false</a:t>
            </a:r>
            <a:r>
              <a:rPr lang="en-IN" dirty="0"/>
              <a:t>. We can figure out the conditions by the result of the </a:t>
            </a:r>
            <a:r>
              <a:rPr lang="en-IN" dirty="0">
                <a:solidFill>
                  <a:srgbClr val="C00000"/>
                </a:solidFill>
              </a:rPr>
              <a:t>truth values</a:t>
            </a:r>
            <a:r>
              <a:rPr lang="en-IN" dirty="0"/>
              <a:t>.</a:t>
            </a:r>
          </a:p>
          <a:p>
            <a:r>
              <a:rPr lang="en-IN" dirty="0"/>
              <a:t>Note : consider A = 10 and B = 3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2765B38-A80D-994B-97AF-6A6DBFA71DE6}"/>
              </a:ext>
            </a:extLst>
          </p:cNvPr>
          <p:cNvGraphicFramePr>
            <a:graphicFrameLocks/>
          </p:cNvGraphicFramePr>
          <p:nvPr/>
        </p:nvGraphicFramePr>
        <p:xfrm>
          <a:off x="467380" y="2146052"/>
          <a:ext cx="11413357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and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or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B &gt;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Negate the result, returns True if the result is False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( A &gt; 5 )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298B-8B7E-F345-9A4E-7EE58EE3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52B6-B3BC-2B47-87BC-1528C5DD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bitwise operators are used to performing </a:t>
            </a:r>
            <a:r>
              <a:rPr lang="en-US" dirty="0">
                <a:solidFill>
                  <a:srgbClr val="C00000"/>
                </a:solidFill>
              </a:rPr>
              <a:t>bitwise calculations </a:t>
            </a:r>
            <a:r>
              <a:rPr lang="en-US" dirty="0"/>
              <a:t>on integers. The integers are first converted </a:t>
            </a:r>
            <a:r>
              <a:rPr lang="en-US" dirty="0">
                <a:solidFill>
                  <a:srgbClr val="C00000"/>
                </a:solidFill>
              </a:rPr>
              <a:t>into binary </a:t>
            </a:r>
            <a:r>
              <a:rPr lang="en-US" dirty="0"/>
              <a:t>and then operations are performed on </a:t>
            </a:r>
            <a:r>
              <a:rPr lang="en-US" dirty="0">
                <a:solidFill>
                  <a:srgbClr val="C00000"/>
                </a:solidFill>
              </a:rPr>
              <a:t>bit by bit</a:t>
            </a:r>
            <a:r>
              <a:rPr lang="en-US" dirty="0"/>
              <a:t>, hence the name bitwise operators. Then the result is returned in </a:t>
            </a:r>
            <a:r>
              <a:rPr lang="en-US" dirty="0">
                <a:solidFill>
                  <a:srgbClr val="C00000"/>
                </a:solidFill>
              </a:rPr>
              <a:t>decimal format</a:t>
            </a:r>
            <a:r>
              <a:rPr lang="en-US" dirty="0"/>
              <a:t>.</a:t>
            </a:r>
          </a:p>
          <a:p>
            <a:r>
              <a:rPr lang="en-IN" dirty="0"/>
              <a:t>Note : consider A = 10(binary - 1010) and B = 4(binary - 0100)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50A5AEC-4046-D841-B2A4-4DB74A70DC33}"/>
              </a:ext>
            </a:extLst>
          </p:cNvPr>
          <p:cNvGraphicFramePr>
            <a:graphicFrameLocks/>
          </p:cNvGraphicFramePr>
          <p:nvPr/>
        </p:nvGraphicFramePr>
        <p:xfrm>
          <a:off x="389321" y="2519629"/>
          <a:ext cx="11413357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AND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&amp;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|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OR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|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~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NOT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^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XOR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^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right shift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A&gt;&gt;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left shift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A&lt;&lt;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C435-276C-1244-8962-5344CC26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67FC1-5AE1-4D4F-88D6-A05CF33FD941}"/>
              </a:ext>
            </a:extLst>
          </p:cNvPr>
          <p:cNvSpPr/>
          <p:nvPr/>
        </p:nvSpPr>
        <p:spPr>
          <a:xfrm>
            <a:off x="801830" y="1122312"/>
            <a:ext cx="4550755" cy="5386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x , y = 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a,b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#Arithmetic operator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// y ='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,x//y)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** y ='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,x**y)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</a:t>
            </a:r>
            <a:r>
              <a:rPr lang="en-IN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Assignemnt</a:t>
            </a: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 Operator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x+=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 x = 10 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y+=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 y = 4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y ='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x,y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#Comparison Operator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&gt;=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&gt;=y)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&lt;=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&lt;=y)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#Logical Operator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and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,a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b)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or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,a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or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b)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'not x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not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a)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#Bitwise Operators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&amp;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&amp; y)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|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| 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4F24A-435D-8B48-BE29-F78559C56C31}"/>
              </a:ext>
            </a:extLst>
          </p:cNvPr>
          <p:cNvSpPr/>
          <p:nvPr/>
        </p:nvSpPr>
        <p:spPr>
          <a:xfrm>
            <a:off x="301837" y="1122312"/>
            <a:ext cx="499993" cy="5293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E6EBCAF-0D0F-B247-BA83-37E89C35E36D}"/>
              </a:ext>
            </a:extLst>
          </p:cNvPr>
          <p:cNvSpPr/>
          <p:nvPr/>
        </p:nvSpPr>
        <p:spPr>
          <a:xfrm>
            <a:off x="301837" y="79312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68655-6333-054B-B538-C364A37255F4}"/>
              </a:ext>
            </a:extLst>
          </p:cNvPr>
          <p:cNvSpPr/>
          <p:nvPr/>
        </p:nvSpPr>
        <p:spPr>
          <a:xfrm>
            <a:off x="6211983" y="1375334"/>
            <a:ext cx="354533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// y = 2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** y = 25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 y = 10 4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&gt;= y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&lt;= y is False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and y is False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or y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not x is False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&amp; y is 0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| y is 14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ECE420CF-6D12-AE41-8275-CB62DCDBF9DC}"/>
              </a:ext>
            </a:extLst>
          </p:cNvPr>
          <p:cNvSpPr/>
          <p:nvPr/>
        </p:nvSpPr>
        <p:spPr>
          <a:xfrm>
            <a:off x="6211983" y="1058080"/>
            <a:ext cx="126247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248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7745</Words>
  <Application>Microsoft Office PowerPoint</Application>
  <PresentationFormat>Widescreen</PresentationFormat>
  <Paragraphs>1672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Consolas</vt:lpstr>
      <vt:lpstr>Wingdings 3</vt:lpstr>
      <vt:lpstr>Wingdings</vt:lpstr>
      <vt:lpstr>Menlo</vt:lpstr>
      <vt:lpstr>Calibri</vt:lpstr>
      <vt:lpstr>Wingdings 2</vt:lpstr>
      <vt:lpstr>Roboto Condensed Light</vt:lpstr>
      <vt:lpstr>Roboto Condensed</vt:lpstr>
      <vt:lpstr>Arial</vt:lpstr>
      <vt:lpstr>Office Theme</vt:lpstr>
      <vt:lpstr>Unit-02.1  Python Operators  </vt:lpstr>
      <vt:lpstr>PowerPoint Presentation</vt:lpstr>
      <vt:lpstr>Operators in Python</vt:lpstr>
      <vt:lpstr>Arithmetic Operators</vt:lpstr>
      <vt:lpstr>Assignment Operators</vt:lpstr>
      <vt:lpstr>Relational Operators</vt:lpstr>
      <vt:lpstr>Logical Operators</vt:lpstr>
      <vt:lpstr>Bitwise Operators</vt:lpstr>
      <vt:lpstr>Example</vt:lpstr>
      <vt:lpstr>Identity &amp; Member Operators</vt:lpstr>
      <vt:lpstr>Example</vt:lpstr>
      <vt:lpstr>Unit-02.2  Conditional and Looping Statements </vt:lpstr>
      <vt:lpstr>PowerPoint Presentation</vt:lpstr>
      <vt:lpstr>Introduction</vt:lpstr>
      <vt:lpstr>If statement</vt:lpstr>
      <vt:lpstr>If else statement</vt:lpstr>
      <vt:lpstr>Example of if else</vt:lpstr>
      <vt:lpstr>Nested if statement</vt:lpstr>
      <vt:lpstr>Example</vt:lpstr>
      <vt:lpstr>If, elif and else statement</vt:lpstr>
      <vt:lpstr>If, elif and else statement</vt:lpstr>
      <vt:lpstr>Example</vt:lpstr>
      <vt:lpstr>For loop in python</vt:lpstr>
      <vt:lpstr>range() function</vt:lpstr>
      <vt:lpstr>For loop (tuple unpacking)</vt:lpstr>
      <vt:lpstr>For loop with else</vt:lpstr>
      <vt:lpstr>Example</vt:lpstr>
      <vt:lpstr>Example</vt:lpstr>
      <vt:lpstr>While loop</vt:lpstr>
      <vt:lpstr>Example</vt:lpstr>
      <vt:lpstr>Exercise programs</vt:lpstr>
      <vt:lpstr>break keyword</vt:lpstr>
      <vt:lpstr>continue keyword</vt:lpstr>
      <vt:lpstr>pass keyword</vt:lpstr>
      <vt:lpstr>Unit-02.3  Functions</vt:lpstr>
      <vt:lpstr>PowerPoint Presentation</vt:lpstr>
      <vt:lpstr>Functions in python</vt:lpstr>
      <vt:lpstr>Function (cont.)</vt:lpstr>
      <vt:lpstr>Function Names</vt:lpstr>
      <vt:lpstr>Function (cont.) (DOCSTRING &amp; return)</vt:lpstr>
      <vt:lpstr>Function Types</vt:lpstr>
      <vt:lpstr>Exercise</vt:lpstr>
      <vt:lpstr>Function Arguments</vt:lpstr>
      <vt:lpstr>Function Arguments(cont.)</vt:lpstr>
      <vt:lpstr>Function Arguments(cont.)</vt:lpstr>
      <vt:lpstr>Function Arguments(cont.)</vt:lpstr>
      <vt:lpstr>Function Arguments(cont.)</vt:lpstr>
      <vt:lpstr>Function Arguments(cont.)</vt:lpstr>
      <vt:lpstr>Pass by reference vs value</vt:lpstr>
      <vt:lpstr>Pass by reference vs value</vt:lpstr>
      <vt:lpstr>Pass by reference vs value</vt:lpstr>
      <vt:lpstr>return Statement</vt:lpstr>
      <vt:lpstr>return Multiple values</vt:lpstr>
      <vt:lpstr>Exercise</vt:lpstr>
      <vt:lpstr>Scope of Variables</vt:lpstr>
      <vt:lpstr>Scope of Variables (cont.)</vt:lpstr>
      <vt:lpstr>Lambda Function</vt:lpstr>
      <vt:lpstr>Lambda Function (cont.)</vt:lpstr>
      <vt:lpstr>Lambda Function (cont.)</vt:lpstr>
      <vt:lpstr>Exercise</vt:lpstr>
      <vt:lpstr>Map</vt:lpstr>
      <vt:lpstr>Functional Programming Tools: filter and reduce </vt:lpstr>
      <vt:lpstr>Functional Programming Tools: filter and reduce </vt:lpstr>
      <vt:lpstr>Recursion</vt:lpstr>
      <vt:lpstr>Properties of Recursion</vt:lpstr>
      <vt:lpstr>Recursion - factorial example</vt:lpstr>
      <vt:lpstr>Examples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Vora Yagnik</cp:lastModifiedBy>
  <cp:revision>663</cp:revision>
  <dcterms:created xsi:type="dcterms:W3CDTF">2020-05-01T05:09:15Z</dcterms:created>
  <dcterms:modified xsi:type="dcterms:W3CDTF">2024-02-29T13:57:12Z</dcterms:modified>
</cp:coreProperties>
</file>