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374" r:id="rId2"/>
    <p:sldId id="352" r:id="rId3"/>
    <p:sldId id="359" r:id="rId4"/>
    <p:sldId id="353" r:id="rId5"/>
    <p:sldId id="360" r:id="rId6"/>
    <p:sldId id="361" r:id="rId7"/>
    <p:sldId id="354" r:id="rId8"/>
    <p:sldId id="355" r:id="rId9"/>
    <p:sldId id="362" r:id="rId10"/>
    <p:sldId id="378" r:id="rId11"/>
    <p:sldId id="358" r:id="rId12"/>
    <p:sldId id="356" r:id="rId13"/>
    <p:sldId id="363" r:id="rId14"/>
    <p:sldId id="364" r:id="rId15"/>
    <p:sldId id="375" r:id="rId16"/>
    <p:sldId id="376" r:id="rId17"/>
    <p:sldId id="377" r:id="rId18"/>
    <p:sldId id="365" r:id="rId19"/>
    <p:sldId id="380" r:id="rId20"/>
    <p:sldId id="381" r:id="rId21"/>
    <p:sldId id="382" r:id="rId22"/>
    <p:sldId id="383" r:id="rId23"/>
    <p:sldId id="384" r:id="rId24"/>
    <p:sldId id="385" r:id="rId25"/>
    <p:sldId id="386" r:id="rId26"/>
    <p:sldId id="387" r:id="rId27"/>
    <p:sldId id="388" r:id="rId28"/>
    <p:sldId id="389" r:id="rId29"/>
    <p:sldId id="394" r:id="rId30"/>
    <p:sldId id="390" r:id="rId31"/>
    <p:sldId id="391" r:id="rId32"/>
    <p:sldId id="392" r:id="rId33"/>
    <p:sldId id="393" r:id="rId34"/>
  </p:sldIdLst>
  <p:sldSz cx="12192000" cy="6858000"/>
  <p:notesSz cx="6858000" cy="9144000"/>
  <p:embeddedFontLst>
    <p:embeddedFont>
      <p:font typeface="Bahnschrift Light" panose="020B0502040204020203" pitchFamily="34" charset="0"/>
      <p:regular r:id="rId36"/>
    </p:embeddedFont>
    <p:embeddedFont>
      <p:font typeface="Consolas" panose="020B0609020204030204" pitchFamily="49" charset="0"/>
      <p:regular r:id="rId37"/>
      <p:bold r:id="rId38"/>
      <p:italic r:id="rId39"/>
      <p:boldItalic r:id="rId40"/>
    </p:embeddedFont>
    <p:embeddedFont>
      <p:font typeface="Roboto Condensed" panose="020000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
      <p:font typeface="Wingdings 2" panose="05020102010507070707" pitchFamily="18" charset="2"/>
      <p:regular r:id="rId47"/>
    </p:embeddedFont>
    <p:embeddedFont>
      <p:font typeface="Wingdings 3" panose="05040102010807070707" pitchFamily="18" charset="2"/>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2827"/>
    <a:srgbClr val="D81A60"/>
    <a:srgbClr val="301B92"/>
    <a:srgbClr val="673BB7"/>
    <a:srgbClr val="607D8B"/>
    <a:srgbClr val="ED524F"/>
    <a:srgbClr val="B71B1C"/>
    <a:srgbClr val="F54337"/>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3" autoAdjust="0"/>
    <p:restoredTop sz="94660"/>
  </p:normalViewPr>
  <p:slideViewPr>
    <p:cSldViewPr snapToGrid="0">
      <p:cViewPr varScale="1">
        <p:scale>
          <a:sx n="86" d="100"/>
          <a:sy n="86" d="100"/>
        </p:scale>
        <p:origin x="677" y="67"/>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AFBF56C4-A1BE-EE44-A786-4A827E0E8E1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011721" y="318857"/>
            <a:ext cx="2976891" cy="904935"/>
          </a:xfrm>
          <a:prstGeom prst="rect">
            <a:avLst/>
          </a:prstGeom>
        </p:spPr>
      </p:pic>
      <p:pic>
        <p:nvPicPr>
          <p:cNvPr id="4" name="Picture 3">
            <a:extLst>
              <a:ext uri="{FF2B5EF4-FFF2-40B4-BE49-F238E27FC236}">
                <a16:creationId xmlns:a16="http://schemas.microsoft.com/office/drawing/2014/main" id="{4CB827F4-CE70-CDC3-45B7-3768C164C10C}"/>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IN"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IN" dirty="0"/>
              <a:t>2101CS405  (PP) Unit- 3</a:t>
            </a:r>
            <a:endParaRPr lang="en-US" dirty="0"/>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5"/>
            <a:ext cx="11929641" cy="432187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F41FBD5D-AB37-4F4E-A127-DAB7A6E35DEA}"/>
              </a:ext>
            </a:extLst>
          </p:cNvPr>
          <p:cNvGrpSpPr/>
          <p:nvPr userDrawn="1"/>
        </p:nvGrpSpPr>
        <p:grpSpPr>
          <a:xfrm>
            <a:off x="10313386" y="5940670"/>
            <a:ext cx="1649043" cy="501287"/>
            <a:chOff x="10721798" y="852808"/>
            <a:chExt cx="1339023" cy="407045"/>
          </a:xfrm>
        </p:grpSpPr>
        <p:pic>
          <p:nvPicPr>
            <p:cNvPr id="15" name="Picture 14">
              <a:extLst>
                <a:ext uri="{FF2B5EF4-FFF2-40B4-BE49-F238E27FC236}">
                  <a16:creationId xmlns:a16="http://schemas.microsoft.com/office/drawing/2014/main" id="{1F51F16C-249B-E345-B841-8128601D1DD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86E1CEFF-5022-B343-970D-93BF7837B193}"/>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F525FD31-DBEE-9A49-8D30-8AA370CD1AC6}"/>
              </a:ext>
            </a:extLst>
          </p:cNvPr>
          <p:cNvGrpSpPr/>
          <p:nvPr userDrawn="1"/>
        </p:nvGrpSpPr>
        <p:grpSpPr>
          <a:xfrm>
            <a:off x="10313386" y="6223181"/>
            <a:ext cx="1649043" cy="501287"/>
            <a:chOff x="10721798" y="852808"/>
            <a:chExt cx="1339023" cy="407045"/>
          </a:xfrm>
        </p:grpSpPr>
        <p:pic>
          <p:nvPicPr>
            <p:cNvPr id="18" name="Picture 17">
              <a:extLst>
                <a:ext uri="{FF2B5EF4-FFF2-40B4-BE49-F238E27FC236}">
                  <a16:creationId xmlns:a16="http://schemas.microsoft.com/office/drawing/2014/main" id="{2E2024B0-256A-DE40-97A3-3554EEB4DEA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F7E3F7EC-9A5A-AA4D-ADD8-31449DFF979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#3150713 (PDS)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Overview of Python and Data Structure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3/17/2024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docs.python.org/3/reference/simple_stmts.html#import"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err="1"/>
              <a:t>Jayesh.vagadiya@darshan.ac.in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9537133260</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Jayesh D. </a:t>
            </a:r>
            <a:r>
              <a:rPr lang="en-IN" dirty="0" err="1"/>
              <a:t>Vagadiya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Python Programming(</a:t>
            </a:r>
            <a:r>
              <a:rPr lang="en-IN" sz="1800" dirty="0">
                <a:effectLst/>
                <a:latin typeface="Roboto Condensed" panose="02000000000000000000" pitchFamily="2" charset="0"/>
              </a:rPr>
              <a:t>2101CS405</a:t>
            </a:r>
            <a:r>
              <a:rPr lang="en-IN" dirty="0"/>
              <a:t>)</a:t>
            </a:r>
            <a:endParaRPr lang="en-US" dirty="0"/>
          </a:p>
        </p:txBody>
      </p:sp>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3600" b="0" dirty="0">
                <a:latin typeface="Roboto Condensed Light" panose="02000000000000000000" pitchFamily="2" charset="0"/>
                <a:ea typeface="Roboto Condensed Light" panose="02000000000000000000" pitchFamily="2" charset="0"/>
              </a:rPr>
              <a:t>Unit-03.1</a:t>
            </a:r>
            <a:br>
              <a:rPr lang="en-US" sz="4800" dirty="0"/>
            </a:br>
            <a:r>
              <a:rPr lang="en-IN" sz="4800" dirty="0">
                <a:effectLst/>
              </a:rPr>
              <a:t>File IO in Python </a:t>
            </a:r>
            <a:endParaRPr lang="en-US" dirty="0"/>
          </a:p>
        </p:txBody>
      </p:sp>
      <p:pic>
        <p:nvPicPr>
          <p:cNvPr id="5" name="Picture Placeholder 4">
            <a:extLst>
              <a:ext uri="{FF2B5EF4-FFF2-40B4-BE49-F238E27FC236}">
                <a16:creationId xmlns:a16="http://schemas.microsoft.com/office/drawing/2014/main" id="{A161DE45-276D-7849-BC99-BAB0D00EC127}"/>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162094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7CD4-BDA7-C866-264E-D0E90D9ED1F3}"/>
              </a:ext>
            </a:extLst>
          </p:cNvPr>
          <p:cNvSpPr>
            <a:spLocks noGrp="1"/>
          </p:cNvSpPr>
          <p:nvPr>
            <p:ph type="title"/>
          </p:nvPr>
        </p:nvSpPr>
        <p:spPr/>
        <p:txBody>
          <a:bodyPr>
            <a:normAutofit/>
          </a:bodyPr>
          <a:lstStyle/>
          <a:p>
            <a:r>
              <a:rPr lang="en-US" dirty="0" err="1"/>
              <a:t>writelines</a:t>
            </a:r>
            <a:r>
              <a:rPr lang="en-US" dirty="0"/>
              <a:t>()</a:t>
            </a:r>
          </a:p>
        </p:txBody>
      </p:sp>
      <p:sp>
        <p:nvSpPr>
          <p:cNvPr id="3" name="Content Placeholder 2">
            <a:extLst>
              <a:ext uri="{FF2B5EF4-FFF2-40B4-BE49-F238E27FC236}">
                <a16:creationId xmlns:a16="http://schemas.microsoft.com/office/drawing/2014/main" id="{026C924B-F7E9-C164-FBA2-A227166A0B13}"/>
              </a:ext>
            </a:extLst>
          </p:cNvPr>
          <p:cNvSpPr>
            <a:spLocks noGrp="1"/>
          </p:cNvSpPr>
          <p:nvPr>
            <p:ph idx="1"/>
          </p:nvPr>
        </p:nvSpPr>
        <p:spPr/>
        <p:txBody>
          <a:bodyPr/>
          <a:lstStyle/>
          <a:p>
            <a:r>
              <a:rPr lang="en-US" dirty="0"/>
              <a:t>he </a:t>
            </a:r>
            <a:r>
              <a:rPr lang="en-US" dirty="0" err="1"/>
              <a:t>writelines</a:t>
            </a:r>
            <a:r>
              <a:rPr lang="en-US" dirty="0"/>
              <a:t>() function in Python, used to write </a:t>
            </a:r>
            <a:r>
              <a:rPr lang="en-US" dirty="0">
                <a:solidFill>
                  <a:srgbClr val="C62827"/>
                </a:solidFill>
              </a:rPr>
              <a:t>multiple lines </a:t>
            </a:r>
            <a:r>
              <a:rPr lang="en-US" dirty="0"/>
              <a:t>of text or string to a file at once. The lines are in the form of </a:t>
            </a:r>
            <a:r>
              <a:rPr lang="en-US" dirty="0">
                <a:solidFill>
                  <a:srgbClr val="C62827"/>
                </a:solidFill>
              </a:rPr>
              <a:t>elements of a list</a:t>
            </a:r>
            <a:r>
              <a:rPr lang="en-US" dirty="0"/>
              <a:t>.</a:t>
            </a:r>
          </a:p>
        </p:txBody>
      </p:sp>
      <p:sp>
        <p:nvSpPr>
          <p:cNvPr id="4" name="Rectangle 3">
            <a:extLst>
              <a:ext uri="{FF2B5EF4-FFF2-40B4-BE49-F238E27FC236}">
                <a16:creationId xmlns:a16="http://schemas.microsoft.com/office/drawing/2014/main" id="{3FE62AA5-05D5-68D1-E570-66567AA1199D}"/>
              </a:ext>
            </a:extLst>
          </p:cNvPr>
          <p:cNvSpPr/>
          <p:nvPr/>
        </p:nvSpPr>
        <p:spPr>
          <a:xfrm>
            <a:off x="522902" y="2001867"/>
            <a:ext cx="4997228"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b="1" dirty="0" err="1">
                <a:solidFill>
                  <a:srgbClr val="000000"/>
                </a:solidFill>
                <a:latin typeface="Consolas"/>
              </a:rPr>
              <a:t>writelines</a:t>
            </a:r>
            <a:r>
              <a:rPr lang="en-US" sz="1600" dirty="0">
                <a:solidFill>
                  <a:srgbClr val="000000"/>
                </a:solidFill>
                <a:latin typeface="Consolas"/>
              </a:rPr>
              <a:t>(</a:t>
            </a:r>
            <a:r>
              <a:rPr lang="en-US" sz="1600" dirty="0" err="1">
                <a:solidFill>
                  <a:srgbClr val="000000"/>
                </a:solidFill>
                <a:latin typeface="Consolas"/>
              </a:rPr>
              <a:t>list_or_sequence</a:t>
            </a:r>
            <a:r>
              <a:rPr lang="en-US" sz="1600" dirty="0">
                <a:solidFill>
                  <a:srgbClr val="000000"/>
                </a:solidFill>
                <a:latin typeface="Consolas"/>
              </a:rPr>
              <a:t>)</a:t>
            </a:r>
          </a:p>
        </p:txBody>
      </p:sp>
      <p:sp>
        <p:nvSpPr>
          <p:cNvPr id="5" name="Rectangle: Top Corners Rounded 6">
            <a:extLst>
              <a:ext uri="{FF2B5EF4-FFF2-40B4-BE49-F238E27FC236}">
                <a16:creationId xmlns:a16="http://schemas.microsoft.com/office/drawing/2014/main" id="{B78F80BE-DDBC-9186-5A15-42167505D372}"/>
              </a:ext>
            </a:extLst>
          </p:cNvPr>
          <p:cNvSpPr/>
          <p:nvPr/>
        </p:nvSpPr>
        <p:spPr>
          <a:xfrm>
            <a:off x="522902" y="1672683"/>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id="{92A7B682-9F59-3160-1AF4-2F82B3492ED9}"/>
              </a:ext>
            </a:extLst>
          </p:cNvPr>
          <p:cNvSpPr/>
          <p:nvPr/>
        </p:nvSpPr>
        <p:spPr>
          <a:xfrm>
            <a:off x="1022895" y="3045251"/>
            <a:ext cx="6360230" cy="830997"/>
          </a:xfrm>
          <a:prstGeom prst="rect">
            <a:avLst/>
          </a:prstGeom>
          <a:solidFill>
            <a:schemeClr val="bg1">
              <a:lumMod val="95000"/>
            </a:schemeClr>
          </a:solidFill>
          <a:ln>
            <a:noFill/>
          </a:ln>
        </p:spPr>
        <p:txBody>
          <a:bodyPr wrap="square">
            <a:spAutoFit/>
          </a:bodyPr>
          <a:lstStyle/>
          <a:p>
            <a:r>
              <a:rPr lang="en-IN" sz="1600" dirty="0" err="1">
                <a:solidFill>
                  <a:srgbClr val="000000"/>
                </a:solidFill>
                <a:latin typeface="Menlo" panose="020B0609030804020204" pitchFamily="49" charset="0"/>
              </a:rPr>
              <a:t>file_handler</a:t>
            </a:r>
            <a:r>
              <a:rPr lang="en-IN" sz="1600" dirty="0">
                <a:solidFill>
                  <a:srgbClr val="000000"/>
                </a:solidFill>
                <a:latin typeface="Menlo" panose="020B0609030804020204" pitchFamily="49" charset="0"/>
              </a:rPr>
              <a:t> = open(</a:t>
            </a:r>
            <a:r>
              <a:rPr lang="en-IN" sz="1600" dirty="0">
                <a:solidFill>
                  <a:srgbClr val="A31515"/>
                </a:solidFill>
                <a:latin typeface="Menlo" panose="020B0609030804020204" pitchFamily="49" charset="0"/>
              </a:rPr>
              <a:t>"</a:t>
            </a:r>
            <a:r>
              <a:rPr lang="en-IN" sz="1600" dirty="0" err="1">
                <a:solidFill>
                  <a:srgbClr val="A31515"/>
                </a:solidFill>
                <a:latin typeface="Menlo" panose="020B0609030804020204" pitchFamily="49" charset="0"/>
              </a:rPr>
              <a:t>abc.txt</a:t>
            </a:r>
            <a:r>
              <a:rPr lang="en-IN" sz="1600" dirty="0">
                <a:solidFill>
                  <a:srgbClr val="A31515"/>
                </a:solidFill>
                <a:latin typeface="Menlo" panose="020B0609030804020204" pitchFamily="49" charset="0"/>
              </a:rPr>
              <a:t>"</a:t>
            </a:r>
            <a:r>
              <a:rPr lang="en-IN" sz="1600" dirty="0">
                <a:solidFill>
                  <a:srgbClr val="000000"/>
                </a:solidFill>
                <a:latin typeface="Menlo" panose="020B0609030804020204" pitchFamily="49" charset="0"/>
              </a:rPr>
              <a:t>, </a:t>
            </a:r>
            <a:r>
              <a:rPr lang="en-IN" sz="1600" dirty="0">
                <a:solidFill>
                  <a:srgbClr val="A31515"/>
                </a:solidFill>
                <a:latin typeface="Menlo" panose="020B0609030804020204" pitchFamily="49" charset="0"/>
              </a:rPr>
              <a:t>"w"</a:t>
            </a:r>
            <a:r>
              <a:rPr lang="en-IN" sz="1600" dirty="0">
                <a:solidFill>
                  <a:srgbClr val="000000"/>
                </a:solidFill>
                <a:latin typeface="Menlo" panose="020B0609030804020204" pitchFamily="49" charset="0"/>
              </a:rPr>
              <a:t>)</a:t>
            </a:r>
          </a:p>
          <a:p>
            <a:r>
              <a:rPr lang="en-IN" sz="1600" dirty="0" err="1">
                <a:solidFill>
                  <a:srgbClr val="000000"/>
                </a:solidFill>
                <a:latin typeface="Menlo" panose="020B0609030804020204" pitchFamily="49" charset="0"/>
              </a:rPr>
              <a:t>file_handler.writelines</a:t>
            </a:r>
            <a:r>
              <a:rPr lang="en-IN" sz="1600" dirty="0">
                <a:solidFill>
                  <a:srgbClr val="000000"/>
                </a:solidFill>
                <a:latin typeface="Menlo" panose="020B0609030804020204" pitchFamily="49" charset="0"/>
              </a:rPr>
              <a:t>([</a:t>
            </a:r>
            <a:r>
              <a:rPr lang="en-IN" sz="1600" dirty="0">
                <a:solidFill>
                  <a:srgbClr val="A31515"/>
                </a:solidFill>
                <a:latin typeface="Menlo" panose="020B0609030804020204" pitchFamily="49" charset="0"/>
              </a:rPr>
              <a:t>"Darshan"</a:t>
            </a:r>
            <a:r>
              <a:rPr lang="en-IN" sz="1600" dirty="0">
                <a:solidFill>
                  <a:srgbClr val="000000"/>
                </a:solidFill>
                <a:latin typeface="Menlo" panose="020B0609030804020204" pitchFamily="49" charset="0"/>
              </a:rPr>
              <a:t>, </a:t>
            </a:r>
            <a:r>
              <a:rPr lang="en-IN" sz="1600" dirty="0">
                <a:solidFill>
                  <a:srgbClr val="A31515"/>
                </a:solidFill>
                <a:latin typeface="Menlo" panose="020B0609030804020204" pitchFamily="49" charset="0"/>
              </a:rPr>
              <a:t>"University"</a:t>
            </a:r>
            <a:r>
              <a:rPr lang="en-IN" sz="1600" dirty="0">
                <a:solidFill>
                  <a:srgbClr val="000000"/>
                </a:solidFill>
                <a:latin typeface="Menlo" panose="020B0609030804020204" pitchFamily="49" charset="0"/>
              </a:rPr>
              <a:t>])</a:t>
            </a:r>
          </a:p>
          <a:p>
            <a:r>
              <a:rPr lang="en-IN" sz="1600" dirty="0" err="1">
                <a:solidFill>
                  <a:srgbClr val="000000"/>
                </a:solidFill>
                <a:latin typeface="Menlo" panose="020B0609030804020204" pitchFamily="49" charset="0"/>
              </a:rPr>
              <a:t>file_handler.close</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id="{FEBA770E-BB2C-B6A6-87AD-77E0862EDD99}"/>
              </a:ext>
            </a:extLst>
          </p:cNvPr>
          <p:cNvSpPr/>
          <p:nvPr/>
        </p:nvSpPr>
        <p:spPr>
          <a:xfrm>
            <a:off x="522902" y="3045251"/>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p:txBody>
      </p:sp>
      <p:sp>
        <p:nvSpPr>
          <p:cNvPr id="8" name="Rectangle: Top Corners Rounded 6">
            <a:extLst>
              <a:ext uri="{FF2B5EF4-FFF2-40B4-BE49-F238E27FC236}">
                <a16:creationId xmlns:a16="http://schemas.microsoft.com/office/drawing/2014/main" id="{7FDCFAEC-7EB9-90CE-C2C6-7C9B422E82BC}"/>
              </a:ext>
            </a:extLst>
          </p:cNvPr>
          <p:cNvSpPr/>
          <p:nvPr/>
        </p:nvSpPr>
        <p:spPr>
          <a:xfrm>
            <a:off x="522902" y="2716067"/>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9" name="Rectangle 8">
            <a:extLst>
              <a:ext uri="{FF2B5EF4-FFF2-40B4-BE49-F238E27FC236}">
                <a16:creationId xmlns:a16="http://schemas.microsoft.com/office/drawing/2014/main" id="{56530B6A-03CC-15A2-74D8-8D33BE7DD532}"/>
              </a:ext>
            </a:extLst>
          </p:cNvPr>
          <p:cNvSpPr/>
          <p:nvPr/>
        </p:nvSpPr>
        <p:spPr>
          <a:xfrm>
            <a:off x="522902" y="4601149"/>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Darshan </a:t>
            </a:r>
          </a:p>
          <a:p>
            <a:r>
              <a:rPr lang="en-US" sz="1600" dirty="0">
                <a:solidFill>
                  <a:srgbClr val="000000"/>
                </a:solidFill>
                <a:latin typeface="Consolas"/>
              </a:rPr>
              <a:t>University</a:t>
            </a:r>
          </a:p>
        </p:txBody>
      </p:sp>
      <p:sp>
        <p:nvSpPr>
          <p:cNvPr id="10" name="Rectangle: Top Corners Rounded 6">
            <a:extLst>
              <a:ext uri="{FF2B5EF4-FFF2-40B4-BE49-F238E27FC236}">
                <a16:creationId xmlns:a16="http://schemas.microsoft.com/office/drawing/2014/main" id="{E28929B8-27BB-59A1-7250-3996A035AB2A}"/>
              </a:ext>
            </a:extLst>
          </p:cNvPr>
          <p:cNvSpPr/>
          <p:nvPr/>
        </p:nvSpPr>
        <p:spPr>
          <a:xfrm>
            <a:off x="522903" y="4271965"/>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abc.txt</a:t>
            </a:r>
            <a:endParaRPr lang="en-US" sz="1600" dirty="0">
              <a:solidFill>
                <a:schemeClr val="bg1"/>
              </a:solidFill>
            </a:endParaRPr>
          </a:p>
        </p:txBody>
      </p:sp>
    </p:spTree>
    <p:extLst>
      <p:ext uri="{BB962C8B-B14F-4D97-AF65-F5344CB8AC3E}">
        <p14:creationId xmlns:p14="http://schemas.microsoft.com/office/powerpoint/2010/main" val="221421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build="p" animBg="1"/>
      <p:bldP spid="7" grpId="0" animBg="1"/>
      <p:bldP spid="8" grpId="0" animBg="1"/>
      <p:bldP spid="9" grpId="0" uiExpand="1" build="p"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Write file in Python</a:t>
            </a:r>
            <a:endParaRPr lang="en-US" dirty="0"/>
          </a:p>
        </p:txBody>
      </p:sp>
      <p:sp>
        <p:nvSpPr>
          <p:cNvPr id="3" name="Content Placeholder 2"/>
          <p:cNvSpPr>
            <a:spLocks noGrp="1"/>
          </p:cNvSpPr>
          <p:nvPr>
            <p:ph idx="1"/>
          </p:nvPr>
        </p:nvSpPr>
        <p:spPr/>
        <p:txBody>
          <a:bodyPr/>
          <a:lstStyle/>
          <a:p>
            <a:endParaRPr lang="en-IN" dirty="0"/>
          </a:p>
          <a:p>
            <a:endParaRPr lang="en-IN" dirty="0"/>
          </a:p>
        </p:txBody>
      </p:sp>
      <p:sp>
        <p:nvSpPr>
          <p:cNvPr id="4" name="Rectangle 3">
            <a:extLst>
              <a:ext uri="{FF2B5EF4-FFF2-40B4-BE49-F238E27FC236}">
                <a16:creationId xmlns:a16="http://schemas.microsoft.com/office/drawing/2014/main" id="{D456EBDA-49A4-A843-A786-6989C63A54AA}"/>
              </a:ext>
            </a:extLst>
          </p:cNvPr>
          <p:cNvSpPr/>
          <p:nvPr/>
        </p:nvSpPr>
        <p:spPr>
          <a:xfrm>
            <a:off x="755006" y="1366897"/>
            <a:ext cx="4731394" cy="2062103"/>
          </a:xfrm>
          <a:prstGeom prst="rect">
            <a:avLst/>
          </a:prstGeom>
          <a:solidFill>
            <a:schemeClr val="bg1">
              <a:lumMod val="95000"/>
            </a:schemeClr>
          </a:solidFill>
          <a:ln>
            <a:noFill/>
          </a:ln>
        </p:spPr>
        <p:txBody>
          <a:bodyPr wrap="square">
            <a:spAutoFit/>
          </a:bodyPr>
          <a:lstStyle/>
          <a:p>
            <a:r>
              <a:rPr lang="en-IN" sz="1600" dirty="0">
                <a:solidFill>
                  <a:srgbClr val="000000"/>
                </a:solidFill>
                <a:latin typeface="Consolas" panose="020B0609020204030204" pitchFamily="49" charset="0"/>
                <a:cs typeface="Consolas" panose="020B0609020204030204" pitchFamily="49" charset="0"/>
              </a:rPr>
              <a:t>f =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demo.txt"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'w</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err="1">
                <a:solidFill>
                  <a:srgbClr val="000000"/>
                </a:solidFill>
                <a:latin typeface="Consolas" panose="020B0609020204030204" pitchFamily="49" charset="0"/>
                <a:cs typeface="Consolas" panose="020B0609020204030204" pitchFamily="49" charset="0"/>
              </a:rPr>
              <a:t>f.write</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A31515"/>
                </a:solidFill>
                <a:latin typeface="Consolas" panose="020B0609020204030204" pitchFamily="49" charset="0"/>
                <a:cs typeface="Consolas" panose="020B0609020204030204" pitchFamily="49" charset="0"/>
              </a:rPr>
              <a:t>"Hello \</a:t>
            </a:r>
            <a:r>
              <a:rPr lang="en-IN" sz="1600" dirty="0" err="1">
                <a:solidFill>
                  <a:srgbClr val="A31515"/>
                </a:solidFill>
                <a:latin typeface="Consolas" panose="020B0609020204030204" pitchFamily="49" charset="0"/>
                <a:cs typeface="Consolas" panose="020B0609020204030204" pitchFamily="49" charset="0"/>
              </a:rPr>
              <a:t>nDarshan</a:t>
            </a:r>
            <a:r>
              <a:rPr lang="en-IN" sz="1600" dirty="0">
                <a:solidFill>
                  <a:srgbClr val="A31515"/>
                </a:solidFill>
                <a:latin typeface="Consolas" panose="020B0609020204030204" pitchFamily="49" charset="0"/>
                <a:cs typeface="Consolas" panose="020B0609020204030204" pitchFamily="49" charset="0"/>
              </a:rPr>
              <a:t> University"</a:t>
            </a:r>
            <a:r>
              <a:rPr lang="en-IN" sz="1600" dirty="0">
                <a:solidFill>
                  <a:srgbClr val="000000"/>
                </a:solidFill>
                <a:latin typeface="Consolas" panose="020B0609020204030204" pitchFamily="49" charset="0"/>
                <a:cs typeface="Consolas" panose="020B0609020204030204" pitchFamily="49" charset="0"/>
              </a:rPr>
              <a:t>)</a:t>
            </a:r>
          </a:p>
          <a:p>
            <a:r>
              <a:rPr lang="en-IN" sz="1600" dirty="0" err="1">
                <a:solidFill>
                  <a:srgbClr val="000000"/>
                </a:solidFill>
                <a:latin typeface="Consolas" panose="020B0609020204030204" pitchFamily="49" charset="0"/>
                <a:cs typeface="Consolas" panose="020B0609020204030204" pitchFamily="49" charset="0"/>
              </a:rPr>
              <a:t>f.close</a:t>
            </a:r>
            <a:r>
              <a:rPr lang="en-IN" sz="1600" dirty="0">
                <a:solidFill>
                  <a:srgbClr val="000000"/>
                </a:solidFill>
                <a:latin typeface="Consolas" panose="020B0609020204030204" pitchFamily="49" charset="0"/>
                <a:cs typeface="Consolas" panose="020B0609020204030204" pitchFamily="49" charset="0"/>
              </a:rPr>
              <a:t>()</a:t>
            </a:r>
          </a:p>
          <a:p>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f=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demo.txt"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'r</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lines = </a:t>
            </a:r>
            <a:r>
              <a:rPr lang="en-IN" sz="1600" dirty="0" err="1">
                <a:solidFill>
                  <a:srgbClr val="000000"/>
                </a:solidFill>
                <a:latin typeface="Consolas" panose="020B0609020204030204" pitchFamily="49" charset="0"/>
                <a:cs typeface="Consolas" panose="020B0609020204030204" pitchFamily="49" charset="0"/>
              </a:rPr>
              <a:t>f.readlines</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FF"/>
                </a:solidFill>
                <a:latin typeface="Consolas" panose="020B0609020204030204" pitchFamily="49" charset="0"/>
                <a:cs typeface="Consolas" panose="020B0609020204030204" pitchFamily="49" charset="0"/>
              </a:rPr>
              <a:t>for</a:t>
            </a:r>
            <a:r>
              <a:rPr lang="en-IN" sz="1600" dirty="0">
                <a:solidFill>
                  <a:srgbClr val="000000"/>
                </a:solidFill>
                <a:latin typeface="Consolas" panose="020B0609020204030204" pitchFamily="49" charset="0"/>
                <a:cs typeface="Consolas" panose="020B0609020204030204" pitchFamily="49" charset="0"/>
              </a:rPr>
              <a:t> l </a:t>
            </a:r>
            <a:r>
              <a:rPr lang="en-IN" sz="1600" dirty="0">
                <a:solidFill>
                  <a:srgbClr val="0000FF"/>
                </a:solidFill>
                <a:latin typeface="Consolas" panose="020B0609020204030204" pitchFamily="49" charset="0"/>
                <a:cs typeface="Consolas" panose="020B0609020204030204" pitchFamily="49" charset="0"/>
              </a:rPr>
              <a:t>in</a:t>
            </a:r>
            <a:r>
              <a:rPr lang="en-IN" sz="1600" dirty="0">
                <a:solidFill>
                  <a:srgbClr val="000000"/>
                </a:solidFill>
                <a:latin typeface="Consolas" panose="020B0609020204030204" pitchFamily="49" charset="0"/>
                <a:cs typeface="Consolas" panose="020B0609020204030204" pitchFamily="49" charset="0"/>
              </a:rPr>
              <a:t> lines:</a:t>
            </a:r>
          </a:p>
          <a:p>
            <a:r>
              <a:rPr lang="en-IN" sz="1600" dirty="0">
                <a:solidFill>
                  <a:srgbClr val="000000"/>
                </a:solidFill>
                <a:latin typeface="Consolas" panose="020B0609020204030204" pitchFamily="49" charset="0"/>
                <a:cs typeface="Consolas" panose="020B0609020204030204" pitchFamily="49" charset="0"/>
              </a:rPr>
              <a:t>   print(l)</a:t>
            </a:r>
          </a:p>
        </p:txBody>
      </p:sp>
      <p:sp>
        <p:nvSpPr>
          <p:cNvPr id="5" name="Rectangle 4">
            <a:extLst>
              <a:ext uri="{FF2B5EF4-FFF2-40B4-BE49-F238E27FC236}">
                <a16:creationId xmlns:a16="http://schemas.microsoft.com/office/drawing/2014/main" id="{35F9F4A0-4592-C04D-B2D0-0BF66A3BFA20}"/>
              </a:ext>
            </a:extLst>
          </p:cNvPr>
          <p:cNvSpPr/>
          <p:nvPr/>
        </p:nvSpPr>
        <p:spPr>
          <a:xfrm>
            <a:off x="255013" y="1366897"/>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255013" y="103771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WriteData.py</a:t>
            </a:r>
            <a:endParaRPr lang="en-US" sz="1600" dirty="0">
              <a:solidFill>
                <a:schemeClr val="bg1"/>
              </a:solidFill>
            </a:endParaRPr>
          </a:p>
        </p:txBody>
      </p:sp>
      <p:sp>
        <p:nvSpPr>
          <p:cNvPr id="7" name="Rectangle 6">
            <a:extLst>
              <a:ext uri="{FF2B5EF4-FFF2-40B4-BE49-F238E27FC236}">
                <a16:creationId xmlns:a16="http://schemas.microsoft.com/office/drawing/2014/main" id="{D8D96127-80B6-5C4C-AEAD-43D15255EAFD}"/>
              </a:ext>
            </a:extLst>
          </p:cNvPr>
          <p:cNvSpPr/>
          <p:nvPr/>
        </p:nvSpPr>
        <p:spPr>
          <a:xfrm>
            <a:off x="5829551" y="1366897"/>
            <a:ext cx="5109795"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Hello</a:t>
            </a:r>
          </a:p>
          <a:p>
            <a:r>
              <a:rPr lang="en-US" sz="1600" dirty="0">
                <a:solidFill>
                  <a:srgbClr val="000000"/>
                </a:solidFill>
                <a:latin typeface="Consolas"/>
              </a:rPr>
              <a:t>Darshan University</a:t>
            </a:r>
          </a:p>
        </p:txBody>
      </p:sp>
      <p:sp>
        <p:nvSpPr>
          <p:cNvPr id="8" name="Rectangle: Top Corners Rounded 6">
            <a:extLst>
              <a:ext uri="{FF2B5EF4-FFF2-40B4-BE49-F238E27FC236}">
                <a16:creationId xmlns:a16="http://schemas.microsoft.com/office/drawing/2014/main" id="{B6D6DB29-6022-654B-A46F-B78879F6EE49}"/>
              </a:ext>
            </a:extLst>
          </p:cNvPr>
          <p:cNvSpPr/>
          <p:nvPr/>
        </p:nvSpPr>
        <p:spPr>
          <a:xfrm>
            <a:off x="5829553" y="1037713"/>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id="{EE18C0A7-4E1C-8148-84DA-D155521027EA}"/>
              </a:ext>
            </a:extLst>
          </p:cNvPr>
          <p:cNvSpPr/>
          <p:nvPr/>
        </p:nvSpPr>
        <p:spPr>
          <a:xfrm>
            <a:off x="240567" y="4097045"/>
            <a:ext cx="5245833"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Hello</a:t>
            </a:r>
          </a:p>
          <a:p>
            <a:r>
              <a:rPr lang="en-US" sz="1600" dirty="0">
                <a:solidFill>
                  <a:srgbClr val="000000"/>
                </a:solidFill>
                <a:latin typeface="Consolas"/>
              </a:rPr>
              <a:t>Darshan University</a:t>
            </a:r>
          </a:p>
        </p:txBody>
      </p:sp>
      <p:sp>
        <p:nvSpPr>
          <p:cNvPr id="10" name="Rectangle: Top Corners Rounded 6">
            <a:extLst>
              <a:ext uri="{FF2B5EF4-FFF2-40B4-BE49-F238E27FC236}">
                <a16:creationId xmlns:a16="http://schemas.microsoft.com/office/drawing/2014/main" id="{B6E48BD7-998B-C847-9DF5-5CDBD93511B2}"/>
              </a:ext>
            </a:extLst>
          </p:cNvPr>
          <p:cNvSpPr/>
          <p:nvPr/>
        </p:nvSpPr>
        <p:spPr>
          <a:xfrm>
            <a:off x="240568" y="3767861"/>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bg/>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errors using “with” keyword</a:t>
            </a:r>
            <a:endParaRPr lang="en-US" dirty="0"/>
          </a:p>
        </p:txBody>
      </p:sp>
      <p:sp>
        <p:nvSpPr>
          <p:cNvPr id="3" name="Content Placeholder 2"/>
          <p:cNvSpPr>
            <a:spLocks noGrp="1"/>
          </p:cNvSpPr>
          <p:nvPr>
            <p:ph idx="1"/>
          </p:nvPr>
        </p:nvSpPr>
        <p:spPr/>
        <p:txBody>
          <a:bodyPr/>
          <a:lstStyle/>
          <a:p>
            <a:r>
              <a:rPr lang="en-US" dirty="0"/>
              <a:t>It is used for </a:t>
            </a:r>
            <a:r>
              <a:rPr lang="en-US" dirty="0">
                <a:solidFill>
                  <a:srgbClr val="C00000"/>
                </a:solidFill>
              </a:rPr>
              <a:t>error handling</a:t>
            </a:r>
            <a:r>
              <a:rPr lang="en-US" dirty="0"/>
              <a:t>.</a:t>
            </a:r>
            <a:endParaRPr lang="en-IN" dirty="0"/>
          </a:p>
          <a:p>
            <a:r>
              <a:rPr lang="en-IN" dirty="0"/>
              <a:t>It is possible that we may have typo in the </a:t>
            </a:r>
            <a:r>
              <a:rPr lang="en-IN" dirty="0">
                <a:solidFill>
                  <a:srgbClr val="C00000"/>
                </a:solidFill>
              </a:rPr>
              <a:t>filename</a:t>
            </a:r>
            <a:r>
              <a:rPr lang="en-IN" dirty="0"/>
              <a:t> or file we specified is </a:t>
            </a:r>
            <a:r>
              <a:rPr lang="en-IN" dirty="0">
                <a:solidFill>
                  <a:srgbClr val="C00000"/>
                </a:solidFill>
              </a:rPr>
              <a:t>moved/deleted, in </a:t>
            </a:r>
            <a:r>
              <a:rPr lang="en-IN" dirty="0"/>
              <a:t>such cases there will be an </a:t>
            </a:r>
            <a:r>
              <a:rPr lang="en-IN" dirty="0">
                <a:solidFill>
                  <a:srgbClr val="C00000"/>
                </a:solidFill>
              </a:rPr>
              <a:t>error while running the file</a:t>
            </a:r>
            <a:r>
              <a:rPr lang="en-IN" dirty="0"/>
              <a:t>.</a:t>
            </a:r>
          </a:p>
          <a:p>
            <a:r>
              <a:rPr lang="en-IN" dirty="0"/>
              <a:t>To handle such situations we can use new syntax of opening the file using </a:t>
            </a:r>
            <a:r>
              <a:rPr lang="en-IN" b="1" dirty="0"/>
              <a:t>with</a:t>
            </a:r>
            <a:r>
              <a:rPr lang="en-IN" dirty="0"/>
              <a:t> keyword.</a:t>
            </a:r>
          </a:p>
          <a:p>
            <a:endParaRPr lang="en-IN" dirty="0"/>
          </a:p>
          <a:p>
            <a:endParaRPr lang="en-IN" dirty="0"/>
          </a:p>
          <a:p>
            <a:endParaRPr lang="en-IN" dirty="0"/>
          </a:p>
          <a:p>
            <a:r>
              <a:rPr lang="en-IN" dirty="0"/>
              <a:t>When we open file using with we </a:t>
            </a:r>
            <a:r>
              <a:rPr lang="en-IN" b="1" dirty="0"/>
              <a:t>need</a:t>
            </a:r>
            <a:r>
              <a:rPr lang="en-IN" dirty="0"/>
              <a:t> </a:t>
            </a:r>
            <a:r>
              <a:rPr lang="en-IN" b="1" dirty="0"/>
              <a:t>not</a:t>
            </a:r>
            <a:r>
              <a:rPr lang="en-IN" dirty="0"/>
              <a:t> to </a:t>
            </a:r>
            <a:r>
              <a:rPr lang="en-IN" b="1" dirty="0"/>
              <a:t>close</a:t>
            </a:r>
            <a:r>
              <a:rPr lang="en-IN" dirty="0"/>
              <a:t> the file.</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22635" y="2959416"/>
            <a:ext cx="4038463" cy="83099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a:rPr>
              <a:t>with</a:t>
            </a:r>
            <a:r>
              <a:rPr lang="en-US" sz="1600" dirty="0">
                <a:solidFill>
                  <a:srgbClr val="000000"/>
                </a:solidFill>
                <a:latin typeface="Consolas"/>
              </a:rPr>
              <a:t> open(</a:t>
            </a:r>
            <a:r>
              <a:rPr lang="en-US" sz="1600" dirty="0">
                <a:solidFill>
                  <a:srgbClr val="A31515"/>
                </a:solidFill>
                <a:latin typeface="Consolas"/>
              </a:rPr>
              <a:t>'college.txt'</a:t>
            </a:r>
            <a:r>
              <a:rPr lang="en-US" sz="1600" dirty="0">
                <a:solidFill>
                  <a:srgbClr val="000000"/>
                </a:solidFill>
                <a:latin typeface="Consolas"/>
              </a:rPr>
              <a:t>) </a:t>
            </a:r>
            <a:r>
              <a:rPr lang="en-US" sz="1600" dirty="0">
                <a:solidFill>
                  <a:srgbClr val="0000FF"/>
                </a:solidFill>
                <a:latin typeface="Consolas"/>
              </a:rPr>
              <a:t>as</a:t>
            </a:r>
            <a:r>
              <a:rPr lang="en-US" sz="1600" dirty="0">
                <a:solidFill>
                  <a:srgbClr val="000000"/>
                </a:solidFill>
                <a:latin typeface="Consolas"/>
              </a:rPr>
              <a:t> f :</a:t>
            </a:r>
          </a:p>
          <a:p>
            <a:r>
              <a:rPr lang="en-US" sz="1600" dirty="0">
                <a:solidFill>
                  <a:srgbClr val="000000"/>
                </a:solidFill>
                <a:latin typeface="Consolas"/>
              </a:rPr>
              <a:t>    data = </a:t>
            </a:r>
            <a:r>
              <a:rPr lang="en-US" sz="1600" dirty="0" err="1">
                <a:solidFill>
                  <a:srgbClr val="000000"/>
                </a:solidFill>
                <a:latin typeface="Consolas"/>
              </a:rPr>
              <a:t>f.read</a:t>
            </a:r>
            <a:r>
              <a:rPr lang="en-US" sz="1600" dirty="0">
                <a:solidFill>
                  <a:srgbClr val="000000"/>
                </a:solidFill>
                <a:latin typeface="Consolas"/>
              </a:rPr>
              <a:t>()</a:t>
            </a:r>
          </a:p>
          <a:p>
            <a:r>
              <a:rPr lang="en-US" sz="1600" dirty="0">
                <a:solidFill>
                  <a:srgbClr val="000000"/>
                </a:solidFill>
                <a:latin typeface="Consolas"/>
              </a:rPr>
              <a:t>    print(data)</a:t>
            </a:r>
            <a:endParaRPr lang="en-US" sz="1600" b="0" dirty="0">
              <a:solidFill>
                <a:srgbClr val="000000"/>
              </a:solidFill>
              <a:latin typeface="Consolas"/>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22642" y="2959416"/>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22642" y="2630232"/>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fileusingwith.py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5A38-E520-AC4F-9C5E-8477849B9429}"/>
              </a:ext>
            </a:extLst>
          </p:cNvPr>
          <p:cNvSpPr>
            <a:spLocks noGrp="1"/>
          </p:cNvSpPr>
          <p:nvPr>
            <p:ph type="title"/>
          </p:nvPr>
        </p:nvSpPr>
        <p:spPr/>
        <p:txBody>
          <a:bodyPr/>
          <a:lstStyle/>
          <a:p>
            <a:r>
              <a:rPr lang="en-US" dirty="0"/>
              <a:t>Examples</a:t>
            </a:r>
          </a:p>
        </p:txBody>
      </p:sp>
      <p:sp>
        <p:nvSpPr>
          <p:cNvPr id="4" name="Rectangle 3">
            <a:extLst>
              <a:ext uri="{FF2B5EF4-FFF2-40B4-BE49-F238E27FC236}">
                <a16:creationId xmlns:a16="http://schemas.microsoft.com/office/drawing/2014/main" id="{C3BE04D0-141A-C04E-ABDB-8DF2426638AF}"/>
              </a:ext>
            </a:extLst>
          </p:cNvPr>
          <p:cNvSpPr/>
          <p:nvPr/>
        </p:nvSpPr>
        <p:spPr>
          <a:xfrm>
            <a:off x="740559" y="1201819"/>
            <a:ext cx="5715997" cy="4031873"/>
          </a:xfrm>
          <a:prstGeom prst="rect">
            <a:avLst/>
          </a:prstGeom>
          <a:solidFill>
            <a:schemeClr val="bg1">
              <a:lumMod val="95000"/>
            </a:schemeClr>
          </a:solidFill>
          <a:ln>
            <a:noFill/>
          </a:ln>
        </p:spPr>
        <p:txBody>
          <a:bodyPr wrap="square">
            <a:spAutoFit/>
          </a:bodyPr>
          <a:lstStyle/>
          <a:p>
            <a:r>
              <a:rPr lang="en-IN" sz="1600" dirty="0">
                <a:solidFill>
                  <a:srgbClr val="008000"/>
                </a:solidFill>
                <a:latin typeface="Consolas" panose="020B0609020204030204" pitchFamily="49" charset="0"/>
                <a:cs typeface="Consolas" panose="020B0609020204030204" pitchFamily="49" charset="0"/>
              </a:rPr>
              <a:t># WAP to count lines, word, and characters within a text file.</a:t>
            </a:r>
            <a:endParaRPr lang="en-IN" sz="1600" dirty="0">
              <a:solidFill>
                <a:srgbClr val="000000"/>
              </a:solidFill>
              <a:latin typeface="Consolas" panose="020B0609020204030204" pitchFamily="49" charset="0"/>
              <a:cs typeface="Consolas" panose="020B0609020204030204" pitchFamily="49" charset="0"/>
            </a:endParaRPr>
          </a:p>
          <a:p>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0</a:t>
            </a:r>
            <a:endParaRPr lang="en-IN" sz="1600" dirty="0">
              <a:solidFill>
                <a:srgbClr val="000000"/>
              </a:solidFill>
              <a:latin typeface="Consolas" panose="020B0609020204030204" pitchFamily="49" charset="0"/>
              <a:cs typeface="Consolas" panose="020B0609020204030204" pitchFamily="49" charset="0"/>
            </a:endParaRPr>
          </a:p>
          <a:p>
            <a:r>
              <a:rPr lang="en-IN" sz="1600" dirty="0" err="1">
                <a:solidFill>
                  <a:srgbClr val="000000"/>
                </a:solidFill>
                <a:latin typeface="Consolas" panose="020B0609020204030204" pitchFamily="49" charset="0"/>
                <a:cs typeface="Consolas" panose="020B0609020204030204" pitchFamily="49" charset="0"/>
              </a:rPr>
              <a:t>numchars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0</a:t>
            </a:r>
            <a:endParaRPr lang="en-IN" sz="1600" dirty="0">
              <a:solidFill>
                <a:srgbClr val="000000"/>
              </a:solidFill>
              <a:latin typeface="Consolas" panose="020B0609020204030204" pitchFamily="49" charset="0"/>
              <a:cs typeface="Consolas" panose="020B0609020204030204" pitchFamily="49" charset="0"/>
            </a:endParaRPr>
          </a:p>
          <a:p>
            <a:r>
              <a:rPr lang="en-IN" sz="1600" dirty="0" err="1">
                <a:solidFill>
                  <a:srgbClr val="000000"/>
                </a:solidFill>
                <a:latin typeface="Consolas" panose="020B0609020204030204" pitchFamily="49" charset="0"/>
                <a:cs typeface="Consolas" panose="020B0609020204030204" pitchFamily="49" charset="0"/>
              </a:rPr>
              <a:t>numlines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0</a:t>
            </a:r>
            <a:endParaRPr lang="en-IN" sz="1600" dirty="0">
              <a:solidFill>
                <a:srgbClr val="000000"/>
              </a:solidFill>
              <a:latin typeface="Consolas" panose="020B0609020204030204" pitchFamily="49" charset="0"/>
              <a:cs typeface="Consolas" panose="020B0609020204030204" pitchFamily="49" charset="0"/>
            </a:endParaRPr>
          </a:p>
          <a:p>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f =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demo.txt"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"r</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FF"/>
                </a:solidFill>
                <a:latin typeface="Consolas" panose="020B0609020204030204" pitchFamily="49" charset="0"/>
                <a:cs typeface="Consolas" panose="020B0609020204030204" pitchFamily="49" charset="0"/>
              </a:rPr>
              <a:t>for</a:t>
            </a:r>
            <a:r>
              <a:rPr lang="en-IN" sz="1600" dirty="0">
                <a:solidFill>
                  <a:srgbClr val="000000"/>
                </a:solidFill>
                <a:latin typeface="Consolas" panose="020B0609020204030204" pitchFamily="49" charset="0"/>
                <a:cs typeface="Consolas" panose="020B0609020204030204" pitchFamily="49" charset="0"/>
              </a:rPr>
              <a:t> line </a:t>
            </a:r>
            <a:r>
              <a:rPr lang="en-IN" sz="1600" dirty="0">
                <a:solidFill>
                  <a:srgbClr val="0000FF"/>
                </a:solidFill>
                <a:latin typeface="Consolas" panose="020B0609020204030204" pitchFamily="49" charset="0"/>
                <a:cs typeface="Consolas" panose="020B0609020204030204" pitchFamily="49" charset="0"/>
              </a:rPr>
              <a:t>in</a:t>
            </a:r>
            <a:r>
              <a:rPr lang="en-IN" sz="1600" dirty="0">
                <a:solidFill>
                  <a:srgbClr val="000000"/>
                </a:solidFill>
                <a:latin typeface="Consolas" panose="020B0609020204030204" pitchFamily="49" charset="0"/>
                <a:cs typeface="Consolas" panose="020B0609020204030204" pitchFamily="49" charset="0"/>
              </a:rPr>
              <a:t> f:</a:t>
            </a:r>
          </a:p>
          <a:p>
            <a:pPr lvl="1"/>
            <a:r>
              <a:rPr lang="en-IN" sz="1600" dirty="0">
                <a:solidFill>
                  <a:srgbClr val="000000"/>
                </a:solidFill>
                <a:latin typeface="Consolas" panose="020B0609020204030204" pitchFamily="49" charset="0"/>
                <a:cs typeface="Consolas" panose="020B0609020204030204" pitchFamily="49" charset="0"/>
              </a:rPr>
              <a:t>wordlist = </a:t>
            </a:r>
            <a:r>
              <a:rPr lang="en-IN" sz="1600" dirty="0" err="1">
                <a:solidFill>
                  <a:srgbClr val="000000"/>
                </a:solidFill>
                <a:latin typeface="Consolas" panose="020B0609020204030204" pitchFamily="49" charset="0"/>
                <a:cs typeface="Consolas" panose="020B0609020204030204" pitchFamily="49" charset="0"/>
              </a:rPr>
              <a:t>line.split</a:t>
            </a:r>
            <a:r>
              <a:rPr lang="en-IN" sz="1600" dirty="0">
                <a:solidFill>
                  <a:srgbClr val="000000"/>
                </a:solidFill>
                <a:latin typeface="Consolas" panose="020B0609020204030204" pitchFamily="49" charset="0"/>
                <a:cs typeface="Consolas" panose="020B0609020204030204" pitchFamily="49" charset="0"/>
              </a:rPr>
              <a:t>()</a:t>
            </a:r>
          </a:p>
          <a:p>
            <a:pPr lvl="1"/>
            <a:r>
              <a:rPr lang="en-IN" sz="1600" dirty="0" err="1">
                <a:solidFill>
                  <a:srgbClr val="000000"/>
                </a:solidFill>
                <a:latin typeface="Consolas" panose="020B0609020204030204" pitchFamily="49" charset="0"/>
                <a:cs typeface="Consolas" panose="020B0609020204030204" pitchFamily="49" charset="0"/>
              </a:rPr>
              <a:t>numlines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1</a:t>
            </a:r>
            <a:endParaRPr lang="en-IN" sz="1600" dirty="0">
              <a:solidFill>
                <a:srgbClr val="000000"/>
              </a:solidFill>
              <a:latin typeface="Consolas" panose="020B0609020204030204" pitchFamily="49" charset="0"/>
              <a:cs typeface="Consolas" panose="020B0609020204030204" pitchFamily="49" charset="0"/>
            </a:endParaRPr>
          </a:p>
          <a:p>
            <a:pPr lvl="1"/>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 += </a:t>
            </a:r>
            <a:r>
              <a:rPr lang="en-IN" sz="1600" dirty="0" err="1">
                <a:solidFill>
                  <a:srgbClr val="000000"/>
                </a:solidFill>
                <a:latin typeface="Consolas" panose="020B0609020204030204" pitchFamily="49" charset="0"/>
                <a:cs typeface="Consolas" panose="020B0609020204030204" pitchFamily="49" charset="0"/>
              </a:rPr>
              <a:t>len</a:t>
            </a:r>
            <a:r>
              <a:rPr lang="en-IN" sz="1600" dirty="0">
                <a:solidFill>
                  <a:srgbClr val="000000"/>
                </a:solidFill>
                <a:latin typeface="Consolas" panose="020B0609020204030204" pitchFamily="49" charset="0"/>
                <a:cs typeface="Consolas" panose="020B0609020204030204" pitchFamily="49" charset="0"/>
              </a:rPr>
              <a:t>(wordlist)</a:t>
            </a:r>
          </a:p>
          <a:p>
            <a:pPr lvl="1"/>
            <a:r>
              <a:rPr lang="en-IN" sz="1600" dirty="0" err="1">
                <a:solidFill>
                  <a:srgbClr val="000000"/>
                </a:solidFill>
                <a:latin typeface="Consolas" panose="020B0609020204030204" pitchFamily="49" charset="0"/>
                <a:cs typeface="Consolas" panose="020B0609020204030204" pitchFamily="49" charset="0"/>
              </a:rPr>
              <a:t>numchars</a:t>
            </a:r>
            <a:r>
              <a:rPr lang="en-IN" sz="1600" dirty="0">
                <a:solidFill>
                  <a:srgbClr val="000000"/>
                </a:solidFill>
                <a:latin typeface="Consolas" panose="020B0609020204030204" pitchFamily="49" charset="0"/>
                <a:cs typeface="Consolas" panose="020B0609020204030204" pitchFamily="49" charset="0"/>
              </a:rPr>
              <a:t> += </a:t>
            </a:r>
            <a:r>
              <a:rPr lang="en-IN" sz="1600" dirty="0" err="1">
                <a:solidFill>
                  <a:srgbClr val="000000"/>
                </a:solidFill>
                <a:latin typeface="Consolas" panose="020B0609020204030204" pitchFamily="49" charset="0"/>
                <a:cs typeface="Consolas" panose="020B0609020204030204" pitchFamily="49" charset="0"/>
              </a:rPr>
              <a:t>len</a:t>
            </a:r>
            <a:r>
              <a:rPr lang="en-IN" sz="1600" dirty="0">
                <a:solidFill>
                  <a:srgbClr val="000000"/>
                </a:solidFill>
                <a:latin typeface="Consolas" panose="020B0609020204030204" pitchFamily="49" charset="0"/>
                <a:cs typeface="Consolas" panose="020B0609020204030204" pitchFamily="49" charset="0"/>
              </a:rPr>
              <a:t>(line)</a:t>
            </a:r>
          </a:p>
          <a:p>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print (</a:t>
            </a:r>
            <a:r>
              <a:rPr lang="en-IN" sz="1600" dirty="0">
                <a:solidFill>
                  <a:srgbClr val="A31515"/>
                </a:solidFill>
                <a:latin typeface="Consolas" panose="020B0609020204030204" pitchFamily="49" charset="0"/>
                <a:cs typeface="Consolas" panose="020B0609020204030204" pitchFamily="49" charset="0"/>
              </a:rPr>
              <a:t>"Lines: "</a:t>
            </a:r>
            <a:r>
              <a:rPr lang="en-IN" sz="1600" dirty="0">
                <a:solidFill>
                  <a:srgbClr val="000000"/>
                </a:solidFill>
                <a:latin typeface="Consolas" panose="020B0609020204030204" pitchFamily="49" charset="0"/>
                <a:cs typeface="Consolas" panose="020B0609020204030204" pitchFamily="49" charset="0"/>
              </a:rPr>
              <a:t>, </a:t>
            </a:r>
            <a:r>
              <a:rPr lang="en-IN" sz="1600" dirty="0" err="1">
                <a:solidFill>
                  <a:srgbClr val="000000"/>
                </a:solidFill>
                <a:latin typeface="Consolas" panose="020B0609020204030204" pitchFamily="49" charset="0"/>
                <a:cs typeface="Consolas" panose="020B0609020204030204" pitchFamily="49" charset="0"/>
              </a:rPr>
              <a:t>numlines</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print (</a:t>
            </a:r>
            <a:r>
              <a:rPr lang="en-IN" sz="1600" dirty="0">
                <a:solidFill>
                  <a:srgbClr val="A31515"/>
                </a:solidFill>
                <a:latin typeface="Consolas" panose="020B0609020204030204" pitchFamily="49" charset="0"/>
                <a:cs typeface="Consolas" panose="020B0609020204030204" pitchFamily="49" charset="0"/>
              </a:rPr>
              <a:t>"Words: "</a:t>
            </a:r>
            <a:r>
              <a:rPr lang="en-IN" sz="1600" dirty="0">
                <a:solidFill>
                  <a:srgbClr val="000000"/>
                </a:solidFill>
                <a:latin typeface="Consolas" panose="020B0609020204030204" pitchFamily="49" charset="0"/>
                <a:cs typeface="Consolas" panose="020B0609020204030204" pitchFamily="49" charset="0"/>
              </a:rPr>
              <a:t>, </a:t>
            </a:r>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print (</a:t>
            </a:r>
            <a:r>
              <a:rPr lang="en-IN" sz="1600" dirty="0">
                <a:solidFill>
                  <a:srgbClr val="A31515"/>
                </a:solidFill>
                <a:latin typeface="Consolas" panose="020B0609020204030204" pitchFamily="49" charset="0"/>
                <a:cs typeface="Consolas" panose="020B0609020204030204" pitchFamily="49" charset="0"/>
              </a:rPr>
              <a:t>"Characters: "</a:t>
            </a:r>
            <a:r>
              <a:rPr lang="en-IN" sz="1600" dirty="0">
                <a:solidFill>
                  <a:srgbClr val="000000"/>
                </a:solidFill>
                <a:latin typeface="Consolas" panose="020B0609020204030204" pitchFamily="49" charset="0"/>
                <a:cs typeface="Consolas" panose="020B0609020204030204" pitchFamily="49" charset="0"/>
              </a:rPr>
              <a:t>, </a:t>
            </a:r>
            <a:r>
              <a:rPr lang="en-IN" sz="1600" dirty="0" err="1">
                <a:solidFill>
                  <a:srgbClr val="000000"/>
                </a:solidFill>
                <a:latin typeface="Consolas" panose="020B0609020204030204" pitchFamily="49" charset="0"/>
                <a:cs typeface="Consolas" panose="020B0609020204030204" pitchFamily="49" charset="0"/>
              </a:rPr>
              <a:t>numchars</a:t>
            </a:r>
            <a:r>
              <a:rPr lang="en-IN" sz="1600" dirty="0">
                <a:solidFill>
                  <a:srgbClr val="000000"/>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id="{B1F1DDE5-EF06-D547-8D8B-DA9C3A543859}"/>
              </a:ext>
            </a:extLst>
          </p:cNvPr>
          <p:cNvSpPr/>
          <p:nvPr/>
        </p:nvSpPr>
        <p:spPr>
          <a:xfrm>
            <a:off x="240566" y="1201819"/>
            <a:ext cx="499993"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a:p>
            <a:pPr algn="r"/>
            <a:r>
              <a:rPr lang="en-IN" sz="1600" b="1" dirty="0">
                <a:solidFill>
                  <a:schemeClr val="tx1">
                    <a:lumMod val="75000"/>
                    <a:lumOff val="25000"/>
                  </a:schemeClr>
                </a:solidFill>
                <a:latin typeface="Consolas" panose="020B0609020204030204" pitchFamily="49" charset="0"/>
              </a:rPr>
              <a:t>13</a:t>
            </a:r>
          </a:p>
          <a:p>
            <a:pPr algn="r"/>
            <a:r>
              <a:rPr lang="en-IN" sz="1600" b="1" dirty="0">
                <a:solidFill>
                  <a:schemeClr val="tx1">
                    <a:lumMod val="75000"/>
                    <a:lumOff val="25000"/>
                  </a:schemeClr>
                </a:solidFill>
                <a:latin typeface="Consolas" panose="020B0609020204030204" pitchFamily="49" charset="0"/>
              </a:rPr>
              <a:t>14</a:t>
            </a:r>
          </a:p>
          <a:p>
            <a:pPr algn="r"/>
            <a:r>
              <a:rPr lang="en-IN" sz="1600" b="1" dirty="0">
                <a:solidFill>
                  <a:schemeClr val="tx1">
                    <a:lumMod val="75000"/>
                    <a:lumOff val="25000"/>
                  </a:schemeClr>
                </a:solidFill>
                <a:latin typeface="Consolas" panose="020B0609020204030204" pitchFamily="49" charset="0"/>
              </a:rPr>
              <a:t>15</a:t>
            </a:r>
          </a:p>
        </p:txBody>
      </p:sp>
      <p:sp>
        <p:nvSpPr>
          <p:cNvPr id="6" name="Rectangle: Top Corners Rounded 6">
            <a:extLst>
              <a:ext uri="{FF2B5EF4-FFF2-40B4-BE49-F238E27FC236}">
                <a16:creationId xmlns:a16="http://schemas.microsoft.com/office/drawing/2014/main" id="{F5C7821B-8A5A-EF4F-9157-BBDFC2CF07A2}"/>
              </a:ext>
            </a:extLst>
          </p:cNvPr>
          <p:cNvSpPr/>
          <p:nvPr/>
        </p:nvSpPr>
        <p:spPr>
          <a:xfrm>
            <a:off x="240566" y="87263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id="{3B4857BB-C5C1-EB46-9FAD-60C3C9F2975F}"/>
              </a:ext>
            </a:extLst>
          </p:cNvPr>
          <p:cNvSpPr/>
          <p:nvPr/>
        </p:nvSpPr>
        <p:spPr>
          <a:xfrm>
            <a:off x="7100790" y="1366411"/>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Hello</a:t>
            </a:r>
          </a:p>
          <a:p>
            <a:r>
              <a:rPr lang="en-US" sz="1600" dirty="0">
                <a:solidFill>
                  <a:srgbClr val="000000"/>
                </a:solidFill>
                <a:latin typeface="Consolas"/>
              </a:rPr>
              <a:t>Darshan University</a:t>
            </a:r>
          </a:p>
        </p:txBody>
      </p:sp>
      <p:sp>
        <p:nvSpPr>
          <p:cNvPr id="8" name="Rectangle: Top Corners Rounded 6">
            <a:extLst>
              <a:ext uri="{FF2B5EF4-FFF2-40B4-BE49-F238E27FC236}">
                <a16:creationId xmlns:a16="http://schemas.microsoft.com/office/drawing/2014/main" id="{C703D2A2-DF2A-9346-8D80-955D9EDFE4D4}"/>
              </a:ext>
            </a:extLst>
          </p:cNvPr>
          <p:cNvSpPr/>
          <p:nvPr/>
        </p:nvSpPr>
        <p:spPr>
          <a:xfrm>
            <a:off x="7100791" y="1037227"/>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id="{DA0735C2-0667-B64B-8EC7-0A6FE8E91F84}"/>
              </a:ext>
            </a:extLst>
          </p:cNvPr>
          <p:cNvSpPr/>
          <p:nvPr/>
        </p:nvSpPr>
        <p:spPr>
          <a:xfrm>
            <a:off x="7100791" y="2841999"/>
            <a:ext cx="3604380"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Lines:  2</a:t>
            </a:r>
          </a:p>
          <a:p>
            <a:r>
              <a:rPr lang="en-US" sz="1600" dirty="0">
                <a:solidFill>
                  <a:srgbClr val="000000"/>
                </a:solidFill>
                <a:latin typeface="Consolas"/>
              </a:rPr>
              <a:t>Words:  3</a:t>
            </a:r>
          </a:p>
          <a:p>
            <a:r>
              <a:rPr lang="en-US" sz="1600" dirty="0">
                <a:solidFill>
                  <a:srgbClr val="000000"/>
                </a:solidFill>
                <a:latin typeface="Consolas"/>
              </a:rPr>
              <a:t>Characters:  24</a:t>
            </a:r>
          </a:p>
        </p:txBody>
      </p:sp>
      <p:sp>
        <p:nvSpPr>
          <p:cNvPr id="10" name="Rectangle: Top Corners Rounded 6">
            <a:extLst>
              <a:ext uri="{FF2B5EF4-FFF2-40B4-BE49-F238E27FC236}">
                <a16:creationId xmlns:a16="http://schemas.microsoft.com/office/drawing/2014/main" id="{2912D6E2-4CE2-2E46-8C4F-F465D1FC8A59}"/>
              </a:ext>
            </a:extLst>
          </p:cNvPr>
          <p:cNvSpPr/>
          <p:nvPr/>
        </p:nvSpPr>
        <p:spPr>
          <a:xfrm>
            <a:off x="7100791" y="2512815"/>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7912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bg/>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5A38-E520-AC4F-9C5E-8477849B9429}"/>
              </a:ext>
            </a:extLst>
          </p:cNvPr>
          <p:cNvSpPr>
            <a:spLocks noGrp="1"/>
          </p:cNvSpPr>
          <p:nvPr>
            <p:ph type="title"/>
          </p:nvPr>
        </p:nvSpPr>
        <p:spPr/>
        <p:txBody>
          <a:bodyPr/>
          <a:lstStyle/>
          <a:p>
            <a:r>
              <a:rPr lang="en-US" dirty="0"/>
              <a:t>Examples</a:t>
            </a:r>
          </a:p>
        </p:txBody>
      </p:sp>
      <p:sp>
        <p:nvSpPr>
          <p:cNvPr id="4" name="Rectangle 3">
            <a:extLst>
              <a:ext uri="{FF2B5EF4-FFF2-40B4-BE49-F238E27FC236}">
                <a16:creationId xmlns:a16="http://schemas.microsoft.com/office/drawing/2014/main" id="{C3BE04D0-141A-C04E-ABDB-8DF2426638AF}"/>
              </a:ext>
            </a:extLst>
          </p:cNvPr>
          <p:cNvSpPr/>
          <p:nvPr/>
        </p:nvSpPr>
        <p:spPr>
          <a:xfrm>
            <a:off x="740559" y="1201819"/>
            <a:ext cx="6117441" cy="3293209"/>
          </a:xfrm>
          <a:prstGeom prst="rect">
            <a:avLst/>
          </a:prstGeom>
          <a:solidFill>
            <a:schemeClr val="bg1">
              <a:lumMod val="95000"/>
            </a:schemeClr>
          </a:solidFill>
          <a:ln>
            <a:noFill/>
          </a:ln>
        </p:spPr>
        <p:txBody>
          <a:bodyPr wrap="square">
            <a:spAutoFit/>
          </a:bodyPr>
          <a:lstStyle/>
          <a:p>
            <a:r>
              <a:rPr lang="en-IN" sz="1600" dirty="0">
                <a:solidFill>
                  <a:srgbClr val="008000"/>
                </a:solidFill>
                <a:latin typeface="Consolas" panose="020B0609020204030204" pitchFamily="49" charset="0"/>
                <a:cs typeface="Consolas" panose="020B0609020204030204" pitchFamily="49" charset="0"/>
              </a:rPr>
              <a:t># Write an application that reads a file and counts the number of occurrences of word.</a:t>
            </a:r>
            <a:endParaRPr lang="en-IN" sz="1600" dirty="0">
              <a:solidFill>
                <a:srgbClr val="000000"/>
              </a:solidFill>
              <a:latin typeface="Consolas" panose="020B0609020204030204" pitchFamily="49" charset="0"/>
              <a:cs typeface="Consolas" panose="020B0609020204030204" pitchFamily="49" charset="0"/>
            </a:endParaRPr>
          </a:p>
          <a:p>
            <a:br>
              <a:rPr lang="en-IN" sz="1600" dirty="0">
                <a:solidFill>
                  <a:srgbClr val="000000"/>
                </a:solidFill>
                <a:latin typeface="Consolas" panose="020B0609020204030204" pitchFamily="49" charset="0"/>
                <a:cs typeface="Consolas" panose="020B0609020204030204" pitchFamily="49" charset="0"/>
              </a:rPr>
            </a:br>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 = </a:t>
            </a:r>
            <a:r>
              <a:rPr lang="en-IN" sz="1600" dirty="0">
                <a:solidFill>
                  <a:srgbClr val="098658"/>
                </a:solidFill>
                <a:latin typeface="Consolas" panose="020B0609020204030204" pitchFamily="49" charset="0"/>
                <a:cs typeface="Consolas" panose="020B0609020204030204" pitchFamily="49" charset="0"/>
              </a:rPr>
              <a:t>0</a:t>
            </a:r>
            <a:endParaRPr lang="en-IN" sz="1600" dirty="0">
              <a:solidFill>
                <a:srgbClr val="000000"/>
              </a:solidFill>
              <a:latin typeface="Consolas" panose="020B0609020204030204" pitchFamily="49" charset="0"/>
              <a:cs typeface="Consolas" panose="020B0609020204030204" pitchFamily="49" charset="0"/>
            </a:endParaRPr>
          </a:p>
          <a:p>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word = input(</a:t>
            </a:r>
            <a:r>
              <a:rPr lang="en-IN" sz="1600" dirty="0">
                <a:solidFill>
                  <a:srgbClr val="A31515"/>
                </a:solidFill>
                <a:latin typeface="Consolas" panose="020B0609020204030204" pitchFamily="49" charset="0"/>
                <a:cs typeface="Consolas" panose="020B0609020204030204" pitchFamily="49" charset="0"/>
              </a:rPr>
              <a:t>"Enter word to search in file = "</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f =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demo.txt"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"r</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FF"/>
                </a:solidFill>
                <a:latin typeface="Consolas" panose="020B0609020204030204" pitchFamily="49" charset="0"/>
                <a:cs typeface="Consolas" panose="020B0609020204030204" pitchFamily="49" charset="0"/>
              </a:rPr>
              <a:t>for</a:t>
            </a:r>
            <a:r>
              <a:rPr lang="en-IN" sz="1600" dirty="0">
                <a:solidFill>
                  <a:srgbClr val="000000"/>
                </a:solidFill>
                <a:latin typeface="Consolas" panose="020B0609020204030204" pitchFamily="49" charset="0"/>
                <a:cs typeface="Consolas" panose="020B0609020204030204" pitchFamily="49" charset="0"/>
              </a:rPr>
              <a:t> line </a:t>
            </a:r>
            <a:r>
              <a:rPr lang="en-IN" sz="1600" dirty="0">
                <a:solidFill>
                  <a:srgbClr val="0000FF"/>
                </a:solidFill>
                <a:latin typeface="Consolas" panose="020B0609020204030204" pitchFamily="49" charset="0"/>
                <a:cs typeface="Consolas" panose="020B0609020204030204" pitchFamily="49" charset="0"/>
              </a:rPr>
              <a:t>in</a:t>
            </a:r>
            <a:r>
              <a:rPr lang="en-IN" sz="1600" dirty="0">
                <a:solidFill>
                  <a:srgbClr val="000000"/>
                </a:solidFill>
                <a:latin typeface="Consolas" panose="020B0609020204030204" pitchFamily="49" charset="0"/>
                <a:cs typeface="Consolas" panose="020B0609020204030204" pitchFamily="49" charset="0"/>
              </a:rPr>
              <a:t> f:</a:t>
            </a:r>
          </a:p>
          <a:p>
            <a:pPr lvl="1"/>
            <a:r>
              <a:rPr lang="en-IN" sz="1600" dirty="0">
                <a:solidFill>
                  <a:srgbClr val="000000"/>
                </a:solidFill>
                <a:latin typeface="Consolas" panose="020B0609020204030204" pitchFamily="49" charset="0"/>
                <a:cs typeface="Consolas" panose="020B0609020204030204" pitchFamily="49" charset="0"/>
              </a:rPr>
              <a:t>words = </a:t>
            </a:r>
            <a:r>
              <a:rPr lang="en-IN" sz="1600" dirty="0" err="1">
                <a:solidFill>
                  <a:srgbClr val="000000"/>
                </a:solidFill>
                <a:latin typeface="Consolas" panose="020B0609020204030204" pitchFamily="49" charset="0"/>
                <a:cs typeface="Consolas" panose="020B0609020204030204" pitchFamily="49" charset="0"/>
              </a:rPr>
              <a:t>line.split</a:t>
            </a:r>
            <a:r>
              <a:rPr lang="en-IN" sz="1600" dirty="0">
                <a:solidFill>
                  <a:srgbClr val="000000"/>
                </a:solidFill>
                <a:latin typeface="Consolas" panose="020B0609020204030204" pitchFamily="49" charset="0"/>
                <a:cs typeface="Consolas" panose="020B0609020204030204" pitchFamily="49" charset="0"/>
              </a:rPr>
              <a:t>()</a:t>
            </a:r>
          </a:p>
          <a:p>
            <a:pPr lvl="1"/>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 += </a:t>
            </a:r>
            <a:r>
              <a:rPr lang="en-IN" sz="1600" dirty="0" err="1">
                <a:solidFill>
                  <a:srgbClr val="000000"/>
                </a:solidFill>
                <a:latin typeface="Consolas" panose="020B0609020204030204" pitchFamily="49" charset="0"/>
                <a:cs typeface="Consolas" panose="020B0609020204030204" pitchFamily="49" charset="0"/>
              </a:rPr>
              <a:t>words.count</a:t>
            </a:r>
            <a:r>
              <a:rPr lang="en-IN" sz="1600" dirty="0">
                <a:solidFill>
                  <a:srgbClr val="000000"/>
                </a:solidFill>
                <a:latin typeface="Consolas" panose="020B0609020204030204" pitchFamily="49" charset="0"/>
                <a:cs typeface="Consolas" panose="020B0609020204030204" pitchFamily="49" charset="0"/>
              </a:rPr>
              <a:t>(word)</a:t>
            </a:r>
          </a:p>
          <a:p>
            <a:pPr lvl="1"/>
            <a:r>
              <a:rPr lang="en-IN" sz="1600" dirty="0">
                <a:solidFill>
                  <a:srgbClr val="000000"/>
                </a:solidFill>
                <a:latin typeface="Consolas" panose="020B0609020204030204" pitchFamily="49" charset="0"/>
                <a:cs typeface="Consolas" panose="020B0609020204030204" pitchFamily="49" charset="0"/>
              </a:rPr>
              <a:t>print(words)</a:t>
            </a:r>
          </a:p>
          <a:p>
            <a:br>
              <a:rPr lang="en-IN" sz="1600" dirty="0">
                <a:solidFill>
                  <a:srgbClr val="000000"/>
                </a:solidFill>
                <a:latin typeface="Consolas" panose="020B0609020204030204" pitchFamily="49" charset="0"/>
                <a:cs typeface="Consolas" panose="020B0609020204030204" pitchFamily="49" charset="0"/>
              </a:rPr>
            </a:br>
            <a:r>
              <a:rPr lang="en-IN" sz="1600" dirty="0">
                <a:solidFill>
                  <a:srgbClr val="000000"/>
                </a:solidFill>
                <a:latin typeface="Consolas" panose="020B0609020204030204" pitchFamily="49" charset="0"/>
                <a:cs typeface="Consolas" panose="020B0609020204030204" pitchFamily="49" charset="0"/>
              </a:rPr>
              <a:t>print(</a:t>
            </a:r>
            <a:r>
              <a:rPr lang="en-IN" sz="1600" dirty="0">
                <a:solidFill>
                  <a:srgbClr val="A31515"/>
                </a:solidFill>
                <a:latin typeface="Consolas" panose="020B0609020204030204" pitchFamily="49" charset="0"/>
                <a:cs typeface="Consolas" panose="020B0609020204030204" pitchFamily="49" charset="0"/>
              </a:rPr>
              <a:t>"Count = "</a:t>
            </a:r>
            <a:r>
              <a:rPr lang="en-IN" sz="1600" dirty="0">
                <a:solidFill>
                  <a:srgbClr val="000000"/>
                </a:solidFill>
                <a:latin typeface="Consolas" panose="020B0609020204030204" pitchFamily="49" charset="0"/>
                <a:cs typeface="Consolas" panose="020B0609020204030204" pitchFamily="49" charset="0"/>
              </a:rPr>
              <a:t>,</a:t>
            </a:r>
            <a:r>
              <a:rPr lang="en-IN" sz="1600" dirty="0" err="1">
                <a:solidFill>
                  <a:srgbClr val="000000"/>
                </a:solidFill>
                <a:latin typeface="Consolas" panose="020B0609020204030204" pitchFamily="49" charset="0"/>
                <a:cs typeface="Consolas" panose="020B0609020204030204" pitchFamily="49" charset="0"/>
              </a:rPr>
              <a:t>numwords</a:t>
            </a:r>
            <a:r>
              <a:rPr lang="en-IN" sz="1600" dirty="0">
                <a:solidFill>
                  <a:srgbClr val="000000"/>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id="{B1F1DDE5-EF06-D547-8D8B-DA9C3A543859}"/>
              </a:ext>
            </a:extLst>
          </p:cNvPr>
          <p:cNvSpPr/>
          <p:nvPr/>
        </p:nvSpPr>
        <p:spPr>
          <a:xfrm>
            <a:off x="240566" y="1201819"/>
            <a:ext cx="499993" cy="329320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p:txBody>
      </p:sp>
      <p:sp>
        <p:nvSpPr>
          <p:cNvPr id="6" name="Rectangle: Top Corners Rounded 6">
            <a:extLst>
              <a:ext uri="{FF2B5EF4-FFF2-40B4-BE49-F238E27FC236}">
                <a16:creationId xmlns:a16="http://schemas.microsoft.com/office/drawing/2014/main" id="{F5C7821B-8A5A-EF4F-9157-BBDFC2CF07A2}"/>
              </a:ext>
            </a:extLst>
          </p:cNvPr>
          <p:cNvSpPr/>
          <p:nvPr/>
        </p:nvSpPr>
        <p:spPr>
          <a:xfrm>
            <a:off x="240566" y="87263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Example2.py</a:t>
            </a:r>
          </a:p>
        </p:txBody>
      </p:sp>
      <p:sp>
        <p:nvSpPr>
          <p:cNvPr id="7" name="Rectangle 6">
            <a:extLst>
              <a:ext uri="{FF2B5EF4-FFF2-40B4-BE49-F238E27FC236}">
                <a16:creationId xmlns:a16="http://schemas.microsoft.com/office/drawing/2014/main" id="{3B4857BB-C5C1-EB46-9FAD-60C3C9F2975F}"/>
              </a:ext>
            </a:extLst>
          </p:cNvPr>
          <p:cNvSpPr/>
          <p:nvPr/>
        </p:nvSpPr>
        <p:spPr>
          <a:xfrm>
            <a:off x="7100790" y="1366411"/>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Hello Hello Hello</a:t>
            </a:r>
          </a:p>
          <a:p>
            <a:r>
              <a:rPr lang="en-US" sz="1600" dirty="0">
                <a:solidFill>
                  <a:srgbClr val="000000"/>
                </a:solidFill>
                <a:latin typeface="Consolas"/>
              </a:rPr>
              <a:t>Darshan University</a:t>
            </a:r>
          </a:p>
        </p:txBody>
      </p:sp>
      <p:sp>
        <p:nvSpPr>
          <p:cNvPr id="8" name="Rectangle: Top Corners Rounded 6">
            <a:extLst>
              <a:ext uri="{FF2B5EF4-FFF2-40B4-BE49-F238E27FC236}">
                <a16:creationId xmlns:a16="http://schemas.microsoft.com/office/drawing/2014/main" id="{C703D2A2-DF2A-9346-8D80-955D9EDFE4D4}"/>
              </a:ext>
            </a:extLst>
          </p:cNvPr>
          <p:cNvSpPr/>
          <p:nvPr/>
        </p:nvSpPr>
        <p:spPr>
          <a:xfrm>
            <a:off x="7100791" y="1037227"/>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id="{DA0735C2-0667-B64B-8EC7-0A6FE8E91F84}"/>
              </a:ext>
            </a:extLst>
          </p:cNvPr>
          <p:cNvSpPr/>
          <p:nvPr/>
        </p:nvSpPr>
        <p:spPr>
          <a:xfrm>
            <a:off x="7100790" y="2841999"/>
            <a:ext cx="4507629" cy="1077218"/>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Enter word to search in file = Hello</a:t>
            </a:r>
          </a:p>
          <a:p>
            <a:r>
              <a:rPr lang="en-US" sz="1600" dirty="0">
                <a:solidFill>
                  <a:srgbClr val="000000"/>
                </a:solidFill>
                <a:latin typeface="Consolas"/>
              </a:rPr>
              <a:t>['Hello', 'Hello', 'Hello']</a:t>
            </a:r>
          </a:p>
          <a:p>
            <a:r>
              <a:rPr lang="en-US" sz="1600" dirty="0">
                <a:solidFill>
                  <a:srgbClr val="000000"/>
                </a:solidFill>
                <a:latin typeface="Consolas"/>
              </a:rPr>
              <a:t>['Darshan', 'University']</a:t>
            </a:r>
          </a:p>
          <a:p>
            <a:r>
              <a:rPr lang="en-US" sz="1600" dirty="0">
                <a:solidFill>
                  <a:srgbClr val="000000"/>
                </a:solidFill>
                <a:latin typeface="Consolas"/>
              </a:rPr>
              <a:t>Count =  3</a:t>
            </a:r>
          </a:p>
        </p:txBody>
      </p:sp>
      <p:sp>
        <p:nvSpPr>
          <p:cNvPr id="10" name="Rectangle: Top Corners Rounded 6">
            <a:extLst>
              <a:ext uri="{FF2B5EF4-FFF2-40B4-BE49-F238E27FC236}">
                <a16:creationId xmlns:a16="http://schemas.microsoft.com/office/drawing/2014/main" id="{2912D6E2-4CE2-2E46-8C4F-F465D1FC8A59}"/>
              </a:ext>
            </a:extLst>
          </p:cNvPr>
          <p:cNvSpPr/>
          <p:nvPr/>
        </p:nvSpPr>
        <p:spPr>
          <a:xfrm>
            <a:off x="7100791" y="2512815"/>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73398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362B3-3856-628C-F565-9EF7E8A583B9}"/>
              </a:ext>
            </a:extLst>
          </p:cNvPr>
          <p:cNvSpPr>
            <a:spLocks noGrp="1"/>
          </p:cNvSpPr>
          <p:nvPr>
            <p:ph type="title"/>
          </p:nvPr>
        </p:nvSpPr>
        <p:spPr/>
        <p:txBody>
          <a:bodyPr/>
          <a:lstStyle/>
          <a:p>
            <a:r>
              <a:rPr lang="en-IN" dirty="0"/>
              <a:t>T</a:t>
            </a:r>
            <a:r>
              <a:rPr lang="en-IN" dirty="0">
                <a:effectLst/>
              </a:rPr>
              <a:t>ell()</a:t>
            </a:r>
            <a:endParaRPr lang="en-US" dirty="0"/>
          </a:p>
        </p:txBody>
      </p:sp>
      <p:sp>
        <p:nvSpPr>
          <p:cNvPr id="3" name="Content Placeholder 2">
            <a:extLst>
              <a:ext uri="{FF2B5EF4-FFF2-40B4-BE49-F238E27FC236}">
                <a16:creationId xmlns:a16="http://schemas.microsoft.com/office/drawing/2014/main" id="{73EB32A2-AEB3-A50E-70D4-107E192A740E}"/>
              </a:ext>
            </a:extLst>
          </p:cNvPr>
          <p:cNvSpPr>
            <a:spLocks noGrp="1"/>
          </p:cNvSpPr>
          <p:nvPr>
            <p:ph idx="1"/>
          </p:nvPr>
        </p:nvSpPr>
        <p:spPr>
          <a:xfrm>
            <a:off x="131180" y="863445"/>
            <a:ext cx="11929641" cy="1055666"/>
          </a:xfrm>
        </p:spPr>
        <p:txBody>
          <a:bodyPr/>
          <a:lstStyle/>
          <a:p>
            <a:r>
              <a:rPr lang="en-US" dirty="0"/>
              <a:t>The method tell returns the </a:t>
            </a:r>
            <a:r>
              <a:rPr lang="en-US" dirty="0">
                <a:solidFill>
                  <a:srgbClr val="C62827"/>
                </a:solidFill>
              </a:rPr>
              <a:t>current stream position</a:t>
            </a:r>
            <a:r>
              <a:rPr lang="en-US" dirty="0"/>
              <a:t>, i.e. the position where we will </a:t>
            </a:r>
            <a:r>
              <a:rPr lang="en-US" dirty="0">
                <a:solidFill>
                  <a:srgbClr val="C62827"/>
                </a:solidFill>
              </a:rPr>
              <a:t>continue</a:t>
            </a:r>
            <a:r>
              <a:rPr lang="en-US" dirty="0"/>
              <a:t>, when </a:t>
            </a:r>
            <a:r>
              <a:rPr lang="en-US" dirty="0">
                <a:solidFill>
                  <a:srgbClr val="C62827"/>
                </a:solidFill>
              </a:rPr>
              <a:t>we use a "read", "</a:t>
            </a:r>
            <a:r>
              <a:rPr lang="en-US" dirty="0" err="1">
                <a:solidFill>
                  <a:srgbClr val="C62827"/>
                </a:solidFill>
              </a:rPr>
              <a:t>readline</a:t>
            </a:r>
            <a:r>
              <a:rPr lang="en-US" dirty="0">
                <a:solidFill>
                  <a:srgbClr val="C62827"/>
                </a:solidFill>
              </a:rPr>
              <a:t>" </a:t>
            </a:r>
            <a:r>
              <a:rPr lang="en-US" dirty="0"/>
              <a:t>or so on.</a:t>
            </a:r>
          </a:p>
        </p:txBody>
      </p:sp>
      <p:sp>
        <p:nvSpPr>
          <p:cNvPr id="4" name="Rectangle 3">
            <a:extLst>
              <a:ext uri="{FF2B5EF4-FFF2-40B4-BE49-F238E27FC236}">
                <a16:creationId xmlns:a16="http://schemas.microsoft.com/office/drawing/2014/main" id="{CAD29B48-BCFF-A690-6B9A-6496941E587B}"/>
              </a:ext>
            </a:extLst>
          </p:cNvPr>
          <p:cNvSpPr/>
          <p:nvPr/>
        </p:nvSpPr>
        <p:spPr>
          <a:xfrm>
            <a:off x="1022781" y="1962682"/>
            <a:ext cx="5715997" cy="1323439"/>
          </a:xfrm>
          <a:prstGeom prst="rect">
            <a:avLst/>
          </a:prstGeom>
          <a:solidFill>
            <a:schemeClr val="bg1">
              <a:lumMod val="95000"/>
            </a:schemeClr>
          </a:solidFill>
          <a:ln>
            <a:noFill/>
          </a:ln>
        </p:spPr>
        <p:txBody>
          <a:bodyPr wrap="square">
            <a:spAutoFit/>
          </a:bodyPr>
          <a:lstStyle/>
          <a:p>
            <a:r>
              <a:rPr lang="en-IN" sz="1600" dirty="0">
                <a:solidFill>
                  <a:srgbClr val="000000"/>
                </a:solidFill>
                <a:latin typeface="Menlo" panose="020B0609030804020204" pitchFamily="49" charset="0"/>
              </a:rPr>
              <a:t>f= open(</a:t>
            </a:r>
            <a:r>
              <a:rPr lang="en-IN" sz="1600" dirty="0">
                <a:solidFill>
                  <a:srgbClr val="A31515"/>
                </a:solidFill>
                <a:latin typeface="Menlo" panose="020B0609030804020204" pitchFamily="49" charset="0"/>
              </a:rPr>
              <a:t>"</a:t>
            </a:r>
            <a:r>
              <a:rPr lang="en-IN" sz="1600" dirty="0" err="1">
                <a:solidFill>
                  <a:srgbClr val="A31515"/>
                </a:solidFill>
                <a:latin typeface="Menlo" panose="020B0609030804020204" pitchFamily="49" charset="0"/>
              </a:rPr>
              <a:t>abc.txt"</a:t>
            </a:r>
            <a:r>
              <a:rPr lang="en-IN" sz="1600" dirty="0" err="1">
                <a:solidFill>
                  <a:srgbClr val="000000"/>
                </a:solidFill>
                <a:latin typeface="Menlo" panose="020B0609030804020204" pitchFamily="49" charset="0"/>
              </a:rPr>
              <a:t>,</a:t>
            </a:r>
            <a:r>
              <a:rPr lang="en-IN" sz="1600" dirty="0" err="1">
                <a:solidFill>
                  <a:srgbClr val="A31515"/>
                </a:solidFill>
                <a:latin typeface="Menlo" panose="020B0609030804020204" pitchFamily="49" charset="0"/>
              </a:rPr>
              <a:t>"r</a:t>
            </a:r>
            <a:r>
              <a:rPr lang="en-IN" sz="1600" dirty="0">
                <a:solidFill>
                  <a:srgbClr val="A31515"/>
                </a:solidFill>
                <a:latin typeface="Menlo" panose="020B0609030804020204" pitchFamily="49" charset="0"/>
              </a:rPr>
              <a:t>"</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f.tell</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data = </a:t>
            </a:r>
            <a:r>
              <a:rPr lang="en-IN" sz="1600" dirty="0" err="1">
                <a:solidFill>
                  <a:srgbClr val="000000"/>
                </a:solidFill>
                <a:latin typeface="Menlo" panose="020B0609030804020204" pitchFamily="49" charset="0"/>
              </a:rPr>
              <a:t>f.read</a:t>
            </a:r>
            <a:r>
              <a:rPr lang="en-IN" sz="1600" dirty="0">
                <a:solidFill>
                  <a:srgbClr val="000000"/>
                </a:solidFill>
                <a:latin typeface="Menlo" panose="020B0609030804020204" pitchFamily="49" charset="0"/>
              </a:rPr>
              <a:t>(</a:t>
            </a:r>
            <a:r>
              <a:rPr lang="en-IN" sz="1600" dirty="0">
                <a:solidFill>
                  <a:srgbClr val="098658"/>
                </a:solidFill>
                <a:latin typeface="Menlo" panose="020B0609030804020204" pitchFamily="49" charset="0"/>
              </a:rPr>
              <a:t>5</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print(data)</a:t>
            </a:r>
          </a:p>
          <a:p>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f.tell</a:t>
            </a:r>
            <a:r>
              <a:rPr lang="en-IN" sz="1600" dirty="0">
                <a:solidFill>
                  <a:srgbClr val="000000"/>
                </a:solidFill>
                <a:latin typeface="Menlo" panose="020B0609030804020204" pitchFamily="49" charset="0"/>
              </a:rPr>
              <a:t>())</a:t>
            </a:r>
          </a:p>
        </p:txBody>
      </p:sp>
      <p:sp>
        <p:nvSpPr>
          <p:cNvPr id="5" name="Rectangle 4">
            <a:extLst>
              <a:ext uri="{FF2B5EF4-FFF2-40B4-BE49-F238E27FC236}">
                <a16:creationId xmlns:a16="http://schemas.microsoft.com/office/drawing/2014/main" id="{5EC97DFA-E550-5FC1-3377-1639BB97129A}"/>
              </a:ext>
            </a:extLst>
          </p:cNvPr>
          <p:cNvSpPr/>
          <p:nvPr/>
        </p:nvSpPr>
        <p:spPr>
          <a:xfrm>
            <a:off x="522788" y="1962682"/>
            <a:ext cx="499993" cy="132343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p:txBody>
      </p:sp>
      <p:sp>
        <p:nvSpPr>
          <p:cNvPr id="6" name="Rectangle: Top Corners Rounded 6">
            <a:extLst>
              <a:ext uri="{FF2B5EF4-FFF2-40B4-BE49-F238E27FC236}">
                <a16:creationId xmlns:a16="http://schemas.microsoft.com/office/drawing/2014/main" id="{177B4D5F-0EC9-9CD7-7C0A-3E936F617168}"/>
              </a:ext>
            </a:extLst>
          </p:cNvPr>
          <p:cNvSpPr/>
          <p:nvPr/>
        </p:nvSpPr>
        <p:spPr>
          <a:xfrm>
            <a:off x="522788" y="163349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id="{FCD2F82D-F84B-D2BF-C8B0-F291AF9E0252}"/>
              </a:ext>
            </a:extLst>
          </p:cNvPr>
          <p:cNvSpPr/>
          <p:nvPr/>
        </p:nvSpPr>
        <p:spPr>
          <a:xfrm>
            <a:off x="7383012" y="2127274"/>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Darshan </a:t>
            </a:r>
          </a:p>
          <a:p>
            <a:r>
              <a:rPr lang="en-US" sz="1600" dirty="0">
                <a:solidFill>
                  <a:srgbClr val="000000"/>
                </a:solidFill>
                <a:latin typeface="Consolas"/>
              </a:rPr>
              <a:t>University</a:t>
            </a:r>
          </a:p>
        </p:txBody>
      </p:sp>
      <p:sp>
        <p:nvSpPr>
          <p:cNvPr id="8" name="Rectangle: Top Corners Rounded 6">
            <a:extLst>
              <a:ext uri="{FF2B5EF4-FFF2-40B4-BE49-F238E27FC236}">
                <a16:creationId xmlns:a16="http://schemas.microsoft.com/office/drawing/2014/main" id="{6F354B65-1201-DD9C-5946-B8E847084B24}"/>
              </a:ext>
            </a:extLst>
          </p:cNvPr>
          <p:cNvSpPr/>
          <p:nvPr/>
        </p:nvSpPr>
        <p:spPr>
          <a:xfrm>
            <a:off x="7383013" y="1798090"/>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id="{4A997A0D-B255-EAB4-C71D-253C67272708}"/>
              </a:ext>
            </a:extLst>
          </p:cNvPr>
          <p:cNvSpPr/>
          <p:nvPr/>
        </p:nvSpPr>
        <p:spPr>
          <a:xfrm>
            <a:off x="7383013" y="3602862"/>
            <a:ext cx="3604380" cy="830997"/>
          </a:xfrm>
          <a:prstGeom prst="rect">
            <a:avLst/>
          </a:prstGeom>
          <a:solidFill>
            <a:schemeClr val="bg1">
              <a:lumMod val="95000"/>
            </a:schemeClr>
          </a:solidFill>
          <a:ln>
            <a:noFill/>
          </a:ln>
        </p:spPr>
        <p:txBody>
          <a:bodyPr wrap="square">
            <a:spAutoFit/>
          </a:bodyPr>
          <a:lstStyle/>
          <a:p>
            <a:r>
              <a:rPr lang="en-IN" sz="1600" dirty="0"/>
              <a:t>0 </a:t>
            </a:r>
          </a:p>
          <a:p>
            <a:r>
              <a:rPr lang="en-IN" sz="1600" dirty="0"/>
              <a:t>Darsh </a:t>
            </a:r>
          </a:p>
          <a:p>
            <a:r>
              <a:rPr lang="en-IN" sz="1600" dirty="0"/>
              <a:t>5</a:t>
            </a:r>
            <a:endParaRPr lang="en-US" sz="1600" dirty="0">
              <a:solidFill>
                <a:srgbClr val="000000"/>
              </a:solidFill>
              <a:latin typeface="Consolas"/>
            </a:endParaRPr>
          </a:p>
        </p:txBody>
      </p:sp>
      <p:sp>
        <p:nvSpPr>
          <p:cNvPr id="10" name="Rectangle: Top Corners Rounded 6">
            <a:extLst>
              <a:ext uri="{FF2B5EF4-FFF2-40B4-BE49-F238E27FC236}">
                <a16:creationId xmlns:a16="http://schemas.microsoft.com/office/drawing/2014/main" id="{05BAD614-C728-C639-B78B-6757EE0DDC01}"/>
              </a:ext>
            </a:extLst>
          </p:cNvPr>
          <p:cNvSpPr/>
          <p:nvPr/>
        </p:nvSpPr>
        <p:spPr>
          <a:xfrm>
            <a:off x="7383013" y="3273678"/>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97926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bg/>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16FB-A12F-F5A4-40D6-6F1F85099966}"/>
              </a:ext>
            </a:extLst>
          </p:cNvPr>
          <p:cNvSpPr>
            <a:spLocks noGrp="1"/>
          </p:cNvSpPr>
          <p:nvPr>
            <p:ph type="title"/>
          </p:nvPr>
        </p:nvSpPr>
        <p:spPr/>
        <p:txBody>
          <a:bodyPr/>
          <a:lstStyle/>
          <a:p>
            <a:r>
              <a:rPr lang="en-US" dirty="0"/>
              <a:t>Seek()</a:t>
            </a:r>
          </a:p>
        </p:txBody>
      </p:sp>
      <p:sp>
        <p:nvSpPr>
          <p:cNvPr id="3" name="Content Placeholder 2">
            <a:extLst>
              <a:ext uri="{FF2B5EF4-FFF2-40B4-BE49-F238E27FC236}">
                <a16:creationId xmlns:a16="http://schemas.microsoft.com/office/drawing/2014/main" id="{7A0E01DC-F154-F566-7167-7A73DF03C340}"/>
              </a:ext>
            </a:extLst>
          </p:cNvPr>
          <p:cNvSpPr>
            <a:spLocks noGrp="1"/>
          </p:cNvSpPr>
          <p:nvPr>
            <p:ph idx="1"/>
          </p:nvPr>
        </p:nvSpPr>
        <p:spPr/>
        <p:txBody>
          <a:bodyPr/>
          <a:lstStyle/>
          <a:p>
            <a:r>
              <a:rPr lang="en-US" dirty="0"/>
              <a:t>we can move the </a:t>
            </a:r>
            <a:r>
              <a:rPr lang="en-US" dirty="0">
                <a:solidFill>
                  <a:srgbClr val="C62827"/>
                </a:solidFill>
              </a:rPr>
              <a:t>pointer to an arbitrary place in the file</a:t>
            </a:r>
            <a:r>
              <a:rPr lang="en-US" dirty="0"/>
              <a:t>. The method seek takes two parameters:</a:t>
            </a:r>
          </a:p>
        </p:txBody>
      </p:sp>
      <p:sp>
        <p:nvSpPr>
          <p:cNvPr id="4" name="Rectangle 3">
            <a:extLst>
              <a:ext uri="{FF2B5EF4-FFF2-40B4-BE49-F238E27FC236}">
                <a16:creationId xmlns:a16="http://schemas.microsoft.com/office/drawing/2014/main" id="{5B0399FA-85E8-8A62-7390-48D9AE51F6AB}"/>
              </a:ext>
            </a:extLst>
          </p:cNvPr>
          <p:cNvSpPr/>
          <p:nvPr/>
        </p:nvSpPr>
        <p:spPr>
          <a:xfrm>
            <a:off x="556768" y="2001867"/>
            <a:ext cx="6205275"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b="1" dirty="0" err="1">
                <a:solidFill>
                  <a:srgbClr val="000000"/>
                </a:solidFill>
                <a:latin typeface="Consolas"/>
              </a:rPr>
              <a:t>seek</a:t>
            </a:r>
            <a:r>
              <a:rPr lang="en-US" sz="1600" dirty="0">
                <a:solidFill>
                  <a:srgbClr val="000000"/>
                </a:solidFill>
                <a:latin typeface="Consolas"/>
              </a:rPr>
              <a:t>(offset, </a:t>
            </a:r>
            <a:r>
              <a:rPr lang="en-US" sz="1600" dirty="0" err="1">
                <a:solidFill>
                  <a:srgbClr val="000000"/>
                </a:solidFill>
                <a:latin typeface="Consolas"/>
              </a:rPr>
              <a:t>startpoint_for_offset</a:t>
            </a:r>
            <a:r>
              <a:rPr lang="en-US" sz="1600" dirty="0">
                <a:solidFill>
                  <a:srgbClr val="000000"/>
                </a:solidFill>
                <a:latin typeface="Consolas"/>
              </a:rPr>
              <a:t>)</a:t>
            </a:r>
          </a:p>
        </p:txBody>
      </p:sp>
      <p:sp>
        <p:nvSpPr>
          <p:cNvPr id="5" name="Rectangle: Top Corners Rounded 6">
            <a:extLst>
              <a:ext uri="{FF2B5EF4-FFF2-40B4-BE49-F238E27FC236}">
                <a16:creationId xmlns:a16="http://schemas.microsoft.com/office/drawing/2014/main" id="{F60B239B-F03F-2761-C4EA-5CB5B23DD834}"/>
              </a:ext>
            </a:extLst>
          </p:cNvPr>
          <p:cNvSpPr/>
          <p:nvPr/>
        </p:nvSpPr>
        <p:spPr>
          <a:xfrm>
            <a:off x="556769" y="1672683"/>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graphicFrame>
        <p:nvGraphicFramePr>
          <p:cNvPr id="6" name="Content Placeholder 4">
            <a:extLst>
              <a:ext uri="{FF2B5EF4-FFF2-40B4-BE49-F238E27FC236}">
                <a16:creationId xmlns:a16="http://schemas.microsoft.com/office/drawing/2014/main" id="{5C1B11B7-934D-3682-64FA-070AA246CC3B}"/>
              </a:ext>
            </a:extLst>
          </p:cNvPr>
          <p:cNvGraphicFramePr>
            <a:graphicFrameLocks/>
          </p:cNvGraphicFramePr>
          <p:nvPr>
            <p:extLst>
              <p:ext uri="{D42A27DB-BD31-4B8C-83A1-F6EECF244321}">
                <p14:modId xmlns:p14="http://schemas.microsoft.com/office/powerpoint/2010/main" val="523162929"/>
              </p:ext>
            </p:extLst>
          </p:nvPr>
        </p:nvGraphicFramePr>
        <p:xfrm>
          <a:off x="556769" y="2669605"/>
          <a:ext cx="11146748" cy="2194560"/>
        </p:xfrm>
        <a:graphic>
          <a:graphicData uri="http://schemas.openxmlformats.org/drawingml/2006/table">
            <a:tbl>
              <a:tblPr firstRow="1" bandRow="1">
                <a:tableStyleId>{8EC20E35-A176-4012-BC5E-935CFFF8708E}</a:tableStyleId>
              </a:tblPr>
              <a:tblGrid>
                <a:gridCol w="1838501">
                  <a:extLst>
                    <a:ext uri="{9D8B030D-6E8A-4147-A177-3AD203B41FA5}">
                      <a16:colId xmlns:a16="http://schemas.microsoft.com/office/drawing/2014/main" val="20000"/>
                    </a:ext>
                  </a:extLst>
                </a:gridCol>
                <a:gridCol w="9308247">
                  <a:extLst>
                    <a:ext uri="{9D8B030D-6E8A-4147-A177-3AD203B41FA5}">
                      <a16:colId xmlns:a16="http://schemas.microsoft.com/office/drawing/2014/main" val="20001"/>
                    </a:ext>
                  </a:extLst>
                </a:gridCol>
              </a:tblGrid>
              <a:tr h="208454">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offset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The parameter </a:t>
                      </a:r>
                      <a:r>
                        <a:rPr lang="en-IN" dirty="0"/>
                        <a:t>offset</a:t>
                      </a:r>
                      <a:r>
                        <a:rPr lang="en-IN" sz="1800" b="0" i="0" u="none" strike="noStrike" kern="1200" dirty="0">
                          <a:solidFill>
                            <a:schemeClr val="dk1"/>
                          </a:solidFill>
                          <a:effectLst/>
                          <a:latin typeface="+mn-lt"/>
                          <a:ea typeface="+mn-ea"/>
                          <a:cs typeface="+mn-cs"/>
                        </a:rPr>
                        <a:t> specifies how many positions the pointer will be moved.</a:t>
                      </a:r>
                      <a:endParaRPr lang="en-US" sz="1800" b="1" kern="1200" baseline="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17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startpoint_for_offset</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a:solidFill>
                            <a:schemeClr val="tx1"/>
                          </a:solidFill>
                          <a:latin typeface="+mn-lt"/>
                          <a:ea typeface="+mn-ea"/>
                          <a:cs typeface="+mn-cs"/>
                        </a:rPr>
                        <a:t>The question is from which position should the pointer be moved. This position is specified by the second parameter </a:t>
                      </a:r>
                      <a:r>
                        <a:rPr lang="en-US" sz="1800" b="0" kern="1200" baseline="0" dirty="0" err="1">
                          <a:solidFill>
                            <a:schemeClr val="tx1"/>
                          </a:solidFill>
                          <a:latin typeface="+mn-lt"/>
                          <a:ea typeface="+mn-ea"/>
                          <a:cs typeface="+mn-cs"/>
                        </a:rPr>
                        <a:t>startpoint_for_offset</a:t>
                      </a:r>
                      <a:r>
                        <a:rPr lang="en-US" sz="1800" b="0" kern="1200" baseline="0" dirty="0">
                          <a:solidFill>
                            <a:schemeClr val="tx1"/>
                          </a:solidFill>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a:solidFill>
                            <a:schemeClr val="tx1"/>
                          </a:solidFill>
                          <a:latin typeface="+mn-lt"/>
                          <a:ea typeface="+mn-ea"/>
                          <a:cs typeface="+mn-cs"/>
                        </a:rPr>
                        <a:t>0: reference point is the beginning of the file 1: reference point is the current file position 2: reference point is the end of the file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kern="1200" baseline="0" dirty="0">
                          <a:solidFill>
                            <a:schemeClr val="tx1"/>
                          </a:solidFill>
                          <a:latin typeface="+mn-lt"/>
                          <a:ea typeface="+mn-ea"/>
                          <a:cs typeface="+mn-cs"/>
                        </a:rPr>
                        <a:t>Default value is 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7974811"/>
                  </a:ext>
                </a:extLst>
              </a:tr>
            </a:tbl>
          </a:graphicData>
        </a:graphic>
      </p:graphicFrame>
    </p:spTree>
    <p:extLst>
      <p:ext uri="{BB962C8B-B14F-4D97-AF65-F5344CB8AC3E}">
        <p14:creationId xmlns:p14="http://schemas.microsoft.com/office/powerpoint/2010/main" val="135565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494E-2FD5-4E60-621B-2A78091E26EA}"/>
              </a:ext>
            </a:extLst>
          </p:cNvPr>
          <p:cNvSpPr>
            <a:spLocks noGrp="1"/>
          </p:cNvSpPr>
          <p:nvPr>
            <p:ph type="title"/>
          </p:nvPr>
        </p:nvSpPr>
        <p:spPr/>
        <p:txBody>
          <a:bodyPr/>
          <a:lstStyle/>
          <a:p>
            <a:r>
              <a:rPr lang="en-US" dirty="0"/>
              <a:t>Seek()</a:t>
            </a:r>
          </a:p>
        </p:txBody>
      </p:sp>
      <p:sp>
        <p:nvSpPr>
          <p:cNvPr id="4" name="Rectangle 3">
            <a:extLst>
              <a:ext uri="{FF2B5EF4-FFF2-40B4-BE49-F238E27FC236}">
                <a16:creationId xmlns:a16="http://schemas.microsoft.com/office/drawing/2014/main" id="{2CC9B79E-9306-9341-2FF5-504965C46C50}"/>
              </a:ext>
            </a:extLst>
          </p:cNvPr>
          <p:cNvSpPr/>
          <p:nvPr/>
        </p:nvSpPr>
        <p:spPr>
          <a:xfrm>
            <a:off x="717981" y="1228904"/>
            <a:ext cx="5715997" cy="1815882"/>
          </a:xfrm>
          <a:prstGeom prst="rect">
            <a:avLst/>
          </a:prstGeom>
          <a:solidFill>
            <a:schemeClr val="bg1">
              <a:lumMod val="95000"/>
            </a:schemeClr>
          </a:solidFill>
          <a:ln>
            <a:noFill/>
          </a:ln>
        </p:spPr>
        <p:txBody>
          <a:bodyPr wrap="square">
            <a:spAutoFit/>
          </a:bodyPr>
          <a:lstStyle/>
          <a:p>
            <a:r>
              <a:rPr lang="en-IN" sz="1600" dirty="0">
                <a:solidFill>
                  <a:srgbClr val="000000"/>
                </a:solidFill>
                <a:latin typeface="Consolas" panose="020B0609020204030204" pitchFamily="49" charset="0"/>
                <a:cs typeface="Consolas" panose="020B0609020204030204" pitchFamily="49" charset="0"/>
              </a:rPr>
              <a:t>f= open(</a:t>
            </a:r>
            <a:r>
              <a:rPr lang="en-IN" sz="1600" dirty="0">
                <a:solidFill>
                  <a:srgbClr val="A31515"/>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abc.txt"</a:t>
            </a:r>
            <a:r>
              <a:rPr lang="en-IN" sz="1600" dirty="0" err="1">
                <a:solidFill>
                  <a:srgbClr val="000000"/>
                </a:solidFill>
                <a:latin typeface="Consolas" panose="020B0609020204030204" pitchFamily="49" charset="0"/>
                <a:cs typeface="Consolas" panose="020B0609020204030204" pitchFamily="49" charset="0"/>
              </a:rPr>
              <a:t>,</a:t>
            </a:r>
            <a:r>
              <a:rPr lang="en-IN" sz="1600" dirty="0" err="1">
                <a:solidFill>
                  <a:srgbClr val="A31515"/>
                </a:solidFill>
                <a:latin typeface="Consolas" panose="020B0609020204030204" pitchFamily="49" charset="0"/>
                <a:cs typeface="Consolas" panose="020B0609020204030204" pitchFamily="49" charset="0"/>
              </a:rPr>
              <a:t>"r</a:t>
            </a:r>
            <a:r>
              <a:rPr lang="en-IN" sz="1600" dirty="0">
                <a:solidFill>
                  <a:srgbClr val="A31515"/>
                </a:solidFill>
                <a:latin typeface="Consolas" panose="020B0609020204030204" pitchFamily="49" charset="0"/>
                <a:cs typeface="Consolas" panose="020B0609020204030204" pitchFamily="49" charset="0"/>
              </a:rPr>
              <a:t>"</a:t>
            </a:r>
            <a:r>
              <a:rPr lang="en-IN" sz="1600" dirty="0">
                <a:solidFill>
                  <a:srgbClr val="000000"/>
                </a:solidFill>
                <a:latin typeface="Consolas" panose="020B0609020204030204" pitchFamily="49" charset="0"/>
                <a:cs typeface="Consolas" panose="020B0609020204030204" pitchFamily="49" charset="0"/>
              </a:rPr>
              <a:t>)</a:t>
            </a:r>
          </a:p>
          <a:p>
            <a:r>
              <a:rPr lang="en-IN" sz="1600" dirty="0" err="1">
                <a:solidFill>
                  <a:srgbClr val="000000"/>
                </a:solidFill>
                <a:latin typeface="Consolas" panose="020B0609020204030204" pitchFamily="49" charset="0"/>
                <a:cs typeface="Consolas" panose="020B0609020204030204" pitchFamily="49" charset="0"/>
              </a:rPr>
              <a:t>f.seek</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098658"/>
                </a:solidFill>
                <a:latin typeface="Consolas" panose="020B0609020204030204" pitchFamily="49" charset="0"/>
                <a:cs typeface="Consolas" panose="020B0609020204030204" pitchFamily="49" charset="0"/>
              </a:rPr>
              <a:t>5</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data = </a:t>
            </a:r>
            <a:r>
              <a:rPr lang="en-IN" sz="1600" dirty="0" err="1">
                <a:solidFill>
                  <a:srgbClr val="000000"/>
                </a:solidFill>
                <a:latin typeface="Consolas" panose="020B0609020204030204" pitchFamily="49" charset="0"/>
                <a:cs typeface="Consolas" panose="020B0609020204030204" pitchFamily="49" charset="0"/>
              </a:rPr>
              <a:t>f.read</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098658"/>
                </a:solidFill>
                <a:latin typeface="Consolas" panose="020B0609020204030204" pitchFamily="49" charset="0"/>
                <a:cs typeface="Consolas" panose="020B0609020204030204" pitchFamily="49" charset="0"/>
              </a:rPr>
              <a:t>5</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print(data)</a:t>
            </a:r>
          </a:p>
          <a:p>
            <a:r>
              <a:rPr lang="en-IN" sz="1600" dirty="0" err="1">
                <a:solidFill>
                  <a:srgbClr val="000000"/>
                </a:solidFill>
                <a:latin typeface="Consolas" panose="020B0609020204030204" pitchFamily="49" charset="0"/>
                <a:cs typeface="Consolas" panose="020B0609020204030204" pitchFamily="49" charset="0"/>
              </a:rPr>
              <a:t>f.seek</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098658"/>
                </a:solidFill>
                <a:latin typeface="Consolas" panose="020B0609020204030204" pitchFamily="49" charset="0"/>
                <a:cs typeface="Consolas" panose="020B0609020204030204" pitchFamily="49" charset="0"/>
              </a:rPr>
              <a:t>2</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data = </a:t>
            </a:r>
            <a:r>
              <a:rPr lang="en-IN" sz="1600" dirty="0" err="1">
                <a:solidFill>
                  <a:srgbClr val="000000"/>
                </a:solidFill>
                <a:latin typeface="Consolas" panose="020B0609020204030204" pitchFamily="49" charset="0"/>
                <a:cs typeface="Consolas" panose="020B0609020204030204" pitchFamily="49" charset="0"/>
              </a:rPr>
              <a:t>f.read</a:t>
            </a:r>
            <a:r>
              <a:rPr lang="en-IN" sz="1600" dirty="0">
                <a:solidFill>
                  <a:srgbClr val="000000"/>
                </a:solidFill>
                <a:latin typeface="Consolas" panose="020B0609020204030204" pitchFamily="49" charset="0"/>
                <a:cs typeface="Consolas" panose="020B0609020204030204" pitchFamily="49" charset="0"/>
              </a:rPr>
              <a:t>(</a:t>
            </a:r>
            <a:r>
              <a:rPr lang="en-IN" sz="1600" dirty="0">
                <a:solidFill>
                  <a:srgbClr val="098658"/>
                </a:solidFill>
                <a:latin typeface="Consolas" panose="020B0609020204030204" pitchFamily="49" charset="0"/>
                <a:cs typeface="Consolas" panose="020B0609020204030204" pitchFamily="49" charset="0"/>
              </a:rPr>
              <a:t>5</a:t>
            </a:r>
            <a:r>
              <a:rPr lang="en-IN" sz="1600" dirty="0">
                <a:solidFill>
                  <a:srgbClr val="000000"/>
                </a:solidFill>
                <a:latin typeface="Consolas" panose="020B0609020204030204" pitchFamily="49" charset="0"/>
                <a:cs typeface="Consolas" panose="020B0609020204030204" pitchFamily="49" charset="0"/>
              </a:rPr>
              <a:t>)</a:t>
            </a:r>
          </a:p>
          <a:p>
            <a:r>
              <a:rPr lang="en-IN" sz="1600" dirty="0">
                <a:solidFill>
                  <a:srgbClr val="000000"/>
                </a:solidFill>
                <a:latin typeface="Consolas" panose="020B0609020204030204" pitchFamily="49" charset="0"/>
                <a:cs typeface="Consolas" panose="020B0609020204030204" pitchFamily="49" charset="0"/>
              </a:rPr>
              <a:t>print(data)</a:t>
            </a:r>
          </a:p>
        </p:txBody>
      </p:sp>
      <p:sp>
        <p:nvSpPr>
          <p:cNvPr id="5" name="Rectangle 4">
            <a:extLst>
              <a:ext uri="{FF2B5EF4-FFF2-40B4-BE49-F238E27FC236}">
                <a16:creationId xmlns:a16="http://schemas.microsoft.com/office/drawing/2014/main" id="{D5953DB6-C9F7-79AD-3FE4-DD8CA26D898D}"/>
              </a:ext>
            </a:extLst>
          </p:cNvPr>
          <p:cNvSpPr/>
          <p:nvPr/>
        </p:nvSpPr>
        <p:spPr>
          <a:xfrm>
            <a:off x="217988" y="1228904"/>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p:txBody>
      </p:sp>
      <p:sp>
        <p:nvSpPr>
          <p:cNvPr id="6" name="Rectangle: Top Corners Rounded 6">
            <a:extLst>
              <a:ext uri="{FF2B5EF4-FFF2-40B4-BE49-F238E27FC236}">
                <a16:creationId xmlns:a16="http://schemas.microsoft.com/office/drawing/2014/main" id="{5736F657-9AA6-1382-F152-FD94BBA53E9C}"/>
              </a:ext>
            </a:extLst>
          </p:cNvPr>
          <p:cNvSpPr/>
          <p:nvPr/>
        </p:nvSpPr>
        <p:spPr>
          <a:xfrm>
            <a:off x="217988" y="899720"/>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id="{9489C606-CC6D-4C26-F600-2176690C17D8}"/>
              </a:ext>
            </a:extLst>
          </p:cNvPr>
          <p:cNvSpPr/>
          <p:nvPr/>
        </p:nvSpPr>
        <p:spPr>
          <a:xfrm>
            <a:off x="7078212" y="1393496"/>
            <a:ext cx="3604380"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Darshan </a:t>
            </a:r>
          </a:p>
          <a:p>
            <a:r>
              <a:rPr lang="en-US" sz="1600" dirty="0">
                <a:solidFill>
                  <a:srgbClr val="000000"/>
                </a:solidFill>
                <a:latin typeface="Consolas"/>
              </a:rPr>
              <a:t>University</a:t>
            </a:r>
          </a:p>
        </p:txBody>
      </p:sp>
      <p:sp>
        <p:nvSpPr>
          <p:cNvPr id="8" name="Rectangle: Top Corners Rounded 6">
            <a:extLst>
              <a:ext uri="{FF2B5EF4-FFF2-40B4-BE49-F238E27FC236}">
                <a16:creationId xmlns:a16="http://schemas.microsoft.com/office/drawing/2014/main" id="{CE9FD9F9-4D54-4349-515C-D6BDC9FA859B}"/>
              </a:ext>
            </a:extLst>
          </p:cNvPr>
          <p:cNvSpPr/>
          <p:nvPr/>
        </p:nvSpPr>
        <p:spPr>
          <a:xfrm>
            <a:off x="7078213" y="1064312"/>
            <a:ext cx="11975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demo.txt</a:t>
            </a:r>
            <a:endParaRPr lang="en-US" sz="1600" dirty="0">
              <a:solidFill>
                <a:schemeClr val="bg1"/>
              </a:solidFill>
            </a:endParaRPr>
          </a:p>
        </p:txBody>
      </p:sp>
      <p:sp>
        <p:nvSpPr>
          <p:cNvPr id="9" name="Rectangle 8">
            <a:extLst>
              <a:ext uri="{FF2B5EF4-FFF2-40B4-BE49-F238E27FC236}">
                <a16:creationId xmlns:a16="http://schemas.microsoft.com/office/drawing/2014/main" id="{85D5CE06-90AD-3917-39DE-1E7A31DF2BC5}"/>
              </a:ext>
            </a:extLst>
          </p:cNvPr>
          <p:cNvSpPr/>
          <p:nvPr/>
        </p:nvSpPr>
        <p:spPr>
          <a:xfrm>
            <a:off x="7078213" y="2869084"/>
            <a:ext cx="3604380" cy="830997"/>
          </a:xfrm>
          <a:prstGeom prst="rect">
            <a:avLst/>
          </a:prstGeom>
          <a:solidFill>
            <a:schemeClr val="bg1">
              <a:lumMod val="95000"/>
            </a:schemeClr>
          </a:solidFill>
          <a:ln>
            <a:noFill/>
          </a:ln>
        </p:spPr>
        <p:txBody>
          <a:bodyPr wrap="square">
            <a:spAutoFit/>
          </a:bodyPr>
          <a:lstStyle/>
          <a:p>
            <a:r>
              <a:rPr lang="en-IN" sz="1600" dirty="0"/>
              <a:t>an </a:t>
            </a:r>
          </a:p>
          <a:p>
            <a:r>
              <a:rPr lang="en-IN" sz="1600" dirty="0"/>
              <a:t>Un </a:t>
            </a:r>
          </a:p>
          <a:p>
            <a:r>
              <a:rPr lang="en-IN" sz="1600" dirty="0" err="1"/>
              <a:t>rshan</a:t>
            </a:r>
            <a:endParaRPr lang="en-US" sz="1600" dirty="0">
              <a:solidFill>
                <a:srgbClr val="000000"/>
              </a:solidFill>
              <a:latin typeface="Consolas"/>
            </a:endParaRPr>
          </a:p>
        </p:txBody>
      </p:sp>
      <p:sp>
        <p:nvSpPr>
          <p:cNvPr id="10" name="Rectangle: Top Corners Rounded 6">
            <a:extLst>
              <a:ext uri="{FF2B5EF4-FFF2-40B4-BE49-F238E27FC236}">
                <a16:creationId xmlns:a16="http://schemas.microsoft.com/office/drawing/2014/main" id="{6356A332-1720-9AA9-0233-8718E37CBCB8}"/>
              </a:ext>
            </a:extLst>
          </p:cNvPr>
          <p:cNvSpPr/>
          <p:nvPr/>
        </p:nvSpPr>
        <p:spPr>
          <a:xfrm>
            <a:off x="7078213" y="2539900"/>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85772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bg/>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animBg="1"/>
      <p:bldP spid="8" grpId="0" animBg="1"/>
      <p:bldP spid="9" grpId="0" build="p"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EDE2-B1D8-2E42-8BBA-98254B6693B4}"/>
              </a:ext>
            </a:extLst>
          </p:cNvPr>
          <p:cNvSpPr>
            <a:spLocks noGrp="1"/>
          </p:cNvSpPr>
          <p:nvPr>
            <p:ph type="title"/>
          </p:nvPr>
        </p:nvSpPr>
        <p:spPr/>
        <p:txBody>
          <a:bodyPr>
            <a:normAutofit/>
          </a:bodyPr>
          <a:lstStyle/>
          <a:p>
            <a:r>
              <a:rPr lang="en-US" dirty="0"/>
              <a:t>Exercise	</a:t>
            </a:r>
          </a:p>
        </p:txBody>
      </p:sp>
      <p:sp>
        <p:nvSpPr>
          <p:cNvPr id="3" name="Content Placeholder 2">
            <a:extLst>
              <a:ext uri="{FF2B5EF4-FFF2-40B4-BE49-F238E27FC236}">
                <a16:creationId xmlns:a16="http://schemas.microsoft.com/office/drawing/2014/main" id="{63DB7AB7-AA97-0246-B56B-AF5B9B43D125}"/>
              </a:ext>
            </a:extLst>
          </p:cNvPr>
          <p:cNvSpPr>
            <a:spLocks noGrp="1"/>
          </p:cNvSpPr>
          <p:nvPr>
            <p:ph idx="1"/>
          </p:nvPr>
        </p:nvSpPr>
        <p:spPr/>
        <p:txBody>
          <a:bodyPr/>
          <a:lstStyle/>
          <a:p>
            <a:r>
              <a:rPr lang="en-US" dirty="0"/>
              <a:t>WAP to print current program it self.</a:t>
            </a:r>
          </a:p>
          <a:p>
            <a:r>
              <a:rPr lang="en-US" dirty="0"/>
              <a:t>WAP to copy content of file </a:t>
            </a:r>
            <a:r>
              <a:rPr lang="en-US" dirty="0" err="1"/>
              <a:t>abc.txt</a:t>
            </a:r>
            <a:r>
              <a:rPr lang="en-US" dirty="0"/>
              <a:t> to another file </a:t>
            </a:r>
            <a:r>
              <a:rPr lang="en-US" dirty="0" err="1"/>
              <a:t>xyz.txt</a:t>
            </a:r>
            <a:r>
              <a:rPr lang="en-US" dirty="0"/>
              <a:t>.</a:t>
            </a:r>
          </a:p>
          <a:p>
            <a:r>
              <a:rPr lang="en-US" dirty="0"/>
              <a:t>WAP to find the longest word in a file named </a:t>
            </a:r>
            <a:r>
              <a:rPr lang="en-US" dirty="0" err="1"/>
              <a:t>abc.txt</a:t>
            </a:r>
            <a:r>
              <a:rPr lang="en-US" dirty="0"/>
              <a:t>.</a:t>
            </a:r>
          </a:p>
          <a:p>
            <a:r>
              <a:rPr lang="en-US" dirty="0"/>
              <a:t>Write a program to replace all “word1” by “word2” from a file1, and output is written to file2 file and display the no. of replacement. </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22711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err="1"/>
              <a:t>Jayesh.vagadiya@darshan.ac.in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9537133260</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Jayesh D. </a:t>
            </a:r>
            <a:r>
              <a:rPr lang="en-IN" dirty="0" err="1"/>
              <a:t>Vagadiya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Python Programming(</a:t>
            </a:r>
            <a:r>
              <a:rPr lang="en-IN" sz="1800" dirty="0">
                <a:effectLst/>
                <a:latin typeface="Roboto Condensed" panose="02000000000000000000" pitchFamily="2" charset="0"/>
              </a:rPr>
              <a:t>2101CS405</a:t>
            </a:r>
            <a:r>
              <a:rPr lang="en-IN" dirty="0"/>
              <a:t>)</a:t>
            </a:r>
            <a:endParaRPr lang="en-US" dirty="0"/>
          </a:p>
        </p:txBody>
      </p:sp>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3600" b="0" dirty="0">
                <a:latin typeface="Roboto Condensed Light" panose="02000000000000000000" pitchFamily="2" charset="0"/>
                <a:ea typeface="Roboto Condensed Light" panose="02000000000000000000" pitchFamily="2" charset="0"/>
              </a:rPr>
              <a:t>Unit-03.2</a:t>
            </a:r>
            <a:br>
              <a:rPr lang="en-US" sz="4800" dirty="0"/>
            </a:br>
            <a:r>
              <a:rPr lang="en-US" sz="4800" dirty="0"/>
              <a:t>Exception handling in python</a:t>
            </a:r>
            <a:endParaRPr lang="en-US" dirty="0"/>
          </a:p>
        </p:txBody>
      </p:sp>
      <p:pic>
        <p:nvPicPr>
          <p:cNvPr id="5" name="Picture Placeholder 4">
            <a:extLst>
              <a:ext uri="{FF2B5EF4-FFF2-40B4-BE49-F238E27FC236}">
                <a16:creationId xmlns:a16="http://schemas.microsoft.com/office/drawing/2014/main" id="{A161DE45-276D-7849-BC99-BAB0D00EC127}"/>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59411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2400657"/>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dirty="0"/>
              <a:t>Introduction</a:t>
            </a:r>
          </a:p>
          <a:p>
            <a:pPr indent="446088">
              <a:buFont typeface="Wingdings" pitchFamily="2" charset="2"/>
              <a:buChar char="ü"/>
            </a:pPr>
            <a:r>
              <a:rPr lang="en-US" dirty="0"/>
              <a:t>Open a file, </a:t>
            </a:r>
          </a:p>
          <a:p>
            <a:pPr indent="446088">
              <a:buFont typeface="Wingdings" pitchFamily="2" charset="2"/>
              <a:buChar char="ü"/>
            </a:pPr>
            <a:r>
              <a:rPr lang="en-US" dirty="0"/>
              <a:t>reading a file </a:t>
            </a:r>
          </a:p>
          <a:p>
            <a:pPr indent="446088">
              <a:buFont typeface="Wingdings" pitchFamily="2" charset="2"/>
              <a:buChar char="ü"/>
            </a:pPr>
            <a:r>
              <a:rPr lang="en-US" dirty="0"/>
              <a:t>writing a file</a:t>
            </a:r>
          </a:p>
          <a:p>
            <a:pPr indent="446088">
              <a:buFont typeface="Wingdings" pitchFamily="2" charset="2"/>
              <a:buChar char="ü"/>
            </a:pPr>
            <a:r>
              <a:rPr lang="en-US" dirty="0"/>
              <a:t>Handling errors using “with” keyword</a:t>
            </a:r>
          </a:p>
          <a:p>
            <a:pPr indent="446088">
              <a:buFont typeface="Wingdings" pitchFamily="2" charset="2"/>
              <a:buChar char="ü"/>
            </a:pPr>
            <a:r>
              <a:rPr lang="en-US" dirty="0"/>
              <a:t>Examples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2954655"/>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dirty="0"/>
              <a:t>Introduction</a:t>
            </a:r>
          </a:p>
          <a:p>
            <a:pPr indent="446088">
              <a:buFont typeface="Wingdings" pitchFamily="2" charset="2"/>
              <a:buChar char="ü"/>
            </a:pPr>
            <a:r>
              <a:rPr lang="en-US" dirty="0"/>
              <a:t>Error vs Exception</a:t>
            </a:r>
          </a:p>
          <a:p>
            <a:pPr indent="446088">
              <a:buFont typeface="Wingdings" pitchFamily="2" charset="2"/>
              <a:buChar char="ü"/>
            </a:pPr>
            <a:r>
              <a:rPr lang="en-US" dirty="0"/>
              <a:t>Try</a:t>
            </a:r>
          </a:p>
          <a:p>
            <a:pPr indent="446088">
              <a:buFont typeface="Wingdings" pitchFamily="2" charset="2"/>
              <a:buChar char="ü"/>
            </a:pPr>
            <a:r>
              <a:rPr lang="en-US" dirty="0"/>
              <a:t>Except</a:t>
            </a:r>
          </a:p>
          <a:p>
            <a:pPr indent="446088">
              <a:buFont typeface="Wingdings" pitchFamily="2" charset="2"/>
              <a:buChar char="ü"/>
            </a:pPr>
            <a:r>
              <a:rPr lang="en-US" dirty="0"/>
              <a:t>Else</a:t>
            </a:r>
          </a:p>
          <a:p>
            <a:pPr indent="446088">
              <a:buFont typeface="Wingdings" pitchFamily="2" charset="2"/>
              <a:buChar char="ü"/>
            </a:pPr>
            <a:r>
              <a:rPr lang="en-US" dirty="0"/>
              <a:t>Finally</a:t>
            </a:r>
          </a:p>
          <a:p>
            <a:pPr indent="446088">
              <a:buFont typeface="Wingdings" pitchFamily="2" charset="2"/>
              <a:buChar char="ü"/>
            </a:pPr>
            <a:r>
              <a:rPr lang="en-US" dirty="0"/>
              <a:t>Raise</a:t>
            </a:r>
          </a:p>
          <a:p>
            <a:pPr indent="446088">
              <a:buFont typeface="Wingdings" pitchFamily="2" charset="2"/>
              <a:buChar char="ü"/>
            </a:pPr>
            <a:r>
              <a:rPr lang="en-US" dirty="0"/>
              <a:t>Custom Exception</a:t>
            </a:r>
          </a:p>
        </p:txBody>
      </p:sp>
    </p:spTree>
    <p:extLst>
      <p:ext uri="{BB962C8B-B14F-4D97-AF65-F5344CB8AC3E}">
        <p14:creationId xmlns:p14="http://schemas.microsoft.com/office/powerpoint/2010/main" val="212187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EDE2-B1D8-2E42-8BBA-98254B6693B4}"/>
              </a:ext>
            </a:extLst>
          </p:cNvPr>
          <p:cNvSpPr>
            <a:spLocks noGrp="1"/>
          </p:cNvSpPr>
          <p:nvPr>
            <p:ph type="title"/>
          </p:nvPr>
        </p:nvSpPr>
        <p:spPr/>
        <p:txBody>
          <a:bodyPr>
            <a:normAutofit/>
          </a:bodyPr>
          <a:lstStyle/>
          <a:p>
            <a:r>
              <a:rPr lang="en-US" dirty="0"/>
              <a:t>Errors and Exceptions</a:t>
            </a:r>
          </a:p>
        </p:txBody>
      </p:sp>
      <p:sp>
        <p:nvSpPr>
          <p:cNvPr id="3" name="Content Placeholder 2">
            <a:extLst>
              <a:ext uri="{FF2B5EF4-FFF2-40B4-BE49-F238E27FC236}">
                <a16:creationId xmlns:a16="http://schemas.microsoft.com/office/drawing/2014/main" id="{63DB7AB7-AA97-0246-B56B-AF5B9B43D125}"/>
              </a:ext>
            </a:extLst>
          </p:cNvPr>
          <p:cNvSpPr>
            <a:spLocks noGrp="1"/>
          </p:cNvSpPr>
          <p:nvPr>
            <p:ph idx="1"/>
          </p:nvPr>
        </p:nvSpPr>
        <p:spPr>
          <a:xfrm>
            <a:off x="131180" y="863445"/>
            <a:ext cx="11929641" cy="5345444"/>
          </a:xfrm>
        </p:spPr>
        <p:txBody>
          <a:bodyPr/>
          <a:lstStyle/>
          <a:p>
            <a:r>
              <a:rPr lang="en-US" dirty="0"/>
              <a:t>In Python Programming language there are two distinguishable kinds of errors: </a:t>
            </a:r>
            <a:r>
              <a:rPr lang="en-US" dirty="0">
                <a:solidFill>
                  <a:srgbClr val="C62827"/>
                </a:solidFill>
              </a:rPr>
              <a:t>syntax</a:t>
            </a:r>
            <a:r>
              <a:rPr lang="en-US" dirty="0"/>
              <a:t> </a:t>
            </a:r>
            <a:r>
              <a:rPr lang="en-US" dirty="0">
                <a:solidFill>
                  <a:srgbClr val="C62827"/>
                </a:solidFill>
              </a:rPr>
              <a:t>errors</a:t>
            </a:r>
            <a:r>
              <a:rPr lang="en-US" dirty="0"/>
              <a:t> and </a:t>
            </a:r>
            <a:r>
              <a:rPr lang="en-US" dirty="0">
                <a:solidFill>
                  <a:srgbClr val="C62827"/>
                </a:solidFill>
              </a:rPr>
              <a:t>exceptions</a:t>
            </a:r>
            <a:r>
              <a:rPr lang="en-US" dirty="0"/>
              <a:t> in python.</a:t>
            </a:r>
          </a:p>
          <a:p>
            <a:r>
              <a:rPr lang="en-US" b="1" dirty="0"/>
              <a:t>Syntax Errors:</a:t>
            </a:r>
          </a:p>
          <a:p>
            <a:pPr lvl="1"/>
            <a:r>
              <a:rPr lang="en-IN" dirty="0"/>
              <a:t>Syntax errors, also known as parsing errors, are perhaps the most common kind of complaint you get while you are still learning Python.</a:t>
            </a:r>
          </a:p>
          <a:p>
            <a:pPr lvl="1"/>
            <a:r>
              <a:rPr lang="en-US" dirty="0"/>
              <a:t>As the name suggests this error is caused by the wrong syntax in the code.</a:t>
            </a:r>
          </a:p>
          <a:p>
            <a:pPr lvl="1"/>
            <a:endParaRPr lang="en-US" dirty="0"/>
          </a:p>
          <a:p>
            <a:pPr lvl="1"/>
            <a:endParaRPr lang="en-US" dirty="0"/>
          </a:p>
          <a:p>
            <a:pPr lvl="1"/>
            <a:endParaRPr lang="en-US" dirty="0"/>
          </a:p>
          <a:p>
            <a:pPr lvl="1"/>
            <a:endParaRPr lang="en-US" dirty="0"/>
          </a:p>
          <a:p>
            <a:r>
              <a:rPr lang="en-US" b="1" dirty="0"/>
              <a:t>Exceptions:</a:t>
            </a:r>
          </a:p>
          <a:p>
            <a:pPr lvl="1"/>
            <a:r>
              <a:rPr lang="en-US" dirty="0"/>
              <a:t>Even if a statement or expression is syntactically correct, it may cause an error when an attempt is made to execute it.</a:t>
            </a:r>
          </a:p>
          <a:p>
            <a:pPr lvl="1"/>
            <a:r>
              <a:rPr lang="en-US" dirty="0"/>
              <a:t>Errors detected during execution are called </a:t>
            </a:r>
            <a:r>
              <a:rPr lang="en-US" dirty="0">
                <a:solidFill>
                  <a:srgbClr val="C00000"/>
                </a:solidFill>
              </a:rPr>
              <a:t>exceptions.</a:t>
            </a:r>
          </a:p>
          <a:p>
            <a:pPr lvl="1"/>
            <a:endParaRPr lang="en-US" dirty="0">
              <a:solidFill>
                <a:srgbClr val="C00000"/>
              </a:solidFill>
            </a:endParaRPr>
          </a:p>
          <a:p>
            <a:pPr lvl="1"/>
            <a:endParaRPr lang="en-US" dirty="0"/>
          </a:p>
          <a:p>
            <a:pPr lvl="1"/>
            <a:endParaRPr lang="en-US" dirty="0"/>
          </a:p>
          <a:p>
            <a:pPr lvl="1"/>
            <a:endParaRPr lang="en-US" dirty="0"/>
          </a:p>
          <a:p>
            <a:endParaRPr lang="en-US" dirty="0"/>
          </a:p>
          <a:p>
            <a:pPr marL="0" indent="0">
              <a:buNone/>
            </a:pPr>
            <a:endParaRPr lang="en-US" dirty="0"/>
          </a:p>
          <a:p>
            <a:endParaRPr lang="en-US" dirty="0"/>
          </a:p>
        </p:txBody>
      </p:sp>
      <p:sp>
        <p:nvSpPr>
          <p:cNvPr id="4" name="Rectangle 3">
            <a:extLst>
              <a:ext uri="{FF2B5EF4-FFF2-40B4-BE49-F238E27FC236}">
                <a16:creationId xmlns:a16="http://schemas.microsoft.com/office/drawing/2014/main" id="{172ADBEC-C9FC-31CE-DBD9-CE8F36E55D2C}"/>
              </a:ext>
            </a:extLst>
          </p:cNvPr>
          <p:cNvSpPr/>
          <p:nvPr/>
        </p:nvSpPr>
        <p:spPr>
          <a:xfrm>
            <a:off x="1420654" y="3572989"/>
            <a:ext cx="4506012" cy="338554"/>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while</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True</a:t>
            </a:r>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'Hello world'</a:t>
            </a:r>
            <a:r>
              <a:rPr lang="en-IN" sz="1600" dirty="0">
                <a:solidFill>
                  <a:srgbClr val="000000"/>
                </a:solidFill>
                <a:latin typeface="Menlo" panose="020B0609030804020204" pitchFamily="49" charset="0"/>
              </a:rPr>
              <a:t>)</a:t>
            </a:r>
          </a:p>
        </p:txBody>
      </p:sp>
      <p:sp>
        <p:nvSpPr>
          <p:cNvPr id="5" name="Rectangle 4">
            <a:extLst>
              <a:ext uri="{FF2B5EF4-FFF2-40B4-BE49-F238E27FC236}">
                <a16:creationId xmlns:a16="http://schemas.microsoft.com/office/drawing/2014/main" id="{65B43BE8-7768-AD15-081F-B8DCBE363D96}"/>
              </a:ext>
            </a:extLst>
          </p:cNvPr>
          <p:cNvSpPr/>
          <p:nvPr/>
        </p:nvSpPr>
        <p:spPr>
          <a:xfrm>
            <a:off x="920661" y="3572989"/>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6ADAE204-FE21-3B29-EFE6-ACBDF0DCAA41}"/>
              </a:ext>
            </a:extLst>
          </p:cNvPr>
          <p:cNvSpPr/>
          <p:nvPr/>
        </p:nvSpPr>
        <p:spPr>
          <a:xfrm>
            <a:off x="920661" y="3243805"/>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Example.py</a:t>
            </a:r>
            <a:endParaRPr lang="en-US" sz="1600" dirty="0">
              <a:solidFill>
                <a:schemeClr val="bg1"/>
              </a:solidFill>
            </a:endParaRPr>
          </a:p>
        </p:txBody>
      </p:sp>
      <p:sp>
        <p:nvSpPr>
          <p:cNvPr id="7" name="Line Callout 1 6">
            <a:extLst>
              <a:ext uri="{FF2B5EF4-FFF2-40B4-BE49-F238E27FC236}">
                <a16:creationId xmlns:a16="http://schemas.microsoft.com/office/drawing/2014/main" id="{970F1832-0203-DDAA-48C2-07011A7E1AD2}"/>
              </a:ext>
            </a:extLst>
          </p:cNvPr>
          <p:cNvSpPr/>
          <p:nvPr/>
        </p:nvSpPr>
        <p:spPr>
          <a:xfrm>
            <a:off x="6636790" y="3115733"/>
            <a:ext cx="4495800" cy="626533"/>
          </a:xfrm>
          <a:prstGeom prst="borderCallout1">
            <a:avLst>
              <a:gd name="adj1" fmla="val 53885"/>
              <a:gd name="adj2" fmla="val -612"/>
              <a:gd name="adj3" fmla="val 82408"/>
              <a:gd name="adj4" fmla="val -70600"/>
            </a:avLst>
          </a:prstGeom>
          <a:solidFill>
            <a:schemeClr val="bg1">
              <a:lumMod val="8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SyntaxError</a:t>
            </a:r>
            <a:r>
              <a:rPr lang="en-IN" b="1" dirty="0">
                <a:solidFill>
                  <a:schemeClr val="tx1"/>
                </a:solidFill>
              </a:rPr>
              <a:t>: invalid syntax</a:t>
            </a:r>
            <a:endParaRPr lang="en-US" b="1" dirty="0">
              <a:solidFill>
                <a:schemeClr val="tx1"/>
              </a:solidFill>
            </a:endParaRPr>
          </a:p>
        </p:txBody>
      </p:sp>
    </p:spTree>
    <p:extLst>
      <p:ext uri="{BB962C8B-B14F-4D97-AF65-F5344CB8AC3E}">
        <p14:creationId xmlns:p14="http://schemas.microsoft.com/office/powerpoint/2010/main" val="213091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A3C8-B22B-1E17-C088-D8C0561D6F4B}"/>
              </a:ext>
            </a:extLst>
          </p:cNvPr>
          <p:cNvSpPr>
            <a:spLocks noGrp="1"/>
          </p:cNvSpPr>
          <p:nvPr>
            <p:ph type="title"/>
          </p:nvPr>
        </p:nvSpPr>
        <p:spPr/>
        <p:txBody>
          <a:bodyPr/>
          <a:lstStyle/>
          <a:p>
            <a:r>
              <a:rPr lang="en-US" b="1" dirty="0"/>
              <a:t>Exception</a:t>
            </a:r>
            <a:endParaRPr lang="en-US" dirty="0"/>
          </a:p>
        </p:txBody>
      </p:sp>
      <p:sp>
        <p:nvSpPr>
          <p:cNvPr id="3" name="Content Placeholder 2">
            <a:extLst>
              <a:ext uri="{FF2B5EF4-FFF2-40B4-BE49-F238E27FC236}">
                <a16:creationId xmlns:a16="http://schemas.microsoft.com/office/drawing/2014/main" id="{0EF51E4F-0DBA-EC8B-1E06-CC792CC9C665}"/>
              </a:ext>
            </a:extLst>
          </p:cNvPr>
          <p:cNvSpPr>
            <a:spLocks noGrp="1"/>
          </p:cNvSpPr>
          <p:nvPr>
            <p:ph idx="1"/>
          </p:nvPr>
        </p:nvSpPr>
        <p:spPr>
          <a:xfrm>
            <a:off x="131180" y="863444"/>
            <a:ext cx="11929641" cy="5458333"/>
          </a:xfrm>
        </p:spPr>
        <p:txBody>
          <a:bodyPr/>
          <a:lstStyle/>
          <a:p>
            <a:r>
              <a:rPr lang="en-US" dirty="0"/>
              <a:t>Exceptions are raised when the program is syntactically correct, but the code resulted in an error. </a:t>
            </a:r>
          </a:p>
          <a:p>
            <a:endParaRPr lang="en-US" dirty="0"/>
          </a:p>
          <a:p>
            <a:endParaRPr lang="en-US" dirty="0"/>
          </a:p>
          <a:p>
            <a:endParaRPr lang="en-US" dirty="0"/>
          </a:p>
          <a:p>
            <a:endParaRPr lang="en-US" dirty="0"/>
          </a:p>
          <a:p>
            <a:r>
              <a:rPr lang="en-US" dirty="0"/>
              <a:t>Exceptions come in different types, and the type is printed as part of the message. example are </a:t>
            </a:r>
            <a:r>
              <a:rPr lang="en-US" dirty="0" err="1">
                <a:solidFill>
                  <a:srgbClr val="C62827"/>
                </a:solidFill>
              </a:rPr>
              <a:t>ZeroDivisionError</a:t>
            </a:r>
            <a:r>
              <a:rPr lang="en-US" dirty="0">
                <a:solidFill>
                  <a:srgbClr val="C62827"/>
                </a:solidFill>
              </a:rPr>
              <a:t>, </a:t>
            </a:r>
            <a:r>
              <a:rPr lang="en-US" dirty="0" err="1">
                <a:solidFill>
                  <a:srgbClr val="C62827"/>
                </a:solidFill>
              </a:rPr>
              <a:t>NameError</a:t>
            </a:r>
            <a:r>
              <a:rPr lang="en-US" dirty="0">
                <a:solidFill>
                  <a:srgbClr val="C62827"/>
                </a:solidFill>
              </a:rPr>
              <a:t> and </a:t>
            </a:r>
            <a:r>
              <a:rPr lang="en-US" dirty="0" err="1">
                <a:solidFill>
                  <a:srgbClr val="C62827"/>
                </a:solidFill>
              </a:rPr>
              <a:t>TypeError</a:t>
            </a:r>
            <a:r>
              <a:rPr lang="en-US" dirty="0"/>
              <a:t>.</a:t>
            </a:r>
          </a:p>
          <a:p>
            <a:r>
              <a:rPr lang="en-US" dirty="0"/>
              <a:t>Exception is the base class for all the exceptions in Python.</a:t>
            </a:r>
          </a:p>
          <a:p>
            <a:r>
              <a:rPr lang="en-IN" dirty="0"/>
              <a:t>An exception is an event, which occurs during the execution of a program that disrupts the normal flow of the program's instructions. </a:t>
            </a:r>
          </a:p>
          <a:p>
            <a:r>
              <a:rPr lang="en-IN" dirty="0"/>
              <a:t>In general, when a Python script encounters a situation that it cannot cope with, it raises an exception. An exception is a Python object that represents an error.</a:t>
            </a:r>
            <a:endParaRPr lang="en-US" dirty="0"/>
          </a:p>
          <a:p>
            <a:endParaRPr lang="en-US" dirty="0"/>
          </a:p>
        </p:txBody>
      </p:sp>
      <p:sp>
        <p:nvSpPr>
          <p:cNvPr id="4" name="Rectangle 3">
            <a:extLst>
              <a:ext uri="{FF2B5EF4-FFF2-40B4-BE49-F238E27FC236}">
                <a16:creationId xmlns:a16="http://schemas.microsoft.com/office/drawing/2014/main" id="{304807EC-C071-8553-6970-83F1948ED5A1}"/>
              </a:ext>
            </a:extLst>
          </p:cNvPr>
          <p:cNvSpPr/>
          <p:nvPr/>
        </p:nvSpPr>
        <p:spPr>
          <a:xfrm>
            <a:off x="1217454" y="2173167"/>
            <a:ext cx="4506012" cy="1077218"/>
          </a:xfrm>
          <a:prstGeom prst="rect">
            <a:avLst/>
          </a:prstGeom>
          <a:solidFill>
            <a:schemeClr val="bg1">
              <a:lumMod val="95000"/>
            </a:schemeClr>
          </a:solidFill>
          <a:ln>
            <a:noFill/>
          </a:ln>
        </p:spPr>
        <p:txBody>
          <a:bodyPr wrap="square">
            <a:spAutoFit/>
          </a:bodyPr>
          <a:lstStyle/>
          <a:p>
            <a:r>
              <a:rPr lang="en-IN" sz="1600" dirty="0">
                <a:solidFill>
                  <a:srgbClr val="000000"/>
                </a:solidFill>
                <a:latin typeface="Menlo" panose="020B0609030804020204" pitchFamily="49" charset="0"/>
              </a:rPr>
              <a:t>money = </a:t>
            </a:r>
            <a:r>
              <a:rPr lang="en-IN" sz="1600" dirty="0">
                <a:solidFill>
                  <a:srgbClr val="098658"/>
                </a:solidFill>
                <a:latin typeface="Menlo" panose="020B0609030804020204" pitchFamily="49" charset="0"/>
              </a:rPr>
              <a:t>10000</a:t>
            </a:r>
            <a:endParaRPr lang="en-IN" sz="1600" dirty="0">
              <a:solidFill>
                <a:srgbClr val="000000"/>
              </a:solidFill>
              <a:latin typeface="Menlo" panose="020B0609030804020204" pitchFamily="49" charset="0"/>
            </a:endParaRPr>
          </a:p>
          <a:p>
            <a:r>
              <a:rPr lang="en-IN" sz="1600" dirty="0">
                <a:solidFill>
                  <a:srgbClr val="008000"/>
                </a:solidFill>
                <a:latin typeface="Menlo" panose="020B0609030804020204" pitchFamily="49" charset="0"/>
              </a:rPr>
              <a:t># perform division with 0</a:t>
            </a:r>
            <a:endParaRPr lang="en-IN" sz="1600" dirty="0">
              <a:solidFill>
                <a:srgbClr val="000000"/>
              </a:solidFill>
              <a:latin typeface="Menlo" panose="020B0609030804020204" pitchFamily="49" charset="0"/>
            </a:endParaRPr>
          </a:p>
          <a:p>
            <a:r>
              <a:rPr lang="en-IN" sz="1600" dirty="0">
                <a:solidFill>
                  <a:srgbClr val="000000"/>
                </a:solidFill>
                <a:latin typeface="Menlo" panose="020B0609030804020204" pitchFamily="49" charset="0"/>
              </a:rPr>
              <a:t>a = money / </a:t>
            </a:r>
            <a:r>
              <a:rPr lang="en-IN" sz="1600" dirty="0">
                <a:solidFill>
                  <a:srgbClr val="098658"/>
                </a:solidFill>
                <a:latin typeface="Menlo" panose="020B0609030804020204" pitchFamily="49" charset="0"/>
              </a:rPr>
              <a:t>0</a:t>
            </a:r>
            <a:endParaRPr lang="en-IN" sz="1600" dirty="0">
              <a:solidFill>
                <a:srgbClr val="000000"/>
              </a:solidFill>
              <a:latin typeface="Menlo" panose="020B0609030804020204" pitchFamily="49" charset="0"/>
            </a:endParaRPr>
          </a:p>
          <a:p>
            <a:r>
              <a:rPr lang="en-IN" sz="1600" dirty="0">
                <a:solidFill>
                  <a:srgbClr val="000000"/>
                </a:solidFill>
                <a:latin typeface="Menlo" panose="020B0609030804020204" pitchFamily="49" charset="0"/>
              </a:rPr>
              <a:t>print(a)</a:t>
            </a:r>
          </a:p>
        </p:txBody>
      </p:sp>
      <p:sp>
        <p:nvSpPr>
          <p:cNvPr id="5" name="Rectangle 4">
            <a:extLst>
              <a:ext uri="{FF2B5EF4-FFF2-40B4-BE49-F238E27FC236}">
                <a16:creationId xmlns:a16="http://schemas.microsoft.com/office/drawing/2014/main" id="{395D3F84-6C73-8F1C-86FB-981BF9EACECD}"/>
              </a:ext>
            </a:extLst>
          </p:cNvPr>
          <p:cNvSpPr/>
          <p:nvPr/>
        </p:nvSpPr>
        <p:spPr>
          <a:xfrm>
            <a:off x="717461" y="2173167"/>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CA5E693F-0682-1124-22F4-C13AE5AB246D}"/>
              </a:ext>
            </a:extLst>
          </p:cNvPr>
          <p:cNvSpPr/>
          <p:nvPr/>
        </p:nvSpPr>
        <p:spPr>
          <a:xfrm>
            <a:off x="717461" y="184398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Example.py</a:t>
            </a:r>
            <a:endParaRPr lang="en-US" sz="1600" dirty="0">
              <a:solidFill>
                <a:schemeClr val="bg1"/>
              </a:solidFill>
            </a:endParaRPr>
          </a:p>
        </p:txBody>
      </p:sp>
      <p:sp>
        <p:nvSpPr>
          <p:cNvPr id="7" name="Line Callout 1 6">
            <a:extLst>
              <a:ext uri="{FF2B5EF4-FFF2-40B4-BE49-F238E27FC236}">
                <a16:creationId xmlns:a16="http://schemas.microsoft.com/office/drawing/2014/main" id="{92DB0C8F-D69D-9828-CE87-BA0D6A910FE2}"/>
              </a:ext>
            </a:extLst>
          </p:cNvPr>
          <p:cNvSpPr/>
          <p:nvPr/>
        </p:nvSpPr>
        <p:spPr>
          <a:xfrm>
            <a:off x="7088346" y="2085243"/>
            <a:ext cx="4495800" cy="626533"/>
          </a:xfrm>
          <a:prstGeom prst="borderCallout1">
            <a:avLst>
              <a:gd name="adj1" fmla="val 53885"/>
              <a:gd name="adj2" fmla="val -612"/>
              <a:gd name="adj3" fmla="val 122048"/>
              <a:gd name="adj4" fmla="val -91692"/>
            </a:avLst>
          </a:prstGeom>
          <a:solidFill>
            <a:schemeClr val="bg1">
              <a:lumMod val="8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solidFill>
                  <a:schemeClr val="tx1"/>
                </a:solidFill>
              </a:rPr>
              <a:t>ZeroDivisionError</a:t>
            </a:r>
            <a:r>
              <a:rPr lang="en-IN" b="1" dirty="0">
                <a:solidFill>
                  <a:schemeClr val="tx1"/>
                </a:solidFill>
              </a:rPr>
              <a:t>: </a:t>
            </a:r>
            <a:r>
              <a:rPr lang="en-IN" dirty="0">
                <a:solidFill>
                  <a:schemeClr val="tx1"/>
                </a:solidFill>
              </a:rPr>
              <a:t>division by zero</a:t>
            </a:r>
            <a:endParaRPr lang="en-US" b="1" dirty="0">
              <a:solidFill>
                <a:schemeClr val="tx1"/>
              </a:solidFill>
            </a:endParaRPr>
          </a:p>
        </p:txBody>
      </p:sp>
    </p:spTree>
    <p:extLst>
      <p:ext uri="{BB962C8B-B14F-4D97-AF65-F5344CB8AC3E}">
        <p14:creationId xmlns:p14="http://schemas.microsoft.com/office/powerpoint/2010/main" val="184872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EFC4-0516-1DFC-E1A0-C8F1CEF70D5A}"/>
              </a:ext>
            </a:extLst>
          </p:cNvPr>
          <p:cNvSpPr>
            <a:spLocks noGrp="1"/>
          </p:cNvSpPr>
          <p:nvPr>
            <p:ph type="title"/>
          </p:nvPr>
        </p:nvSpPr>
        <p:spPr/>
        <p:txBody>
          <a:bodyPr>
            <a:normAutofit/>
          </a:bodyPr>
          <a:lstStyle/>
          <a:p>
            <a:r>
              <a:rPr lang="en-US" dirty="0"/>
              <a:t>Built-in Exceptions</a:t>
            </a:r>
          </a:p>
        </p:txBody>
      </p:sp>
      <p:graphicFrame>
        <p:nvGraphicFramePr>
          <p:cNvPr id="4" name="Content Placeholder 4">
            <a:extLst>
              <a:ext uri="{FF2B5EF4-FFF2-40B4-BE49-F238E27FC236}">
                <a16:creationId xmlns:a16="http://schemas.microsoft.com/office/drawing/2014/main" id="{B410F729-92DB-23F9-7F60-412AAC78F422}"/>
              </a:ext>
            </a:extLst>
          </p:cNvPr>
          <p:cNvGraphicFramePr>
            <a:graphicFrameLocks/>
          </p:cNvGraphicFramePr>
          <p:nvPr>
            <p:extLst>
              <p:ext uri="{D42A27DB-BD31-4B8C-83A1-F6EECF244321}">
                <p14:modId xmlns:p14="http://schemas.microsoft.com/office/powerpoint/2010/main" val="15773489"/>
              </p:ext>
            </p:extLst>
          </p:nvPr>
        </p:nvGraphicFramePr>
        <p:xfrm>
          <a:off x="229390" y="915091"/>
          <a:ext cx="11146748" cy="4572000"/>
        </p:xfrm>
        <a:graphic>
          <a:graphicData uri="http://schemas.openxmlformats.org/drawingml/2006/table">
            <a:tbl>
              <a:tblPr firstRow="1" bandRow="1">
                <a:tableStyleId>{8EC20E35-A176-4012-BC5E-935CFFF8708E}</a:tableStyleId>
              </a:tblPr>
              <a:tblGrid>
                <a:gridCol w="2073543">
                  <a:extLst>
                    <a:ext uri="{9D8B030D-6E8A-4147-A177-3AD203B41FA5}">
                      <a16:colId xmlns:a16="http://schemas.microsoft.com/office/drawing/2014/main" val="20000"/>
                    </a:ext>
                  </a:extLst>
                </a:gridCol>
                <a:gridCol w="9073205">
                  <a:extLst>
                    <a:ext uri="{9D8B030D-6E8A-4147-A177-3AD203B41FA5}">
                      <a16:colId xmlns:a16="http://schemas.microsoft.com/office/drawing/2014/main" val="20001"/>
                    </a:ext>
                  </a:extLst>
                </a:gridCol>
              </a:tblGrid>
              <a:tr h="208454">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AssertionError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Raised when an assert statement fails.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AttributeError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Raised when an attribute reference (see Attribute references) or assignment fails. </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25937"/>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ImportError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the </a:t>
                      </a:r>
                      <a:r>
                        <a:rPr lang="en-IN" sz="1800" b="0" i="0" u="none" strike="noStrike" kern="1200" dirty="0">
                          <a:solidFill>
                            <a:schemeClr val="dk1"/>
                          </a:solidFill>
                          <a:effectLst/>
                          <a:latin typeface="+mn-lt"/>
                          <a:ea typeface="+mn-ea"/>
                          <a:cs typeface="+mn-cs"/>
                          <a:hlinkClick r:id="rId2"/>
                        </a:rPr>
                        <a:t>import</a:t>
                      </a:r>
                      <a:r>
                        <a:rPr lang="en-IN" sz="1800" b="0" i="0" u="none" strike="noStrike" kern="1200" dirty="0">
                          <a:solidFill>
                            <a:schemeClr val="dk1"/>
                          </a:solidFill>
                          <a:effectLst/>
                          <a:latin typeface="+mn-lt"/>
                          <a:ea typeface="+mn-ea"/>
                          <a:cs typeface="+mn-cs"/>
                        </a:rPr>
                        <a:t> statement has troubles trying to load a module. </a:t>
                      </a:r>
                      <a:endParaRPr lang="en-US" sz="1800" kern="1200" baseline="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18063973"/>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IndexError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a sequence subscript is out of range. </a:t>
                      </a:r>
                      <a:endParaRPr lang="en-US" sz="1800" kern="1200" baseline="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74783468"/>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KeyError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Raised when a mapping (dictionary) key is not found in the set of existing keys.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65998770"/>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KeyboardInterrupt</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the user hits the interrupt key (normally </a:t>
                      </a:r>
                      <a:r>
                        <a:rPr lang="en-IN" dirty="0"/>
                        <a:t>Control-C</a:t>
                      </a:r>
                      <a:r>
                        <a:rPr lang="en-IN" sz="1800" b="0" i="0" u="none" strike="noStrike" kern="1200" dirty="0">
                          <a:solidFill>
                            <a:schemeClr val="dk1"/>
                          </a:solidFill>
                          <a:effectLst/>
                          <a:latin typeface="+mn-lt"/>
                          <a:ea typeface="+mn-ea"/>
                          <a:cs typeface="+mn-cs"/>
                        </a:rPr>
                        <a:t> or </a:t>
                      </a:r>
                      <a:r>
                        <a:rPr lang="en-IN" dirty="0"/>
                        <a:t>Delete</a:t>
                      </a:r>
                      <a:r>
                        <a:rPr lang="en-IN" sz="1800" b="0" i="0" u="none" strike="noStrike" kern="1200" dirty="0">
                          <a:solidFill>
                            <a:schemeClr val="dk1"/>
                          </a:solidFill>
                          <a:effectLst/>
                          <a:latin typeface="+mn-lt"/>
                          <a:ea typeface="+mn-ea"/>
                          <a:cs typeface="+mn-cs"/>
                        </a:rPr>
                        <a:t>). During execution, a check for interrupts is made regularly. </a:t>
                      </a:r>
                      <a:endParaRPr lang="en-IN" dirty="0">
                        <a:effectLst/>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61175168"/>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RecursionError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This exception is derived from </a:t>
                      </a:r>
                      <a:r>
                        <a:rPr lang="en-IN" dirty="0" err="1">
                          <a:effectLst/>
                        </a:rPr>
                        <a:t>RuntimeError</a:t>
                      </a:r>
                      <a:r>
                        <a:rPr lang="en-IN" dirty="0">
                          <a:effectLst/>
                        </a:rPr>
                        <a:t>. It is raised when the interpreter detects that the maximum recursion depth is exceeded.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6020480"/>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EOFError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Raised when the input() method hits an "end of file" condition (EOF)</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124878"/>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NameError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a variable does not exist</a:t>
                      </a:r>
                      <a:endParaRPr lang="en-IN" dirty="0">
                        <a:effectLst/>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93559599"/>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dirty="0" err="1">
                          <a:solidFill>
                            <a:schemeClr val="dk1"/>
                          </a:solidFill>
                          <a:effectLst/>
                          <a:latin typeface="+mn-lt"/>
                          <a:ea typeface="+mn-ea"/>
                          <a:cs typeface="+mn-cs"/>
                        </a:rPr>
                        <a:t>ZeroDivisionError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the second operator in a division is zero</a:t>
                      </a:r>
                      <a:endParaRPr lang="en-IN" dirty="0">
                        <a:effectLst/>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74538118"/>
                  </a:ext>
                </a:extLst>
              </a:tr>
            </a:tbl>
          </a:graphicData>
        </a:graphic>
      </p:graphicFrame>
    </p:spTree>
    <p:extLst>
      <p:ext uri="{BB962C8B-B14F-4D97-AF65-F5344CB8AC3E}">
        <p14:creationId xmlns:p14="http://schemas.microsoft.com/office/powerpoint/2010/main" val="106865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45C9-DED7-3391-9DA0-AEAF4944D937}"/>
              </a:ext>
            </a:extLst>
          </p:cNvPr>
          <p:cNvSpPr>
            <a:spLocks noGrp="1"/>
          </p:cNvSpPr>
          <p:nvPr>
            <p:ph type="title"/>
          </p:nvPr>
        </p:nvSpPr>
        <p:spPr/>
        <p:txBody>
          <a:bodyPr/>
          <a:lstStyle/>
          <a:p>
            <a:r>
              <a:rPr lang="en-US" dirty="0"/>
              <a:t>Built-in Exceptions</a:t>
            </a:r>
          </a:p>
        </p:txBody>
      </p:sp>
      <p:graphicFrame>
        <p:nvGraphicFramePr>
          <p:cNvPr id="4" name="Content Placeholder 4">
            <a:extLst>
              <a:ext uri="{FF2B5EF4-FFF2-40B4-BE49-F238E27FC236}">
                <a16:creationId xmlns:a16="http://schemas.microsoft.com/office/drawing/2014/main" id="{3D75EB8E-E26D-DFAA-94A7-D7F86C7E0AE1}"/>
              </a:ext>
            </a:extLst>
          </p:cNvPr>
          <p:cNvGraphicFramePr>
            <a:graphicFrameLocks/>
          </p:cNvGraphicFramePr>
          <p:nvPr>
            <p:extLst>
              <p:ext uri="{D42A27DB-BD31-4B8C-83A1-F6EECF244321}">
                <p14:modId xmlns:p14="http://schemas.microsoft.com/office/powerpoint/2010/main" val="1489385544"/>
              </p:ext>
            </p:extLst>
          </p:nvPr>
        </p:nvGraphicFramePr>
        <p:xfrm>
          <a:off x="229390" y="915091"/>
          <a:ext cx="11146748" cy="1097280"/>
        </p:xfrm>
        <a:graphic>
          <a:graphicData uri="http://schemas.openxmlformats.org/drawingml/2006/table">
            <a:tbl>
              <a:tblPr firstRow="1" bandRow="1">
                <a:tableStyleId>{8EC20E35-A176-4012-BC5E-935CFFF8708E}</a:tableStyleId>
              </a:tblPr>
              <a:tblGrid>
                <a:gridCol w="2073543">
                  <a:extLst>
                    <a:ext uri="{9D8B030D-6E8A-4147-A177-3AD203B41FA5}">
                      <a16:colId xmlns:a16="http://schemas.microsoft.com/office/drawing/2014/main" val="20000"/>
                    </a:ext>
                  </a:extLst>
                </a:gridCol>
                <a:gridCol w="9073205">
                  <a:extLst>
                    <a:ext uri="{9D8B030D-6E8A-4147-A177-3AD203B41FA5}">
                      <a16:colId xmlns:a16="http://schemas.microsoft.com/office/drawing/2014/main" val="20001"/>
                    </a:ext>
                  </a:extLst>
                </a:gridCol>
              </a:tblGrid>
              <a:tr h="208454">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ValueError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Raised when there is a wrong value in a specified data type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t>TypeError</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kern="1200" dirty="0">
                          <a:solidFill>
                            <a:schemeClr val="dk1"/>
                          </a:solidFill>
                          <a:effectLst/>
                          <a:latin typeface="+mn-lt"/>
                          <a:ea typeface="+mn-ea"/>
                          <a:cs typeface="+mn-cs"/>
                        </a:rPr>
                        <a:t>Raised when two different types are combined</a:t>
                      </a:r>
                      <a:endParaRPr lang="en-US" sz="1800" kern="1200" baseline="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66636009"/>
                  </a:ext>
                </a:extLst>
              </a:tr>
            </a:tbl>
          </a:graphicData>
        </a:graphic>
      </p:graphicFrame>
    </p:spTree>
    <p:extLst>
      <p:ext uri="{BB962C8B-B14F-4D97-AF65-F5344CB8AC3E}">
        <p14:creationId xmlns:p14="http://schemas.microsoft.com/office/powerpoint/2010/main" val="245555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A940-9BFA-D00C-9551-712F08D6B45C}"/>
              </a:ext>
            </a:extLst>
          </p:cNvPr>
          <p:cNvSpPr>
            <a:spLocks noGrp="1"/>
          </p:cNvSpPr>
          <p:nvPr>
            <p:ph type="title"/>
          </p:nvPr>
        </p:nvSpPr>
        <p:spPr/>
        <p:txBody>
          <a:bodyPr>
            <a:normAutofit/>
          </a:bodyPr>
          <a:lstStyle/>
          <a:p>
            <a:r>
              <a:rPr lang="en-US" dirty="0"/>
              <a:t>Handling Exceptions – try and except</a:t>
            </a:r>
          </a:p>
        </p:txBody>
      </p:sp>
      <p:sp>
        <p:nvSpPr>
          <p:cNvPr id="3" name="Content Placeholder 2">
            <a:extLst>
              <a:ext uri="{FF2B5EF4-FFF2-40B4-BE49-F238E27FC236}">
                <a16:creationId xmlns:a16="http://schemas.microsoft.com/office/drawing/2014/main" id="{1E1671A6-0F38-187F-7D1A-9822937F663E}"/>
              </a:ext>
            </a:extLst>
          </p:cNvPr>
          <p:cNvSpPr>
            <a:spLocks noGrp="1"/>
          </p:cNvSpPr>
          <p:nvPr>
            <p:ph idx="1"/>
          </p:nvPr>
        </p:nvSpPr>
        <p:spPr/>
        <p:txBody>
          <a:bodyPr/>
          <a:lstStyle/>
          <a:p>
            <a:r>
              <a:rPr lang="en-US" dirty="0"/>
              <a:t>It is possible to write programs that handle selected exceptions. </a:t>
            </a:r>
          </a:p>
          <a:p>
            <a:r>
              <a:rPr lang="en-US" dirty="0"/>
              <a:t>Try and except statements are used to catch and handle exceptions in Python.</a:t>
            </a:r>
          </a:p>
          <a:p>
            <a:r>
              <a:rPr lang="en-US" dirty="0"/>
              <a:t>Statements that can raise exceptions are kept inside the try clause and the statements that handle the exception are written inside except clause.</a:t>
            </a:r>
          </a:p>
          <a:p>
            <a:endParaRPr lang="en-US" dirty="0"/>
          </a:p>
        </p:txBody>
      </p:sp>
      <p:sp>
        <p:nvSpPr>
          <p:cNvPr id="4" name="Rectangle 3">
            <a:extLst>
              <a:ext uri="{FF2B5EF4-FFF2-40B4-BE49-F238E27FC236}">
                <a16:creationId xmlns:a16="http://schemas.microsoft.com/office/drawing/2014/main" id="{A6230A8A-8A9D-9012-947F-8F7FE6EEED2D}"/>
              </a:ext>
            </a:extLst>
          </p:cNvPr>
          <p:cNvSpPr/>
          <p:nvPr/>
        </p:nvSpPr>
        <p:spPr>
          <a:xfrm>
            <a:off x="489035" y="2961422"/>
            <a:ext cx="5810165" cy="1323439"/>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#If there is </a:t>
            </a:r>
            <a:r>
              <a:rPr lang="en-IN" sz="1600" dirty="0" err="1">
                <a:solidFill>
                  <a:srgbClr val="008000"/>
                </a:solidFill>
                <a:latin typeface="Menlo" panose="020B0609030804020204" pitchFamily="49" charset="0"/>
              </a:rPr>
              <a:t>ExceptionI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p:txBody>
      </p:sp>
      <p:sp>
        <p:nvSpPr>
          <p:cNvPr id="5" name="Rectangle: Top Corners Rounded 6">
            <a:extLst>
              <a:ext uri="{FF2B5EF4-FFF2-40B4-BE49-F238E27FC236}">
                <a16:creationId xmlns:a16="http://schemas.microsoft.com/office/drawing/2014/main" id="{6BBACDB3-B65F-A3D3-F4CE-7F2DAB2B5B1C}"/>
              </a:ext>
            </a:extLst>
          </p:cNvPr>
          <p:cNvSpPr/>
          <p:nvPr/>
        </p:nvSpPr>
        <p:spPr>
          <a:xfrm>
            <a:off x="489036" y="2632238"/>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id="{D963724D-4C3C-BEE6-B41D-1690735CD6A4}"/>
              </a:ext>
            </a:extLst>
          </p:cNvPr>
          <p:cNvSpPr/>
          <p:nvPr/>
        </p:nvSpPr>
        <p:spPr>
          <a:xfrm>
            <a:off x="989028" y="4677036"/>
            <a:ext cx="4506012" cy="1815882"/>
          </a:xfrm>
          <a:prstGeom prst="rect">
            <a:avLst/>
          </a:prstGeom>
          <a:solidFill>
            <a:schemeClr val="bg1">
              <a:lumMod val="95000"/>
            </a:schemeClr>
          </a:solidFill>
          <a:ln>
            <a:noFill/>
          </a:ln>
        </p:spPr>
        <p:txBody>
          <a:bodyPr wrap="square">
            <a:spAutoFit/>
          </a:bodyPr>
          <a:lstStyle/>
          <a:p>
            <a:r>
              <a:rPr lang="en-IN" sz="1600" dirty="0">
                <a:solidFill>
                  <a:srgbClr val="000000"/>
                </a:solidFill>
                <a:latin typeface="Menlo" panose="020B0609030804020204" pitchFamily="49" charset="0"/>
              </a:rPr>
              <a:t>money = </a:t>
            </a:r>
            <a:r>
              <a:rPr lang="en-IN" sz="1600" dirty="0">
                <a:solidFill>
                  <a:srgbClr val="098658"/>
                </a:solidFill>
                <a:latin typeface="Menlo" panose="020B0609030804020204" pitchFamily="49" charset="0"/>
              </a:rPr>
              <a:t>10000</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 perform division with 0</a:t>
            </a:r>
            <a:endParaRPr lang="en-IN" sz="1600" dirty="0">
              <a:solidFill>
                <a:srgbClr val="000000"/>
              </a:solidFill>
              <a:latin typeface="Menlo" panose="020B0609030804020204" pitchFamily="49" charset="0"/>
            </a:endParaRPr>
          </a:p>
          <a:p>
            <a:pPr lvl="1"/>
            <a:r>
              <a:rPr lang="en-IN" sz="1600" dirty="0">
                <a:solidFill>
                  <a:srgbClr val="000000"/>
                </a:solidFill>
                <a:latin typeface="Menlo" panose="020B0609030804020204" pitchFamily="49" charset="0"/>
              </a:rPr>
              <a:t>a = money / </a:t>
            </a:r>
            <a:r>
              <a:rPr lang="en-IN" sz="1600" dirty="0">
                <a:solidFill>
                  <a:srgbClr val="098658"/>
                </a:solidFill>
                <a:latin typeface="Menlo" panose="020B0609030804020204" pitchFamily="49" charset="0"/>
              </a:rPr>
              <a:t>0</a:t>
            </a:r>
            <a:endParaRPr lang="en-IN" sz="1600" dirty="0">
              <a:solidFill>
                <a:srgbClr val="000000"/>
              </a:solidFill>
              <a:latin typeface="Menlo" panose="020B0609030804020204" pitchFamily="49" charset="0"/>
            </a:endParaRPr>
          </a:p>
          <a:p>
            <a:pPr lvl="1"/>
            <a:r>
              <a:rPr lang="en-IN" sz="1600" dirty="0">
                <a:solidFill>
                  <a:srgbClr val="000000"/>
                </a:solidFill>
                <a:latin typeface="Menlo" panose="020B0609030804020204" pitchFamily="49" charset="0"/>
              </a:rPr>
              <a:t>print(a)</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"division by zero"</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id="{9384F6AD-CEED-6283-87CD-8711E8FD527D}"/>
              </a:ext>
            </a:extLst>
          </p:cNvPr>
          <p:cNvSpPr/>
          <p:nvPr/>
        </p:nvSpPr>
        <p:spPr>
          <a:xfrm>
            <a:off x="489035" y="4677036"/>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8" name="Rectangle: Top Corners Rounded 6">
            <a:extLst>
              <a:ext uri="{FF2B5EF4-FFF2-40B4-BE49-F238E27FC236}">
                <a16:creationId xmlns:a16="http://schemas.microsoft.com/office/drawing/2014/main" id="{9AF1C4E2-E74D-6C47-6F39-D0AD2542D3B9}"/>
              </a:ext>
            </a:extLst>
          </p:cNvPr>
          <p:cNvSpPr/>
          <p:nvPr/>
        </p:nvSpPr>
        <p:spPr>
          <a:xfrm>
            <a:off x="489035" y="4347852"/>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9" name="Rectangle 8">
            <a:extLst>
              <a:ext uri="{FF2B5EF4-FFF2-40B4-BE49-F238E27FC236}">
                <a16:creationId xmlns:a16="http://schemas.microsoft.com/office/drawing/2014/main" id="{AF0F88B1-7355-0454-B3D8-35B89D7F8A8B}"/>
              </a:ext>
            </a:extLst>
          </p:cNvPr>
          <p:cNvSpPr/>
          <p:nvPr/>
        </p:nvSpPr>
        <p:spPr>
          <a:xfrm>
            <a:off x="5611837" y="6119473"/>
            <a:ext cx="1973035" cy="338554"/>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division by zero</a:t>
            </a:r>
          </a:p>
        </p:txBody>
      </p:sp>
      <p:sp>
        <p:nvSpPr>
          <p:cNvPr id="10" name="Rectangle: Top Corners Rounded 6">
            <a:extLst>
              <a:ext uri="{FF2B5EF4-FFF2-40B4-BE49-F238E27FC236}">
                <a16:creationId xmlns:a16="http://schemas.microsoft.com/office/drawing/2014/main" id="{EF7AAA06-6E3C-4A4B-74F4-5DF23E5BEFCD}"/>
              </a:ext>
            </a:extLst>
          </p:cNvPr>
          <p:cNvSpPr/>
          <p:nvPr/>
        </p:nvSpPr>
        <p:spPr>
          <a:xfrm>
            <a:off x="5611838" y="5790289"/>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1" name="Rectangle 10">
            <a:extLst>
              <a:ext uri="{FF2B5EF4-FFF2-40B4-BE49-F238E27FC236}">
                <a16:creationId xmlns:a16="http://schemas.microsoft.com/office/drawing/2014/main" id="{2F3504C8-2D68-C305-FDB5-5E19D923C79F}"/>
              </a:ext>
            </a:extLst>
          </p:cNvPr>
          <p:cNvSpPr/>
          <p:nvPr/>
        </p:nvSpPr>
        <p:spPr>
          <a:xfrm>
            <a:off x="7211745" y="2796830"/>
            <a:ext cx="4863867" cy="2062103"/>
          </a:xfrm>
          <a:prstGeom prst="rect">
            <a:avLst/>
          </a:prstGeom>
          <a:solidFill>
            <a:schemeClr val="bg1">
              <a:lumMod val="95000"/>
            </a:schemeClr>
          </a:solidFill>
          <a:ln>
            <a:noFill/>
          </a:ln>
        </p:spPr>
        <p:txBody>
          <a:bodyPr wrap="square">
            <a:spAutoFit/>
          </a:bodyPr>
          <a:lstStyle/>
          <a:p>
            <a:r>
              <a:rPr lang="en-IN" sz="1600" dirty="0">
                <a:solidFill>
                  <a:srgbClr val="008000"/>
                </a:solidFill>
                <a:latin typeface="Menlo" panose="020B0609030804020204" pitchFamily="49" charset="0"/>
              </a:rPr>
              <a:t>#Catching Specific Exception</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x = int(input(</a:t>
            </a:r>
            <a:r>
              <a:rPr lang="en-IN" sz="1600" dirty="0">
                <a:solidFill>
                  <a:srgbClr val="A31515"/>
                </a:solidFill>
                <a:latin typeface="Menlo" panose="020B0609030804020204" pitchFamily="49" charset="0"/>
              </a:rPr>
              <a:t>"Please enter a number: "</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print(x)</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ValueError</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"That was no valid number. Try again..."</a:t>
            </a:r>
            <a:r>
              <a:rPr lang="en-IN" sz="1600" dirty="0">
                <a:solidFill>
                  <a:srgbClr val="000000"/>
                </a:solidFill>
                <a:latin typeface="Menlo" panose="020B0609030804020204" pitchFamily="49" charset="0"/>
              </a:rPr>
              <a:t>)</a:t>
            </a:r>
          </a:p>
        </p:txBody>
      </p:sp>
      <p:sp>
        <p:nvSpPr>
          <p:cNvPr id="12" name="Rectangle 11">
            <a:extLst>
              <a:ext uri="{FF2B5EF4-FFF2-40B4-BE49-F238E27FC236}">
                <a16:creationId xmlns:a16="http://schemas.microsoft.com/office/drawing/2014/main" id="{253E3150-7998-7826-2909-B5ED2FA2AF97}"/>
              </a:ext>
            </a:extLst>
          </p:cNvPr>
          <p:cNvSpPr/>
          <p:nvPr/>
        </p:nvSpPr>
        <p:spPr>
          <a:xfrm>
            <a:off x="6711753" y="2796830"/>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endParaRPr lang="en-US" sz="1600" b="1" dirty="0">
              <a:solidFill>
                <a:schemeClr val="tx1">
                  <a:lumMod val="75000"/>
                  <a:lumOff val="25000"/>
                </a:schemeClr>
              </a:solidFill>
              <a:latin typeface="Consolas" panose="020B0609020204030204" pitchFamily="49" charset="0"/>
            </a:endParaRP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endParaRPr lang="en-US" sz="1600" b="1" dirty="0">
              <a:solidFill>
                <a:schemeClr val="tx1">
                  <a:lumMod val="75000"/>
                  <a:lumOff val="25000"/>
                </a:schemeClr>
              </a:solidFill>
              <a:latin typeface="Consolas" panose="020B0609020204030204" pitchFamily="49" charset="0"/>
            </a:endParaRPr>
          </a:p>
        </p:txBody>
      </p:sp>
      <p:sp>
        <p:nvSpPr>
          <p:cNvPr id="13" name="Rectangle: Top Corners Rounded 6">
            <a:extLst>
              <a:ext uri="{FF2B5EF4-FFF2-40B4-BE49-F238E27FC236}">
                <a16:creationId xmlns:a16="http://schemas.microsoft.com/office/drawing/2014/main" id="{E36CB982-E0AF-371A-43EA-7B483F92D0DD}"/>
              </a:ext>
            </a:extLst>
          </p:cNvPr>
          <p:cNvSpPr/>
          <p:nvPr/>
        </p:nvSpPr>
        <p:spPr>
          <a:xfrm>
            <a:off x="6711753" y="2467646"/>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Example2.py</a:t>
            </a:r>
          </a:p>
        </p:txBody>
      </p:sp>
      <p:sp>
        <p:nvSpPr>
          <p:cNvPr id="14" name="Rectangle 13">
            <a:extLst>
              <a:ext uri="{FF2B5EF4-FFF2-40B4-BE49-F238E27FC236}">
                <a16:creationId xmlns:a16="http://schemas.microsoft.com/office/drawing/2014/main" id="{1075C252-32FC-C9DE-88C4-33225ACF2880}"/>
              </a:ext>
            </a:extLst>
          </p:cNvPr>
          <p:cNvSpPr/>
          <p:nvPr/>
        </p:nvSpPr>
        <p:spPr>
          <a:xfrm>
            <a:off x="6711752" y="5220714"/>
            <a:ext cx="5333239" cy="584775"/>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Please enter a number: </a:t>
            </a:r>
            <a:r>
              <a:rPr lang="en-US" sz="1600" dirty="0" err="1">
                <a:solidFill>
                  <a:srgbClr val="000000"/>
                </a:solidFill>
                <a:latin typeface="Consolas"/>
              </a:rPr>
              <a:t>abc</a:t>
            </a:r>
            <a:r>
              <a:rPr lang="en-US" sz="1600" dirty="0">
                <a:solidFill>
                  <a:srgbClr val="000000"/>
                </a:solidFill>
                <a:latin typeface="Consolas"/>
              </a:rPr>
              <a:t> </a:t>
            </a:r>
          </a:p>
          <a:p>
            <a:r>
              <a:rPr lang="en-US" sz="1600" dirty="0">
                <a:solidFill>
                  <a:srgbClr val="000000"/>
                </a:solidFill>
                <a:latin typeface="Consolas"/>
              </a:rPr>
              <a:t>That was no valid number. Try again...</a:t>
            </a:r>
          </a:p>
        </p:txBody>
      </p:sp>
      <p:sp>
        <p:nvSpPr>
          <p:cNvPr id="15" name="Rectangle: Top Corners Rounded 6">
            <a:extLst>
              <a:ext uri="{FF2B5EF4-FFF2-40B4-BE49-F238E27FC236}">
                <a16:creationId xmlns:a16="http://schemas.microsoft.com/office/drawing/2014/main" id="{EBE95E2B-9D98-7797-B623-049410EDDBF5}"/>
              </a:ext>
            </a:extLst>
          </p:cNvPr>
          <p:cNvSpPr/>
          <p:nvPr/>
        </p:nvSpPr>
        <p:spPr>
          <a:xfrm>
            <a:off x="6711753" y="4891530"/>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81075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
                                            <p:bg/>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
                                            <p:txEl>
                                              <p:pRg st="1" end="1"/>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
                                            <p:txEl>
                                              <p:pRg st="2" end="2"/>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
                                            <p:txEl>
                                              <p:pRg st="4" end="4"/>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P spid="8" grpId="0" animBg="1"/>
      <p:bldP spid="9" grpId="0" build="p" animBg="1"/>
      <p:bldP spid="10" grpId="0" animBg="1"/>
      <p:bldP spid="11" grpId="0" build="p" animBg="1"/>
      <p:bldP spid="12" grpId="0" animBg="1"/>
      <p:bldP spid="13" grpId="0" animBg="1"/>
      <p:bldP spid="14" grpId="0" build="p"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149B-3F79-F18C-9A26-FA437A439000}"/>
              </a:ext>
            </a:extLst>
          </p:cNvPr>
          <p:cNvSpPr>
            <a:spLocks noGrp="1"/>
          </p:cNvSpPr>
          <p:nvPr>
            <p:ph type="title"/>
          </p:nvPr>
        </p:nvSpPr>
        <p:spPr/>
        <p:txBody>
          <a:bodyPr/>
          <a:lstStyle/>
          <a:p>
            <a:r>
              <a:rPr lang="en-US" dirty="0"/>
              <a:t>Handling Exceptions – try and except</a:t>
            </a:r>
          </a:p>
        </p:txBody>
      </p:sp>
      <p:sp>
        <p:nvSpPr>
          <p:cNvPr id="3" name="Content Placeholder 2">
            <a:extLst>
              <a:ext uri="{FF2B5EF4-FFF2-40B4-BE49-F238E27FC236}">
                <a16:creationId xmlns:a16="http://schemas.microsoft.com/office/drawing/2014/main" id="{070D772B-B7C1-409E-CAA2-3133D854406E}"/>
              </a:ext>
            </a:extLst>
          </p:cNvPr>
          <p:cNvSpPr>
            <a:spLocks noGrp="1"/>
          </p:cNvSpPr>
          <p:nvPr>
            <p:ph idx="1"/>
          </p:nvPr>
        </p:nvSpPr>
        <p:spPr/>
        <p:txBody>
          <a:bodyPr/>
          <a:lstStyle/>
          <a:p>
            <a:r>
              <a:rPr lang="en-US" dirty="0"/>
              <a:t>First, the try clause (the statement(s) between the try and except keywords) is executed.</a:t>
            </a:r>
          </a:p>
          <a:p>
            <a:r>
              <a:rPr lang="en-US" dirty="0"/>
              <a:t>If no exception occurs, the except clause is skipped and execution of the try statement is finished.</a:t>
            </a:r>
          </a:p>
          <a:p>
            <a:r>
              <a:rPr lang="en-US" dirty="0"/>
              <a:t>If an exception occurs during execution of the try clause, the rest of the clause is skipped. Then, if its type matches the exception named after the except keyword, the except clause is executed, and then execution continues after the try/except block.</a:t>
            </a:r>
          </a:p>
          <a:p>
            <a:endParaRPr lang="en-US" dirty="0"/>
          </a:p>
        </p:txBody>
      </p:sp>
      <p:sp>
        <p:nvSpPr>
          <p:cNvPr id="4" name="Rectangle 3">
            <a:extLst>
              <a:ext uri="{FF2B5EF4-FFF2-40B4-BE49-F238E27FC236}">
                <a16:creationId xmlns:a16="http://schemas.microsoft.com/office/drawing/2014/main" id="{6C7E6F7F-DEBF-9CF2-98A2-6CBD123F026B}"/>
              </a:ext>
            </a:extLst>
          </p:cNvPr>
          <p:cNvSpPr/>
          <p:nvPr/>
        </p:nvSpPr>
        <p:spPr>
          <a:xfrm>
            <a:off x="443880" y="3429000"/>
            <a:ext cx="4907053" cy="3046988"/>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#If there is </a:t>
            </a:r>
            <a:r>
              <a:rPr lang="en-IN" sz="1600" dirty="0" err="1">
                <a:solidFill>
                  <a:srgbClr val="008000"/>
                </a:solidFill>
                <a:latin typeface="Menlo" panose="020B0609030804020204" pitchFamily="49" charset="0"/>
              </a:rPr>
              <a:t>ExceptionI</a:t>
            </a:r>
            <a:r>
              <a:rPr lang="en-IN" sz="1600" dirty="0">
                <a:solidFill>
                  <a:srgbClr val="008000"/>
                </a:solidFill>
                <a:latin typeface="Menlo" panose="020B0609030804020204" pitchFamily="49" charset="0"/>
              </a:rPr>
              <a:t>, then 	execute this code.</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ExceptionII</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#If there is </a:t>
            </a:r>
            <a:r>
              <a:rPr lang="en-IN" sz="1600" dirty="0" err="1">
                <a:solidFill>
                  <a:srgbClr val="008000"/>
                </a:solidFill>
                <a:latin typeface="Menlo" panose="020B0609030804020204" pitchFamily="49" charset="0"/>
              </a:rPr>
              <a:t>ExceptionII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ExceptionIII</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#If there is </a:t>
            </a:r>
            <a:r>
              <a:rPr lang="en-IN" sz="1600" dirty="0" err="1">
                <a:solidFill>
                  <a:srgbClr val="008000"/>
                </a:solidFill>
                <a:latin typeface="Menlo" panose="020B0609030804020204" pitchFamily="49" charset="0"/>
              </a:rPr>
              <a:t>ExceptionIII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a:p>
            <a:endParaRPr lang="en-IN" sz="1600" dirty="0">
              <a:solidFill>
                <a:srgbClr val="000000"/>
              </a:solidFill>
              <a:latin typeface="Menlo" panose="020B0609030804020204" pitchFamily="49" charset="0"/>
            </a:endParaRPr>
          </a:p>
        </p:txBody>
      </p:sp>
      <p:sp>
        <p:nvSpPr>
          <p:cNvPr id="5" name="Rectangle: Top Corners Rounded 6">
            <a:extLst>
              <a:ext uri="{FF2B5EF4-FFF2-40B4-BE49-F238E27FC236}">
                <a16:creationId xmlns:a16="http://schemas.microsoft.com/office/drawing/2014/main" id="{47DB0E53-5B80-CB2A-DD10-F6161FBF8B99}"/>
              </a:ext>
            </a:extLst>
          </p:cNvPr>
          <p:cNvSpPr/>
          <p:nvPr/>
        </p:nvSpPr>
        <p:spPr>
          <a:xfrm>
            <a:off x="443881" y="3099816"/>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id="{21E85BDD-8F1D-1A25-3987-CCF89DF94480}"/>
              </a:ext>
            </a:extLst>
          </p:cNvPr>
          <p:cNvSpPr/>
          <p:nvPr/>
        </p:nvSpPr>
        <p:spPr>
          <a:xfrm>
            <a:off x="6071567" y="3593592"/>
            <a:ext cx="5989253" cy="2062103"/>
          </a:xfrm>
          <a:prstGeom prst="rect">
            <a:avLst/>
          </a:prstGeom>
          <a:solidFill>
            <a:schemeClr val="bg1">
              <a:lumMod val="95000"/>
            </a:schemeClr>
          </a:solidFill>
          <a:ln>
            <a:noFill/>
          </a:ln>
        </p:spPr>
        <p:txBody>
          <a:bodyPr wrap="square">
            <a:spAutoFit/>
          </a:bodyPr>
          <a:lstStyle/>
          <a:p>
            <a:r>
              <a:rPr lang="en-IN" sz="1600" dirty="0">
                <a:solidFill>
                  <a:srgbClr val="008000"/>
                </a:solidFill>
                <a:latin typeface="Menlo" panose="020B0609030804020204" pitchFamily="49" charset="0"/>
              </a:rPr>
              <a:t>#try with </a:t>
            </a:r>
            <a:r>
              <a:rPr lang="en-IN" sz="1600" dirty="0" err="1">
                <a:solidFill>
                  <a:srgbClr val="008000"/>
                </a:solidFill>
                <a:latin typeface="Menlo" panose="020B0609030804020204" pitchFamily="49" charset="0"/>
              </a:rPr>
              <a:t>mutiple</a:t>
            </a:r>
            <a:r>
              <a:rPr lang="en-IN" sz="1600" dirty="0">
                <a:solidFill>
                  <a:srgbClr val="008000"/>
                </a:solidFill>
                <a:latin typeface="Menlo" panose="020B0609030804020204" pitchFamily="49" charset="0"/>
              </a:rPr>
              <a:t> except</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x = int(input(</a:t>
            </a:r>
            <a:r>
              <a:rPr lang="en-IN" sz="1600" dirty="0">
                <a:solidFill>
                  <a:srgbClr val="A31515"/>
                </a:solidFill>
                <a:latin typeface="Menlo" panose="020B0609030804020204" pitchFamily="49" charset="0"/>
              </a:rPr>
              <a:t>"Please enter a number: "</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print(x/</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ValueError</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"That was no valid number. "</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ZeroDivisionError</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"division by zero"</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id="{EC39D02E-450B-5C52-FCA8-6FB2D579D79D}"/>
              </a:ext>
            </a:extLst>
          </p:cNvPr>
          <p:cNvSpPr/>
          <p:nvPr/>
        </p:nvSpPr>
        <p:spPr>
          <a:xfrm>
            <a:off x="5571575" y="3593592"/>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p:txBody>
      </p:sp>
      <p:sp>
        <p:nvSpPr>
          <p:cNvPr id="8" name="Rectangle: Top Corners Rounded 6">
            <a:extLst>
              <a:ext uri="{FF2B5EF4-FFF2-40B4-BE49-F238E27FC236}">
                <a16:creationId xmlns:a16="http://schemas.microsoft.com/office/drawing/2014/main" id="{5EFB50A9-519B-92F4-A899-D6954744383F}"/>
              </a:ext>
            </a:extLst>
          </p:cNvPr>
          <p:cNvSpPr/>
          <p:nvPr/>
        </p:nvSpPr>
        <p:spPr>
          <a:xfrm>
            <a:off x="5571575" y="326440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11" name="Rectangle 10">
            <a:extLst>
              <a:ext uri="{FF2B5EF4-FFF2-40B4-BE49-F238E27FC236}">
                <a16:creationId xmlns:a16="http://schemas.microsoft.com/office/drawing/2014/main" id="{6E94A1CA-E7BE-8AD5-EF4F-5FEE612C9C6E}"/>
              </a:ext>
            </a:extLst>
          </p:cNvPr>
          <p:cNvSpPr/>
          <p:nvPr/>
        </p:nvSpPr>
        <p:spPr>
          <a:xfrm>
            <a:off x="5571574" y="5994555"/>
            <a:ext cx="4193315" cy="584775"/>
          </a:xfrm>
          <a:prstGeom prst="rect">
            <a:avLst/>
          </a:prstGeom>
          <a:solidFill>
            <a:schemeClr val="bg1">
              <a:lumMod val="95000"/>
            </a:schemeClr>
          </a:solidFill>
          <a:ln>
            <a:noFill/>
          </a:ln>
        </p:spPr>
        <p:txBody>
          <a:bodyPr wrap="square">
            <a:spAutoFit/>
          </a:bodyPr>
          <a:lstStyle/>
          <a:p>
            <a:r>
              <a:rPr lang="en-IN" sz="1600" dirty="0"/>
              <a:t>Please enter a number: 4 </a:t>
            </a:r>
          </a:p>
          <a:p>
            <a:r>
              <a:rPr lang="en-IN" sz="1600" dirty="0"/>
              <a:t>division by zero</a:t>
            </a:r>
            <a:endParaRPr lang="en-US" sz="1600" dirty="0">
              <a:solidFill>
                <a:srgbClr val="000000"/>
              </a:solidFill>
              <a:latin typeface="Consolas"/>
            </a:endParaRPr>
          </a:p>
        </p:txBody>
      </p:sp>
      <p:sp>
        <p:nvSpPr>
          <p:cNvPr id="12" name="Rectangle: Top Corners Rounded 6">
            <a:extLst>
              <a:ext uri="{FF2B5EF4-FFF2-40B4-BE49-F238E27FC236}">
                <a16:creationId xmlns:a16="http://schemas.microsoft.com/office/drawing/2014/main" id="{E6421A13-77FA-C9F9-DC89-04F6CE3A28E6}"/>
              </a:ext>
            </a:extLst>
          </p:cNvPr>
          <p:cNvSpPr/>
          <p:nvPr/>
        </p:nvSpPr>
        <p:spPr>
          <a:xfrm>
            <a:off x="5571575" y="5665371"/>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31186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1" end="1"/>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xEl>
                                              <p:pRg st="2" end="2"/>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
                                            <p:bg/>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uiExpand="1" build="p" animBg="1"/>
      <p:bldP spid="7" grpId="0" animBg="1"/>
      <p:bldP spid="8" grpId="0" animBg="1"/>
      <p:bldP spid="11" grpId="0" build="p"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2BB8-2DDF-BFCE-83C1-9F53AE8E219D}"/>
              </a:ext>
            </a:extLst>
          </p:cNvPr>
          <p:cNvSpPr>
            <a:spLocks noGrp="1"/>
          </p:cNvSpPr>
          <p:nvPr>
            <p:ph type="title"/>
          </p:nvPr>
        </p:nvSpPr>
        <p:spPr/>
        <p:txBody>
          <a:bodyPr>
            <a:normAutofit/>
          </a:bodyPr>
          <a:lstStyle/>
          <a:p>
            <a:r>
              <a:rPr lang="en-US" dirty="0"/>
              <a:t>The except Clause with Multiple Exceptions</a:t>
            </a:r>
          </a:p>
        </p:txBody>
      </p:sp>
      <p:sp>
        <p:nvSpPr>
          <p:cNvPr id="3" name="Content Placeholder 2">
            <a:extLst>
              <a:ext uri="{FF2B5EF4-FFF2-40B4-BE49-F238E27FC236}">
                <a16:creationId xmlns:a16="http://schemas.microsoft.com/office/drawing/2014/main" id="{B765E201-015F-2713-C05C-036078E9684A}"/>
              </a:ext>
            </a:extLst>
          </p:cNvPr>
          <p:cNvSpPr>
            <a:spLocks noGrp="1"/>
          </p:cNvSpPr>
          <p:nvPr>
            <p:ph idx="1"/>
          </p:nvPr>
        </p:nvSpPr>
        <p:spPr/>
        <p:txBody>
          <a:bodyPr/>
          <a:lstStyle/>
          <a:p>
            <a:r>
              <a:rPr lang="en-US" dirty="0"/>
              <a:t>A try statement may have more than one except clause, to specify handlers for different exceptions. At most one handler will be executed. </a:t>
            </a:r>
          </a:p>
          <a:p>
            <a:endParaRPr lang="en-US" dirty="0"/>
          </a:p>
        </p:txBody>
      </p:sp>
      <p:sp>
        <p:nvSpPr>
          <p:cNvPr id="6" name="Rectangle 5">
            <a:extLst>
              <a:ext uri="{FF2B5EF4-FFF2-40B4-BE49-F238E27FC236}">
                <a16:creationId xmlns:a16="http://schemas.microsoft.com/office/drawing/2014/main" id="{CB8AF73A-918A-1818-590D-2B15873A2933}"/>
              </a:ext>
            </a:extLst>
          </p:cNvPr>
          <p:cNvSpPr/>
          <p:nvPr/>
        </p:nvSpPr>
        <p:spPr>
          <a:xfrm>
            <a:off x="436428" y="2103467"/>
            <a:ext cx="11078239" cy="1323439"/>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8000"/>
                </a:solidFill>
                <a:latin typeface="Menlo" panose="020B0609030804020204" pitchFamily="49" charset="0"/>
              </a:rPr>
              <a:t>	#You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(Exception1[,Exception2[,...</a:t>
            </a:r>
            <a:r>
              <a:rPr lang="en-IN" sz="1600" dirty="0" err="1">
                <a:solidFill>
                  <a:srgbClr val="000000"/>
                </a:solidFill>
                <a:latin typeface="Menlo" panose="020B0609030804020204" pitchFamily="49" charset="0"/>
              </a:rPr>
              <a:t>ExceptionN</a:t>
            </a:r>
            <a:r>
              <a:rPr lang="en-IN" sz="1600" dirty="0">
                <a:solidFill>
                  <a:srgbClr val="000000"/>
                </a:solidFill>
                <a:latin typeface="Menlo" panose="020B0609030804020204" pitchFamily="49" charset="0"/>
              </a:rPr>
              <a:t>]]	]):</a:t>
            </a:r>
          </a:p>
          <a:p>
            <a:r>
              <a:rPr lang="en-IN" sz="1600" dirty="0">
                <a:solidFill>
                  <a:srgbClr val="008000"/>
                </a:solidFill>
                <a:latin typeface="Menlo" panose="020B0609030804020204" pitchFamily="49" charset="0"/>
              </a:rPr>
              <a:t>	#If there is any exception from the 	given exception list, then execute 	this 	block..</a:t>
            </a:r>
          </a:p>
        </p:txBody>
      </p:sp>
      <p:sp>
        <p:nvSpPr>
          <p:cNvPr id="7" name="Rectangle: Top Corners Rounded 6">
            <a:extLst>
              <a:ext uri="{FF2B5EF4-FFF2-40B4-BE49-F238E27FC236}">
                <a16:creationId xmlns:a16="http://schemas.microsoft.com/office/drawing/2014/main" id="{48E4C8A9-9F07-085C-621D-F47C8EDB179B}"/>
              </a:ext>
            </a:extLst>
          </p:cNvPr>
          <p:cNvSpPr/>
          <p:nvPr/>
        </p:nvSpPr>
        <p:spPr>
          <a:xfrm>
            <a:off x="436429" y="1774283"/>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13" name="Rectangle 12">
            <a:extLst>
              <a:ext uri="{FF2B5EF4-FFF2-40B4-BE49-F238E27FC236}">
                <a16:creationId xmlns:a16="http://schemas.microsoft.com/office/drawing/2014/main" id="{74BE194E-C7B8-6E11-E8BD-B1D1914D0968}"/>
              </a:ext>
            </a:extLst>
          </p:cNvPr>
          <p:cNvSpPr/>
          <p:nvPr/>
        </p:nvSpPr>
        <p:spPr>
          <a:xfrm>
            <a:off x="912667" y="3972950"/>
            <a:ext cx="5989253" cy="1600438"/>
          </a:xfrm>
          <a:prstGeom prst="rect">
            <a:avLst/>
          </a:prstGeom>
          <a:solidFill>
            <a:schemeClr val="bg1">
              <a:lumMod val="95000"/>
            </a:schemeClr>
          </a:solidFill>
          <a:ln>
            <a:noFill/>
          </a:ln>
        </p:spPr>
        <p:txBody>
          <a:bodyPr wrap="square">
            <a:spAutoFit/>
          </a:bodyPr>
          <a:lstStyle/>
          <a:p>
            <a:r>
              <a:rPr lang="en-IN" sz="1600" dirty="0">
                <a:solidFill>
                  <a:srgbClr val="008000"/>
                </a:solidFill>
                <a:latin typeface="Menlo" panose="020B0609030804020204" pitchFamily="49" charset="0"/>
              </a:rPr>
              <a:t># except Clause with Multiple Exceptions</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x = int(input(</a:t>
            </a:r>
            <a:r>
              <a:rPr lang="en-IN" sz="1600" dirty="0">
                <a:solidFill>
                  <a:srgbClr val="A31515"/>
                </a:solidFill>
                <a:latin typeface="Menlo" panose="020B0609030804020204" pitchFamily="49" charset="0"/>
              </a:rPr>
              <a:t>"Please enter a number: "</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print(x/</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ValueError,ZeroDivisionError</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"Error. Try again..."</a:t>
            </a:r>
            <a:r>
              <a:rPr lang="en-IN" sz="1600" dirty="0">
                <a:solidFill>
                  <a:srgbClr val="000000"/>
                </a:solidFill>
                <a:latin typeface="Menlo" panose="020B0609030804020204" pitchFamily="49" charset="0"/>
              </a:rPr>
              <a:t>)</a:t>
            </a:r>
          </a:p>
        </p:txBody>
      </p:sp>
      <p:sp>
        <p:nvSpPr>
          <p:cNvPr id="14" name="Rectangle 13">
            <a:extLst>
              <a:ext uri="{FF2B5EF4-FFF2-40B4-BE49-F238E27FC236}">
                <a16:creationId xmlns:a16="http://schemas.microsoft.com/office/drawing/2014/main" id="{09CBB9EF-7201-8FE7-B19E-056F5F8332BF}"/>
              </a:ext>
            </a:extLst>
          </p:cNvPr>
          <p:cNvSpPr/>
          <p:nvPr/>
        </p:nvSpPr>
        <p:spPr>
          <a:xfrm>
            <a:off x="412675" y="3972950"/>
            <a:ext cx="499993" cy="156966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p:txBody>
      </p:sp>
      <p:sp>
        <p:nvSpPr>
          <p:cNvPr id="15" name="Rectangle: Top Corners Rounded 6">
            <a:extLst>
              <a:ext uri="{FF2B5EF4-FFF2-40B4-BE49-F238E27FC236}">
                <a16:creationId xmlns:a16="http://schemas.microsoft.com/office/drawing/2014/main" id="{2E636E1D-BAC9-AB67-ABDA-0F3EC8AD48DB}"/>
              </a:ext>
            </a:extLst>
          </p:cNvPr>
          <p:cNvSpPr/>
          <p:nvPr/>
        </p:nvSpPr>
        <p:spPr>
          <a:xfrm>
            <a:off x="412675" y="3643766"/>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18" name="Rectangle 17">
            <a:extLst>
              <a:ext uri="{FF2B5EF4-FFF2-40B4-BE49-F238E27FC236}">
                <a16:creationId xmlns:a16="http://schemas.microsoft.com/office/drawing/2014/main" id="{840C56EC-8984-1E6C-5D47-3A31CEEBA5AC}"/>
              </a:ext>
            </a:extLst>
          </p:cNvPr>
          <p:cNvSpPr/>
          <p:nvPr/>
        </p:nvSpPr>
        <p:spPr>
          <a:xfrm>
            <a:off x="7086018" y="3972950"/>
            <a:ext cx="4193315" cy="584775"/>
          </a:xfrm>
          <a:prstGeom prst="rect">
            <a:avLst/>
          </a:prstGeom>
          <a:solidFill>
            <a:schemeClr val="bg1">
              <a:lumMod val="95000"/>
            </a:schemeClr>
          </a:solidFill>
          <a:ln>
            <a:noFill/>
          </a:ln>
        </p:spPr>
        <p:txBody>
          <a:bodyPr wrap="square">
            <a:spAutoFit/>
          </a:bodyPr>
          <a:lstStyle/>
          <a:p>
            <a:r>
              <a:rPr lang="en-IN" sz="1600" dirty="0"/>
              <a:t>Please enter a number: 4 </a:t>
            </a:r>
          </a:p>
          <a:p>
            <a:r>
              <a:rPr lang="en-IN" sz="1600" dirty="0"/>
              <a:t>Error. Try again...</a:t>
            </a:r>
            <a:endParaRPr lang="en-US" sz="1600" dirty="0">
              <a:solidFill>
                <a:srgbClr val="000000"/>
              </a:solidFill>
              <a:latin typeface="Consolas"/>
            </a:endParaRPr>
          </a:p>
        </p:txBody>
      </p:sp>
      <p:sp>
        <p:nvSpPr>
          <p:cNvPr id="19" name="Rectangle: Top Corners Rounded 6">
            <a:extLst>
              <a:ext uri="{FF2B5EF4-FFF2-40B4-BE49-F238E27FC236}">
                <a16:creationId xmlns:a16="http://schemas.microsoft.com/office/drawing/2014/main" id="{782C8CA3-B994-2DE7-15DB-E14E77381C36}"/>
              </a:ext>
            </a:extLst>
          </p:cNvPr>
          <p:cNvSpPr/>
          <p:nvPr/>
        </p:nvSpPr>
        <p:spPr>
          <a:xfrm>
            <a:off x="7086019" y="3643766"/>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73168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animBg="1"/>
      <p:bldP spid="13" grpId="0" uiExpand="1" build="p" animBg="1"/>
      <p:bldP spid="14" grpId="0" animBg="1"/>
      <p:bldP spid="15" grpId="0" animBg="1"/>
      <p:bldP spid="18" grpId="0" build="p"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EB30-729C-E75D-67D0-FFA02C9E07C0}"/>
              </a:ext>
            </a:extLst>
          </p:cNvPr>
          <p:cNvSpPr>
            <a:spLocks noGrp="1"/>
          </p:cNvSpPr>
          <p:nvPr>
            <p:ph type="title"/>
          </p:nvPr>
        </p:nvSpPr>
        <p:spPr/>
        <p:txBody>
          <a:bodyPr/>
          <a:lstStyle/>
          <a:p>
            <a:r>
              <a:rPr lang="en-US" dirty="0"/>
              <a:t>Exception’s arguments. </a:t>
            </a:r>
          </a:p>
        </p:txBody>
      </p:sp>
      <p:sp>
        <p:nvSpPr>
          <p:cNvPr id="3" name="Content Placeholder 2">
            <a:extLst>
              <a:ext uri="{FF2B5EF4-FFF2-40B4-BE49-F238E27FC236}">
                <a16:creationId xmlns:a16="http://schemas.microsoft.com/office/drawing/2014/main" id="{3B6731EC-967A-417B-9751-8641BECC9A3C}"/>
              </a:ext>
            </a:extLst>
          </p:cNvPr>
          <p:cNvSpPr>
            <a:spLocks noGrp="1"/>
          </p:cNvSpPr>
          <p:nvPr>
            <p:ph idx="1"/>
          </p:nvPr>
        </p:nvSpPr>
        <p:spPr/>
        <p:txBody>
          <a:bodyPr/>
          <a:lstStyle/>
          <a:p>
            <a:r>
              <a:rPr lang="en-US" dirty="0"/>
              <a:t>When an exception occurs, it may have associated values, also known as the exception’s arguments. The presence and types of the arguments depend on the exception type.</a:t>
            </a:r>
          </a:p>
          <a:p>
            <a:r>
              <a:rPr lang="en-US" dirty="0"/>
              <a:t>The except clause may specify a variable after the exception name.</a:t>
            </a:r>
          </a:p>
          <a:p>
            <a:r>
              <a:rPr lang="en-US" dirty="0" err="1"/>
              <a:t>BaseException</a:t>
            </a:r>
            <a:r>
              <a:rPr lang="en-US" dirty="0"/>
              <a:t> is the common base class of all exceptions. </a:t>
            </a:r>
          </a:p>
          <a:p>
            <a:r>
              <a:rPr lang="en-US" dirty="0"/>
              <a:t>One of its subclasses, Exception, is the base class of all the non-fatal exceptions. </a:t>
            </a:r>
          </a:p>
          <a:p>
            <a:r>
              <a:rPr lang="en-US" dirty="0"/>
              <a:t>Exceptions which are not subclasses of Exception are not typically handled, </a:t>
            </a:r>
          </a:p>
          <a:p>
            <a:r>
              <a:rPr lang="en-US" dirty="0"/>
              <a:t>because they are used to indicate that the program should terminate. </a:t>
            </a:r>
          </a:p>
          <a:p>
            <a:r>
              <a:rPr lang="en-US" dirty="0"/>
              <a:t>They include </a:t>
            </a:r>
            <a:r>
              <a:rPr lang="en-US" dirty="0" err="1"/>
              <a:t>SystemExit</a:t>
            </a:r>
            <a:r>
              <a:rPr lang="en-US" dirty="0"/>
              <a:t> which is raised by </a:t>
            </a:r>
            <a:r>
              <a:rPr lang="en-US" dirty="0" err="1"/>
              <a:t>sys.exit</a:t>
            </a:r>
            <a:r>
              <a:rPr lang="en-US" dirty="0"/>
              <a:t>() and </a:t>
            </a:r>
            <a:r>
              <a:rPr lang="en-US" dirty="0" err="1"/>
              <a:t>KeyboardInterrupt</a:t>
            </a:r>
            <a:r>
              <a:rPr lang="en-US" dirty="0"/>
              <a:t> which is raised when a user wishes to interrupt the program.</a:t>
            </a:r>
          </a:p>
          <a:p>
            <a:endParaRPr lang="en-US" dirty="0"/>
          </a:p>
          <a:p>
            <a:endParaRPr lang="en-US" dirty="0"/>
          </a:p>
        </p:txBody>
      </p:sp>
    </p:spTree>
    <p:extLst>
      <p:ext uri="{BB962C8B-B14F-4D97-AF65-F5344CB8AC3E}">
        <p14:creationId xmlns:p14="http://schemas.microsoft.com/office/powerpoint/2010/main" val="230862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8457-0D37-3107-5E81-7FBE4FDCC517}"/>
              </a:ext>
            </a:extLst>
          </p:cNvPr>
          <p:cNvSpPr>
            <a:spLocks noGrp="1"/>
          </p:cNvSpPr>
          <p:nvPr>
            <p:ph type="title"/>
          </p:nvPr>
        </p:nvSpPr>
        <p:spPr/>
        <p:txBody>
          <a:bodyPr/>
          <a:lstStyle/>
          <a:p>
            <a:r>
              <a:rPr lang="en-US" dirty="0"/>
              <a:t>Exception’s arguments. </a:t>
            </a:r>
          </a:p>
        </p:txBody>
      </p:sp>
      <p:sp>
        <p:nvSpPr>
          <p:cNvPr id="4" name="Rectangle 3">
            <a:extLst>
              <a:ext uri="{FF2B5EF4-FFF2-40B4-BE49-F238E27FC236}">
                <a16:creationId xmlns:a16="http://schemas.microsoft.com/office/drawing/2014/main" id="{5A1443D2-F514-8A63-3F54-266796263E8F}"/>
              </a:ext>
            </a:extLst>
          </p:cNvPr>
          <p:cNvSpPr/>
          <p:nvPr/>
        </p:nvSpPr>
        <p:spPr>
          <a:xfrm>
            <a:off x="765912" y="1286195"/>
            <a:ext cx="5989253" cy="2062103"/>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a = </a:t>
            </a:r>
            <a:r>
              <a:rPr lang="en-IN" sz="1600" dirty="0">
                <a:solidFill>
                  <a:srgbClr val="098658"/>
                </a:solidFill>
                <a:latin typeface="Menlo" panose="020B0609030804020204" pitchFamily="49" charset="0"/>
              </a:rPr>
              <a:t>5</a:t>
            </a:r>
            <a:endParaRPr lang="en-IN" sz="1600" dirty="0">
              <a:solidFill>
                <a:srgbClr val="000000"/>
              </a:solidFill>
              <a:latin typeface="Menlo" panose="020B0609030804020204" pitchFamily="49" charset="0"/>
            </a:endParaRPr>
          </a:p>
          <a:p>
            <a:pPr lvl="1"/>
            <a:r>
              <a:rPr lang="en-IN" sz="1600" dirty="0">
                <a:solidFill>
                  <a:srgbClr val="000000"/>
                </a:solidFill>
                <a:latin typeface="Menlo" panose="020B0609030804020204" pitchFamily="49" charset="0"/>
              </a:rPr>
              <a:t>print(a/</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ZeroDivisionError</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as</a:t>
            </a:r>
            <a:r>
              <a:rPr lang="en-IN" sz="1600" dirty="0">
                <a:solidFill>
                  <a:srgbClr val="000000"/>
                </a:solidFill>
                <a:latin typeface="Menlo" panose="020B0609030804020204" pitchFamily="49" charset="0"/>
              </a:rPr>
              <a:t> e:</a:t>
            </a:r>
          </a:p>
          <a:p>
            <a:pPr lvl="1"/>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e.args</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e.args</a:t>
            </a:r>
            <a:r>
              <a:rPr lang="en-IN" sz="1600" dirty="0">
                <a:solidFill>
                  <a:srgbClr val="000000"/>
                </a:solidFill>
                <a:latin typeface="Menlo" panose="020B0609030804020204" pitchFamily="49" charset="0"/>
              </a:rPr>
              <a:t>[</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err="1">
                <a:solidFill>
                  <a:srgbClr val="000000"/>
                </a:solidFill>
                <a:latin typeface="Menlo" panose="020B0609030804020204" pitchFamily="49" charset="0"/>
              </a:rPr>
              <a:t>e.__str</a:t>
            </a:r>
            <a:r>
              <a:rPr lang="en-IN" sz="1600" dirty="0">
                <a:solidFill>
                  <a:srgbClr val="000000"/>
                </a:solidFill>
                <a:latin typeface="Menlo" panose="020B0609030804020204" pitchFamily="49" charset="0"/>
              </a:rPr>
              <a:t>__())</a:t>
            </a:r>
          </a:p>
          <a:p>
            <a:pPr lvl="1"/>
            <a:r>
              <a:rPr lang="en-IN" sz="1600" dirty="0">
                <a:solidFill>
                  <a:srgbClr val="000000"/>
                </a:solidFill>
                <a:latin typeface="Menlo" panose="020B0609030804020204" pitchFamily="49" charset="0"/>
              </a:rPr>
              <a:t>print(type(e))</a:t>
            </a:r>
          </a:p>
        </p:txBody>
      </p:sp>
      <p:sp>
        <p:nvSpPr>
          <p:cNvPr id="5" name="Rectangle 4">
            <a:extLst>
              <a:ext uri="{FF2B5EF4-FFF2-40B4-BE49-F238E27FC236}">
                <a16:creationId xmlns:a16="http://schemas.microsoft.com/office/drawing/2014/main" id="{A2EC6F68-F556-B30C-ABA5-F841AB56D47E}"/>
              </a:ext>
            </a:extLst>
          </p:cNvPr>
          <p:cNvSpPr/>
          <p:nvPr/>
        </p:nvSpPr>
        <p:spPr>
          <a:xfrm>
            <a:off x="265920" y="1286195"/>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p:txBody>
      </p:sp>
      <p:sp>
        <p:nvSpPr>
          <p:cNvPr id="6" name="Rectangle: Top Corners Rounded 6">
            <a:extLst>
              <a:ext uri="{FF2B5EF4-FFF2-40B4-BE49-F238E27FC236}">
                <a16:creationId xmlns:a16="http://schemas.microsoft.com/office/drawing/2014/main" id="{C63A7FFB-70EE-6CB9-9EDF-7ED979E45B1C}"/>
              </a:ext>
            </a:extLst>
          </p:cNvPr>
          <p:cNvSpPr/>
          <p:nvPr/>
        </p:nvSpPr>
        <p:spPr>
          <a:xfrm>
            <a:off x="265920" y="957011"/>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id="{D205E397-B891-495B-6DA5-003F6D925084}"/>
              </a:ext>
            </a:extLst>
          </p:cNvPr>
          <p:cNvSpPr/>
          <p:nvPr/>
        </p:nvSpPr>
        <p:spPr>
          <a:xfrm>
            <a:off x="6939263" y="1286195"/>
            <a:ext cx="4193315" cy="1077218"/>
          </a:xfrm>
          <a:prstGeom prst="rect">
            <a:avLst/>
          </a:prstGeom>
          <a:solidFill>
            <a:schemeClr val="bg1">
              <a:lumMod val="95000"/>
            </a:schemeClr>
          </a:solidFill>
          <a:ln>
            <a:noFill/>
          </a:ln>
        </p:spPr>
        <p:txBody>
          <a:bodyPr wrap="square">
            <a:spAutoFit/>
          </a:bodyPr>
          <a:lstStyle/>
          <a:p>
            <a:r>
              <a:rPr lang="en-IN" sz="1600" dirty="0"/>
              <a:t>('division by zero’,) </a:t>
            </a:r>
          </a:p>
          <a:p>
            <a:r>
              <a:rPr lang="en-IN" sz="1600" dirty="0"/>
              <a:t>division by zero </a:t>
            </a:r>
          </a:p>
          <a:p>
            <a:r>
              <a:rPr lang="en-IN" sz="1600" dirty="0"/>
              <a:t>division by zero </a:t>
            </a:r>
          </a:p>
          <a:p>
            <a:r>
              <a:rPr lang="en-IN" sz="1600" dirty="0"/>
              <a:t>&lt;class '</a:t>
            </a:r>
            <a:r>
              <a:rPr lang="en-IN" sz="1600" dirty="0" err="1"/>
              <a:t>ZeroDivisionError</a:t>
            </a:r>
            <a:r>
              <a:rPr lang="en-IN" sz="1600" dirty="0"/>
              <a:t>'&gt;</a:t>
            </a:r>
            <a:endParaRPr lang="en-US" sz="1600" dirty="0">
              <a:solidFill>
                <a:srgbClr val="000000"/>
              </a:solidFill>
              <a:latin typeface="Consolas"/>
            </a:endParaRPr>
          </a:p>
        </p:txBody>
      </p:sp>
      <p:sp>
        <p:nvSpPr>
          <p:cNvPr id="8" name="Rectangle: Top Corners Rounded 6">
            <a:extLst>
              <a:ext uri="{FF2B5EF4-FFF2-40B4-BE49-F238E27FC236}">
                <a16:creationId xmlns:a16="http://schemas.microsoft.com/office/drawing/2014/main" id="{C67422AB-4853-B380-268C-C089EA8EDD27}"/>
              </a:ext>
            </a:extLst>
          </p:cNvPr>
          <p:cNvSpPr/>
          <p:nvPr/>
        </p:nvSpPr>
        <p:spPr>
          <a:xfrm>
            <a:off x="6939264" y="957011"/>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304957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build="p"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D869-AF6D-5B4F-B96D-68B4461981B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086999F-67D7-F74E-907D-9771D6619D89}"/>
              </a:ext>
            </a:extLst>
          </p:cNvPr>
          <p:cNvSpPr>
            <a:spLocks noGrp="1"/>
          </p:cNvSpPr>
          <p:nvPr>
            <p:ph idx="1"/>
          </p:nvPr>
        </p:nvSpPr>
        <p:spPr/>
        <p:txBody>
          <a:bodyPr/>
          <a:lstStyle/>
          <a:p>
            <a:r>
              <a:rPr lang="en-US" dirty="0"/>
              <a:t>Sometimes, it is not enough to only display the </a:t>
            </a:r>
            <a:r>
              <a:rPr lang="en-US" dirty="0">
                <a:solidFill>
                  <a:srgbClr val="C00000"/>
                </a:solidFill>
              </a:rPr>
              <a:t>data on the console. </a:t>
            </a:r>
          </a:p>
          <a:p>
            <a:r>
              <a:rPr lang="en-US" dirty="0"/>
              <a:t>The data to be displayed may be very large, and only a limited amount of data can be displayed on the </a:t>
            </a:r>
            <a:r>
              <a:rPr lang="en-US" dirty="0">
                <a:solidFill>
                  <a:srgbClr val="C00000"/>
                </a:solidFill>
              </a:rPr>
              <a:t>console,</a:t>
            </a:r>
            <a:r>
              <a:rPr lang="en-US" dirty="0"/>
              <a:t> and since the memory </a:t>
            </a:r>
            <a:r>
              <a:rPr lang="en-US" dirty="0">
                <a:solidFill>
                  <a:srgbClr val="C00000"/>
                </a:solidFill>
              </a:rPr>
              <a:t>is volatile</a:t>
            </a:r>
            <a:r>
              <a:rPr lang="en-US" dirty="0"/>
              <a:t>, it is impossible to recover the programmatically generated data again and again.</a:t>
            </a:r>
          </a:p>
          <a:p>
            <a:r>
              <a:rPr lang="en-IN" dirty="0"/>
              <a:t>However, if we need to do so, we may store it onto the </a:t>
            </a:r>
            <a:r>
              <a:rPr lang="en-IN" dirty="0">
                <a:solidFill>
                  <a:srgbClr val="C00000"/>
                </a:solidFill>
              </a:rPr>
              <a:t>local file system which is non-volatile </a:t>
            </a:r>
            <a:r>
              <a:rPr lang="en-IN" dirty="0"/>
              <a:t>and can be accessed every time.</a:t>
            </a:r>
          </a:p>
          <a:p>
            <a:r>
              <a:rPr lang="en-IN" dirty="0"/>
              <a:t>File handling in python enables us to </a:t>
            </a:r>
            <a:r>
              <a:rPr lang="en-IN" dirty="0">
                <a:solidFill>
                  <a:srgbClr val="C00000"/>
                </a:solidFill>
              </a:rPr>
              <a:t>create, update, read,</a:t>
            </a:r>
            <a:r>
              <a:rPr lang="en-IN" dirty="0"/>
              <a:t> the files stored on the local file system through our python program. </a:t>
            </a:r>
          </a:p>
          <a:p>
            <a:r>
              <a:rPr lang="en-IN" dirty="0"/>
              <a:t>Following are the operation can be performed on files.</a:t>
            </a:r>
          </a:p>
          <a:p>
            <a:pPr lvl="1"/>
            <a:r>
              <a:rPr lang="en-IN" dirty="0"/>
              <a:t>Creation of the new file</a:t>
            </a:r>
          </a:p>
          <a:p>
            <a:pPr lvl="1"/>
            <a:r>
              <a:rPr lang="en-IN" dirty="0"/>
              <a:t>Opening an existing file</a:t>
            </a:r>
          </a:p>
          <a:p>
            <a:pPr lvl="1"/>
            <a:r>
              <a:rPr lang="en-IN" dirty="0"/>
              <a:t>Reading from the file</a:t>
            </a:r>
          </a:p>
          <a:p>
            <a:pPr lvl="1"/>
            <a:r>
              <a:rPr lang="en-IN" dirty="0"/>
              <a:t>Writing to the file</a:t>
            </a:r>
          </a:p>
          <a:p>
            <a:pPr marL="457200" lvl="1" indent="0">
              <a:buNone/>
            </a:pPr>
            <a:endParaRPr lang="en-US" dirty="0"/>
          </a:p>
        </p:txBody>
      </p:sp>
    </p:spTree>
    <p:extLst>
      <p:ext uri="{BB962C8B-B14F-4D97-AF65-F5344CB8AC3E}">
        <p14:creationId xmlns:p14="http://schemas.microsoft.com/office/powerpoint/2010/main" val="363872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A209-17F3-D988-95FA-152CD3FC7282}"/>
              </a:ext>
            </a:extLst>
          </p:cNvPr>
          <p:cNvSpPr>
            <a:spLocks noGrp="1"/>
          </p:cNvSpPr>
          <p:nvPr>
            <p:ph type="title"/>
          </p:nvPr>
        </p:nvSpPr>
        <p:spPr/>
        <p:txBody>
          <a:bodyPr>
            <a:normAutofit/>
          </a:bodyPr>
          <a:lstStyle/>
          <a:p>
            <a:r>
              <a:rPr lang="en-US" dirty="0"/>
              <a:t>Try with Else Clause</a:t>
            </a:r>
          </a:p>
        </p:txBody>
      </p:sp>
      <p:sp>
        <p:nvSpPr>
          <p:cNvPr id="3" name="Content Placeholder 2">
            <a:extLst>
              <a:ext uri="{FF2B5EF4-FFF2-40B4-BE49-F238E27FC236}">
                <a16:creationId xmlns:a16="http://schemas.microsoft.com/office/drawing/2014/main" id="{2DF23F69-D652-D91C-D147-69D2AF40DE22}"/>
              </a:ext>
            </a:extLst>
          </p:cNvPr>
          <p:cNvSpPr>
            <a:spLocks noGrp="1"/>
          </p:cNvSpPr>
          <p:nvPr>
            <p:ph idx="1"/>
          </p:nvPr>
        </p:nvSpPr>
        <p:spPr/>
        <p:txBody>
          <a:bodyPr/>
          <a:lstStyle/>
          <a:p>
            <a:r>
              <a:rPr lang="en-US" dirty="0"/>
              <a:t>The try … except statement has an optional else clause.</a:t>
            </a:r>
          </a:p>
          <a:p>
            <a:r>
              <a:rPr lang="en-US" dirty="0"/>
              <a:t>when present, must follow all except clauses.</a:t>
            </a:r>
          </a:p>
          <a:p>
            <a:r>
              <a:rPr lang="en-US" dirty="0"/>
              <a:t>It is useful for code that must be executed if the try clause does not raise an exception.</a:t>
            </a:r>
          </a:p>
          <a:p>
            <a:r>
              <a:rPr lang="en-US" dirty="0"/>
              <a:t>The use of the else clause is better than adding additional code to the try clause because it avoids accidentally catching an exception that wasn’t raised by the code being protected by the try …except statement.</a:t>
            </a:r>
          </a:p>
          <a:p>
            <a:endParaRPr lang="en-US" dirty="0"/>
          </a:p>
        </p:txBody>
      </p:sp>
      <p:sp>
        <p:nvSpPr>
          <p:cNvPr id="4" name="Rectangle 3">
            <a:extLst>
              <a:ext uri="{FF2B5EF4-FFF2-40B4-BE49-F238E27FC236}">
                <a16:creationId xmlns:a16="http://schemas.microsoft.com/office/drawing/2014/main" id="{851278D3-4DB9-4AE0-BC7C-1640FBFC6ED4}"/>
              </a:ext>
            </a:extLst>
          </p:cNvPr>
          <p:cNvSpPr/>
          <p:nvPr/>
        </p:nvSpPr>
        <p:spPr>
          <a:xfrm>
            <a:off x="285835" y="3758184"/>
            <a:ext cx="4308743" cy="1815882"/>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#If there is </a:t>
            </a:r>
            <a:r>
              <a:rPr lang="en-IN" sz="1600" dirty="0" err="1">
                <a:solidFill>
                  <a:srgbClr val="008000"/>
                </a:solidFill>
                <a:latin typeface="Menlo" panose="020B0609030804020204" pitchFamily="49" charset="0"/>
              </a:rPr>
              <a:t>ExceptionI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 </a:t>
            </a:r>
          </a:p>
          <a:p>
            <a:pPr lvl="1"/>
            <a:r>
              <a:rPr lang="en-IN" sz="1600" dirty="0">
                <a:solidFill>
                  <a:srgbClr val="008000"/>
                </a:solidFill>
                <a:latin typeface="Menlo" panose="020B0609030804020204" pitchFamily="49" charset="0"/>
              </a:rPr>
              <a:t># execute if no exception</a:t>
            </a:r>
            <a:endParaRPr lang="en-IN" sz="1600" dirty="0">
              <a:solidFill>
                <a:srgbClr val="000000"/>
              </a:solidFill>
              <a:latin typeface="Menlo" panose="020B0609030804020204" pitchFamily="49" charset="0"/>
            </a:endParaRPr>
          </a:p>
        </p:txBody>
      </p:sp>
      <p:sp>
        <p:nvSpPr>
          <p:cNvPr id="5" name="Rectangle: Top Corners Rounded 6">
            <a:extLst>
              <a:ext uri="{FF2B5EF4-FFF2-40B4-BE49-F238E27FC236}">
                <a16:creationId xmlns:a16="http://schemas.microsoft.com/office/drawing/2014/main" id="{34CBBACF-E379-25AC-2E63-60338FABA798}"/>
              </a:ext>
            </a:extLst>
          </p:cNvPr>
          <p:cNvSpPr/>
          <p:nvPr/>
        </p:nvSpPr>
        <p:spPr>
          <a:xfrm>
            <a:off x="285836" y="3429000"/>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id="{F88ACA36-8B11-C5A6-533A-9D3BAA242B69}"/>
              </a:ext>
            </a:extLst>
          </p:cNvPr>
          <p:cNvSpPr/>
          <p:nvPr/>
        </p:nvSpPr>
        <p:spPr>
          <a:xfrm>
            <a:off x="5371656" y="3429000"/>
            <a:ext cx="5989253" cy="1815882"/>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f = open(</a:t>
            </a:r>
            <a:r>
              <a:rPr lang="en-IN" sz="1600" dirty="0">
                <a:solidFill>
                  <a:srgbClr val="A31515"/>
                </a:solidFill>
                <a:latin typeface="Menlo" panose="020B0609030804020204" pitchFamily="49" charset="0"/>
              </a:rPr>
              <a:t>"</a:t>
            </a:r>
            <a:r>
              <a:rPr lang="en-IN" sz="1600" dirty="0" err="1">
                <a:solidFill>
                  <a:srgbClr val="A31515"/>
                </a:solidFill>
                <a:latin typeface="Menlo" panose="020B0609030804020204" pitchFamily="49" charset="0"/>
              </a:rPr>
              <a:t>abcc.txt</a:t>
            </a:r>
            <a:r>
              <a:rPr lang="en-IN" sz="1600" dirty="0">
                <a:solidFill>
                  <a:srgbClr val="A31515"/>
                </a:solidFill>
                <a:latin typeface="Menlo" panose="020B0609030804020204" pitchFamily="49" charset="0"/>
              </a:rPr>
              <a:t>"</a:t>
            </a:r>
            <a:r>
              <a:rPr lang="en-IN" sz="1600" dirty="0">
                <a:solidFill>
                  <a:srgbClr val="000000"/>
                </a:solidFill>
                <a:latin typeface="Menlo" panose="020B0609030804020204" pitchFamily="49" charset="0"/>
              </a:rPr>
              <a:t>, </a:t>
            </a:r>
            <a:r>
              <a:rPr lang="en-IN" sz="1600" dirty="0">
                <a:solidFill>
                  <a:srgbClr val="A31515"/>
                </a:solidFill>
                <a:latin typeface="Menlo" panose="020B0609030804020204" pitchFamily="49" charset="0"/>
              </a:rPr>
              <a:t>'r'</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FileNotFoundError</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'cannot open'</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print(</a:t>
            </a:r>
            <a:r>
              <a:rPr lang="en-IN" sz="1600" dirty="0">
                <a:solidFill>
                  <a:srgbClr val="A31515"/>
                </a:solidFill>
                <a:latin typeface="Menlo" panose="020B0609030804020204" pitchFamily="49" charset="0"/>
              </a:rPr>
              <a:t>'has'</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len</a:t>
            </a:r>
            <a:r>
              <a:rPr lang="en-IN" sz="1600" dirty="0">
                <a:solidFill>
                  <a:srgbClr val="000000"/>
                </a:solidFill>
                <a:latin typeface="Menlo" panose="020B0609030804020204" pitchFamily="49" charset="0"/>
              </a:rPr>
              <a:t>(</a:t>
            </a:r>
            <a:r>
              <a:rPr lang="en-IN" sz="1600" dirty="0" err="1">
                <a:solidFill>
                  <a:srgbClr val="000000"/>
                </a:solidFill>
                <a:latin typeface="Menlo" panose="020B0609030804020204" pitchFamily="49" charset="0"/>
              </a:rPr>
              <a:t>f.readlines</a:t>
            </a:r>
            <a:r>
              <a:rPr lang="en-IN" sz="1600" dirty="0">
                <a:solidFill>
                  <a:srgbClr val="000000"/>
                </a:solidFill>
                <a:latin typeface="Menlo" panose="020B0609030804020204" pitchFamily="49" charset="0"/>
              </a:rPr>
              <a:t>()), </a:t>
            </a:r>
            <a:r>
              <a:rPr lang="en-IN" sz="1600" dirty="0">
                <a:solidFill>
                  <a:srgbClr val="A31515"/>
                </a:solidFill>
                <a:latin typeface="Menlo" panose="020B0609030804020204" pitchFamily="49" charset="0"/>
              </a:rPr>
              <a:t>'lines'</a:t>
            </a:r>
            <a:r>
              <a:rPr lang="en-IN" sz="1600" dirty="0">
                <a:solidFill>
                  <a:srgbClr val="000000"/>
                </a:solidFill>
                <a:latin typeface="Menlo" panose="020B0609030804020204" pitchFamily="49" charset="0"/>
              </a:rPr>
              <a:t>)</a:t>
            </a:r>
          </a:p>
          <a:p>
            <a:pPr lvl="1"/>
            <a:r>
              <a:rPr lang="en-IN" sz="1600" dirty="0" err="1">
                <a:solidFill>
                  <a:srgbClr val="000000"/>
                </a:solidFill>
                <a:latin typeface="Menlo" panose="020B0609030804020204" pitchFamily="49" charset="0"/>
              </a:rPr>
              <a:t>f.close</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id="{49AA96E5-B626-97EF-6519-63B2429CAB2A}"/>
              </a:ext>
            </a:extLst>
          </p:cNvPr>
          <p:cNvSpPr/>
          <p:nvPr/>
        </p:nvSpPr>
        <p:spPr>
          <a:xfrm>
            <a:off x="4871664" y="3429000"/>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8" name="Rectangle: Top Corners Rounded 6">
            <a:extLst>
              <a:ext uri="{FF2B5EF4-FFF2-40B4-BE49-F238E27FC236}">
                <a16:creationId xmlns:a16="http://schemas.microsoft.com/office/drawing/2014/main" id="{918AB03F-18F6-AE6B-0B2E-A7C3AC2A2537}"/>
              </a:ext>
            </a:extLst>
          </p:cNvPr>
          <p:cNvSpPr/>
          <p:nvPr/>
        </p:nvSpPr>
        <p:spPr>
          <a:xfrm>
            <a:off x="4871664" y="3099816"/>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9" name="Rectangle 8">
            <a:extLst>
              <a:ext uri="{FF2B5EF4-FFF2-40B4-BE49-F238E27FC236}">
                <a16:creationId xmlns:a16="http://schemas.microsoft.com/office/drawing/2014/main" id="{39F935D3-9AB9-9FDF-32B1-F65BA1DC1F3B}"/>
              </a:ext>
            </a:extLst>
          </p:cNvPr>
          <p:cNvSpPr/>
          <p:nvPr/>
        </p:nvSpPr>
        <p:spPr>
          <a:xfrm>
            <a:off x="4871663" y="5829963"/>
            <a:ext cx="4193315" cy="338554"/>
          </a:xfrm>
          <a:prstGeom prst="rect">
            <a:avLst/>
          </a:prstGeom>
          <a:solidFill>
            <a:schemeClr val="bg1">
              <a:lumMod val="95000"/>
            </a:schemeClr>
          </a:solidFill>
          <a:ln>
            <a:noFill/>
          </a:ln>
        </p:spPr>
        <p:txBody>
          <a:bodyPr wrap="square">
            <a:spAutoFit/>
          </a:bodyPr>
          <a:lstStyle/>
          <a:p>
            <a:r>
              <a:rPr lang="en-IN" sz="1600" dirty="0"/>
              <a:t>cannot open</a:t>
            </a:r>
            <a:endParaRPr lang="en-US" sz="1600" dirty="0">
              <a:solidFill>
                <a:srgbClr val="000000"/>
              </a:solidFill>
              <a:latin typeface="Consolas"/>
            </a:endParaRPr>
          </a:p>
        </p:txBody>
      </p:sp>
      <p:sp>
        <p:nvSpPr>
          <p:cNvPr id="10" name="Rectangle: Top Corners Rounded 6">
            <a:extLst>
              <a:ext uri="{FF2B5EF4-FFF2-40B4-BE49-F238E27FC236}">
                <a16:creationId xmlns:a16="http://schemas.microsoft.com/office/drawing/2014/main" id="{9FE27CC4-4F48-4E04-5C3F-89875B78C1AC}"/>
              </a:ext>
            </a:extLst>
          </p:cNvPr>
          <p:cNvSpPr/>
          <p:nvPr/>
        </p:nvSpPr>
        <p:spPr>
          <a:xfrm>
            <a:off x="4871664" y="5500779"/>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346914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bg/>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uiExpand="1" build="p" animBg="1"/>
      <p:bldP spid="7" grpId="0" animBg="1"/>
      <p:bldP spid="8" grpId="0" animBg="1"/>
      <p:bldP spid="9" grpId="0" build="p"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0956-79EB-049D-D004-519815665119}"/>
              </a:ext>
            </a:extLst>
          </p:cNvPr>
          <p:cNvSpPr>
            <a:spLocks noGrp="1"/>
          </p:cNvSpPr>
          <p:nvPr>
            <p:ph type="title"/>
          </p:nvPr>
        </p:nvSpPr>
        <p:spPr/>
        <p:txBody>
          <a:bodyPr>
            <a:normAutofit/>
          </a:bodyPr>
          <a:lstStyle/>
          <a:p>
            <a:r>
              <a:rPr lang="en-US" dirty="0"/>
              <a:t>Finally Keyword in Python</a:t>
            </a:r>
          </a:p>
        </p:txBody>
      </p:sp>
      <p:sp>
        <p:nvSpPr>
          <p:cNvPr id="3" name="Content Placeholder 2">
            <a:extLst>
              <a:ext uri="{FF2B5EF4-FFF2-40B4-BE49-F238E27FC236}">
                <a16:creationId xmlns:a16="http://schemas.microsoft.com/office/drawing/2014/main" id="{85094A3B-62C0-A5B2-55B9-F64048DCC1BF}"/>
              </a:ext>
            </a:extLst>
          </p:cNvPr>
          <p:cNvSpPr>
            <a:spLocks noGrp="1"/>
          </p:cNvSpPr>
          <p:nvPr>
            <p:ph idx="1"/>
          </p:nvPr>
        </p:nvSpPr>
        <p:spPr/>
        <p:txBody>
          <a:bodyPr/>
          <a:lstStyle/>
          <a:p>
            <a:r>
              <a:rPr lang="en-US" dirty="0"/>
              <a:t>You can use a finally: block along with a try: block. </a:t>
            </a:r>
          </a:p>
          <a:p>
            <a:r>
              <a:rPr lang="en-US" dirty="0"/>
              <a:t>The finally block is a place to put any code that must execute, whether the try-block raised an exception or not.</a:t>
            </a:r>
          </a:p>
          <a:p>
            <a:endParaRPr lang="en-US" dirty="0"/>
          </a:p>
        </p:txBody>
      </p:sp>
      <p:sp>
        <p:nvSpPr>
          <p:cNvPr id="4" name="Rectangle 3">
            <a:extLst>
              <a:ext uri="{FF2B5EF4-FFF2-40B4-BE49-F238E27FC236}">
                <a16:creationId xmlns:a16="http://schemas.microsoft.com/office/drawing/2014/main" id="{DF25B018-FE56-A814-FF19-DB2D31E847C6}"/>
              </a:ext>
            </a:extLst>
          </p:cNvPr>
          <p:cNvSpPr/>
          <p:nvPr/>
        </p:nvSpPr>
        <p:spPr>
          <a:xfrm>
            <a:off x="455168" y="2521059"/>
            <a:ext cx="4308743" cy="2554545"/>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#You do your operations here;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ExceptionI</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#If there is </a:t>
            </a:r>
            <a:r>
              <a:rPr lang="en-IN" sz="1600" dirty="0" err="1">
                <a:solidFill>
                  <a:srgbClr val="008000"/>
                </a:solidFill>
                <a:latin typeface="Menlo" panose="020B0609030804020204" pitchFamily="49" charset="0"/>
              </a:rPr>
              <a:t>ExceptionI</a:t>
            </a:r>
            <a:r>
              <a:rPr lang="en-IN" sz="1600" dirty="0">
                <a:solidFill>
                  <a:srgbClr val="008000"/>
                </a:solidFill>
                <a:latin typeface="Menlo" panose="020B0609030804020204" pitchFamily="49" charset="0"/>
              </a:rPr>
              <a:t>, then execute this code.</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 </a:t>
            </a:r>
          </a:p>
          <a:p>
            <a:pPr lvl="1"/>
            <a:r>
              <a:rPr lang="en-IN" sz="1600" dirty="0">
                <a:solidFill>
                  <a:srgbClr val="008000"/>
                </a:solidFill>
                <a:latin typeface="Menlo" panose="020B0609030804020204" pitchFamily="49" charset="0"/>
              </a:rPr>
              <a:t># execute if no exception</a:t>
            </a:r>
          </a:p>
          <a:p>
            <a:r>
              <a:rPr lang="en-IN" sz="1600" dirty="0">
                <a:solidFill>
                  <a:srgbClr val="0000FF"/>
                </a:solidFill>
                <a:latin typeface="Menlo" panose="020B0609030804020204" pitchFamily="49" charset="0"/>
              </a:rPr>
              <a:t>finally</a:t>
            </a:r>
            <a:r>
              <a:rPr lang="en-IN" sz="1600" dirty="0">
                <a:solidFill>
                  <a:srgbClr val="000000"/>
                </a:solidFill>
                <a:latin typeface="Menlo" panose="020B0609030804020204" pitchFamily="49" charset="0"/>
              </a:rPr>
              <a:t>: </a:t>
            </a:r>
          </a:p>
          <a:p>
            <a:pPr lvl="1"/>
            <a:r>
              <a:rPr lang="en-IN" sz="1600" dirty="0">
                <a:solidFill>
                  <a:srgbClr val="008000"/>
                </a:solidFill>
                <a:latin typeface="Menlo" panose="020B0609030804020204" pitchFamily="49" charset="0"/>
              </a:rPr>
              <a:t># This would always be executed.</a:t>
            </a:r>
          </a:p>
        </p:txBody>
      </p:sp>
      <p:sp>
        <p:nvSpPr>
          <p:cNvPr id="5" name="Rectangle: Top Corners Rounded 6">
            <a:extLst>
              <a:ext uri="{FF2B5EF4-FFF2-40B4-BE49-F238E27FC236}">
                <a16:creationId xmlns:a16="http://schemas.microsoft.com/office/drawing/2014/main" id="{36444250-97E0-09EF-6F13-3F7AFFDD8CCD}"/>
              </a:ext>
            </a:extLst>
          </p:cNvPr>
          <p:cNvSpPr/>
          <p:nvPr/>
        </p:nvSpPr>
        <p:spPr>
          <a:xfrm>
            <a:off x="455169" y="2191875"/>
            <a:ext cx="86563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6" name="Rectangle 5">
            <a:extLst>
              <a:ext uri="{FF2B5EF4-FFF2-40B4-BE49-F238E27FC236}">
                <a16:creationId xmlns:a16="http://schemas.microsoft.com/office/drawing/2014/main" id="{71F11B0F-32DA-0F45-B35C-808B52C98A45}"/>
              </a:ext>
            </a:extLst>
          </p:cNvPr>
          <p:cNvSpPr/>
          <p:nvPr/>
        </p:nvSpPr>
        <p:spPr>
          <a:xfrm>
            <a:off x="5587891" y="2445800"/>
            <a:ext cx="5989253" cy="2554545"/>
          </a:xfrm>
          <a:prstGeom prst="rect">
            <a:avLst/>
          </a:prstGeom>
          <a:solidFill>
            <a:schemeClr val="bg1">
              <a:lumMod val="95000"/>
            </a:schemeClr>
          </a:solidFill>
          <a:ln>
            <a:noFill/>
          </a:ln>
        </p:spPr>
        <p:txBody>
          <a:bodyPr wrap="square">
            <a:spAutoFit/>
          </a:bodyPr>
          <a:lstStyle/>
          <a:p>
            <a:r>
              <a:rPr lang="en-IN" sz="1600" dirty="0">
                <a:solidFill>
                  <a:srgbClr val="000000"/>
                </a:solidFill>
                <a:latin typeface="Menlo" panose="020B0609030804020204" pitchFamily="49" charset="0"/>
              </a:rPr>
              <a:t>money = </a:t>
            </a:r>
            <a:r>
              <a:rPr lang="en-IN" sz="1600" dirty="0">
                <a:solidFill>
                  <a:srgbClr val="098658"/>
                </a:solidFill>
                <a:latin typeface="Menlo" panose="020B0609030804020204" pitchFamily="49" charset="0"/>
              </a:rPr>
              <a:t>10000</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pPr lvl="1"/>
            <a:r>
              <a:rPr lang="en-IN" sz="1600" dirty="0">
                <a:solidFill>
                  <a:srgbClr val="008000"/>
                </a:solidFill>
                <a:latin typeface="Menlo" panose="020B0609030804020204" pitchFamily="49" charset="0"/>
              </a:rPr>
              <a:t># perform division with 0</a:t>
            </a:r>
            <a:endParaRPr lang="en-IN" sz="1600" dirty="0">
              <a:solidFill>
                <a:srgbClr val="000000"/>
              </a:solidFill>
              <a:latin typeface="Menlo" panose="020B0609030804020204" pitchFamily="49" charset="0"/>
            </a:endParaRPr>
          </a:p>
          <a:p>
            <a:pPr lvl="1"/>
            <a:r>
              <a:rPr lang="en-IN" sz="1600" dirty="0">
                <a:solidFill>
                  <a:srgbClr val="000000"/>
                </a:solidFill>
                <a:latin typeface="Menlo" panose="020B0609030804020204" pitchFamily="49" charset="0"/>
              </a:rPr>
              <a:t>a = money / </a:t>
            </a:r>
            <a:r>
              <a:rPr lang="en-IN" sz="1600" dirty="0">
                <a:solidFill>
                  <a:srgbClr val="098658"/>
                </a:solidFill>
                <a:latin typeface="Menlo" panose="020B0609030804020204" pitchFamily="49" charset="0"/>
              </a:rPr>
              <a:t>5</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"division by zero"</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 </a:t>
            </a:r>
          </a:p>
          <a:p>
            <a:r>
              <a:rPr lang="en-IN" sz="1600" dirty="0">
                <a:solidFill>
                  <a:srgbClr val="000000"/>
                </a:solidFill>
                <a:latin typeface="Menlo" panose="020B0609030804020204" pitchFamily="49" charset="0"/>
              </a:rPr>
              <a:t>    print(a)</a:t>
            </a:r>
          </a:p>
          <a:p>
            <a:r>
              <a:rPr lang="en-IN" sz="1600" dirty="0">
                <a:solidFill>
                  <a:srgbClr val="0000FF"/>
                </a:solidFill>
                <a:latin typeface="Menlo" panose="020B0609030804020204" pitchFamily="49" charset="0"/>
              </a:rPr>
              <a:t>finally</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'This is always executed'</a:t>
            </a:r>
            <a:r>
              <a:rPr lang="en-IN" sz="1600" dirty="0">
                <a:solidFill>
                  <a:srgbClr val="000000"/>
                </a:solidFill>
                <a:latin typeface="Menlo" panose="020B0609030804020204" pitchFamily="49" charset="0"/>
              </a:rPr>
              <a:t>)</a:t>
            </a:r>
          </a:p>
        </p:txBody>
      </p:sp>
      <p:sp>
        <p:nvSpPr>
          <p:cNvPr id="7" name="Rectangle 6">
            <a:extLst>
              <a:ext uri="{FF2B5EF4-FFF2-40B4-BE49-F238E27FC236}">
                <a16:creationId xmlns:a16="http://schemas.microsoft.com/office/drawing/2014/main" id="{96CF5078-9D24-A851-DFF6-504B8B957956}"/>
              </a:ext>
            </a:extLst>
          </p:cNvPr>
          <p:cNvSpPr/>
          <p:nvPr/>
        </p:nvSpPr>
        <p:spPr>
          <a:xfrm>
            <a:off x="5087899" y="2445800"/>
            <a:ext cx="499993"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p:txBody>
      </p:sp>
      <p:sp>
        <p:nvSpPr>
          <p:cNvPr id="8" name="Rectangle: Top Corners Rounded 6">
            <a:extLst>
              <a:ext uri="{FF2B5EF4-FFF2-40B4-BE49-F238E27FC236}">
                <a16:creationId xmlns:a16="http://schemas.microsoft.com/office/drawing/2014/main" id="{24CB8130-D938-D7FE-2116-A3367ACA1C2C}"/>
              </a:ext>
            </a:extLst>
          </p:cNvPr>
          <p:cNvSpPr/>
          <p:nvPr/>
        </p:nvSpPr>
        <p:spPr>
          <a:xfrm>
            <a:off x="5087899" y="2116616"/>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9" name="Rectangle 8">
            <a:extLst>
              <a:ext uri="{FF2B5EF4-FFF2-40B4-BE49-F238E27FC236}">
                <a16:creationId xmlns:a16="http://schemas.microsoft.com/office/drawing/2014/main" id="{7EA700CC-D496-01AC-47E2-90B5783B16EE}"/>
              </a:ext>
            </a:extLst>
          </p:cNvPr>
          <p:cNvSpPr/>
          <p:nvPr/>
        </p:nvSpPr>
        <p:spPr>
          <a:xfrm>
            <a:off x="5079891" y="5450990"/>
            <a:ext cx="4193315" cy="584775"/>
          </a:xfrm>
          <a:prstGeom prst="rect">
            <a:avLst/>
          </a:prstGeom>
          <a:solidFill>
            <a:schemeClr val="bg1">
              <a:lumMod val="95000"/>
            </a:schemeClr>
          </a:solidFill>
          <a:ln>
            <a:noFill/>
          </a:ln>
        </p:spPr>
        <p:txBody>
          <a:bodyPr wrap="square">
            <a:spAutoFit/>
          </a:bodyPr>
          <a:lstStyle/>
          <a:p>
            <a:r>
              <a:rPr lang="en-IN" sz="1600" dirty="0"/>
              <a:t>2000.0 </a:t>
            </a:r>
          </a:p>
          <a:p>
            <a:r>
              <a:rPr lang="en-IN" sz="1600" dirty="0"/>
              <a:t>This is always executed</a:t>
            </a:r>
            <a:endParaRPr lang="en-US" sz="1600" dirty="0">
              <a:solidFill>
                <a:srgbClr val="000000"/>
              </a:solidFill>
              <a:latin typeface="Consolas"/>
            </a:endParaRPr>
          </a:p>
        </p:txBody>
      </p:sp>
      <p:sp>
        <p:nvSpPr>
          <p:cNvPr id="10" name="Rectangle: Top Corners Rounded 6">
            <a:extLst>
              <a:ext uri="{FF2B5EF4-FFF2-40B4-BE49-F238E27FC236}">
                <a16:creationId xmlns:a16="http://schemas.microsoft.com/office/drawing/2014/main" id="{C9FD0DD0-A7B7-FEEB-C37D-D97133A0D94A}"/>
              </a:ext>
            </a:extLst>
          </p:cNvPr>
          <p:cNvSpPr/>
          <p:nvPr/>
        </p:nvSpPr>
        <p:spPr>
          <a:xfrm>
            <a:off x="5079892" y="5121806"/>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13953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
                                            <p:bg/>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P spid="8" grpId="0" animBg="1"/>
      <p:bldP spid="9" grpId="0" build="p"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C1F7-3AF1-B2DF-DFD2-4DF11CAF6EA8}"/>
              </a:ext>
            </a:extLst>
          </p:cNvPr>
          <p:cNvSpPr>
            <a:spLocks noGrp="1"/>
          </p:cNvSpPr>
          <p:nvPr>
            <p:ph type="title"/>
          </p:nvPr>
        </p:nvSpPr>
        <p:spPr/>
        <p:txBody>
          <a:bodyPr>
            <a:normAutofit/>
          </a:bodyPr>
          <a:lstStyle/>
          <a:p>
            <a:r>
              <a:rPr lang="en-US" dirty="0"/>
              <a:t>Raising Exceptions</a:t>
            </a:r>
          </a:p>
        </p:txBody>
      </p:sp>
      <p:sp>
        <p:nvSpPr>
          <p:cNvPr id="3" name="Content Placeholder 2">
            <a:extLst>
              <a:ext uri="{FF2B5EF4-FFF2-40B4-BE49-F238E27FC236}">
                <a16:creationId xmlns:a16="http://schemas.microsoft.com/office/drawing/2014/main" id="{450BC40B-48CF-490E-183C-54D0CC980324}"/>
              </a:ext>
            </a:extLst>
          </p:cNvPr>
          <p:cNvSpPr>
            <a:spLocks noGrp="1"/>
          </p:cNvSpPr>
          <p:nvPr>
            <p:ph idx="1"/>
          </p:nvPr>
        </p:nvSpPr>
        <p:spPr/>
        <p:txBody>
          <a:bodyPr/>
          <a:lstStyle/>
          <a:p>
            <a:r>
              <a:rPr lang="en-US" dirty="0"/>
              <a:t>The raise statement allows the programmer to force a specified exception to occur.</a:t>
            </a:r>
          </a:p>
          <a:p>
            <a:r>
              <a:rPr lang="en-US" dirty="0"/>
              <a:t>The sole argument to raise indicates the exception to be raised. This must be either an exception instance or an exception class (a class that derives from </a:t>
            </a:r>
            <a:r>
              <a:rPr lang="en-US" dirty="0" err="1"/>
              <a:t>BaseException</a:t>
            </a:r>
            <a:r>
              <a:rPr lang="en-US" dirty="0"/>
              <a:t>, such as Exception or one of its subclasses).</a:t>
            </a:r>
          </a:p>
          <a:p>
            <a:r>
              <a:rPr lang="en-US" dirty="0"/>
              <a:t>If an exception class is passed, it will be implicitly instantiated by calling its constructor with no arguments:</a:t>
            </a:r>
          </a:p>
        </p:txBody>
      </p:sp>
      <p:sp>
        <p:nvSpPr>
          <p:cNvPr id="4" name="Rectangle 3">
            <a:extLst>
              <a:ext uri="{FF2B5EF4-FFF2-40B4-BE49-F238E27FC236}">
                <a16:creationId xmlns:a16="http://schemas.microsoft.com/office/drawing/2014/main" id="{0A4A417A-03C0-CF9E-24E6-CE38790B8628}"/>
              </a:ext>
            </a:extLst>
          </p:cNvPr>
          <p:cNvSpPr/>
          <p:nvPr/>
        </p:nvSpPr>
        <p:spPr>
          <a:xfrm>
            <a:off x="1004603" y="3758184"/>
            <a:ext cx="5989253" cy="1077218"/>
          </a:xfrm>
          <a:prstGeom prst="rect">
            <a:avLst/>
          </a:prstGeom>
          <a:solidFill>
            <a:schemeClr val="bg1">
              <a:lumMod val="95000"/>
            </a:schemeClr>
          </a:solidFill>
          <a:ln>
            <a:noFill/>
          </a:ln>
        </p:spPr>
        <p:txBody>
          <a:bodyPr wrap="square">
            <a:spAutoFit/>
          </a:bodyPr>
          <a:lstStyle/>
          <a:p>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	raise</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ZeroDivisionError</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ZeroDivisionError</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print(</a:t>
            </a:r>
            <a:r>
              <a:rPr lang="en-IN" sz="1600" dirty="0">
                <a:solidFill>
                  <a:srgbClr val="A31515"/>
                </a:solidFill>
                <a:latin typeface="Menlo" panose="020B0609030804020204" pitchFamily="49" charset="0"/>
              </a:rPr>
              <a:t>"division by zero"</a:t>
            </a:r>
            <a:r>
              <a:rPr lang="en-IN" sz="1600" dirty="0">
                <a:solidFill>
                  <a:srgbClr val="000000"/>
                </a:solidFill>
                <a:latin typeface="Menlo" panose="020B0609030804020204" pitchFamily="49" charset="0"/>
              </a:rPr>
              <a:t>)</a:t>
            </a:r>
          </a:p>
        </p:txBody>
      </p:sp>
      <p:sp>
        <p:nvSpPr>
          <p:cNvPr id="5" name="Rectangle 4">
            <a:extLst>
              <a:ext uri="{FF2B5EF4-FFF2-40B4-BE49-F238E27FC236}">
                <a16:creationId xmlns:a16="http://schemas.microsoft.com/office/drawing/2014/main" id="{C1F6C7DB-E9DC-6AF7-BF9F-F862AF813C02}"/>
              </a:ext>
            </a:extLst>
          </p:cNvPr>
          <p:cNvSpPr/>
          <p:nvPr/>
        </p:nvSpPr>
        <p:spPr>
          <a:xfrm>
            <a:off x="504611" y="3758184"/>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9BD423B2-07DE-CD22-4489-081EC68AA229}"/>
              </a:ext>
            </a:extLst>
          </p:cNvPr>
          <p:cNvSpPr/>
          <p:nvPr/>
        </p:nvSpPr>
        <p:spPr>
          <a:xfrm>
            <a:off x="504611" y="3429000"/>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7" name="Rectangle 6">
            <a:extLst>
              <a:ext uri="{FF2B5EF4-FFF2-40B4-BE49-F238E27FC236}">
                <a16:creationId xmlns:a16="http://schemas.microsoft.com/office/drawing/2014/main" id="{07926369-3B7A-83D9-3424-152DBE527CCF}"/>
              </a:ext>
            </a:extLst>
          </p:cNvPr>
          <p:cNvSpPr/>
          <p:nvPr/>
        </p:nvSpPr>
        <p:spPr>
          <a:xfrm>
            <a:off x="504610" y="5266946"/>
            <a:ext cx="4193315" cy="338554"/>
          </a:xfrm>
          <a:prstGeom prst="rect">
            <a:avLst/>
          </a:prstGeom>
          <a:solidFill>
            <a:schemeClr val="bg1">
              <a:lumMod val="95000"/>
            </a:schemeClr>
          </a:solidFill>
          <a:ln>
            <a:noFill/>
          </a:ln>
        </p:spPr>
        <p:txBody>
          <a:bodyPr wrap="square">
            <a:spAutoFit/>
          </a:bodyPr>
          <a:lstStyle/>
          <a:p>
            <a:r>
              <a:rPr lang="en-IN" sz="1600" dirty="0"/>
              <a:t>division by zero</a:t>
            </a:r>
            <a:endParaRPr lang="en-US" sz="1600" dirty="0">
              <a:solidFill>
                <a:srgbClr val="000000"/>
              </a:solidFill>
              <a:latin typeface="Consolas"/>
            </a:endParaRPr>
          </a:p>
        </p:txBody>
      </p:sp>
      <p:sp>
        <p:nvSpPr>
          <p:cNvPr id="8" name="Rectangle: Top Corners Rounded 6">
            <a:extLst>
              <a:ext uri="{FF2B5EF4-FFF2-40B4-BE49-F238E27FC236}">
                <a16:creationId xmlns:a16="http://schemas.microsoft.com/office/drawing/2014/main" id="{6AEB1C5A-4AC0-07DB-1FAB-345DC3001435}"/>
              </a:ext>
            </a:extLst>
          </p:cNvPr>
          <p:cNvSpPr/>
          <p:nvPr/>
        </p:nvSpPr>
        <p:spPr>
          <a:xfrm>
            <a:off x="504611" y="4937762"/>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38371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build="p"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974A-2F03-4EF1-F2F0-E16BB9D7B58D}"/>
              </a:ext>
            </a:extLst>
          </p:cNvPr>
          <p:cNvSpPr>
            <a:spLocks noGrp="1"/>
          </p:cNvSpPr>
          <p:nvPr>
            <p:ph type="title"/>
          </p:nvPr>
        </p:nvSpPr>
        <p:spPr/>
        <p:txBody>
          <a:bodyPr>
            <a:normAutofit/>
          </a:bodyPr>
          <a:lstStyle/>
          <a:p>
            <a:r>
              <a:rPr lang="en-US" dirty="0"/>
              <a:t>User-Defined Exceptions</a:t>
            </a:r>
          </a:p>
        </p:txBody>
      </p:sp>
      <p:sp>
        <p:nvSpPr>
          <p:cNvPr id="3" name="Content Placeholder 2">
            <a:extLst>
              <a:ext uri="{FF2B5EF4-FFF2-40B4-BE49-F238E27FC236}">
                <a16:creationId xmlns:a16="http://schemas.microsoft.com/office/drawing/2014/main" id="{68B205E9-A195-4B85-2A7D-59AAD38FEB53}"/>
              </a:ext>
            </a:extLst>
          </p:cNvPr>
          <p:cNvSpPr>
            <a:spLocks noGrp="1"/>
          </p:cNvSpPr>
          <p:nvPr>
            <p:ph idx="1"/>
          </p:nvPr>
        </p:nvSpPr>
        <p:spPr/>
        <p:txBody>
          <a:bodyPr/>
          <a:lstStyle/>
          <a:p>
            <a:r>
              <a:rPr lang="en-US" dirty="0"/>
              <a:t>Programs may name their own exceptions by creating a new exception class.</a:t>
            </a:r>
          </a:p>
          <a:p>
            <a:r>
              <a:rPr lang="en-US" dirty="0"/>
              <a:t>Exceptions should typically be derived from the Exception class, either directly or indirectly. </a:t>
            </a:r>
          </a:p>
          <a:p>
            <a:endParaRPr lang="en-US" dirty="0"/>
          </a:p>
        </p:txBody>
      </p:sp>
      <p:sp>
        <p:nvSpPr>
          <p:cNvPr id="9" name="Rectangle 8">
            <a:extLst>
              <a:ext uri="{FF2B5EF4-FFF2-40B4-BE49-F238E27FC236}">
                <a16:creationId xmlns:a16="http://schemas.microsoft.com/office/drawing/2014/main" id="{5E3CD6F2-C2E9-A0EB-DA2F-2EDA0179A480}"/>
              </a:ext>
            </a:extLst>
          </p:cNvPr>
          <p:cNvSpPr/>
          <p:nvPr/>
        </p:nvSpPr>
        <p:spPr>
          <a:xfrm>
            <a:off x="935123" y="2134933"/>
            <a:ext cx="7542833" cy="3539430"/>
          </a:xfrm>
          <a:prstGeom prst="rect">
            <a:avLst/>
          </a:prstGeom>
          <a:solidFill>
            <a:schemeClr val="bg1">
              <a:lumMod val="95000"/>
            </a:schemeClr>
          </a:solidFill>
          <a:ln>
            <a:noFill/>
          </a:ln>
        </p:spPr>
        <p:txBody>
          <a:bodyPr wrap="square">
            <a:spAutoFit/>
          </a:bodyPr>
          <a:lstStyle/>
          <a:p>
            <a:r>
              <a:rPr lang="en-IN" sz="1600" dirty="0">
                <a:solidFill>
                  <a:srgbClr val="008000"/>
                </a:solidFill>
                <a:latin typeface="Menlo" panose="020B0609030804020204" pitchFamily="49" charset="0"/>
              </a:rPr>
              <a:t># define Python user-defined exceptions</a:t>
            </a:r>
            <a:endParaRPr lang="en-IN" sz="1600" dirty="0">
              <a:solidFill>
                <a:srgbClr val="000000"/>
              </a:solidFill>
              <a:latin typeface="Menlo" panose="020B0609030804020204" pitchFamily="49" charset="0"/>
            </a:endParaRPr>
          </a:p>
          <a:p>
            <a:r>
              <a:rPr lang="en-IN" sz="1600" dirty="0">
                <a:solidFill>
                  <a:srgbClr val="0000FF"/>
                </a:solidFill>
                <a:latin typeface="Menlo" panose="020B0609030804020204" pitchFamily="49" charset="0"/>
              </a:rPr>
              <a:t>class</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NegativeNumberException</a:t>
            </a:r>
            <a:r>
              <a:rPr lang="en-IN" sz="1600" dirty="0">
                <a:solidFill>
                  <a:srgbClr val="000000"/>
                </a:solidFill>
                <a:latin typeface="Menlo" panose="020B0609030804020204" pitchFamily="49" charset="0"/>
              </a:rPr>
              <a:t>(Exception):</a:t>
            </a:r>
          </a:p>
          <a:p>
            <a:pPr lvl="1"/>
            <a:r>
              <a:rPr lang="en-IN" sz="1600" dirty="0">
                <a:solidFill>
                  <a:srgbClr val="A31515"/>
                </a:solidFill>
                <a:latin typeface="Menlo" panose="020B0609030804020204" pitchFamily="49" charset="0"/>
              </a:rPr>
              <a:t>"Raised when the input value is less than 0"</a:t>
            </a:r>
            <a:endParaRPr lang="en-IN" sz="1600" dirty="0">
              <a:solidFill>
                <a:srgbClr val="000000"/>
              </a:solidFill>
              <a:latin typeface="Menlo" panose="020B0609030804020204" pitchFamily="49" charset="0"/>
            </a:endParaRPr>
          </a:p>
          <a:p>
            <a:pPr lvl="1"/>
            <a:r>
              <a:rPr lang="en-IN" sz="1600" dirty="0">
                <a:solidFill>
                  <a:srgbClr val="0000FF"/>
                </a:solidFill>
                <a:latin typeface="Menlo" panose="020B0609030804020204" pitchFamily="49" charset="0"/>
              </a:rPr>
              <a:t>def</a:t>
            </a:r>
            <a:r>
              <a:rPr lang="en-IN" sz="1600" dirty="0">
                <a:solidFill>
                  <a:srgbClr val="000000"/>
                </a:solidFill>
                <a:latin typeface="Menlo" panose="020B0609030804020204" pitchFamily="49" charset="0"/>
              </a:rPr>
              <a:t> __</a:t>
            </a:r>
            <a:r>
              <a:rPr lang="en-IN" sz="1600" dirty="0" err="1">
                <a:solidFill>
                  <a:srgbClr val="000000"/>
                </a:solidFill>
                <a:latin typeface="Menlo" panose="020B0609030804020204" pitchFamily="49" charset="0"/>
              </a:rPr>
              <a:t>init</a:t>
            </a:r>
            <a:r>
              <a:rPr lang="en-IN" sz="1600" dirty="0">
                <a:solidFill>
                  <a:srgbClr val="000000"/>
                </a:solidFill>
                <a:latin typeface="Menlo" panose="020B0609030804020204" pitchFamily="49" charset="0"/>
              </a:rPr>
              <a:t>__(self, </a:t>
            </a:r>
            <a:r>
              <a:rPr lang="en-IN" sz="1600" dirty="0" err="1">
                <a:solidFill>
                  <a:srgbClr val="000000"/>
                </a:solidFill>
                <a:latin typeface="Menlo" panose="020B0609030804020204" pitchFamily="49" charset="0"/>
              </a:rPr>
              <a:t>arg</a:t>
            </a:r>
            <a:r>
              <a:rPr lang="en-IN" sz="1600" dirty="0">
                <a:solidFill>
                  <a:srgbClr val="000000"/>
                </a:solidFill>
                <a:latin typeface="Menlo" panose="020B0609030804020204" pitchFamily="49" charset="0"/>
              </a:rPr>
              <a:t>):</a:t>
            </a:r>
          </a:p>
          <a:p>
            <a:pPr lvl="1"/>
            <a:r>
              <a:rPr lang="en-IN" sz="1600" dirty="0">
                <a:solidFill>
                  <a:srgbClr val="0000FF"/>
                </a:solidFill>
                <a:latin typeface="Menlo" panose="020B0609030804020204" pitchFamily="49" charset="0"/>
              </a:rPr>
              <a:t>	</a:t>
            </a:r>
            <a:r>
              <a:rPr lang="en-IN" sz="1600" dirty="0" err="1">
                <a:solidFill>
                  <a:srgbClr val="0000FF"/>
                </a:solidFill>
                <a:latin typeface="Menlo" panose="020B0609030804020204" pitchFamily="49" charset="0"/>
              </a:rPr>
              <a:t>self</a:t>
            </a:r>
            <a:r>
              <a:rPr lang="en-IN" sz="1600" dirty="0" err="1">
                <a:solidFill>
                  <a:srgbClr val="000000"/>
                </a:solidFill>
                <a:latin typeface="Menlo" panose="020B0609030804020204" pitchFamily="49" charset="0"/>
              </a:rPr>
              <a:t>.arg</a:t>
            </a:r>
            <a:r>
              <a:rPr lang="en-IN" sz="1600" dirty="0">
                <a:solidFill>
                  <a:srgbClr val="000000"/>
                </a:solidFill>
                <a:latin typeface="Menlo" panose="020B0609030804020204" pitchFamily="49" charset="0"/>
              </a:rPr>
              <a:t> = </a:t>
            </a:r>
            <a:r>
              <a:rPr lang="en-IN" sz="1600" dirty="0" err="1">
                <a:solidFill>
                  <a:srgbClr val="000000"/>
                </a:solidFill>
                <a:latin typeface="Menlo" panose="020B0609030804020204" pitchFamily="49" charset="0"/>
              </a:rPr>
              <a:t>arg</a:t>
            </a:r>
            <a:endParaRPr lang="en-IN" sz="1600" dirty="0">
              <a:solidFill>
                <a:srgbClr val="000000"/>
              </a:solidFill>
              <a:latin typeface="Menlo" panose="020B0609030804020204" pitchFamily="49" charset="0"/>
            </a:endParaRPr>
          </a:p>
          <a:p>
            <a:br>
              <a:rPr lang="en-IN" sz="1600" dirty="0">
                <a:solidFill>
                  <a:srgbClr val="000000"/>
                </a:solidFill>
                <a:latin typeface="Menlo" panose="020B0609030804020204" pitchFamily="49" charset="0"/>
              </a:rPr>
            </a:br>
            <a:r>
              <a:rPr lang="en-IN" sz="1600" dirty="0">
                <a:solidFill>
                  <a:srgbClr val="0000FF"/>
                </a:solidFill>
                <a:latin typeface="Menlo" panose="020B0609030804020204" pitchFamily="49" charset="0"/>
              </a:rPr>
              <a:t>try</a:t>
            </a:r>
            <a:r>
              <a:rPr lang="en-IN" sz="1600" dirty="0">
                <a:solidFill>
                  <a:srgbClr val="000000"/>
                </a:solidFill>
                <a:latin typeface="Menlo" panose="020B0609030804020204" pitchFamily="49" charset="0"/>
              </a:rPr>
              <a:t>:</a:t>
            </a:r>
          </a:p>
          <a:p>
            <a:r>
              <a:rPr lang="en-IN" sz="1600" dirty="0">
                <a:solidFill>
                  <a:srgbClr val="000000"/>
                </a:solidFill>
                <a:latin typeface="Menlo" panose="020B0609030804020204" pitchFamily="49" charset="0"/>
              </a:rPr>
              <a:t>    a = int(input(</a:t>
            </a:r>
            <a:r>
              <a:rPr lang="en-IN" sz="1600" dirty="0">
                <a:solidFill>
                  <a:srgbClr val="A31515"/>
                </a:solidFill>
                <a:latin typeface="Menlo" panose="020B0609030804020204" pitchFamily="49" charset="0"/>
              </a:rPr>
              <a:t>"Enter Number"</a:t>
            </a:r>
            <a:r>
              <a:rPr lang="en-IN" sz="1600" dirty="0">
                <a:solidFill>
                  <a:srgbClr val="000000"/>
                </a:solidFill>
                <a:latin typeface="Menlo" panose="020B0609030804020204" pitchFamily="49" charset="0"/>
              </a:rPr>
              <a:t>))</a:t>
            </a:r>
          </a:p>
          <a:p>
            <a:pPr lvl="1"/>
            <a:r>
              <a:rPr lang="en-IN" sz="1600" dirty="0">
                <a:solidFill>
                  <a:srgbClr val="0000FF"/>
                </a:solidFill>
                <a:latin typeface="Menlo" panose="020B0609030804020204" pitchFamily="49" charset="0"/>
              </a:rPr>
              <a:t>if</a:t>
            </a:r>
            <a:r>
              <a:rPr lang="en-IN" sz="1600" dirty="0">
                <a:solidFill>
                  <a:srgbClr val="000000"/>
                </a:solidFill>
                <a:latin typeface="Menlo" panose="020B0609030804020204" pitchFamily="49" charset="0"/>
              </a:rPr>
              <a:t> a &gt; </a:t>
            </a:r>
            <a:r>
              <a:rPr lang="en-IN" sz="1600" dirty="0">
                <a:solidFill>
                  <a:srgbClr val="098658"/>
                </a:solidFill>
                <a:latin typeface="Menlo" panose="020B0609030804020204" pitchFamily="49" charset="0"/>
              </a:rPr>
              <a:t>0</a:t>
            </a:r>
            <a:r>
              <a:rPr lang="en-IN" sz="1600" dirty="0">
                <a:solidFill>
                  <a:srgbClr val="000000"/>
                </a:solidFill>
                <a:latin typeface="Menlo" panose="020B0609030804020204" pitchFamily="49" charset="0"/>
              </a:rPr>
              <a:t>:</a:t>
            </a:r>
          </a:p>
          <a:p>
            <a:pPr lvl="1"/>
            <a:r>
              <a:rPr lang="en-IN" sz="1600" dirty="0">
                <a:solidFill>
                  <a:srgbClr val="000000"/>
                </a:solidFill>
                <a:latin typeface="Menlo" panose="020B0609030804020204" pitchFamily="49" charset="0"/>
              </a:rPr>
              <a:t>	print(a)</a:t>
            </a:r>
          </a:p>
          <a:p>
            <a:pPr lvl="1"/>
            <a:r>
              <a:rPr lang="en-IN" sz="1600" dirty="0">
                <a:solidFill>
                  <a:srgbClr val="0000FF"/>
                </a:solidFill>
                <a:latin typeface="Menlo" panose="020B0609030804020204" pitchFamily="49" charset="0"/>
              </a:rPr>
              <a:t>else</a:t>
            </a:r>
            <a:r>
              <a:rPr lang="en-IN" sz="1600" dirty="0">
                <a:solidFill>
                  <a:srgbClr val="000000"/>
                </a:solidFill>
                <a:latin typeface="Menlo" panose="020B0609030804020204" pitchFamily="49" charset="0"/>
              </a:rPr>
              <a:t>:</a:t>
            </a:r>
          </a:p>
          <a:p>
            <a:pPr lvl="1"/>
            <a:r>
              <a:rPr lang="en-IN" sz="1600" dirty="0">
                <a:solidFill>
                  <a:srgbClr val="0000FF"/>
                </a:solidFill>
                <a:latin typeface="Menlo" panose="020B0609030804020204" pitchFamily="49" charset="0"/>
              </a:rPr>
              <a:t>	raise</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NegativeNumberException</a:t>
            </a:r>
            <a:r>
              <a:rPr lang="en-IN" sz="1600" dirty="0">
                <a:solidFill>
                  <a:srgbClr val="000000"/>
                </a:solidFill>
                <a:latin typeface="Menlo" panose="020B0609030804020204" pitchFamily="49" charset="0"/>
              </a:rPr>
              <a:t>(</a:t>
            </a:r>
            <a:r>
              <a:rPr lang="en-IN" sz="1600" dirty="0">
                <a:solidFill>
                  <a:srgbClr val="A31515"/>
                </a:solidFill>
                <a:latin typeface="Menlo" panose="020B0609030804020204" pitchFamily="49" charset="0"/>
              </a:rPr>
              <a:t>"Number is negative"</a:t>
            </a:r>
            <a:r>
              <a:rPr lang="en-IN" sz="1600" dirty="0">
                <a:solidFill>
                  <a:srgbClr val="000000"/>
                </a:solidFill>
                <a:latin typeface="Menlo" panose="020B0609030804020204" pitchFamily="49" charset="0"/>
              </a:rPr>
              <a:t>)</a:t>
            </a:r>
          </a:p>
          <a:p>
            <a:r>
              <a:rPr lang="en-IN" sz="1600" dirty="0">
                <a:solidFill>
                  <a:srgbClr val="0000FF"/>
                </a:solidFill>
                <a:latin typeface="Menlo" panose="020B0609030804020204" pitchFamily="49" charset="0"/>
              </a:rPr>
              <a:t>except</a:t>
            </a:r>
            <a:r>
              <a:rPr lang="en-IN" sz="1600" dirty="0">
                <a:solidFill>
                  <a:srgbClr val="000000"/>
                </a:solidFill>
                <a:latin typeface="Menlo" panose="020B0609030804020204" pitchFamily="49" charset="0"/>
              </a:rPr>
              <a:t> </a:t>
            </a:r>
            <a:r>
              <a:rPr lang="en-IN" sz="1600" dirty="0" err="1">
                <a:solidFill>
                  <a:srgbClr val="000000"/>
                </a:solidFill>
                <a:latin typeface="Menlo" panose="020B0609030804020204" pitchFamily="49" charset="0"/>
              </a:rPr>
              <a:t>NegativeNumberException</a:t>
            </a:r>
            <a:r>
              <a:rPr lang="en-IN" sz="1600" dirty="0">
                <a:solidFill>
                  <a:srgbClr val="000000"/>
                </a:solidFill>
                <a:latin typeface="Menlo" panose="020B0609030804020204" pitchFamily="49" charset="0"/>
              </a:rPr>
              <a:t> </a:t>
            </a:r>
            <a:r>
              <a:rPr lang="en-IN" sz="1600" dirty="0">
                <a:solidFill>
                  <a:srgbClr val="0000FF"/>
                </a:solidFill>
                <a:latin typeface="Menlo" panose="020B0609030804020204" pitchFamily="49" charset="0"/>
              </a:rPr>
              <a:t>as</a:t>
            </a:r>
            <a:r>
              <a:rPr lang="en-IN" sz="1600" dirty="0">
                <a:solidFill>
                  <a:srgbClr val="000000"/>
                </a:solidFill>
                <a:latin typeface="Menlo" panose="020B0609030804020204" pitchFamily="49" charset="0"/>
              </a:rPr>
              <a:t> e:</a:t>
            </a:r>
          </a:p>
          <a:p>
            <a:r>
              <a:rPr lang="en-IN" sz="1600" dirty="0">
                <a:solidFill>
                  <a:srgbClr val="000000"/>
                </a:solidFill>
                <a:latin typeface="Menlo" panose="020B0609030804020204" pitchFamily="49" charset="0"/>
              </a:rPr>
              <a:t>    print(</a:t>
            </a:r>
            <a:r>
              <a:rPr lang="en-IN" sz="1600" dirty="0" err="1">
                <a:solidFill>
                  <a:srgbClr val="000000"/>
                </a:solidFill>
                <a:latin typeface="Menlo" panose="020B0609030804020204" pitchFamily="49" charset="0"/>
              </a:rPr>
              <a:t>e.arg</a:t>
            </a:r>
            <a:r>
              <a:rPr lang="en-IN" sz="1600" dirty="0">
                <a:solidFill>
                  <a:srgbClr val="000000"/>
                </a:solidFill>
                <a:latin typeface="Menlo" panose="020B0609030804020204" pitchFamily="49" charset="0"/>
              </a:rPr>
              <a:t>)</a:t>
            </a:r>
          </a:p>
        </p:txBody>
      </p:sp>
      <p:sp>
        <p:nvSpPr>
          <p:cNvPr id="10" name="Rectangle 9">
            <a:extLst>
              <a:ext uri="{FF2B5EF4-FFF2-40B4-BE49-F238E27FC236}">
                <a16:creationId xmlns:a16="http://schemas.microsoft.com/office/drawing/2014/main" id="{02109424-EA6C-2C1A-0574-5AC49150FD9E}"/>
              </a:ext>
            </a:extLst>
          </p:cNvPr>
          <p:cNvSpPr/>
          <p:nvPr/>
        </p:nvSpPr>
        <p:spPr>
          <a:xfrm>
            <a:off x="435131" y="2134933"/>
            <a:ext cx="499993" cy="353943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p:txBody>
      </p:sp>
      <p:sp>
        <p:nvSpPr>
          <p:cNvPr id="11" name="Rectangle: Top Corners Rounded 6">
            <a:extLst>
              <a:ext uri="{FF2B5EF4-FFF2-40B4-BE49-F238E27FC236}">
                <a16:creationId xmlns:a16="http://schemas.microsoft.com/office/drawing/2014/main" id="{CD839D11-6557-E4BC-3111-108C4D33C568}"/>
              </a:ext>
            </a:extLst>
          </p:cNvPr>
          <p:cNvSpPr/>
          <p:nvPr/>
        </p:nvSpPr>
        <p:spPr>
          <a:xfrm>
            <a:off x="435131" y="1805749"/>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Example1.py</a:t>
            </a:r>
          </a:p>
        </p:txBody>
      </p:sp>
      <p:sp>
        <p:nvSpPr>
          <p:cNvPr id="12" name="Rectangle 11">
            <a:extLst>
              <a:ext uri="{FF2B5EF4-FFF2-40B4-BE49-F238E27FC236}">
                <a16:creationId xmlns:a16="http://schemas.microsoft.com/office/drawing/2014/main" id="{370C7D5F-99C0-AAE4-1CAA-BC8692C93D22}"/>
              </a:ext>
            </a:extLst>
          </p:cNvPr>
          <p:cNvSpPr/>
          <p:nvPr/>
        </p:nvSpPr>
        <p:spPr>
          <a:xfrm>
            <a:off x="8637718" y="2090906"/>
            <a:ext cx="2831793" cy="584775"/>
          </a:xfrm>
          <a:prstGeom prst="rect">
            <a:avLst/>
          </a:prstGeom>
          <a:solidFill>
            <a:schemeClr val="bg1">
              <a:lumMod val="95000"/>
            </a:schemeClr>
          </a:solidFill>
          <a:ln>
            <a:noFill/>
          </a:ln>
        </p:spPr>
        <p:txBody>
          <a:bodyPr wrap="square">
            <a:spAutoFit/>
          </a:bodyPr>
          <a:lstStyle/>
          <a:p>
            <a:r>
              <a:rPr lang="en-IN" sz="1600" dirty="0"/>
              <a:t>Enter Number-9 </a:t>
            </a:r>
          </a:p>
          <a:p>
            <a:r>
              <a:rPr lang="en-IN" sz="1600" dirty="0"/>
              <a:t>Number is negative</a:t>
            </a:r>
            <a:endParaRPr lang="en-US" sz="1600" dirty="0">
              <a:solidFill>
                <a:srgbClr val="000000"/>
              </a:solidFill>
              <a:latin typeface="Consolas"/>
            </a:endParaRPr>
          </a:p>
        </p:txBody>
      </p:sp>
      <p:sp>
        <p:nvSpPr>
          <p:cNvPr id="13" name="Rectangle: Top Corners Rounded 6">
            <a:extLst>
              <a:ext uri="{FF2B5EF4-FFF2-40B4-BE49-F238E27FC236}">
                <a16:creationId xmlns:a16="http://schemas.microsoft.com/office/drawing/2014/main" id="{A215733B-F88B-B3A0-E0E3-5D6638A63B0C}"/>
              </a:ext>
            </a:extLst>
          </p:cNvPr>
          <p:cNvSpPr/>
          <p:nvPr/>
        </p:nvSpPr>
        <p:spPr>
          <a:xfrm>
            <a:off x="8637719" y="1761722"/>
            <a:ext cx="96832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60640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animBg="1"/>
      <p:bldP spid="11" grpId="0" animBg="1"/>
      <p:bldP spid="12" grpId="0" build="p"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IO operations in Python</a:t>
            </a:r>
            <a:endParaRPr lang="en-US" dirty="0"/>
          </a:p>
        </p:txBody>
      </p:sp>
      <p:sp>
        <p:nvSpPr>
          <p:cNvPr id="3" name="Content Placeholder 2"/>
          <p:cNvSpPr>
            <a:spLocks noGrp="1"/>
          </p:cNvSpPr>
          <p:nvPr>
            <p:ph idx="1"/>
          </p:nvPr>
        </p:nvSpPr>
        <p:spPr>
          <a:xfrm>
            <a:off x="131180" y="735848"/>
            <a:ext cx="11929641" cy="5866971"/>
          </a:xfrm>
        </p:spPr>
        <p:txBody>
          <a:bodyPr/>
          <a:lstStyle/>
          <a:p>
            <a:r>
              <a:rPr lang="en-US" dirty="0"/>
              <a:t>Before we can read or write a file, we have to </a:t>
            </a:r>
            <a:r>
              <a:rPr lang="en-US" dirty="0">
                <a:solidFill>
                  <a:srgbClr val="C00000"/>
                </a:solidFill>
              </a:rPr>
              <a:t>open it </a:t>
            </a:r>
            <a:r>
              <a:rPr lang="en-US" dirty="0"/>
              <a:t>using Python's built-in </a:t>
            </a:r>
            <a:r>
              <a:rPr lang="en-US" b="1" dirty="0"/>
              <a:t>open() </a:t>
            </a:r>
            <a:r>
              <a:rPr lang="en-US" dirty="0"/>
              <a:t>function.</a:t>
            </a:r>
          </a:p>
          <a:p>
            <a:endParaRPr lang="en-IN" dirty="0"/>
          </a:p>
          <a:p>
            <a:endParaRPr lang="en-IN" dirty="0"/>
          </a:p>
        </p:txBody>
      </p:sp>
      <p:sp>
        <p:nvSpPr>
          <p:cNvPr id="5" name="Rectangle 4">
            <a:extLst>
              <a:ext uri="{FF2B5EF4-FFF2-40B4-BE49-F238E27FC236}">
                <a16:creationId xmlns:a16="http://schemas.microsoft.com/office/drawing/2014/main" id="{D456EBDA-49A4-A843-A786-6989C63A54AA}"/>
              </a:ext>
            </a:extLst>
          </p:cNvPr>
          <p:cNvSpPr/>
          <p:nvPr/>
        </p:nvSpPr>
        <p:spPr>
          <a:xfrm>
            <a:off x="522626" y="1704721"/>
            <a:ext cx="6526745"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dirty="0">
                <a:solidFill>
                  <a:srgbClr val="000000"/>
                </a:solidFill>
                <a:latin typeface="Consolas"/>
              </a:rPr>
              <a:t> = </a:t>
            </a:r>
            <a:r>
              <a:rPr lang="en-US" sz="1600" b="1" dirty="0">
                <a:solidFill>
                  <a:srgbClr val="000000"/>
                </a:solidFill>
                <a:latin typeface="Consolas"/>
              </a:rPr>
              <a:t>open</a:t>
            </a:r>
            <a:r>
              <a:rPr lang="en-US" sz="1600" dirty="0">
                <a:solidFill>
                  <a:srgbClr val="000000"/>
                </a:solidFill>
                <a:latin typeface="Consolas"/>
              </a:rPr>
              <a:t>(filename [, </a:t>
            </a:r>
            <a:r>
              <a:rPr lang="en-US" sz="1600" dirty="0" err="1">
                <a:solidFill>
                  <a:srgbClr val="000000"/>
                </a:solidFill>
                <a:latin typeface="Consolas"/>
              </a:rPr>
              <a:t>accessmode</a:t>
            </a:r>
            <a:r>
              <a:rPr lang="en-US" sz="1600" dirty="0">
                <a:solidFill>
                  <a:srgbClr val="000000"/>
                </a:solidFill>
                <a:latin typeface="Consolas"/>
              </a:rPr>
              <a:t>][, buffering])</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22627" y="1375537"/>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graphicFrame>
        <p:nvGraphicFramePr>
          <p:cNvPr id="9" name="Content Placeholder 4">
            <a:extLst>
              <a:ext uri="{FF2B5EF4-FFF2-40B4-BE49-F238E27FC236}">
                <a16:creationId xmlns:a16="http://schemas.microsoft.com/office/drawing/2014/main" id="{77303B92-90AB-D94B-8997-06D5D3828499}"/>
              </a:ext>
            </a:extLst>
          </p:cNvPr>
          <p:cNvGraphicFramePr>
            <a:graphicFrameLocks/>
          </p:cNvGraphicFramePr>
          <p:nvPr/>
        </p:nvGraphicFramePr>
        <p:xfrm>
          <a:off x="522626" y="2344410"/>
          <a:ext cx="11146748" cy="2011680"/>
        </p:xfrm>
        <a:graphic>
          <a:graphicData uri="http://schemas.openxmlformats.org/drawingml/2006/table">
            <a:tbl>
              <a:tblPr firstRow="1" bandRow="1">
                <a:tableStyleId>{8EC20E35-A176-4012-BC5E-935CFFF8708E}</a:tableStyleId>
              </a:tblPr>
              <a:tblGrid>
                <a:gridCol w="1838501">
                  <a:extLst>
                    <a:ext uri="{9D8B030D-6E8A-4147-A177-3AD203B41FA5}">
                      <a16:colId xmlns:a16="http://schemas.microsoft.com/office/drawing/2014/main" val="20000"/>
                    </a:ext>
                  </a:extLst>
                </a:gridCol>
                <a:gridCol w="9308247">
                  <a:extLst>
                    <a:ext uri="{9D8B030D-6E8A-4147-A177-3AD203B41FA5}">
                      <a16:colId xmlns:a16="http://schemas.microsoft.com/office/drawing/2014/main" val="20001"/>
                    </a:ext>
                  </a:extLst>
                </a:gridCol>
              </a:tblGrid>
              <a:tr h="354185">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Filename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Filename is a name of a file we </a:t>
                      </a:r>
                      <a:r>
                        <a:rPr lang="en-US" sz="1800" kern="1200" baseline="0" dirty="0">
                          <a:solidFill>
                            <a:srgbClr val="C00000"/>
                          </a:solidFill>
                        </a:rPr>
                        <a:t>want to open</a:t>
                      </a:r>
                      <a:r>
                        <a:rPr lang="en-US" sz="1800" kern="1200" baseline="0" dirty="0"/>
                        <a:t>.	</a:t>
                      </a:r>
                      <a:endParaRPr lang="en-US" sz="1800" b="1" kern="1200" baseline="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4706">
                <a:tc>
                  <a:txBody>
                    <a:bodyPr/>
                    <a:lstStyle/>
                    <a:p>
                      <a:pPr algn="ctr"/>
                      <a:r>
                        <a:rPr lang="en-IN" b="1" dirty="0"/>
                        <a:t>Access mode</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err="1"/>
                        <a:t>Accessmode</a:t>
                      </a:r>
                      <a:r>
                        <a:rPr lang="en-US" sz="1800" kern="1200" baseline="0" dirty="0"/>
                        <a:t> is determines the </a:t>
                      </a:r>
                      <a:r>
                        <a:rPr lang="en-US" sz="1800" kern="1200" baseline="0" dirty="0">
                          <a:solidFill>
                            <a:srgbClr val="C00000"/>
                          </a:solidFill>
                        </a:rPr>
                        <a:t>mode</a:t>
                      </a:r>
                      <a:r>
                        <a:rPr lang="en-US" sz="1800" kern="1200" baseline="0" dirty="0"/>
                        <a:t> in which file has to be opened (list of possible values given in next slide)	</a:t>
                      </a:r>
                      <a:endParaRPr lang="en-US" sz="1800" b="1" kern="1200" baseline="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4706">
                <a:tc>
                  <a:txBody>
                    <a:bodyPr/>
                    <a:lstStyle/>
                    <a:p>
                      <a:pPr algn="ctr"/>
                      <a:r>
                        <a:rPr lang="en-IN" b="1" dirty="0"/>
                        <a:t>buffering</a:t>
                      </a:r>
                      <a:endParaRPr lang="en-US" b="1"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If buffering is set to 0, no buffering will happen, if set to 1 line buffering will happen, if grater than 1 then the number of buffer and if negative is given it will follow system default buffering behavior.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uiExpand="1" build="p"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8DA8-0088-524F-8045-C5765C74E265}"/>
              </a:ext>
            </a:extLst>
          </p:cNvPr>
          <p:cNvSpPr>
            <a:spLocks noGrp="1"/>
          </p:cNvSpPr>
          <p:nvPr>
            <p:ph type="title"/>
          </p:nvPr>
        </p:nvSpPr>
        <p:spPr>
          <a:xfrm>
            <a:off x="0" y="0"/>
            <a:ext cx="12192000" cy="711200"/>
          </a:xfrm>
        </p:spPr>
        <p:txBody>
          <a:bodyPr/>
          <a:lstStyle/>
          <a:p>
            <a:r>
              <a:rPr lang="en-US" dirty="0"/>
              <a:t>open() - Access Mode</a:t>
            </a:r>
          </a:p>
        </p:txBody>
      </p:sp>
      <p:graphicFrame>
        <p:nvGraphicFramePr>
          <p:cNvPr id="4" name="Content Placeholder 4">
            <a:extLst>
              <a:ext uri="{FF2B5EF4-FFF2-40B4-BE49-F238E27FC236}">
                <a16:creationId xmlns:a16="http://schemas.microsoft.com/office/drawing/2014/main" id="{F471EDBA-1887-0643-B06F-D1C27B51CC7E}"/>
              </a:ext>
            </a:extLst>
          </p:cNvPr>
          <p:cNvGraphicFramePr>
            <a:graphicFrameLocks/>
          </p:cNvGraphicFramePr>
          <p:nvPr/>
        </p:nvGraphicFramePr>
        <p:xfrm>
          <a:off x="321836" y="848591"/>
          <a:ext cx="6591918" cy="1790688"/>
        </p:xfrm>
        <a:graphic>
          <a:graphicData uri="http://schemas.openxmlformats.org/drawingml/2006/table">
            <a:tbl>
              <a:tblPr firstRow="1" bandRow="1">
                <a:tableStyleId>{8EC20E35-A176-4012-BC5E-935CFFF8708E}</a:tableStyleId>
              </a:tblPr>
              <a:tblGrid>
                <a:gridCol w="1087617">
                  <a:extLst>
                    <a:ext uri="{9D8B030D-6E8A-4147-A177-3AD203B41FA5}">
                      <a16:colId xmlns:a16="http://schemas.microsoft.com/office/drawing/2014/main" val="20000"/>
                    </a:ext>
                  </a:extLst>
                </a:gridCol>
                <a:gridCol w="5504301">
                  <a:extLst>
                    <a:ext uri="{9D8B030D-6E8A-4147-A177-3AD203B41FA5}">
                      <a16:colId xmlns:a16="http://schemas.microsoft.com/office/drawing/2014/main" val="20001"/>
                    </a:ext>
                  </a:extLst>
                </a:gridCol>
              </a:tblGrid>
              <a:tr h="356232">
                <a:tc>
                  <a:txBody>
                    <a:bodyPr/>
                    <a:lstStyle/>
                    <a:p>
                      <a:r>
                        <a:rPr lang="en-IN" b="1" dirty="0">
                          <a:solidFill>
                            <a:schemeClr val="tx1"/>
                          </a:solidFill>
                        </a:rPr>
                        <a:t>M</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800" kern="1200" dirty="0">
                          <a:solidFill>
                            <a:schemeClr val="tx1"/>
                          </a:solidFill>
                        </a:rPr>
                        <a:t>Description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56232">
                <a:tc>
                  <a:txBody>
                    <a:bodyPr/>
                    <a:lstStyle/>
                    <a:p>
                      <a:r>
                        <a:rPr lang="en-US" sz="1700" dirty="0"/>
                        <a: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only (default)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6232">
                <a:tc>
                  <a:txBody>
                    <a:bodyPr/>
                    <a:lstStyle/>
                    <a:p>
                      <a:r>
                        <a:rPr lang="en-US" sz="1700" dirty="0" err="1"/>
                        <a:t>rb</a:t>
                      </a:r>
                      <a:endParaRPr lang="en-US" sz="17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only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6232">
                <a:tc>
                  <a:txBody>
                    <a:bodyPr/>
                    <a:lstStyle/>
                    <a:p>
                      <a:r>
                        <a:rPr lang="en-US" sz="1700" dirty="0"/>
                        <a: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IN" sz="1700" dirty="0">
                          <a:solidFill>
                            <a:schemeClr val="tx2"/>
                          </a:solidFill>
                        </a:rPr>
                        <a:t>Read</a:t>
                      </a:r>
                      <a:r>
                        <a:rPr lang="en-IN" sz="1700" baseline="0" dirty="0">
                          <a:solidFill>
                            <a:schemeClr val="tx2"/>
                          </a:solidFill>
                        </a:rPr>
                        <a:t> and Write both</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6232">
                <a:tc>
                  <a:txBody>
                    <a:bodyPr/>
                    <a:lstStyle/>
                    <a:p>
                      <a:r>
                        <a:rPr lang="en-US" sz="1700" dirty="0" err="1"/>
                        <a:t>rb</a:t>
                      </a:r>
                      <a:r>
                        <a:rPr lang="en-US" sz="1700" dirty="0"/>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and Write both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5" name="Content Placeholder 4">
            <a:extLst>
              <a:ext uri="{FF2B5EF4-FFF2-40B4-BE49-F238E27FC236}">
                <a16:creationId xmlns:a16="http://schemas.microsoft.com/office/drawing/2014/main" id="{A268A49F-7475-184D-8C00-4EA30208FE79}"/>
              </a:ext>
            </a:extLst>
          </p:cNvPr>
          <p:cNvGraphicFramePr>
            <a:graphicFrameLocks/>
          </p:cNvGraphicFramePr>
          <p:nvPr/>
        </p:nvGraphicFramePr>
        <p:xfrm>
          <a:off x="321837" y="2762893"/>
          <a:ext cx="6591918" cy="1767840"/>
        </p:xfrm>
        <a:graphic>
          <a:graphicData uri="http://schemas.openxmlformats.org/drawingml/2006/table">
            <a:tbl>
              <a:tblPr firstRow="1" bandRow="1">
                <a:tableStyleId>{8EC20E35-A176-4012-BC5E-935CFFF8708E}</a:tableStyleId>
              </a:tblPr>
              <a:tblGrid>
                <a:gridCol w="1087615">
                  <a:extLst>
                    <a:ext uri="{9D8B030D-6E8A-4147-A177-3AD203B41FA5}">
                      <a16:colId xmlns:a16="http://schemas.microsoft.com/office/drawing/2014/main" val="20000"/>
                    </a:ext>
                  </a:extLst>
                </a:gridCol>
                <a:gridCol w="5504303">
                  <a:extLst>
                    <a:ext uri="{9D8B030D-6E8A-4147-A177-3AD203B41FA5}">
                      <a16:colId xmlns:a16="http://schemas.microsoft.com/office/drawing/2014/main" val="20001"/>
                    </a:ext>
                  </a:extLst>
                </a:gridCol>
              </a:tblGrid>
              <a:tr h="275427">
                <a:tc>
                  <a:txBody>
                    <a:bodyPr/>
                    <a:lstStyle/>
                    <a:p>
                      <a:pPr algn="l"/>
                      <a:r>
                        <a:rPr lang="en-IN" b="1" dirty="0">
                          <a:solidFill>
                            <a:schemeClr val="tx1"/>
                          </a:solidFill>
                        </a:rPr>
                        <a:t>M</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Description </a:t>
                      </a:r>
                      <a:r>
                        <a:rPr lang="en-US" sz="1400" kern="1200" dirty="0">
                          <a:solidFill>
                            <a:schemeClr val="tx1"/>
                          </a:solidFill>
                        </a:rPr>
                        <a:t>(create file if not exist)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263951">
                <a:tc>
                  <a:txBody>
                    <a:bodyPr/>
                    <a:lstStyle/>
                    <a:p>
                      <a:pPr algn="l"/>
                      <a:r>
                        <a:rPr lang="en-US" sz="1700" dirty="0"/>
                        <a:t>w</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Write only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63951">
                <a:tc>
                  <a:txBody>
                    <a:bodyPr/>
                    <a:lstStyle/>
                    <a:p>
                      <a:pPr algn="l"/>
                      <a:r>
                        <a:rPr lang="en-US" sz="1700" dirty="0" err="1"/>
                        <a:t>wb</a:t>
                      </a:r>
                      <a:endParaRPr lang="en-US" sz="17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Write only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63951">
                <a:tc>
                  <a:txBody>
                    <a:bodyPr/>
                    <a:lstStyle/>
                    <a:p>
                      <a:pPr algn="l"/>
                      <a:r>
                        <a:rPr lang="en-US" sz="1700" dirty="0"/>
                        <a:t>w+</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IN" sz="1700" dirty="0">
                          <a:solidFill>
                            <a:schemeClr val="tx2"/>
                          </a:solidFill>
                        </a:rPr>
                        <a:t>Read</a:t>
                      </a:r>
                      <a:r>
                        <a:rPr lang="en-IN" sz="1700" baseline="0" dirty="0">
                          <a:solidFill>
                            <a:schemeClr val="tx2"/>
                          </a:solidFill>
                        </a:rPr>
                        <a:t> and Write both</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63951">
                <a:tc>
                  <a:txBody>
                    <a:bodyPr/>
                    <a:lstStyle/>
                    <a:p>
                      <a:pPr algn="l"/>
                      <a:r>
                        <a:rPr lang="en-US" sz="1700" dirty="0" err="1"/>
                        <a:t>wb</a:t>
                      </a:r>
                      <a:r>
                        <a:rPr lang="en-US" sz="1700" dirty="0"/>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and Write both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6" name="Content Placeholder 4">
            <a:extLst>
              <a:ext uri="{FF2B5EF4-FFF2-40B4-BE49-F238E27FC236}">
                <a16:creationId xmlns:a16="http://schemas.microsoft.com/office/drawing/2014/main" id="{6B1ACDEE-8898-5447-94A1-F4A555AE1B6B}"/>
              </a:ext>
            </a:extLst>
          </p:cNvPr>
          <p:cNvGraphicFramePr>
            <a:graphicFrameLocks/>
          </p:cNvGraphicFramePr>
          <p:nvPr/>
        </p:nvGraphicFramePr>
        <p:xfrm>
          <a:off x="321836" y="4654347"/>
          <a:ext cx="6591919" cy="1767840"/>
        </p:xfrm>
        <a:graphic>
          <a:graphicData uri="http://schemas.openxmlformats.org/drawingml/2006/table">
            <a:tbl>
              <a:tblPr firstRow="1" bandRow="1">
                <a:tableStyleId>{8EC20E35-A176-4012-BC5E-935CFFF8708E}</a:tableStyleId>
              </a:tblPr>
              <a:tblGrid>
                <a:gridCol w="1067674">
                  <a:extLst>
                    <a:ext uri="{9D8B030D-6E8A-4147-A177-3AD203B41FA5}">
                      <a16:colId xmlns:a16="http://schemas.microsoft.com/office/drawing/2014/main" val="20000"/>
                    </a:ext>
                  </a:extLst>
                </a:gridCol>
                <a:gridCol w="5524245">
                  <a:extLst>
                    <a:ext uri="{9D8B030D-6E8A-4147-A177-3AD203B41FA5}">
                      <a16:colId xmlns:a16="http://schemas.microsoft.com/office/drawing/2014/main" val="20001"/>
                    </a:ext>
                  </a:extLst>
                </a:gridCol>
              </a:tblGrid>
              <a:tr h="242316">
                <a:tc>
                  <a:txBody>
                    <a:bodyPr/>
                    <a:lstStyle/>
                    <a:p>
                      <a:pPr algn="l"/>
                      <a:r>
                        <a:rPr lang="en-IN" b="1" dirty="0">
                          <a:solidFill>
                            <a:schemeClr val="tx1"/>
                          </a:solidFill>
                        </a:rPr>
                        <a:t>M</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Description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232220">
                <a:tc>
                  <a:txBody>
                    <a:bodyPr/>
                    <a:lstStyle/>
                    <a:p>
                      <a:pPr algn="l"/>
                      <a:r>
                        <a:rPr lang="en-US" sz="1700" dirty="0"/>
                        <a:t>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Opens</a:t>
                      </a:r>
                      <a:r>
                        <a:rPr lang="en-US" sz="1700" baseline="0" dirty="0">
                          <a:solidFill>
                            <a:schemeClr val="tx2"/>
                          </a:solidFill>
                        </a:rPr>
                        <a:t> file to append, if file not exist will create it for write</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32220">
                <a:tc>
                  <a:txBody>
                    <a:bodyPr/>
                    <a:lstStyle/>
                    <a:p>
                      <a:pPr algn="l"/>
                      <a:r>
                        <a:rPr lang="en-US" sz="1700" dirty="0" err="1"/>
                        <a:t>ab</a:t>
                      </a:r>
                      <a:endParaRPr lang="en-US" sz="1700"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Append in binary format</a:t>
                      </a:r>
                      <a:r>
                        <a:rPr lang="en-US" sz="1700" baseline="0" dirty="0">
                          <a:solidFill>
                            <a:schemeClr val="tx2"/>
                          </a:solidFill>
                        </a:rPr>
                        <a:t>, if file not exist will create it for write</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32220">
                <a:tc>
                  <a:txBody>
                    <a:bodyPr/>
                    <a:lstStyle/>
                    <a:p>
                      <a:pPr algn="l"/>
                      <a:r>
                        <a:rPr lang="en-US" sz="1700" dirty="0"/>
                        <a:t>a+</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IN" sz="1700" dirty="0">
                          <a:solidFill>
                            <a:schemeClr val="tx2"/>
                          </a:solidFill>
                        </a:rPr>
                        <a:t>Append</a:t>
                      </a:r>
                      <a:r>
                        <a:rPr lang="en-IN" sz="1700" baseline="0" dirty="0">
                          <a:solidFill>
                            <a:schemeClr val="tx2"/>
                          </a:solidFill>
                        </a:rPr>
                        <a:t>, if file not exist it will create for read &amp; write both</a:t>
                      </a:r>
                      <a:endParaRPr lang="en-US" sz="1700"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32220">
                <a:tc>
                  <a:txBody>
                    <a:bodyPr/>
                    <a:lstStyle/>
                    <a:p>
                      <a:pPr algn="l"/>
                      <a:r>
                        <a:rPr lang="en-US" sz="1700" dirty="0" err="1"/>
                        <a:t>ab</a:t>
                      </a:r>
                      <a:r>
                        <a:rPr lang="en-US" sz="1700" dirty="0"/>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a:r>
                        <a:rPr lang="en-US" sz="1700" dirty="0">
                          <a:solidFill>
                            <a:schemeClr val="tx2"/>
                          </a:solidFill>
                        </a:rPr>
                        <a:t>Read and Write both in binary format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352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A20E-5573-5445-BAA1-F022F3CC0A8C}"/>
              </a:ext>
            </a:extLst>
          </p:cNvPr>
          <p:cNvSpPr>
            <a:spLocks noGrp="1"/>
          </p:cNvSpPr>
          <p:nvPr>
            <p:ph type="title"/>
          </p:nvPr>
        </p:nvSpPr>
        <p:spPr/>
        <p:txBody>
          <a:bodyPr/>
          <a:lstStyle/>
          <a:p>
            <a:r>
              <a:rPr lang="en-US" dirty="0"/>
              <a:t>read()</a:t>
            </a:r>
          </a:p>
        </p:txBody>
      </p:sp>
      <p:sp>
        <p:nvSpPr>
          <p:cNvPr id="3" name="Content Placeholder 2">
            <a:extLst>
              <a:ext uri="{FF2B5EF4-FFF2-40B4-BE49-F238E27FC236}">
                <a16:creationId xmlns:a16="http://schemas.microsoft.com/office/drawing/2014/main" id="{1A0E94B9-0141-C14F-B7B3-C81DCAC9E56C}"/>
              </a:ext>
            </a:extLst>
          </p:cNvPr>
          <p:cNvSpPr>
            <a:spLocks noGrp="1"/>
          </p:cNvSpPr>
          <p:nvPr>
            <p:ph idx="1"/>
          </p:nvPr>
        </p:nvSpPr>
        <p:spPr/>
        <p:txBody>
          <a:bodyPr/>
          <a:lstStyle/>
          <a:p>
            <a:r>
              <a:rPr lang="en-US" dirty="0"/>
              <a:t>The read() method returns the </a:t>
            </a:r>
            <a:r>
              <a:rPr lang="en-US" dirty="0">
                <a:solidFill>
                  <a:srgbClr val="C00000"/>
                </a:solidFill>
              </a:rPr>
              <a:t>specified number of bytes</a:t>
            </a:r>
            <a:r>
              <a:rPr lang="en-US" dirty="0"/>
              <a:t> from the file. </a:t>
            </a:r>
            <a:r>
              <a:rPr lang="en-US" dirty="0">
                <a:solidFill>
                  <a:srgbClr val="C00000"/>
                </a:solidFill>
              </a:rPr>
              <a:t>Default is -1 </a:t>
            </a:r>
            <a:r>
              <a:rPr lang="en-US" dirty="0"/>
              <a:t>which means the </a:t>
            </a:r>
            <a:r>
              <a:rPr lang="en-US" dirty="0">
                <a:solidFill>
                  <a:srgbClr val="C00000"/>
                </a:solidFill>
              </a:rPr>
              <a:t>whole file.</a:t>
            </a:r>
          </a:p>
          <a:p>
            <a:endParaRPr lang="en-US" dirty="0"/>
          </a:p>
        </p:txBody>
      </p:sp>
      <p:sp>
        <p:nvSpPr>
          <p:cNvPr id="4" name="Rectangle 3">
            <a:extLst>
              <a:ext uri="{FF2B5EF4-FFF2-40B4-BE49-F238E27FC236}">
                <a16:creationId xmlns:a16="http://schemas.microsoft.com/office/drawing/2014/main" id="{07FDDB91-CFF5-754E-9867-496855FB57B4}"/>
              </a:ext>
            </a:extLst>
          </p:cNvPr>
          <p:cNvSpPr/>
          <p:nvPr/>
        </p:nvSpPr>
        <p:spPr>
          <a:xfrm>
            <a:off x="500324" y="2072711"/>
            <a:ext cx="4997228"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b="1" dirty="0" err="1">
                <a:solidFill>
                  <a:srgbClr val="000000"/>
                </a:solidFill>
                <a:latin typeface="Consolas"/>
              </a:rPr>
              <a:t>read</a:t>
            </a:r>
            <a:r>
              <a:rPr lang="en-US" sz="1600" dirty="0">
                <a:solidFill>
                  <a:srgbClr val="000000"/>
                </a:solidFill>
                <a:latin typeface="Consolas"/>
              </a:rPr>
              <a:t>([size])</a:t>
            </a:r>
          </a:p>
        </p:txBody>
      </p:sp>
      <p:sp>
        <p:nvSpPr>
          <p:cNvPr id="5" name="Rectangle: Top Corners Rounded 6">
            <a:extLst>
              <a:ext uri="{FF2B5EF4-FFF2-40B4-BE49-F238E27FC236}">
                <a16:creationId xmlns:a16="http://schemas.microsoft.com/office/drawing/2014/main" id="{61544AFD-4F81-1242-BEA2-C8880C34A668}"/>
              </a:ext>
            </a:extLst>
          </p:cNvPr>
          <p:cNvSpPr/>
          <p:nvPr/>
        </p:nvSpPr>
        <p:spPr>
          <a:xfrm>
            <a:off x="500324" y="1743527"/>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graphicFrame>
        <p:nvGraphicFramePr>
          <p:cNvPr id="6" name="Content Placeholder 4">
            <a:extLst>
              <a:ext uri="{FF2B5EF4-FFF2-40B4-BE49-F238E27FC236}">
                <a16:creationId xmlns:a16="http://schemas.microsoft.com/office/drawing/2014/main" id="{7ECD21A9-6FA3-244B-B6B1-BB726AAB4181}"/>
              </a:ext>
            </a:extLst>
          </p:cNvPr>
          <p:cNvGraphicFramePr>
            <a:graphicFrameLocks/>
          </p:cNvGraphicFramePr>
          <p:nvPr/>
        </p:nvGraphicFramePr>
        <p:xfrm>
          <a:off x="500323" y="2645493"/>
          <a:ext cx="11146748" cy="731520"/>
        </p:xfrm>
        <a:graphic>
          <a:graphicData uri="http://schemas.openxmlformats.org/drawingml/2006/table">
            <a:tbl>
              <a:tblPr firstRow="1" bandRow="1">
                <a:tableStyleId>{8EC20E35-A176-4012-BC5E-935CFFF8708E}</a:tableStyleId>
              </a:tblPr>
              <a:tblGrid>
                <a:gridCol w="1838501">
                  <a:extLst>
                    <a:ext uri="{9D8B030D-6E8A-4147-A177-3AD203B41FA5}">
                      <a16:colId xmlns:a16="http://schemas.microsoft.com/office/drawing/2014/main" val="20000"/>
                    </a:ext>
                  </a:extLst>
                </a:gridCol>
                <a:gridCol w="9308247">
                  <a:extLst>
                    <a:ext uri="{9D8B030D-6E8A-4147-A177-3AD203B41FA5}">
                      <a16:colId xmlns:a16="http://schemas.microsoft.com/office/drawing/2014/main" val="20001"/>
                    </a:ext>
                  </a:extLst>
                </a:gridCol>
              </a:tblGrid>
              <a:tr h="331883">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size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Optional. The number of bytes to return.</a:t>
                      </a:r>
                      <a:r>
                        <a:rPr lang="en-IN" dirty="0"/>
                        <a:t> if we don’t specify size it will return </a:t>
                      </a:r>
                      <a:r>
                        <a:rPr lang="en-IN" dirty="0">
                          <a:solidFill>
                            <a:srgbClr val="C00000"/>
                          </a:solidFill>
                        </a:rPr>
                        <a:t>whole file</a:t>
                      </a:r>
                      <a:endParaRPr lang="en-US" sz="1800" b="1" kern="1200" baseline="0" dirty="0">
                        <a:solidFill>
                          <a:srgbClr val="C00000"/>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16BEDD1D-DD31-C340-A5D8-C63D68A8BD02}"/>
              </a:ext>
            </a:extLst>
          </p:cNvPr>
          <p:cNvSpPr/>
          <p:nvPr/>
        </p:nvSpPr>
        <p:spPr>
          <a:xfrm>
            <a:off x="1000316" y="4355193"/>
            <a:ext cx="4038463"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f = open(</a:t>
            </a:r>
            <a:r>
              <a:rPr lang="en-US" sz="1600" dirty="0">
                <a:solidFill>
                  <a:srgbClr val="A31515"/>
                </a:solidFill>
                <a:latin typeface="Consolas"/>
              </a:rPr>
              <a:t>'college.txt'</a:t>
            </a:r>
            <a:r>
              <a:rPr lang="en-US" sz="1600" dirty="0">
                <a:solidFill>
                  <a:srgbClr val="000000"/>
                </a:solidFill>
                <a:latin typeface="Consolas"/>
              </a:rPr>
              <a:t>)</a:t>
            </a:r>
          </a:p>
          <a:p>
            <a:r>
              <a:rPr lang="en-US" sz="1600" dirty="0">
                <a:solidFill>
                  <a:srgbClr val="000000"/>
                </a:solidFill>
                <a:latin typeface="Consolas"/>
              </a:rPr>
              <a:t>data = </a:t>
            </a:r>
            <a:r>
              <a:rPr lang="en-US" sz="1600" dirty="0" err="1">
                <a:solidFill>
                  <a:srgbClr val="000000"/>
                </a:solidFill>
                <a:latin typeface="Consolas"/>
              </a:rPr>
              <a:t>f.read</a:t>
            </a:r>
            <a:r>
              <a:rPr lang="en-US" sz="1600" dirty="0">
                <a:solidFill>
                  <a:srgbClr val="000000"/>
                </a:solidFill>
                <a:latin typeface="Consolas"/>
              </a:rPr>
              <a:t>()</a:t>
            </a:r>
          </a:p>
          <a:p>
            <a:r>
              <a:rPr lang="en-US" sz="1600" dirty="0">
                <a:solidFill>
                  <a:srgbClr val="000000"/>
                </a:solidFill>
                <a:latin typeface="Consolas"/>
              </a:rPr>
              <a:t>print(data)</a:t>
            </a:r>
            <a:endParaRPr lang="en-US" sz="1600" b="1" dirty="0">
              <a:solidFill>
                <a:srgbClr val="000000"/>
              </a:solidFill>
              <a:latin typeface="Consolas"/>
            </a:endParaRPr>
          </a:p>
        </p:txBody>
      </p:sp>
      <p:sp>
        <p:nvSpPr>
          <p:cNvPr id="8" name="Rectangle 7">
            <a:extLst>
              <a:ext uri="{FF2B5EF4-FFF2-40B4-BE49-F238E27FC236}">
                <a16:creationId xmlns:a16="http://schemas.microsoft.com/office/drawing/2014/main" id="{01D905AE-2FF4-1D46-B19F-BF7DB67F3842}"/>
              </a:ext>
            </a:extLst>
          </p:cNvPr>
          <p:cNvSpPr/>
          <p:nvPr/>
        </p:nvSpPr>
        <p:spPr>
          <a:xfrm>
            <a:off x="500323" y="4355193"/>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p:txBody>
      </p:sp>
      <p:sp>
        <p:nvSpPr>
          <p:cNvPr id="9" name="Rectangle: Top Corners Rounded 6">
            <a:extLst>
              <a:ext uri="{FF2B5EF4-FFF2-40B4-BE49-F238E27FC236}">
                <a16:creationId xmlns:a16="http://schemas.microsoft.com/office/drawing/2014/main" id="{D69B94D5-D20B-E343-A24C-8F8F954B5901}"/>
              </a:ext>
            </a:extLst>
          </p:cNvPr>
          <p:cNvSpPr/>
          <p:nvPr/>
        </p:nvSpPr>
        <p:spPr>
          <a:xfrm>
            <a:off x="500323" y="4026009"/>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readfile.py</a:t>
            </a:r>
          </a:p>
        </p:txBody>
      </p:sp>
      <p:sp>
        <p:nvSpPr>
          <p:cNvPr id="10" name="Rectangle 9">
            <a:extLst>
              <a:ext uri="{FF2B5EF4-FFF2-40B4-BE49-F238E27FC236}">
                <a16:creationId xmlns:a16="http://schemas.microsoft.com/office/drawing/2014/main" id="{EC15B100-705B-2F4D-85BE-5B1C8605C3D3}"/>
              </a:ext>
            </a:extLst>
          </p:cNvPr>
          <p:cNvSpPr/>
          <p:nvPr/>
        </p:nvSpPr>
        <p:spPr>
          <a:xfrm>
            <a:off x="5359401" y="4353838"/>
            <a:ext cx="6526745" cy="830997"/>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Darshan</a:t>
            </a:r>
            <a:r>
              <a:rPr lang="en-US" sz="1600" dirty="0">
                <a:solidFill>
                  <a:srgbClr val="000000"/>
                </a:solidFill>
                <a:latin typeface="Consolas"/>
              </a:rPr>
              <a:t> Institute of Engineering and Technology - Rajkot</a:t>
            </a:r>
          </a:p>
          <a:p>
            <a:r>
              <a:rPr lang="en-US" sz="1600" dirty="0">
                <a:solidFill>
                  <a:srgbClr val="000000"/>
                </a:solidFill>
                <a:latin typeface="Consolas"/>
              </a:rPr>
              <a:t>At </a:t>
            </a:r>
            <a:r>
              <a:rPr lang="en-US" sz="1600" dirty="0" err="1">
                <a:solidFill>
                  <a:srgbClr val="000000"/>
                </a:solidFill>
                <a:latin typeface="Consolas"/>
              </a:rPr>
              <a:t>Hadala</a:t>
            </a:r>
            <a:r>
              <a:rPr lang="en-US" sz="1600" dirty="0">
                <a:solidFill>
                  <a:srgbClr val="000000"/>
                </a:solidFill>
                <a:latin typeface="Consolas"/>
              </a:rPr>
              <a:t>, Rajkot - </a:t>
            </a:r>
            <a:r>
              <a:rPr lang="en-US" sz="1600" dirty="0" err="1">
                <a:solidFill>
                  <a:srgbClr val="000000"/>
                </a:solidFill>
                <a:latin typeface="Consolas"/>
              </a:rPr>
              <a:t>Morbi</a:t>
            </a:r>
            <a:r>
              <a:rPr lang="en-US" sz="1600" dirty="0">
                <a:solidFill>
                  <a:srgbClr val="000000"/>
                </a:solidFill>
                <a:latin typeface="Consolas"/>
              </a:rPr>
              <a:t> Highway,</a:t>
            </a:r>
          </a:p>
          <a:p>
            <a:r>
              <a:rPr lang="en-US" sz="1600" dirty="0">
                <a:solidFill>
                  <a:srgbClr val="000000"/>
                </a:solidFill>
                <a:latin typeface="Consolas"/>
              </a:rPr>
              <a:t>Gujarat-363650, INDIA</a:t>
            </a:r>
          </a:p>
        </p:txBody>
      </p:sp>
      <p:sp>
        <p:nvSpPr>
          <p:cNvPr id="11" name="Rectangle: Top Corners Rounded 6">
            <a:extLst>
              <a:ext uri="{FF2B5EF4-FFF2-40B4-BE49-F238E27FC236}">
                <a16:creationId xmlns:a16="http://schemas.microsoft.com/office/drawing/2014/main" id="{626C88FE-2788-2146-9094-F536D4A8BE46}"/>
              </a:ext>
            </a:extLst>
          </p:cNvPr>
          <p:cNvSpPr/>
          <p:nvPr/>
        </p:nvSpPr>
        <p:spPr>
          <a:xfrm>
            <a:off x="5359402" y="4024654"/>
            <a:ext cx="11975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college.txt</a:t>
            </a:r>
          </a:p>
        </p:txBody>
      </p:sp>
      <p:sp>
        <p:nvSpPr>
          <p:cNvPr id="12" name="Rectangle 11">
            <a:extLst>
              <a:ext uri="{FF2B5EF4-FFF2-40B4-BE49-F238E27FC236}">
                <a16:creationId xmlns:a16="http://schemas.microsoft.com/office/drawing/2014/main" id="{389E0496-7F83-444F-A8A7-335AA93D918C}"/>
              </a:ext>
            </a:extLst>
          </p:cNvPr>
          <p:cNvSpPr/>
          <p:nvPr/>
        </p:nvSpPr>
        <p:spPr>
          <a:xfrm>
            <a:off x="500322" y="5678611"/>
            <a:ext cx="6526745"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Darshan Institute of Engineering and Technology - Rajkot</a:t>
            </a:r>
          </a:p>
          <a:p>
            <a:r>
              <a:rPr lang="en-US" sz="1600" dirty="0">
                <a:solidFill>
                  <a:srgbClr val="000000"/>
                </a:solidFill>
                <a:latin typeface="Consolas"/>
              </a:rPr>
              <a:t>At </a:t>
            </a:r>
            <a:r>
              <a:rPr lang="en-US" sz="1600" dirty="0" err="1">
                <a:solidFill>
                  <a:srgbClr val="000000"/>
                </a:solidFill>
                <a:latin typeface="Consolas"/>
              </a:rPr>
              <a:t>Hadala</a:t>
            </a:r>
            <a:r>
              <a:rPr lang="en-US" sz="1600" dirty="0">
                <a:solidFill>
                  <a:srgbClr val="000000"/>
                </a:solidFill>
                <a:latin typeface="Consolas"/>
              </a:rPr>
              <a:t>, Rajkot - Morbi Highway,</a:t>
            </a:r>
          </a:p>
          <a:p>
            <a:r>
              <a:rPr lang="en-US" sz="1600" dirty="0">
                <a:solidFill>
                  <a:srgbClr val="000000"/>
                </a:solidFill>
                <a:latin typeface="Consolas"/>
              </a:rPr>
              <a:t>Gujarat-363650, INDIA</a:t>
            </a:r>
          </a:p>
        </p:txBody>
      </p:sp>
      <p:sp>
        <p:nvSpPr>
          <p:cNvPr id="13" name="Rectangle: Top Corners Rounded 6">
            <a:extLst>
              <a:ext uri="{FF2B5EF4-FFF2-40B4-BE49-F238E27FC236}">
                <a16:creationId xmlns:a16="http://schemas.microsoft.com/office/drawing/2014/main" id="{917C0281-8691-864A-A403-A28019AD676A}"/>
              </a:ext>
            </a:extLst>
          </p:cNvPr>
          <p:cNvSpPr/>
          <p:nvPr/>
        </p:nvSpPr>
        <p:spPr>
          <a:xfrm>
            <a:off x="500323" y="5349427"/>
            <a:ext cx="133962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228515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7" grpId="0" build="p" animBg="1"/>
      <p:bldP spid="8" grpId="0" animBg="1"/>
      <p:bldP spid="9" grpId="0" animBg="1"/>
      <p:bldP spid="10" grpId="0" uiExpand="1" build="p" animBg="1"/>
      <p:bldP spid="11" grpId="0" animBg="1"/>
      <p:bldP spid="12" grpId="0" build="p"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 Read file in Python</a:t>
            </a:r>
            <a:endParaRPr lang="en-US" dirty="0"/>
          </a:p>
        </p:txBody>
      </p:sp>
      <p:sp>
        <p:nvSpPr>
          <p:cNvPr id="3" name="Content Placeholder 2"/>
          <p:cNvSpPr>
            <a:spLocks noGrp="1"/>
          </p:cNvSpPr>
          <p:nvPr>
            <p:ph idx="1"/>
          </p:nvPr>
        </p:nvSpPr>
        <p:spPr/>
        <p:txBody>
          <a:bodyPr/>
          <a:lstStyle/>
          <a:p>
            <a:r>
              <a:rPr lang="en-IN" b="1" dirty="0" err="1"/>
              <a:t>readlines</a:t>
            </a:r>
            <a:r>
              <a:rPr lang="en-IN" b="1" dirty="0"/>
              <a:t>() </a:t>
            </a:r>
            <a:r>
              <a:rPr lang="en-IN" dirty="0"/>
              <a:t>method will return </a:t>
            </a:r>
            <a:r>
              <a:rPr lang="en-IN" dirty="0">
                <a:solidFill>
                  <a:srgbClr val="C00000"/>
                </a:solidFill>
              </a:rPr>
              <a:t>list of lines </a:t>
            </a:r>
            <a:r>
              <a:rPr lang="en-IN" dirty="0"/>
              <a:t>from the file.</a:t>
            </a:r>
            <a:endParaRPr lang="en-IN" b="1" dirty="0"/>
          </a:p>
          <a:p>
            <a:endParaRPr lang="en-IN" dirty="0"/>
          </a:p>
          <a:p>
            <a:endParaRPr lang="en-IN" dirty="0"/>
          </a:p>
          <a:p>
            <a:endParaRPr lang="en-IN" dirty="0"/>
          </a:p>
          <a:p>
            <a:r>
              <a:rPr lang="en-IN" dirty="0"/>
              <a:t>We can use </a:t>
            </a:r>
            <a:r>
              <a:rPr lang="en-IN" b="1" dirty="0"/>
              <a:t>for loop </a:t>
            </a:r>
            <a:r>
              <a:rPr lang="en-IN" dirty="0"/>
              <a:t>to get each line separately,</a:t>
            </a:r>
          </a:p>
        </p:txBody>
      </p:sp>
      <p:sp>
        <p:nvSpPr>
          <p:cNvPr id="27" name="Rectangle 26">
            <a:extLst>
              <a:ext uri="{FF2B5EF4-FFF2-40B4-BE49-F238E27FC236}">
                <a16:creationId xmlns:a16="http://schemas.microsoft.com/office/drawing/2014/main" id="{D456EBDA-49A4-A843-A786-6989C63A54AA}"/>
              </a:ext>
            </a:extLst>
          </p:cNvPr>
          <p:cNvSpPr/>
          <p:nvPr/>
        </p:nvSpPr>
        <p:spPr>
          <a:xfrm>
            <a:off x="1067239" y="1674432"/>
            <a:ext cx="4038463"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f = open(</a:t>
            </a:r>
            <a:r>
              <a:rPr lang="en-US" sz="1600" dirty="0">
                <a:solidFill>
                  <a:srgbClr val="A31515"/>
                </a:solidFill>
                <a:latin typeface="Consolas"/>
              </a:rPr>
              <a:t>'college.txt'</a:t>
            </a:r>
            <a:r>
              <a:rPr lang="en-US" sz="1600" dirty="0">
                <a:solidFill>
                  <a:srgbClr val="000000"/>
                </a:solidFill>
                <a:latin typeface="Consolas"/>
              </a:rPr>
              <a:t>)</a:t>
            </a:r>
          </a:p>
          <a:p>
            <a:r>
              <a:rPr lang="en-US" sz="1600" dirty="0">
                <a:solidFill>
                  <a:srgbClr val="000000"/>
                </a:solidFill>
                <a:latin typeface="Consolas"/>
              </a:rPr>
              <a:t>lines = </a:t>
            </a:r>
            <a:r>
              <a:rPr lang="en-US" sz="1600" dirty="0" err="1">
                <a:solidFill>
                  <a:srgbClr val="000000"/>
                </a:solidFill>
                <a:latin typeface="Consolas"/>
              </a:rPr>
              <a:t>f.readlines</a:t>
            </a:r>
            <a:r>
              <a:rPr lang="en-US" sz="1600" dirty="0">
                <a:solidFill>
                  <a:srgbClr val="000000"/>
                </a:solidFill>
                <a:latin typeface="Consolas"/>
              </a:rPr>
              <a:t>()</a:t>
            </a:r>
          </a:p>
          <a:p>
            <a:r>
              <a:rPr lang="en-US" sz="1600" dirty="0">
                <a:solidFill>
                  <a:srgbClr val="000000"/>
                </a:solidFill>
                <a:latin typeface="Consolas"/>
              </a:rPr>
              <a:t>print(lines)</a:t>
            </a:r>
            <a:endParaRPr lang="en-US" sz="1600" b="0" dirty="0">
              <a:solidFill>
                <a:srgbClr val="000000"/>
              </a:solidFill>
              <a:latin typeface="Consolas"/>
            </a:endParaRPr>
          </a:p>
        </p:txBody>
      </p:sp>
      <p:sp>
        <p:nvSpPr>
          <p:cNvPr id="28" name="Rectangle 27">
            <a:extLst>
              <a:ext uri="{FF2B5EF4-FFF2-40B4-BE49-F238E27FC236}">
                <a16:creationId xmlns:a16="http://schemas.microsoft.com/office/drawing/2014/main" id="{35F9F4A0-4592-C04D-B2D0-0BF66A3BFA20}"/>
              </a:ext>
            </a:extLst>
          </p:cNvPr>
          <p:cNvSpPr/>
          <p:nvPr/>
        </p:nvSpPr>
        <p:spPr>
          <a:xfrm>
            <a:off x="567246" y="1674432"/>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p:txBody>
      </p:sp>
      <p:sp>
        <p:nvSpPr>
          <p:cNvPr id="29" name="Rectangle: Top Corners Rounded 6">
            <a:extLst>
              <a:ext uri="{FF2B5EF4-FFF2-40B4-BE49-F238E27FC236}">
                <a16:creationId xmlns:a16="http://schemas.microsoft.com/office/drawing/2014/main" id="{0336C271-A2A3-9445-9946-5006F0A250F4}"/>
              </a:ext>
            </a:extLst>
          </p:cNvPr>
          <p:cNvSpPr/>
          <p:nvPr/>
        </p:nvSpPr>
        <p:spPr>
          <a:xfrm>
            <a:off x="567246" y="134524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readlines.py</a:t>
            </a:r>
          </a:p>
        </p:txBody>
      </p:sp>
      <p:sp>
        <p:nvSpPr>
          <p:cNvPr id="30" name="Rectangle 29">
            <a:extLst>
              <a:ext uri="{FF2B5EF4-FFF2-40B4-BE49-F238E27FC236}">
                <a16:creationId xmlns:a16="http://schemas.microsoft.com/office/drawing/2014/main" id="{D456EBDA-49A4-A843-A786-6989C63A54AA}"/>
              </a:ext>
            </a:extLst>
          </p:cNvPr>
          <p:cNvSpPr/>
          <p:nvPr/>
        </p:nvSpPr>
        <p:spPr>
          <a:xfrm>
            <a:off x="5426324" y="1673077"/>
            <a:ext cx="6526745" cy="830997"/>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a:t>
            </a:r>
            <a:r>
              <a:rPr lang="en-US" sz="1600" dirty="0" err="1">
                <a:solidFill>
                  <a:srgbClr val="000000"/>
                </a:solidFill>
                <a:latin typeface="Consolas"/>
              </a:rPr>
              <a:t>Darshan</a:t>
            </a:r>
            <a:r>
              <a:rPr lang="en-US" sz="1600" dirty="0">
                <a:solidFill>
                  <a:srgbClr val="000000"/>
                </a:solidFill>
                <a:latin typeface="Consolas"/>
              </a:rPr>
              <a:t> Institute of Engineering and Technology - Rajkot\n', 'At </a:t>
            </a:r>
            <a:r>
              <a:rPr lang="en-US" sz="1600" dirty="0" err="1">
                <a:solidFill>
                  <a:srgbClr val="000000"/>
                </a:solidFill>
                <a:latin typeface="Consolas"/>
              </a:rPr>
              <a:t>Hadala</a:t>
            </a:r>
            <a:r>
              <a:rPr lang="en-US" sz="1600" dirty="0">
                <a:solidFill>
                  <a:srgbClr val="000000"/>
                </a:solidFill>
                <a:latin typeface="Consolas"/>
              </a:rPr>
              <a:t>, Rajkot - </a:t>
            </a:r>
            <a:r>
              <a:rPr lang="en-US" sz="1600" dirty="0" err="1">
                <a:solidFill>
                  <a:srgbClr val="000000"/>
                </a:solidFill>
                <a:latin typeface="Consolas"/>
              </a:rPr>
              <a:t>Morbi</a:t>
            </a:r>
            <a:r>
              <a:rPr lang="en-US" sz="1600" dirty="0">
                <a:solidFill>
                  <a:srgbClr val="000000"/>
                </a:solidFill>
                <a:latin typeface="Consolas"/>
              </a:rPr>
              <a:t> Highway,\n', 'Gujarat-363650, INDIA']</a:t>
            </a:r>
          </a:p>
        </p:txBody>
      </p:sp>
      <p:sp>
        <p:nvSpPr>
          <p:cNvPr id="31" name="Rectangle: Top Corners Rounded 6">
            <a:extLst>
              <a:ext uri="{FF2B5EF4-FFF2-40B4-BE49-F238E27FC236}">
                <a16:creationId xmlns:a16="http://schemas.microsoft.com/office/drawing/2014/main" id="{0336C271-A2A3-9445-9946-5006F0A250F4}"/>
              </a:ext>
            </a:extLst>
          </p:cNvPr>
          <p:cNvSpPr/>
          <p:nvPr/>
        </p:nvSpPr>
        <p:spPr>
          <a:xfrm>
            <a:off x="5426325" y="134389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32" name="Rectangle 31">
            <a:extLst>
              <a:ext uri="{FF2B5EF4-FFF2-40B4-BE49-F238E27FC236}">
                <a16:creationId xmlns:a16="http://schemas.microsoft.com/office/drawing/2014/main" id="{D456EBDA-49A4-A843-A786-6989C63A54AA}"/>
              </a:ext>
            </a:extLst>
          </p:cNvPr>
          <p:cNvSpPr/>
          <p:nvPr/>
        </p:nvSpPr>
        <p:spPr>
          <a:xfrm>
            <a:off x="1067239" y="3460702"/>
            <a:ext cx="4038463" cy="1077218"/>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f = open(</a:t>
            </a:r>
            <a:r>
              <a:rPr lang="en-US" sz="1600" dirty="0">
                <a:solidFill>
                  <a:srgbClr val="A31515"/>
                </a:solidFill>
                <a:latin typeface="Consolas"/>
              </a:rPr>
              <a:t>'college.txt'</a:t>
            </a:r>
            <a:r>
              <a:rPr lang="en-US" sz="1600" dirty="0">
                <a:solidFill>
                  <a:srgbClr val="000000"/>
                </a:solidFill>
                <a:latin typeface="Consolas"/>
              </a:rPr>
              <a:t>)</a:t>
            </a:r>
          </a:p>
          <a:p>
            <a:r>
              <a:rPr lang="en-US" sz="1600" dirty="0">
                <a:solidFill>
                  <a:srgbClr val="000000"/>
                </a:solidFill>
                <a:latin typeface="Consolas"/>
              </a:rPr>
              <a:t>lines = </a:t>
            </a:r>
            <a:r>
              <a:rPr lang="en-US" sz="1600" dirty="0" err="1">
                <a:solidFill>
                  <a:srgbClr val="000000"/>
                </a:solidFill>
                <a:latin typeface="Consolas"/>
              </a:rPr>
              <a:t>f.readlines</a:t>
            </a:r>
            <a:r>
              <a:rPr lang="en-US" sz="1600" dirty="0">
                <a:solidFill>
                  <a:srgbClr val="000000"/>
                </a:solidFill>
                <a:latin typeface="Consolas"/>
              </a:rPr>
              <a:t>()</a:t>
            </a:r>
          </a:p>
          <a:p>
            <a:r>
              <a:rPr lang="en-US" sz="1600" dirty="0">
                <a:solidFill>
                  <a:srgbClr val="0000FF"/>
                </a:solidFill>
                <a:latin typeface="Consolas"/>
              </a:rPr>
              <a:t>for</a:t>
            </a:r>
            <a:r>
              <a:rPr lang="en-US" sz="1600" dirty="0">
                <a:solidFill>
                  <a:srgbClr val="000000"/>
                </a:solidFill>
                <a:latin typeface="Consolas"/>
              </a:rPr>
              <a:t> l </a:t>
            </a:r>
            <a:r>
              <a:rPr lang="en-US" sz="1600" dirty="0">
                <a:solidFill>
                  <a:srgbClr val="0000FF"/>
                </a:solidFill>
                <a:latin typeface="Consolas"/>
              </a:rPr>
              <a:t>in</a:t>
            </a:r>
            <a:r>
              <a:rPr lang="en-US" sz="1600" dirty="0">
                <a:solidFill>
                  <a:srgbClr val="000000"/>
                </a:solidFill>
                <a:latin typeface="Consolas"/>
              </a:rPr>
              <a:t> lines :</a:t>
            </a:r>
          </a:p>
          <a:p>
            <a:r>
              <a:rPr lang="en-US" sz="1600" dirty="0">
                <a:solidFill>
                  <a:srgbClr val="000000"/>
                </a:solidFill>
                <a:latin typeface="Consolas"/>
              </a:rPr>
              <a:t>    print(l)</a:t>
            </a:r>
            <a:endParaRPr lang="en-US" sz="1600" b="0" dirty="0">
              <a:solidFill>
                <a:srgbClr val="000000"/>
              </a:solidFill>
              <a:latin typeface="Consolas"/>
            </a:endParaRPr>
          </a:p>
        </p:txBody>
      </p:sp>
      <p:sp>
        <p:nvSpPr>
          <p:cNvPr id="33" name="Rectangle 32">
            <a:extLst>
              <a:ext uri="{FF2B5EF4-FFF2-40B4-BE49-F238E27FC236}">
                <a16:creationId xmlns:a16="http://schemas.microsoft.com/office/drawing/2014/main" id="{35F9F4A0-4592-C04D-B2D0-0BF66A3BFA20}"/>
              </a:ext>
            </a:extLst>
          </p:cNvPr>
          <p:cNvSpPr/>
          <p:nvPr/>
        </p:nvSpPr>
        <p:spPr>
          <a:xfrm>
            <a:off x="567246" y="3460702"/>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p:txBody>
      </p:sp>
      <p:sp>
        <p:nvSpPr>
          <p:cNvPr id="34" name="Rectangle: Top Corners Rounded 6">
            <a:extLst>
              <a:ext uri="{FF2B5EF4-FFF2-40B4-BE49-F238E27FC236}">
                <a16:creationId xmlns:a16="http://schemas.microsoft.com/office/drawing/2014/main" id="{0336C271-A2A3-9445-9946-5006F0A250F4}"/>
              </a:ext>
            </a:extLst>
          </p:cNvPr>
          <p:cNvSpPr/>
          <p:nvPr/>
        </p:nvSpPr>
        <p:spPr>
          <a:xfrm>
            <a:off x="567246" y="3131518"/>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readlinesfor.py</a:t>
            </a:r>
          </a:p>
        </p:txBody>
      </p:sp>
      <p:sp>
        <p:nvSpPr>
          <p:cNvPr id="35" name="Rectangle 34">
            <a:extLst>
              <a:ext uri="{FF2B5EF4-FFF2-40B4-BE49-F238E27FC236}">
                <a16:creationId xmlns:a16="http://schemas.microsoft.com/office/drawing/2014/main" id="{D456EBDA-49A4-A843-A786-6989C63A54AA}"/>
              </a:ext>
            </a:extLst>
          </p:cNvPr>
          <p:cNvSpPr/>
          <p:nvPr/>
        </p:nvSpPr>
        <p:spPr>
          <a:xfrm>
            <a:off x="5426324" y="3459347"/>
            <a:ext cx="6526745" cy="1323439"/>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Darshan</a:t>
            </a:r>
            <a:r>
              <a:rPr lang="en-US" sz="1600" dirty="0">
                <a:solidFill>
                  <a:srgbClr val="000000"/>
                </a:solidFill>
                <a:latin typeface="Consolas"/>
              </a:rPr>
              <a:t> Institute of Engineering and Technology - Rajkot</a:t>
            </a:r>
          </a:p>
          <a:p>
            <a:endParaRPr lang="en-US" sz="1600" dirty="0">
              <a:solidFill>
                <a:srgbClr val="000000"/>
              </a:solidFill>
              <a:latin typeface="Consolas"/>
            </a:endParaRPr>
          </a:p>
          <a:p>
            <a:r>
              <a:rPr lang="en-US" sz="1600" dirty="0">
                <a:solidFill>
                  <a:srgbClr val="000000"/>
                </a:solidFill>
                <a:latin typeface="Consolas"/>
              </a:rPr>
              <a:t>At </a:t>
            </a:r>
            <a:r>
              <a:rPr lang="en-US" sz="1600" dirty="0" err="1">
                <a:solidFill>
                  <a:srgbClr val="000000"/>
                </a:solidFill>
                <a:latin typeface="Consolas"/>
              </a:rPr>
              <a:t>Hadala</a:t>
            </a:r>
            <a:r>
              <a:rPr lang="en-US" sz="1600" dirty="0">
                <a:solidFill>
                  <a:srgbClr val="000000"/>
                </a:solidFill>
                <a:latin typeface="Consolas"/>
              </a:rPr>
              <a:t>, Rajkot - </a:t>
            </a:r>
            <a:r>
              <a:rPr lang="en-US" sz="1600" dirty="0" err="1">
                <a:solidFill>
                  <a:srgbClr val="000000"/>
                </a:solidFill>
                <a:latin typeface="Consolas"/>
              </a:rPr>
              <a:t>Morbi</a:t>
            </a:r>
            <a:r>
              <a:rPr lang="en-US" sz="1600" dirty="0">
                <a:solidFill>
                  <a:srgbClr val="000000"/>
                </a:solidFill>
                <a:latin typeface="Consolas"/>
              </a:rPr>
              <a:t> Highway,</a:t>
            </a:r>
          </a:p>
          <a:p>
            <a:endParaRPr lang="en-US" sz="1600" dirty="0">
              <a:solidFill>
                <a:srgbClr val="000000"/>
              </a:solidFill>
              <a:latin typeface="Consolas"/>
            </a:endParaRPr>
          </a:p>
          <a:p>
            <a:r>
              <a:rPr lang="en-US" sz="1600" dirty="0">
                <a:solidFill>
                  <a:srgbClr val="000000"/>
                </a:solidFill>
                <a:latin typeface="Consolas"/>
              </a:rPr>
              <a:t>Gujarat-363650, INDIA</a:t>
            </a:r>
          </a:p>
        </p:txBody>
      </p:sp>
      <p:sp>
        <p:nvSpPr>
          <p:cNvPr id="36" name="Rectangle: Top Corners Rounded 6">
            <a:extLst>
              <a:ext uri="{FF2B5EF4-FFF2-40B4-BE49-F238E27FC236}">
                <a16:creationId xmlns:a16="http://schemas.microsoft.com/office/drawing/2014/main" id="{0336C271-A2A3-9445-9946-5006F0A250F4}"/>
              </a:ext>
            </a:extLst>
          </p:cNvPr>
          <p:cNvSpPr/>
          <p:nvPr/>
        </p:nvSpPr>
        <p:spPr>
          <a:xfrm>
            <a:off x="5426325" y="3130163"/>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bg/>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build="p" animBg="1"/>
      <p:bldP spid="28" grpId="0" animBg="1"/>
      <p:bldP spid="29" grpId="0" animBg="1"/>
      <p:bldP spid="30" grpId="0" build="p" animBg="1"/>
      <p:bldP spid="31" grpId="0" animBg="1"/>
      <p:bldP spid="32" grpId="0" build="p" animBg="1"/>
      <p:bldP spid="33" grpId="0" animBg="1"/>
      <p:bldP spid="34" grpId="0" animBg="1"/>
      <p:bldP spid="35" grpId="0" build="p"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write path?</a:t>
            </a:r>
            <a:endParaRPr lang="en-US" dirty="0"/>
          </a:p>
        </p:txBody>
      </p:sp>
      <p:sp>
        <p:nvSpPr>
          <p:cNvPr id="3" name="Content Placeholder 2"/>
          <p:cNvSpPr>
            <a:spLocks noGrp="1"/>
          </p:cNvSpPr>
          <p:nvPr>
            <p:ph idx="1"/>
          </p:nvPr>
        </p:nvSpPr>
        <p:spPr/>
        <p:txBody>
          <a:bodyPr/>
          <a:lstStyle/>
          <a:p>
            <a:r>
              <a:rPr lang="en-IN" dirty="0"/>
              <a:t>We can specify relative path in argument to </a:t>
            </a:r>
            <a:r>
              <a:rPr lang="en-IN" b="1" dirty="0"/>
              <a:t>open </a:t>
            </a:r>
            <a:r>
              <a:rPr lang="en-IN" dirty="0"/>
              <a:t>method, alternatively we can also specify absolute path.</a:t>
            </a:r>
          </a:p>
          <a:p>
            <a:r>
              <a:rPr lang="en-IN" dirty="0"/>
              <a:t>To specify absolute path,</a:t>
            </a:r>
          </a:p>
          <a:p>
            <a:pPr lvl="1"/>
            <a:r>
              <a:rPr lang="en-IN" dirty="0"/>
              <a:t>In windows, </a:t>
            </a:r>
            <a:r>
              <a:rPr lang="en-US" dirty="0">
                <a:latin typeface="Bahnschrift Light" pitchFamily="34" charset="0"/>
                <a:cs typeface="Times New Roman" pitchFamily="18" charset="0"/>
              </a:rPr>
              <a:t>f=open(‘D:</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folder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subfolder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filename.txt’)</a:t>
            </a:r>
          </a:p>
          <a:p>
            <a:pPr lvl="1"/>
            <a:r>
              <a:rPr lang="en-IN" dirty="0"/>
              <a:t>In </a:t>
            </a:r>
            <a:r>
              <a:rPr lang="en-IN" dirty="0" err="1"/>
              <a:t>mac</a:t>
            </a:r>
            <a:r>
              <a:rPr lang="en-IN" dirty="0"/>
              <a:t> &amp; </a:t>
            </a:r>
            <a:r>
              <a:rPr lang="en-IN" dirty="0" err="1"/>
              <a:t>linux</a:t>
            </a:r>
            <a:r>
              <a:rPr lang="en-IN" dirty="0"/>
              <a:t>, </a:t>
            </a:r>
            <a:r>
              <a:rPr lang="en-US" dirty="0">
                <a:latin typeface="Bahnschrift Light" pitchFamily="34" charset="0"/>
                <a:cs typeface="Times New Roman" pitchFamily="18" charset="0"/>
              </a:rPr>
              <a:t>f=open(‘</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user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folder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subfolder</a:t>
            </a:r>
            <a:r>
              <a:rPr lang="en-US" b="1" dirty="0">
                <a:latin typeface="Bahnschrift Light" pitchFamily="34" charset="0"/>
                <a:cs typeface="Times New Roman" pitchFamily="18" charset="0"/>
              </a:rPr>
              <a:t>/</a:t>
            </a:r>
            <a:r>
              <a:rPr lang="en-US" dirty="0">
                <a:latin typeface="Bahnschrift Light" pitchFamily="34" charset="0"/>
                <a:cs typeface="Times New Roman" pitchFamily="18" charset="0"/>
              </a:rPr>
              <a:t>filename.txt’)</a:t>
            </a:r>
          </a:p>
          <a:p>
            <a:pPr lvl="1">
              <a:buNone/>
            </a:pPr>
            <a:endParaRPr lang="en-IN" dirty="0">
              <a:latin typeface="Bahnschrift Light" pitchFamily="34" charset="0"/>
              <a:cs typeface="Times New Roman" pitchFamily="18" charset="0"/>
            </a:endParaRPr>
          </a:p>
          <a:p>
            <a:r>
              <a:rPr lang="en-IN" dirty="0"/>
              <a:t>We suppose to </a:t>
            </a:r>
            <a:r>
              <a:rPr lang="en-IN" b="1" dirty="0"/>
              <a:t>close the file </a:t>
            </a:r>
            <a:r>
              <a:rPr lang="en-IN" dirty="0"/>
              <a:t>once we are done using the file in the Python using </a:t>
            </a:r>
            <a:r>
              <a:rPr lang="en-IN" b="1" dirty="0"/>
              <a:t>close()</a:t>
            </a:r>
            <a:r>
              <a:rPr lang="en-IN" dirty="0"/>
              <a:t> method.</a:t>
            </a:r>
          </a:p>
          <a:p>
            <a:r>
              <a:rPr lang="en-IN" dirty="0"/>
              <a:t>Due to buffering, changes made to a file may not show until you close the file.</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55728" y="4726496"/>
            <a:ext cx="4038463" cy="1077218"/>
          </a:xfrm>
          <a:prstGeom prst="rect">
            <a:avLst/>
          </a:prstGeom>
          <a:solidFill>
            <a:schemeClr val="bg1">
              <a:lumMod val="95000"/>
            </a:schemeClr>
          </a:solidFill>
          <a:ln>
            <a:noFill/>
          </a:ln>
        </p:spPr>
        <p:txBody>
          <a:bodyPr wrap="square">
            <a:spAutoFit/>
          </a:bodyPr>
          <a:lstStyle/>
          <a:p>
            <a:r>
              <a:rPr lang="en-US" sz="1600" dirty="0">
                <a:solidFill>
                  <a:srgbClr val="000000"/>
                </a:solidFill>
                <a:latin typeface="Consolas"/>
              </a:rPr>
              <a:t>f = open(</a:t>
            </a:r>
            <a:r>
              <a:rPr lang="en-US" sz="1600" dirty="0">
                <a:solidFill>
                  <a:srgbClr val="A31515"/>
                </a:solidFill>
                <a:latin typeface="Consolas"/>
              </a:rPr>
              <a:t>'college.txt'</a:t>
            </a:r>
            <a:r>
              <a:rPr lang="en-US" sz="1600" dirty="0">
                <a:solidFill>
                  <a:srgbClr val="000000"/>
                </a:solidFill>
                <a:latin typeface="Consolas"/>
              </a:rPr>
              <a:t>)</a:t>
            </a:r>
          </a:p>
          <a:p>
            <a:r>
              <a:rPr lang="en-US" sz="1600" dirty="0">
                <a:solidFill>
                  <a:srgbClr val="000000"/>
                </a:solidFill>
                <a:latin typeface="Consolas"/>
              </a:rPr>
              <a:t>data = </a:t>
            </a:r>
            <a:r>
              <a:rPr lang="en-US" sz="1600" dirty="0" err="1">
                <a:solidFill>
                  <a:srgbClr val="000000"/>
                </a:solidFill>
                <a:latin typeface="Consolas"/>
              </a:rPr>
              <a:t>f.read</a:t>
            </a:r>
            <a:r>
              <a:rPr lang="en-US" sz="1600" dirty="0">
                <a:solidFill>
                  <a:srgbClr val="000000"/>
                </a:solidFill>
                <a:latin typeface="Consolas"/>
              </a:rPr>
              <a:t>()</a:t>
            </a:r>
          </a:p>
          <a:p>
            <a:r>
              <a:rPr lang="en-US" sz="1600" dirty="0">
                <a:solidFill>
                  <a:srgbClr val="000000"/>
                </a:solidFill>
                <a:latin typeface="Consolas"/>
              </a:rPr>
              <a:t>print(data)</a:t>
            </a:r>
          </a:p>
          <a:p>
            <a:r>
              <a:rPr lang="en-IN" sz="1600" b="1" dirty="0" err="1">
                <a:solidFill>
                  <a:srgbClr val="000000"/>
                </a:solidFill>
                <a:latin typeface="Consolas"/>
              </a:rPr>
              <a:t>f.close</a:t>
            </a:r>
            <a:r>
              <a:rPr lang="en-IN" sz="1600" b="1" dirty="0">
                <a:solidFill>
                  <a:srgbClr val="000000"/>
                </a:solidFill>
                <a:latin typeface="Consolas"/>
              </a:rPr>
              <a:t>()</a:t>
            </a:r>
            <a:endParaRPr lang="en-US" sz="1600" b="1" dirty="0">
              <a:solidFill>
                <a:srgbClr val="000000"/>
              </a:solidFill>
              <a:latin typeface="Consolas"/>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55735" y="4726496"/>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endParaRPr lang="en-US" sz="1600" b="1" dirty="0">
              <a:solidFill>
                <a:schemeClr val="tx1">
                  <a:lumMod val="75000"/>
                  <a:lumOff val="25000"/>
                </a:schemeClr>
              </a:solidFill>
              <a:latin typeface="Consolas" panose="020B0609020204030204" pitchFamily="49" charset="0"/>
            </a:endParaRP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55735" y="4397312"/>
            <a:ext cx="177877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closefile.py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4" grpId="0" build="p"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4B0A-E4EC-F943-B532-79D7728BFC2C}"/>
              </a:ext>
            </a:extLst>
          </p:cNvPr>
          <p:cNvSpPr>
            <a:spLocks noGrp="1"/>
          </p:cNvSpPr>
          <p:nvPr>
            <p:ph type="title"/>
          </p:nvPr>
        </p:nvSpPr>
        <p:spPr/>
        <p:txBody>
          <a:bodyPr/>
          <a:lstStyle/>
          <a:p>
            <a:r>
              <a:rPr lang="en-US" dirty="0"/>
              <a:t>write()</a:t>
            </a:r>
          </a:p>
        </p:txBody>
      </p:sp>
      <p:sp>
        <p:nvSpPr>
          <p:cNvPr id="3" name="Content Placeholder 2">
            <a:extLst>
              <a:ext uri="{FF2B5EF4-FFF2-40B4-BE49-F238E27FC236}">
                <a16:creationId xmlns:a16="http://schemas.microsoft.com/office/drawing/2014/main" id="{66D7FF2C-63D6-3541-8D9A-A86AB27EB7DA}"/>
              </a:ext>
            </a:extLst>
          </p:cNvPr>
          <p:cNvSpPr>
            <a:spLocks noGrp="1"/>
          </p:cNvSpPr>
          <p:nvPr>
            <p:ph idx="1"/>
          </p:nvPr>
        </p:nvSpPr>
        <p:spPr/>
        <p:txBody>
          <a:bodyPr/>
          <a:lstStyle/>
          <a:p>
            <a:r>
              <a:rPr lang="en-IN" b="1" dirty="0"/>
              <a:t>write() </a:t>
            </a:r>
            <a:r>
              <a:rPr lang="en-IN" dirty="0"/>
              <a:t>method will write the </a:t>
            </a:r>
            <a:r>
              <a:rPr lang="en-IN" dirty="0">
                <a:solidFill>
                  <a:srgbClr val="C00000"/>
                </a:solidFill>
              </a:rPr>
              <a:t>specified data to </a:t>
            </a:r>
            <a:r>
              <a:rPr lang="en-IN" dirty="0"/>
              <a:t>the file.</a:t>
            </a:r>
          </a:p>
          <a:p>
            <a:endParaRPr lang="en-IN" dirty="0"/>
          </a:p>
          <a:p>
            <a:endParaRPr lang="en-IN" dirty="0"/>
          </a:p>
          <a:p>
            <a:endParaRPr lang="en-IN" dirty="0"/>
          </a:p>
          <a:p>
            <a:endParaRPr lang="en-IN" dirty="0"/>
          </a:p>
          <a:p>
            <a:pPr marL="0" indent="0">
              <a:buNone/>
            </a:pPr>
            <a:endParaRPr lang="en-IN" dirty="0"/>
          </a:p>
          <a:p>
            <a:pPr marL="0" indent="0">
              <a:buNone/>
            </a:pPr>
            <a:endParaRPr lang="en-IN" dirty="0"/>
          </a:p>
          <a:p>
            <a:r>
              <a:rPr lang="en-IN" dirty="0"/>
              <a:t>If we open file with ‘</a:t>
            </a:r>
            <a:r>
              <a:rPr lang="en-IN" b="1" dirty="0"/>
              <a:t>w</a:t>
            </a:r>
            <a:r>
              <a:rPr lang="en-IN" dirty="0"/>
              <a:t>’ mode it will </a:t>
            </a:r>
            <a:r>
              <a:rPr lang="en-IN" dirty="0">
                <a:solidFill>
                  <a:srgbClr val="C00000"/>
                </a:solidFill>
              </a:rPr>
              <a:t>overwrite the data to the existing file </a:t>
            </a:r>
            <a:r>
              <a:rPr lang="en-IN" dirty="0"/>
              <a:t>or will create new file if file does </a:t>
            </a:r>
            <a:r>
              <a:rPr lang="en-IN" dirty="0">
                <a:solidFill>
                  <a:srgbClr val="C00000"/>
                </a:solidFill>
              </a:rPr>
              <a:t>not exists</a:t>
            </a:r>
            <a:r>
              <a:rPr lang="en-IN" dirty="0"/>
              <a:t>.</a:t>
            </a:r>
          </a:p>
          <a:p>
            <a:r>
              <a:rPr lang="en-IN" dirty="0"/>
              <a:t>If we open file with ‘</a:t>
            </a:r>
            <a:r>
              <a:rPr lang="en-IN" b="1" dirty="0"/>
              <a:t>a</a:t>
            </a:r>
            <a:r>
              <a:rPr lang="en-IN" dirty="0"/>
              <a:t>’ mode it will append the data at the </a:t>
            </a:r>
            <a:r>
              <a:rPr lang="en-IN" dirty="0">
                <a:solidFill>
                  <a:srgbClr val="C00000"/>
                </a:solidFill>
              </a:rPr>
              <a:t>end of the existing file </a:t>
            </a:r>
            <a:r>
              <a:rPr lang="en-IN" dirty="0"/>
              <a:t>or will create new file </a:t>
            </a:r>
            <a:r>
              <a:rPr lang="en-IN" dirty="0">
                <a:solidFill>
                  <a:srgbClr val="C00000"/>
                </a:solidFill>
              </a:rPr>
              <a:t>if file does not exists</a:t>
            </a:r>
            <a:r>
              <a:rPr lang="en-IN" dirty="0"/>
              <a:t>.</a:t>
            </a:r>
          </a:p>
          <a:p>
            <a:endParaRPr lang="en-IN" dirty="0"/>
          </a:p>
          <a:p>
            <a:endParaRPr lang="en-US" dirty="0"/>
          </a:p>
        </p:txBody>
      </p:sp>
      <p:sp>
        <p:nvSpPr>
          <p:cNvPr id="4" name="Rectangle 3">
            <a:extLst>
              <a:ext uri="{FF2B5EF4-FFF2-40B4-BE49-F238E27FC236}">
                <a16:creationId xmlns:a16="http://schemas.microsoft.com/office/drawing/2014/main" id="{64C62675-C65D-764E-9740-6E86FFAE3146}"/>
              </a:ext>
            </a:extLst>
          </p:cNvPr>
          <p:cNvSpPr/>
          <p:nvPr/>
        </p:nvSpPr>
        <p:spPr>
          <a:xfrm>
            <a:off x="500324" y="1793931"/>
            <a:ext cx="4997228" cy="338554"/>
          </a:xfrm>
          <a:prstGeom prst="rect">
            <a:avLst/>
          </a:prstGeom>
          <a:solidFill>
            <a:schemeClr val="bg1">
              <a:lumMod val="95000"/>
            </a:schemeClr>
          </a:solidFill>
          <a:ln>
            <a:noFill/>
          </a:ln>
        </p:spPr>
        <p:txBody>
          <a:bodyPr wrap="square">
            <a:spAutoFit/>
          </a:bodyPr>
          <a:lstStyle/>
          <a:p>
            <a:r>
              <a:rPr lang="en-US" sz="1600" dirty="0" err="1">
                <a:solidFill>
                  <a:srgbClr val="000000"/>
                </a:solidFill>
                <a:latin typeface="Consolas"/>
              </a:rPr>
              <a:t>Fileobject.</a:t>
            </a:r>
            <a:r>
              <a:rPr lang="en-US" sz="1600" b="1" dirty="0" err="1">
                <a:solidFill>
                  <a:srgbClr val="000000"/>
                </a:solidFill>
                <a:latin typeface="Consolas"/>
              </a:rPr>
              <a:t>write</a:t>
            </a:r>
            <a:r>
              <a:rPr lang="en-US" sz="1600" dirty="0">
                <a:solidFill>
                  <a:srgbClr val="000000"/>
                </a:solidFill>
                <a:latin typeface="Consolas"/>
              </a:rPr>
              <a:t>(text or byte object)</a:t>
            </a:r>
          </a:p>
        </p:txBody>
      </p:sp>
      <p:sp>
        <p:nvSpPr>
          <p:cNvPr id="5" name="Rectangle: Top Corners Rounded 6">
            <a:extLst>
              <a:ext uri="{FF2B5EF4-FFF2-40B4-BE49-F238E27FC236}">
                <a16:creationId xmlns:a16="http://schemas.microsoft.com/office/drawing/2014/main" id="{EC22FFE6-A7AD-554B-984F-BF63B5082120}"/>
              </a:ext>
            </a:extLst>
          </p:cNvPr>
          <p:cNvSpPr/>
          <p:nvPr/>
        </p:nvSpPr>
        <p:spPr>
          <a:xfrm>
            <a:off x="500324" y="1464747"/>
            <a:ext cx="119466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graphicFrame>
        <p:nvGraphicFramePr>
          <p:cNvPr id="6" name="Content Placeholder 4">
            <a:extLst>
              <a:ext uri="{FF2B5EF4-FFF2-40B4-BE49-F238E27FC236}">
                <a16:creationId xmlns:a16="http://schemas.microsoft.com/office/drawing/2014/main" id="{34406D9C-EF40-D148-9035-2EF9C91DC908}"/>
              </a:ext>
            </a:extLst>
          </p:cNvPr>
          <p:cNvGraphicFramePr>
            <a:graphicFrameLocks/>
          </p:cNvGraphicFramePr>
          <p:nvPr/>
        </p:nvGraphicFramePr>
        <p:xfrm>
          <a:off x="500324" y="2461669"/>
          <a:ext cx="11146748" cy="1005840"/>
        </p:xfrm>
        <a:graphic>
          <a:graphicData uri="http://schemas.openxmlformats.org/drawingml/2006/table">
            <a:tbl>
              <a:tblPr firstRow="1" bandRow="1">
                <a:tableStyleId>{8EC20E35-A176-4012-BC5E-935CFFF8708E}</a:tableStyleId>
              </a:tblPr>
              <a:tblGrid>
                <a:gridCol w="1838501">
                  <a:extLst>
                    <a:ext uri="{9D8B030D-6E8A-4147-A177-3AD203B41FA5}">
                      <a16:colId xmlns:a16="http://schemas.microsoft.com/office/drawing/2014/main" val="20000"/>
                    </a:ext>
                  </a:extLst>
                </a:gridCol>
                <a:gridCol w="9308247">
                  <a:extLst>
                    <a:ext uri="{9D8B030D-6E8A-4147-A177-3AD203B41FA5}">
                      <a16:colId xmlns:a16="http://schemas.microsoft.com/office/drawing/2014/main" val="20001"/>
                    </a:ext>
                  </a:extLst>
                </a:gridCol>
              </a:tblGrid>
              <a:tr h="208454">
                <a:tc>
                  <a:txBody>
                    <a:bodyPr/>
                    <a:lstStyle/>
                    <a:p>
                      <a:pPr algn="ctr"/>
                      <a:r>
                        <a:rPr lang="en-US" b="1" dirty="0">
                          <a:solidFill>
                            <a:schemeClr val="tx1"/>
                          </a:solidFill>
                        </a:rPr>
                        <a:t>Parameter Name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b="1"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3470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text or byte object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t>The text or byte object that will be written.</a:t>
                      </a:r>
                      <a:endParaRPr lang="en-US" sz="1800" b="1" kern="1200" baseline="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8608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3361</TotalTime>
  <Words>3543</Words>
  <Application>Microsoft Office PowerPoint</Application>
  <PresentationFormat>Widescreen</PresentationFormat>
  <Paragraphs>672</Paragraphs>
  <Slides>33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Roboto Condensed</vt:lpstr>
      <vt:lpstr>Wingdings 2</vt:lpstr>
      <vt:lpstr>Roboto Condensed Light</vt:lpstr>
      <vt:lpstr>Wingdings</vt:lpstr>
      <vt:lpstr>Consolas</vt:lpstr>
      <vt:lpstr>Wingdings 3</vt:lpstr>
      <vt:lpstr>Arial</vt:lpstr>
      <vt:lpstr>Bahnschrift Light</vt:lpstr>
      <vt:lpstr>Menlo</vt:lpstr>
      <vt:lpstr>Calibri</vt:lpstr>
      <vt:lpstr>Office Theme</vt:lpstr>
      <vt:lpstr>Unit-03.1 File IO in Python </vt:lpstr>
      <vt:lpstr>PowerPoint Presentation</vt:lpstr>
      <vt:lpstr>Introduction</vt:lpstr>
      <vt:lpstr>Basic IO operations in Python</vt:lpstr>
      <vt:lpstr>open() - Access Mode</vt:lpstr>
      <vt:lpstr>read()</vt:lpstr>
      <vt:lpstr>Example : Read file in Python</vt:lpstr>
      <vt:lpstr>How to write path?</vt:lpstr>
      <vt:lpstr>write()</vt:lpstr>
      <vt:lpstr>writelines()</vt:lpstr>
      <vt:lpstr>Example : Write file in Python</vt:lpstr>
      <vt:lpstr>Handling errors using “with” keyword</vt:lpstr>
      <vt:lpstr>Examples</vt:lpstr>
      <vt:lpstr>Examples</vt:lpstr>
      <vt:lpstr>Tell()</vt:lpstr>
      <vt:lpstr>Seek()</vt:lpstr>
      <vt:lpstr>Seek()</vt:lpstr>
      <vt:lpstr>Exercise </vt:lpstr>
      <vt:lpstr>Unit-03.2 Exception handling in python</vt:lpstr>
      <vt:lpstr>PowerPoint Presentation</vt:lpstr>
      <vt:lpstr>Errors and Exceptions</vt:lpstr>
      <vt:lpstr>Exception</vt:lpstr>
      <vt:lpstr>Built-in Exceptions</vt:lpstr>
      <vt:lpstr>Built-in Exceptions</vt:lpstr>
      <vt:lpstr>Handling Exceptions – try and except</vt:lpstr>
      <vt:lpstr>Handling Exceptions – try and except</vt:lpstr>
      <vt:lpstr>The except Clause with Multiple Exceptions</vt:lpstr>
      <vt:lpstr>Exception’s arguments. </vt:lpstr>
      <vt:lpstr>Exception’s arguments. </vt:lpstr>
      <vt:lpstr>Try with Else Clause</vt:lpstr>
      <vt:lpstr>Finally Keyword in Python</vt:lpstr>
      <vt:lpstr>Raising Exceptions</vt:lpstr>
      <vt:lpstr>User-Defined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Vora Yagnik</cp:lastModifiedBy>
  <cp:revision>685</cp:revision>
  <dcterms:created xsi:type="dcterms:W3CDTF">2020-05-01T05:09:15Z</dcterms:created>
  <dcterms:modified xsi:type="dcterms:W3CDTF">2024-03-17T07:19:47Z</dcterms:modified>
</cp:coreProperties>
</file>